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9144000" cx="14630400"/>
  <p:notesSz cx="146304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32" roundtripDataSignature="AMtx7mhadCGit9BYprRFxGRwTbxbRFKs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CE4B54-8AA9-42C9-B323-9504045BE09A}">
  <a:tblStyle styleId="{D4CE4B54-8AA9-42C9-B323-9504045BE09A}"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463025" y="4343400"/>
            <a:ext cx="117043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0: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2: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3: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4: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8: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0: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1: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3: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5: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txBox="1"/>
          <p:nvPr>
            <p:ph idx="1" type="body"/>
          </p:nvPr>
        </p:nvSpPr>
        <p:spPr>
          <a:xfrm>
            <a:off x="1463025" y="4343400"/>
            <a:ext cx="117043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notes"/>
          <p:cNvSpPr/>
          <p:nvPr>
            <p:ph idx="2" type="sldImg"/>
          </p:nvPr>
        </p:nvSpPr>
        <p:spPr>
          <a:xfrm>
            <a:off x="2438875" y="685800"/>
            <a:ext cx="9754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7"/>
          <p:cNvSpPr txBox="1"/>
          <p:nvPr>
            <p:ph type="title"/>
          </p:nvPr>
        </p:nvSpPr>
        <p:spPr>
          <a:xfrm>
            <a:off x="5132863" y="2744755"/>
            <a:ext cx="4364673" cy="711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5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7"/>
          <p:cNvSpPr txBox="1"/>
          <p:nvPr>
            <p:ph idx="1" type="body"/>
          </p:nvPr>
        </p:nvSpPr>
        <p:spPr>
          <a:xfrm>
            <a:off x="777437" y="3231532"/>
            <a:ext cx="9711690" cy="32169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27"/>
          <p:cNvSpPr txBox="1"/>
          <p:nvPr>
            <p:ph idx="11" type="ftr"/>
          </p:nvPr>
        </p:nvSpPr>
        <p:spPr>
          <a:xfrm>
            <a:off x="4974336" y="8503920"/>
            <a:ext cx="4681728" cy="4572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7"/>
          <p:cNvSpPr txBox="1"/>
          <p:nvPr>
            <p:ph idx="10" type="dt"/>
          </p:nvPr>
        </p:nvSpPr>
        <p:spPr>
          <a:xfrm>
            <a:off x="731520" y="8503920"/>
            <a:ext cx="3364992" cy="457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7"/>
          <p:cNvSpPr txBox="1"/>
          <p:nvPr>
            <p:ph idx="12" type="sldNum"/>
          </p:nvPr>
        </p:nvSpPr>
        <p:spPr>
          <a:xfrm>
            <a:off x="10533888" y="8503920"/>
            <a:ext cx="3364992" cy="457200"/>
          </a:xfrm>
          <a:prstGeom prst="rect">
            <a:avLst/>
          </a:prstGeom>
          <a:noFill/>
          <a:ln>
            <a:noFill/>
          </a:ln>
        </p:spPr>
        <p:txBody>
          <a:bodyPr anchorCtr="0" anchor="t" bIns="0" lIns="0" spcFirstLastPara="1" rIns="0" wrap="square" tIns="0">
            <a:spAutoFit/>
          </a:bodyPr>
          <a:lstStyle>
            <a:lvl1pPr indent="0" lvl="0" marL="0" algn="r">
              <a:spcBef>
                <a:spcPts val="0"/>
              </a:spcBef>
              <a:buNone/>
              <a:defRPr b="0" i="0" sz="1800" u="none" cap="none" strike="noStrike">
                <a:solidFill>
                  <a:srgbClr val="888888"/>
                </a:solidFill>
                <a:latin typeface="Calibri"/>
                <a:ea typeface="Calibri"/>
                <a:cs typeface="Calibri"/>
                <a:sym typeface="Calibri"/>
              </a:defRPr>
            </a:lvl1pPr>
            <a:lvl2pPr indent="0" lvl="1" marL="0" algn="r">
              <a:spcBef>
                <a:spcPts val="0"/>
              </a:spcBef>
              <a:buNone/>
              <a:defRPr b="0" i="0" sz="1800" u="none" cap="none" strike="noStrike">
                <a:solidFill>
                  <a:srgbClr val="888888"/>
                </a:solidFill>
                <a:latin typeface="Calibri"/>
                <a:ea typeface="Calibri"/>
                <a:cs typeface="Calibri"/>
                <a:sym typeface="Calibri"/>
              </a:defRPr>
            </a:lvl2pPr>
            <a:lvl3pPr indent="0" lvl="2" marL="0" algn="r">
              <a:spcBef>
                <a:spcPts val="0"/>
              </a:spcBef>
              <a:buNone/>
              <a:defRPr b="0" i="0" sz="1800" u="none" cap="none" strike="noStrike">
                <a:solidFill>
                  <a:srgbClr val="888888"/>
                </a:solidFill>
                <a:latin typeface="Calibri"/>
                <a:ea typeface="Calibri"/>
                <a:cs typeface="Calibri"/>
                <a:sym typeface="Calibri"/>
              </a:defRPr>
            </a:lvl3pPr>
            <a:lvl4pPr indent="0" lvl="3" marL="0" algn="r">
              <a:spcBef>
                <a:spcPts val="0"/>
              </a:spcBef>
              <a:buNone/>
              <a:defRPr b="0" i="0" sz="1800" u="none" cap="none" strike="noStrike">
                <a:solidFill>
                  <a:srgbClr val="888888"/>
                </a:solidFill>
                <a:latin typeface="Calibri"/>
                <a:ea typeface="Calibri"/>
                <a:cs typeface="Calibri"/>
                <a:sym typeface="Calibri"/>
              </a:defRPr>
            </a:lvl4pPr>
            <a:lvl5pPr indent="0" lvl="4" marL="0" algn="r">
              <a:spcBef>
                <a:spcPts val="0"/>
              </a:spcBef>
              <a:buNone/>
              <a:defRPr b="0" i="0" sz="1800" u="none" cap="none" strike="noStrike">
                <a:solidFill>
                  <a:srgbClr val="888888"/>
                </a:solidFill>
                <a:latin typeface="Calibri"/>
                <a:ea typeface="Calibri"/>
                <a:cs typeface="Calibri"/>
                <a:sym typeface="Calibri"/>
              </a:defRPr>
            </a:lvl5pPr>
            <a:lvl6pPr indent="0" lvl="5" marL="0" algn="r">
              <a:spcBef>
                <a:spcPts val="0"/>
              </a:spcBef>
              <a:buNone/>
              <a:defRPr b="0" i="0" sz="1800" u="none" cap="none" strike="noStrike">
                <a:solidFill>
                  <a:srgbClr val="888888"/>
                </a:solidFill>
                <a:latin typeface="Calibri"/>
                <a:ea typeface="Calibri"/>
                <a:cs typeface="Calibri"/>
                <a:sym typeface="Calibri"/>
              </a:defRPr>
            </a:lvl6pPr>
            <a:lvl7pPr indent="0" lvl="6" marL="0" algn="r">
              <a:spcBef>
                <a:spcPts val="0"/>
              </a:spcBef>
              <a:buNone/>
              <a:defRPr b="0" i="0" sz="1800" u="none" cap="none" strike="noStrike">
                <a:solidFill>
                  <a:srgbClr val="888888"/>
                </a:solidFill>
                <a:latin typeface="Calibri"/>
                <a:ea typeface="Calibri"/>
                <a:cs typeface="Calibri"/>
                <a:sym typeface="Calibri"/>
              </a:defRPr>
            </a:lvl7pPr>
            <a:lvl8pPr indent="0" lvl="7" marL="0" algn="r">
              <a:spcBef>
                <a:spcPts val="0"/>
              </a:spcBef>
              <a:buNone/>
              <a:defRPr b="0" i="0" sz="1800" u="none" cap="none" strike="noStrike">
                <a:solidFill>
                  <a:srgbClr val="888888"/>
                </a:solidFill>
                <a:latin typeface="Calibri"/>
                <a:ea typeface="Calibri"/>
                <a:cs typeface="Calibri"/>
                <a:sym typeface="Calibri"/>
              </a:defRPr>
            </a:lvl8pPr>
            <a:lvl9pPr indent="0" lvl="8" mar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28"/>
          <p:cNvSpPr txBox="1"/>
          <p:nvPr>
            <p:ph type="ctrTitle"/>
          </p:nvPr>
        </p:nvSpPr>
        <p:spPr>
          <a:xfrm>
            <a:off x="1097280" y="2834640"/>
            <a:ext cx="12435840" cy="19202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8"/>
          <p:cNvSpPr txBox="1"/>
          <p:nvPr>
            <p:ph idx="1" type="subTitle"/>
          </p:nvPr>
        </p:nvSpPr>
        <p:spPr>
          <a:xfrm>
            <a:off x="2194560" y="5120640"/>
            <a:ext cx="10241280" cy="22860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8"/>
          <p:cNvSpPr txBox="1"/>
          <p:nvPr>
            <p:ph idx="11" type="ftr"/>
          </p:nvPr>
        </p:nvSpPr>
        <p:spPr>
          <a:xfrm>
            <a:off x="4974336" y="8503920"/>
            <a:ext cx="4681728" cy="4572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8"/>
          <p:cNvSpPr txBox="1"/>
          <p:nvPr>
            <p:ph idx="10" type="dt"/>
          </p:nvPr>
        </p:nvSpPr>
        <p:spPr>
          <a:xfrm>
            <a:off x="731520" y="8503920"/>
            <a:ext cx="3364992" cy="457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8"/>
          <p:cNvSpPr txBox="1"/>
          <p:nvPr>
            <p:ph idx="12" type="sldNum"/>
          </p:nvPr>
        </p:nvSpPr>
        <p:spPr>
          <a:xfrm>
            <a:off x="10533888" y="8503920"/>
            <a:ext cx="3364992" cy="4572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3" name="Shape 23"/>
        <p:cNvGrpSpPr/>
        <p:nvPr/>
      </p:nvGrpSpPr>
      <p:grpSpPr>
        <a:xfrm>
          <a:off x="0" y="0"/>
          <a:ext cx="0" cy="0"/>
          <a:chOff x="0" y="0"/>
          <a:chExt cx="0" cy="0"/>
        </a:xfrm>
      </p:grpSpPr>
      <p:sp>
        <p:nvSpPr>
          <p:cNvPr id="24" name="Google Shape;24;p29"/>
          <p:cNvSpPr txBox="1"/>
          <p:nvPr>
            <p:ph type="title"/>
          </p:nvPr>
        </p:nvSpPr>
        <p:spPr>
          <a:xfrm>
            <a:off x="5132863" y="2744755"/>
            <a:ext cx="4364673" cy="711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5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9"/>
          <p:cNvSpPr txBox="1"/>
          <p:nvPr>
            <p:ph idx="1" type="body"/>
          </p:nvPr>
        </p:nvSpPr>
        <p:spPr>
          <a:xfrm>
            <a:off x="731520" y="2103120"/>
            <a:ext cx="6364224" cy="603504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29"/>
          <p:cNvSpPr txBox="1"/>
          <p:nvPr>
            <p:ph idx="2" type="body"/>
          </p:nvPr>
        </p:nvSpPr>
        <p:spPr>
          <a:xfrm>
            <a:off x="7534656" y="2103120"/>
            <a:ext cx="6364224" cy="603504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29"/>
          <p:cNvSpPr txBox="1"/>
          <p:nvPr>
            <p:ph idx="11" type="ftr"/>
          </p:nvPr>
        </p:nvSpPr>
        <p:spPr>
          <a:xfrm>
            <a:off x="4974336" y="8503920"/>
            <a:ext cx="4681728" cy="4572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9"/>
          <p:cNvSpPr txBox="1"/>
          <p:nvPr>
            <p:ph idx="10" type="dt"/>
          </p:nvPr>
        </p:nvSpPr>
        <p:spPr>
          <a:xfrm>
            <a:off x="731520" y="8503920"/>
            <a:ext cx="3364992" cy="457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9"/>
          <p:cNvSpPr txBox="1"/>
          <p:nvPr>
            <p:ph idx="12" type="sldNum"/>
          </p:nvPr>
        </p:nvSpPr>
        <p:spPr>
          <a:xfrm>
            <a:off x="10533888" y="8503920"/>
            <a:ext cx="3364992" cy="4572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0" name="Shape 30"/>
        <p:cNvGrpSpPr/>
        <p:nvPr/>
      </p:nvGrpSpPr>
      <p:grpSpPr>
        <a:xfrm>
          <a:off x="0" y="0"/>
          <a:ext cx="0" cy="0"/>
          <a:chOff x="0" y="0"/>
          <a:chExt cx="0" cy="0"/>
        </a:xfrm>
      </p:grpSpPr>
      <p:sp>
        <p:nvSpPr>
          <p:cNvPr id="31" name="Google Shape;31;p30"/>
          <p:cNvSpPr txBox="1"/>
          <p:nvPr>
            <p:ph type="title"/>
          </p:nvPr>
        </p:nvSpPr>
        <p:spPr>
          <a:xfrm>
            <a:off x="5132863" y="2744755"/>
            <a:ext cx="4364673" cy="711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5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0"/>
          <p:cNvSpPr txBox="1"/>
          <p:nvPr>
            <p:ph idx="11" type="ftr"/>
          </p:nvPr>
        </p:nvSpPr>
        <p:spPr>
          <a:xfrm>
            <a:off x="4974336" y="8503920"/>
            <a:ext cx="4681728" cy="4572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0"/>
          <p:cNvSpPr txBox="1"/>
          <p:nvPr>
            <p:ph idx="10" type="dt"/>
          </p:nvPr>
        </p:nvSpPr>
        <p:spPr>
          <a:xfrm>
            <a:off x="731520" y="8503920"/>
            <a:ext cx="3364992" cy="457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0"/>
          <p:cNvSpPr txBox="1"/>
          <p:nvPr>
            <p:ph idx="12" type="sldNum"/>
          </p:nvPr>
        </p:nvSpPr>
        <p:spPr>
          <a:xfrm>
            <a:off x="10533888" y="8503920"/>
            <a:ext cx="3364992" cy="4572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31"/>
          <p:cNvSpPr txBox="1"/>
          <p:nvPr>
            <p:ph idx="11" type="ftr"/>
          </p:nvPr>
        </p:nvSpPr>
        <p:spPr>
          <a:xfrm>
            <a:off x="4974336" y="8503920"/>
            <a:ext cx="4681728" cy="4572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1"/>
          <p:cNvSpPr txBox="1"/>
          <p:nvPr>
            <p:ph idx="10" type="dt"/>
          </p:nvPr>
        </p:nvSpPr>
        <p:spPr>
          <a:xfrm>
            <a:off x="731520" y="8503920"/>
            <a:ext cx="3364992" cy="457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1"/>
          <p:cNvSpPr txBox="1"/>
          <p:nvPr>
            <p:ph idx="12" type="sldNum"/>
          </p:nvPr>
        </p:nvSpPr>
        <p:spPr>
          <a:xfrm>
            <a:off x="10533888" y="8503920"/>
            <a:ext cx="3364992" cy="4572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5132863" y="2744755"/>
            <a:ext cx="4364673" cy="7112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500" u="none" cap="none" strike="noStrike">
                <a:solidFill>
                  <a:srgbClr val="C55A1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6"/>
          <p:cNvSpPr txBox="1"/>
          <p:nvPr>
            <p:ph idx="1" type="body"/>
          </p:nvPr>
        </p:nvSpPr>
        <p:spPr>
          <a:xfrm>
            <a:off x="777437" y="3231532"/>
            <a:ext cx="9711690" cy="32169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26"/>
          <p:cNvSpPr txBox="1"/>
          <p:nvPr>
            <p:ph idx="11" type="ftr"/>
          </p:nvPr>
        </p:nvSpPr>
        <p:spPr>
          <a:xfrm>
            <a:off x="4974336" y="8503920"/>
            <a:ext cx="4681728" cy="4572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6"/>
          <p:cNvSpPr txBox="1"/>
          <p:nvPr>
            <p:ph idx="10" type="dt"/>
          </p:nvPr>
        </p:nvSpPr>
        <p:spPr>
          <a:xfrm>
            <a:off x="731520" y="8503920"/>
            <a:ext cx="3364992" cy="4572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6"/>
          <p:cNvSpPr txBox="1"/>
          <p:nvPr>
            <p:ph idx="12" type="sldNum"/>
          </p:nvPr>
        </p:nvSpPr>
        <p:spPr>
          <a:xfrm>
            <a:off x="10533888" y="8503920"/>
            <a:ext cx="3364992" cy="4572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mailto:preetkanwal@pes.edu" TargetMode="External"/><Relationship Id="rId4" Type="http://schemas.openxmlformats.org/officeDocument/2006/relationships/hyperlink" Target="mailto:al@pes.edu" TargetMode="External"/><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1"/>
          <p:cNvSpPr txBox="1"/>
          <p:nvPr>
            <p:ph type="title"/>
          </p:nvPr>
        </p:nvSpPr>
        <p:spPr>
          <a:xfrm>
            <a:off x="5119534" y="2884558"/>
            <a:ext cx="3897629" cy="71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Compiler Design</a:t>
            </a:r>
            <a:endParaRPr/>
          </a:p>
        </p:txBody>
      </p:sp>
      <p:sp>
        <p:nvSpPr>
          <p:cNvPr id="44" name="Google Shape;44;p1"/>
          <p:cNvSpPr txBox="1"/>
          <p:nvPr/>
        </p:nvSpPr>
        <p:spPr>
          <a:xfrm>
            <a:off x="5185404" y="4147934"/>
            <a:ext cx="7462520" cy="1085850"/>
          </a:xfrm>
          <a:prstGeom prst="rect">
            <a:avLst/>
          </a:prstGeom>
          <a:noFill/>
          <a:ln>
            <a:noFill/>
          </a:ln>
        </p:spPr>
        <p:txBody>
          <a:bodyPr anchorCtr="0" anchor="t" bIns="0" lIns="0" spcFirstLastPara="1" rIns="0" wrap="square" tIns="85725">
            <a:spAutoFit/>
          </a:bodyPr>
          <a:lstStyle/>
          <a:p>
            <a:pPr indent="0" lvl="0" marL="12700" marR="0" rtl="0" algn="l">
              <a:lnSpc>
                <a:spcPct val="100000"/>
              </a:lnSpc>
              <a:spcBef>
                <a:spcPts val="0"/>
              </a:spcBef>
              <a:spcAft>
                <a:spcPts val="0"/>
              </a:spcAft>
              <a:buNone/>
            </a:pPr>
            <a:r>
              <a:rPr b="1" i="0" lang="en-US" sz="3000" u="none" cap="none" strike="noStrike">
                <a:solidFill>
                  <a:schemeClr val="dk1"/>
                </a:solidFill>
                <a:latin typeface="Calibri"/>
                <a:ea typeface="Calibri"/>
                <a:cs typeface="Calibri"/>
                <a:sym typeface="Calibri"/>
              </a:rPr>
              <a:t>Preet Kanwal</a:t>
            </a:r>
            <a:endParaRPr b="0" i="0" sz="3000" u="none" cap="none" strike="noStrike">
              <a:solidFill>
                <a:schemeClr val="dk1"/>
              </a:solidFill>
              <a:latin typeface="Calibri"/>
              <a:ea typeface="Calibri"/>
              <a:cs typeface="Calibri"/>
              <a:sym typeface="Calibri"/>
            </a:endParaRPr>
          </a:p>
          <a:p>
            <a:pPr indent="0" lvl="0" marL="12700" marR="0" rtl="0" algn="l">
              <a:lnSpc>
                <a:spcPct val="100000"/>
              </a:lnSpc>
              <a:spcBef>
                <a:spcPts val="570"/>
              </a:spcBef>
              <a:spcAft>
                <a:spcPts val="0"/>
              </a:spcAft>
              <a:buNone/>
            </a:pPr>
            <a:r>
              <a:rPr b="0" i="0" lang="en-US" sz="3000" u="none" cap="none" strike="noStrike">
                <a:solidFill>
                  <a:schemeClr val="dk1"/>
                </a:solidFill>
                <a:latin typeface="Calibri"/>
                <a:ea typeface="Calibri"/>
                <a:cs typeface="Calibri"/>
                <a:sym typeface="Calibri"/>
              </a:rPr>
              <a:t>Department of Computer Science &amp; Engineering</a:t>
            </a:r>
            <a:endParaRPr b="0" i="0" sz="3000" u="none" cap="none" strike="noStrike">
              <a:solidFill>
                <a:schemeClr val="dk1"/>
              </a:solidFill>
              <a:latin typeface="Calibri"/>
              <a:ea typeface="Calibri"/>
              <a:cs typeface="Calibri"/>
              <a:sym typeface="Calibri"/>
            </a:endParaRPr>
          </a:p>
        </p:txBody>
      </p:sp>
      <p:sp>
        <p:nvSpPr>
          <p:cNvPr id="45" name="Google Shape;45;p1"/>
          <p:cNvSpPr/>
          <p:nvPr/>
        </p:nvSpPr>
        <p:spPr>
          <a:xfrm>
            <a:off x="376605" y="7319416"/>
            <a:ext cx="1280795" cy="1437640"/>
          </a:xfrm>
          <a:custGeom>
            <a:rect b="b" l="l" r="r" t="t"/>
            <a:pathLst>
              <a:path extrusionOk="0" h="1437640" w="1280795">
                <a:moveTo>
                  <a:pt x="1280274" y="1376553"/>
                </a:moveTo>
                <a:lnTo>
                  <a:pt x="54864" y="1376553"/>
                </a:lnTo>
                <a:lnTo>
                  <a:pt x="54864" y="0"/>
                </a:lnTo>
                <a:lnTo>
                  <a:pt x="0" y="0"/>
                </a:lnTo>
                <a:lnTo>
                  <a:pt x="0" y="1376553"/>
                </a:lnTo>
                <a:lnTo>
                  <a:pt x="0" y="1422501"/>
                </a:lnTo>
                <a:lnTo>
                  <a:pt x="0" y="1437513"/>
                </a:lnTo>
                <a:lnTo>
                  <a:pt x="1280274" y="1437513"/>
                </a:lnTo>
                <a:lnTo>
                  <a:pt x="1280274" y="1376553"/>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1"/>
          <p:cNvSpPr/>
          <p:nvPr/>
        </p:nvSpPr>
        <p:spPr>
          <a:xfrm>
            <a:off x="5093329" y="3797100"/>
            <a:ext cx="5497830" cy="0"/>
          </a:xfrm>
          <a:custGeom>
            <a:rect b="b" l="l" r="r" t="t"/>
            <a:pathLst>
              <a:path extrusionOk="0" h="120000" w="5497830">
                <a:moveTo>
                  <a:pt x="0" y="0"/>
                </a:moveTo>
                <a:lnTo>
                  <a:pt x="5497499" y="0"/>
                </a:lnTo>
              </a:path>
            </a:pathLst>
          </a:custGeom>
          <a:noFill/>
          <a:ln cap="flat" cmpd="sng" w="38075">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7" name="Google Shape;47;p1"/>
          <p:cNvPicPr preferRelativeResize="0"/>
          <p:nvPr/>
        </p:nvPicPr>
        <p:blipFill rotWithShape="1">
          <a:blip r:embed="rId3">
            <a:alphaModFix/>
          </a:blip>
          <a:srcRect b="0" l="0" r="0" t="0"/>
          <a:stretch/>
        </p:blipFill>
        <p:spPr>
          <a:xfrm>
            <a:off x="1488596" y="1353388"/>
            <a:ext cx="2843061" cy="4260225"/>
          </a:xfrm>
          <a:prstGeom prst="rect">
            <a:avLst/>
          </a:prstGeom>
          <a:noFill/>
          <a:ln>
            <a:noFill/>
          </a:ln>
        </p:spPr>
      </p:pic>
      <p:sp>
        <p:nvSpPr>
          <p:cNvPr id="48" name="Google Shape;48;p1"/>
          <p:cNvSpPr/>
          <p:nvPr/>
        </p:nvSpPr>
        <p:spPr>
          <a:xfrm>
            <a:off x="13026835" y="354977"/>
            <a:ext cx="1280795" cy="1437640"/>
          </a:xfrm>
          <a:custGeom>
            <a:rect b="b" l="l" r="r" t="t"/>
            <a:pathLst>
              <a:path extrusionOk="0" h="1437639" w="1280794">
                <a:moveTo>
                  <a:pt x="1280274" y="0"/>
                </a:moveTo>
                <a:lnTo>
                  <a:pt x="0" y="0"/>
                </a:lnTo>
                <a:lnTo>
                  <a:pt x="0" y="60960"/>
                </a:lnTo>
                <a:lnTo>
                  <a:pt x="1225410" y="60960"/>
                </a:lnTo>
                <a:lnTo>
                  <a:pt x="1225410" y="1437513"/>
                </a:lnTo>
                <a:lnTo>
                  <a:pt x="1280274" y="1437513"/>
                </a:lnTo>
                <a:lnTo>
                  <a:pt x="1280274" y="60960"/>
                </a:lnTo>
                <a:lnTo>
                  <a:pt x="1280274" y="15024"/>
                </a:lnTo>
                <a:lnTo>
                  <a:pt x="1280274"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1"/>
          <p:cNvSpPr txBox="1"/>
          <p:nvPr/>
        </p:nvSpPr>
        <p:spPr>
          <a:xfrm>
            <a:off x="923927" y="7952010"/>
            <a:ext cx="5346065" cy="48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000">
                <a:solidFill>
                  <a:schemeClr val="dk1"/>
                </a:solidFill>
                <a:latin typeface="Calibri"/>
                <a:ea typeface="Calibri"/>
                <a:cs typeface="Calibri"/>
                <a:sym typeface="Calibri"/>
              </a:rPr>
              <a:t>Teaching Assistant : Sree Pranavi G</a:t>
            </a:r>
            <a:endParaRPr sz="3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aphicFrame>
        <p:nvGraphicFramePr>
          <p:cNvPr id="122" name="Google Shape;122;p10"/>
          <p:cNvGraphicFramePr/>
          <p:nvPr/>
        </p:nvGraphicFramePr>
        <p:xfrm>
          <a:off x="609600" y="1371600"/>
          <a:ext cx="3000000" cy="3000000"/>
        </p:xfrm>
        <a:graphic>
          <a:graphicData uri="http://schemas.openxmlformats.org/drawingml/2006/table">
            <a:tbl>
              <a:tblPr bandRow="1" firstRow="1">
                <a:noFill/>
                <a:tableStyleId>{D4CE4B54-8AA9-42C9-B323-9504045BE09A}</a:tableStyleId>
              </a:tblPr>
              <a:tblGrid>
                <a:gridCol w="2803975"/>
                <a:gridCol w="9906000"/>
              </a:tblGrid>
              <a:tr h="615725">
                <a:tc>
                  <a:txBody>
                    <a:bodyPr/>
                    <a:lstStyle/>
                    <a:p>
                      <a:pPr indent="0" lvl="0" marL="1192530" marR="0" rtl="0" algn="l">
                        <a:lnSpc>
                          <a:spcPct val="100000"/>
                        </a:lnSpc>
                        <a:spcBef>
                          <a:spcPts val="0"/>
                        </a:spcBef>
                        <a:spcAft>
                          <a:spcPts val="0"/>
                        </a:spcAft>
                        <a:buNone/>
                      </a:pPr>
                      <a:r>
                        <a:rPr b="1" lang="en-US" sz="2800" u="none" cap="none" strike="noStrike">
                          <a:solidFill>
                            <a:srgbClr val="2F5496"/>
                          </a:solidFill>
                          <a:latin typeface="Calibri"/>
                          <a:ea typeface="Calibri"/>
                          <a:cs typeface="Calibri"/>
                          <a:sym typeface="Calibri"/>
                        </a:rPr>
                        <a:t>Production</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28575">
                      <a:solidFill>
                        <a:srgbClr val="2F5496"/>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800" u="none" cap="none" strike="noStrike">
                          <a:solidFill>
                            <a:srgbClr val="2F5496"/>
                          </a:solidFill>
                          <a:latin typeface="Calibri"/>
                          <a:ea typeface="Calibri"/>
                          <a:cs typeface="Calibri"/>
                          <a:sym typeface="Calibri"/>
                        </a:rPr>
                        <a:t>Semantic Rule</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28575">
                      <a:solidFill>
                        <a:srgbClr val="2F5496"/>
                      </a:solidFill>
                      <a:prstDash val="solid"/>
                      <a:round/>
                      <a:headEnd len="sm" w="sm" type="none"/>
                      <a:tailEnd len="sm" w="sm" type="none"/>
                    </a:lnB>
                  </a:tcPr>
                </a:tc>
              </a:tr>
              <a:tr h="904250">
                <a:tc>
                  <a:txBody>
                    <a:bodyPr/>
                    <a:lstStyle/>
                    <a:p>
                      <a:pPr indent="0" lvl="0" marL="85725" marR="0" rtl="0" algn="l">
                        <a:lnSpc>
                          <a:spcPct val="100000"/>
                        </a:lnSpc>
                        <a:spcBef>
                          <a:spcPts val="0"/>
                        </a:spcBef>
                        <a:spcAft>
                          <a:spcPts val="0"/>
                        </a:spcAft>
                        <a:buNone/>
                      </a:pPr>
                      <a:r>
                        <a:rPr b="1" lang="en-US" sz="2800" u="none" cap="none" strike="noStrike">
                          <a:solidFill>
                            <a:srgbClr val="C55A11"/>
                          </a:solidFill>
                          <a:latin typeface="Calibri"/>
                          <a:ea typeface="Calibri"/>
                          <a:cs typeface="Calibri"/>
                          <a:sym typeface="Calibri"/>
                        </a:rPr>
                        <a:t>E-&gt; E1 + T</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9525">
                      <a:solidFill>
                        <a:srgbClr val="2F5496"/>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9525">
                      <a:solidFill>
                        <a:srgbClr val="2F5496"/>
                      </a:solidFill>
                      <a:prstDash val="solid"/>
                      <a:round/>
                      <a:headEnd len="sm" w="sm" type="none"/>
                      <a:tailEnd len="sm" w="sm" type="none"/>
                    </a:lnB>
                  </a:tcPr>
                </a:tc>
              </a:tr>
              <a:tr h="1219200">
                <a:tc>
                  <a:txBody>
                    <a:bodyPr/>
                    <a:lstStyle/>
                    <a:p>
                      <a:pPr indent="0" lvl="0" marL="85725" marR="0" rtl="0" algn="l">
                        <a:lnSpc>
                          <a:spcPct val="100000"/>
                        </a:lnSpc>
                        <a:spcBef>
                          <a:spcPts val="0"/>
                        </a:spcBef>
                        <a:spcAft>
                          <a:spcPts val="0"/>
                        </a:spcAft>
                        <a:buNone/>
                      </a:pPr>
                      <a:r>
                        <a:rPr b="1" lang="en-US" sz="2800" u="none" cap="none" strike="noStrike">
                          <a:solidFill>
                            <a:srgbClr val="C55A11"/>
                          </a:solidFill>
                          <a:latin typeface="Calibri"/>
                          <a:ea typeface="Calibri"/>
                          <a:cs typeface="Calibri"/>
                          <a:sym typeface="Calibri"/>
                        </a:rPr>
                        <a:t>E -&gt; T</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2F5496"/>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2F5496"/>
                      </a:solidFill>
                      <a:prstDash val="solid"/>
                      <a:round/>
                      <a:headEnd len="sm" w="sm" type="none"/>
                      <a:tailEnd len="sm" w="sm" type="none"/>
                    </a:lnT>
                    <a:lnB cap="flat" cmpd="sng" w="9525">
                      <a:solidFill>
                        <a:srgbClr val="9E9E9E"/>
                      </a:solidFill>
                      <a:prstDash val="solid"/>
                      <a:round/>
                      <a:headEnd len="sm" w="sm" type="none"/>
                      <a:tailEnd len="sm" w="sm" type="none"/>
                    </a:lnB>
                  </a:tcPr>
                </a:tc>
              </a:tr>
              <a:tr h="1100300">
                <a:tc>
                  <a:txBody>
                    <a:bodyPr/>
                    <a:lstStyle/>
                    <a:p>
                      <a:pPr indent="0" lvl="0" marL="85725" marR="0" rtl="0" algn="l">
                        <a:lnSpc>
                          <a:spcPct val="100000"/>
                        </a:lnSpc>
                        <a:spcBef>
                          <a:spcPts val="0"/>
                        </a:spcBef>
                        <a:spcAft>
                          <a:spcPts val="0"/>
                        </a:spcAft>
                        <a:buNone/>
                      </a:pPr>
                      <a:r>
                        <a:rPr b="1" lang="en-US" sz="2800" u="none" cap="none" strike="noStrike">
                          <a:solidFill>
                            <a:srgbClr val="C55A11"/>
                          </a:solidFill>
                          <a:latin typeface="Calibri"/>
                          <a:ea typeface="Calibri"/>
                          <a:cs typeface="Calibri"/>
                          <a:sym typeface="Calibri"/>
                        </a:rPr>
                        <a:t>T-&gt;T1 * F</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00275">
                <a:tc>
                  <a:txBody>
                    <a:bodyPr/>
                    <a:lstStyle/>
                    <a:p>
                      <a:pPr indent="0" lvl="0" marL="85725" marR="0" rtl="0" algn="l">
                        <a:lnSpc>
                          <a:spcPct val="100000"/>
                        </a:lnSpc>
                        <a:spcBef>
                          <a:spcPts val="0"/>
                        </a:spcBef>
                        <a:spcAft>
                          <a:spcPts val="0"/>
                        </a:spcAft>
                        <a:buNone/>
                      </a:pPr>
                      <a:r>
                        <a:rPr b="1" lang="en-US" sz="2800" u="none" cap="none" strike="noStrike">
                          <a:solidFill>
                            <a:srgbClr val="C55A11"/>
                          </a:solidFill>
                          <a:latin typeface="Calibri"/>
                          <a:ea typeface="Calibri"/>
                          <a:cs typeface="Calibri"/>
                          <a:sym typeface="Calibri"/>
                        </a:rPr>
                        <a:t>T-&gt; F</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5456555" rtl="0" algn="l">
                        <a:lnSpc>
                          <a:spcPct val="114999"/>
                        </a:lnSpc>
                        <a:spcBef>
                          <a:spcPts val="0"/>
                        </a:spcBef>
                        <a:spcAft>
                          <a:spcPts val="0"/>
                        </a:spcAft>
                        <a:buNone/>
                      </a:pPr>
                      <a:r>
                        <a:t/>
                      </a:r>
                      <a:endParaRPr sz="2800" u="none" cap="none" strike="noStrike">
                        <a:latin typeface="Calibri"/>
                        <a:ea typeface="Calibri"/>
                        <a:cs typeface="Calibri"/>
                        <a:sym typeface="Calibri"/>
                      </a:endParaRPr>
                    </a:p>
                  </a:txBody>
                  <a:tcPr marT="76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00275">
                <a:tc>
                  <a:txBody>
                    <a:bodyPr/>
                    <a:lstStyle/>
                    <a:p>
                      <a:pPr indent="0" lvl="0" marL="85725" marR="0" rtl="0" algn="l">
                        <a:lnSpc>
                          <a:spcPct val="100000"/>
                        </a:lnSpc>
                        <a:spcBef>
                          <a:spcPts val="0"/>
                        </a:spcBef>
                        <a:spcAft>
                          <a:spcPts val="0"/>
                        </a:spcAft>
                        <a:buNone/>
                      </a:pPr>
                      <a:r>
                        <a:rPr b="1" lang="en-US" sz="2800" u="none" cap="none" strike="noStrike">
                          <a:solidFill>
                            <a:srgbClr val="C55A11"/>
                          </a:solidFill>
                          <a:latin typeface="Calibri"/>
                          <a:ea typeface="Calibri"/>
                          <a:cs typeface="Calibri"/>
                          <a:sym typeface="Calibri"/>
                        </a:rPr>
                        <a:t>F -&gt; id</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2F5496"/>
                      </a:solidFill>
                      <a:prstDash val="solid"/>
                      <a:round/>
                      <a:headEnd len="sm" w="sm" type="none"/>
                      <a:tailEnd len="sm" w="sm" type="none"/>
                    </a:lnB>
                  </a:tcPr>
                </a:tc>
                <a:tc>
                  <a:txBody>
                    <a:bodyPr/>
                    <a:lstStyle/>
                    <a:p>
                      <a:pPr indent="0" lvl="0" marL="85725" marR="5375275" rtl="0" algn="l">
                        <a:lnSpc>
                          <a:spcPct val="114999"/>
                        </a:lnSpc>
                        <a:spcBef>
                          <a:spcPts val="0"/>
                        </a:spcBef>
                        <a:spcAft>
                          <a:spcPts val="0"/>
                        </a:spcAft>
                        <a:buNone/>
                      </a:pPr>
                      <a:r>
                        <a:t/>
                      </a:r>
                      <a:endParaRPr sz="2800" u="none" cap="none" strike="noStrike">
                        <a:latin typeface="Calibri"/>
                        <a:ea typeface="Calibri"/>
                        <a:cs typeface="Calibri"/>
                        <a:sym typeface="Calibri"/>
                      </a:endParaRPr>
                    </a:p>
                  </a:txBody>
                  <a:tcPr marT="76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2F5496"/>
                      </a:solidFill>
                      <a:prstDash val="solid"/>
                      <a:round/>
                      <a:headEnd len="sm" w="sm" type="none"/>
                      <a:tailEnd len="sm" w="sm" type="none"/>
                    </a:lnB>
                  </a:tcPr>
                </a:tc>
              </a:tr>
            </a:tbl>
          </a:graphicData>
        </a:graphic>
      </p:graphicFrame>
      <p:sp>
        <p:nvSpPr>
          <p:cNvPr id="123" name="Google Shape;123;p10"/>
          <p:cNvSpPr txBox="1"/>
          <p:nvPr/>
        </p:nvSpPr>
        <p:spPr>
          <a:xfrm>
            <a:off x="457200" y="228600"/>
            <a:ext cx="96012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SDD for ICG of unambiguous grammar</a:t>
            </a:r>
            <a:endParaRPr b="1" sz="3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1"/>
          <p:cNvSpPr txBox="1"/>
          <p:nvPr>
            <p:ph type="title"/>
          </p:nvPr>
        </p:nvSpPr>
        <p:spPr>
          <a:xfrm>
            <a:off x="5132863" y="2744755"/>
            <a:ext cx="4364673" cy="7112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29" name="Google Shape;129;p11"/>
          <p:cNvSpPr txBox="1"/>
          <p:nvPr>
            <p:ph idx="1" type="body"/>
          </p:nvPr>
        </p:nvSpPr>
        <p:spPr>
          <a:xfrm>
            <a:off x="777437" y="3231532"/>
            <a:ext cx="9711690" cy="321691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descr="C:\Users\divya\OneDrive\Desktop\Untitled.png" id="130" name="Google Shape;130;p11"/>
          <p:cNvPicPr preferRelativeResize="0"/>
          <p:nvPr/>
        </p:nvPicPr>
        <p:blipFill rotWithShape="1">
          <a:blip r:embed="rId3">
            <a:alphaModFix/>
          </a:blip>
          <a:srcRect b="0" l="0" r="0" t="0"/>
          <a:stretch/>
        </p:blipFill>
        <p:spPr>
          <a:xfrm>
            <a:off x="609600" y="1219200"/>
            <a:ext cx="13690919" cy="7681362"/>
          </a:xfrm>
          <a:prstGeom prst="rect">
            <a:avLst/>
          </a:prstGeom>
          <a:noFill/>
          <a:ln>
            <a:noFill/>
          </a:ln>
        </p:spPr>
      </p:pic>
      <p:sp>
        <p:nvSpPr>
          <p:cNvPr id="131" name="Google Shape;131;p11"/>
          <p:cNvSpPr txBox="1"/>
          <p:nvPr/>
        </p:nvSpPr>
        <p:spPr>
          <a:xfrm>
            <a:off x="457200" y="228600"/>
            <a:ext cx="96012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SDD for ICG of unambiguous grammar</a:t>
            </a:r>
            <a:endParaRPr b="1" sz="3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2"/>
          <p:cNvSpPr txBox="1"/>
          <p:nvPr>
            <p:ph idx="1" type="body"/>
          </p:nvPr>
        </p:nvSpPr>
        <p:spPr>
          <a:xfrm>
            <a:off x="777436" y="1676400"/>
            <a:ext cx="11109763" cy="7325082"/>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sz="2800"/>
              <a:t>Consider the syntax directed definition shown below.</a:t>
            </a:r>
            <a:endParaRPr/>
          </a:p>
          <a:p>
            <a:pPr indent="0" lvl="0" marL="0" rtl="0" algn="l">
              <a:spcBef>
                <a:spcPts val="0"/>
              </a:spcBef>
              <a:spcAft>
                <a:spcPts val="0"/>
              </a:spcAft>
              <a:buNone/>
            </a:pPr>
            <a:r>
              <a:rPr lang="en-US" sz="2800"/>
              <a:t>S → id : = E  {gen (id.place = E.place;);}</a:t>
            </a:r>
            <a:endParaRPr/>
          </a:p>
          <a:p>
            <a:pPr indent="0" lvl="0" marL="0" rtl="0" algn="l">
              <a:spcBef>
                <a:spcPts val="0"/>
              </a:spcBef>
              <a:spcAft>
                <a:spcPts val="0"/>
              </a:spcAft>
              <a:buNone/>
            </a:pPr>
            <a:r>
              <a:rPr lang="en-US" sz="2800"/>
              <a:t>E → E1 + E2   {t = newtemp ( ); gen (t = El.place + E2.place;); E.place = t}</a:t>
            </a:r>
            <a:endParaRPr/>
          </a:p>
          <a:p>
            <a:pPr indent="0" lvl="0" marL="0" rtl="0" algn="l">
              <a:spcBef>
                <a:spcPts val="0"/>
              </a:spcBef>
              <a:spcAft>
                <a:spcPts val="0"/>
              </a:spcAft>
              <a:buNone/>
            </a:pPr>
            <a:r>
              <a:rPr lang="en-US" sz="2800"/>
              <a:t>E → id     {E.place = id.place;}</a:t>
            </a:r>
            <a:endParaRPr/>
          </a:p>
          <a:p>
            <a:pPr indent="0" lvl="0" marL="0" rtl="0" algn="l">
              <a:spcBef>
                <a:spcPts val="0"/>
              </a:spcBef>
              <a:spcAft>
                <a:spcPts val="0"/>
              </a:spcAft>
              <a:buNone/>
            </a:pPr>
            <a:r>
              <a:t/>
            </a:r>
            <a:endParaRPr sz="2800"/>
          </a:p>
          <a:p>
            <a:pPr indent="0" lvl="0" marL="0" rtl="0" algn="l">
              <a:spcBef>
                <a:spcPts val="0"/>
              </a:spcBef>
              <a:spcAft>
                <a:spcPts val="0"/>
              </a:spcAft>
              <a:buNone/>
            </a:pPr>
            <a:r>
              <a:rPr lang="en-US" sz="2800"/>
              <a:t>Here, gen is a function that generates the output code, and newtemp is a function that returns the name of a new temporary variable on every call.</a:t>
            </a:r>
            <a:endParaRPr/>
          </a:p>
          <a:p>
            <a:pPr indent="0" lvl="0" marL="0" rtl="0" algn="l">
              <a:spcBef>
                <a:spcPts val="0"/>
              </a:spcBef>
              <a:spcAft>
                <a:spcPts val="0"/>
              </a:spcAft>
              <a:buNone/>
            </a:pPr>
            <a:r>
              <a:rPr lang="en-US" sz="2800"/>
              <a:t> For the statement 'X: = Y + Z', the 3-address code sequence generated by this definition is</a:t>
            </a:r>
            <a:endParaRPr/>
          </a:p>
          <a:p>
            <a:pPr indent="0" lvl="0" marL="0" rtl="0" algn="l">
              <a:spcBef>
                <a:spcPts val="0"/>
              </a:spcBef>
              <a:spcAft>
                <a:spcPts val="0"/>
              </a:spcAft>
              <a:buNone/>
            </a:pPr>
            <a:r>
              <a:t/>
            </a:r>
            <a:endParaRPr sz="2800"/>
          </a:p>
          <a:p>
            <a:pPr indent="0" lvl="0" marL="0" rtl="0" algn="l">
              <a:spcBef>
                <a:spcPts val="0"/>
              </a:spcBef>
              <a:spcAft>
                <a:spcPts val="0"/>
              </a:spcAft>
              <a:buNone/>
            </a:pPr>
            <a:r>
              <a:rPr lang="en-US" sz="2800"/>
              <a:t>X = Y + Z</a:t>
            </a:r>
            <a:endParaRPr/>
          </a:p>
          <a:p>
            <a:pPr indent="0" lvl="0" marL="0" rtl="0" algn="l">
              <a:spcBef>
                <a:spcPts val="0"/>
              </a:spcBef>
              <a:spcAft>
                <a:spcPts val="0"/>
              </a:spcAft>
              <a:buNone/>
            </a:pPr>
            <a:r>
              <a:rPr lang="en-US" sz="2800"/>
              <a:t>t1 = Y + Z; X = t1   </a:t>
            </a:r>
            <a:endParaRPr/>
          </a:p>
          <a:p>
            <a:pPr indent="0" lvl="0" marL="0" rtl="0" algn="l">
              <a:spcBef>
                <a:spcPts val="0"/>
              </a:spcBef>
              <a:spcAft>
                <a:spcPts val="0"/>
              </a:spcAft>
              <a:buNone/>
            </a:pPr>
            <a:r>
              <a:rPr lang="en-US" sz="2800"/>
              <a:t>t1= Y; t2 = t1 + Z; X = t2</a:t>
            </a:r>
            <a:endParaRPr/>
          </a:p>
          <a:p>
            <a:pPr indent="0" lvl="0" marL="0" rtl="0" algn="l">
              <a:spcBef>
                <a:spcPts val="0"/>
              </a:spcBef>
              <a:spcAft>
                <a:spcPts val="0"/>
              </a:spcAft>
              <a:buNone/>
            </a:pPr>
            <a:r>
              <a:rPr lang="en-US" sz="2800"/>
              <a:t>t1 = Y; t2 = Z; t3 = t1 + t2; X = t3</a:t>
            </a:r>
            <a:endParaRPr/>
          </a:p>
          <a:p>
            <a:pPr indent="0" lvl="0" marL="0" rtl="0" algn="l">
              <a:spcBef>
                <a:spcPts val="0"/>
              </a:spcBef>
              <a:spcAft>
                <a:spcPts val="0"/>
              </a:spcAft>
              <a:buNone/>
            </a:pPr>
            <a:r>
              <a:t/>
            </a:r>
            <a:endParaRPr sz="2800"/>
          </a:p>
          <a:p>
            <a:pPr indent="0" lvl="0" marL="0" rtl="0" algn="l">
              <a:spcBef>
                <a:spcPts val="0"/>
              </a:spcBef>
              <a:spcAft>
                <a:spcPts val="0"/>
              </a:spcAft>
              <a:buNone/>
            </a:pPr>
            <a:r>
              <a:rPr lang="en-US" sz="2800"/>
              <a:t>Answer :?</a:t>
            </a:r>
            <a:endParaRPr/>
          </a:p>
          <a:p>
            <a:pPr indent="0" lvl="0" marL="0" rtl="0" algn="l">
              <a:spcBef>
                <a:spcPts val="0"/>
              </a:spcBef>
              <a:spcAft>
                <a:spcPts val="0"/>
              </a:spcAft>
              <a:buNone/>
            </a:pPr>
            <a:r>
              <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0" name="Shape 140"/>
        <p:cNvGrpSpPr/>
        <p:nvPr/>
      </p:nvGrpSpPr>
      <p:grpSpPr>
        <a:xfrm>
          <a:off x="0" y="0"/>
          <a:ext cx="0" cy="0"/>
          <a:chOff x="0" y="0"/>
          <a:chExt cx="0" cy="0"/>
        </a:xfrm>
      </p:grpSpPr>
      <p:sp>
        <p:nvSpPr>
          <p:cNvPr id="141" name="Google Shape;141;p13"/>
          <p:cNvSpPr txBox="1"/>
          <p:nvPr>
            <p:ph type="title"/>
          </p:nvPr>
        </p:nvSpPr>
        <p:spPr>
          <a:xfrm>
            <a:off x="538331" y="280327"/>
            <a:ext cx="7600315"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SDD to generate Intermediate Code - Conditions</a:t>
            </a:r>
            <a:endParaRPr sz="3000"/>
          </a:p>
        </p:txBody>
      </p:sp>
      <p:sp>
        <p:nvSpPr>
          <p:cNvPr id="142" name="Google Shape;142;p13"/>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3" name="Google Shape;143;p13"/>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graphicFrame>
        <p:nvGraphicFramePr>
          <p:cNvPr id="144" name="Google Shape;144;p13"/>
          <p:cNvGraphicFramePr/>
          <p:nvPr/>
        </p:nvGraphicFramePr>
        <p:xfrm>
          <a:off x="668087" y="2544332"/>
          <a:ext cx="3000000" cy="3000000"/>
        </p:xfrm>
        <a:graphic>
          <a:graphicData uri="http://schemas.openxmlformats.org/drawingml/2006/table">
            <a:tbl>
              <a:tblPr bandRow="1" firstRow="1">
                <a:noFill/>
                <a:tableStyleId>{D4CE4B54-8AA9-42C9-B323-9504045BE09A}</a:tableStyleId>
              </a:tblPr>
              <a:tblGrid>
                <a:gridCol w="4011925"/>
                <a:gridCol w="7988300"/>
              </a:tblGrid>
              <a:tr h="615725">
                <a:tc>
                  <a:txBody>
                    <a:bodyPr/>
                    <a:lstStyle/>
                    <a:p>
                      <a:pPr indent="0" lvl="0" marL="1192530" marR="0" rtl="0" algn="l">
                        <a:lnSpc>
                          <a:spcPct val="100000"/>
                        </a:lnSpc>
                        <a:spcBef>
                          <a:spcPts val="0"/>
                        </a:spcBef>
                        <a:spcAft>
                          <a:spcPts val="0"/>
                        </a:spcAft>
                        <a:buNone/>
                      </a:pPr>
                      <a:r>
                        <a:rPr b="1" lang="en-US" sz="2800" u="none" cap="none" strike="noStrike">
                          <a:solidFill>
                            <a:srgbClr val="2F5496"/>
                          </a:solidFill>
                          <a:latin typeface="Calibri"/>
                          <a:ea typeface="Calibri"/>
                          <a:cs typeface="Calibri"/>
                          <a:sym typeface="Calibri"/>
                        </a:rPr>
                        <a:t>Production</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28575">
                      <a:solidFill>
                        <a:srgbClr val="2F5496"/>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800" u="none" cap="none" strike="noStrike">
                          <a:solidFill>
                            <a:srgbClr val="2F5496"/>
                          </a:solidFill>
                          <a:latin typeface="Calibri"/>
                          <a:ea typeface="Calibri"/>
                          <a:cs typeface="Calibri"/>
                          <a:sym typeface="Calibri"/>
                        </a:rPr>
                        <a:t>Semantic Rule</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28575">
                      <a:solidFill>
                        <a:srgbClr val="2F5496"/>
                      </a:solidFill>
                      <a:prstDash val="solid"/>
                      <a:round/>
                      <a:headEnd len="sm" w="sm" type="none"/>
                      <a:tailEnd len="sm" w="sm" type="none"/>
                    </a:lnB>
                  </a:tcPr>
                </a:tc>
              </a:tr>
              <a:tr h="1591025">
                <a:tc>
                  <a:txBody>
                    <a:bodyPr/>
                    <a:lstStyle/>
                    <a:p>
                      <a:pPr indent="0" lvl="0" marL="85725" marR="0" rtl="0" algn="l">
                        <a:lnSpc>
                          <a:spcPct val="100000"/>
                        </a:lnSpc>
                        <a:spcBef>
                          <a:spcPts val="0"/>
                        </a:spcBef>
                        <a:spcAft>
                          <a:spcPts val="0"/>
                        </a:spcAft>
                        <a:buNone/>
                      </a:pPr>
                      <a:r>
                        <a:rPr b="1" lang="en-US" sz="2800" u="none" cap="none" strike="noStrike">
                          <a:solidFill>
                            <a:srgbClr val="C55A11"/>
                          </a:solidFill>
                          <a:latin typeface="Calibri"/>
                          <a:ea typeface="Calibri"/>
                          <a:cs typeface="Calibri"/>
                          <a:sym typeface="Calibri"/>
                        </a:rPr>
                        <a:t>C -&gt; id1 rel id2</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9525">
                      <a:solidFill>
                        <a:srgbClr val="2F5496"/>
                      </a:solidFill>
                      <a:prstDash val="solid"/>
                      <a:round/>
                      <a:headEnd len="sm" w="sm" type="none"/>
                      <a:tailEnd len="sm" w="sm" type="none"/>
                    </a:lnB>
                  </a:tcPr>
                </a:tc>
                <a:tc>
                  <a:txBody>
                    <a:bodyPr/>
                    <a:lstStyle/>
                    <a:p>
                      <a:pPr indent="0" lvl="0" marL="85725" marR="1635760" rtl="0" algn="l">
                        <a:lnSpc>
                          <a:spcPct val="114999"/>
                        </a:lnSpc>
                        <a:spcBef>
                          <a:spcPts val="0"/>
                        </a:spcBef>
                        <a:spcAft>
                          <a:spcPts val="0"/>
                        </a:spcAft>
                        <a:buNone/>
                      </a:pPr>
                      <a:r>
                        <a:rPr b="1" i="1" lang="en-US" sz="2800" u="none" cap="none" strike="noStrike">
                          <a:solidFill>
                            <a:srgbClr val="2F5496"/>
                          </a:solidFill>
                          <a:latin typeface="Calibri"/>
                          <a:ea typeface="Calibri"/>
                          <a:cs typeface="Calibri"/>
                          <a:sym typeface="Calibri"/>
                        </a:rPr>
                        <a:t>C.code = gen('if' id1.lexval rel.op id2.lexval  'goto' C.true)</a:t>
                      </a:r>
                      <a:endParaRPr sz="2800" u="none" cap="none" strike="noStrike">
                        <a:latin typeface="Calibri"/>
                        <a:ea typeface="Calibri"/>
                        <a:cs typeface="Calibri"/>
                        <a:sym typeface="Calibri"/>
                      </a:endParaRPr>
                    </a:p>
                    <a:p>
                      <a:pPr indent="0" lvl="0" marL="85725" marR="0" rtl="0" algn="l">
                        <a:lnSpc>
                          <a:spcPct val="100000"/>
                        </a:lnSpc>
                        <a:spcBef>
                          <a:spcPts val="500"/>
                        </a:spcBef>
                        <a:spcAft>
                          <a:spcPts val="0"/>
                        </a:spcAft>
                        <a:buNone/>
                      </a:pPr>
                      <a:r>
                        <a:rPr b="1" i="1" lang="en-US" sz="2800" u="none" cap="none" strike="noStrike">
                          <a:solidFill>
                            <a:srgbClr val="2F5496"/>
                          </a:solidFill>
                          <a:latin typeface="Calibri"/>
                          <a:ea typeface="Calibri"/>
                          <a:cs typeface="Calibri"/>
                          <a:sym typeface="Calibri"/>
                        </a:rPr>
                        <a:t>|| gen('goto' C.false)</a:t>
                      </a:r>
                      <a:endParaRPr sz="2800" u="none" cap="none" strike="noStrike">
                        <a:latin typeface="Calibri"/>
                        <a:ea typeface="Calibri"/>
                        <a:cs typeface="Calibri"/>
                        <a:sym typeface="Calibri"/>
                      </a:endParaRPr>
                    </a:p>
                  </a:txBody>
                  <a:tcPr marT="76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9525">
                      <a:solidFill>
                        <a:srgbClr val="2F5496"/>
                      </a:solidFill>
                      <a:prstDash val="solid"/>
                      <a:round/>
                      <a:headEnd len="sm" w="sm" type="none"/>
                      <a:tailEnd len="sm" w="sm" type="none"/>
                    </a:lnB>
                  </a:tcPr>
                </a:tc>
              </a:tr>
              <a:tr h="615725">
                <a:tc>
                  <a:txBody>
                    <a:bodyPr/>
                    <a:lstStyle/>
                    <a:p>
                      <a:pPr indent="0" lvl="0" marL="85725" marR="0" rtl="0" algn="l">
                        <a:lnSpc>
                          <a:spcPct val="100000"/>
                        </a:lnSpc>
                        <a:spcBef>
                          <a:spcPts val="0"/>
                        </a:spcBef>
                        <a:spcAft>
                          <a:spcPts val="0"/>
                        </a:spcAft>
                        <a:buNone/>
                      </a:pPr>
                      <a:r>
                        <a:rPr b="1" lang="en-US" sz="2800" u="none" cap="none" strike="noStrike">
                          <a:solidFill>
                            <a:srgbClr val="C55A11"/>
                          </a:solidFill>
                          <a:latin typeface="Calibri"/>
                          <a:ea typeface="Calibri"/>
                          <a:cs typeface="Calibri"/>
                          <a:sym typeface="Calibri"/>
                        </a:rPr>
                        <a:t>rel -&gt; &gt;</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2F5496"/>
                      </a:solidFill>
                      <a:prstDash val="solid"/>
                      <a:round/>
                      <a:headEnd len="sm" w="sm" type="none"/>
                      <a:tailEnd len="sm" w="sm" type="none"/>
                    </a:lnT>
                    <a:lnB cap="flat" cmpd="sng" w="9525">
                      <a:solidFill>
                        <a:srgbClr val="2F5496"/>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b="1" i="1" lang="en-US" sz="2800" u="none" cap="none" strike="noStrike">
                          <a:solidFill>
                            <a:srgbClr val="2F5496"/>
                          </a:solidFill>
                          <a:latin typeface="Calibri"/>
                          <a:ea typeface="Calibri"/>
                          <a:cs typeface="Calibri"/>
                          <a:sym typeface="Calibri"/>
                        </a:rPr>
                        <a:t>rel.op = “&gt;”</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2F5496"/>
                      </a:solidFill>
                      <a:prstDash val="solid"/>
                      <a:round/>
                      <a:headEnd len="sm" w="sm" type="none"/>
                      <a:tailEnd len="sm" w="sm" type="none"/>
                    </a:lnT>
                    <a:lnB cap="flat" cmpd="sng" w="9525">
                      <a:solidFill>
                        <a:srgbClr val="2F5496"/>
                      </a:solidFill>
                      <a:prstDash val="solid"/>
                      <a:round/>
                      <a:headEnd len="sm" w="sm" type="none"/>
                      <a:tailEnd len="sm" w="sm" type="none"/>
                    </a:lnB>
                  </a:tcPr>
                </a:tc>
              </a:tr>
              <a:tr h="615725">
                <a:tc>
                  <a:txBody>
                    <a:bodyPr/>
                    <a:lstStyle/>
                    <a:p>
                      <a:pPr indent="0" lvl="0" marL="85725" marR="0" rtl="0" algn="l">
                        <a:lnSpc>
                          <a:spcPct val="100000"/>
                        </a:lnSpc>
                        <a:spcBef>
                          <a:spcPts val="0"/>
                        </a:spcBef>
                        <a:spcAft>
                          <a:spcPts val="0"/>
                        </a:spcAft>
                        <a:buNone/>
                      </a:pPr>
                      <a:r>
                        <a:rPr b="1" lang="en-US" sz="2800" u="none" cap="none" strike="noStrike">
                          <a:solidFill>
                            <a:srgbClr val="C55A11"/>
                          </a:solidFill>
                          <a:latin typeface="Calibri"/>
                          <a:ea typeface="Calibri"/>
                          <a:cs typeface="Calibri"/>
                          <a:sym typeface="Calibri"/>
                        </a:rPr>
                        <a:t>rel -&gt; &lt;</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2F5496"/>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b="1" i="1" lang="en-US" sz="2800" u="none" cap="none" strike="noStrike">
                          <a:solidFill>
                            <a:srgbClr val="2F5496"/>
                          </a:solidFill>
                          <a:latin typeface="Calibri"/>
                          <a:ea typeface="Calibri"/>
                          <a:cs typeface="Calibri"/>
                          <a:sym typeface="Calibri"/>
                        </a:rPr>
                        <a:t>rel.op = “&lt;”</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2F5496"/>
                      </a:solidFill>
                      <a:prstDash val="solid"/>
                      <a:round/>
                      <a:headEnd len="sm" w="sm" type="none"/>
                      <a:tailEnd len="sm" w="sm" type="none"/>
                    </a:lnT>
                    <a:lnB cap="flat" cmpd="sng" w="9525">
                      <a:solidFill>
                        <a:srgbClr val="9E9E9E"/>
                      </a:solidFill>
                      <a:prstDash val="solid"/>
                      <a:round/>
                      <a:headEnd len="sm" w="sm" type="none"/>
                      <a:tailEnd len="sm" w="sm" type="none"/>
                    </a:lnB>
                  </a:tcPr>
                </a:tc>
              </a:tr>
              <a:tr h="615725">
                <a:tc>
                  <a:txBody>
                    <a:bodyPr/>
                    <a:lstStyle/>
                    <a:p>
                      <a:pPr indent="0" lvl="0" marL="85725" marR="0" rtl="0" algn="l">
                        <a:lnSpc>
                          <a:spcPct val="100000"/>
                        </a:lnSpc>
                        <a:spcBef>
                          <a:spcPts val="0"/>
                        </a:spcBef>
                        <a:spcAft>
                          <a:spcPts val="0"/>
                        </a:spcAft>
                        <a:buNone/>
                      </a:pPr>
                      <a:r>
                        <a:rPr b="1" lang="en-US" sz="2800" u="none" cap="none" strike="noStrike">
                          <a:solidFill>
                            <a:srgbClr val="C55A11"/>
                          </a:solidFill>
                          <a:latin typeface="Calibri"/>
                          <a:ea typeface="Calibri"/>
                          <a:cs typeface="Calibri"/>
                          <a:sym typeface="Calibri"/>
                        </a:rPr>
                        <a:t>rel -&gt; &gt;=</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b="1" i="1" lang="en-US" sz="2800" u="none" cap="none" strike="noStrike">
                          <a:solidFill>
                            <a:srgbClr val="2F5496"/>
                          </a:solidFill>
                          <a:latin typeface="Calibri"/>
                          <a:ea typeface="Calibri"/>
                          <a:cs typeface="Calibri"/>
                          <a:sym typeface="Calibri"/>
                        </a:rPr>
                        <a:t>rel.op = “&gt;=”</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15725">
                <a:tc>
                  <a:txBody>
                    <a:bodyPr/>
                    <a:lstStyle/>
                    <a:p>
                      <a:pPr indent="0" lvl="0" marL="85725" marR="0" rtl="0" algn="l">
                        <a:lnSpc>
                          <a:spcPct val="100000"/>
                        </a:lnSpc>
                        <a:spcBef>
                          <a:spcPts val="0"/>
                        </a:spcBef>
                        <a:spcAft>
                          <a:spcPts val="0"/>
                        </a:spcAft>
                        <a:buNone/>
                      </a:pPr>
                      <a:r>
                        <a:rPr b="1" lang="en-US" sz="2800" u="none" cap="none" strike="noStrike">
                          <a:solidFill>
                            <a:srgbClr val="C55A11"/>
                          </a:solidFill>
                          <a:latin typeface="Calibri"/>
                          <a:ea typeface="Calibri"/>
                          <a:cs typeface="Calibri"/>
                          <a:sym typeface="Calibri"/>
                        </a:rPr>
                        <a:t>rel -&gt; &lt;=</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2F5496"/>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b="1" i="1" lang="en-US" sz="2800" u="none" cap="none" strike="noStrike">
                          <a:solidFill>
                            <a:srgbClr val="2F5496"/>
                          </a:solidFill>
                          <a:latin typeface="Calibri"/>
                          <a:ea typeface="Calibri"/>
                          <a:cs typeface="Calibri"/>
                          <a:sym typeface="Calibri"/>
                        </a:rPr>
                        <a:t>rel.op = “&lt;=”</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2F5496"/>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8" name="Shape 148"/>
        <p:cNvGrpSpPr/>
        <p:nvPr/>
      </p:nvGrpSpPr>
      <p:grpSpPr>
        <a:xfrm>
          <a:off x="0" y="0"/>
          <a:ext cx="0" cy="0"/>
          <a:chOff x="0" y="0"/>
          <a:chExt cx="0" cy="0"/>
        </a:xfrm>
      </p:grpSpPr>
      <p:sp>
        <p:nvSpPr>
          <p:cNvPr id="149" name="Google Shape;149;p14"/>
          <p:cNvSpPr txBox="1"/>
          <p:nvPr>
            <p:ph type="title"/>
          </p:nvPr>
        </p:nvSpPr>
        <p:spPr>
          <a:xfrm>
            <a:off x="538331" y="280327"/>
            <a:ext cx="7858759"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SDD to generate Intermediate Code - If Statement</a:t>
            </a:r>
            <a:endParaRPr sz="3000"/>
          </a:p>
        </p:txBody>
      </p:sp>
      <p:sp>
        <p:nvSpPr>
          <p:cNvPr id="150" name="Google Shape;150;p14"/>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1" name="Google Shape;151;p14"/>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graphicFrame>
        <p:nvGraphicFramePr>
          <p:cNvPr id="152" name="Google Shape;152;p14"/>
          <p:cNvGraphicFramePr/>
          <p:nvPr/>
        </p:nvGraphicFramePr>
        <p:xfrm>
          <a:off x="777437" y="3231532"/>
          <a:ext cx="3000000" cy="3000000"/>
        </p:xfrm>
        <a:graphic>
          <a:graphicData uri="http://schemas.openxmlformats.org/drawingml/2006/table">
            <a:tbl>
              <a:tblPr bandRow="1" firstRow="1">
                <a:noFill/>
                <a:tableStyleId>{D4CE4B54-8AA9-42C9-B323-9504045BE09A}</a:tableStyleId>
              </a:tblPr>
              <a:tblGrid>
                <a:gridCol w="3489775"/>
                <a:gridCol w="9525000"/>
              </a:tblGrid>
              <a:tr h="615725">
                <a:tc>
                  <a:txBody>
                    <a:bodyPr/>
                    <a:lstStyle/>
                    <a:p>
                      <a:pPr indent="0" lvl="0" marL="854710" marR="0" rtl="0" algn="l">
                        <a:lnSpc>
                          <a:spcPct val="100000"/>
                        </a:lnSpc>
                        <a:spcBef>
                          <a:spcPts val="0"/>
                        </a:spcBef>
                        <a:spcAft>
                          <a:spcPts val="0"/>
                        </a:spcAft>
                        <a:buNone/>
                      </a:pPr>
                      <a:r>
                        <a:rPr b="1" lang="en-US" sz="2800" u="none" cap="none" strike="noStrike">
                          <a:solidFill>
                            <a:srgbClr val="2F5496"/>
                          </a:solidFill>
                          <a:latin typeface="Calibri"/>
                          <a:ea typeface="Calibri"/>
                          <a:cs typeface="Calibri"/>
                          <a:sym typeface="Calibri"/>
                        </a:rPr>
                        <a:t>Production</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28575">
                      <a:solidFill>
                        <a:srgbClr val="2F5496"/>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800" u="none" cap="none" strike="noStrike">
                          <a:solidFill>
                            <a:srgbClr val="2F5496"/>
                          </a:solidFill>
                          <a:latin typeface="Calibri"/>
                          <a:ea typeface="Calibri"/>
                          <a:cs typeface="Calibri"/>
                          <a:sym typeface="Calibri"/>
                        </a:rPr>
                        <a:t>Semantic Rule</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28575">
                      <a:solidFill>
                        <a:srgbClr val="2F5496"/>
                      </a:solidFill>
                      <a:prstDash val="solid"/>
                      <a:round/>
                      <a:headEnd len="sm" w="sm" type="none"/>
                      <a:tailEnd len="sm" w="sm" type="none"/>
                    </a:lnB>
                  </a:tcPr>
                </a:tc>
              </a:tr>
              <a:tr h="2572475">
                <a:tc>
                  <a:txBody>
                    <a:bodyPr/>
                    <a:lstStyle/>
                    <a:p>
                      <a:pPr indent="0" lvl="0" marL="85725" marR="0" rtl="0" algn="l">
                        <a:lnSpc>
                          <a:spcPct val="100000"/>
                        </a:lnSpc>
                        <a:spcBef>
                          <a:spcPts val="0"/>
                        </a:spcBef>
                        <a:spcAft>
                          <a:spcPts val="0"/>
                        </a:spcAft>
                        <a:buNone/>
                      </a:pPr>
                      <a:r>
                        <a:rPr b="1" lang="en-US" sz="2800" u="none" cap="none" strike="noStrike">
                          <a:solidFill>
                            <a:srgbClr val="C55A11"/>
                          </a:solidFill>
                          <a:latin typeface="Calibri"/>
                          <a:ea typeface="Calibri"/>
                          <a:cs typeface="Calibri"/>
                          <a:sym typeface="Calibri"/>
                        </a:rPr>
                        <a:t>S -&gt; if (C) S1</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28575">
                      <a:solidFill>
                        <a:srgbClr val="2F5496"/>
                      </a:solidFill>
                      <a:prstDash val="solid"/>
                      <a:round/>
                      <a:headEnd len="sm" w="sm" type="none"/>
                      <a:tailEnd len="sm" w="sm" type="none"/>
                    </a:lnB>
                  </a:tcPr>
                </a:tc>
                <a:tc>
                  <a:txBody>
                    <a:bodyPr/>
                    <a:lstStyle/>
                    <a:p>
                      <a:pPr indent="0" lvl="0" marL="85725" marR="3763009" rtl="0" algn="l">
                        <a:lnSpc>
                          <a:spcPct val="114999"/>
                        </a:lnSpc>
                        <a:spcBef>
                          <a:spcPts val="0"/>
                        </a:spcBef>
                        <a:spcAft>
                          <a:spcPts val="0"/>
                        </a:spcAft>
                        <a:buNone/>
                      </a:pPr>
                      <a:r>
                        <a:rPr b="1" i="1" lang="en-US" sz="2800" u="none" cap="none" strike="noStrike">
                          <a:solidFill>
                            <a:srgbClr val="2F5496"/>
                          </a:solidFill>
                          <a:latin typeface="Calibri"/>
                          <a:ea typeface="Calibri"/>
                          <a:cs typeface="Calibri"/>
                          <a:sym typeface="Calibri"/>
                        </a:rPr>
                        <a:t>L1 = new Label(); </a:t>
                      </a:r>
                      <a:endParaRPr b="1" i="1" sz="2800" u="none" cap="none" strike="noStrike">
                        <a:solidFill>
                          <a:srgbClr val="2F5496"/>
                        </a:solidFill>
                        <a:latin typeface="Calibri"/>
                        <a:ea typeface="Calibri"/>
                        <a:cs typeface="Calibri"/>
                        <a:sym typeface="Calibri"/>
                      </a:endParaRPr>
                    </a:p>
                    <a:p>
                      <a:pPr indent="0" lvl="0" marL="85725" marR="3763009" rtl="0" algn="l">
                        <a:lnSpc>
                          <a:spcPct val="114999"/>
                        </a:lnSpc>
                        <a:spcBef>
                          <a:spcPts val="60"/>
                        </a:spcBef>
                        <a:spcAft>
                          <a:spcPts val="0"/>
                        </a:spcAft>
                        <a:buNone/>
                      </a:pPr>
                      <a:r>
                        <a:rPr b="1" i="1" lang="en-US" sz="2800" u="none" cap="none" strike="noStrike">
                          <a:solidFill>
                            <a:srgbClr val="2F5496"/>
                          </a:solidFill>
                          <a:latin typeface="Calibri"/>
                          <a:ea typeface="Calibri"/>
                          <a:cs typeface="Calibri"/>
                          <a:sym typeface="Calibri"/>
                        </a:rPr>
                        <a:t> C.true = L1;  or C.true = new Label()</a:t>
                      </a:r>
                      <a:endParaRPr b="1" i="1" sz="2800" u="none" cap="none" strike="noStrike">
                        <a:solidFill>
                          <a:srgbClr val="2F5496"/>
                        </a:solidFill>
                        <a:latin typeface="Calibri"/>
                        <a:ea typeface="Calibri"/>
                        <a:cs typeface="Calibri"/>
                        <a:sym typeface="Calibri"/>
                      </a:endParaRPr>
                    </a:p>
                    <a:p>
                      <a:pPr indent="0" lvl="0" marL="85725" marR="3763009" rtl="0" algn="l">
                        <a:lnSpc>
                          <a:spcPct val="114999"/>
                        </a:lnSpc>
                        <a:spcBef>
                          <a:spcPts val="60"/>
                        </a:spcBef>
                        <a:spcAft>
                          <a:spcPts val="0"/>
                        </a:spcAft>
                        <a:buNone/>
                      </a:pPr>
                      <a:r>
                        <a:rPr b="1" i="1" lang="en-US" sz="2800" u="none" cap="none" strike="noStrike">
                          <a:solidFill>
                            <a:srgbClr val="2F5496"/>
                          </a:solidFill>
                          <a:latin typeface="Calibri"/>
                          <a:ea typeface="Calibri"/>
                          <a:cs typeface="Calibri"/>
                          <a:sym typeface="Calibri"/>
                        </a:rPr>
                        <a:t>C.false = S.next;  </a:t>
                      </a:r>
                      <a:endParaRPr b="1" i="1" sz="2800" u="none" cap="none" strike="noStrike">
                        <a:solidFill>
                          <a:srgbClr val="2F5496"/>
                        </a:solidFill>
                        <a:latin typeface="Calibri"/>
                        <a:ea typeface="Calibri"/>
                        <a:cs typeface="Calibri"/>
                        <a:sym typeface="Calibri"/>
                      </a:endParaRPr>
                    </a:p>
                    <a:p>
                      <a:pPr indent="0" lvl="0" marL="85725" marR="3763009" rtl="0" algn="l">
                        <a:lnSpc>
                          <a:spcPct val="114999"/>
                        </a:lnSpc>
                        <a:spcBef>
                          <a:spcPts val="60"/>
                        </a:spcBef>
                        <a:spcAft>
                          <a:spcPts val="0"/>
                        </a:spcAft>
                        <a:buNone/>
                      </a:pPr>
                      <a:r>
                        <a:rPr b="1" i="1" lang="en-US" sz="2800" u="none" cap="none" strike="noStrike">
                          <a:solidFill>
                            <a:srgbClr val="2F5496"/>
                          </a:solidFill>
                          <a:latin typeface="Calibri"/>
                          <a:ea typeface="Calibri"/>
                          <a:cs typeface="Calibri"/>
                          <a:sym typeface="Calibri"/>
                        </a:rPr>
                        <a:t>S1.next = S.next;    (optional)</a:t>
                      </a:r>
                      <a:endParaRPr sz="2800" u="none" cap="none" strike="noStrike">
                        <a:latin typeface="Calibri"/>
                        <a:ea typeface="Calibri"/>
                        <a:cs typeface="Calibri"/>
                        <a:sym typeface="Calibri"/>
                      </a:endParaRPr>
                    </a:p>
                    <a:p>
                      <a:pPr indent="0" lvl="0" marL="85725" marR="0" rtl="0" algn="l">
                        <a:lnSpc>
                          <a:spcPct val="100000"/>
                        </a:lnSpc>
                        <a:spcBef>
                          <a:spcPts val="500"/>
                        </a:spcBef>
                        <a:spcAft>
                          <a:spcPts val="0"/>
                        </a:spcAft>
                        <a:buNone/>
                      </a:pPr>
                      <a:r>
                        <a:rPr b="1" i="1" lang="en-US" sz="2800" u="none" cap="none" strike="noStrike">
                          <a:solidFill>
                            <a:srgbClr val="2F5496"/>
                          </a:solidFill>
                          <a:latin typeface="Calibri"/>
                          <a:ea typeface="Calibri"/>
                          <a:cs typeface="Calibri"/>
                          <a:sym typeface="Calibri"/>
                        </a:rPr>
                        <a:t>S.code = C.code || label(L1) || S1.code</a:t>
                      </a:r>
                      <a:endParaRPr sz="2800" u="none" cap="none" strike="noStrike">
                        <a:latin typeface="Calibri"/>
                        <a:ea typeface="Calibri"/>
                        <a:cs typeface="Calibri"/>
                        <a:sym typeface="Calibri"/>
                      </a:endParaRPr>
                    </a:p>
                  </a:txBody>
                  <a:tcPr marT="76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28575">
                      <a:solidFill>
                        <a:srgbClr val="2F5496"/>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 name="Shape 156"/>
        <p:cNvGrpSpPr/>
        <p:nvPr/>
      </p:nvGrpSpPr>
      <p:grpSpPr>
        <a:xfrm>
          <a:off x="0" y="0"/>
          <a:ext cx="0" cy="0"/>
          <a:chOff x="0" y="0"/>
          <a:chExt cx="0" cy="0"/>
        </a:xfrm>
      </p:grpSpPr>
      <p:sp>
        <p:nvSpPr>
          <p:cNvPr id="157" name="Google Shape;157;p15"/>
          <p:cNvSpPr txBox="1"/>
          <p:nvPr>
            <p:ph type="title"/>
          </p:nvPr>
        </p:nvSpPr>
        <p:spPr>
          <a:xfrm>
            <a:off x="538331" y="280327"/>
            <a:ext cx="7826375"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SDD to generate Intermediate Code - If statement</a:t>
            </a:r>
            <a:endParaRPr sz="3000"/>
          </a:p>
        </p:txBody>
      </p:sp>
      <p:sp>
        <p:nvSpPr>
          <p:cNvPr id="158" name="Google Shape;158;p15"/>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9" name="Google Shape;159;p15"/>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grpSp>
        <p:nvGrpSpPr>
          <p:cNvPr id="160" name="Google Shape;160;p15"/>
          <p:cNvGrpSpPr/>
          <p:nvPr/>
        </p:nvGrpSpPr>
        <p:grpSpPr>
          <a:xfrm>
            <a:off x="4774800" y="3429000"/>
            <a:ext cx="3641087" cy="1364615"/>
            <a:chOff x="4774800" y="3429000"/>
            <a:chExt cx="3641087" cy="1364615"/>
          </a:xfrm>
        </p:grpSpPr>
        <p:sp>
          <p:nvSpPr>
            <p:cNvPr id="161" name="Google Shape;161;p15"/>
            <p:cNvSpPr/>
            <p:nvPr/>
          </p:nvSpPr>
          <p:spPr>
            <a:xfrm>
              <a:off x="4774800" y="3429000"/>
              <a:ext cx="2912745" cy="1364615"/>
            </a:xfrm>
            <a:custGeom>
              <a:rect b="b" l="l" r="r" t="t"/>
              <a:pathLst>
                <a:path extrusionOk="0" h="1364614" w="2912745">
                  <a:moveTo>
                    <a:pt x="0" y="0"/>
                  </a:moveTo>
                  <a:lnTo>
                    <a:pt x="2912699" y="0"/>
                  </a:lnTo>
                  <a:lnTo>
                    <a:pt x="2912699" y="1364099"/>
                  </a:lnTo>
                  <a:lnTo>
                    <a:pt x="0" y="1364099"/>
                  </a:lnTo>
                  <a:lnTo>
                    <a:pt x="0" y="0"/>
                  </a:lnTo>
                  <a:close/>
                </a:path>
              </a:pathLst>
            </a:custGeom>
            <a:noFill/>
            <a:ln cap="flat" cmpd="sng" w="28550">
              <a:solidFill>
                <a:srgbClr val="2F559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5"/>
            <p:cNvSpPr/>
            <p:nvPr/>
          </p:nvSpPr>
          <p:spPr>
            <a:xfrm>
              <a:off x="7411074" y="3742400"/>
              <a:ext cx="861060" cy="0"/>
            </a:xfrm>
            <a:custGeom>
              <a:rect b="b" l="l" r="r" t="t"/>
              <a:pathLst>
                <a:path extrusionOk="0" h="120000" w="861059">
                  <a:moveTo>
                    <a:pt x="0" y="0"/>
                  </a:moveTo>
                  <a:lnTo>
                    <a:pt x="860849" y="0"/>
                  </a:lnTo>
                </a:path>
              </a:pathLst>
            </a:custGeom>
            <a:noFill/>
            <a:ln cap="flat" cmpd="sng" w="28550">
              <a:solidFill>
                <a:srgbClr val="2F54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3" name="Google Shape;163;p15"/>
            <p:cNvPicPr preferRelativeResize="0"/>
            <p:nvPr/>
          </p:nvPicPr>
          <p:blipFill rotWithShape="1">
            <a:blip r:embed="rId4">
              <a:alphaModFix/>
            </a:blip>
            <a:srcRect b="0" l="0" r="0" t="0"/>
            <a:stretch/>
          </p:blipFill>
          <p:spPr>
            <a:xfrm>
              <a:off x="8257637" y="3680914"/>
              <a:ext cx="158250" cy="122971"/>
            </a:xfrm>
            <a:prstGeom prst="rect">
              <a:avLst/>
            </a:prstGeom>
            <a:noFill/>
            <a:ln>
              <a:noFill/>
            </a:ln>
          </p:spPr>
        </p:pic>
        <p:sp>
          <p:nvSpPr>
            <p:cNvPr id="164" name="Google Shape;164;p15"/>
            <p:cNvSpPr/>
            <p:nvPr/>
          </p:nvSpPr>
          <p:spPr>
            <a:xfrm>
              <a:off x="7411074" y="4463825"/>
              <a:ext cx="861060" cy="0"/>
            </a:xfrm>
            <a:custGeom>
              <a:rect b="b" l="l" r="r" t="t"/>
              <a:pathLst>
                <a:path extrusionOk="0" h="120000" w="861059">
                  <a:moveTo>
                    <a:pt x="0" y="0"/>
                  </a:moveTo>
                  <a:lnTo>
                    <a:pt x="860849" y="0"/>
                  </a:lnTo>
                </a:path>
              </a:pathLst>
            </a:custGeom>
            <a:noFill/>
            <a:ln cap="flat" cmpd="sng" w="28550">
              <a:solidFill>
                <a:srgbClr val="2F549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5" name="Google Shape;165;p15"/>
            <p:cNvPicPr preferRelativeResize="0"/>
            <p:nvPr/>
          </p:nvPicPr>
          <p:blipFill rotWithShape="1">
            <a:blip r:embed="rId4">
              <a:alphaModFix/>
            </a:blip>
            <a:srcRect b="0" l="0" r="0" t="0"/>
            <a:stretch/>
          </p:blipFill>
          <p:spPr>
            <a:xfrm>
              <a:off x="8257637" y="4402339"/>
              <a:ext cx="158250" cy="122971"/>
            </a:xfrm>
            <a:prstGeom prst="rect">
              <a:avLst/>
            </a:prstGeom>
            <a:noFill/>
            <a:ln>
              <a:noFill/>
            </a:ln>
          </p:spPr>
        </p:pic>
      </p:grpSp>
      <p:sp>
        <p:nvSpPr>
          <p:cNvPr id="166" name="Google Shape;166;p15"/>
          <p:cNvSpPr/>
          <p:nvPr/>
        </p:nvSpPr>
        <p:spPr>
          <a:xfrm>
            <a:off x="4774800" y="6157200"/>
            <a:ext cx="2912745" cy="1364615"/>
          </a:xfrm>
          <a:custGeom>
            <a:rect b="b" l="l" r="r" t="t"/>
            <a:pathLst>
              <a:path extrusionOk="0" h="1364615" w="2912745">
                <a:moveTo>
                  <a:pt x="0" y="0"/>
                </a:moveTo>
                <a:lnTo>
                  <a:pt x="2912699" y="0"/>
                </a:lnTo>
                <a:lnTo>
                  <a:pt x="2912699" y="1364099"/>
                </a:lnTo>
                <a:lnTo>
                  <a:pt x="0" y="1364099"/>
                </a:lnTo>
                <a:lnTo>
                  <a:pt x="0" y="0"/>
                </a:lnTo>
                <a:close/>
              </a:path>
            </a:pathLst>
          </a:custGeom>
          <a:noFill/>
          <a:ln cap="flat" cmpd="sng" w="28550">
            <a:solidFill>
              <a:srgbClr val="2F559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15"/>
          <p:cNvSpPr txBox="1"/>
          <p:nvPr/>
        </p:nvSpPr>
        <p:spPr>
          <a:xfrm>
            <a:off x="4774800" y="4793100"/>
            <a:ext cx="2912700" cy="1364700"/>
          </a:xfrm>
          <a:prstGeom prst="rect">
            <a:avLst/>
          </a:prstGeom>
          <a:noFill/>
          <a:ln cap="flat" cmpd="sng" w="28550">
            <a:solidFill>
              <a:srgbClr val="2F5597"/>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3050">
              <a:solidFill>
                <a:schemeClr val="dk1"/>
              </a:solidFill>
              <a:latin typeface="Times New Roman"/>
              <a:ea typeface="Times New Roman"/>
              <a:cs typeface="Times New Roman"/>
              <a:sym typeface="Times New Roman"/>
            </a:endParaRPr>
          </a:p>
          <a:p>
            <a:pPr indent="0" lvl="0" marL="880744" marR="0" rtl="0" algn="l">
              <a:lnSpc>
                <a:spcPct val="100000"/>
              </a:lnSpc>
              <a:spcBef>
                <a:spcPts val="0"/>
              </a:spcBef>
              <a:spcAft>
                <a:spcPts val="0"/>
              </a:spcAft>
              <a:buNone/>
            </a:pPr>
            <a:r>
              <a:rPr b="1" lang="en-US" sz="2800">
                <a:solidFill>
                  <a:srgbClr val="2F5496"/>
                </a:solidFill>
                <a:latin typeface="Calibri"/>
                <a:ea typeface="Calibri"/>
                <a:cs typeface="Calibri"/>
                <a:sym typeface="Calibri"/>
              </a:rPr>
              <a:t>S1.code</a:t>
            </a:r>
            <a:endParaRPr sz="2800">
              <a:solidFill>
                <a:schemeClr val="dk1"/>
              </a:solidFill>
              <a:latin typeface="Calibri"/>
              <a:ea typeface="Calibri"/>
              <a:cs typeface="Calibri"/>
              <a:sym typeface="Calibri"/>
            </a:endParaRPr>
          </a:p>
        </p:txBody>
      </p:sp>
      <p:sp>
        <p:nvSpPr>
          <p:cNvPr id="168" name="Google Shape;168;p15"/>
          <p:cNvSpPr txBox="1"/>
          <p:nvPr/>
        </p:nvSpPr>
        <p:spPr>
          <a:xfrm>
            <a:off x="5678229" y="3475051"/>
            <a:ext cx="4320540" cy="1191895"/>
          </a:xfrm>
          <a:prstGeom prst="rect">
            <a:avLst/>
          </a:prstGeom>
          <a:noFill/>
          <a:ln>
            <a:noFill/>
          </a:ln>
        </p:spPr>
        <p:txBody>
          <a:bodyPr anchorCtr="0" anchor="t" bIns="0" lIns="0" spcFirstLastPara="1" rIns="0" wrap="square" tIns="12700">
            <a:spAutoFit/>
          </a:bodyPr>
          <a:lstStyle/>
          <a:p>
            <a:pPr indent="0" lvl="0" marL="2976245" marR="0" rtl="0" algn="l">
              <a:lnSpc>
                <a:spcPct val="114428"/>
              </a:lnSpc>
              <a:spcBef>
                <a:spcPts val="0"/>
              </a:spcBef>
              <a:spcAft>
                <a:spcPts val="0"/>
              </a:spcAft>
              <a:buNone/>
            </a:pPr>
            <a:r>
              <a:rPr b="1" lang="en-US" sz="2800">
                <a:solidFill>
                  <a:srgbClr val="2F5496"/>
                </a:solidFill>
                <a:latin typeface="Calibri"/>
                <a:ea typeface="Calibri"/>
                <a:cs typeface="Calibri"/>
                <a:sym typeface="Calibri"/>
              </a:rPr>
              <a:t>to C.true</a:t>
            </a:r>
            <a:endParaRPr sz="2800">
              <a:solidFill>
                <a:schemeClr val="dk1"/>
              </a:solidFill>
              <a:latin typeface="Calibri"/>
              <a:ea typeface="Calibri"/>
              <a:cs typeface="Calibri"/>
              <a:sym typeface="Calibri"/>
            </a:endParaRPr>
          </a:p>
          <a:p>
            <a:pPr indent="0" lvl="0" marL="12700" marR="0" rtl="0" algn="l">
              <a:lnSpc>
                <a:spcPct val="104107"/>
              </a:lnSpc>
              <a:spcBef>
                <a:spcPts val="0"/>
              </a:spcBef>
              <a:spcAft>
                <a:spcPts val="0"/>
              </a:spcAft>
              <a:buNone/>
            </a:pPr>
            <a:r>
              <a:rPr b="1" lang="en-US" sz="2800">
                <a:solidFill>
                  <a:srgbClr val="2F5496"/>
                </a:solidFill>
                <a:latin typeface="Calibri"/>
                <a:ea typeface="Calibri"/>
                <a:cs typeface="Calibri"/>
                <a:sym typeface="Calibri"/>
              </a:rPr>
              <a:t>C.code</a:t>
            </a:r>
            <a:endParaRPr sz="2800">
              <a:solidFill>
                <a:schemeClr val="dk1"/>
              </a:solidFill>
              <a:latin typeface="Calibri"/>
              <a:ea typeface="Calibri"/>
              <a:cs typeface="Calibri"/>
              <a:sym typeface="Calibri"/>
            </a:endParaRPr>
          </a:p>
          <a:p>
            <a:pPr indent="0" lvl="0" marL="2939415" marR="0" rtl="0" algn="l">
              <a:lnSpc>
                <a:spcPct val="109642"/>
              </a:lnSpc>
              <a:spcBef>
                <a:spcPts val="0"/>
              </a:spcBef>
              <a:spcAft>
                <a:spcPts val="0"/>
              </a:spcAft>
              <a:buNone/>
            </a:pPr>
            <a:r>
              <a:rPr b="1" lang="en-US" sz="2800">
                <a:solidFill>
                  <a:srgbClr val="2F5496"/>
                </a:solidFill>
                <a:latin typeface="Calibri"/>
                <a:ea typeface="Calibri"/>
                <a:cs typeface="Calibri"/>
                <a:sym typeface="Calibri"/>
              </a:rPr>
              <a:t>to C.false</a:t>
            </a:r>
            <a:endParaRPr sz="2800">
              <a:solidFill>
                <a:schemeClr val="dk1"/>
              </a:solidFill>
              <a:latin typeface="Calibri"/>
              <a:ea typeface="Calibri"/>
              <a:cs typeface="Calibri"/>
              <a:sym typeface="Calibri"/>
            </a:endParaRPr>
          </a:p>
        </p:txBody>
      </p:sp>
      <p:sp>
        <p:nvSpPr>
          <p:cNvPr id="169" name="Google Shape;169;p15"/>
          <p:cNvSpPr txBox="1"/>
          <p:nvPr/>
        </p:nvSpPr>
        <p:spPr>
          <a:xfrm>
            <a:off x="3116854" y="4851901"/>
            <a:ext cx="1107440" cy="4521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800">
                <a:solidFill>
                  <a:srgbClr val="2F5496"/>
                </a:solidFill>
                <a:latin typeface="Calibri"/>
                <a:ea typeface="Calibri"/>
                <a:cs typeface="Calibri"/>
                <a:sym typeface="Calibri"/>
              </a:rPr>
              <a:t>C.true :</a:t>
            </a:r>
            <a:endParaRPr sz="2800">
              <a:solidFill>
                <a:schemeClr val="dk1"/>
              </a:solidFill>
              <a:latin typeface="Calibri"/>
              <a:ea typeface="Calibri"/>
              <a:cs typeface="Calibri"/>
              <a:sym typeface="Calibri"/>
            </a:endParaRPr>
          </a:p>
        </p:txBody>
      </p:sp>
      <p:sp>
        <p:nvSpPr>
          <p:cNvPr id="170" name="Google Shape;170;p15"/>
          <p:cNvSpPr txBox="1"/>
          <p:nvPr/>
        </p:nvSpPr>
        <p:spPr>
          <a:xfrm>
            <a:off x="3080484" y="6216001"/>
            <a:ext cx="1179830" cy="4521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800">
                <a:solidFill>
                  <a:srgbClr val="2F5496"/>
                </a:solidFill>
                <a:latin typeface="Calibri"/>
                <a:ea typeface="Calibri"/>
                <a:cs typeface="Calibri"/>
                <a:sym typeface="Calibri"/>
              </a:rPr>
              <a:t>C.false :</a:t>
            </a:r>
            <a:endParaRPr sz="2800">
              <a:solidFill>
                <a:schemeClr val="dk1"/>
              </a:solidFill>
              <a:latin typeface="Calibri"/>
              <a:ea typeface="Calibri"/>
              <a:cs typeface="Calibri"/>
              <a:sym typeface="Calibri"/>
            </a:endParaRPr>
          </a:p>
        </p:txBody>
      </p:sp>
      <p:sp>
        <p:nvSpPr>
          <p:cNvPr id="171" name="Google Shape;171;p15"/>
          <p:cNvSpPr/>
          <p:nvPr/>
        </p:nvSpPr>
        <p:spPr>
          <a:xfrm>
            <a:off x="4774800" y="7442850"/>
            <a:ext cx="2912745" cy="521970"/>
          </a:xfrm>
          <a:custGeom>
            <a:rect b="b" l="l" r="r" t="t"/>
            <a:pathLst>
              <a:path extrusionOk="0" h="521970" w="2912745">
                <a:moveTo>
                  <a:pt x="2912699" y="521399"/>
                </a:moveTo>
                <a:lnTo>
                  <a:pt x="0" y="521399"/>
                </a:lnTo>
                <a:lnTo>
                  <a:pt x="0" y="0"/>
                </a:lnTo>
                <a:lnTo>
                  <a:pt x="2912699" y="0"/>
                </a:lnTo>
                <a:lnTo>
                  <a:pt x="2912699" y="52139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5"/>
          <p:cNvSpPr txBox="1"/>
          <p:nvPr/>
        </p:nvSpPr>
        <p:spPr>
          <a:xfrm>
            <a:off x="6040675" y="6363901"/>
            <a:ext cx="381000" cy="4521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800">
                <a:solidFill>
                  <a:srgbClr val="2F5496"/>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73" name="Google Shape;173;p15"/>
          <p:cNvSpPr/>
          <p:nvPr/>
        </p:nvSpPr>
        <p:spPr>
          <a:xfrm>
            <a:off x="2743200" y="5410200"/>
            <a:ext cx="18265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a:solidFill>
                  <a:srgbClr val="2F5496"/>
                </a:solidFill>
                <a:latin typeface="Calibri"/>
                <a:ea typeface="Calibri"/>
                <a:cs typeface="Calibri"/>
                <a:sym typeface="Calibri"/>
              </a:rPr>
              <a:t>L1 = new Label() </a:t>
            </a:r>
            <a:endParaRPr sz="1800">
              <a:solidFill>
                <a:schemeClr val="dk1"/>
              </a:solidFill>
              <a:latin typeface="Calibri"/>
              <a:ea typeface="Calibri"/>
              <a:cs typeface="Calibri"/>
              <a:sym typeface="Calibri"/>
            </a:endParaRPr>
          </a:p>
        </p:txBody>
      </p:sp>
      <p:graphicFrame>
        <p:nvGraphicFramePr>
          <p:cNvPr id="174" name="Google Shape;174;p15"/>
          <p:cNvGraphicFramePr/>
          <p:nvPr/>
        </p:nvGraphicFramePr>
        <p:xfrm>
          <a:off x="8458200" y="4876800"/>
          <a:ext cx="3000000" cy="3000000"/>
        </p:xfrm>
        <a:graphic>
          <a:graphicData uri="http://schemas.openxmlformats.org/drawingml/2006/table">
            <a:tbl>
              <a:tblPr bandRow="1" firstRow="1">
                <a:noFill/>
                <a:tableStyleId>{D4CE4B54-8AA9-42C9-B323-9504045BE09A}</a:tableStyleId>
              </a:tblPr>
              <a:tblGrid>
                <a:gridCol w="1865225"/>
                <a:gridCol w="7803925"/>
              </a:tblGrid>
              <a:tr h="615725">
                <a:tc>
                  <a:txBody>
                    <a:bodyPr/>
                    <a:lstStyle/>
                    <a:p>
                      <a:pPr indent="0" lvl="0" marL="854710" marR="0" rtl="0" algn="l">
                        <a:lnSpc>
                          <a:spcPct val="100000"/>
                        </a:lnSpc>
                        <a:spcBef>
                          <a:spcPts val="0"/>
                        </a:spcBef>
                        <a:spcAft>
                          <a:spcPts val="0"/>
                        </a:spcAft>
                        <a:buNone/>
                      </a:pPr>
                      <a:r>
                        <a:rPr b="1" lang="en-US" sz="2800" u="none" cap="none" strike="noStrike">
                          <a:solidFill>
                            <a:srgbClr val="2F5496"/>
                          </a:solidFill>
                          <a:latin typeface="Calibri"/>
                          <a:ea typeface="Calibri"/>
                          <a:cs typeface="Calibri"/>
                          <a:sym typeface="Calibri"/>
                        </a:rPr>
                        <a:t>Production</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28575">
                      <a:solidFill>
                        <a:srgbClr val="2F5496"/>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800" u="none" cap="none" strike="noStrike">
                          <a:solidFill>
                            <a:srgbClr val="2F5496"/>
                          </a:solidFill>
                          <a:latin typeface="Calibri"/>
                          <a:ea typeface="Calibri"/>
                          <a:cs typeface="Calibri"/>
                          <a:sym typeface="Calibri"/>
                        </a:rPr>
                        <a:t>S</a:t>
                      </a:r>
                      <a:r>
                        <a:rPr b="1" lang="en-US" sz="2800" u="none" cap="none" strike="noStrike">
                          <a:solidFill>
                            <a:srgbClr val="2F5496"/>
                          </a:solidFill>
                          <a:latin typeface="Calibri"/>
                          <a:ea typeface="Calibri"/>
                          <a:cs typeface="Calibri"/>
                          <a:sym typeface="Calibri"/>
                        </a:rPr>
                        <a:t>emantic Rule</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28575">
                      <a:solidFill>
                        <a:srgbClr val="2F5496"/>
                      </a:solidFill>
                      <a:prstDash val="solid"/>
                      <a:round/>
                      <a:headEnd len="sm" w="sm" type="none"/>
                      <a:tailEnd len="sm" w="sm" type="none"/>
                    </a:lnB>
                  </a:tcPr>
                </a:tc>
              </a:tr>
              <a:tr h="2572475">
                <a:tc>
                  <a:txBody>
                    <a:bodyPr/>
                    <a:lstStyle/>
                    <a:p>
                      <a:pPr indent="0" lvl="0" marL="85725" marR="0" rtl="0" algn="l">
                        <a:lnSpc>
                          <a:spcPct val="100000"/>
                        </a:lnSpc>
                        <a:spcBef>
                          <a:spcPts val="0"/>
                        </a:spcBef>
                        <a:spcAft>
                          <a:spcPts val="0"/>
                        </a:spcAft>
                        <a:buNone/>
                      </a:pPr>
                      <a:r>
                        <a:rPr b="1" lang="en-US" sz="2800" u="none" cap="none" strike="noStrike">
                          <a:solidFill>
                            <a:srgbClr val="C55A11"/>
                          </a:solidFill>
                          <a:latin typeface="Calibri"/>
                          <a:ea typeface="Calibri"/>
                          <a:cs typeface="Calibri"/>
                          <a:sym typeface="Calibri"/>
                        </a:rPr>
                        <a:t>S -&gt; if (C) S1</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28575">
                      <a:solidFill>
                        <a:srgbClr val="2F5496"/>
                      </a:solidFill>
                      <a:prstDash val="solid"/>
                      <a:round/>
                      <a:headEnd len="sm" w="sm" type="none"/>
                      <a:tailEnd len="sm" w="sm" type="none"/>
                    </a:lnB>
                  </a:tcPr>
                </a:tc>
                <a:tc>
                  <a:txBody>
                    <a:bodyPr/>
                    <a:lstStyle/>
                    <a:p>
                      <a:pPr indent="0" lvl="0" marL="85725" marR="3763009" rtl="0" algn="l">
                        <a:lnSpc>
                          <a:spcPct val="114999"/>
                        </a:lnSpc>
                        <a:spcBef>
                          <a:spcPts val="0"/>
                        </a:spcBef>
                        <a:spcAft>
                          <a:spcPts val="0"/>
                        </a:spcAft>
                        <a:buNone/>
                      </a:pPr>
                      <a:r>
                        <a:rPr b="1" i="1" lang="en-US" sz="2800" u="none" cap="none" strike="noStrike">
                          <a:solidFill>
                            <a:srgbClr val="2F5496"/>
                          </a:solidFill>
                          <a:latin typeface="Calibri"/>
                          <a:ea typeface="Calibri"/>
                          <a:cs typeface="Calibri"/>
                          <a:sym typeface="Calibri"/>
                        </a:rPr>
                        <a:t>L1 = new Label(); </a:t>
                      </a:r>
                      <a:endParaRPr b="1" i="1" sz="2800" u="none" cap="none" strike="noStrike">
                        <a:solidFill>
                          <a:srgbClr val="2F5496"/>
                        </a:solidFill>
                        <a:latin typeface="Calibri"/>
                        <a:ea typeface="Calibri"/>
                        <a:cs typeface="Calibri"/>
                        <a:sym typeface="Calibri"/>
                      </a:endParaRPr>
                    </a:p>
                    <a:p>
                      <a:pPr indent="0" lvl="0" marL="85725" marR="3763009" rtl="0" algn="l">
                        <a:lnSpc>
                          <a:spcPct val="114999"/>
                        </a:lnSpc>
                        <a:spcBef>
                          <a:spcPts val="60"/>
                        </a:spcBef>
                        <a:spcAft>
                          <a:spcPts val="0"/>
                        </a:spcAft>
                        <a:buNone/>
                      </a:pPr>
                      <a:r>
                        <a:rPr b="1" i="1" lang="en-US" sz="2800" u="none" cap="none" strike="noStrike">
                          <a:solidFill>
                            <a:srgbClr val="2F5496"/>
                          </a:solidFill>
                          <a:latin typeface="Calibri"/>
                          <a:ea typeface="Calibri"/>
                          <a:cs typeface="Calibri"/>
                          <a:sym typeface="Calibri"/>
                        </a:rPr>
                        <a:t> C.true = L1;  </a:t>
                      </a:r>
                      <a:endParaRPr b="1" i="1" sz="2800" u="none" cap="none" strike="noStrike">
                        <a:solidFill>
                          <a:srgbClr val="2F5496"/>
                        </a:solidFill>
                        <a:latin typeface="Calibri"/>
                        <a:ea typeface="Calibri"/>
                        <a:cs typeface="Calibri"/>
                        <a:sym typeface="Calibri"/>
                      </a:endParaRPr>
                    </a:p>
                    <a:p>
                      <a:pPr indent="0" lvl="0" marL="85725" marR="3763009" rtl="0" algn="l">
                        <a:lnSpc>
                          <a:spcPct val="114999"/>
                        </a:lnSpc>
                        <a:spcBef>
                          <a:spcPts val="60"/>
                        </a:spcBef>
                        <a:spcAft>
                          <a:spcPts val="0"/>
                        </a:spcAft>
                        <a:buNone/>
                      </a:pPr>
                      <a:r>
                        <a:rPr b="1" i="1" lang="en-US" sz="2800" u="none" cap="none" strike="noStrike">
                          <a:solidFill>
                            <a:srgbClr val="2F5496"/>
                          </a:solidFill>
                          <a:latin typeface="Calibri"/>
                          <a:ea typeface="Calibri"/>
                          <a:cs typeface="Calibri"/>
                          <a:sym typeface="Calibri"/>
                        </a:rPr>
                        <a:t>C.false = S.next;  </a:t>
                      </a:r>
                      <a:endParaRPr b="1" i="1" sz="2800" u="none" cap="none" strike="noStrike">
                        <a:solidFill>
                          <a:srgbClr val="2F5496"/>
                        </a:solidFill>
                        <a:latin typeface="Calibri"/>
                        <a:ea typeface="Calibri"/>
                        <a:cs typeface="Calibri"/>
                        <a:sym typeface="Calibri"/>
                      </a:endParaRPr>
                    </a:p>
                    <a:p>
                      <a:pPr indent="0" lvl="0" marL="85725" marR="3763009" rtl="0" algn="l">
                        <a:lnSpc>
                          <a:spcPct val="114999"/>
                        </a:lnSpc>
                        <a:spcBef>
                          <a:spcPts val="60"/>
                        </a:spcBef>
                        <a:spcAft>
                          <a:spcPts val="0"/>
                        </a:spcAft>
                        <a:buNone/>
                      </a:pPr>
                      <a:r>
                        <a:rPr b="1" i="1" lang="en-US" sz="2800" u="none" cap="none" strike="noStrike">
                          <a:solidFill>
                            <a:srgbClr val="2F5496"/>
                          </a:solidFill>
                          <a:latin typeface="Calibri"/>
                          <a:ea typeface="Calibri"/>
                          <a:cs typeface="Calibri"/>
                          <a:sym typeface="Calibri"/>
                        </a:rPr>
                        <a:t>S1.next = S.next;</a:t>
                      </a:r>
                      <a:endParaRPr sz="2800" u="none" cap="none" strike="noStrike">
                        <a:latin typeface="Calibri"/>
                        <a:ea typeface="Calibri"/>
                        <a:cs typeface="Calibri"/>
                        <a:sym typeface="Calibri"/>
                      </a:endParaRPr>
                    </a:p>
                    <a:p>
                      <a:pPr indent="0" lvl="0" marL="85725" marR="0" rtl="0" algn="l">
                        <a:lnSpc>
                          <a:spcPct val="100000"/>
                        </a:lnSpc>
                        <a:spcBef>
                          <a:spcPts val="500"/>
                        </a:spcBef>
                        <a:spcAft>
                          <a:spcPts val="0"/>
                        </a:spcAft>
                        <a:buNone/>
                      </a:pPr>
                      <a:r>
                        <a:rPr b="1" i="1" lang="en-US" sz="2800" u="none" cap="none" strike="noStrike">
                          <a:solidFill>
                            <a:srgbClr val="2F5496"/>
                          </a:solidFill>
                          <a:latin typeface="Calibri"/>
                          <a:ea typeface="Calibri"/>
                          <a:cs typeface="Calibri"/>
                          <a:sym typeface="Calibri"/>
                        </a:rPr>
                        <a:t>S.code = C.code || label(L1) || S1.code</a:t>
                      </a:r>
                      <a:endParaRPr sz="2800" u="none" cap="none" strike="noStrike">
                        <a:latin typeface="Calibri"/>
                        <a:ea typeface="Calibri"/>
                        <a:cs typeface="Calibri"/>
                        <a:sym typeface="Calibri"/>
                      </a:endParaRPr>
                    </a:p>
                  </a:txBody>
                  <a:tcPr marT="76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28575">
                      <a:solidFill>
                        <a:srgbClr val="2F5496"/>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538331" y="280327"/>
            <a:ext cx="5617845"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SDD to generate Intermediate Code</a:t>
            </a:r>
            <a:endParaRPr sz="3000"/>
          </a:p>
        </p:txBody>
      </p:sp>
      <p:sp>
        <p:nvSpPr>
          <p:cNvPr id="180" name="Google Shape;180;p16"/>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1" name="Google Shape;181;p16"/>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182" name="Google Shape;182;p16"/>
          <p:cNvSpPr txBox="1"/>
          <p:nvPr/>
        </p:nvSpPr>
        <p:spPr>
          <a:xfrm>
            <a:off x="527546" y="2383051"/>
            <a:ext cx="11803380" cy="5320944"/>
          </a:xfrm>
          <a:prstGeom prst="rect">
            <a:avLst/>
          </a:prstGeom>
          <a:noFill/>
          <a:ln>
            <a:noFill/>
          </a:ln>
        </p:spPr>
        <p:txBody>
          <a:bodyPr anchorCtr="0" anchor="t" bIns="0" lIns="0" spcFirstLastPara="1" rIns="0" wrap="square" tIns="12700">
            <a:spAutoFit/>
          </a:bodyPr>
          <a:lstStyle/>
          <a:p>
            <a:pPr indent="-443865" lvl="0" marL="455930" marR="0" rtl="0" algn="l">
              <a:lnSpc>
                <a:spcPct val="100000"/>
              </a:lnSpc>
              <a:spcBef>
                <a:spcPts val="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If Else</a:t>
            </a:r>
            <a:endParaRPr sz="28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4350">
              <a:solidFill>
                <a:schemeClr val="dk1"/>
              </a:solidFill>
              <a:latin typeface="Calibri"/>
              <a:ea typeface="Calibri"/>
              <a:cs typeface="Calibri"/>
              <a:sym typeface="Calibri"/>
            </a:endParaRPr>
          </a:p>
          <a:p>
            <a:pPr indent="0" lvl="0" marL="455930" marR="0" rtl="0" algn="l">
              <a:lnSpc>
                <a:spcPct val="100000"/>
              </a:lnSpc>
              <a:spcBef>
                <a:spcPts val="5"/>
              </a:spcBef>
              <a:spcAft>
                <a:spcPts val="0"/>
              </a:spcAft>
              <a:buNone/>
            </a:pPr>
            <a:r>
              <a:rPr b="1" lang="en-US" sz="2800">
                <a:solidFill>
                  <a:srgbClr val="2F5496"/>
                </a:solidFill>
                <a:latin typeface="Calibri"/>
                <a:ea typeface="Calibri"/>
                <a:cs typeface="Calibri"/>
                <a:sym typeface="Calibri"/>
              </a:rPr>
              <a:t>S -&gt; if ( C ) S1 else S2</a:t>
            </a:r>
            <a:endParaRPr sz="2800">
              <a:solidFill>
                <a:schemeClr val="dk1"/>
              </a:solidFill>
              <a:latin typeface="Calibri"/>
              <a:ea typeface="Calibri"/>
              <a:cs typeface="Calibri"/>
              <a:sym typeface="Calibri"/>
            </a:endParaRPr>
          </a:p>
          <a:p>
            <a:pPr indent="0" lvl="0" marL="0" marR="0" rtl="0" algn="l">
              <a:lnSpc>
                <a:spcPct val="100000"/>
              </a:lnSpc>
              <a:spcBef>
                <a:spcPts val="15"/>
              </a:spcBef>
              <a:spcAft>
                <a:spcPts val="0"/>
              </a:spcAft>
              <a:buNone/>
            </a:pPr>
            <a:r>
              <a:t/>
            </a:r>
            <a:endParaRPr sz="3550">
              <a:solidFill>
                <a:schemeClr val="dk1"/>
              </a:solidFill>
              <a:latin typeface="Calibri"/>
              <a:ea typeface="Calibri"/>
              <a:cs typeface="Calibri"/>
              <a:sym typeface="Calibri"/>
            </a:endParaRPr>
          </a:p>
          <a:p>
            <a:pPr indent="0" lvl="0" marL="455930" marR="8277225" rtl="0" algn="l">
              <a:lnSpc>
                <a:spcPct val="129500"/>
              </a:lnSpc>
              <a:spcBef>
                <a:spcPts val="0"/>
              </a:spcBef>
              <a:spcAft>
                <a:spcPts val="0"/>
              </a:spcAft>
              <a:buNone/>
            </a:pPr>
            <a:r>
              <a:rPr b="1" i="1" lang="en-US" sz="2800">
                <a:solidFill>
                  <a:srgbClr val="2F5496"/>
                </a:solidFill>
                <a:latin typeface="Calibri"/>
                <a:ea typeface="Calibri"/>
                <a:cs typeface="Calibri"/>
                <a:sym typeface="Calibri"/>
              </a:rPr>
              <a:t>C.true = new label();  C.false = new label();  S1.next = S.next;</a:t>
            </a:r>
            <a:endParaRPr b="1" i="1" sz="2800">
              <a:solidFill>
                <a:srgbClr val="2F5496"/>
              </a:solidFill>
              <a:latin typeface="Calibri"/>
              <a:ea typeface="Calibri"/>
              <a:cs typeface="Calibri"/>
              <a:sym typeface="Calibri"/>
            </a:endParaRPr>
          </a:p>
          <a:p>
            <a:pPr indent="0" lvl="0" marL="455930" marR="8277225" rtl="0" algn="l">
              <a:lnSpc>
                <a:spcPct val="129500"/>
              </a:lnSpc>
              <a:spcBef>
                <a:spcPts val="0"/>
              </a:spcBef>
              <a:spcAft>
                <a:spcPts val="0"/>
              </a:spcAft>
              <a:buNone/>
            </a:pPr>
            <a:r>
              <a:rPr b="1" i="1" lang="en-US" sz="2800">
                <a:solidFill>
                  <a:srgbClr val="2F5496"/>
                </a:solidFill>
                <a:latin typeface="Calibri"/>
                <a:ea typeface="Calibri"/>
                <a:cs typeface="Calibri"/>
                <a:sym typeface="Calibri"/>
              </a:rPr>
              <a:t>S2.next = S.next;</a:t>
            </a:r>
            <a:endParaRPr sz="2800">
              <a:solidFill>
                <a:schemeClr val="dk1"/>
              </a:solidFill>
              <a:latin typeface="Calibri"/>
              <a:ea typeface="Calibri"/>
              <a:cs typeface="Calibri"/>
              <a:sym typeface="Calibri"/>
            </a:endParaRPr>
          </a:p>
          <a:p>
            <a:pPr indent="0" lvl="0" marL="455930" marR="5080" rtl="0" algn="l">
              <a:lnSpc>
                <a:spcPct val="100400"/>
              </a:lnSpc>
              <a:spcBef>
                <a:spcPts val="975"/>
              </a:spcBef>
              <a:spcAft>
                <a:spcPts val="0"/>
              </a:spcAft>
              <a:buNone/>
            </a:pPr>
            <a:r>
              <a:rPr b="1" i="1" lang="en-US" sz="2800">
                <a:solidFill>
                  <a:srgbClr val="2F5496"/>
                </a:solidFill>
                <a:latin typeface="Calibri"/>
                <a:ea typeface="Calibri"/>
                <a:cs typeface="Calibri"/>
                <a:sym typeface="Calibri"/>
              </a:rPr>
              <a:t>S.code	=	C.code	||	label(C.true)	||	S1.code	||	gen(“goto”	label(S.next))	||  label(C.false) || S2.code</a:t>
            </a:r>
            <a:endParaRPr sz="2800">
              <a:solidFill>
                <a:schemeClr val="dk1"/>
              </a:solidFill>
              <a:latin typeface="Calibri"/>
              <a:ea typeface="Calibri"/>
              <a:cs typeface="Calibri"/>
              <a:sym typeface="Calibri"/>
            </a:endParaRPr>
          </a:p>
        </p:txBody>
      </p:sp>
      <p:pic>
        <p:nvPicPr>
          <p:cNvPr descr="C:\Users\divya\OneDrive\Desktop\Untitled.png" id="183" name="Google Shape;183;p16"/>
          <p:cNvPicPr preferRelativeResize="0"/>
          <p:nvPr/>
        </p:nvPicPr>
        <p:blipFill rotWithShape="1">
          <a:blip r:embed="rId4">
            <a:alphaModFix/>
          </a:blip>
          <a:srcRect b="0" l="0" r="0" t="0"/>
          <a:stretch/>
        </p:blipFill>
        <p:spPr>
          <a:xfrm>
            <a:off x="7467600" y="1828799"/>
            <a:ext cx="5181600" cy="4289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7" name="Shape 187"/>
        <p:cNvGrpSpPr/>
        <p:nvPr/>
      </p:nvGrpSpPr>
      <p:grpSpPr>
        <a:xfrm>
          <a:off x="0" y="0"/>
          <a:ext cx="0" cy="0"/>
          <a:chOff x="0" y="0"/>
          <a:chExt cx="0" cy="0"/>
        </a:xfrm>
      </p:grpSpPr>
      <p:sp>
        <p:nvSpPr>
          <p:cNvPr id="188" name="Google Shape;188;p17"/>
          <p:cNvSpPr txBox="1"/>
          <p:nvPr>
            <p:ph type="title"/>
          </p:nvPr>
        </p:nvSpPr>
        <p:spPr>
          <a:xfrm>
            <a:off x="538331" y="280327"/>
            <a:ext cx="5617845"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SDD to generate Intermediate Code</a:t>
            </a:r>
            <a:endParaRPr sz="3000"/>
          </a:p>
        </p:txBody>
      </p:sp>
      <p:sp>
        <p:nvSpPr>
          <p:cNvPr id="189" name="Google Shape;189;p17"/>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0" name="Google Shape;190;p17"/>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191" name="Google Shape;191;p17"/>
          <p:cNvSpPr txBox="1"/>
          <p:nvPr/>
        </p:nvSpPr>
        <p:spPr>
          <a:xfrm>
            <a:off x="527546" y="2383051"/>
            <a:ext cx="11809730" cy="5300345"/>
          </a:xfrm>
          <a:prstGeom prst="rect">
            <a:avLst/>
          </a:prstGeom>
          <a:noFill/>
          <a:ln>
            <a:noFill/>
          </a:ln>
        </p:spPr>
        <p:txBody>
          <a:bodyPr anchorCtr="0" anchor="t" bIns="0" lIns="0" spcFirstLastPara="1" rIns="0" wrap="square" tIns="12700">
            <a:spAutoFit/>
          </a:bodyPr>
          <a:lstStyle/>
          <a:p>
            <a:pPr indent="-443865" lvl="0" marL="455930" marR="0" rtl="0" algn="l">
              <a:lnSpc>
                <a:spcPct val="100000"/>
              </a:lnSpc>
              <a:spcBef>
                <a:spcPts val="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While</a:t>
            </a:r>
            <a:endParaRPr sz="28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4350">
              <a:solidFill>
                <a:schemeClr val="dk1"/>
              </a:solidFill>
              <a:latin typeface="Calibri"/>
              <a:ea typeface="Calibri"/>
              <a:cs typeface="Calibri"/>
              <a:sym typeface="Calibri"/>
            </a:endParaRPr>
          </a:p>
          <a:p>
            <a:pPr indent="0" lvl="0" marL="455930" marR="0" rtl="0" algn="l">
              <a:lnSpc>
                <a:spcPct val="100000"/>
              </a:lnSpc>
              <a:spcBef>
                <a:spcPts val="5"/>
              </a:spcBef>
              <a:spcAft>
                <a:spcPts val="0"/>
              </a:spcAft>
              <a:buNone/>
            </a:pPr>
            <a:r>
              <a:rPr b="1" lang="en-US" sz="2800">
                <a:solidFill>
                  <a:srgbClr val="2F5496"/>
                </a:solidFill>
                <a:latin typeface="Calibri"/>
                <a:ea typeface="Calibri"/>
                <a:cs typeface="Calibri"/>
                <a:sym typeface="Calibri"/>
              </a:rPr>
              <a:t>S -&gt; while ( C ) S1</a:t>
            </a:r>
            <a:endParaRPr sz="2800">
              <a:solidFill>
                <a:schemeClr val="dk1"/>
              </a:solidFill>
              <a:latin typeface="Calibri"/>
              <a:ea typeface="Calibri"/>
              <a:cs typeface="Calibri"/>
              <a:sym typeface="Calibri"/>
            </a:endParaRPr>
          </a:p>
          <a:p>
            <a:pPr indent="0" lvl="0" marL="0" marR="0" rtl="0" algn="l">
              <a:lnSpc>
                <a:spcPct val="100000"/>
              </a:lnSpc>
              <a:spcBef>
                <a:spcPts val="15"/>
              </a:spcBef>
              <a:spcAft>
                <a:spcPts val="0"/>
              </a:spcAft>
              <a:buNone/>
            </a:pPr>
            <a:r>
              <a:t/>
            </a:r>
            <a:endParaRPr sz="3550">
              <a:solidFill>
                <a:schemeClr val="dk1"/>
              </a:solidFill>
              <a:latin typeface="Calibri"/>
              <a:ea typeface="Calibri"/>
              <a:cs typeface="Calibri"/>
              <a:sym typeface="Calibri"/>
            </a:endParaRPr>
          </a:p>
          <a:p>
            <a:pPr indent="0" lvl="0" marL="455930" marR="8380730" rtl="0" algn="l">
              <a:lnSpc>
                <a:spcPct val="129500"/>
              </a:lnSpc>
              <a:spcBef>
                <a:spcPts val="0"/>
              </a:spcBef>
              <a:spcAft>
                <a:spcPts val="0"/>
              </a:spcAft>
              <a:buNone/>
            </a:pPr>
            <a:r>
              <a:rPr b="1" i="1" lang="en-US" sz="2800">
                <a:solidFill>
                  <a:srgbClr val="2F5496"/>
                </a:solidFill>
                <a:latin typeface="Calibri"/>
                <a:ea typeface="Calibri"/>
                <a:cs typeface="Calibri"/>
                <a:sym typeface="Calibri"/>
              </a:rPr>
              <a:t>begin = new label();  C.true = new label();  C.false = S.next;  S1.next = begin;</a:t>
            </a:r>
            <a:endParaRPr sz="2800">
              <a:solidFill>
                <a:schemeClr val="dk1"/>
              </a:solidFill>
              <a:latin typeface="Calibri"/>
              <a:ea typeface="Calibri"/>
              <a:cs typeface="Calibri"/>
              <a:sym typeface="Calibri"/>
            </a:endParaRPr>
          </a:p>
          <a:p>
            <a:pPr indent="0" lvl="0" marL="455930" marR="5080" rtl="0" algn="l">
              <a:lnSpc>
                <a:spcPct val="100400"/>
              </a:lnSpc>
              <a:spcBef>
                <a:spcPts val="975"/>
              </a:spcBef>
              <a:spcAft>
                <a:spcPts val="0"/>
              </a:spcAft>
              <a:buNone/>
            </a:pPr>
            <a:r>
              <a:rPr b="1" i="1" lang="en-US" sz="2800">
                <a:solidFill>
                  <a:srgbClr val="2F5496"/>
                </a:solidFill>
                <a:latin typeface="Calibri"/>
                <a:ea typeface="Calibri"/>
                <a:cs typeface="Calibri"/>
                <a:sym typeface="Calibri"/>
              </a:rPr>
              <a:t>S.code	=	label(begin)	||	C.code	||	label(C.true)	||	S1.code	||	gen(“goto”  label(begin))</a:t>
            </a:r>
            <a:endParaRPr sz="2800">
              <a:solidFill>
                <a:schemeClr val="dk1"/>
              </a:solidFill>
              <a:latin typeface="Calibri"/>
              <a:ea typeface="Calibri"/>
              <a:cs typeface="Calibri"/>
              <a:sym typeface="Calibri"/>
            </a:endParaRPr>
          </a:p>
        </p:txBody>
      </p:sp>
      <p:pic>
        <p:nvPicPr>
          <p:cNvPr descr="C:\Users\divya\OneDrive\Desktop\Untitled.png" id="192" name="Google Shape;192;p17"/>
          <p:cNvPicPr preferRelativeResize="0"/>
          <p:nvPr/>
        </p:nvPicPr>
        <p:blipFill rotWithShape="1">
          <a:blip r:embed="rId4">
            <a:alphaModFix/>
          </a:blip>
          <a:srcRect b="0" l="0" r="0" t="0"/>
          <a:stretch/>
        </p:blipFill>
        <p:spPr>
          <a:xfrm>
            <a:off x="7010400" y="1981201"/>
            <a:ext cx="5853113" cy="435496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6" name="Shape 196"/>
        <p:cNvGrpSpPr/>
        <p:nvPr/>
      </p:nvGrpSpPr>
      <p:grpSpPr>
        <a:xfrm>
          <a:off x="0" y="0"/>
          <a:ext cx="0" cy="0"/>
          <a:chOff x="0" y="0"/>
          <a:chExt cx="0" cy="0"/>
        </a:xfrm>
      </p:grpSpPr>
      <p:sp>
        <p:nvSpPr>
          <p:cNvPr id="197" name="Google Shape;197;p18"/>
          <p:cNvSpPr txBox="1"/>
          <p:nvPr>
            <p:ph type="title"/>
          </p:nvPr>
        </p:nvSpPr>
        <p:spPr>
          <a:xfrm>
            <a:off x="538331" y="280327"/>
            <a:ext cx="5617845"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SDD to generate Intermediate Code</a:t>
            </a:r>
            <a:endParaRPr sz="3000"/>
          </a:p>
        </p:txBody>
      </p:sp>
      <p:sp>
        <p:nvSpPr>
          <p:cNvPr id="198" name="Google Shape;198;p18"/>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9" name="Google Shape;199;p18"/>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200" name="Google Shape;200;p18"/>
          <p:cNvSpPr txBox="1"/>
          <p:nvPr/>
        </p:nvSpPr>
        <p:spPr>
          <a:xfrm>
            <a:off x="527546" y="2383051"/>
            <a:ext cx="6604000" cy="3766820"/>
          </a:xfrm>
          <a:prstGeom prst="rect">
            <a:avLst/>
          </a:prstGeom>
          <a:noFill/>
          <a:ln>
            <a:noFill/>
          </a:ln>
        </p:spPr>
        <p:txBody>
          <a:bodyPr anchorCtr="0" anchor="t" bIns="0" lIns="0" spcFirstLastPara="1" rIns="0" wrap="square" tIns="12700">
            <a:spAutoFit/>
          </a:bodyPr>
          <a:lstStyle/>
          <a:p>
            <a:pPr indent="-443865" lvl="0" marL="455930" marR="0" rtl="0" algn="l">
              <a:lnSpc>
                <a:spcPct val="100000"/>
              </a:lnSpc>
              <a:spcBef>
                <a:spcPts val="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Do - While</a:t>
            </a:r>
            <a:endParaRPr sz="28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4350">
              <a:solidFill>
                <a:schemeClr val="dk1"/>
              </a:solidFill>
              <a:latin typeface="Calibri"/>
              <a:ea typeface="Calibri"/>
              <a:cs typeface="Calibri"/>
              <a:sym typeface="Calibri"/>
            </a:endParaRPr>
          </a:p>
          <a:p>
            <a:pPr indent="0" lvl="0" marL="455930" marR="0" rtl="0" algn="l">
              <a:lnSpc>
                <a:spcPct val="100000"/>
              </a:lnSpc>
              <a:spcBef>
                <a:spcPts val="5"/>
              </a:spcBef>
              <a:spcAft>
                <a:spcPts val="0"/>
              </a:spcAft>
              <a:buNone/>
            </a:pPr>
            <a:r>
              <a:rPr b="1" lang="en-US" sz="2800">
                <a:solidFill>
                  <a:srgbClr val="2F5496"/>
                </a:solidFill>
                <a:latin typeface="Calibri"/>
                <a:ea typeface="Calibri"/>
                <a:cs typeface="Calibri"/>
                <a:sym typeface="Calibri"/>
              </a:rPr>
              <a:t>S -&gt; do ( S1 ) while ( C )</a:t>
            </a:r>
            <a:endParaRPr sz="2800">
              <a:solidFill>
                <a:schemeClr val="dk1"/>
              </a:solidFill>
              <a:latin typeface="Calibri"/>
              <a:ea typeface="Calibri"/>
              <a:cs typeface="Calibri"/>
              <a:sym typeface="Calibri"/>
            </a:endParaRPr>
          </a:p>
          <a:p>
            <a:pPr indent="0" lvl="0" marL="0" marR="0" rtl="0" algn="l">
              <a:lnSpc>
                <a:spcPct val="100000"/>
              </a:lnSpc>
              <a:spcBef>
                <a:spcPts val="15"/>
              </a:spcBef>
              <a:spcAft>
                <a:spcPts val="0"/>
              </a:spcAft>
              <a:buNone/>
            </a:pPr>
            <a:r>
              <a:t/>
            </a:r>
            <a:endParaRPr sz="3550">
              <a:solidFill>
                <a:schemeClr val="dk1"/>
              </a:solidFill>
              <a:latin typeface="Calibri"/>
              <a:ea typeface="Calibri"/>
              <a:cs typeface="Calibri"/>
              <a:sym typeface="Calibri"/>
            </a:endParaRPr>
          </a:p>
          <a:p>
            <a:pPr indent="0" lvl="0" marL="455930" marR="3175000" rtl="0" algn="l">
              <a:lnSpc>
                <a:spcPct val="129500"/>
              </a:lnSpc>
              <a:spcBef>
                <a:spcPts val="0"/>
              </a:spcBef>
              <a:spcAft>
                <a:spcPts val="0"/>
              </a:spcAft>
              <a:buNone/>
            </a:pPr>
            <a:r>
              <a:rPr b="1" i="1" lang="en-US" sz="2800">
                <a:solidFill>
                  <a:srgbClr val="2F5496"/>
                </a:solidFill>
                <a:latin typeface="Calibri"/>
                <a:ea typeface="Calibri"/>
                <a:cs typeface="Calibri"/>
                <a:sym typeface="Calibri"/>
              </a:rPr>
              <a:t>C.true = new label();  C.false = S.next;</a:t>
            </a:r>
            <a:endParaRPr sz="2800">
              <a:solidFill>
                <a:schemeClr val="dk1"/>
              </a:solidFill>
              <a:latin typeface="Calibri"/>
              <a:ea typeface="Calibri"/>
              <a:cs typeface="Calibri"/>
              <a:sym typeface="Calibri"/>
            </a:endParaRPr>
          </a:p>
          <a:p>
            <a:pPr indent="0" lvl="0" marL="455930" marR="0" rtl="0" algn="l">
              <a:lnSpc>
                <a:spcPct val="100000"/>
              </a:lnSpc>
              <a:spcBef>
                <a:spcPts val="990"/>
              </a:spcBef>
              <a:spcAft>
                <a:spcPts val="0"/>
              </a:spcAft>
              <a:buNone/>
            </a:pPr>
            <a:r>
              <a:rPr b="1" i="1" lang="en-US" sz="2800">
                <a:solidFill>
                  <a:srgbClr val="2F5496"/>
                </a:solidFill>
                <a:latin typeface="Calibri"/>
                <a:ea typeface="Calibri"/>
                <a:cs typeface="Calibri"/>
                <a:sym typeface="Calibri"/>
              </a:rPr>
              <a:t>S.code = label(C.true) || S1.code ||C.code</a:t>
            </a:r>
            <a:endParaRPr sz="2800">
              <a:solidFill>
                <a:schemeClr val="dk1"/>
              </a:solidFill>
              <a:latin typeface="Calibri"/>
              <a:ea typeface="Calibri"/>
              <a:cs typeface="Calibri"/>
              <a:sym typeface="Calibri"/>
            </a:endParaRPr>
          </a:p>
        </p:txBody>
      </p:sp>
      <p:pic>
        <p:nvPicPr>
          <p:cNvPr descr="C:\Users\divya\OneDrive\Desktop\Untitled.png" id="201" name="Google Shape;201;p18"/>
          <p:cNvPicPr preferRelativeResize="0"/>
          <p:nvPr/>
        </p:nvPicPr>
        <p:blipFill rotWithShape="1">
          <a:blip r:embed="rId4">
            <a:alphaModFix/>
          </a:blip>
          <a:srcRect b="0" l="0" r="0" t="0"/>
          <a:stretch/>
        </p:blipFill>
        <p:spPr>
          <a:xfrm>
            <a:off x="7772400" y="2590800"/>
            <a:ext cx="6565103" cy="533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5" name="Shape 205"/>
        <p:cNvGrpSpPr/>
        <p:nvPr/>
      </p:nvGrpSpPr>
      <p:grpSpPr>
        <a:xfrm>
          <a:off x="0" y="0"/>
          <a:ext cx="0" cy="0"/>
          <a:chOff x="0" y="0"/>
          <a:chExt cx="0" cy="0"/>
        </a:xfrm>
      </p:grpSpPr>
      <p:sp>
        <p:nvSpPr>
          <p:cNvPr id="206" name="Google Shape;206;p19"/>
          <p:cNvSpPr txBox="1"/>
          <p:nvPr>
            <p:ph type="title"/>
          </p:nvPr>
        </p:nvSpPr>
        <p:spPr>
          <a:xfrm>
            <a:off x="538331" y="280327"/>
            <a:ext cx="5617845"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SDD to generate Intermediate Code</a:t>
            </a:r>
            <a:endParaRPr sz="3000"/>
          </a:p>
        </p:txBody>
      </p:sp>
      <p:sp>
        <p:nvSpPr>
          <p:cNvPr id="207" name="Google Shape;207;p19"/>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8" name="Google Shape;208;p19"/>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209" name="Google Shape;209;p19"/>
          <p:cNvSpPr txBox="1"/>
          <p:nvPr/>
        </p:nvSpPr>
        <p:spPr>
          <a:xfrm>
            <a:off x="527546" y="2383051"/>
            <a:ext cx="11811000" cy="5448158"/>
          </a:xfrm>
          <a:prstGeom prst="rect">
            <a:avLst/>
          </a:prstGeom>
          <a:noFill/>
          <a:ln>
            <a:noFill/>
          </a:ln>
        </p:spPr>
        <p:txBody>
          <a:bodyPr anchorCtr="0" anchor="t" bIns="0" lIns="0" spcFirstLastPara="1" rIns="0" wrap="square" tIns="12700">
            <a:spAutoFit/>
          </a:bodyPr>
          <a:lstStyle/>
          <a:p>
            <a:pPr indent="-443865" lvl="0" marL="455930" marR="0" rtl="0" algn="l">
              <a:lnSpc>
                <a:spcPct val="100000"/>
              </a:lnSpc>
              <a:spcBef>
                <a:spcPts val="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For</a:t>
            </a:r>
            <a:endParaRPr sz="28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4350">
              <a:solidFill>
                <a:schemeClr val="dk1"/>
              </a:solidFill>
              <a:latin typeface="Calibri"/>
              <a:ea typeface="Calibri"/>
              <a:cs typeface="Calibri"/>
              <a:sym typeface="Calibri"/>
            </a:endParaRPr>
          </a:p>
          <a:p>
            <a:pPr indent="0" lvl="0" marL="455930" marR="0" rtl="0" algn="l">
              <a:lnSpc>
                <a:spcPct val="100000"/>
              </a:lnSpc>
              <a:spcBef>
                <a:spcPts val="5"/>
              </a:spcBef>
              <a:spcAft>
                <a:spcPts val="0"/>
              </a:spcAft>
              <a:buNone/>
            </a:pPr>
            <a:r>
              <a:rPr b="1" lang="en-US" sz="2800">
                <a:solidFill>
                  <a:srgbClr val="2F5496"/>
                </a:solidFill>
                <a:latin typeface="Calibri"/>
                <a:ea typeface="Calibri"/>
                <a:cs typeface="Calibri"/>
                <a:sym typeface="Calibri"/>
              </a:rPr>
              <a:t>S -&gt; for (S1 ; C; S3) S4</a:t>
            </a:r>
            <a:endParaRPr sz="2800">
              <a:solidFill>
                <a:schemeClr val="dk1"/>
              </a:solidFill>
              <a:latin typeface="Calibri"/>
              <a:ea typeface="Calibri"/>
              <a:cs typeface="Calibri"/>
              <a:sym typeface="Calibri"/>
            </a:endParaRPr>
          </a:p>
          <a:p>
            <a:pPr indent="0" lvl="0" marL="0" marR="0" rtl="0" algn="l">
              <a:lnSpc>
                <a:spcPct val="100000"/>
              </a:lnSpc>
              <a:spcBef>
                <a:spcPts val="15"/>
              </a:spcBef>
              <a:spcAft>
                <a:spcPts val="0"/>
              </a:spcAft>
              <a:buNone/>
            </a:pPr>
            <a:r>
              <a:t/>
            </a:r>
            <a:endParaRPr sz="3550">
              <a:solidFill>
                <a:schemeClr val="dk1"/>
              </a:solidFill>
              <a:latin typeface="Calibri"/>
              <a:ea typeface="Calibri"/>
              <a:cs typeface="Calibri"/>
              <a:sym typeface="Calibri"/>
            </a:endParaRPr>
          </a:p>
          <a:p>
            <a:pPr indent="0" lvl="0" marL="455930" marR="8181340" rtl="0" algn="l">
              <a:lnSpc>
                <a:spcPct val="129500"/>
              </a:lnSpc>
              <a:spcBef>
                <a:spcPts val="0"/>
              </a:spcBef>
              <a:spcAft>
                <a:spcPts val="0"/>
              </a:spcAft>
              <a:buNone/>
            </a:pPr>
            <a:r>
              <a:rPr b="1" i="1" lang="en-US" sz="2800">
                <a:solidFill>
                  <a:srgbClr val="2F5496"/>
                </a:solidFill>
                <a:latin typeface="Calibri"/>
                <a:ea typeface="Calibri"/>
                <a:cs typeface="Calibri"/>
                <a:sym typeface="Calibri"/>
              </a:rPr>
              <a:t>C.true = new label();  C.false = S.next;  S3.next = new label();</a:t>
            </a:r>
            <a:endParaRPr sz="2800">
              <a:solidFill>
                <a:schemeClr val="dk1"/>
              </a:solidFill>
              <a:latin typeface="Calibri"/>
              <a:ea typeface="Calibri"/>
              <a:cs typeface="Calibri"/>
              <a:sym typeface="Calibri"/>
            </a:endParaRPr>
          </a:p>
          <a:p>
            <a:pPr indent="0" lvl="0" marL="455930" marR="5080" rtl="0" algn="l">
              <a:lnSpc>
                <a:spcPct val="100400"/>
              </a:lnSpc>
              <a:spcBef>
                <a:spcPts val="975"/>
              </a:spcBef>
              <a:spcAft>
                <a:spcPts val="0"/>
              </a:spcAft>
              <a:buNone/>
            </a:pPr>
            <a:r>
              <a:rPr b="1" i="1" lang="en-US" sz="2800">
                <a:solidFill>
                  <a:srgbClr val="2F5496"/>
                </a:solidFill>
                <a:latin typeface="Calibri"/>
                <a:ea typeface="Calibri"/>
                <a:cs typeface="Calibri"/>
                <a:sym typeface="Calibri"/>
              </a:rPr>
              <a:t>S.code	=	S1.code	||	label(S3.next)	||	C.code	</a:t>
            </a:r>
            <a:endParaRPr b="1" i="1" sz="2800">
              <a:solidFill>
                <a:srgbClr val="2F5496"/>
              </a:solidFill>
              <a:latin typeface="Calibri"/>
              <a:ea typeface="Calibri"/>
              <a:cs typeface="Calibri"/>
              <a:sym typeface="Calibri"/>
            </a:endParaRPr>
          </a:p>
          <a:p>
            <a:pPr indent="0" lvl="0" marL="455930" marR="5080" rtl="0" algn="l">
              <a:lnSpc>
                <a:spcPct val="100400"/>
              </a:lnSpc>
              <a:spcBef>
                <a:spcPts val="975"/>
              </a:spcBef>
              <a:spcAft>
                <a:spcPts val="0"/>
              </a:spcAft>
              <a:buNone/>
            </a:pPr>
            <a:r>
              <a:rPr b="1" i="1" lang="en-US" sz="2800">
                <a:solidFill>
                  <a:srgbClr val="2F5496"/>
                </a:solidFill>
                <a:latin typeface="Calibri"/>
                <a:ea typeface="Calibri"/>
                <a:cs typeface="Calibri"/>
                <a:sym typeface="Calibri"/>
              </a:rPr>
              <a:t>||label(C.true)||	S4.code||  S3.code </a:t>
            </a:r>
            <a:endParaRPr b="1" i="1" sz="2800">
              <a:solidFill>
                <a:srgbClr val="2F5496"/>
              </a:solidFill>
              <a:latin typeface="Calibri"/>
              <a:ea typeface="Calibri"/>
              <a:cs typeface="Calibri"/>
              <a:sym typeface="Calibri"/>
            </a:endParaRPr>
          </a:p>
          <a:p>
            <a:pPr indent="0" lvl="0" marL="455930" marR="5080" rtl="0" algn="l">
              <a:lnSpc>
                <a:spcPct val="100400"/>
              </a:lnSpc>
              <a:spcBef>
                <a:spcPts val="975"/>
              </a:spcBef>
              <a:spcAft>
                <a:spcPts val="0"/>
              </a:spcAft>
              <a:buNone/>
            </a:pPr>
            <a:r>
              <a:rPr b="1" i="1" lang="en-US" sz="2800">
                <a:solidFill>
                  <a:srgbClr val="2F5496"/>
                </a:solidFill>
                <a:latin typeface="Calibri"/>
                <a:ea typeface="Calibri"/>
                <a:cs typeface="Calibri"/>
                <a:sym typeface="Calibri"/>
              </a:rPr>
              <a:t>|| gen(“goto S3.next);</a:t>
            </a:r>
            <a:endParaRPr sz="2800">
              <a:solidFill>
                <a:schemeClr val="dk1"/>
              </a:solidFill>
              <a:latin typeface="Calibri"/>
              <a:ea typeface="Calibri"/>
              <a:cs typeface="Calibri"/>
              <a:sym typeface="Calibri"/>
            </a:endParaRPr>
          </a:p>
        </p:txBody>
      </p:sp>
      <p:pic>
        <p:nvPicPr>
          <p:cNvPr descr="C:\Users\divya\OneDrive\Desktop\Untitled.png" id="210" name="Google Shape;210;p19"/>
          <p:cNvPicPr preferRelativeResize="0"/>
          <p:nvPr/>
        </p:nvPicPr>
        <p:blipFill rotWithShape="1">
          <a:blip r:embed="rId4">
            <a:alphaModFix/>
          </a:blip>
          <a:srcRect b="0" l="0" r="0" t="0"/>
          <a:stretch/>
        </p:blipFill>
        <p:spPr>
          <a:xfrm>
            <a:off x="8436500" y="2785884"/>
            <a:ext cx="6193900" cy="56048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 name="Shape 53"/>
        <p:cNvGrpSpPr/>
        <p:nvPr/>
      </p:nvGrpSpPr>
      <p:grpSpPr>
        <a:xfrm>
          <a:off x="0" y="0"/>
          <a:ext cx="0" cy="0"/>
          <a:chOff x="0" y="0"/>
          <a:chExt cx="0" cy="0"/>
        </a:xfrm>
      </p:grpSpPr>
      <p:sp>
        <p:nvSpPr>
          <p:cNvPr id="54" name="Google Shape;54;p2"/>
          <p:cNvSpPr txBox="1"/>
          <p:nvPr>
            <p:ph type="title"/>
          </p:nvPr>
        </p:nvSpPr>
        <p:spPr>
          <a:xfrm>
            <a:off x="810734" y="2414626"/>
            <a:ext cx="3897629" cy="71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00000"/>
                </a:solidFill>
              </a:rPr>
              <a:t>Compiler Design</a:t>
            </a:r>
            <a:endParaRPr/>
          </a:p>
        </p:txBody>
      </p:sp>
      <p:sp>
        <p:nvSpPr>
          <p:cNvPr id="55" name="Google Shape;55;p2"/>
          <p:cNvSpPr txBox="1"/>
          <p:nvPr/>
        </p:nvSpPr>
        <p:spPr>
          <a:xfrm>
            <a:off x="810734" y="7248708"/>
            <a:ext cx="6223000" cy="1029969"/>
          </a:xfrm>
          <a:prstGeom prst="rect">
            <a:avLst/>
          </a:prstGeom>
          <a:noFill/>
          <a:ln>
            <a:noFill/>
          </a:ln>
        </p:spPr>
        <p:txBody>
          <a:bodyPr anchorCtr="0" anchor="t" bIns="0" lIns="0" spcFirstLastPara="1" rIns="0" wrap="square" tIns="102850">
            <a:spAutoFit/>
          </a:bodyPr>
          <a:lstStyle/>
          <a:p>
            <a:pPr indent="0" lvl="0" marL="12700" marR="0" rtl="0" algn="l">
              <a:lnSpc>
                <a:spcPct val="100000"/>
              </a:lnSpc>
              <a:spcBef>
                <a:spcPts val="0"/>
              </a:spcBef>
              <a:spcAft>
                <a:spcPts val="0"/>
              </a:spcAft>
              <a:buNone/>
            </a:pPr>
            <a:r>
              <a:rPr b="1" lang="en-US" sz="3000">
                <a:solidFill>
                  <a:schemeClr val="dk1"/>
                </a:solidFill>
                <a:latin typeface="Calibri"/>
                <a:ea typeface="Calibri"/>
                <a:cs typeface="Calibri"/>
                <a:sym typeface="Calibri"/>
              </a:rPr>
              <a:t>Preet Kanwal</a:t>
            </a:r>
            <a:endParaRPr sz="3000">
              <a:solidFill>
                <a:schemeClr val="dk1"/>
              </a:solidFill>
              <a:latin typeface="Calibri"/>
              <a:ea typeface="Calibri"/>
              <a:cs typeface="Calibri"/>
              <a:sym typeface="Calibri"/>
            </a:endParaRPr>
          </a:p>
          <a:p>
            <a:pPr indent="0" lvl="0" marL="12700" marR="0" rtl="0" algn="l">
              <a:lnSpc>
                <a:spcPct val="100000"/>
              </a:lnSpc>
              <a:spcBef>
                <a:spcPts val="595"/>
              </a:spcBef>
              <a:spcAft>
                <a:spcPts val="0"/>
              </a:spcAft>
              <a:buNone/>
            </a:pPr>
            <a:r>
              <a:rPr lang="en-US" sz="2500">
                <a:solidFill>
                  <a:schemeClr val="dk1"/>
                </a:solidFill>
                <a:latin typeface="Calibri"/>
                <a:ea typeface="Calibri"/>
                <a:cs typeface="Calibri"/>
                <a:sym typeface="Calibri"/>
              </a:rPr>
              <a:t>Department of Computer Science &amp; Engineering</a:t>
            </a:r>
            <a:endParaRPr sz="2500">
              <a:solidFill>
                <a:schemeClr val="dk1"/>
              </a:solidFill>
              <a:latin typeface="Calibri"/>
              <a:ea typeface="Calibri"/>
              <a:cs typeface="Calibri"/>
              <a:sym typeface="Calibri"/>
            </a:endParaRPr>
          </a:p>
        </p:txBody>
      </p:sp>
      <p:sp>
        <p:nvSpPr>
          <p:cNvPr id="56" name="Google Shape;56;p2"/>
          <p:cNvSpPr/>
          <p:nvPr/>
        </p:nvSpPr>
        <p:spPr>
          <a:xfrm>
            <a:off x="376605" y="7319416"/>
            <a:ext cx="1280795" cy="1437640"/>
          </a:xfrm>
          <a:custGeom>
            <a:rect b="b" l="l" r="r" t="t"/>
            <a:pathLst>
              <a:path extrusionOk="0" h="1437640" w="1280795">
                <a:moveTo>
                  <a:pt x="1280274" y="1376553"/>
                </a:moveTo>
                <a:lnTo>
                  <a:pt x="54864" y="1376553"/>
                </a:lnTo>
                <a:lnTo>
                  <a:pt x="54864" y="0"/>
                </a:lnTo>
                <a:lnTo>
                  <a:pt x="0" y="0"/>
                </a:lnTo>
                <a:lnTo>
                  <a:pt x="0" y="1376553"/>
                </a:lnTo>
                <a:lnTo>
                  <a:pt x="0" y="1422501"/>
                </a:lnTo>
                <a:lnTo>
                  <a:pt x="0" y="1437513"/>
                </a:lnTo>
                <a:lnTo>
                  <a:pt x="1280274" y="1437513"/>
                </a:lnTo>
                <a:lnTo>
                  <a:pt x="1280274" y="1376553"/>
                </a:lnTo>
                <a:close/>
              </a:path>
            </a:pathLst>
          </a:custGeom>
          <a:solidFill>
            <a:srgbClr val="F4B0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2"/>
          <p:cNvSpPr/>
          <p:nvPr/>
        </p:nvSpPr>
        <p:spPr>
          <a:xfrm>
            <a:off x="0" y="3462311"/>
            <a:ext cx="9484995" cy="92075"/>
          </a:xfrm>
          <a:custGeom>
            <a:rect b="b" l="l" r="r" t="t"/>
            <a:pathLst>
              <a:path extrusionOk="0" h="92075" w="9484995">
                <a:moveTo>
                  <a:pt x="0" y="91499"/>
                </a:moveTo>
                <a:lnTo>
                  <a:pt x="9484799" y="0"/>
                </a:lnTo>
              </a:path>
            </a:pathLst>
          </a:custGeom>
          <a:noFill/>
          <a:ln cap="flat" cmpd="sng" w="38075">
            <a:solidFill>
              <a:srgbClr val="DEA2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8" name="Google Shape;58;p2"/>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59" name="Google Shape;59;p2"/>
          <p:cNvSpPr txBox="1"/>
          <p:nvPr/>
        </p:nvSpPr>
        <p:spPr>
          <a:xfrm>
            <a:off x="810734" y="3863769"/>
            <a:ext cx="7239000" cy="1397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4500">
                <a:solidFill>
                  <a:srgbClr val="2F5496"/>
                </a:solidFill>
                <a:latin typeface="Calibri"/>
                <a:ea typeface="Calibri"/>
                <a:cs typeface="Calibri"/>
                <a:sym typeface="Calibri"/>
              </a:rPr>
              <a:t>Unit 3: L-Attributed SDD -  Intermediate Code Generation</a:t>
            </a:r>
            <a:endParaRPr sz="45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4" name="Shape 214"/>
        <p:cNvGrpSpPr/>
        <p:nvPr/>
      </p:nvGrpSpPr>
      <p:grpSpPr>
        <a:xfrm>
          <a:off x="0" y="0"/>
          <a:ext cx="0" cy="0"/>
          <a:chOff x="0" y="0"/>
          <a:chExt cx="0" cy="0"/>
        </a:xfrm>
      </p:grpSpPr>
      <p:sp>
        <p:nvSpPr>
          <p:cNvPr id="215" name="Google Shape;215;p20"/>
          <p:cNvSpPr txBox="1"/>
          <p:nvPr>
            <p:ph type="title"/>
          </p:nvPr>
        </p:nvSpPr>
        <p:spPr>
          <a:xfrm>
            <a:off x="538331" y="280327"/>
            <a:ext cx="5617845"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SDD to generate Intermediate Code</a:t>
            </a:r>
            <a:endParaRPr sz="3000"/>
          </a:p>
        </p:txBody>
      </p:sp>
      <p:sp>
        <p:nvSpPr>
          <p:cNvPr id="216" name="Google Shape;216;p20"/>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7" name="Google Shape;217;p20"/>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218" name="Google Shape;218;p20"/>
          <p:cNvSpPr txBox="1"/>
          <p:nvPr/>
        </p:nvSpPr>
        <p:spPr>
          <a:xfrm>
            <a:off x="527546" y="2383051"/>
            <a:ext cx="7317740" cy="4871720"/>
          </a:xfrm>
          <a:prstGeom prst="rect">
            <a:avLst/>
          </a:prstGeom>
          <a:noFill/>
          <a:ln>
            <a:noFill/>
          </a:ln>
        </p:spPr>
        <p:txBody>
          <a:bodyPr anchorCtr="0" anchor="t" bIns="0" lIns="0" spcFirstLastPara="1" rIns="0" wrap="square" tIns="12700">
            <a:spAutoFit/>
          </a:bodyPr>
          <a:lstStyle/>
          <a:p>
            <a:pPr indent="-443865" lvl="0" marL="455930" marR="0" rtl="0" algn="l">
              <a:lnSpc>
                <a:spcPct val="100000"/>
              </a:lnSpc>
              <a:spcBef>
                <a:spcPts val="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Boolean Expressions</a:t>
            </a:r>
            <a:endParaRPr sz="28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4350">
              <a:solidFill>
                <a:schemeClr val="dk1"/>
              </a:solidFill>
              <a:latin typeface="Calibri"/>
              <a:ea typeface="Calibri"/>
              <a:cs typeface="Calibri"/>
              <a:sym typeface="Calibri"/>
            </a:endParaRPr>
          </a:p>
          <a:p>
            <a:pPr indent="0" lvl="0" marL="455930" marR="0" rtl="0" algn="l">
              <a:lnSpc>
                <a:spcPct val="100000"/>
              </a:lnSpc>
              <a:spcBef>
                <a:spcPts val="5"/>
              </a:spcBef>
              <a:spcAft>
                <a:spcPts val="0"/>
              </a:spcAft>
              <a:buNone/>
            </a:pPr>
            <a:r>
              <a:rPr b="1" lang="en-US" sz="2800">
                <a:solidFill>
                  <a:srgbClr val="2F5496"/>
                </a:solidFill>
                <a:latin typeface="Calibri"/>
                <a:ea typeface="Calibri"/>
                <a:cs typeface="Calibri"/>
                <a:sym typeface="Calibri"/>
              </a:rPr>
              <a:t>B -&gt; B1 || B2</a:t>
            </a:r>
            <a:endParaRPr sz="2800">
              <a:solidFill>
                <a:schemeClr val="dk1"/>
              </a:solidFill>
              <a:latin typeface="Calibri"/>
              <a:ea typeface="Calibri"/>
              <a:cs typeface="Calibri"/>
              <a:sym typeface="Calibri"/>
            </a:endParaRPr>
          </a:p>
          <a:p>
            <a:pPr indent="0" lvl="0" marL="0" marR="0" rtl="0" algn="l">
              <a:lnSpc>
                <a:spcPct val="100000"/>
              </a:lnSpc>
              <a:spcBef>
                <a:spcPts val="15"/>
              </a:spcBef>
              <a:spcAft>
                <a:spcPts val="0"/>
              </a:spcAft>
              <a:buNone/>
            </a:pPr>
            <a:r>
              <a:t/>
            </a:r>
            <a:endParaRPr sz="3550">
              <a:solidFill>
                <a:schemeClr val="dk1"/>
              </a:solidFill>
              <a:latin typeface="Calibri"/>
              <a:ea typeface="Calibri"/>
              <a:cs typeface="Calibri"/>
              <a:sym typeface="Calibri"/>
            </a:endParaRPr>
          </a:p>
          <a:p>
            <a:pPr indent="0" lvl="0" marL="455930" marR="3509645" rtl="0" algn="l">
              <a:lnSpc>
                <a:spcPct val="129500"/>
              </a:lnSpc>
              <a:spcBef>
                <a:spcPts val="0"/>
              </a:spcBef>
              <a:spcAft>
                <a:spcPts val="0"/>
              </a:spcAft>
              <a:buNone/>
            </a:pPr>
            <a:r>
              <a:rPr b="1" i="1" lang="en-US" sz="2800">
                <a:solidFill>
                  <a:srgbClr val="2F5496"/>
                </a:solidFill>
                <a:latin typeface="Calibri"/>
                <a:ea typeface="Calibri"/>
                <a:cs typeface="Calibri"/>
                <a:sym typeface="Calibri"/>
              </a:rPr>
              <a:t>B.true = B1.true  B1.false = newl label();  B.true = B2.true  B.false = B2.false</a:t>
            </a:r>
            <a:endParaRPr sz="2800">
              <a:solidFill>
                <a:schemeClr val="dk1"/>
              </a:solidFill>
              <a:latin typeface="Calibri"/>
              <a:ea typeface="Calibri"/>
              <a:cs typeface="Calibri"/>
              <a:sym typeface="Calibri"/>
            </a:endParaRPr>
          </a:p>
          <a:p>
            <a:pPr indent="0" lvl="0" marL="455930" marR="0" rtl="0" algn="l">
              <a:lnSpc>
                <a:spcPct val="100000"/>
              </a:lnSpc>
              <a:spcBef>
                <a:spcPts val="990"/>
              </a:spcBef>
              <a:spcAft>
                <a:spcPts val="0"/>
              </a:spcAft>
              <a:buNone/>
            </a:pPr>
            <a:r>
              <a:rPr b="1" i="1" lang="en-US" sz="2800">
                <a:solidFill>
                  <a:srgbClr val="2F5496"/>
                </a:solidFill>
                <a:latin typeface="Calibri"/>
                <a:ea typeface="Calibri"/>
                <a:cs typeface="Calibri"/>
                <a:sym typeface="Calibri"/>
              </a:rPr>
              <a:t>B.code = B1.code || label (B1.false) || B2.code</a:t>
            </a:r>
            <a:endParaRPr sz="2800">
              <a:solidFill>
                <a:schemeClr val="dk1"/>
              </a:solidFill>
              <a:latin typeface="Calibri"/>
              <a:ea typeface="Calibri"/>
              <a:cs typeface="Calibri"/>
              <a:sym typeface="Calibri"/>
            </a:endParaRPr>
          </a:p>
        </p:txBody>
      </p:sp>
      <p:sp>
        <p:nvSpPr>
          <p:cNvPr id="219" name="Google Shape;219;p20"/>
          <p:cNvSpPr txBox="1"/>
          <p:nvPr/>
        </p:nvSpPr>
        <p:spPr>
          <a:xfrm>
            <a:off x="5410200" y="2667000"/>
            <a:ext cx="88392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Suppose B is of the form  B1  || B2 . If B1 is true then B is true. If B1 is false then B2 must be evaluated , so we make B1.false be the label of the first instruction in the code for B2.</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true and false exits of B2are same as the true and false exits of  B respectively.</a:t>
            </a:r>
            <a:endParaRPr sz="24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3" name="Shape 223"/>
        <p:cNvGrpSpPr/>
        <p:nvPr/>
      </p:nvGrpSpPr>
      <p:grpSpPr>
        <a:xfrm>
          <a:off x="0" y="0"/>
          <a:ext cx="0" cy="0"/>
          <a:chOff x="0" y="0"/>
          <a:chExt cx="0" cy="0"/>
        </a:xfrm>
      </p:grpSpPr>
      <p:sp>
        <p:nvSpPr>
          <p:cNvPr id="224" name="Google Shape;224;p21"/>
          <p:cNvSpPr txBox="1"/>
          <p:nvPr>
            <p:ph type="title"/>
          </p:nvPr>
        </p:nvSpPr>
        <p:spPr>
          <a:xfrm>
            <a:off x="538331" y="280327"/>
            <a:ext cx="5617845"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SDD to generate Intermediate Code</a:t>
            </a:r>
            <a:endParaRPr sz="3000"/>
          </a:p>
        </p:txBody>
      </p:sp>
      <p:sp>
        <p:nvSpPr>
          <p:cNvPr id="225" name="Google Shape;225;p21"/>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6" name="Google Shape;226;p21"/>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227" name="Google Shape;227;p21"/>
          <p:cNvSpPr txBox="1"/>
          <p:nvPr/>
        </p:nvSpPr>
        <p:spPr>
          <a:xfrm>
            <a:off x="527546" y="2383051"/>
            <a:ext cx="7220584" cy="4871720"/>
          </a:xfrm>
          <a:prstGeom prst="rect">
            <a:avLst/>
          </a:prstGeom>
          <a:noFill/>
          <a:ln>
            <a:noFill/>
          </a:ln>
        </p:spPr>
        <p:txBody>
          <a:bodyPr anchorCtr="0" anchor="t" bIns="0" lIns="0" spcFirstLastPara="1" rIns="0" wrap="square" tIns="12700">
            <a:spAutoFit/>
          </a:bodyPr>
          <a:lstStyle/>
          <a:p>
            <a:pPr indent="-443865" lvl="0" marL="455930" marR="0" rtl="0" algn="l">
              <a:lnSpc>
                <a:spcPct val="100000"/>
              </a:lnSpc>
              <a:spcBef>
                <a:spcPts val="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Boolean Expressions</a:t>
            </a:r>
            <a:endParaRPr sz="28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4350">
              <a:solidFill>
                <a:schemeClr val="dk1"/>
              </a:solidFill>
              <a:latin typeface="Calibri"/>
              <a:ea typeface="Calibri"/>
              <a:cs typeface="Calibri"/>
              <a:sym typeface="Calibri"/>
            </a:endParaRPr>
          </a:p>
          <a:p>
            <a:pPr indent="0" lvl="0" marL="455930" marR="0" rtl="0" algn="l">
              <a:lnSpc>
                <a:spcPct val="100000"/>
              </a:lnSpc>
              <a:spcBef>
                <a:spcPts val="5"/>
              </a:spcBef>
              <a:spcAft>
                <a:spcPts val="0"/>
              </a:spcAft>
              <a:buNone/>
            </a:pPr>
            <a:r>
              <a:rPr b="1" lang="en-US" sz="2800">
                <a:solidFill>
                  <a:srgbClr val="2F5496"/>
                </a:solidFill>
                <a:latin typeface="Calibri"/>
                <a:ea typeface="Calibri"/>
                <a:cs typeface="Calibri"/>
                <a:sym typeface="Calibri"/>
              </a:rPr>
              <a:t>B -&gt; B1 &amp;&amp; B2</a:t>
            </a:r>
            <a:endParaRPr sz="2800">
              <a:solidFill>
                <a:schemeClr val="dk1"/>
              </a:solidFill>
              <a:latin typeface="Calibri"/>
              <a:ea typeface="Calibri"/>
              <a:cs typeface="Calibri"/>
              <a:sym typeface="Calibri"/>
            </a:endParaRPr>
          </a:p>
          <a:p>
            <a:pPr indent="0" lvl="0" marL="0" marR="0" rtl="0" algn="l">
              <a:lnSpc>
                <a:spcPct val="100000"/>
              </a:lnSpc>
              <a:spcBef>
                <a:spcPts val="15"/>
              </a:spcBef>
              <a:spcAft>
                <a:spcPts val="0"/>
              </a:spcAft>
              <a:buNone/>
            </a:pPr>
            <a:r>
              <a:t/>
            </a:r>
            <a:endParaRPr sz="3550">
              <a:solidFill>
                <a:schemeClr val="dk1"/>
              </a:solidFill>
              <a:latin typeface="Calibri"/>
              <a:ea typeface="Calibri"/>
              <a:cs typeface="Calibri"/>
              <a:sym typeface="Calibri"/>
            </a:endParaRPr>
          </a:p>
          <a:p>
            <a:pPr indent="0" lvl="0" marL="455930" marR="3509645" rtl="0" algn="l">
              <a:lnSpc>
                <a:spcPct val="129500"/>
              </a:lnSpc>
              <a:spcBef>
                <a:spcPts val="0"/>
              </a:spcBef>
              <a:spcAft>
                <a:spcPts val="0"/>
              </a:spcAft>
              <a:buNone/>
            </a:pPr>
            <a:r>
              <a:rPr b="1" i="1" lang="en-US" sz="2800">
                <a:solidFill>
                  <a:srgbClr val="2F5496"/>
                </a:solidFill>
                <a:latin typeface="Calibri"/>
                <a:ea typeface="Calibri"/>
                <a:cs typeface="Calibri"/>
                <a:sym typeface="Calibri"/>
              </a:rPr>
              <a:t>B.false = B1.false  B1.true = newl label();  B.true = B2.true  B.false = B2.false</a:t>
            </a:r>
            <a:endParaRPr sz="2800">
              <a:solidFill>
                <a:schemeClr val="dk1"/>
              </a:solidFill>
              <a:latin typeface="Calibri"/>
              <a:ea typeface="Calibri"/>
              <a:cs typeface="Calibri"/>
              <a:sym typeface="Calibri"/>
            </a:endParaRPr>
          </a:p>
          <a:p>
            <a:pPr indent="0" lvl="0" marL="455930" marR="0" rtl="0" algn="l">
              <a:lnSpc>
                <a:spcPct val="100000"/>
              </a:lnSpc>
              <a:spcBef>
                <a:spcPts val="990"/>
              </a:spcBef>
              <a:spcAft>
                <a:spcPts val="0"/>
              </a:spcAft>
              <a:buNone/>
            </a:pPr>
            <a:r>
              <a:rPr b="1" i="1" lang="en-US" sz="2800">
                <a:solidFill>
                  <a:srgbClr val="2F5496"/>
                </a:solidFill>
                <a:latin typeface="Calibri"/>
                <a:ea typeface="Calibri"/>
                <a:cs typeface="Calibri"/>
                <a:sym typeface="Calibri"/>
              </a:rPr>
              <a:t>B.code = B1.code || label (B1.true) || B2.code</a:t>
            </a:r>
            <a:endParaRPr sz="2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1" name="Shape 231"/>
        <p:cNvGrpSpPr/>
        <p:nvPr/>
      </p:nvGrpSpPr>
      <p:grpSpPr>
        <a:xfrm>
          <a:off x="0" y="0"/>
          <a:ext cx="0" cy="0"/>
          <a:chOff x="0" y="0"/>
          <a:chExt cx="0" cy="0"/>
        </a:xfrm>
      </p:grpSpPr>
      <p:sp>
        <p:nvSpPr>
          <p:cNvPr id="232" name="Google Shape;232;p22"/>
          <p:cNvSpPr txBox="1"/>
          <p:nvPr>
            <p:ph type="title"/>
          </p:nvPr>
        </p:nvSpPr>
        <p:spPr>
          <a:xfrm>
            <a:off x="538331" y="280327"/>
            <a:ext cx="5617845"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SDD to generate Intermediate Code</a:t>
            </a:r>
            <a:endParaRPr sz="3000"/>
          </a:p>
        </p:txBody>
      </p:sp>
      <p:sp>
        <p:nvSpPr>
          <p:cNvPr id="233" name="Google Shape;233;p22"/>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4" name="Google Shape;234;p22"/>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235" name="Google Shape;235;p22"/>
          <p:cNvSpPr txBox="1"/>
          <p:nvPr/>
        </p:nvSpPr>
        <p:spPr>
          <a:xfrm>
            <a:off x="527546" y="2383051"/>
            <a:ext cx="3482975" cy="3766820"/>
          </a:xfrm>
          <a:prstGeom prst="rect">
            <a:avLst/>
          </a:prstGeom>
          <a:noFill/>
          <a:ln>
            <a:noFill/>
          </a:ln>
        </p:spPr>
        <p:txBody>
          <a:bodyPr anchorCtr="0" anchor="t" bIns="0" lIns="0" spcFirstLastPara="1" rIns="0" wrap="square" tIns="12700">
            <a:spAutoFit/>
          </a:bodyPr>
          <a:lstStyle/>
          <a:p>
            <a:pPr indent="-443865" lvl="0" marL="455930" marR="0" rtl="0" algn="l">
              <a:lnSpc>
                <a:spcPct val="100000"/>
              </a:lnSpc>
              <a:spcBef>
                <a:spcPts val="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Boolean Expressions</a:t>
            </a:r>
            <a:endParaRPr sz="28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4350">
              <a:solidFill>
                <a:schemeClr val="dk1"/>
              </a:solidFill>
              <a:latin typeface="Calibri"/>
              <a:ea typeface="Calibri"/>
              <a:cs typeface="Calibri"/>
              <a:sym typeface="Calibri"/>
            </a:endParaRPr>
          </a:p>
          <a:p>
            <a:pPr indent="0" lvl="0" marL="455930" marR="0" rtl="0" algn="just">
              <a:lnSpc>
                <a:spcPct val="100000"/>
              </a:lnSpc>
              <a:spcBef>
                <a:spcPts val="5"/>
              </a:spcBef>
              <a:spcAft>
                <a:spcPts val="0"/>
              </a:spcAft>
              <a:buNone/>
            </a:pPr>
            <a:r>
              <a:rPr b="1" lang="en-US" sz="2800">
                <a:solidFill>
                  <a:srgbClr val="2F5496"/>
                </a:solidFill>
                <a:latin typeface="Calibri"/>
                <a:ea typeface="Calibri"/>
                <a:cs typeface="Calibri"/>
                <a:sym typeface="Calibri"/>
              </a:rPr>
              <a:t>B -&gt; ! B1</a:t>
            </a:r>
            <a:endParaRPr sz="2800">
              <a:solidFill>
                <a:schemeClr val="dk1"/>
              </a:solidFill>
              <a:latin typeface="Calibri"/>
              <a:ea typeface="Calibri"/>
              <a:cs typeface="Calibri"/>
              <a:sym typeface="Calibri"/>
            </a:endParaRPr>
          </a:p>
          <a:p>
            <a:pPr indent="0" lvl="0" marL="0" marR="0" rtl="0" algn="l">
              <a:lnSpc>
                <a:spcPct val="100000"/>
              </a:lnSpc>
              <a:spcBef>
                <a:spcPts val="15"/>
              </a:spcBef>
              <a:spcAft>
                <a:spcPts val="0"/>
              </a:spcAft>
              <a:buNone/>
            </a:pPr>
            <a:r>
              <a:t/>
            </a:r>
            <a:endParaRPr sz="3550">
              <a:solidFill>
                <a:schemeClr val="dk1"/>
              </a:solidFill>
              <a:latin typeface="Calibri"/>
              <a:ea typeface="Calibri"/>
              <a:cs typeface="Calibri"/>
              <a:sym typeface="Calibri"/>
            </a:endParaRPr>
          </a:p>
          <a:p>
            <a:pPr indent="0" lvl="0" marL="455930" marR="528955" rtl="0" algn="just">
              <a:lnSpc>
                <a:spcPct val="129500"/>
              </a:lnSpc>
              <a:spcBef>
                <a:spcPts val="0"/>
              </a:spcBef>
              <a:spcAft>
                <a:spcPts val="0"/>
              </a:spcAft>
              <a:buNone/>
            </a:pPr>
            <a:r>
              <a:rPr b="1" i="1" lang="en-US" sz="2800">
                <a:solidFill>
                  <a:srgbClr val="2F5496"/>
                </a:solidFill>
                <a:latin typeface="Calibri"/>
                <a:ea typeface="Calibri"/>
                <a:cs typeface="Calibri"/>
                <a:sym typeface="Calibri"/>
              </a:rPr>
              <a:t>B.true = B1.false  B.false = B1.true  B.code = B1.code</a:t>
            </a:r>
            <a:endParaRPr sz="2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3"/>
          <p:cNvSpPr txBox="1"/>
          <p:nvPr>
            <p:ph type="title"/>
          </p:nvPr>
        </p:nvSpPr>
        <p:spPr>
          <a:xfrm>
            <a:off x="538331" y="280327"/>
            <a:ext cx="5617845"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SDD to generate Intermediate Code</a:t>
            </a:r>
            <a:endParaRPr sz="3000"/>
          </a:p>
        </p:txBody>
      </p:sp>
      <p:sp>
        <p:nvSpPr>
          <p:cNvPr id="241" name="Google Shape;241;p23"/>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2" name="Google Shape;242;p23"/>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243" name="Google Shape;243;p23"/>
          <p:cNvSpPr txBox="1"/>
          <p:nvPr/>
        </p:nvSpPr>
        <p:spPr>
          <a:xfrm>
            <a:off x="304800" y="1905000"/>
            <a:ext cx="8703945" cy="452120"/>
          </a:xfrm>
          <a:prstGeom prst="rect">
            <a:avLst/>
          </a:prstGeom>
          <a:noFill/>
          <a:ln>
            <a:noFill/>
          </a:ln>
        </p:spPr>
        <p:txBody>
          <a:bodyPr anchorCtr="0" anchor="t" bIns="0" lIns="0" spcFirstLastPara="1" rIns="0" wrap="square" tIns="12700">
            <a:spAutoFit/>
          </a:bodyPr>
          <a:lstStyle/>
          <a:p>
            <a:pPr indent="-443865" lvl="0" marL="455930" marR="0" rtl="0" algn="l">
              <a:lnSpc>
                <a:spcPct val="100000"/>
              </a:lnSpc>
              <a:spcBef>
                <a:spcPts val="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Generate Intermediate Code for the following example :</a:t>
            </a:r>
            <a:endParaRPr sz="2800">
              <a:solidFill>
                <a:schemeClr val="dk1"/>
              </a:solidFill>
              <a:latin typeface="Calibri"/>
              <a:ea typeface="Calibri"/>
              <a:cs typeface="Calibri"/>
              <a:sym typeface="Calibri"/>
            </a:endParaRPr>
          </a:p>
        </p:txBody>
      </p:sp>
      <p:pic>
        <p:nvPicPr>
          <p:cNvPr descr="C:\Users\divya\OneDrive\Desktop\Untitled.png" id="244" name="Google Shape;244;p23"/>
          <p:cNvPicPr preferRelativeResize="0"/>
          <p:nvPr/>
        </p:nvPicPr>
        <p:blipFill rotWithShape="1">
          <a:blip r:embed="rId4">
            <a:alphaModFix/>
          </a:blip>
          <a:srcRect b="0" l="0" r="0" t="0"/>
          <a:stretch/>
        </p:blipFill>
        <p:spPr>
          <a:xfrm>
            <a:off x="1066800" y="2743200"/>
            <a:ext cx="10134600" cy="5105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4"/>
          <p:cNvSpPr txBox="1"/>
          <p:nvPr>
            <p:ph type="title"/>
          </p:nvPr>
        </p:nvSpPr>
        <p:spPr>
          <a:xfrm>
            <a:off x="538331" y="280327"/>
            <a:ext cx="5617845"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SDD to generate Intermediate Code</a:t>
            </a:r>
            <a:endParaRPr sz="3000"/>
          </a:p>
        </p:txBody>
      </p:sp>
      <p:sp>
        <p:nvSpPr>
          <p:cNvPr id="250" name="Google Shape;250;p24"/>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51" name="Google Shape;251;p24"/>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252" name="Google Shape;252;p24"/>
          <p:cNvSpPr txBox="1"/>
          <p:nvPr/>
        </p:nvSpPr>
        <p:spPr>
          <a:xfrm>
            <a:off x="527546" y="3487951"/>
            <a:ext cx="8703945" cy="452120"/>
          </a:xfrm>
          <a:prstGeom prst="rect">
            <a:avLst/>
          </a:prstGeom>
          <a:noFill/>
          <a:ln>
            <a:noFill/>
          </a:ln>
        </p:spPr>
        <p:txBody>
          <a:bodyPr anchorCtr="0" anchor="t" bIns="0" lIns="0" spcFirstLastPara="1" rIns="0" wrap="square" tIns="12700">
            <a:spAutoFit/>
          </a:bodyPr>
          <a:lstStyle/>
          <a:p>
            <a:pPr indent="-443865" lvl="0" marL="455930" marR="0" rtl="0" algn="l">
              <a:lnSpc>
                <a:spcPct val="100000"/>
              </a:lnSpc>
              <a:spcBef>
                <a:spcPts val="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Generate Intermediate Code for the following example :</a:t>
            </a:r>
            <a:endParaRPr sz="2800">
              <a:solidFill>
                <a:schemeClr val="dk1"/>
              </a:solidFill>
              <a:latin typeface="Calibri"/>
              <a:ea typeface="Calibri"/>
              <a:cs typeface="Calibri"/>
              <a:sym typeface="Calibri"/>
            </a:endParaRPr>
          </a:p>
        </p:txBody>
      </p:sp>
      <p:sp>
        <p:nvSpPr>
          <p:cNvPr id="253" name="Google Shape;253;p24"/>
          <p:cNvSpPr txBox="1"/>
          <p:nvPr/>
        </p:nvSpPr>
        <p:spPr>
          <a:xfrm>
            <a:off x="970900" y="4467121"/>
            <a:ext cx="11906900" cy="2248051"/>
          </a:xfrm>
          <a:prstGeom prst="rect">
            <a:avLst/>
          </a:prstGeom>
          <a:noFill/>
          <a:ln>
            <a:noFill/>
          </a:ln>
        </p:spPr>
        <p:txBody>
          <a:bodyPr anchorCtr="0" anchor="t" bIns="0" lIns="0" spcFirstLastPara="1" rIns="0" wrap="square" tIns="138425">
            <a:spAutoFit/>
          </a:bodyPr>
          <a:lstStyle/>
          <a:p>
            <a:pPr indent="0" lvl="0" marL="12700" marR="0" rtl="0" algn="l">
              <a:lnSpc>
                <a:spcPct val="100000"/>
              </a:lnSpc>
              <a:spcBef>
                <a:spcPts val="0"/>
              </a:spcBef>
              <a:spcAft>
                <a:spcPts val="0"/>
              </a:spcAft>
              <a:buNone/>
            </a:pPr>
            <a:r>
              <a:rPr b="1" lang="en-US" sz="2800">
                <a:solidFill>
                  <a:srgbClr val="C55A11"/>
                </a:solidFill>
                <a:latin typeface="Calibri"/>
                <a:ea typeface="Calibri"/>
                <a:cs typeface="Calibri"/>
                <a:sym typeface="Calibri"/>
              </a:rPr>
              <a:t>if ( x &gt; 10)</a:t>
            </a:r>
            <a:endParaRPr sz="2800">
              <a:solidFill>
                <a:schemeClr val="dk1"/>
              </a:solidFill>
              <a:latin typeface="Calibri"/>
              <a:ea typeface="Calibri"/>
              <a:cs typeface="Calibri"/>
              <a:sym typeface="Calibri"/>
            </a:endParaRPr>
          </a:p>
          <a:p>
            <a:pPr indent="0" lvl="0" marL="12700" marR="0" rtl="0" algn="l">
              <a:lnSpc>
                <a:spcPct val="100000"/>
              </a:lnSpc>
              <a:spcBef>
                <a:spcPts val="990"/>
              </a:spcBef>
              <a:spcAft>
                <a:spcPts val="0"/>
              </a:spcAft>
              <a:buNone/>
            </a:pPr>
            <a:r>
              <a:rPr b="1" lang="en-US" sz="2800">
                <a:solidFill>
                  <a:srgbClr val="C55A1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0" lvl="0" marL="469900" marR="0" rtl="0" algn="l">
              <a:lnSpc>
                <a:spcPct val="100000"/>
              </a:lnSpc>
              <a:spcBef>
                <a:spcPts val="990"/>
              </a:spcBef>
              <a:spcAft>
                <a:spcPts val="0"/>
              </a:spcAft>
              <a:buNone/>
            </a:pPr>
            <a:r>
              <a:rPr b="1" lang="en-US" sz="2800">
                <a:solidFill>
                  <a:srgbClr val="C55A11"/>
                </a:solidFill>
                <a:latin typeface="Calibri"/>
                <a:ea typeface="Calibri"/>
                <a:cs typeface="Calibri"/>
                <a:sym typeface="Calibri"/>
              </a:rPr>
              <a:t>x = x + 1</a:t>
            </a:r>
            <a:endParaRPr sz="2800">
              <a:solidFill>
                <a:schemeClr val="dk1"/>
              </a:solidFill>
              <a:latin typeface="Calibri"/>
              <a:ea typeface="Calibri"/>
              <a:cs typeface="Calibri"/>
              <a:sym typeface="Calibri"/>
            </a:endParaRPr>
          </a:p>
          <a:p>
            <a:pPr indent="0" lvl="0" marL="469900" marR="0" rtl="0" algn="l">
              <a:lnSpc>
                <a:spcPct val="100000"/>
              </a:lnSpc>
              <a:spcBef>
                <a:spcPts val="990"/>
              </a:spcBef>
              <a:spcAft>
                <a:spcPts val="0"/>
              </a:spcAft>
              <a:buNone/>
            </a:pPr>
            <a:r>
              <a:rPr b="1" lang="en-US" sz="2800">
                <a:solidFill>
                  <a:srgbClr val="C55A11"/>
                </a:solidFill>
                <a:latin typeface="Calibri"/>
                <a:ea typeface="Calibri"/>
                <a:cs typeface="Calibri"/>
                <a:sym typeface="Calibri"/>
              </a:rPr>
              <a:t>}</a:t>
            </a:r>
            <a:endParaRPr b="1" sz="2800">
              <a:solidFill>
                <a:srgbClr val="C55A11"/>
              </a:solidFill>
              <a:latin typeface="Calibri"/>
              <a:ea typeface="Calibri"/>
              <a:cs typeface="Calibri"/>
              <a:sym typeface="Calibri"/>
            </a:endParaRPr>
          </a:p>
        </p:txBody>
      </p:sp>
      <p:sp>
        <p:nvSpPr>
          <p:cNvPr id="254" name="Google Shape;254;p24"/>
          <p:cNvSpPr txBox="1"/>
          <p:nvPr/>
        </p:nvSpPr>
        <p:spPr>
          <a:xfrm>
            <a:off x="9319871" y="4937450"/>
            <a:ext cx="2057400" cy="452120"/>
          </a:xfrm>
          <a:prstGeom prst="rect">
            <a:avLst/>
          </a:prstGeom>
          <a:noFill/>
          <a:ln>
            <a:noFill/>
          </a:ln>
        </p:spPr>
        <p:txBody>
          <a:bodyPr anchorCtr="0" anchor="t" bIns="0" lIns="0" spcFirstLastPara="1" rIns="0" wrap="square" tIns="12700">
            <a:spAutoFit/>
          </a:bodyPr>
          <a:lstStyle/>
          <a:p>
            <a:pPr indent="-443865" lvl="0" marL="455930" marR="0" rtl="0" algn="l">
              <a:lnSpc>
                <a:spcPct val="100000"/>
              </a:lnSpc>
              <a:spcBef>
                <a:spcPts val="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Grammar -</a:t>
            </a:r>
            <a:endParaRPr sz="2800">
              <a:solidFill>
                <a:schemeClr val="dk1"/>
              </a:solidFill>
              <a:latin typeface="Calibri"/>
              <a:ea typeface="Calibri"/>
              <a:cs typeface="Calibri"/>
              <a:sym typeface="Calibri"/>
            </a:endParaRPr>
          </a:p>
        </p:txBody>
      </p:sp>
      <p:sp>
        <p:nvSpPr>
          <p:cNvPr id="255" name="Google Shape;255;p24"/>
          <p:cNvSpPr txBox="1"/>
          <p:nvPr/>
        </p:nvSpPr>
        <p:spPr>
          <a:xfrm>
            <a:off x="9763224" y="5916621"/>
            <a:ext cx="2166620" cy="1130300"/>
          </a:xfrm>
          <a:prstGeom prst="rect">
            <a:avLst/>
          </a:prstGeom>
          <a:noFill/>
          <a:ln>
            <a:noFill/>
          </a:ln>
        </p:spPr>
        <p:txBody>
          <a:bodyPr anchorCtr="0" anchor="t" bIns="0" lIns="0" spcFirstLastPara="1" rIns="0" wrap="square" tIns="138425">
            <a:spAutoFit/>
          </a:bodyPr>
          <a:lstStyle/>
          <a:p>
            <a:pPr indent="0" lvl="0" marL="12700" marR="0" rtl="0" algn="l">
              <a:lnSpc>
                <a:spcPct val="100000"/>
              </a:lnSpc>
              <a:spcBef>
                <a:spcPts val="0"/>
              </a:spcBef>
              <a:spcAft>
                <a:spcPts val="0"/>
              </a:spcAft>
              <a:buNone/>
            </a:pPr>
            <a:r>
              <a:rPr b="1" i="1" lang="en-US" sz="2800">
                <a:solidFill>
                  <a:srgbClr val="2F5496"/>
                </a:solidFill>
                <a:latin typeface="Calibri"/>
                <a:ea typeface="Calibri"/>
                <a:cs typeface="Calibri"/>
                <a:sym typeface="Calibri"/>
              </a:rPr>
              <a:t>S -&gt; if (B) { S1 }</a:t>
            </a:r>
            <a:endParaRPr sz="2800">
              <a:solidFill>
                <a:schemeClr val="dk1"/>
              </a:solidFill>
              <a:latin typeface="Calibri"/>
              <a:ea typeface="Calibri"/>
              <a:cs typeface="Calibri"/>
              <a:sym typeface="Calibri"/>
            </a:endParaRPr>
          </a:p>
          <a:p>
            <a:pPr indent="0" lvl="0" marL="12700" marR="0" rtl="0" algn="l">
              <a:lnSpc>
                <a:spcPct val="100000"/>
              </a:lnSpc>
              <a:spcBef>
                <a:spcPts val="990"/>
              </a:spcBef>
              <a:spcAft>
                <a:spcPts val="0"/>
              </a:spcAft>
              <a:buNone/>
            </a:pPr>
            <a:r>
              <a:rPr b="1" i="1" lang="en-US" sz="2800">
                <a:solidFill>
                  <a:srgbClr val="2F5496"/>
                </a:solidFill>
                <a:latin typeface="Calibri"/>
                <a:ea typeface="Calibri"/>
                <a:cs typeface="Calibri"/>
                <a:sym typeface="Calibri"/>
              </a:rPr>
              <a:t>B -&gt; id1 &gt; id2</a:t>
            </a:r>
            <a:endParaRPr sz="2800">
              <a:solidFill>
                <a:schemeClr val="dk1"/>
              </a:solidFill>
              <a:latin typeface="Calibri"/>
              <a:ea typeface="Calibri"/>
              <a:cs typeface="Calibri"/>
              <a:sym typeface="Calibri"/>
            </a:endParaRPr>
          </a:p>
        </p:txBody>
      </p:sp>
      <p:sp>
        <p:nvSpPr>
          <p:cNvPr id="256" name="Google Shape;256;p24"/>
          <p:cNvSpPr txBox="1"/>
          <p:nvPr/>
        </p:nvSpPr>
        <p:spPr>
          <a:xfrm>
            <a:off x="9763224" y="7147251"/>
            <a:ext cx="1688464" cy="14331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US" sz="2800">
                <a:solidFill>
                  <a:srgbClr val="2F5496"/>
                </a:solidFill>
                <a:latin typeface="Calibri"/>
                <a:ea typeface="Calibri"/>
                <a:cs typeface="Calibri"/>
                <a:sym typeface="Calibri"/>
              </a:rPr>
              <a:t>S1	-&gt;</a:t>
            </a:r>
            <a:endParaRPr sz="2800">
              <a:solidFill>
                <a:schemeClr val="dk1"/>
              </a:solidFill>
              <a:latin typeface="Calibri"/>
              <a:ea typeface="Calibri"/>
              <a:cs typeface="Calibri"/>
              <a:sym typeface="Calibri"/>
            </a:endParaRPr>
          </a:p>
          <a:p>
            <a:pPr indent="0" lvl="0" marL="12700" marR="0" rtl="0" algn="l">
              <a:lnSpc>
                <a:spcPct val="100000"/>
              </a:lnSpc>
              <a:spcBef>
                <a:spcPts val="15"/>
              </a:spcBef>
              <a:spcAft>
                <a:spcPts val="0"/>
              </a:spcAft>
              <a:buNone/>
            </a:pPr>
            <a:r>
              <a:rPr b="1" i="1" lang="en-US" sz="2800">
                <a:solidFill>
                  <a:srgbClr val="2F5496"/>
                </a:solidFill>
                <a:latin typeface="Calibri"/>
                <a:ea typeface="Calibri"/>
                <a:cs typeface="Calibri"/>
                <a:sym typeface="Calibri"/>
              </a:rPr>
              <a:t>E -&gt; E1 + E2</a:t>
            </a:r>
            <a:endParaRPr sz="2800">
              <a:solidFill>
                <a:schemeClr val="dk1"/>
              </a:solidFill>
              <a:latin typeface="Calibri"/>
              <a:ea typeface="Calibri"/>
              <a:cs typeface="Calibri"/>
              <a:sym typeface="Calibri"/>
            </a:endParaRPr>
          </a:p>
          <a:p>
            <a:pPr indent="0" lvl="0" marL="12700" marR="0" rtl="0" algn="l">
              <a:lnSpc>
                <a:spcPct val="100000"/>
              </a:lnSpc>
              <a:spcBef>
                <a:spcPts val="990"/>
              </a:spcBef>
              <a:spcAft>
                <a:spcPts val="0"/>
              </a:spcAft>
              <a:buNone/>
            </a:pPr>
            <a:r>
              <a:rPr b="1" i="1" lang="en-US" sz="2800">
                <a:solidFill>
                  <a:srgbClr val="2F5496"/>
                </a:solidFill>
                <a:latin typeface="Calibri"/>
                <a:ea typeface="Calibri"/>
                <a:cs typeface="Calibri"/>
                <a:sym typeface="Calibri"/>
              </a:rPr>
              <a:t>E2 -&gt; id</a:t>
            </a:r>
            <a:endParaRPr sz="2800">
              <a:solidFill>
                <a:schemeClr val="dk1"/>
              </a:solidFill>
              <a:latin typeface="Calibri"/>
              <a:ea typeface="Calibri"/>
              <a:cs typeface="Calibri"/>
              <a:sym typeface="Calibri"/>
            </a:endParaRPr>
          </a:p>
        </p:txBody>
      </p:sp>
      <p:sp>
        <p:nvSpPr>
          <p:cNvPr id="257" name="Google Shape;257;p24"/>
          <p:cNvSpPr txBox="1"/>
          <p:nvPr/>
        </p:nvSpPr>
        <p:spPr>
          <a:xfrm>
            <a:off x="11584761" y="7147251"/>
            <a:ext cx="1938600" cy="4437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i="1" lang="en-US" sz="2800">
                <a:solidFill>
                  <a:srgbClr val="2F5496"/>
                </a:solidFill>
                <a:latin typeface="Calibri"/>
                <a:ea typeface="Calibri"/>
                <a:cs typeface="Calibri"/>
                <a:sym typeface="Calibri"/>
              </a:rPr>
              <a:t>id	=	E;</a:t>
            </a:r>
            <a:endParaRPr sz="2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1" name="Shape 261"/>
        <p:cNvGrpSpPr/>
        <p:nvPr/>
      </p:nvGrpSpPr>
      <p:grpSpPr>
        <a:xfrm>
          <a:off x="0" y="0"/>
          <a:ext cx="0" cy="0"/>
          <a:chOff x="0" y="0"/>
          <a:chExt cx="0" cy="0"/>
        </a:xfrm>
      </p:grpSpPr>
      <p:sp>
        <p:nvSpPr>
          <p:cNvPr id="262" name="Google Shape;262;p25"/>
          <p:cNvSpPr/>
          <p:nvPr/>
        </p:nvSpPr>
        <p:spPr>
          <a:xfrm>
            <a:off x="6537801" y="3849744"/>
            <a:ext cx="5497830" cy="0"/>
          </a:xfrm>
          <a:custGeom>
            <a:rect b="b" l="l" r="r" t="t"/>
            <a:pathLst>
              <a:path extrusionOk="0" h="120000" w="5497830">
                <a:moveTo>
                  <a:pt x="0" y="0"/>
                </a:moveTo>
                <a:lnTo>
                  <a:pt x="5497799" y="0"/>
                </a:lnTo>
              </a:path>
            </a:pathLst>
          </a:custGeom>
          <a:noFill/>
          <a:ln cap="flat" cmpd="sng" w="38075">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25"/>
          <p:cNvSpPr txBox="1"/>
          <p:nvPr/>
        </p:nvSpPr>
        <p:spPr>
          <a:xfrm>
            <a:off x="6629876" y="4117734"/>
            <a:ext cx="7462520" cy="1784350"/>
          </a:xfrm>
          <a:prstGeom prst="rect">
            <a:avLst/>
          </a:prstGeom>
          <a:noFill/>
          <a:ln>
            <a:noFill/>
          </a:ln>
        </p:spPr>
        <p:txBody>
          <a:bodyPr anchorCtr="0" anchor="t" bIns="0" lIns="0" spcFirstLastPara="1" rIns="0" wrap="square" tIns="85725">
            <a:spAutoFit/>
          </a:bodyPr>
          <a:lstStyle/>
          <a:p>
            <a:pPr indent="0" lvl="0" marL="12700" marR="0" rtl="0" algn="l">
              <a:lnSpc>
                <a:spcPct val="100000"/>
              </a:lnSpc>
              <a:spcBef>
                <a:spcPts val="0"/>
              </a:spcBef>
              <a:spcAft>
                <a:spcPts val="0"/>
              </a:spcAft>
              <a:buNone/>
            </a:pPr>
            <a:r>
              <a:rPr b="1" lang="en-US" sz="3000">
                <a:solidFill>
                  <a:schemeClr val="dk1"/>
                </a:solidFill>
                <a:latin typeface="Calibri"/>
                <a:ea typeface="Calibri"/>
                <a:cs typeface="Calibri"/>
                <a:sym typeface="Calibri"/>
              </a:rPr>
              <a:t>Preet Kanwal</a:t>
            </a:r>
            <a:endParaRPr sz="3000">
              <a:solidFill>
                <a:schemeClr val="dk1"/>
              </a:solidFill>
              <a:latin typeface="Calibri"/>
              <a:ea typeface="Calibri"/>
              <a:cs typeface="Calibri"/>
              <a:sym typeface="Calibri"/>
            </a:endParaRPr>
          </a:p>
          <a:p>
            <a:pPr indent="0" lvl="0" marL="12700" marR="0" rtl="0" algn="l">
              <a:lnSpc>
                <a:spcPct val="100000"/>
              </a:lnSpc>
              <a:spcBef>
                <a:spcPts val="570"/>
              </a:spcBef>
              <a:spcAft>
                <a:spcPts val="0"/>
              </a:spcAft>
              <a:buNone/>
            </a:pPr>
            <a:r>
              <a:rPr lang="en-US" sz="3000">
                <a:solidFill>
                  <a:schemeClr val="dk1"/>
                </a:solidFill>
                <a:latin typeface="Calibri"/>
                <a:ea typeface="Calibri"/>
                <a:cs typeface="Calibri"/>
                <a:sym typeface="Calibri"/>
              </a:rPr>
              <a:t>Department of Computer Science &amp; Engineering</a:t>
            </a:r>
            <a:endParaRPr sz="3000">
              <a:solidFill>
                <a:schemeClr val="dk1"/>
              </a:solidFill>
              <a:latin typeface="Calibri"/>
              <a:ea typeface="Calibri"/>
              <a:cs typeface="Calibri"/>
              <a:sym typeface="Calibri"/>
            </a:endParaRPr>
          </a:p>
          <a:p>
            <a:pPr indent="0" lvl="0" marL="27305" marR="0" rtl="0" algn="l">
              <a:lnSpc>
                <a:spcPct val="100000"/>
              </a:lnSpc>
              <a:spcBef>
                <a:spcPts val="1900"/>
              </a:spcBef>
              <a:spcAft>
                <a:spcPts val="0"/>
              </a:spcAft>
              <a:buNone/>
            </a:pPr>
            <a:r>
              <a:rPr b="1" lang="en-US" sz="3000" u="sng">
                <a:solidFill>
                  <a:schemeClr val="dk1"/>
                </a:solidFill>
                <a:latin typeface="Calibri"/>
                <a:ea typeface="Calibri"/>
                <a:cs typeface="Calibri"/>
                <a:sym typeface="Calibri"/>
                <a:hlinkClick r:id="rId3">
                  <a:extLst>
                    <a:ext uri="{A12FA001-AC4F-418D-AE19-62706E023703}">
                      <ahyp:hlinkClr val="tx"/>
                    </a:ext>
                  </a:extLst>
                </a:hlinkClick>
              </a:rPr>
              <a:t>preetkanw</a:t>
            </a:r>
            <a:r>
              <a:rPr b="1" lang="en-US" sz="3000" u="sng">
                <a:solidFill>
                  <a:schemeClr val="dk1"/>
                </a:solidFill>
                <a:latin typeface="Calibri"/>
                <a:ea typeface="Calibri"/>
                <a:cs typeface="Calibri"/>
                <a:sym typeface="Calibri"/>
                <a:hlinkClick r:id="rId4">
                  <a:extLst>
                    <a:ext uri="{A12FA001-AC4F-418D-AE19-62706E023703}">
                      <ahyp:hlinkClr val="tx"/>
                    </a:ext>
                  </a:extLst>
                </a:hlinkClick>
              </a:rPr>
              <a:t>al@pes.edu</a:t>
            </a:r>
            <a:endParaRPr sz="3000">
              <a:solidFill>
                <a:schemeClr val="dk1"/>
              </a:solidFill>
              <a:latin typeface="Calibri"/>
              <a:ea typeface="Calibri"/>
              <a:cs typeface="Calibri"/>
              <a:sym typeface="Calibri"/>
            </a:endParaRPr>
          </a:p>
        </p:txBody>
      </p:sp>
      <p:sp>
        <p:nvSpPr>
          <p:cNvPr id="264" name="Google Shape;264;p25"/>
          <p:cNvSpPr/>
          <p:nvPr/>
        </p:nvSpPr>
        <p:spPr>
          <a:xfrm>
            <a:off x="12918529" y="465949"/>
            <a:ext cx="1280795" cy="1437640"/>
          </a:xfrm>
          <a:custGeom>
            <a:rect b="b" l="l" r="r" t="t"/>
            <a:pathLst>
              <a:path extrusionOk="0" h="1437639" w="1280794">
                <a:moveTo>
                  <a:pt x="1280172" y="0"/>
                </a:moveTo>
                <a:lnTo>
                  <a:pt x="0" y="0"/>
                </a:lnTo>
                <a:lnTo>
                  <a:pt x="0" y="60794"/>
                </a:lnTo>
                <a:lnTo>
                  <a:pt x="1225308" y="60794"/>
                </a:lnTo>
                <a:lnTo>
                  <a:pt x="1225308" y="1437373"/>
                </a:lnTo>
                <a:lnTo>
                  <a:pt x="1280020" y="1437373"/>
                </a:lnTo>
                <a:lnTo>
                  <a:pt x="1280020" y="60794"/>
                </a:lnTo>
                <a:lnTo>
                  <a:pt x="1280172" y="60794"/>
                </a:lnTo>
                <a:lnTo>
                  <a:pt x="1280172"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25"/>
          <p:cNvSpPr/>
          <p:nvPr/>
        </p:nvSpPr>
        <p:spPr>
          <a:xfrm>
            <a:off x="376720" y="7319543"/>
            <a:ext cx="1280160" cy="1437640"/>
          </a:xfrm>
          <a:custGeom>
            <a:rect b="b" l="l" r="r" t="t"/>
            <a:pathLst>
              <a:path extrusionOk="0" h="1437640" w="1280160">
                <a:moveTo>
                  <a:pt x="1280160" y="1376426"/>
                </a:moveTo>
                <a:lnTo>
                  <a:pt x="54749" y="1376426"/>
                </a:lnTo>
                <a:lnTo>
                  <a:pt x="54749" y="0"/>
                </a:lnTo>
                <a:lnTo>
                  <a:pt x="25" y="0"/>
                </a:lnTo>
                <a:lnTo>
                  <a:pt x="25" y="1376426"/>
                </a:lnTo>
                <a:lnTo>
                  <a:pt x="0" y="1437220"/>
                </a:lnTo>
                <a:lnTo>
                  <a:pt x="1280160" y="1437220"/>
                </a:lnTo>
                <a:lnTo>
                  <a:pt x="1280160" y="1376426"/>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66" name="Google Shape;266;p25"/>
          <p:cNvPicPr preferRelativeResize="0"/>
          <p:nvPr/>
        </p:nvPicPr>
        <p:blipFill rotWithShape="1">
          <a:blip r:embed="rId5">
            <a:alphaModFix/>
          </a:blip>
          <a:srcRect b="0" l="0" r="0" t="0"/>
          <a:stretch/>
        </p:blipFill>
        <p:spPr>
          <a:xfrm>
            <a:off x="2894368" y="2141654"/>
            <a:ext cx="2843061" cy="4260225"/>
          </a:xfrm>
          <a:prstGeom prst="rect">
            <a:avLst/>
          </a:prstGeom>
          <a:noFill/>
          <a:ln>
            <a:noFill/>
          </a:ln>
        </p:spPr>
      </p:pic>
      <p:sp>
        <p:nvSpPr>
          <p:cNvPr id="267" name="Google Shape;267;p25"/>
          <p:cNvSpPr txBox="1"/>
          <p:nvPr>
            <p:ph type="title"/>
          </p:nvPr>
        </p:nvSpPr>
        <p:spPr>
          <a:xfrm>
            <a:off x="5132863" y="2744755"/>
            <a:ext cx="4364673" cy="711200"/>
          </a:xfrm>
          <a:prstGeom prst="rect">
            <a:avLst/>
          </a:prstGeom>
          <a:noFill/>
          <a:ln>
            <a:noFill/>
          </a:ln>
        </p:spPr>
        <p:txBody>
          <a:bodyPr anchorCtr="0" anchor="t" bIns="0" lIns="0" spcFirstLastPara="1" rIns="0" wrap="square" tIns="12700">
            <a:spAutoFit/>
          </a:bodyPr>
          <a:lstStyle/>
          <a:p>
            <a:pPr indent="0" lvl="0" marL="1509395" rtl="0" algn="l">
              <a:lnSpc>
                <a:spcPct val="100000"/>
              </a:lnSpc>
              <a:spcBef>
                <a:spcPts val="0"/>
              </a:spcBef>
              <a:spcAft>
                <a:spcPts val="0"/>
              </a:spcAft>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 name="Shape 63"/>
        <p:cNvGrpSpPr/>
        <p:nvPr/>
      </p:nvGrpSpPr>
      <p:grpSpPr>
        <a:xfrm>
          <a:off x="0" y="0"/>
          <a:ext cx="0" cy="0"/>
          <a:chOff x="0" y="0"/>
          <a:chExt cx="0" cy="0"/>
        </a:xfrm>
      </p:grpSpPr>
      <p:sp>
        <p:nvSpPr>
          <p:cNvPr id="64" name="Google Shape;64;p3"/>
          <p:cNvSpPr txBox="1"/>
          <p:nvPr>
            <p:ph type="title"/>
          </p:nvPr>
        </p:nvSpPr>
        <p:spPr>
          <a:xfrm>
            <a:off x="538331" y="280327"/>
            <a:ext cx="2793365" cy="1091565"/>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lang="en-US" sz="3000">
                <a:solidFill>
                  <a:srgbClr val="2F5496"/>
                </a:solidFill>
              </a:rPr>
              <a:t>Compiler Design  </a:t>
            </a:r>
            <a:r>
              <a:rPr lang="en-US" sz="3000"/>
              <a:t>Lecture Overview</a:t>
            </a:r>
            <a:endParaRPr sz="3000"/>
          </a:p>
        </p:txBody>
      </p:sp>
      <p:sp>
        <p:nvSpPr>
          <p:cNvPr id="65" name="Google Shape;65;p3"/>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6" name="Google Shape;66;p3"/>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67" name="Google Shape;67;p3"/>
          <p:cNvSpPr txBox="1"/>
          <p:nvPr/>
        </p:nvSpPr>
        <p:spPr>
          <a:xfrm>
            <a:off x="459024" y="2422738"/>
            <a:ext cx="8282305" cy="5979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800">
                <a:solidFill>
                  <a:srgbClr val="2F5496"/>
                </a:solidFill>
                <a:latin typeface="Calibri"/>
                <a:ea typeface="Calibri"/>
                <a:cs typeface="Calibri"/>
                <a:sym typeface="Calibri"/>
              </a:rPr>
              <a:t>In this lecture, you will learn about -</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443865" lvl="0" marL="469900" marR="0" rtl="0" algn="l">
              <a:lnSpc>
                <a:spcPct val="100000"/>
              </a:lnSpc>
              <a:spcBef>
                <a:spcPts val="1945"/>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L–Attributed SDD to generate intermediate code for -</a:t>
            </a:r>
            <a:endParaRPr sz="2800">
              <a:solidFill>
                <a:schemeClr val="dk1"/>
              </a:solidFill>
              <a:latin typeface="Calibri"/>
              <a:ea typeface="Calibri"/>
              <a:cs typeface="Calibri"/>
              <a:sym typeface="Calibri"/>
            </a:endParaRPr>
          </a:p>
          <a:p>
            <a:pPr indent="-443865" lvl="1" marL="927100" marR="0" rtl="0" algn="l">
              <a:lnSpc>
                <a:spcPct val="100000"/>
              </a:lnSpc>
              <a:spcBef>
                <a:spcPts val="990"/>
              </a:spcBef>
              <a:spcAft>
                <a:spcPts val="0"/>
              </a:spcAft>
              <a:buClr>
                <a:srgbClr val="2F5496"/>
              </a:buClr>
              <a:buSzPts val="2800"/>
              <a:buFont typeface="Arial"/>
              <a:buChar char="○"/>
            </a:pPr>
            <a:r>
              <a:rPr b="1" i="0" lang="en-US" sz="2800" u="none" cap="none" strike="noStrike">
                <a:solidFill>
                  <a:srgbClr val="2F5496"/>
                </a:solidFill>
                <a:latin typeface="Calibri"/>
                <a:ea typeface="Calibri"/>
                <a:cs typeface="Calibri"/>
                <a:sym typeface="Calibri"/>
              </a:rPr>
              <a:t>Expressions</a:t>
            </a:r>
            <a:endParaRPr b="0" i="0" sz="2800" u="none" cap="none" strike="noStrike">
              <a:solidFill>
                <a:schemeClr val="dk1"/>
              </a:solidFill>
              <a:latin typeface="Calibri"/>
              <a:ea typeface="Calibri"/>
              <a:cs typeface="Calibri"/>
              <a:sym typeface="Calibri"/>
            </a:endParaRPr>
          </a:p>
          <a:p>
            <a:pPr indent="-443865" lvl="1" marL="927100" marR="0" rtl="0" algn="l">
              <a:lnSpc>
                <a:spcPct val="100000"/>
              </a:lnSpc>
              <a:spcBef>
                <a:spcPts val="990"/>
              </a:spcBef>
              <a:spcAft>
                <a:spcPts val="0"/>
              </a:spcAft>
              <a:buClr>
                <a:srgbClr val="2F5496"/>
              </a:buClr>
              <a:buSzPts val="2800"/>
              <a:buFont typeface="Arial"/>
              <a:buChar char="○"/>
            </a:pPr>
            <a:r>
              <a:rPr b="1" i="0" lang="en-US" sz="2800" u="none" cap="none" strike="noStrike">
                <a:solidFill>
                  <a:srgbClr val="2F5496"/>
                </a:solidFill>
                <a:latin typeface="Calibri"/>
                <a:ea typeface="Calibri"/>
                <a:cs typeface="Calibri"/>
                <a:sym typeface="Calibri"/>
              </a:rPr>
              <a:t>Condition statement</a:t>
            </a:r>
            <a:endParaRPr b="0" i="0" sz="2800" u="none" cap="none" strike="noStrike">
              <a:solidFill>
                <a:schemeClr val="dk1"/>
              </a:solidFill>
              <a:latin typeface="Calibri"/>
              <a:ea typeface="Calibri"/>
              <a:cs typeface="Calibri"/>
              <a:sym typeface="Calibri"/>
            </a:endParaRPr>
          </a:p>
          <a:p>
            <a:pPr indent="-443865" lvl="1" marL="927100" marR="0" rtl="0" algn="l">
              <a:lnSpc>
                <a:spcPct val="100000"/>
              </a:lnSpc>
              <a:spcBef>
                <a:spcPts val="990"/>
              </a:spcBef>
              <a:spcAft>
                <a:spcPts val="0"/>
              </a:spcAft>
              <a:buClr>
                <a:srgbClr val="2F5496"/>
              </a:buClr>
              <a:buSzPts val="2800"/>
              <a:buFont typeface="Arial"/>
              <a:buChar char="○"/>
            </a:pPr>
            <a:r>
              <a:rPr b="1" i="0" lang="en-US" sz="2800" u="none" cap="none" strike="noStrike">
                <a:solidFill>
                  <a:srgbClr val="2F5496"/>
                </a:solidFill>
                <a:latin typeface="Calibri"/>
                <a:ea typeface="Calibri"/>
                <a:cs typeface="Calibri"/>
                <a:sym typeface="Calibri"/>
              </a:rPr>
              <a:t>If statement</a:t>
            </a:r>
            <a:endParaRPr b="0" i="0" sz="2800" u="none" cap="none" strike="noStrike">
              <a:solidFill>
                <a:schemeClr val="dk1"/>
              </a:solidFill>
              <a:latin typeface="Calibri"/>
              <a:ea typeface="Calibri"/>
              <a:cs typeface="Calibri"/>
              <a:sym typeface="Calibri"/>
            </a:endParaRPr>
          </a:p>
          <a:p>
            <a:pPr indent="-443865" lvl="1" marL="927100" marR="0" rtl="0" algn="l">
              <a:lnSpc>
                <a:spcPct val="100000"/>
              </a:lnSpc>
              <a:spcBef>
                <a:spcPts val="990"/>
              </a:spcBef>
              <a:spcAft>
                <a:spcPts val="0"/>
              </a:spcAft>
              <a:buClr>
                <a:srgbClr val="2F5496"/>
              </a:buClr>
              <a:buSzPts val="2800"/>
              <a:buFont typeface="Arial"/>
              <a:buChar char="○"/>
            </a:pPr>
            <a:r>
              <a:rPr b="1" i="0" lang="en-US" sz="2800" u="none" cap="none" strike="noStrike">
                <a:solidFill>
                  <a:srgbClr val="2F5496"/>
                </a:solidFill>
                <a:latin typeface="Calibri"/>
                <a:ea typeface="Calibri"/>
                <a:cs typeface="Calibri"/>
                <a:sym typeface="Calibri"/>
              </a:rPr>
              <a:t>If-else statement</a:t>
            </a:r>
            <a:endParaRPr b="0" i="0" sz="2800" u="none" cap="none" strike="noStrike">
              <a:solidFill>
                <a:schemeClr val="dk1"/>
              </a:solidFill>
              <a:latin typeface="Calibri"/>
              <a:ea typeface="Calibri"/>
              <a:cs typeface="Calibri"/>
              <a:sym typeface="Calibri"/>
            </a:endParaRPr>
          </a:p>
          <a:p>
            <a:pPr indent="-443865" lvl="1" marL="927100" marR="0" rtl="0" algn="l">
              <a:lnSpc>
                <a:spcPct val="100000"/>
              </a:lnSpc>
              <a:spcBef>
                <a:spcPts val="990"/>
              </a:spcBef>
              <a:spcAft>
                <a:spcPts val="0"/>
              </a:spcAft>
              <a:buClr>
                <a:srgbClr val="2F5496"/>
              </a:buClr>
              <a:buSzPts val="2800"/>
              <a:buFont typeface="Arial"/>
              <a:buChar char="○"/>
            </a:pPr>
            <a:r>
              <a:rPr b="1" i="0" lang="en-US" sz="2800" u="none" cap="none" strike="noStrike">
                <a:solidFill>
                  <a:srgbClr val="2F5496"/>
                </a:solidFill>
                <a:latin typeface="Calibri"/>
                <a:ea typeface="Calibri"/>
                <a:cs typeface="Calibri"/>
                <a:sym typeface="Calibri"/>
              </a:rPr>
              <a:t>While statement</a:t>
            </a:r>
            <a:endParaRPr b="0" i="0" sz="2800" u="none" cap="none" strike="noStrike">
              <a:solidFill>
                <a:schemeClr val="dk1"/>
              </a:solidFill>
              <a:latin typeface="Calibri"/>
              <a:ea typeface="Calibri"/>
              <a:cs typeface="Calibri"/>
              <a:sym typeface="Calibri"/>
            </a:endParaRPr>
          </a:p>
          <a:p>
            <a:pPr indent="-443865" lvl="1" marL="927100" marR="0" rtl="0" algn="l">
              <a:lnSpc>
                <a:spcPct val="100000"/>
              </a:lnSpc>
              <a:spcBef>
                <a:spcPts val="990"/>
              </a:spcBef>
              <a:spcAft>
                <a:spcPts val="0"/>
              </a:spcAft>
              <a:buClr>
                <a:srgbClr val="2F5496"/>
              </a:buClr>
              <a:buSzPts val="2800"/>
              <a:buFont typeface="Arial"/>
              <a:buChar char="○"/>
            </a:pPr>
            <a:r>
              <a:rPr b="1" i="0" lang="en-US" sz="2800" u="none" cap="none" strike="noStrike">
                <a:solidFill>
                  <a:srgbClr val="2F5496"/>
                </a:solidFill>
                <a:latin typeface="Calibri"/>
                <a:ea typeface="Calibri"/>
                <a:cs typeface="Calibri"/>
                <a:sym typeface="Calibri"/>
              </a:rPr>
              <a:t>Do - while statement</a:t>
            </a:r>
            <a:endParaRPr b="0" i="0" sz="2800" u="none" cap="none" strike="noStrike">
              <a:solidFill>
                <a:schemeClr val="dk1"/>
              </a:solidFill>
              <a:latin typeface="Calibri"/>
              <a:ea typeface="Calibri"/>
              <a:cs typeface="Calibri"/>
              <a:sym typeface="Calibri"/>
            </a:endParaRPr>
          </a:p>
          <a:p>
            <a:pPr indent="-443865" lvl="1" marL="927100" marR="0" rtl="0" algn="l">
              <a:lnSpc>
                <a:spcPct val="100000"/>
              </a:lnSpc>
              <a:spcBef>
                <a:spcPts val="990"/>
              </a:spcBef>
              <a:spcAft>
                <a:spcPts val="0"/>
              </a:spcAft>
              <a:buClr>
                <a:srgbClr val="2F5496"/>
              </a:buClr>
              <a:buSzPts val="2800"/>
              <a:buFont typeface="Arial"/>
              <a:buChar char="○"/>
            </a:pPr>
            <a:r>
              <a:rPr b="1" i="0" lang="en-US" sz="2800" u="none" cap="none" strike="noStrike">
                <a:solidFill>
                  <a:srgbClr val="2F5496"/>
                </a:solidFill>
                <a:latin typeface="Calibri"/>
                <a:ea typeface="Calibri"/>
                <a:cs typeface="Calibri"/>
                <a:sym typeface="Calibri"/>
              </a:rPr>
              <a:t>For statement</a:t>
            </a:r>
            <a:endParaRPr b="0" i="0" sz="2800" u="none" cap="none" strike="noStrike">
              <a:solidFill>
                <a:schemeClr val="dk1"/>
              </a:solidFill>
              <a:latin typeface="Calibri"/>
              <a:ea typeface="Calibri"/>
              <a:cs typeface="Calibri"/>
              <a:sym typeface="Calibri"/>
            </a:endParaRPr>
          </a:p>
          <a:p>
            <a:pPr indent="-443865" lvl="1" marL="927100" marR="0" rtl="0" algn="l">
              <a:lnSpc>
                <a:spcPct val="100000"/>
              </a:lnSpc>
              <a:spcBef>
                <a:spcPts val="990"/>
              </a:spcBef>
              <a:spcAft>
                <a:spcPts val="0"/>
              </a:spcAft>
              <a:buClr>
                <a:srgbClr val="2F5496"/>
              </a:buClr>
              <a:buSzPts val="2800"/>
              <a:buFont typeface="Arial"/>
              <a:buChar char="○"/>
            </a:pPr>
            <a:r>
              <a:rPr b="1" i="0" lang="en-US" sz="2800" u="none" cap="none" strike="noStrike">
                <a:solidFill>
                  <a:srgbClr val="2F5496"/>
                </a:solidFill>
                <a:latin typeface="Calibri"/>
                <a:ea typeface="Calibri"/>
                <a:cs typeface="Calibri"/>
                <a:sym typeface="Calibri"/>
              </a:rPr>
              <a:t>Boolean expressions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4"/>
          <p:cNvSpPr txBox="1"/>
          <p:nvPr>
            <p:ph type="title"/>
          </p:nvPr>
        </p:nvSpPr>
        <p:spPr>
          <a:xfrm>
            <a:off x="538331" y="280327"/>
            <a:ext cx="2632710" cy="1091565"/>
          </a:xfrm>
          <a:prstGeom prst="rect">
            <a:avLst/>
          </a:prstGeom>
          <a:noFill/>
          <a:ln>
            <a:noFill/>
          </a:ln>
        </p:spPr>
        <p:txBody>
          <a:bodyPr anchorCtr="0" anchor="t" bIns="0" lIns="0" spcFirstLastPara="1" rIns="0" wrap="square" tIns="12050">
            <a:spAutoFit/>
          </a:bodyPr>
          <a:lstStyle/>
          <a:p>
            <a:pPr indent="25400" lvl="0" marL="12700" marR="5080" rtl="0" algn="l">
              <a:lnSpc>
                <a:spcPct val="116599"/>
              </a:lnSpc>
              <a:spcBef>
                <a:spcPts val="0"/>
              </a:spcBef>
              <a:spcAft>
                <a:spcPts val="0"/>
              </a:spcAft>
              <a:buNone/>
            </a:pPr>
            <a:r>
              <a:rPr lang="en-US" sz="3000">
                <a:solidFill>
                  <a:srgbClr val="2F5496"/>
                </a:solidFill>
              </a:rPr>
              <a:t>Compiler Design  </a:t>
            </a:r>
            <a:r>
              <a:rPr lang="en-US" sz="3000"/>
              <a:t>Recap</a:t>
            </a:r>
            <a:endParaRPr sz="3000"/>
          </a:p>
        </p:txBody>
      </p:sp>
      <p:sp>
        <p:nvSpPr>
          <p:cNvPr id="73" name="Google Shape;73;p4"/>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4" name="Google Shape;74;p4"/>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75" name="Google Shape;75;p4"/>
          <p:cNvSpPr txBox="1"/>
          <p:nvPr/>
        </p:nvSpPr>
        <p:spPr>
          <a:xfrm>
            <a:off x="527546" y="2626908"/>
            <a:ext cx="11294745" cy="4756150"/>
          </a:xfrm>
          <a:prstGeom prst="rect">
            <a:avLst/>
          </a:prstGeom>
          <a:noFill/>
          <a:ln>
            <a:noFill/>
          </a:ln>
        </p:spPr>
        <p:txBody>
          <a:bodyPr anchorCtr="0" anchor="t" bIns="0" lIns="0" spcFirstLastPara="1" rIns="0" wrap="square" tIns="141600">
            <a:spAutoFit/>
          </a:bodyPr>
          <a:lstStyle/>
          <a:p>
            <a:pPr indent="-443865" lvl="0" marL="455930" marR="0" rtl="0" algn="l">
              <a:lnSpc>
                <a:spcPct val="100000"/>
              </a:lnSpc>
              <a:spcBef>
                <a:spcPts val="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There are 2 kinds of attributes - </a:t>
            </a:r>
            <a:r>
              <a:rPr b="1" lang="en-US" sz="2800">
                <a:solidFill>
                  <a:srgbClr val="C55A11"/>
                </a:solidFill>
                <a:latin typeface="Calibri"/>
                <a:ea typeface="Calibri"/>
                <a:cs typeface="Calibri"/>
                <a:sym typeface="Calibri"/>
              </a:rPr>
              <a:t>Synthesized and Inherited</a:t>
            </a:r>
            <a:r>
              <a:rPr b="1" lang="en-US" sz="2800">
                <a:solidFill>
                  <a:srgbClr val="2F5496"/>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443865" lvl="0" marL="455930" marR="0" rtl="0" algn="l">
              <a:lnSpc>
                <a:spcPct val="100000"/>
              </a:lnSpc>
              <a:spcBef>
                <a:spcPts val="1015"/>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An SDD with only synthesized attributes is an </a:t>
            </a:r>
            <a:r>
              <a:rPr b="1" lang="en-US" sz="2800">
                <a:solidFill>
                  <a:srgbClr val="C55A11"/>
                </a:solidFill>
                <a:latin typeface="Calibri"/>
                <a:ea typeface="Calibri"/>
                <a:cs typeface="Calibri"/>
                <a:sym typeface="Calibri"/>
              </a:rPr>
              <a:t>S-attributed </a:t>
            </a:r>
            <a:r>
              <a:rPr b="1" lang="en-US" sz="2800">
                <a:solidFill>
                  <a:srgbClr val="2F5496"/>
                </a:solidFill>
                <a:latin typeface="Calibri"/>
                <a:ea typeface="Calibri"/>
                <a:cs typeface="Calibri"/>
                <a:sym typeface="Calibri"/>
              </a:rPr>
              <a:t>definition.</a:t>
            </a:r>
            <a:endParaRPr sz="2800">
              <a:solidFill>
                <a:schemeClr val="dk1"/>
              </a:solidFill>
              <a:latin typeface="Calibri"/>
              <a:ea typeface="Calibri"/>
              <a:cs typeface="Calibri"/>
              <a:sym typeface="Calibri"/>
            </a:endParaRPr>
          </a:p>
          <a:p>
            <a:pPr indent="-443865" lvl="0" marL="455930" marR="0" rtl="0" algn="l">
              <a:lnSpc>
                <a:spcPct val="100000"/>
              </a:lnSpc>
              <a:spcBef>
                <a:spcPts val="99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An SDD is </a:t>
            </a:r>
            <a:r>
              <a:rPr b="1" lang="en-US" sz="2800">
                <a:solidFill>
                  <a:srgbClr val="C55A11"/>
                </a:solidFill>
                <a:latin typeface="Calibri"/>
                <a:ea typeface="Calibri"/>
                <a:cs typeface="Calibri"/>
                <a:sym typeface="Calibri"/>
              </a:rPr>
              <a:t>L-attributed </a:t>
            </a:r>
            <a:r>
              <a:rPr b="1" lang="en-US" sz="2800">
                <a:solidFill>
                  <a:srgbClr val="2F5496"/>
                </a:solidFill>
                <a:latin typeface="Calibri"/>
                <a:ea typeface="Calibri"/>
                <a:cs typeface="Calibri"/>
                <a:sym typeface="Calibri"/>
              </a:rPr>
              <a:t>if all its attributes are either -</a:t>
            </a:r>
            <a:endParaRPr sz="2800">
              <a:solidFill>
                <a:schemeClr val="dk1"/>
              </a:solidFill>
              <a:latin typeface="Calibri"/>
              <a:ea typeface="Calibri"/>
              <a:cs typeface="Calibri"/>
              <a:sym typeface="Calibri"/>
            </a:endParaRPr>
          </a:p>
          <a:p>
            <a:pPr indent="-443865" lvl="1" marL="913130" marR="0" rtl="0" algn="l">
              <a:lnSpc>
                <a:spcPct val="100000"/>
              </a:lnSpc>
              <a:spcBef>
                <a:spcPts val="990"/>
              </a:spcBef>
              <a:spcAft>
                <a:spcPts val="0"/>
              </a:spcAft>
              <a:buClr>
                <a:srgbClr val="2F5496"/>
              </a:buClr>
              <a:buSzPts val="2800"/>
              <a:buFont typeface="Arial"/>
              <a:buChar char="○"/>
            </a:pPr>
            <a:r>
              <a:rPr b="1" i="0" lang="en-US" sz="2800" u="none" cap="none" strike="noStrike">
                <a:solidFill>
                  <a:srgbClr val="2F5496"/>
                </a:solidFill>
                <a:latin typeface="Calibri"/>
                <a:ea typeface="Calibri"/>
                <a:cs typeface="Calibri"/>
                <a:sym typeface="Calibri"/>
              </a:rPr>
              <a:t>Synthesized</a:t>
            </a:r>
            <a:endParaRPr b="0" i="0" sz="2800" u="none" cap="none" strike="noStrike">
              <a:solidFill>
                <a:schemeClr val="dk1"/>
              </a:solidFill>
              <a:latin typeface="Calibri"/>
              <a:ea typeface="Calibri"/>
              <a:cs typeface="Calibri"/>
              <a:sym typeface="Calibri"/>
            </a:endParaRPr>
          </a:p>
          <a:p>
            <a:pPr indent="-443865" lvl="1" marL="913130" marR="5080" rtl="0" algn="l">
              <a:lnSpc>
                <a:spcPct val="100400"/>
              </a:lnSpc>
              <a:spcBef>
                <a:spcPts val="975"/>
              </a:spcBef>
              <a:spcAft>
                <a:spcPts val="0"/>
              </a:spcAft>
              <a:buClr>
                <a:srgbClr val="2F5496"/>
              </a:buClr>
              <a:buSzPts val="2800"/>
              <a:buFont typeface="Arial"/>
              <a:buChar char="○"/>
            </a:pPr>
            <a:r>
              <a:rPr b="1" i="0" lang="en-US" sz="2800" u="none" cap="none" strike="noStrike">
                <a:solidFill>
                  <a:srgbClr val="2F5496"/>
                </a:solidFill>
                <a:latin typeface="Calibri"/>
                <a:ea typeface="Calibri"/>
                <a:cs typeface="Calibri"/>
                <a:sym typeface="Calibri"/>
              </a:rPr>
              <a:t>Extended	synthesized	dependent	on	children	as	well	as	inherited  attributes.</a:t>
            </a:r>
            <a:endParaRPr b="0" i="0" sz="2800" u="none" cap="none" strike="noStrike">
              <a:solidFill>
                <a:schemeClr val="dk1"/>
              </a:solidFill>
              <a:latin typeface="Calibri"/>
              <a:ea typeface="Calibri"/>
              <a:cs typeface="Calibri"/>
              <a:sym typeface="Calibri"/>
            </a:endParaRPr>
          </a:p>
          <a:p>
            <a:pPr indent="-443865" lvl="1" marL="913130" marR="5715" rtl="0" algn="l">
              <a:lnSpc>
                <a:spcPct val="100400"/>
              </a:lnSpc>
              <a:spcBef>
                <a:spcPts val="975"/>
              </a:spcBef>
              <a:spcAft>
                <a:spcPts val="0"/>
              </a:spcAft>
              <a:buClr>
                <a:srgbClr val="2F5496"/>
              </a:buClr>
              <a:buSzPts val="2800"/>
              <a:buFont typeface="Arial"/>
              <a:buChar char="○"/>
            </a:pPr>
            <a:r>
              <a:rPr b="1" i="0" lang="en-US" sz="2800" u="none" cap="none" strike="noStrike">
                <a:solidFill>
                  <a:srgbClr val="2F5496"/>
                </a:solidFill>
                <a:latin typeface="Calibri"/>
                <a:ea typeface="Calibri"/>
                <a:cs typeface="Calibri"/>
                <a:sym typeface="Calibri"/>
              </a:rPr>
              <a:t>Inherited	but	dependent	only	on	inherited	attributes	at	parent	and  any siblings at left.</a:t>
            </a:r>
            <a:endParaRPr b="0" i="0" sz="2800" u="none" cap="none" strike="noStrike">
              <a:solidFill>
                <a:schemeClr val="dk1"/>
              </a:solidFill>
              <a:latin typeface="Calibri"/>
              <a:ea typeface="Calibri"/>
              <a:cs typeface="Calibri"/>
              <a:sym typeface="Calibri"/>
            </a:endParaRPr>
          </a:p>
          <a:p>
            <a:pPr indent="-443865" lvl="0" marL="455930" marR="0" rtl="0" algn="l">
              <a:lnSpc>
                <a:spcPct val="100000"/>
              </a:lnSpc>
              <a:spcBef>
                <a:spcPts val="990"/>
              </a:spcBef>
              <a:spcAft>
                <a:spcPts val="0"/>
              </a:spcAft>
              <a:buClr>
                <a:srgbClr val="2F5496"/>
              </a:buClr>
              <a:buSzPts val="2800"/>
              <a:buFont typeface="Arial"/>
              <a:buChar char="●"/>
            </a:pPr>
            <a:r>
              <a:rPr b="1" lang="en-US" sz="2800">
                <a:solidFill>
                  <a:srgbClr val="2F5496"/>
                </a:solidFill>
                <a:latin typeface="Calibri"/>
                <a:ea typeface="Calibri"/>
                <a:cs typeface="Calibri"/>
                <a:sym typeface="Calibri"/>
              </a:rPr>
              <a:t>Every S-attributed SDD is also L-attributed.</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9" name="Shape 79"/>
        <p:cNvGrpSpPr/>
        <p:nvPr/>
      </p:nvGrpSpPr>
      <p:grpSpPr>
        <a:xfrm>
          <a:off x="0" y="0"/>
          <a:ext cx="0" cy="0"/>
          <a:chOff x="0" y="0"/>
          <a:chExt cx="0" cy="0"/>
        </a:xfrm>
      </p:grpSpPr>
      <p:sp>
        <p:nvSpPr>
          <p:cNvPr id="80" name="Google Shape;80;p5"/>
          <p:cNvSpPr txBox="1"/>
          <p:nvPr>
            <p:ph type="title"/>
          </p:nvPr>
        </p:nvSpPr>
        <p:spPr>
          <a:xfrm>
            <a:off x="538324" y="280323"/>
            <a:ext cx="9513570"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SDD to generate Intermediate Code - Arithmetic Expressions</a:t>
            </a:r>
            <a:endParaRPr sz="3000"/>
          </a:p>
        </p:txBody>
      </p:sp>
      <p:sp>
        <p:nvSpPr>
          <p:cNvPr id="81" name="Google Shape;81;p5"/>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2" name="Google Shape;82;p5"/>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graphicFrame>
        <p:nvGraphicFramePr>
          <p:cNvPr id="83" name="Google Shape;83;p5"/>
          <p:cNvGraphicFramePr/>
          <p:nvPr/>
        </p:nvGraphicFramePr>
        <p:xfrm>
          <a:off x="2784499" y="3945577"/>
          <a:ext cx="3000000" cy="3000000"/>
        </p:xfrm>
        <a:graphic>
          <a:graphicData uri="http://schemas.openxmlformats.org/drawingml/2006/table">
            <a:tbl>
              <a:tblPr bandRow="1" firstRow="1">
                <a:noFill/>
                <a:tableStyleId>{D4CE4B54-8AA9-42C9-B323-9504045BE09A}</a:tableStyleId>
              </a:tblPr>
              <a:tblGrid>
                <a:gridCol w="2829550"/>
                <a:gridCol w="4298950"/>
              </a:tblGrid>
              <a:tr h="666550">
                <a:tc>
                  <a:txBody>
                    <a:bodyPr/>
                    <a:lstStyle/>
                    <a:p>
                      <a:pPr indent="0" lvl="0" marL="0" marR="0" rtl="0" algn="ctr">
                        <a:lnSpc>
                          <a:spcPct val="100000"/>
                        </a:lnSpc>
                        <a:spcBef>
                          <a:spcPts val="0"/>
                        </a:spcBef>
                        <a:spcAft>
                          <a:spcPts val="0"/>
                        </a:spcAft>
                        <a:buNone/>
                      </a:pPr>
                      <a:r>
                        <a:rPr b="1" lang="en-US" sz="2800" u="none" cap="none" strike="noStrike">
                          <a:solidFill>
                            <a:srgbClr val="2F5496"/>
                          </a:solidFill>
                          <a:latin typeface="Calibri"/>
                          <a:ea typeface="Calibri"/>
                          <a:cs typeface="Calibri"/>
                          <a:sym typeface="Calibri"/>
                        </a:rPr>
                        <a:t>Input</a:t>
                      </a:r>
                      <a:endParaRPr sz="2800" u="none" cap="none" strike="noStrike">
                        <a:latin typeface="Calibri"/>
                        <a:ea typeface="Calibri"/>
                        <a:cs typeface="Calibri"/>
                        <a:sym typeface="Calibri"/>
                      </a:endParaRPr>
                    </a:p>
                  </a:txBody>
                  <a:tcPr marT="105400"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28575">
                      <a:solidFill>
                        <a:srgbClr val="2F5496"/>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800" u="none" cap="none" strike="noStrike">
                          <a:solidFill>
                            <a:srgbClr val="2F5496"/>
                          </a:solidFill>
                          <a:latin typeface="Calibri"/>
                          <a:ea typeface="Calibri"/>
                          <a:cs typeface="Calibri"/>
                          <a:sym typeface="Calibri"/>
                        </a:rPr>
                        <a:t>Output</a:t>
                      </a:r>
                      <a:endParaRPr sz="2800" u="none" cap="none" strike="noStrike">
                        <a:latin typeface="Calibri"/>
                        <a:ea typeface="Calibri"/>
                        <a:cs typeface="Calibri"/>
                        <a:sym typeface="Calibri"/>
                      </a:endParaRPr>
                    </a:p>
                  </a:txBody>
                  <a:tcPr marT="105400"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28575">
                      <a:solidFill>
                        <a:srgbClr val="2F5496"/>
                      </a:solidFill>
                      <a:prstDash val="solid"/>
                      <a:round/>
                      <a:headEnd len="sm" w="sm" type="none"/>
                      <a:tailEnd len="sm" w="sm" type="none"/>
                    </a:lnB>
                  </a:tcPr>
                </a:tc>
              </a:tr>
              <a:tr h="1591025">
                <a:tc>
                  <a:txBody>
                    <a:bodyPr/>
                    <a:lstStyle/>
                    <a:p>
                      <a:pPr indent="0" lvl="0" marL="0" marR="0" rtl="0" algn="ctr">
                        <a:lnSpc>
                          <a:spcPct val="100000"/>
                        </a:lnSpc>
                        <a:spcBef>
                          <a:spcPts val="0"/>
                        </a:spcBef>
                        <a:spcAft>
                          <a:spcPts val="0"/>
                        </a:spcAft>
                        <a:buNone/>
                      </a:pPr>
                      <a:r>
                        <a:rPr b="1" lang="en-US" sz="2800">
                          <a:solidFill>
                            <a:srgbClr val="C55A11"/>
                          </a:solidFill>
                        </a:rPr>
                        <a:t> </a:t>
                      </a:r>
                      <a:r>
                        <a:rPr b="1" lang="en-US" sz="2800" u="none" cap="none" strike="noStrike">
                          <a:solidFill>
                            <a:srgbClr val="C55A11"/>
                          </a:solidFill>
                          <a:latin typeface="Calibri"/>
                          <a:ea typeface="Calibri"/>
                          <a:cs typeface="Calibri"/>
                          <a:sym typeface="Calibri"/>
                        </a:rPr>
                        <a:t>a = b + - c</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28575">
                      <a:solidFill>
                        <a:srgbClr val="2F5496"/>
                      </a:solidFill>
                      <a:prstDash val="solid"/>
                      <a:round/>
                      <a:headEnd len="sm" w="sm" type="none"/>
                      <a:tailEnd len="sm" w="sm" type="none"/>
                    </a:lnB>
                  </a:tcPr>
                </a:tc>
                <a:tc>
                  <a:txBody>
                    <a:bodyPr/>
                    <a:lstStyle/>
                    <a:p>
                      <a:pPr indent="0" lvl="0" marL="1270635" marR="1266825" rtl="0" algn="ctr">
                        <a:lnSpc>
                          <a:spcPct val="114999"/>
                        </a:lnSpc>
                        <a:spcBef>
                          <a:spcPts val="0"/>
                        </a:spcBef>
                        <a:spcAft>
                          <a:spcPts val="0"/>
                        </a:spcAft>
                        <a:buNone/>
                      </a:pPr>
                      <a:r>
                        <a:rPr b="1" i="1" lang="en-US" sz="2800" u="none" cap="none" strike="noStrike">
                          <a:solidFill>
                            <a:srgbClr val="2F5496"/>
                          </a:solidFill>
                          <a:latin typeface="Calibri"/>
                          <a:ea typeface="Calibri"/>
                          <a:cs typeface="Calibri"/>
                          <a:sym typeface="Calibri"/>
                        </a:rPr>
                        <a:t>t1 = minus c  t2 = b + t1</a:t>
                      </a:r>
                      <a:endParaRPr sz="2800" u="none" cap="none" strike="noStrike">
                        <a:latin typeface="Calibri"/>
                        <a:ea typeface="Calibri"/>
                        <a:cs typeface="Calibri"/>
                        <a:sym typeface="Calibri"/>
                      </a:endParaRPr>
                    </a:p>
                    <a:p>
                      <a:pPr indent="0" lvl="0" marL="0" marR="0" rtl="0" algn="ctr">
                        <a:lnSpc>
                          <a:spcPct val="100000"/>
                        </a:lnSpc>
                        <a:spcBef>
                          <a:spcPts val="505"/>
                        </a:spcBef>
                        <a:spcAft>
                          <a:spcPts val="0"/>
                        </a:spcAft>
                        <a:buNone/>
                      </a:pPr>
                      <a:r>
                        <a:rPr b="1" i="1" lang="en-US" sz="2800" u="none" cap="none" strike="noStrike">
                          <a:solidFill>
                            <a:srgbClr val="2F5496"/>
                          </a:solidFill>
                          <a:latin typeface="Calibri"/>
                          <a:ea typeface="Calibri"/>
                          <a:cs typeface="Calibri"/>
                          <a:sym typeface="Calibri"/>
                        </a:rPr>
                        <a:t>a = t2</a:t>
                      </a:r>
                      <a:endParaRPr sz="2800" u="none" cap="none" strike="noStrike">
                        <a:latin typeface="Calibri"/>
                        <a:ea typeface="Calibri"/>
                        <a:cs typeface="Calibri"/>
                        <a:sym typeface="Calibri"/>
                      </a:endParaRPr>
                    </a:p>
                  </a:txBody>
                  <a:tcPr marT="697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28575">
                      <a:solidFill>
                        <a:srgbClr val="2F5496"/>
                      </a:solidFill>
                      <a:prstDash val="solid"/>
                      <a:round/>
                      <a:headEnd len="sm" w="sm" type="none"/>
                      <a:tailEnd len="sm" w="sm" type="none"/>
                    </a:lnB>
                  </a:tcPr>
                </a:tc>
              </a:tr>
            </a:tbl>
          </a:graphicData>
        </a:graphic>
      </p:graphicFrame>
      <p:sp>
        <p:nvSpPr>
          <p:cNvPr id="84" name="Google Shape;84;p5"/>
          <p:cNvSpPr txBox="1"/>
          <p:nvPr/>
        </p:nvSpPr>
        <p:spPr>
          <a:xfrm>
            <a:off x="544749" y="2178993"/>
            <a:ext cx="11571605" cy="1497965"/>
          </a:xfrm>
          <a:prstGeom prst="rect">
            <a:avLst/>
          </a:prstGeom>
          <a:noFill/>
          <a:ln>
            <a:noFill/>
          </a:ln>
        </p:spPr>
        <p:txBody>
          <a:bodyPr anchorCtr="0" anchor="t" bIns="0" lIns="0" spcFirstLastPara="1" rIns="0" wrap="square" tIns="76200">
            <a:spAutoFit/>
          </a:bodyPr>
          <a:lstStyle/>
          <a:p>
            <a:pPr indent="0" lvl="0" marL="12700" marR="0" rtl="0" algn="l">
              <a:lnSpc>
                <a:spcPct val="100000"/>
              </a:lnSpc>
              <a:spcBef>
                <a:spcPts val="0"/>
              </a:spcBef>
              <a:spcAft>
                <a:spcPts val="0"/>
              </a:spcAft>
              <a:buNone/>
            </a:pPr>
            <a:r>
              <a:rPr b="1" lang="en-US" sz="2800">
                <a:solidFill>
                  <a:srgbClr val="2F5496"/>
                </a:solidFill>
                <a:latin typeface="Calibri"/>
                <a:ea typeface="Calibri"/>
                <a:cs typeface="Calibri"/>
                <a:sym typeface="Calibri"/>
              </a:rPr>
              <a:t>Write the SDD to generate intermediate code.</a:t>
            </a:r>
            <a:endParaRPr sz="2800">
              <a:solidFill>
                <a:schemeClr val="dk1"/>
              </a:solidFill>
              <a:latin typeface="Calibri"/>
              <a:ea typeface="Calibri"/>
              <a:cs typeface="Calibri"/>
              <a:sym typeface="Calibri"/>
            </a:endParaRPr>
          </a:p>
          <a:p>
            <a:pPr indent="0" lvl="0" marL="12700" marR="5080" rtl="0" algn="l">
              <a:lnSpc>
                <a:spcPct val="114999"/>
              </a:lnSpc>
              <a:spcBef>
                <a:spcPts val="0"/>
              </a:spcBef>
              <a:spcAft>
                <a:spcPts val="0"/>
              </a:spcAft>
              <a:buNone/>
            </a:pPr>
            <a:r>
              <a:rPr b="1" lang="en-US" sz="2800">
                <a:solidFill>
                  <a:srgbClr val="2F5496"/>
                </a:solidFill>
                <a:latin typeface="Calibri"/>
                <a:ea typeface="Calibri"/>
                <a:cs typeface="Calibri"/>
                <a:sym typeface="Calibri"/>
              </a:rPr>
              <a:t>The given example indicates the code and its corresponding intermediate code  for an expression </a:t>
            </a:r>
            <a:r>
              <a:rPr b="1" lang="en-US" sz="2800">
                <a:solidFill>
                  <a:srgbClr val="C55A11"/>
                </a:solidFill>
                <a:latin typeface="Calibri"/>
                <a:ea typeface="Calibri"/>
                <a:cs typeface="Calibri"/>
                <a:sym typeface="Calibri"/>
              </a:rPr>
              <a:t>a = b + - c </a:t>
            </a:r>
            <a:r>
              <a:rPr b="1" lang="en-US" sz="2800">
                <a:solidFill>
                  <a:srgbClr val="2F5496"/>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 name="Shape 88"/>
        <p:cNvGrpSpPr/>
        <p:nvPr/>
      </p:nvGrpSpPr>
      <p:grpSpPr>
        <a:xfrm>
          <a:off x="0" y="0"/>
          <a:ext cx="0" cy="0"/>
          <a:chOff x="0" y="0"/>
          <a:chExt cx="0" cy="0"/>
        </a:xfrm>
      </p:grpSpPr>
      <p:sp>
        <p:nvSpPr>
          <p:cNvPr id="89" name="Google Shape;89;p6"/>
          <p:cNvSpPr txBox="1"/>
          <p:nvPr>
            <p:ph type="title"/>
          </p:nvPr>
        </p:nvSpPr>
        <p:spPr>
          <a:xfrm>
            <a:off x="538324" y="280323"/>
            <a:ext cx="9513570"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SDD to generate Intermediate Code - Arithmetic Expressions</a:t>
            </a:r>
            <a:endParaRPr sz="3000"/>
          </a:p>
        </p:txBody>
      </p:sp>
      <p:sp>
        <p:nvSpPr>
          <p:cNvPr id="90" name="Google Shape;90;p6"/>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1" name="Google Shape;91;p6"/>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92" name="Google Shape;92;p6"/>
          <p:cNvSpPr txBox="1"/>
          <p:nvPr/>
        </p:nvSpPr>
        <p:spPr>
          <a:xfrm>
            <a:off x="513699" y="1947450"/>
            <a:ext cx="8507095" cy="4521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800">
                <a:solidFill>
                  <a:srgbClr val="2F5496"/>
                </a:solidFill>
                <a:latin typeface="Calibri"/>
                <a:ea typeface="Calibri"/>
                <a:cs typeface="Calibri"/>
                <a:sym typeface="Calibri"/>
              </a:rPr>
              <a:t>Assigning appropriate semantic rules to each production -</a:t>
            </a:r>
            <a:endParaRPr sz="2800">
              <a:solidFill>
                <a:schemeClr val="dk1"/>
              </a:solidFill>
              <a:latin typeface="Calibri"/>
              <a:ea typeface="Calibri"/>
              <a:cs typeface="Calibri"/>
              <a:sym typeface="Calibri"/>
            </a:endParaRPr>
          </a:p>
        </p:txBody>
      </p:sp>
      <p:graphicFrame>
        <p:nvGraphicFramePr>
          <p:cNvPr id="93" name="Google Shape;93;p6"/>
          <p:cNvGraphicFramePr/>
          <p:nvPr/>
        </p:nvGraphicFramePr>
        <p:xfrm>
          <a:off x="777437" y="2657732"/>
          <a:ext cx="3000000" cy="3000000"/>
        </p:xfrm>
        <a:graphic>
          <a:graphicData uri="http://schemas.openxmlformats.org/drawingml/2006/table">
            <a:tbl>
              <a:tblPr bandRow="1" firstRow="1">
                <a:noFill/>
                <a:tableStyleId>{D4CE4B54-8AA9-42C9-B323-9504045BE09A}</a:tableStyleId>
              </a:tblPr>
              <a:tblGrid>
                <a:gridCol w="2803975"/>
                <a:gridCol w="9906000"/>
              </a:tblGrid>
              <a:tr h="615725">
                <a:tc>
                  <a:txBody>
                    <a:bodyPr/>
                    <a:lstStyle/>
                    <a:p>
                      <a:pPr indent="0" lvl="0" marL="1192530" marR="0" rtl="0" algn="l">
                        <a:lnSpc>
                          <a:spcPct val="100000"/>
                        </a:lnSpc>
                        <a:spcBef>
                          <a:spcPts val="0"/>
                        </a:spcBef>
                        <a:spcAft>
                          <a:spcPts val="0"/>
                        </a:spcAft>
                        <a:buNone/>
                      </a:pPr>
                      <a:r>
                        <a:rPr b="1" lang="en-US" sz="2800" u="none" cap="none" strike="noStrike">
                          <a:solidFill>
                            <a:srgbClr val="2F5496"/>
                          </a:solidFill>
                          <a:latin typeface="Calibri"/>
                          <a:ea typeface="Calibri"/>
                          <a:cs typeface="Calibri"/>
                          <a:sym typeface="Calibri"/>
                        </a:rPr>
                        <a:t>Production</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28575">
                      <a:solidFill>
                        <a:srgbClr val="2F5496"/>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2800" u="none" cap="none" strike="noStrike">
                          <a:solidFill>
                            <a:srgbClr val="2F5496"/>
                          </a:solidFill>
                          <a:latin typeface="Calibri"/>
                          <a:ea typeface="Calibri"/>
                          <a:cs typeface="Calibri"/>
                          <a:sym typeface="Calibri"/>
                        </a:rPr>
                        <a:t>Semantic Rule</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28575">
                      <a:solidFill>
                        <a:srgbClr val="2F5496"/>
                      </a:solidFill>
                      <a:prstDash val="solid"/>
                      <a:round/>
                      <a:headEnd len="sm" w="sm" type="none"/>
                      <a:tailEnd len="sm" w="sm" type="none"/>
                    </a:lnB>
                  </a:tcPr>
                </a:tc>
              </a:tr>
              <a:tr h="615725">
                <a:tc>
                  <a:txBody>
                    <a:bodyPr/>
                    <a:lstStyle/>
                    <a:p>
                      <a:pPr indent="0" lvl="0" marL="85725" marR="0" rtl="0" algn="l">
                        <a:lnSpc>
                          <a:spcPct val="100000"/>
                        </a:lnSpc>
                        <a:spcBef>
                          <a:spcPts val="0"/>
                        </a:spcBef>
                        <a:spcAft>
                          <a:spcPts val="0"/>
                        </a:spcAft>
                        <a:buNone/>
                      </a:pPr>
                      <a:r>
                        <a:rPr b="1" lang="en-US" sz="2800" u="none" cap="none" strike="noStrike">
                          <a:solidFill>
                            <a:srgbClr val="C55A11"/>
                          </a:solidFill>
                          <a:latin typeface="Calibri"/>
                          <a:ea typeface="Calibri"/>
                          <a:cs typeface="Calibri"/>
                          <a:sym typeface="Calibri"/>
                        </a:rPr>
                        <a:t>S -&gt; id = E;</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9525">
                      <a:solidFill>
                        <a:srgbClr val="2F5496"/>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b="1" i="1" lang="en-US" sz="2800" u="none" cap="none" strike="noStrike">
                          <a:solidFill>
                            <a:srgbClr val="2F5496"/>
                          </a:solidFill>
                          <a:latin typeface="Calibri"/>
                          <a:ea typeface="Calibri"/>
                          <a:cs typeface="Calibri"/>
                          <a:sym typeface="Calibri"/>
                        </a:rPr>
                        <a:t>S.code = E.code || gen(top.get(id.lexval) ‘=’ E.addr)</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28575">
                      <a:solidFill>
                        <a:srgbClr val="2F5496"/>
                      </a:solidFill>
                      <a:prstDash val="solid"/>
                      <a:round/>
                      <a:headEnd len="sm" w="sm" type="none"/>
                      <a:tailEnd len="sm" w="sm" type="none"/>
                    </a:lnT>
                    <a:lnB cap="flat" cmpd="sng" w="9525">
                      <a:solidFill>
                        <a:srgbClr val="2F5496"/>
                      </a:solidFill>
                      <a:prstDash val="solid"/>
                      <a:round/>
                      <a:headEnd len="sm" w="sm" type="none"/>
                      <a:tailEnd len="sm" w="sm" type="none"/>
                    </a:lnB>
                  </a:tcPr>
                </a:tc>
              </a:tr>
              <a:tr h="1591025">
                <a:tc>
                  <a:txBody>
                    <a:bodyPr/>
                    <a:lstStyle/>
                    <a:p>
                      <a:pPr indent="0" lvl="0" marL="85725" marR="0" rtl="0" algn="l">
                        <a:lnSpc>
                          <a:spcPct val="100000"/>
                        </a:lnSpc>
                        <a:spcBef>
                          <a:spcPts val="0"/>
                        </a:spcBef>
                        <a:spcAft>
                          <a:spcPts val="0"/>
                        </a:spcAft>
                        <a:buNone/>
                      </a:pPr>
                      <a:r>
                        <a:rPr b="1" lang="en-US" sz="2800" u="none" cap="none" strike="noStrike">
                          <a:solidFill>
                            <a:srgbClr val="C55A11"/>
                          </a:solidFill>
                          <a:latin typeface="Calibri"/>
                          <a:ea typeface="Calibri"/>
                          <a:cs typeface="Calibri"/>
                          <a:sym typeface="Calibri"/>
                        </a:rPr>
                        <a:t>E -&gt; E1 + E2</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2F5496"/>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b="1" i="1" lang="en-US" sz="2800" u="none" cap="none" strike="noStrike">
                          <a:solidFill>
                            <a:srgbClr val="2F5496"/>
                          </a:solidFill>
                          <a:latin typeface="Calibri"/>
                          <a:ea typeface="Calibri"/>
                          <a:cs typeface="Calibri"/>
                          <a:sym typeface="Calibri"/>
                        </a:rPr>
                        <a:t>E.addr = new Temp();</a:t>
                      </a:r>
                      <a:endParaRPr sz="2800" u="none" cap="none" strike="noStrike">
                        <a:latin typeface="Calibri"/>
                        <a:ea typeface="Calibri"/>
                        <a:cs typeface="Calibri"/>
                        <a:sym typeface="Calibri"/>
                      </a:endParaRPr>
                    </a:p>
                    <a:p>
                      <a:pPr indent="0" lvl="0" marL="85725" marR="2898775" rtl="0" algn="l">
                        <a:lnSpc>
                          <a:spcPct val="114999"/>
                        </a:lnSpc>
                        <a:spcBef>
                          <a:spcPts val="0"/>
                        </a:spcBef>
                        <a:spcAft>
                          <a:spcPts val="0"/>
                        </a:spcAft>
                        <a:buNone/>
                      </a:pPr>
                      <a:r>
                        <a:rPr b="1" i="1" lang="en-US" sz="2800" u="none" cap="none" strike="noStrike">
                          <a:solidFill>
                            <a:srgbClr val="2F5496"/>
                          </a:solidFill>
                          <a:latin typeface="Calibri"/>
                          <a:ea typeface="Calibri"/>
                          <a:cs typeface="Calibri"/>
                          <a:sym typeface="Calibri"/>
                        </a:rPr>
                        <a:t>E.code = E1.code || E2.code ||  gen(E.addr '=' E1.addr '+' E2.addr)</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2F5496"/>
                      </a:solidFill>
                      <a:prstDash val="solid"/>
                      <a:round/>
                      <a:headEnd len="sm" w="sm" type="none"/>
                      <a:tailEnd len="sm" w="sm" type="none"/>
                    </a:lnT>
                    <a:lnB cap="flat" cmpd="sng" w="9525">
                      <a:solidFill>
                        <a:srgbClr val="9E9E9E"/>
                      </a:solidFill>
                      <a:prstDash val="solid"/>
                      <a:round/>
                      <a:headEnd len="sm" w="sm" type="none"/>
                      <a:tailEnd len="sm" w="sm" type="none"/>
                    </a:lnB>
                  </a:tcPr>
                </a:tc>
              </a:tr>
              <a:tr h="1100300">
                <a:tc>
                  <a:txBody>
                    <a:bodyPr/>
                    <a:lstStyle/>
                    <a:p>
                      <a:pPr indent="0" lvl="0" marL="85725" marR="0" rtl="0" algn="l">
                        <a:lnSpc>
                          <a:spcPct val="100000"/>
                        </a:lnSpc>
                        <a:spcBef>
                          <a:spcPts val="0"/>
                        </a:spcBef>
                        <a:spcAft>
                          <a:spcPts val="0"/>
                        </a:spcAft>
                        <a:buNone/>
                      </a:pPr>
                      <a:r>
                        <a:rPr b="1" lang="en-US" sz="2800" u="none" cap="none" strike="noStrike">
                          <a:solidFill>
                            <a:srgbClr val="C55A11"/>
                          </a:solidFill>
                          <a:latin typeface="Calibri"/>
                          <a:ea typeface="Calibri"/>
                          <a:cs typeface="Calibri"/>
                          <a:sym typeface="Calibri"/>
                        </a:rPr>
                        <a:t>E -&gt; -E1</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b="1" i="1" lang="en-US" sz="2800" u="none" cap="none" strike="noStrike">
                          <a:solidFill>
                            <a:srgbClr val="2F5496"/>
                          </a:solidFill>
                          <a:latin typeface="Calibri"/>
                          <a:ea typeface="Calibri"/>
                          <a:cs typeface="Calibri"/>
                          <a:sym typeface="Calibri"/>
                        </a:rPr>
                        <a:t>E.addr = new Temp();</a:t>
                      </a:r>
                      <a:endParaRPr sz="2800" u="none" cap="none" strike="noStrike">
                        <a:latin typeface="Calibri"/>
                        <a:ea typeface="Calibri"/>
                        <a:cs typeface="Calibri"/>
                        <a:sym typeface="Calibri"/>
                      </a:endParaRPr>
                    </a:p>
                    <a:p>
                      <a:pPr indent="0" lvl="0" marL="85725" marR="0" rtl="0" algn="l">
                        <a:lnSpc>
                          <a:spcPct val="100000"/>
                        </a:lnSpc>
                        <a:spcBef>
                          <a:spcPts val="505"/>
                        </a:spcBef>
                        <a:spcAft>
                          <a:spcPts val="0"/>
                        </a:spcAft>
                        <a:buNone/>
                      </a:pPr>
                      <a:r>
                        <a:rPr b="1" i="1" lang="en-US" sz="2800" u="none" cap="none" strike="noStrike">
                          <a:solidFill>
                            <a:srgbClr val="2F5496"/>
                          </a:solidFill>
                          <a:latin typeface="Calibri"/>
                          <a:ea typeface="Calibri"/>
                          <a:cs typeface="Calibri"/>
                          <a:sym typeface="Calibri"/>
                        </a:rPr>
                        <a:t>E.code = E1.code || gen(E.addr '=' 'minus' E1.addr)</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00275">
                <a:tc>
                  <a:txBody>
                    <a:bodyPr/>
                    <a:lstStyle/>
                    <a:p>
                      <a:pPr indent="0" lvl="0" marL="85725" marR="0" rtl="0" algn="l">
                        <a:lnSpc>
                          <a:spcPct val="100000"/>
                        </a:lnSpc>
                        <a:spcBef>
                          <a:spcPts val="0"/>
                        </a:spcBef>
                        <a:spcAft>
                          <a:spcPts val="0"/>
                        </a:spcAft>
                        <a:buNone/>
                      </a:pPr>
                      <a:r>
                        <a:rPr b="1" lang="en-US" sz="2800" u="none" cap="none" strike="noStrike">
                          <a:solidFill>
                            <a:srgbClr val="C55A11"/>
                          </a:solidFill>
                          <a:latin typeface="Calibri"/>
                          <a:ea typeface="Calibri"/>
                          <a:cs typeface="Calibri"/>
                          <a:sym typeface="Calibri"/>
                        </a:rPr>
                        <a:t>E -&gt; (E1)</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5456555" rtl="0" algn="l">
                        <a:lnSpc>
                          <a:spcPct val="114999"/>
                        </a:lnSpc>
                        <a:spcBef>
                          <a:spcPts val="0"/>
                        </a:spcBef>
                        <a:spcAft>
                          <a:spcPts val="0"/>
                        </a:spcAft>
                        <a:buNone/>
                      </a:pPr>
                      <a:r>
                        <a:rPr b="1" i="1" lang="en-US" sz="2800" u="none" cap="none" strike="noStrike">
                          <a:solidFill>
                            <a:srgbClr val="2F5496"/>
                          </a:solidFill>
                          <a:latin typeface="Calibri"/>
                          <a:ea typeface="Calibri"/>
                          <a:cs typeface="Calibri"/>
                          <a:sym typeface="Calibri"/>
                        </a:rPr>
                        <a:t>E.addr = E1.addr  </a:t>
                      </a:r>
                      <a:endParaRPr b="1" i="1" sz="2800" u="none" cap="none" strike="noStrike">
                        <a:solidFill>
                          <a:srgbClr val="2F5496"/>
                        </a:solidFill>
                        <a:latin typeface="Calibri"/>
                        <a:ea typeface="Calibri"/>
                        <a:cs typeface="Calibri"/>
                        <a:sym typeface="Calibri"/>
                      </a:endParaRPr>
                    </a:p>
                    <a:p>
                      <a:pPr indent="0" lvl="0" marL="85725" marR="5456555" rtl="0" algn="l">
                        <a:lnSpc>
                          <a:spcPct val="114999"/>
                        </a:lnSpc>
                        <a:spcBef>
                          <a:spcPts val="60"/>
                        </a:spcBef>
                        <a:spcAft>
                          <a:spcPts val="0"/>
                        </a:spcAft>
                        <a:buNone/>
                      </a:pPr>
                      <a:r>
                        <a:rPr b="1" i="1" lang="en-US" sz="2800" u="none" cap="none" strike="noStrike">
                          <a:solidFill>
                            <a:srgbClr val="2F5496"/>
                          </a:solidFill>
                          <a:latin typeface="Calibri"/>
                          <a:ea typeface="Calibri"/>
                          <a:cs typeface="Calibri"/>
                          <a:sym typeface="Calibri"/>
                        </a:rPr>
                        <a:t>E.code = E1.code</a:t>
                      </a:r>
                      <a:endParaRPr sz="2800" u="none" cap="none" strike="noStrike">
                        <a:latin typeface="Calibri"/>
                        <a:ea typeface="Calibri"/>
                        <a:cs typeface="Calibri"/>
                        <a:sym typeface="Calibri"/>
                      </a:endParaRPr>
                    </a:p>
                  </a:txBody>
                  <a:tcPr marT="76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00275">
                <a:tc>
                  <a:txBody>
                    <a:bodyPr/>
                    <a:lstStyle/>
                    <a:p>
                      <a:pPr indent="0" lvl="0" marL="85725" marR="0" rtl="0" algn="l">
                        <a:lnSpc>
                          <a:spcPct val="100000"/>
                        </a:lnSpc>
                        <a:spcBef>
                          <a:spcPts val="0"/>
                        </a:spcBef>
                        <a:spcAft>
                          <a:spcPts val="0"/>
                        </a:spcAft>
                        <a:buNone/>
                      </a:pPr>
                      <a:r>
                        <a:rPr b="1" lang="en-US" sz="2800" u="none" cap="none" strike="noStrike">
                          <a:solidFill>
                            <a:srgbClr val="C55A11"/>
                          </a:solidFill>
                          <a:latin typeface="Calibri"/>
                          <a:ea typeface="Calibri"/>
                          <a:cs typeface="Calibri"/>
                          <a:sym typeface="Calibri"/>
                        </a:rPr>
                        <a:t>E -&gt; id</a:t>
                      </a:r>
                      <a:endParaRPr sz="2800" u="none" cap="none" strike="noStrike">
                        <a:latin typeface="Calibri"/>
                        <a:ea typeface="Calibri"/>
                        <a:cs typeface="Calibri"/>
                        <a:sym typeface="Calibri"/>
                      </a:endParaRPr>
                    </a:p>
                  </a:txBody>
                  <a:tcPr marT="711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2F5496"/>
                      </a:solidFill>
                      <a:prstDash val="solid"/>
                      <a:round/>
                      <a:headEnd len="sm" w="sm" type="none"/>
                      <a:tailEnd len="sm" w="sm" type="none"/>
                    </a:lnB>
                  </a:tcPr>
                </a:tc>
                <a:tc>
                  <a:txBody>
                    <a:bodyPr/>
                    <a:lstStyle/>
                    <a:p>
                      <a:pPr indent="0" lvl="0" marL="85725" marR="5375275" rtl="0" algn="l">
                        <a:lnSpc>
                          <a:spcPct val="114999"/>
                        </a:lnSpc>
                        <a:spcBef>
                          <a:spcPts val="0"/>
                        </a:spcBef>
                        <a:spcAft>
                          <a:spcPts val="0"/>
                        </a:spcAft>
                        <a:buNone/>
                      </a:pPr>
                      <a:r>
                        <a:rPr b="1" i="1" lang="en-US" sz="2800" u="none" cap="none" strike="noStrike">
                          <a:solidFill>
                            <a:srgbClr val="2F5496"/>
                          </a:solidFill>
                          <a:latin typeface="Calibri"/>
                          <a:ea typeface="Calibri"/>
                          <a:cs typeface="Calibri"/>
                          <a:sym typeface="Calibri"/>
                        </a:rPr>
                        <a:t>E.addr = top.get(id.lexval) </a:t>
                      </a:r>
                      <a:endParaRPr b="1" i="1" sz="2800" u="none" cap="none" strike="noStrike">
                        <a:solidFill>
                          <a:srgbClr val="2F5496"/>
                        </a:solidFill>
                        <a:latin typeface="Calibri"/>
                        <a:ea typeface="Calibri"/>
                        <a:cs typeface="Calibri"/>
                        <a:sym typeface="Calibri"/>
                      </a:endParaRPr>
                    </a:p>
                    <a:p>
                      <a:pPr indent="0" lvl="0" marL="85725" marR="5375275" rtl="0" algn="l">
                        <a:lnSpc>
                          <a:spcPct val="114999"/>
                        </a:lnSpc>
                        <a:spcBef>
                          <a:spcPts val="60"/>
                        </a:spcBef>
                        <a:spcAft>
                          <a:spcPts val="0"/>
                        </a:spcAft>
                        <a:buNone/>
                      </a:pPr>
                      <a:r>
                        <a:rPr b="1" i="1" lang="en-US" sz="2800" u="none" cap="none" strike="noStrike">
                          <a:solidFill>
                            <a:srgbClr val="2F5496"/>
                          </a:solidFill>
                          <a:latin typeface="Calibri"/>
                          <a:ea typeface="Calibri"/>
                          <a:cs typeface="Calibri"/>
                          <a:sym typeface="Calibri"/>
                        </a:rPr>
                        <a:t> E.code = ' '</a:t>
                      </a:r>
                      <a:endParaRPr sz="2800" u="none" cap="none" strike="noStrike">
                        <a:latin typeface="Calibri"/>
                        <a:ea typeface="Calibri"/>
                        <a:cs typeface="Calibri"/>
                        <a:sym typeface="Calibri"/>
                      </a:endParaRPr>
                    </a:p>
                  </a:txBody>
                  <a:tcPr marT="7625" marB="0" marR="0" marL="0">
                    <a:lnL cap="flat" cmpd="sng" w="28575">
                      <a:solidFill>
                        <a:srgbClr val="2F5496"/>
                      </a:solidFill>
                      <a:prstDash val="solid"/>
                      <a:round/>
                      <a:headEnd len="sm" w="sm" type="none"/>
                      <a:tailEnd len="sm" w="sm" type="none"/>
                    </a:lnL>
                    <a:lnR cap="flat" cmpd="sng" w="28575">
                      <a:solidFill>
                        <a:srgbClr val="2F5496"/>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2F5496"/>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7"/>
          <p:cNvSpPr txBox="1"/>
          <p:nvPr>
            <p:ph type="title"/>
          </p:nvPr>
        </p:nvSpPr>
        <p:spPr>
          <a:xfrm>
            <a:off x="538324" y="280323"/>
            <a:ext cx="9513570"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SDD to generate Intermediate Code - Arithmetic Expressions</a:t>
            </a:r>
            <a:endParaRPr sz="3000"/>
          </a:p>
        </p:txBody>
      </p:sp>
      <p:sp>
        <p:nvSpPr>
          <p:cNvPr id="99" name="Google Shape;99;p7"/>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0" name="Google Shape;100;p7"/>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101" name="Google Shape;101;p7"/>
          <p:cNvSpPr txBox="1"/>
          <p:nvPr/>
        </p:nvSpPr>
        <p:spPr>
          <a:xfrm>
            <a:off x="513699" y="1947450"/>
            <a:ext cx="12592701" cy="691984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800">
                <a:solidFill>
                  <a:srgbClr val="2F5496"/>
                </a:solidFill>
                <a:latin typeface="Calibri"/>
                <a:ea typeface="Calibri"/>
                <a:cs typeface="Calibri"/>
                <a:sym typeface="Calibri"/>
              </a:rPr>
              <a:t>Assigning appropriate semantic rules to each production - Explaination</a:t>
            </a:r>
            <a:endParaRPr b="1" sz="2800">
              <a:solidFill>
                <a:srgbClr val="2F5496"/>
              </a:solidFill>
              <a:latin typeface="Calibri"/>
              <a:ea typeface="Calibri"/>
              <a:cs typeface="Calibri"/>
              <a:sym typeface="Calibri"/>
            </a:endParaRPr>
          </a:p>
          <a:p>
            <a:pPr indent="0" lvl="0" marL="12700" marR="0" rtl="0" algn="l">
              <a:lnSpc>
                <a:spcPct val="100000"/>
              </a:lnSpc>
              <a:spcBef>
                <a:spcPts val="100"/>
              </a:spcBef>
              <a:spcAft>
                <a:spcPts val="0"/>
              </a:spcAft>
              <a:buNone/>
            </a:pPr>
            <a:r>
              <a:t/>
            </a:r>
            <a:endParaRPr b="1" sz="2800">
              <a:solidFill>
                <a:srgbClr val="2F5496"/>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The syntax-directed definition in the above slide builds up the three-address code for an assignment statement </a:t>
            </a:r>
            <a:r>
              <a:rPr i="1" lang="en-US" sz="2800">
                <a:solidFill>
                  <a:schemeClr val="dk1"/>
                </a:solidFill>
                <a:latin typeface="Calibri"/>
                <a:ea typeface="Calibri"/>
                <a:cs typeface="Calibri"/>
                <a:sym typeface="Calibri"/>
              </a:rPr>
              <a:t>S using attribute code for S and attributes addr and</a:t>
            </a:r>
            <a:endParaRPr/>
          </a:p>
          <a:p>
            <a:pPr indent="0" lvl="0" marL="0" marR="0" rtl="0" algn="l">
              <a:spcBef>
                <a:spcPts val="0"/>
              </a:spcBef>
              <a:spcAft>
                <a:spcPts val="0"/>
              </a:spcAft>
              <a:buNone/>
            </a:pPr>
            <a:r>
              <a:rPr i="1" lang="en-US" sz="2800">
                <a:solidFill>
                  <a:schemeClr val="dk1"/>
                </a:solidFill>
                <a:latin typeface="Calibri"/>
                <a:ea typeface="Calibri"/>
                <a:cs typeface="Calibri"/>
                <a:sym typeface="Calibri"/>
              </a:rPr>
              <a:t>code for an expression E. </a:t>
            </a:r>
            <a:endParaRPr/>
          </a:p>
          <a:p>
            <a:pPr indent="0" lvl="0" marL="0" marR="0" rtl="0" algn="l">
              <a:spcBef>
                <a:spcPts val="0"/>
              </a:spcBef>
              <a:spcAft>
                <a:spcPts val="0"/>
              </a:spcAft>
              <a:buNone/>
            </a:pPr>
            <a:r>
              <a:rPr i="1" lang="en-US" sz="2800">
                <a:solidFill>
                  <a:srgbClr val="00B050"/>
                </a:solidFill>
                <a:latin typeface="Calibri"/>
                <a:ea typeface="Calibri"/>
                <a:cs typeface="Calibri"/>
                <a:sym typeface="Calibri"/>
              </a:rPr>
              <a:t>Attributes S.code and E.code denote the three-address </a:t>
            </a:r>
            <a:r>
              <a:rPr lang="en-US" sz="2800">
                <a:solidFill>
                  <a:srgbClr val="00B050"/>
                </a:solidFill>
                <a:latin typeface="Calibri"/>
                <a:ea typeface="Calibri"/>
                <a:cs typeface="Calibri"/>
                <a:sym typeface="Calibri"/>
              </a:rPr>
              <a:t>code for </a:t>
            </a:r>
            <a:r>
              <a:rPr i="1" lang="en-US" sz="2800">
                <a:solidFill>
                  <a:srgbClr val="00B050"/>
                </a:solidFill>
                <a:latin typeface="Calibri"/>
                <a:ea typeface="Calibri"/>
                <a:cs typeface="Calibri"/>
                <a:sym typeface="Calibri"/>
              </a:rPr>
              <a:t>S and E, respectively. </a:t>
            </a:r>
            <a:endParaRPr/>
          </a:p>
          <a:p>
            <a:pPr indent="0" lvl="0" marL="0" marR="0" rtl="0" algn="l">
              <a:spcBef>
                <a:spcPts val="0"/>
              </a:spcBef>
              <a:spcAft>
                <a:spcPts val="0"/>
              </a:spcAft>
              <a:buNone/>
            </a:pPr>
            <a:r>
              <a:rPr i="1" lang="en-US" sz="2800">
                <a:solidFill>
                  <a:srgbClr val="00B050"/>
                </a:solidFill>
                <a:latin typeface="Calibri"/>
                <a:ea typeface="Calibri"/>
                <a:cs typeface="Calibri"/>
                <a:sym typeface="Calibri"/>
              </a:rPr>
              <a:t>Attribute E.addr denotes the address that will </a:t>
            </a:r>
            <a:r>
              <a:rPr lang="en-US" sz="2800">
                <a:solidFill>
                  <a:srgbClr val="00B050"/>
                </a:solidFill>
                <a:latin typeface="Calibri"/>
                <a:ea typeface="Calibri"/>
                <a:cs typeface="Calibri"/>
                <a:sym typeface="Calibri"/>
              </a:rPr>
              <a:t>hold the value of </a:t>
            </a:r>
            <a:r>
              <a:rPr i="1" lang="en-US" sz="2800">
                <a:solidFill>
                  <a:srgbClr val="00B050"/>
                </a:solidFill>
                <a:latin typeface="Calibri"/>
                <a:ea typeface="Calibri"/>
                <a:cs typeface="Calibri"/>
                <a:sym typeface="Calibri"/>
              </a:rPr>
              <a:t>E. </a:t>
            </a:r>
            <a:endParaRPr/>
          </a:p>
          <a:p>
            <a:pPr indent="0" lvl="0" marL="0" marR="0" rtl="0" algn="l">
              <a:spcBef>
                <a:spcPts val="0"/>
              </a:spcBef>
              <a:spcAft>
                <a:spcPts val="0"/>
              </a:spcAft>
              <a:buNone/>
            </a:pPr>
            <a:r>
              <a:rPr i="1" lang="en-US" sz="2800">
                <a:solidFill>
                  <a:schemeClr val="dk1"/>
                </a:solidFill>
                <a:latin typeface="Calibri"/>
                <a:ea typeface="Calibri"/>
                <a:cs typeface="Calibri"/>
                <a:sym typeface="Calibri"/>
              </a:rPr>
              <a:t>NOTE: An address can be a name, </a:t>
            </a:r>
            <a:r>
              <a:rPr lang="en-US" sz="2800">
                <a:solidFill>
                  <a:schemeClr val="dk1"/>
                </a:solidFill>
                <a:latin typeface="Calibri"/>
                <a:ea typeface="Calibri"/>
                <a:cs typeface="Calibri"/>
                <a:sym typeface="Calibri"/>
              </a:rPr>
              <a:t>a constant, or a compiler-generated temporary.</a:t>
            </a:r>
            <a:endParaRPr/>
          </a:p>
          <a:p>
            <a:pPr indent="0" lvl="0" marL="0" marR="0" rtl="0" algn="l">
              <a:spcBef>
                <a:spcPts val="0"/>
              </a:spcBef>
              <a:spcAft>
                <a:spcPts val="0"/>
              </a:spcAft>
              <a:buNone/>
            </a:pPr>
            <a:r>
              <a:rPr b="1" lang="en-US" sz="2800">
                <a:solidFill>
                  <a:srgbClr val="FF0000"/>
                </a:solidFill>
                <a:latin typeface="Calibri"/>
                <a:ea typeface="Calibri"/>
                <a:cs typeface="Calibri"/>
                <a:sym typeface="Calibri"/>
              </a:rPr>
              <a:t>E -&gt; id         </a:t>
            </a:r>
            <a:r>
              <a:rPr b="1" i="1" lang="en-US" sz="2800">
                <a:solidFill>
                  <a:srgbClr val="FF0000"/>
                </a:solidFill>
                <a:latin typeface="Calibri"/>
                <a:ea typeface="Calibri"/>
                <a:cs typeface="Calibri"/>
                <a:sym typeface="Calibri"/>
              </a:rPr>
              <a:t>E.addr = top.get(id.lexval) </a:t>
            </a:r>
            <a:endParaRPr/>
          </a:p>
          <a:p>
            <a:pPr indent="0" lvl="0" marL="0" marR="0" rtl="0" algn="l">
              <a:spcBef>
                <a:spcPts val="0"/>
              </a:spcBef>
              <a:spcAft>
                <a:spcPts val="0"/>
              </a:spcAft>
              <a:buNone/>
            </a:pPr>
            <a:r>
              <a:rPr b="1" i="1" lang="en-US" sz="2800">
                <a:solidFill>
                  <a:srgbClr val="FF0000"/>
                </a:solidFill>
                <a:latin typeface="Calibri"/>
                <a:ea typeface="Calibri"/>
                <a:cs typeface="Calibri"/>
                <a:sym typeface="Calibri"/>
              </a:rPr>
              <a:t>                    E.code = ' ‘</a:t>
            </a:r>
            <a:endParaRPr sz="2800">
              <a:solidFill>
                <a:srgbClr val="FF0000"/>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When an expression is a single identifier, say </a:t>
            </a:r>
            <a:r>
              <a:rPr i="1" lang="en-US" sz="2800">
                <a:solidFill>
                  <a:schemeClr val="dk1"/>
                </a:solidFill>
                <a:latin typeface="Calibri"/>
                <a:ea typeface="Calibri"/>
                <a:cs typeface="Calibri"/>
                <a:sym typeface="Calibri"/>
              </a:rPr>
              <a:t>x, then x itself holds the </a:t>
            </a:r>
            <a:r>
              <a:rPr lang="en-US" sz="2800">
                <a:solidFill>
                  <a:schemeClr val="dk1"/>
                </a:solidFill>
                <a:latin typeface="Calibri"/>
                <a:ea typeface="Calibri"/>
                <a:cs typeface="Calibri"/>
                <a:sym typeface="Calibri"/>
              </a:rPr>
              <a:t>value of the expression. The semantic rules for this production define </a:t>
            </a:r>
            <a:r>
              <a:rPr i="1" lang="en-US" sz="2800">
                <a:solidFill>
                  <a:schemeClr val="dk1"/>
                </a:solidFill>
                <a:latin typeface="Calibri"/>
                <a:ea typeface="Calibri"/>
                <a:cs typeface="Calibri"/>
                <a:sym typeface="Calibri"/>
              </a:rPr>
              <a:t>E.addr </a:t>
            </a:r>
            <a:r>
              <a:rPr lang="en-US" sz="2800">
                <a:solidFill>
                  <a:schemeClr val="dk1"/>
                </a:solidFill>
                <a:latin typeface="Calibri"/>
                <a:ea typeface="Calibri"/>
                <a:cs typeface="Calibri"/>
                <a:sym typeface="Calibri"/>
              </a:rPr>
              <a:t>to point to the symbol-table entry for this instance of </a:t>
            </a:r>
            <a:r>
              <a:rPr b="1" lang="en-US" sz="2800">
                <a:solidFill>
                  <a:schemeClr val="dk1"/>
                </a:solidFill>
                <a:latin typeface="Calibri"/>
                <a:ea typeface="Calibri"/>
                <a:cs typeface="Calibri"/>
                <a:sym typeface="Calibri"/>
              </a:rPr>
              <a:t>id. Let </a:t>
            </a:r>
            <a:r>
              <a:rPr b="1" i="1" lang="en-US" sz="2800">
                <a:solidFill>
                  <a:schemeClr val="dk1"/>
                </a:solidFill>
                <a:latin typeface="Calibri"/>
                <a:ea typeface="Calibri"/>
                <a:cs typeface="Calibri"/>
                <a:sym typeface="Calibri"/>
              </a:rPr>
              <a:t>top denote the </a:t>
            </a:r>
            <a:r>
              <a:rPr lang="en-US" sz="2800">
                <a:solidFill>
                  <a:schemeClr val="dk1"/>
                </a:solidFill>
                <a:latin typeface="Calibri"/>
                <a:ea typeface="Calibri"/>
                <a:cs typeface="Calibri"/>
                <a:sym typeface="Calibri"/>
              </a:rPr>
              <a:t>current symbol table. Function </a:t>
            </a:r>
            <a:r>
              <a:rPr i="1" lang="en-US" sz="2800">
                <a:solidFill>
                  <a:srgbClr val="FF0000"/>
                </a:solidFill>
                <a:latin typeface="Calibri"/>
                <a:ea typeface="Calibri"/>
                <a:cs typeface="Calibri"/>
                <a:sym typeface="Calibri"/>
              </a:rPr>
              <a:t>top. get </a:t>
            </a:r>
            <a:r>
              <a:rPr i="1" lang="en-US" sz="2800">
                <a:solidFill>
                  <a:schemeClr val="dk1"/>
                </a:solidFill>
                <a:latin typeface="Calibri"/>
                <a:ea typeface="Calibri"/>
                <a:cs typeface="Calibri"/>
                <a:sym typeface="Calibri"/>
              </a:rPr>
              <a:t>retrieves the entry when it is applied to </a:t>
            </a:r>
            <a:r>
              <a:rPr lang="en-US" sz="2800">
                <a:solidFill>
                  <a:schemeClr val="dk1"/>
                </a:solidFill>
                <a:latin typeface="Calibri"/>
                <a:ea typeface="Calibri"/>
                <a:cs typeface="Calibri"/>
                <a:sym typeface="Calibri"/>
              </a:rPr>
              <a:t>the string representation </a:t>
            </a:r>
            <a:r>
              <a:rPr i="1" lang="en-US" sz="2800">
                <a:solidFill>
                  <a:srgbClr val="FF0000"/>
                </a:solidFill>
                <a:latin typeface="Calibri"/>
                <a:ea typeface="Calibri"/>
                <a:cs typeface="Calibri"/>
                <a:sym typeface="Calibri"/>
              </a:rPr>
              <a:t>id.lexval </a:t>
            </a:r>
            <a:r>
              <a:rPr i="1" lang="en-US" sz="2800">
                <a:solidFill>
                  <a:schemeClr val="dk1"/>
                </a:solidFill>
                <a:latin typeface="Calibri"/>
                <a:ea typeface="Calibri"/>
                <a:cs typeface="Calibri"/>
                <a:sym typeface="Calibri"/>
              </a:rPr>
              <a:t>of this instance of </a:t>
            </a:r>
            <a:r>
              <a:rPr b="1" i="1" lang="en-US" sz="2800">
                <a:solidFill>
                  <a:schemeClr val="dk1"/>
                </a:solidFill>
                <a:latin typeface="Calibri"/>
                <a:ea typeface="Calibri"/>
                <a:cs typeface="Calibri"/>
                <a:sym typeface="Calibri"/>
              </a:rPr>
              <a:t>id. </a:t>
            </a:r>
            <a:r>
              <a:rPr b="1" i="1" lang="en-US" sz="2800">
                <a:solidFill>
                  <a:srgbClr val="FF0000"/>
                </a:solidFill>
                <a:latin typeface="Calibri"/>
                <a:ea typeface="Calibri"/>
                <a:cs typeface="Calibri"/>
                <a:sym typeface="Calibri"/>
              </a:rPr>
              <a:t>E.code </a:t>
            </a:r>
            <a:r>
              <a:rPr b="1" i="1" lang="en-US" sz="2800">
                <a:solidFill>
                  <a:schemeClr val="dk1"/>
                </a:solidFill>
                <a:latin typeface="Calibri"/>
                <a:ea typeface="Calibri"/>
                <a:cs typeface="Calibri"/>
                <a:sym typeface="Calibri"/>
              </a:rPr>
              <a:t>is set to the </a:t>
            </a:r>
            <a:r>
              <a:rPr lang="en-US" sz="2800">
                <a:solidFill>
                  <a:schemeClr val="dk1"/>
                </a:solidFill>
                <a:latin typeface="Calibri"/>
                <a:ea typeface="Calibri"/>
                <a:cs typeface="Calibri"/>
                <a:sym typeface="Calibri"/>
              </a:rPr>
              <a:t>empty string.</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538324" y="280323"/>
            <a:ext cx="9513570"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SDD to generate Intermediate Code - Arithmetic Expressions</a:t>
            </a:r>
            <a:endParaRPr sz="3000"/>
          </a:p>
        </p:txBody>
      </p:sp>
      <p:sp>
        <p:nvSpPr>
          <p:cNvPr id="107" name="Google Shape;107;p8"/>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8" name="Google Shape;108;p8"/>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109" name="Google Shape;109;p8"/>
          <p:cNvSpPr txBox="1"/>
          <p:nvPr/>
        </p:nvSpPr>
        <p:spPr>
          <a:xfrm>
            <a:off x="533400" y="1905000"/>
            <a:ext cx="12592701" cy="604524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800">
                <a:solidFill>
                  <a:srgbClr val="2F5496"/>
                </a:solidFill>
                <a:latin typeface="Calibri"/>
                <a:ea typeface="Calibri"/>
                <a:cs typeface="Calibri"/>
                <a:sym typeface="Calibri"/>
              </a:rPr>
              <a:t>Assigning appropriate semantic rules to each production – Explaination</a:t>
            </a:r>
            <a:endParaRPr b="1" sz="2800">
              <a:solidFill>
                <a:srgbClr val="2F5496"/>
              </a:solidFill>
              <a:latin typeface="Calibri"/>
              <a:ea typeface="Calibri"/>
              <a:cs typeface="Calibri"/>
              <a:sym typeface="Calibri"/>
            </a:endParaRPr>
          </a:p>
          <a:p>
            <a:pPr indent="0" lvl="0" marL="0" marR="0" rtl="0" algn="l">
              <a:spcBef>
                <a:spcPts val="0"/>
              </a:spcBef>
              <a:spcAft>
                <a:spcPts val="0"/>
              </a:spcAft>
              <a:buNone/>
            </a:pPr>
            <a:r>
              <a:rPr b="1" lang="en-US" sz="2800">
                <a:solidFill>
                  <a:srgbClr val="FF0000"/>
                </a:solidFill>
                <a:latin typeface="Calibri"/>
                <a:ea typeface="Calibri"/>
                <a:cs typeface="Calibri"/>
                <a:sym typeface="Calibri"/>
              </a:rPr>
              <a:t>E -&gt; (E1)    	</a:t>
            </a:r>
            <a:r>
              <a:rPr b="1" i="1" lang="en-US" sz="2800">
                <a:solidFill>
                  <a:srgbClr val="FF0000"/>
                </a:solidFill>
                <a:latin typeface="Calibri"/>
                <a:ea typeface="Calibri"/>
                <a:cs typeface="Calibri"/>
                <a:sym typeface="Calibri"/>
              </a:rPr>
              <a:t>E.addr = E1.addr  </a:t>
            </a:r>
            <a:endParaRPr/>
          </a:p>
          <a:p>
            <a:pPr indent="0" lvl="0" marL="0" marR="0" rtl="0" algn="l">
              <a:spcBef>
                <a:spcPts val="0"/>
              </a:spcBef>
              <a:spcAft>
                <a:spcPts val="0"/>
              </a:spcAft>
              <a:buNone/>
            </a:pPr>
            <a:r>
              <a:rPr b="1" i="1" lang="en-US" sz="2800">
                <a:solidFill>
                  <a:srgbClr val="FF0000"/>
                </a:solidFill>
                <a:latin typeface="Calibri"/>
                <a:ea typeface="Calibri"/>
                <a:cs typeface="Calibri"/>
                <a:sym typeface="Calibri"/>
              </a:rPr>
              <a:t>		E.code = E1.code</a:t>
            </a:r>
            <a:endParaRPr b="1" sz="2800">
              <a:solidFill>
                <a:srgbClr val="2F5496"/>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When </a:t>
            </a:r>
            <a:r>
              <a:rPr i="1" lang="en-US" sz="2800">
                <a:solidFill>
                  <a:schemeClr val="dk1"/>
                </a:solidFill>
                <a:latin typeface="Calibri"/>
                <a:ea typeface="Calibri"/>
                <a:cs typeface="Calibri"/>
                <a:sym typeface="Calibri"/>
              </a:rPr>
              <a:t>E —&gt; (E1), the translation of E is the same as that of the subexpression</a:t>
            </a:r>
            <a:endParaRPr i="1" sz="2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2800">
                <a:solidFill>
                  <a:schemeClr val="dk1"/>
                </a:solidFill>
                <a:latin typeface="Calibri"/>
                <a:ea typeface="Calibri"/>
                <a:cs typeface="Calibri"/>
                <a:sym typeface="Calibri"/>
              </a:rPr>
              <a:t>E1. Hence, E.addr equals E1.addr, and E.code equals E1.code.</a:t>
            </a:r>
            <a:endParaRPr/>
          </a:p>
          <a:p>
            <a:pPr indent="0" lvl="0" marL="0" marR="0" rtl="0" algn="l">
              <a:spcBef>
                <a:spcPts val="0"/>
              </a:spcBef>
              <a:spcAft>
                <a:spcPts val="0"/>
              </a:spcAft>
              <a:buNone/>
            </a:pPr>
            <a:r>
              <a:t/>
            </a:r>
            <a:endParaRPr i="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rgbClr val="FF0000"/>
                </a:solidFill>
                <a:latin typeface="Calibri"/>
                <a:ea typeface="Calibri"/>
                <a:cs typeface="Calibri"/>
                <a:sym typeface="Calibri"/>
              </a:rPr>
              <a:t>S -&gt; id = E;     </a:t>
            </a:r>
            <a:r>
              <a:rPr b="1" i="1" lang="en-US" sz="2800">
                <a:solidFill>
                  <a:srgbClr val="FF0000"/>
                </a:solidFill>
                <a:latin typeface="Calibri"/>
                <a:ea typeface="Calibri"/>
                <a:cs typeface="Calibri"/>
                <a:sym typeface="Calibri"/>
              </a:rPr>
              <a:t>S.code = E.code || gen(top.get(id.lexval) ‘=’ E.addr)</a:t>
            </a:r>
            <a:endParaRPr sz="2800">
              <a:solidFill>
                <a:srgbClr val="FF0000"/>
              </a:solidFill>
              <a:latin typeface="Calibri"/>
              <a:ea typeface="Calibri"/>
              <a:cs typeface="Calibri"/>
              <a:sym typeface="Calibri"/>
            </a:endParaRPr>
          </a:p>
          <a:p>
            <a:pPr indent="0" lvl="0" marL="0" marR="0" rtl="0" algn="l">
              <a:spcBef>
                <a:spcPts val="0"/>
              </a:spcBef>
              <a:spcAft>
                <a:spcPts val="0"/>
              </a:spcAft>
              <a:buNone/>
            </a:pPr>
            <a:r>
              <a:t/>
            </a:r>
            <a:endParaRPr i="1"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generates instructions that assign the value of expression </a:t>
            </a:r>
            <a:r>
              <a:rPr i="1" lang="en-US" sz="2800">
                <a:solidFill>
                  <a:schemeClr val="dk1"/>
                </a:solidFill>
                <a:latin typeface="Calibri"/>
                <a:ea typeface="Calibri"/>
                <a:cs typeface="Calibri"/>
                <a:sym typeface="Calibri"/>
              </a:rPr>
              <a:t>E to the identifier </a:t>
            </a:r>
            <a:r>
              <a:rPr b="1" i="1" lang="en-US" sz="2800">
                <a:solidFill>
                  <a:schemeClr val="dk1"/>
                </a:solidFill>
                <a:latin typeface="Calibri"/>
                <a:ea typeface="Calibri"/>
                <a:cs typeface="Calibri"/>
                <a:sym typeface="Calibri"/>
              </a:rPr>
              <a:t>id. The semantic rule for this production </a:t>
            </a:r>
            <a:r>
              <a:rPr lang="en-US" sz="2800">
                <a:solidFill>
                  <a:schemeClr val="dk1"/>
                </a:solidFill>
                <a:latin typeface="Calibri"/>
                <a:ea typeface="Calibri"/>
                <a:cs typeface="Calibri"/>
                <a:sym typeface="Calibri"/>
              </a:rPr>
              <a:t>uses function </a:t>
            </a:r>
            <a:r>
              <a:rPr i="1" lang="en-US" sz="2800">
                <a:solidFill>
                  <a:schemeClr val="dk1"/>
                </a:solidFill>
                <a:latin typeface="Calibri"/>
                <a:ea typeface="Calibri"/>
                <a:cs typeface="Calibri"/>
                <a:sym typeface="Calibri"/>
              </a:rPr>
              <a:t>top.get to determine the address of the identifier represented by </a:t>
            </a:r>
            <a:r>
              <a:rPr b="1" lang="en-US" sz="2800">
                <a:solidFill>
                  <a:schemeClr val="dk1"/>
                </a:solidFill>
                <a:latin typeface="Calibri"/>
                <a:ea typeface="Calibri"/>
                <a:cs typeface="Calibri"/>
                <a:sym typeface="Calibri"/>
              </a:rPr>
              <a:t>id, as in the rules for </a:t>
            </a:r>
            <a:r>
              <a:rPr b="1" i="1" lang="en-US" sz="2800">
                <a:solidFill>
                  <a:schemeClr val="dk1"/>
                </a:solidFill>
                <a:latin typeface="Calibri"/>
                <a:ea typeface="Calibri"/>
                <a:cs typeface="Calibri"/>
                <a:sym typeface="Calibri"/>
              </a:rPr>
              <a:t>E —&gt; id. </a:t>
            </a:r>
            <a:endParaRPr/>
          </a:p>
          <a:p>
            <a:pPr indent="0" lvl="0" marL="0" marR="0" rtl="0" algn="l">
              <a:spcBef>
                <a:spcPts val="0"/>
              </a:spcBef>
              <a:spcAft>
                <a:spcPts val="0"/>
              </a:spcAft>
              <a:buNone/>
            </a:pPr>
            <a:r>
              <a:rPr b="1" i="1" lang="en-US" sz="2800">
                <a:solidFill>
                  <a:schemeClr val="dk1"/>
                </a:solidFill>
                <a:latin typeface="Calibri"/>
                <a:ea typeface="Calibri"/>
                <a:cs typeface="Calibri"/>
                <a:sym typeface="Calibri"/>
              </a:rPr>
              <a:t>S.code consists of the instructions to compute </a:t>
            </a:r>
            <a:r>
              <a:rPr lang="en-US" sz="2800">
                <a:solidFill>
                  <a:schemeClr val="dk1"/>
                </a:solidFill>
                <a:latin typeface="Calibri"/>
                <a:ea typeface="Calibri"/>
                <a:cs typeface="Calibri"/>
                <a:sym typeface="Calibri"/>
              </a:rPr>
              <a:t>the value of </a:t>
            </a:r>
            <a:r>
              <a:rPr i="1" lang="en-US" sz="2800">
                <a:solidFill>
                  <a:schemeClr val="dk1"/>
                </a:solidFill>
                <a:latin typeface="Calibri"/>
                <a:ea typeface="Calibri"/>
                <a:cs typeface="Calibri"/>
                <a:sym typeface="Calibri"/>
              </a:rPr>
              <a:t>E into an address given by E.addr, followed by an assignment to </a:t>
            </a:r>
            <a:r>
              <a:rPr lang="en-US" sz="2800">
                <a:solidFill>
                  <a:schemeClr val="dk1"/>
                </a:solidFill>
                <a:latin typeface="Calibri"/>
                <a:ea typeface="Calibri"/>
                <a:cs typeface="Calibri"/>
                <a:sym typeface="Calibri"/>
              </a:rPr>
              <a:t>the address </a:t>
            </a:r>
            <a:r>
              <a:rPr i="1" lang="en-US" sz="2800">
                <a:solidFill>
                  <a:srgbClr val="FF0000"/>
                </a:solidFill>
                <a:latin typeface="Calibri"/>
                <a:ea typeface="Calibri"/>
                <a:cs typeface="Calibri"/>
                <a:sym typeface="Calibri"/>
              </a:rPr>
              <a:t>top.get(id.lexval)</a:t>
            </a:r>
            <a:r>
              <a:rPr i="1" lang="en-US" sz="2800">
                <a:solidFill>
                  <a:schemeClr val="dk1"/>
                </a:solidFill>
                <a:latin typeface="Calibri"/>
                <a:ea typeface="Calibri"/>
                <a:cs typeface="Calibri"/>
                <a:sym typeface="Calibri"/>
              </a:rPr>
              <a:t> for this instance of </a:t>
            </a:r>
            <a:r>
              <a:rPr b="1" i="1" lang="en-US" sz="2800">
                <a:solidFill>
                  <a:schemeClr val="dk1"/>
                </a:solidFill>
                <a:latin typeface="Calibri"/>
                <a:ea typeface="Calibri"/>
                <a:cs typeface="Calibri"/>
                <a:sym typeface="Calibri"/>
              </a:rPr>
              <a:t>id.</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title"/>
          </p:nvPr>
        </p:nvSpPr>
        <p:spPr>
          <a:xfrm>
            <a:off x="538324" y="280323"/>
            <a:ext cx="9513570" cy="1091565"/>
          </a:xfrm>
          <a:prstGeom prst="rect">
            <a:avLst/>
          </a:prstGeom>
          <a:noFill/>
          <a:ln>
            <a:noFill/>
          </a:ln>
        </p:spPr>
        <p:txBody>
          <a:bodyPr anchorCtr="0" anchor="t" bIns="0" lIns="0" spcFirstLastPara="1" rIns="0" wrap="square" tIns="88250">
            <a:spAutoFit/>
          </a:bodyPr>
          <a:lstStyle/>
          <a:p>
            <a:pPr indent="0" lvl="0" marL="38100" rtl="0" algn="l">
              <a:lnSpc>
                <a:spcPct val="100000"/>
              </a:lnSpc>
              <a:spcBef>
                <a:spcPts val="0"/>
              </a:spcBef>
              <a:spcAft>
                <a:spcPts val="0"/>
              </a:spcAft>
              <a:buNone/>
            </a:pPr>
            <a:r>
              <a:rPr lang="en-US" sz="3000">
                <a:solidFill>
                  <a:srgbClr val="2F5496"/>
                </a:solidFill>
              </a:rPr>
              <a:t>Compiler Design</a:t>
            </a:r>
            <a:endParaRPr sz="3000"/>
          </a:p>
          <a:p>
            <a:pPr indent="0" lvl="0" marL="12700" rtl="0" algn="l">
              <a:lnSpc>
                <a:spcPct val="100000"/>
              </a:lnSpc>
              <a:spcBef>
                <a:spcPts val="595"/>
              </a:spcBef>
              <a:spcAft>
                <a:spcPts val="0"/>
              </a:spcAft>
              <a:buNone/>
            </a:pPr>
            <a:r>
              <a:rPr lang="en-US" sz="3000"/>
              <a:t>SDD to generate Intermediate Code - Arithmetic Expressions</a:t>
            </a:r>
            <a:endParaRPr sz="3000"/>
          </a:p>
        </p:txBody>
      </p:sp>
      <p:sp>
        <p:nvSpPr>
          <p:cNvPr id="115" name="Google Shape;115;p9"/>
          <p:cNvSpPr/>
          <p:nvPr/>
        </p:nvSpPr>
        <p:spPr>
          <a:xfrm>
            <a:off x="0" y="1736227"/>
            <a:ext cx="9950450" cy="38100"/>
          </a:xfrm>
          <a:custGeom>
            <a:rect b="b" l="l" r="r" t="t"/>
            <a:pathLst>
              <a:path extrusionOk="0" h="38100" w="9950450">
                <a:moveTo>
                  <a:pt x="9950030" y="38099"/>
                </a:moveTo>
                <a:lnTo>
                  <a:pt x="0" y="38099"/>
                </a:lnTo>
                <a:lnTo>
                  <a:pt x="0" y="0"/>
                </a:lnTo>
                <a:lnTo>
                  <a:pt x="9950030" y="0"/>
                </a:lnTo>
                <a:lnTo>
                  <a:pt x="9950030" y="38099"/>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6" name="Google Shape;116;p9"/>
          <p:cNvPicPr preferRelativeResize="0"/>
          <p:nvPr/>
        </p:nvPicPr>
        <p:blipFill rotWithShape="1">
          <a:blip r:embed="rId3">
            <a:alphaModFix/>
          </a:blip>
          <a:srcRect b="0" l="0" r="0" t="0"/>
          <a:stretch/>
        </p:blipFill>
        <p:spPr>
          <a:xfrm>
            <a:off x="12791423" y="626519"/>
            <a:ext cx="1120317" cy="1678755"/>
          </a:xfrm>
          <a:prstGeom prst="rect">
            <a:avLst/>
          </a:prstGeom>
          <a:noFill/>
          <a:ln>
            <a:noFill/>
          </a:ln>
        </p:spPr>
      </p:pic>
      <p:sp>
        <p:nvSpPr>
          <p:cNvPr id="117" name="Google Shape;117;p9"/>
          <p:cNvSpPr txBox="1"/>
          <p:nvPr/>
        </p:nvSpPr>
        <p:spPr>
          <a:xfrm>
            <a:off x="533400" y="1905000"/>
            <a:ext cx="12592701" cy="690701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800">
                <a:solidFill>
                  <a:srgbClr val="2F5496"/>
                </a:solidFill>
                <a:latin typeface="Calibri"/>
                <a:ea typeface="Calibri"/>
                <a:cs typeface="Calibri"/>
                <a:sym typeface="Calibri"/>
              </a:rPr>
              <a:t>Assigning appropriate semantic rules to each production – Explaination</a:t>
            </a:r>
            <a:endParaRPr b="1" sz="2800">
              <a:solidFill>
                <a:srgbClr val="2F5496"/>
              </a:solidFill>
              <a:latin typeface="Calibri"/>
              <a:ea typeface="Calibri"/>
              <a:cs typeface="Calibri"/>
              <a:sym typeface="Calibri"/>
            </a:endParaRPr>
          </a:p>
          <a:p>
            <a:pPr indent="0" lvl="0" marL="0" marR="0" rtl="0" algn="l">
              <a:spcBef>
                <a:spcPts val="0"/>
              </a:spcBef>
              <a:spcAft>
                <a:spcPts val="0"/>
              </a:spcAft>
              <a:buNone/>
            </a:pPr>
            <a:r>
              <a:rPr b="1" lang="en-US" sz="2800">
                <a:solidFill>
                  <a:srgbClr val="FF0000"/>
                </a:solidFill>
                <a:latin typeface="Calibri"/>
                <a:ea typeface="Calibri"/>
                <a:cs typeface="Calibri"/>
                <a:sym typeface="Calibri"/>
              </a:rPr>
              <a:t>E -&gt; E1 + E2     	</a:t>
            </a:r>
            <a:r>
              <a:rPr b="1" i="1" lang="en-US" sz="2800">
                <a:solidFill>
                  <a:srgbClr val="FF0000"/>
                </a:solidFill>
                <a:latin typeface="Calibri"/>
                <a:ea typeface="Calibri"/>
                <a:cs typeface="Calibri"/>
                <a:sym typeface="Calibri"/>
              </a:rPr>
              <a:t>E.addr = new Temp();</a:t>
            </a:r>
            <a:endParaRPr sz="2800">
              <a:solidFill>
                <a:srgbClr val="FF0000"/>
              </a:solidFill>
              <a:latin typeface="Calibri"/>
              <a:ea typeface="Calibri"/>
              <a:cs typeface="Calibri"/>
              <a:sym typeface="Calibri"/>
            </a:endParaRPr>
          </a:p>
          <a:p>
            <a:pPr indent="0" lvl="0" marL="0" marR="0" rtl="0" algn="l">
              <a:spcBef>
                <a:spcPts val="0"/>
              </a:spcBef>
              <a:spcAft>
                <a:spcPts val="0"/>
              </a:spcAft>
              <a:buNone/>
            </a:pPr>
            <a:r>
              <a:rPr b="1" i="1" lang="en-US" sz="2800">
                <a:solidFill>
                  <a:srgbClr val="FF0000"/>
                </a:solidFill>
                <a:latin typeface="Calibri"/>
                <a:ea typeface="Calibri"/>
                <a:cs typeface="Calibri"/>
                <a:sym typeface="Calibri"/>
              </a:rPr>
              <a:t>			E.code = E1.code || E2.code ||  gen(E.addr '=' E1.addr '+' E2.addr)</a:t>
            </a:r>
            <a:endParaRPr i="1"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2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The operators + and unary are representative of the operators in a typical language. The semantic rules for E —&gt; E1 + E2, generate code to compute the value of E from the values of E1 and E2. Values are computed  into newly generated temporary names. If E1 is computed into E1.addr and E2 into E2. addr, then E1 + E2 translates into t = E1. addr + E2. addr, where t is a new temporary name. E.addr is set to t. </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A sequence of distinct temporary names t1,t2,... is created by successively executing new Temp().</a:t>
            </a:r>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we use the notation </a:t>
            </a:r>
            <a:r>
              <a:rPr lang="en-US" sz="2400">
                <a:solidFill>
                  <a:srgbClr val="FF0000"/>
                </a:solidFill>
                <a:latin typeface="Calibri"/>
                <a:ea typeface="Calibri"/>
                <a:cs typeface="Calibri"/>
                <a:sym typeface="Calibri"/>
              </a:rPr>
              <a:t>gen(x '=' y '+' z) </a:t>
            </a:r>
            <a:r>
              <a:rPr lang="en-US" sz="2400">
                <a:solidFill>
                  <a:schemeClr val="dk1"/>
                </a:solidFill>
                <a:latin typeface="Calibri"/>
                <a:ea typeface="Calibri"/>
                <a:cs typeface="Calibri"/>
                <a:sym typeface="Calibri"/>
              </a:rPr>
              <a:t>to represent the three-address instruction x = y + z. Expressions appearing in place of variables like x, y, and z are evaluated when passed to gen, and quoted strings like are taken literally. Other three-address instructions will be built up similarly by applying gen to a combination of expressions and strings.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When we translate the production E -&gt; E1+E2, the semantic rules build up from E.code by concatenating E1.code, E2.code, and an instruction that adds the values of E1 and E2. The instruction puts the result of the addition into a new temporary name for E, denoted by E.addr.</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2022-03-03T03:56:32Z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