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/PPU/5MAQNR6Z2DVw8xf55jPQ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67B1FB-4EC7-4877-A04B-42033B8B3AF4}">
  <a:tblStyle styleId="{1D67B1FB-4EC7-4877-A04B-42033B8B3A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527546" y="2656051"/>
            <a:ext cx="13443585" cy="405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527546" y="2656051"/>
            <a:ext cx="13443585" cy="405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www.geeksforgeeks.org/gate-gate-cs-2006-question-5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534606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Sree Pranavi 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box"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400" y="2375150"/>
            <a:ext cx="9677400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/>
          <p:nvPr/>
        </p:nvSpPr>
        <p:spPr>
          <a:xfrm>
            <a:off x="990600" y="685800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 : We are given L-Attributed Syntax Directed Translation as semantic actions like printf statements are inserted anywhere on the RHS of production (R → *E{print(“*”);}R). After constructing the parse tree as shown below from the given grammar, we will follow depth first order left to right evaluation in order to generate the final output.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563806" y="280327"/>
            <a:ext cx="26200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Problematic SDT</a:t>
            </a:r>
            <a:endParaRPr sz="3000"/>
          </a:p>
        </p:txBody>
      </p:sp>
      <p:sp>
        <p:nvSpPr>
          <p:cNvPr id="131" name="Google Shape;131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 txBox="1"/>
          <p:nvPr/>
        </p:nvSpPr>
        <p:spPr>
          <a:xfrm>
            <a:off x="970900" y="2100426"/>
            <a:ext cx="4655185" cy="487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Infix to prefix 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 -&gt; En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37477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 -&gt; {printf(“+”);} E + T  E -&gt; 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381125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 -&gt; {printf(“*”);} T * F  T -&gt; 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 -&gt; (E)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 -&gt; digit {printf(“digit.lexval”);}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563806" y="280327"/>
            <a:ext cx="26200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Problematic SDT</a:t>
            </a:r>
            <a:endParaRPr sz="3000"/>
          </a:p>
        </p:txBody>
      </p:sp>
      <p:sp>
        <p:nvSpPr>
          <p:cNvPr id="139" name="Google Shape;139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2"/>
          <p:cNvSpPr txBox="1"/>
          <p:nvPr/>
        </p:nvSpPr>
        <p:spPr>
          <a:xfrm>
            <a:off x="970900" y="1895321"/>
            <a:ext cx="4747895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Infix to prefix example 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5542900" y="3684751"/>
            <a:ext cx="1993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6914500" y="3684751"/>
            <a:ext cx="216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970900" y="4840451"/>
            <a:ext cx="16332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{printf(“+”);}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4171300" y="4789651"/>
            <a:ext cx="1993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5542900" y="4789651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 txBox="1"/>
          <p:nvPr/>
        </p:nvSpPr>
        <p:spPr>
          <a:xfrm>
            <a:off x="6914500" y="4789651"/>
            <a:ext cx="2019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4171300" y="5894551"/>
            <a:ext cx="338962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	</a:t>
            </a: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{printf(“*”);}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	*	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4171300" y="6999451"/>
            <a:ext cx="189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6457300" y="6999451"/>
            <a:ext cx="15951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	digit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8350506" y="7050251"/>
            <a:ext cx="28409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{printf(“digit.lexval”);}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3714100" y="8104351"/>
            <a:ext cx="6819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digit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4628500" y="7898399"/>
            <a:ext cx="2840990" cy="1200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8425">
            <a:spAutoFit/>
          </a:bodyPr>
          <a:lstStyle/>
          <a:p>
            <a:pPr indent="0" lvl="0" marL="184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digit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9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{printf(“digit.lexval”);}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7757629" y="8155151"/>
            <a:ext cx="28409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{printf(“digit.lexval”);}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5645575" y="3128199"/>
            <a:ext cx="0" cy="685165"/>
          </a:xfrm>
          <a:custGeom>
            <a:rect b="b" l="l" r="r" t="t"/>
            <a:pathLst>
              <a:path extrusionOk="0" h="685164" w="120000">
                <a:moveTo>
                  <a:pt x="0" y="0"/>
                </a:moveTo>
                <a:lnTo>
                  <a:pt x="0" y="6848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2"/>
          <p:cNvGrpSpPr/>
          <p:nvPr/>
        </p:nvGrpSpPr>
        <p:grpSpPr>
          <a:xfrm>
            <a:off x="1756924" y="4024800"/>
            <a:ext cx="3759300" cy="899385"/>
            <a:chOff x="1756924" y="4024800"/>
            <a:chExt cx="3759300" cy="899385"/>
          </a:xfrm>
        </p:grpSpPr>
        <p:sp>
          <p:nvSpPr>
            <p:cNvPr id="157" name="Google Shape;157;p12"/>
            <p:cNvSpPr/>
            <p:nvPr/>
          </p:nvSpPr>
          <p:spPr>
            <a:xfrm>
              <a:off x="4424024" y="4275850"/>
              <a:ext cx="1092200" cy="648335"/>
            </a:xfrm>
            <a:custGeom>
              <a:rect b="b" l="l" r="r" t="t"/>
              <a:pathLst>
                <a:path extrusionOk="0" h="648335" w="1092200">
                  <a:moveTo>
                    <a:pt x="1091999" y="0"/>
                  </a:moveTo>
                  <a:lnTo>
                    <a:pt x="0" y="64799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1756924" y="4024800"/>
              <a:ext cx="3609975" cy="831215"/>
            </a:xfrm>
            <a:custGeom>
              <a:rect b="b" l="l" r="r" t="t"/>
              <a:pathLst>
                <a:path extrusionOk="0" h="831214" w="3609975">
                  <a:moveTo>
                    <a:pt x="0" y="830699"/>
                  </a:moveTo>
                  <a:lnTo>
                    <a:pt x="3609599" y="0"/>
                  </a:lnTo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2"/>
          <p:cNvSpPr/>
          <p:nvPr/>
        </p:nvSpPr>
        <p:spPr>
          <a:xfrm>
            <a:off x="5845774" y="3194399"/>
            <a:ext cx="1086485" cy="702945"/>
          </a:xfrm>
          <a:custGeom>
            <a:rect b="b" l="l" r="r" t="t"/>
            <a:pathLst>
              <a:path extrusionOk="0" h="702945" w="1086484">
                <a:moveTo>
                  <a:pt x="0" y="0"/>
                </a:moveTo>
                <a:lnTo>
                  <a:pt x="1085999" y="7028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5590225" y="4312449"/>
            <a:ext cx="32384" cy="639445"/>
          </a:xfrm>
          <a:custGeom>
            <a:rect b="b" l="l" r="r" t="t"/>
            <a:pathLst>
              <a:path extrusionOk="0" h="639445" w="32385">
                <a:moveTo>
                  <a:pt x="0" y="0"/>
                </a:moveTo>
                <a:lnTo>
                  <a:pt x="31799" y="6389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5686049" y="4376349"/>
            <a:ext cx="1214120" cy="479425"/>
          </a:xfrm>
          <a:custGeom>
            <a:rect b="b" l="l" r="r" t="t"/>
            <a:pathLst>
              <a:path extrusionOk="0" h="479425" w="1214120">
                <a:moveTo>
                  <a:pt x="0" y="0"/>
                </a:moveTo>
                <a:lnTo>
                  <a:pt x="1213799" y="4790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4280499" y="5366599"/>
            <a:ext cx="32384" cy="575310"/>
          </a:xfrm>
          <a:custGeom>
            <a:rect b="b" l="l" r="r" t="t"/>
            <a:pathLst>
              <a:path extrusionOk="0" h="575310" w="32385">
                <a:moveTo>
                  <a:pt x="0" y="0"/>
                </a:moveTo>
                <a:lnTo>
                  <a:pt x="32099" y="5750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4312449" y="6420775"/>
            <a:ext cx="0" cy="767080"/>
          </a:xfrm>
          <a:custGeom>
            <a:rect b="b" l="l" r="r" t="t"/>
            <a:pathLst>
              <a:path extrusionOk="0" h="767079" w="120000">
                <a:moveTo>
                  <a:pt x="0" y="0"/>
                </a:moveTo>
                <a:lnTo>
                  <a:pt x="0" y="7667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4216624" y="7666574"/>
            <a:ext cx="32384" cy="607060"/>
          </a:xfrm>
          <a:custGeom>
            <a:rect b="b" l="l" r="r" t="t"/>
            <a:pathLst>
              <a:path extrusionOk="0" h="607059" w="32385">
                <a:moveTo>
                  <a:pt x="0" y="0"/>
                </a:moveTo>
                <a:lnTo>
                  <a:pt x="32099" y="6068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6580475" y="6484649"/>
            <a:ext cx="32384" cy="671195"/>
          </a:xfrm>
          <a:custGeom>
            <a:rect b="b" l="l" r="r" t="t"/>
            <a:pathLst>
              <a:path extrusionOk="0" h="671195" w="32384">
                <a:moveTo>
                  <a:pt x="0" y="0"/>
                </a:moveTo>
                <a:lnTo>
                  <a:pt x="32099" y="6707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6612425" y="7602700"/>
            <a:ext cx="0" cy="639445"/>
          </a:xfrm>
          <a:custGeom>
            <a:rect b="b" l="l" r="r" t="t"/>
            <a:pathLst>
              <a:path extrusionOk="0" h="639445" w="120000">
                <a:moveTo>
                  <a:pt x="0" y="0"/>
                </a:moveTo>
                <a:lnTo>
                  <a:pt x="0" y="6389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12"/>
          <p:cNvGrpSpPr/>
          <p:nvPr/>
        </p:nvGrpSpPr>
        <p:grpSpPr>
          <a:xfrm>
            <a:off x="5590225" y="5334699"/>
            <a:ext cx="1916840" cy="703095"/>
            <a:chOff x="5590225" y="5334699"/>
            <a:chExt cx="1916840" cy="703095"/>
          </a:xfrm>
        </p:grpSpPr>
        <p:sp>
          <p:nvSpPr>
            <p:cNvPr id="168" name="Google Shape;168;p12"/>
            <p:cNvSpPr/>
            <p:nvPr/>
          </p:nvSpPr>
          <p:spPr>
            <a:xfrm>
              <a:off x="6612350" y="5366599"/>
              <a:ext cx="894715" cy="671195"/>
            </a:xfrm>
            <a:custGeom>
              <a:rect b="b" l="l" r="r" t="t"/>
              <a:pathLst>
                <a:path extrusionOk="0" h="671195" w="894715">
                  <a:moveTo>
                    <a:pt x="383399" y="127774"/>
                  </a:moveTo>
                  <a:lnTo>
                    <a:pt x="0" y="606874"/>
                  </a:lnTo>
                </a:path>
                <a:path extrusionOk="0" h="671195" w="894715">
                  <a:moveTo>
                    <a:pt x="383399" y="63899"/>
                  </a:moveTo>
                  <a:lnTo>
                    <a:pt x="894599" y="638999"/>
                  </a:lnTo>
                </a:path>
                <a:path extrusionOk="0" h="671195" w="894715">
                  <a:moveTo>
                    <a:pt x="447299" y="0"/>
                  </a:moveTo>
                  <a:lnTo>
                    <a:pt x="415499" y="67079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5590225" y="5334699"/>
              <a:ext cx="1278255" cy="607060"/>
            </a:xfrm>
            <a:custGeom>
              <a:rect b="b" l="l" r="r" t="t"/>
              <a:pathLst>
                <a:path extrusionOk="0" h="607060" w="1278254">
                  <a:moveTo>
                    <a:pt x="0" y="606899"/>
                  </a:moveTo>
                  <a:lnTo>
                    <a:pt x="1277699" y="0"/>
                  </a:lnTo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12"/>
          <p:cNvSpPr/>
          <p:nvPr/>
        </p:nvSpPr>
        <p:spPr>
          <a:xfrm>
            <a:off x="4415749" y="7214250"/>
            <a:ext cx="1624330" cy="1609090"/>
          </a:xfrm>
          <a:custGeom>
            <a:rect b="b" l="l" r="r" t="t"/>
            <a:pathLst>
              <a:path extrusionOk="0" h="1609090" w="1624329">
                <a:moveTo>
                  <a:pt x="1623899" y="160859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12"/>
          <p:cNvGrpSpPr/>
          <p:nvPr/>
        </p:nvGrpSpPr>
        <p:grpSpPr>
          <a:xfrm>
            <a:off x="7506875" y="6229100"/>
            <a:ext cx="2076825" cy="863045"/>
            <a:chOff x="7506875" y="6229100"/>
            <a:chExt cx="2076825" cy="863045"/>
          </a:xfrm>
        </p:grpSpPr>
        <p:sp>
          <p:nvSpPr>
            <p:cNvPr id="172" name="Google Shape;172;p12"/>
            <p:cNvSpPr/>
            <p:nvPr/>
          </p:nvSpPr>
          <p:spPr>
            <a:xfrm>
              <a:off x="7506875" y="6452700"/>
              <a:ext cx="64135" cy="639445"/>
            </a:xfrm>
            <a:custGeom>
              <a:rect b="b" l="l" r="r" t="t"/>
              <a:pathLst>
                <a:path extrusionOk="0" h="639445" w="64134">
                  <a:moveTo>
                    <a:pt x="0" y="0"/>
                  </a:moveTo>
                  <a:lnTo>
                    <a:pt x="63899" y="63899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570750" y="6229100"/>
              <a:ext cx="2012950" cy="862965"/>
            </a:xfrm>
            <a:custGeom>
              <a:rect b="b" l="l" r="r" t="t"/>
              <a:pathLst>
                <a:path extrusionOk="0" h="862965" w="2012950">
                  <a:moveTo>
                    <a:pt x="0" y="0"/>
                  </a:moveTo>
                  <a:lnTo>
                    <a:pt x="2012399" y="862499"/>
                  </a:lnTo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12"/>
          <p:cNvSpPr/>
          <p:nvPr/>
        </p:nvSpPr>
        <p:spPr>
          <a:xfrm>
            <a:off x="6740200" y="7347149"/>
            <a:ext cx="2300605" cy="767080"/>
          </a:xfrm>
          <a:custGeom>
            <a:rect b="b" l="l" r="r" t="t"/>
            <a:pathLst>
              <a:path extrusionOk="0" h="767079" w="2300604">
                <a:moveTo>
                  <a:pt x="0" y="0"/>
                </a:moveTo>
                <a:lnTo>
                  <a:pt x="2300099" y="766799"/>
                </a:lnTo>
              </a:path>
            </a:pathLst>
          </a:cu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563806" y="280327"/>
            <a:ext cx="26200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Problematic SDT</a:t>
            </a:r>
            <a:endParaRPr sz="3000"/>
          </a:p>
        </p:txBody>
      </p:sp>
      <p:sp>
        <p:nvSpPr>
          <p:cNvPr id="180" name="Google Shape;180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750875" y="2305276"/>
            <a:ext cx="8026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does the following SDT scheme print for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5 + 4 - 2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889750" y="3946896"/>
            <a:ext cx="42474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 -&gt; TR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+T {print(“+”);} R1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05410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→−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 {print(“-”);} R1  R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ε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 -&gt; 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 -&gt; digit {print(digit.lexval);}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563806" y="280327"/>
            <a:ext cx="4846394" cy="1092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</a:t>
            </a:r>
            <a:br>
              <a:rPr lang="en-US" sz="3000">
                <a:solidFill>
                  <a:srgbClr val="2F5496"/>
                </a:solidFill>
              </a:rPr>
            </a:br>
            <a:r>
              <a:rPr lang="en-US" sz="3000">
                <a:solidFill>
                  <a:srgbClr val="2F5496"/>
                </a:solidFill>
              </a:rPr>
              <a:t> </a:t>
            </a:r>
            <a:r>
              <a:rPr lang="en-US" sz="3000"/>
              <a:t>Postfix SDT for S attribute SDD</a:t>
            </a:r>
            <a:endParaRPr sz="3000"/>
          </a:p>
        </p:txBody>
      </p:sp>
      <p:sp>
        <p:nvSpPr>
          <p:cNvPr id="189" name="Google Shape;189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527546" y="2656051"/>
            <a:ext cx="11286490" cy="4624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attributed to SDT.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4350"/>
              <a:buFont typeface="Calibri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Evaluation of S-attributed SDD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2700" rtl="0" algn="l">
              <a:lnSpc>
                <a:spcPct val="100400"/>
              </a:lnSpc>
              <a:spcBef>
                <a:spcPts val="19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S-attributed	SDDs	will	have	only	synthesized	attributes	and	can	be  evaluated by a bottom up 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Since	the	attributes	in	the	semantic	actions	are	only	synthesized,	the  actions can be placed at the end of the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563806" y="280327"/>
            <a:ext cx="26073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Postfix SDT</a:t>
            </a:r>
            <a:endParaRPr sz="3000"/>
          </a:p>
        </p:txBody>
      </p:sp>
      <p:sp>
        <p:nvSpPr>
          <p:cNvPr id="197" name="Google Shape;197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 txBox="1"/>
          <p:nvPr/>
        </p:nvSpPr>
        <p:spPr>
          <a:xfrm>
            <a:off x="527546" y="2656051"/>
            <a:ext cx="11300460" cy="4624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Rules for evaluation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production,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47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-&gt; BCD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20955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before reducing BCD to A, the attributes of B, C and D must be computed  before attribute of A which appears on the stack.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Corresponding semantic action associated with the production must be  executed.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563806" y="280327"/>
            <a:ext cx="26073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Postfix SDT</a:t>
            </a:r>
            <a:endParaRPr sz="3000"/>
          </a:p>
        </p:txBody>
      </p:sp>
      <p:sp>
        <p:nvSpPr>
          <p:cNvPr id="205" name="Google Shape;205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16"/>
          <p:cNvGraphicFramePr/>
          <p:nvPr/>
        </p:nvGraphicFramePr>
        <p:xfrm>
          <a:off x="6390637" y="58074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{1D67B1FB-4EC7-4877-A04B-42033B8B3AF4}</a:tableStyleId>
              </a:tblPr>
              <a:tblGrid>
                <a:gridCol w="2045325"/>
                <a:gridCol w="2045325"/>
              </a:tblGrid>
              <a:tr h="4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240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80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A.a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240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240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899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B.b</a:t>
                      </a:r>
                      <a:endParaRPr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240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527546" y="2656051"/>
            <a:ext cx="13443585" cy="405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for evaluation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43865" lvl="0" marL="45593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>
                <a:solidFill>
                  <a:srgbClr val="2F5496"/>
                </a:solidFill>
              </a:rPr>
              <a:t>The parser stack is extended to have parallel value stack.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3550"/>
              <a:buFont typeface="Arial"/>
              <a:buNone/>
            </a:pPr>
            <a:r>
              <a:t/>
            </a:r>
            <a:endParaRPr sz="3550"/>
          </a:p>
          <a:p>
            <a:pPr indent="-443865" lvl="0" marL="455930" marR="285623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>
                <a:solidFill>
                  <a:srgbClr val="2F5496"/>
                </a:solidFill>
              </a:rPr>
              <a:t>If the Action appears at the end of production in a SDT, such SDTs are  called Postfix SDTs.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Parser / Value Stack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3658125" y="7960376"/>
            <a:ext cx="18129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Parser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11103501" y="7960376"/>
            <a:ext cx="17094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Value 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4604799" y="8517174"/>
            <a:ext cx="2677795" cy="445770"/>
          </a:xfrm>
          <a:custGeom>
            <a:rect b="b" l="l" r="r" t="t"/>
            <a:pathLst>
              <a:path extrusionOk="0" h="445770" w="2677795">
                <a:moveTo>
                  <a:pt x="0" y="0"/>
                </a:moveTo>
                <a:lnTo>
                  <a:pt x="14842" y="50024"/>
                </a:lnTo>
                <a:lnTo>
                  <a:pt x="40524" y="83096"/>
                </a:lnTo>
                <a:lnTo>
                  <a:pt x="78045" y="115749"/>
                </a:lnTo>
                <a:lnTo>
                  <a:pt x="126730" y="147818"/>
                </a:lnTo>
                <a:lnTo>
                  <a:pt x="185903" y="179136"/>
                </a:lnTo>
                <a:lnTo>
                  <a:pt x="254885" y="209534"/>
                </a:lnTo>
                <a:lnTo>
                  <a:pt x="292844" y="224337"/>
                </a:lnTo>
                <a:lnTo>
                  <a:pt x="333001" y="238847"/>
                </a:lnTo>
                <a:lnTo>
                  <a:pt x="375273" y="253043"/>
                </a:lnTo>
                <a:lnTo>
                  <a:pt x="419575" y="266906"/>
                </a:lnTo>
                <a:lnTo>
                  <a:pt x="465821" y="280414"/>
                </a:lnTo>
                <a:lnTo>
                  <a:pt x="513929" y="293546"/>
                </a:lnTo>
                <a:lnTo>
                  <a:pt x="563812" y="306281"/>
                </a:lnTo>
                <a:lnTo>
                  <a:pt x="615387" y="318598"/>
                </a:lnTo>
                <a:lnTo>
                  <a:pt x="668568" y="330477"/>
                </a:lnTo>
                <a:lnTo>
                  <a:pt x="723272" y="341896"/>
                </a:lnTo>
                <a:lnTo>
                  <a:pt x="779414" y="352835"/>
                </a:lnTo>
                <a:lnTo>
                  <a:pt x="836909" y="363273"/>
                </a:lnTo>
                <a:lnTo>
                  <a:pt x="895672" y="373189"/>
                </a:lnTo>
                <a:lnTo>
                  <a:pt x="955619" y="382562"/>
                </a:lnTo>
                <a:lnTo>
                  <a:pt x="1016666" y="391371"/>
                </a:lnTo>
                <a:lnTo>
                  <a:pt x="1078728" y="399596"/>
                </a:lnTo>
                <a:lnTo>
                  <a:pt x="1141720" y="407214"/>
                </a:lnTo>
                <a:lnTo>
                  <a:pt x="1205557" y="414207"/>
                </a:lnTo>
                <a:lnTo>
                  <a:pt x="1270156" y="420551"/>
                </a:lnTo>
                <a:lnTo>
                  <a:pt x="1335432" y="426228"/>
                </a:lnTo>
                <a:lnTo>
                  <a:pt x="1401299" y="431216"/>
                </a:lnTo>
                <a:lnTo>
                  <a:pt x="1467674" y="435493"/>
                </a:lnTo>
                <a:lnTo>
                  <a:pt x="1534472" y="439040"/>
                </a:lnTo>
                <a:lnTo>
                  <a:pt x="1601608" y="441835"/>
                </a:lnTo>
                <a:lnTo>
                  <a:pt x="1668997" y="443857"/>
                </a:lnTo>
                <a:lnTo>
                  <a:pt x="1736556" y="445085"/>
                </a:lnTo>
                <a:lnTo>
                  <a:pt x="1804199" y="445499"/>
                </a:lnTo>
              </a:path>
              <a:path extrusionOk="0" h="445770" w="2677795">
                <a:moveTo>
                  <a:pt x="1820724" y="445599"/>
                </a:moveTo>
                <a:lnTo>
                  <a:pt x="1892049" y="444513"/>
                </a:lnTo>
                <a:lnTo>
                  <a:pt x="1960766" y="441344"/>
                </a:lnTo>
                <a:lnTo>
                  <a:pt x="2026780" y="436233"/>
                </a:lnTo>
                <a:lnTo>
                  <a:pt x="2089995" y="429319"/>
                </a:lnTo>
                <a:lnTo>
                  <a:pt x="2150314" y="420739"/>
                </a:lnTo>
                <a:lnTo>
                  <a:pt x="2207640" y="410633"/>
                </a:lnTo>
                <a:lnTo>
                  <a:pt x="2261876" y="399139"/>
                </a:lnTo>
                <a:lnTo>
                  <a:pt x="2312928" y="386396"/>
                </a:lnTo>
                <a:lnTo>
                  <a:pt x="2360697" y="372544"/>
                </a:lnTo>
                <a:lnTo>
                  <a:pt x="2405087" y="357720"/>
                </a:lnTo>
                <a:lnTo>
                  <a:pt x="2446002" y="342063"/>
                </a:lnTo>
                <a:lnTo>
                  <a:pt x="2483346" y="325713"/>
                </a:lnTo>
                <a:lnTo>
                  <a:pt x="2546932" y="291486"/>
                </a:lnTo>
                <a:lnTo>
                  <a:pt x="2595074" y="256149"/>
                </a:lnTo>
                <a:lnTo>
                  <a:pt x="2635507" y="209226"/>
                </a:lnTo>
                <a:lnTo>
                  <a:pt x="2654889" y="164933"/>
                </a:lnTo>
                <a:lnTo>
                  <a:pt x="2661003" y="125903"/>
                </a:lnTo>
                <a:lnTo>
                  <a:pt x="2661626" y="94766"/>
                </a:lnTo>
                <a:lnTo>
                  <a:pt x="2664540" y="74155"/>
                </a:lnTo>
                <a:lnTo>
                  <a:pt x="2677524" y="66699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9544625" y="8517174"/>
            <a:ext cx="2505710" cy="478790"/>
          </a:xfrm>
          <a:custGeom>
            <a:rect b="b" l="l" r="r" t="t"/>
            <a:pathLst>
              <a:path extrusionOk="0" h="478790" w="2505709">
                <a:moveTo>
                  <a:pt x="0" y="33699"/>
                </a:moveTo>
                <a:lnTo>
                  <a:pt x="64842" y="52816"/>
                </a:lnTo>
                <a:lnTo>
                  <a:pt x="104152" y="103215"/>
                </a:lnTo>
                <a:lnTo>
                  <a:pt x="124356" y="136887"/>
                </a:lnTo>
                <a:lnTo>
                  <a:pt x="150323" y="174469"/>
                </a:lnTo>
                <a:lnTo>
                  <a:pt x="186104" y="214657"/>
                </a:lnTo>
                <a:lnTo>
                  <a:pt x="235746" y="256149"/>
                </a:lnTo>
                <a:lnTo>
                  <a:pt x="285046" y="287832"/>
                </a:lnTo>
                <a:lnTo>
                  <a:pt x="344553" y="318938"/>
                </a:lnTo>
                <a:lnTo>
                  <a:pt x="414078" y="348891"/>
                </a:lnTo>
                <a:lnTo>
                  <a:pt x="452538" y="363255"/>
                </a:lnTo>
                <a:lnTo>
                  <a:pt x="493431" y="377115"/>
                </a:lnTo>
                <a:lnTo>
                  <a:pt x="536734" y="390398"/>
                </a:lnTo>
                <a:lnTo>
                  <a:pt x="582423" y="403032"/>
                </a:lnTo>
                <a:lnTo>
                  <a:pt x="630475" y="414946"/>
                </a:lnTo>
                <a:lnTo>
                  <a:pt x="680865" y="426068"/>
                </a:lnTo>
                <a:lnTo>
                  <a:pt x="733570" y="436324"/>
                </a:lnTo>
                <a:lnTo>
                  <a:pt x="788566" y="445644"/>
                </a:lnTo>
                <a:lnTo>
                  <a:pt x="845829" y="453955"/>
                </a:lnTo>
                <a:lnTo>
                  <a:pt x="905336" y="461185"/>
                </a:lnTo>
                <a:lnTo>
                  <a:pt x="967064" y="467262"/>
                </a:lnTo>
                <a:lnTo>
                  <a:pt x="1030987" y="472114"/>
                </a:lnTo>
                <a:lnTo>
                  <a:pt x="1097084" y="475669"/>
                </a:lnTo>
                <a:lnTo>
                  <a:pt x="1165329" y="477855"/>
                </a:lnTo>
                <a:lnTo>
                  <a:pt x="1235699" y="478599"/>
                </a:lnTo>
              </a:path>
              <a:path extrusionOk="0" h="478790" w="2505709">
                <a:moveTo>
                  <a:pt x="1197549" y="445499"/>
                </a:moveTo>
                <a:lnTo>
                  <a:pt x="1260818" y="444812"/>
                </a:lnTo>
                <a:lnTo>
                  <a:pt x="1323955" y="442778"/>
                </a:lnTo>
                <a:lnTo>
                  <a:pt x="1386828" y="439443"/>
                </a:lnTo>
                <a:lnTo>
                  <a:pt x="1449306" y="434852"/>
                </a:lnTo>
                <a:lnTo>
                  <a:pt x="1511257" y="429050"/>
                </a:lnTo>
                <a:lnTo>
                  <a:pt x="1572550" y="422081"/>
                </a:lnTo>
                <a:lnTo>
                  <a:pt x="1633052" y="413991"/>
                </a:lnTo>
                <a:lnTo>
                  <a:pt x="1692632" y="404824"/>
                </a:lnTo>
                <a:lnTo>
                  <a:pt x="1751159" y="394625"/>
                </a:lnTo>
                <a:lnTo>
                  <a:pt x="1808500" y="383440"/>
                </a:lnTo>
                <a:lnTo>
                  <a:pt x="1864524" y="371312"/>
                </a:lnTo>
                <a:lnTo>
                  <a:pt x="1919099" y="358287"/>
                </a:lnTo>
                <a:lnTo>
                  <a:pt x="1972093" y="344409"/>
                </a:lnTo>
                <a:lnTo>
                  <a:pt x="2023375" y="329724"/>
                </a:lnTo>
                <a:lnTo>
                  <a:pt x="2072813" y="314277"/>
                </a:lnTo>
                <a:lnTo>
                  <a:pt x="2120275" y="298111"/>
                </a:lnTo>
                <a:lnTo>
                  <a:pt x="2165630" y="281273"/>
                </a:lnTo>
                <a:lnTo>
                  <a:pt x="2208746" y="263806"/>
                </a:lnTo>
                <a:lnTo>
                  <a:pt x="2249490" y="245757"/>
                </a:lnTo>
                <a:lnTo>
                  <a:pt x="2287732" y="227168"/>
                </a:lnTo>
                <a:lnTo>
                  <a:pt x="2323340" y="208087"/>
                </a:lnTo>
                <a:lnTo>
                  <a:pt x="2356182" y="188557"/>
                </a:lnTo>
                <a:lnTo>
                  <a:pt x="2413040" y="148330"/>
                </a:lnTo>
                <a:lnTo>
                  <a:pt x="2457253" y="106847"/>
                </a:lnTo>
                <a:lnTo>
                  <a:pt x="2487768" y="64467"/>
                </a:lnTo>
                <a:lnTo>
                  <a:pt x="2503530" y="21548"/>
                </a:lnTo>
                <a:lnTo>
                  <a:pt x="2505549" y="0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6"/>
          <p:cNvGrpSpPr/>
          <p:nvPr/>
        </p:nvGrpSpPr>
        <p:grpSpPr>
          <a:xfrm>
            <a:off x="10591288" y="6478027"/>
            <a:ext cx="359421" cy="31750"/>
            <a:chOff x="10591288" y="6478027"/>
            <a:chExt cx="359421" cy="31750"/>
          </a:xfrm>
        </p:grpSpPr>
        <p:sp>
          <p:nvSpPr>
            <p:cNvPr id="214" name="Google Shape;214;p16"/>
            <p:cNvSpPr/>
            <p:nvPr/>
          </p:nvSpPr>
          <p:spPr>
            <a:xfrm>
              <a:off x="10634479" y="6493747"/>
              <a:ext cx="316230" cy="12700"/>
            </a:xfrm>
            <a:custGeom>
              <a:rect b="b" l="l" r="r" t="t"/>
              <a:pathLst>
                <a:path extrusionOk="0" h="12700" w="316229">
                  <a:moveTo>
                    <a:pt x="315795" y="1270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0591288" y="6478027"/>
              <a:ext cx="44450" cy="31750"/>
            </a:xfrm>
            <a:custGeom>
              <a:rect b="b" l="l" r="r" t="t"/>
              <a:pathLst>
                <a:path extrusionOk="0" h="31750" w="44450">
                  <a:moveTo>
                    <a:pt x="42557" y="31440"/>
                  </a:moveTo>
                  <a:lnTo>
                    <a:pt x="0" y="13982"/>
                  </a:lnTo>
                  <a:lnTo>
                    <a:pt x="43822" y="0"/>
                  </a:lnTo>
                  <a:lnTo>
                    <a:pt x="42557" y="31440"/>
                  </a:ln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0591288" y="6478027"/>
              <a:ext cx="44450" cy="31750"/>
            </a:xfrm>
            <a:custGeom>
              <a:rect b="b" l="l" r="r" t="t"/>
              <a:pathLst>
                <a:path extrusionOk="0" h="31750" w="44450">
                  <a:moveTo>
                    <a:pt x="43822" y="0"/>
                  </a:moveTo>
                  <a:lnTo>
                    <a:pt x="0" y="13982"/>
                  </a:lnTo>
                  <a:lnTo>
                    <a:pt x="42557" y="31440"/>
                  </a:lnTo>
                  <a:lnTo>
                    <a:pt x="4382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90826"/>
            <a:ext cx="3897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0734" y="3863769"/>
            <a:ext cx="820229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3: Syntax Directed Translation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2935576"/>
            <a:ext cx="5342255" cy="376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of Translation Schemes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Types of Translation Schemes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Problematic SDT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Postfix schemes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Recap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27546" y="3313026"/>
            <a:ext cx="11273155" cy="3512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Principle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states that the meaning of an  input sentence is related to its syntactic structure, i.e., to its Parse-Tree.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9370" rtl="0" algn="l">
              <a:lnSpc>
                <a:spcPct val="100400"/>
              </a:lnSpc>
              <a:spcBef>
                <a:spcPts val="86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Translations for programming language constructs guided by context-free  grammars.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2 kinds of attributes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Synthesized and Inherited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 SDD with only synthesized attributes is an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S-attributed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definition.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Every S-attributed SDD is also L-attributed.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556958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Recap - Syntax Directed Translation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527546" y="2882813"/>
            <a:ext cx="11252200" cy="4376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8419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	associate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Attributes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	the	grammar	symbols	representing	the  language constructs.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Values	for	attributes	are	computed	by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Semantic	Rules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associated	with  grammar productions.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two notations for attaching semantic rules: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20955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Syntax	Directed	Definitions	:	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High-level	specification	hiding	many  implementation details.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2159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Translation	Schemes	:	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More	implementation	oriented,	indicate	the  order in which semantic rules are to be evaluated.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538331" y="280327"/>
            <a:ext cx="58039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Syntax Directed Translation Schemes</a:t>
            </a:r>
            <a:endParaRPr sz="3000"/>
          </a:p>
        </p:txBody>
      </p:sp>
      <p:sp>
        <p:nvSpPr>
          <p:cNvPr id="89" name="Google Shape;89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527546" y="3097126"/>
            <a:ext cx="11295900" cy="3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6985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Translation Schemes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 more implementation oriented than syntax  directed definitions since they indicate the order in which semantic rules  and attributes are to be evaluated.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Translation Scheme is a context-free grammar in which,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just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Attributes are associated with grammar symbols.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Semantic Actions are enclosed between braces {} and are inserted  within the right-hand side of productions.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Yacc uses Translation Schemes.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538331" y="280327"/>
            <a:ext cx="480822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Design of Translation Schemes</a:t>
            </a:r>
            <a:endParaRPr sz="3000"/>
          </a:p>
        </p:txBody>
      </p:sp>
      <p:sp>
        <p:nvSpPr>
          <p:cNvPr id="97" name="Google Shape;97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527546" y="2730413"/>
            <a:ext cx="11325225" cy="5233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6096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designing a Translation Scheme we must be sure that an attribute  value is available when a semantic action is executed.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the semantic action involves only synthesized attributes, the action  can be put at the end of the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29539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	we	have	an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L-Attributed	SDD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	must	enforce	the	following  restrictions: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97155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inherited attribute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a symbol in the right-hand side of a  production must be computed in an action before the symbol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45085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synthesized attribute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the non terminal on the left-hand side can  only be computed when all the attributes it references have been  computed - The action is usually put at the end of the production.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563806" y="280327"/>
            <a:ext cx="26200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Problematic SDT</a:t>
            </a:r>
            <a:endParaRPr sz="3000"/>
          </a:p>
        </p:txBody>
      </p:sp>
      <p:sp>
        <p:nvSpPr>
          <p:cNvPr id="105" name="Google Shape;105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 txBox="1"/>
          <p:nvPr/>
        </p:nvSpPr>
        <p:spPr>
          <a:xfrm>
            <a:off x="527546" y="2541501"/>
            <a:ext cx="11308715" cy="505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Ignoring the actions, parse the input and produce a parse tree as a result.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Then, examine each interior node N, say one for production A -&gt;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Add  additional children to N for the actions in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so the children of N from left  to right have exactly the symbols and the actions of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5560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Perform a preorder traversal of the tree, and as soon as a node labelled  by an action is visited, perform that action.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563806" y="280327"/>
            <a:ext cx="5532194" cy="1092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</a:t>
            </a:r>
            <a:br>
              <a:rPr lang="en-US" sz="3000">
                <a:solidFill>
                  <a:srgbClr val="2F5496"/>
                </a:solidFill>
              </a:rPr>
            </a:br>
            <a:r>
              <a:rPr lang="en-US" sz="3000">
                <a:solidFill>
                  <a:srgbClr val="2F5496"/>
                </a:solidFill>
              </a:rPr>
              <a:t> </a:t>
            </a:r>
            <a:r>
              <a:rPr lang="en-US" sz="3000"/>
              <a:t>SDT – Gate example</a:t>
            </a:r>
            <a:endParaRPr sz="3000"/>
          </a:p>
        </p:txBody>
      </p:sp>
      <p:sp>
        <p:nvSpPr>
          <p:cNvPr id="113" name="Google Shape;113;p9"/>
          <p:cNvSpPr/>
          <p:nvPr/>
        </p:nvSpPr>
        <p:spPr>
          <a:xfrm>
            <a:off x="0" y="1447800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9"/>
          <p:cNvSpPr txBox="1"/>
          <p:nvPr/>
        </p:nvSpPr>
        <p:spPr>
          <a:xfrm>
            <a:off x="0" y="1600200"/>
            <a:ext cx="8782700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does the following SDT scheme print for 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* 3 + 4 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533400" y="2590800"/>
            <a:ext cx="5867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translation scheme.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ER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→ *E{print(“*”);}R | ε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→ F + E {print(“+”);} | F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→ (S) | id {print(id.value);}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533400" y="4800600"/>
            <a:ext cx="2362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2 * 3 + 4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2 * +3 4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2 3 * 4 +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 2 3 4+*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box" id="118" name="Google Shape;1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2209800"/>
            <a:ext cx="7848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/>
          <p:nvPr/>
        </p:nvSpPr>
        <p:spPr>
          <a:xfrm>
            <a:off x="1066800" y="6248400"/>
            <a:ext cx="110490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 : We are given L-Attributed Syntax Directed Translation as semantic actions like printf statements are inserted anywhere on the RHS of production (R → *E{print(“*”);}R). After constructing the parse tree as shown below from the given grammar, we will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follow depth first order left to right evaluation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generate the final output.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https://www.geeksforgeeks.org/gate-gate-cs-2006-question-59/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2022-03-03T03:56:59Z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