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iOxtMlw3vOF3liCFme3WC3Itp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E6C8D4-D1FE-4E3C-A61D-3AEAB4696BAB}">
  <a:tblStyle styleId="{CBE6C8D4-D1FE-4E3C-A61D-3AEAB4696B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cd2aa4835c_0_55"/>
          <p:cNvSpPr txBox="1"/>
          <p:nvPr>
            <p:ph type="ctrTitle"/>
          </p:nvPr>
        </p:nvSpPr>
        <p:spPr>
          <a:xfrm>
            <a:off x="498733" y="1323689"/>
            <a:ext cx="13632900" cy="3649200"/>
          </a:xfrm>
          <a:prstGeom prst="rect">
            <a:avLst/>
          </a:prstGeom>
        </p:spPr>
        <p:txBody>
          <a:bodyPr anchorCtr="0" anchor="b" bIns="151700" lIns="151700" spcFirstLastPara="1" rIns="151700" wrap="square" tIns="15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11" name="Google Shape;11;g2cd2aa4835c_0_55"/>
          <p:cNvSpPr txBox="1"/>
          <p:nvPr>
            <p:ph idx="1" type="subTitle"/>
          </p:nvPr>
        </p:nvSpPr>
        <p:spPr>
          <a:xfrm>
            <a:off x="498720" y="5038444"/>
            <a:ext cx="13632900" cy="14091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2" name="Google Shape;12;g2cd2aa4835c_0_55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cd2aa4835c_0_90"/>
          <p:cNvSpPr txBox="1"/>
          <p:nvPr>
            <p:ph hasCustomPrompt="1" type="title"/>
          </p:nvPr>
        </p:nvSpPr>
        <p:spPr>
          <a:xfrm>
            <a:off x="498720" y="1966444"/>
            <a:ext cx="13632900" cy="3490800"/>
          </a:xfrm>
          <a:prstGeom prst="rect">
            <a:avLst/>
          </a:prstGeom>
        </p:spPr>
        <p:txBody>
          <a:bodyPr anchorCtr="0" anchor="b" bIns="151700" lIns="151700" spcFirstLastPara="1" rIns="151700" wrap="square" tIns="15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>
            <a:r>
              <a:t>xx%</a:t>
            </a:r>
          </a:p>
        </p:txBody>
      </p:sp>
      <p:sp>
        <p:nvSpPr>
          <p:cNvPr id="46" name="Google Shape;46;g2cd2aa4835c_0_90"/>
          <p:cNvSpPr txBox="1"/>
          <p:nvPr>
            <p:ph idx="1" type="body"/>
          </p:nvPr>
        </p:nvSpPr>
        <p:spPr>
          <a:xfrm>
            <a:off x="498720" y="5603956"/>
            <a:ext cx="13632900" cy="23124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419100" lvl="0" marL="4572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g2cd2aa4835c_0_90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cd2aa4835c_0_94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2aa4835c_0_96"/>
          <p:cNvSpPr txBox="1"/>
          <p:nvPr>
            <p:ph type="title"/>
          </p:nvPr>
        </p:nvSpPr>
        <p:spPr>
          <a:xfrm>
            <a:off x="5132863" y="2744755"/>
            <a:ext cx="4364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52" name="Google Shape;52;g2cd2aa4835c_0_96"/>
          <p:cNvSpPr txBox="1"/>
          <p:nvPr>
            <p:ph idx="1" type="body"/>
          </p:nvPr>
        </p:nvSpPr>
        <p:spPr>
          <a:xfrm>
            <a:off x="1415787" y="3258475"/>
            <a:ext cx="114141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2pPr>
            <a:lvl3pPr indent="-228600" lvl="2" marL="13716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3pPr>
            <a:lvl4pPr indent="-228600" lvl="3" marL="18288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4pPr>
            <a:lvl5pPr indent="-228600" lvl="4" marL="22860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5pPr>
            <a:lvl6pPr indent="-228600" lvl="5" marL="27432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6pPr>
            <a:lvl7pPr indent="-228600" lvl="6" marL="32004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7pPr>
            <a:lvl8pPr indent="-228600" lvl="7" marL="36576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8pPr>
            <a:lvl9pPr indent="-228600" lvl="8" marL="4114800" rtl="0" algn="l">
              <a:spcBef>
                <a:spcPts val="2000"/>
              </a:spcBef>
              <a:spcAft>
                <a:spcPts val="2000"/>
              </a:spcAft>
              <a:buSzPts val="2300"/>
              <a:buNone/>
              <a:defRPr/>
            </a:lvl9pPr>
          </a:lstStyle>
          <a:p/>
        </p:txBody>
      </p:sp>
      <p:sp>
        <p:nvSpPr>
          <p:cNvPr id="53" name="Google Shape;53;g2cd2aa4835c_0_96"/>
          <p:cNvSpPr txBox="1"/>
          <p:nvPr>
            <p:ph idx="11" type="ftr"/>
          </p:nvPr>
        </p:nvSpPr>
        <p:spPr>
          <a:xfrm>
            <a:off x="4974336" y="8503920"/>
            <a:ext cx="468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cd2aa4835c_0_96"/>
          <p:cNvSpPr txBox="1"/>
          <p:nvPr>
            <p:ph idx="10" type="dt"/>
          </p:nvPr>
        </p:nvSpPr>
        <p:spPr>
          <a:xfrm>
            <a:off x="731520" y="8503920"/>
            <a:ext cx="336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cd2aa4835c_0_96"/>
          <p:cNvSpPr txBox="1"/>
          <p:nvPr>
            <p:ph idx="12" type="sldNum"/>
          </p:nvPr>
        </p:nvSpPr>
        <p:spPr>
          <a:xfrm>
            <a:off x="10533888" y="8503920"/>
            <a:ext cx="3365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cd2aa4835c_0_59"/>
          <p:cNvSpPr txBox="1"/>
          <p:nvPr>
            <p:ph type="title"/>
          </p:nvPr>
        </p:nvSpPr>
        <p:spPr>
          <a:xfrm>
            <a:off x="498720" y="3823733"/>
            <a:ext cx="13632900" cy="14964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" name="Google Shape;15;g2cd2aa4835c_0_59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cd2aa4835c_0_62"/>
          <p:cNvSpPr txBox="1"/>
          <p:nvPr>
            <p:ph type="title"/>
          </p:nvPr>
        </p:nvSpPr>
        <p:spPr>
          <a:xfrm>
            <a:off x="498720" y="791156"/>
            <a:ext cx="13632900" cy="10182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8" name="Google Shape;18;g2cd2aa4835c_0_62"/>
          <p:cNvSpPr txBox="1"/>
          <p:nvPr>
            <p:ph idx="1" type="body"/>
          </p:nvPr>
        </p:nvSpPr>
        <p:spPr>
          <a:xfrm>
            <a:off x="498720" y="2048844"/>
            <a:ext cx="13632900" cy="60735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g2cd2aa4835c_0_62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cd2aa4835c_0_66"/>
          <p:cNvSpPr txBox="1"/>
          <p:nvPr>
            <p:ph type="title"/>
          </p:nvPr>
        </p:nvSpPr>
        <p:spPr>
          <a:xfrm>
            <a:off x="498720" y="791156"/>
            <a:ext cx="13632900" cy="10182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22" name="Google Shape;22;g2cd2aa4835c_0_66"/>
          <p:cNvSpPr txBox="1"/>
          <p:nvPr>
            <p:ph idx="1" type="body"/>
          </p:nvPr>
        </p:nvSpPr>
        <p:spPr>
          <a:xfrm>
            <a:off x="498720" y="2048844"/>
            <a:ext cx="6399900" cy="60735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g2cd2aa4835c_0_66"/>
          <p:cNvSpPr txBox="1"/>
          <p:nvPr>
            <p:ph idx="2" type="body"/>
          </p:nvPr>
        </p:nvSpPr>
        <p:spPr>
          <a:xfrm>
            <a:off x="7731840" y="2048844"/>
            <a:ext cx="6399900" cy="60735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4" name="Google Shape;24;g2cd2aa4835c_0_66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cd2aa4835c_0_71"/>
          <p:cNvSpPr txBox="1"/>
          <p:nvPr>
            <p:ph type="title"/>
          </p:nvPr>
        </p:nvSpPr>
        <p:spPr>
          <a:xfrm>
            <a:off x="498720" y="791156"/>
            <a:ext cx="13632900" cy="10182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27" name="Google Shape;27;g2cd2aa4835c_0_71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cd2aa4835c_0_74"/>
          <p:cNvSpPr txBox="1"/>
          <p:nvPr>
            <p:ph type="title"/>
          </p:nvPr>
        </p:nvSpPr>
        <p:spPr>
          <a:xfrm>
            <a:off x="498720" y="987733"/>
            <a:ext cx="4492800" cy="1343400"/>
          </a:xfrm>
          <a:prstGeom prst="rect">
            <a:avLst/>
          </a:prstGeom>
        </p:spPr>
        <p:txBody>
          <a:bodyPr anchorCtr="0" anchor="b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g2cd2aa4835c_0_74"/>
          <p:cNvSpPr txBox="1"/>
          <p:nvPr>
            <p:ph idx="1" type="body"/>
          </p:nvPr>
        </p:nvSpPr>
        <p:spPr>
          <a:xfrm>
            <a:off x="498720" y="2470400"/>
            <a:ext cx="4492800" cy="56523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g2cd2aa4835c_0_74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2aa4835c_0_78"/>
          <p:cNvSpPr txBox="1"/>
          <p:nvPr>
            <p:ph type="title"/>
          </p:nvPr>
        </p:nvSpPr>
        <p:spPr>
          <a:xfrm>
            <a:off x="784400" y="800267"/>
            <a:ext cx="10188600" cy="7272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4" name="Google Shape;34;g2cd2aa4835c_0_78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cd2aa4835c_0_81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1700" lIns="151700" spcFirstLastPara="1" rIns="151700" wrap="square" tIns="15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cd2aa4835c_0_81"/>
          <p:cNvSpPr txBox="1"/>
          <p:nvPr>
            <p:ph type="title"/>
          </p:nvPr>
        </p:nvSpPr>
        <p:spPr>
          <a:xfrm>
            <a:off x="424800" y="2192311"/>
            <a:ext cx="6472200" cy="2635200"/>
          </a:xfrm>
          <a:prstGeom prst="rect">
            <a:avLst/>
          </a:prstGeom>
        </p:spPr>
        <p:txBody>
          <a:bodyPr anchorCtr="0" anchor="b" bIns="151700" lIns="151700" spcFirstLastPara="1" rIns="151700" wrap="square" tIns="15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g2cd2aa4835c_0_81"/>
          <p:cNvSpPr txBox="1"/>
          <p:nvPr>
            <p:ph idx="1" type="subTitle"/>
          </p:nvPr>
        </p:nvSpPr>
        <p:spPr>
          <a:xfrm>
            <a:off x="424800" y="4983244"/>
            <a:ext cx="6472200" cy="21957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9" name="Google Shape;39;g2cd2aa4835c_0_81"/>
          <p:cNvSpPr txBox="1"/>
          <p:nvPr>
            <p:ph idx="2" type="body"/>
          </p:nvPr>
        </p:nvSpPr>
        <p:spPr>
          <a:xfrm>
            <a:off x="7903200" y="1287244"/>
            <a:ext cx="6139200" cy="65691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g2cd2aa4835c_0_81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cd2aa4835c_0_87"/>
          <p:cNvSpPr txBox="1"/>
          <p:nvPr>
            <p:ph idx="1" type="body"/>
          </p:nvPr>
        </p:nvSpPr>
        <p:spPr>
          <a:xfrm>
            <a:off x="498720" y="7521022"/>
            <a:ext cx="9598200" cy="10758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</a:lstStyle>
          <a:p/>
        </p:txBody>
      </p:sp>
      <p:sp>
        <p:nvSpPr>
          <p:cNvPr id="43" name="Google Shape;43;g2cd2aa4835c_0_87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cd2aa4835c_0_51"/>
          <p:cNvSpPr txBox="1"/>
          <p:nvPr>
            <p:ph type="title"/>
          </p:nvPr>
        </p:nvSpPr>
        <p:spPr>
          <a:xfrm>
            <a:off x="498720" y="791156"/>
            <a:ext cx="136329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cd2aa4835c_0_51"/>
          <p:cNvSpPr txBox="1"/>
          <p:nvPr>
            <p:ph idx="1" type="body"/>
          </p:nvPr>
        </p:nvSpPr>
        <p:spPr>
          <a:xfrm>
            <a:off x="498720" y="2048844"/>
            <a:ext cx="136329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cd2aa4835c_0_51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title"/>
          </p:nvPr>
        </p:nvSpPr>
        <p:spPr>
          <a:xfrm>
            <a:off x="5119534" y="2884558"/>
            <a:ext cx="3897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538331" y="280327"/>
            <a:ext cx="347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1.3 - Solution</a:t>
            </a:r>
            <a:endParaRPr sz="3000"/>
          </a:p>
        </p:txBody>
      </p:sp>
      <p:sp>
        <p:nvSpPr>
          <p:cNvPr id="139" name="Google Shape;139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0"/>
          <p:cNvGraphicFramePr/>
          <p:nvPr/>
        </p:nvGraphicFramePr>
        <p:xfrm>
          <a:off x="1415787" y="3258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5288275"/>
                <a:gridCol w="60687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425"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f(y+1) + 2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2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= y + 1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290" marR="385445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 t1  t2 = call f, 1  t3 = t2 +	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290" marR="0" rtl="0" algn="l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t3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538331" y="114878"/>
            <a:ext cx="34710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5400" lvl="0" marL="12700" marR="5080" rtl="0" algn="l">
              <a:lnSpc>
                <a:spcPct val="13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1.4 - Solution</a:t>
            </a:r>
            <a:endParaRPr sz="3000"/>
          </a:p>
        </p:txBody>
      </p:sp>
      <p:sp>
        <p:nvSpPr>
          <p:cNvPr id="147" name="Google Shape;147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11"/>
          <p:cNvGraphicFramePr/>
          <p:nvPr/>
        </p:nvGraphicFramePr>
        <p:xfrm>
          <a:off x="304762" y="2011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3906525"/>
                <a:gridCol w="3724900"/>
                <a:gridCol w="37249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168775">
                <a:tc>
                  <a:txBody>
                    <a:bodyPr/>
                    <a:lstStyle/>
                    <a:p>
                      <a:pPr indent="0" lvl="0" marL="85725" marR="9017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foo (2 * x + 3, y + 10,  g(i), h(3, j))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/>
                    <a:lstStyle/>
                    <a:p>
                      <a:pPr indent="0" lvl="0" marL="944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= 2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 = t1 + 3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1210945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 t2  t3 = y + 10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1384935" rtl="0" algn="l">
                        <a:lnSpc>
                          <a:spcPct val="15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 t3  param 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975360" rtl="0" algn="l">
                        <a:lnSpc>
                          <a:spcPct val="15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t4 = call g, 1  param t4  param 3  param j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t5 = call h, 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 t5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t6 = call foo, 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15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42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t6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15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538331" y="114878"/>
            <a:ext cx="34710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5400" lvl="0" marL="12700" marR="5080" rtl="0" algn="l">
              <a:lnSpc>
                <a:spcPct val="13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1.5 - Solution</a:t>
            </a:r>
            <a:endParaRPr sz="3000"/>
          </a:p>
        </p:txBody>
      </p:sp>
      <p:sp>
        <p:nvSpPr>
          <p:cNvPr id="155" name="Google Shape;155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12"/>
          <p:cNvGraphicFramePr/>
          <p:nvPr/>
        </p:nvGraphicFramePr>
        <p:xfrm>
          <a:off x="1046662" y="23960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5288275"/>
                <a:gridCol w="60687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9325">
                <a:tc>
                  <a:txBody>
                    <a:bodyPr/>
                    <a:lstStyle/>
                    <a:p>
                      <a:pPr indent="0" lvl="0" marL="622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f(g(i), h(3, j))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99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 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999489" marR="3318509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= call g, 1  param t1  param 3  param j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999489" marR="3382009" rtl="0" algn="l">
                        <a:lnSpc>
                          <a:spcPct val="15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 = call h,2  param t2  t3 = call f, 2  x = t3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538331" y="280327"/>
            <a:ext cx="347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1.6 - Solution</a:t>
            </a:r>
            <a:endParaRPr sz="3000"/>
          </a:p>
        </p:txBody>
      </p:sp>
      <p:sp>
        <p:nvSpPr>
          <p:cNvPr id="163" name="Google Shape;163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13"/>
          <p:cNvGraphicFramePr/>
          <p:nvPr/>
        </p:nvGraphicFramePr>
        <p:xfrm>
          <a:off x="1081112" y="2011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4617075"/>
                <a:gridCol w="50825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alpha 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2293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(65 &lt;=c &amp;&amp; c&lt;=90)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6751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(97 &lt;= c &amp;&amp; c&lt;=122)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= 65 &lt;=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56032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iffalse t1 goto L1  t2 = c &lt;=90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56032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iffalse t2 goto L1  L0 : alpha = true  goto next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 : t3 = 97&lt;=c</a:t>
                      </a:r>
                      <a:endParaRPr b="1" sz="2800" u="none" cap="none" strike="noStrike">
                        <a:solidFill>
                          <a:srgbClr val="31538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31538F"/>
                        </a:solidFill>
                      </a:endParaRPr>
                    </a:p>
                    <a:p>
                      <a:pPr indent="0" lvl="0" marL="85725" marR="2560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iffalse t3 goto L3  t4 = c &lt;=122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560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iffalse t4 goto L3  goto L0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5558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L3 : alpha = false  next :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538331" y="280327"/>
            <a:ext cx="26328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2</a:t>
            </a:r>
            <a:endParaRPr sz="3000"/>
          </a:p>
        </p:txBody>
      </p:sp>
      <p:sp>
        <p:nvSpPr>
          <p:cNvPr id="171" name="Google Shape;171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459024" y="2315113"/>
            <a:ext cx="8468360" cy="542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Generate Three-Address Code for the following function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27100" marR="6111875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void main() {  int x, y;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44754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 m2 = x * x + y * y;  while (m2 &gt; 5)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m2 = m2 – x;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442406" y="295351"/>
            <a:ext cx="31776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21285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2 - Solution</a:t>
            </a:r>
            <a:endParaRPr sz="3000"/>
          </a:p>
        </p:txBody>
      </p:sp>
      <p:sp>
        <p:nvSpPr>
          <p:cNvPr id="179" name="Google Shape;179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15"/>
          <p:cNvGraphicFramePr/>
          <p:nvPr/>
        </p:nvGraphicFramePr>
        <p:xfrm>
          <a:off x="913762" y="2148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3446775"/>
                <a:gridCol w="3955425"/>
                <a:gridCol w="39554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46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457200" lvl="0" marL="1000125" marR="1017269" rtl="0" algn="l">
                        <a:lnSpc>
                          <a:spcPct val="129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main() {  int x, y;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83185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m2 = x * x +  y * y;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 (m2 &gt; 5)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4573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 = m2 – x;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main(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816860" rtl="0" algn="l">
                        <a:lnSpc>
                          <a:spcPct val="12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x;  int y;  int m2;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277745" rtl="0" algn="l">
                        <a:lnSpc>
                          <a:spcPct val="12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= x * x  t2 = y * y  t3 = t1 + t2  m2 = t3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L1: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245109" rtl="0" algn="l">
                        <a:lnSpc>
                          <a:spcPct val="12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ifFalse m2 &gt; 5 goto L2  t4 = m2 -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2294255" rtl="0" algn="l">
                        <a:lnSpc>
                          <a:spcPct val="12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 = t4  goto L1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L2: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538331" y="280327"/>
            <a:ext cx="26328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3</a:t>
            </a:r>
            <a:endParaRPr sz="3000"/>
          </a:p>
        </p:txBody>
      </p:sp>
      <p:sp>
        <p:nvSpPr>
          <p:cNvPr id="187" name="Google Shape;187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/>
        </p:nvSpPr>
        <p:spPr>
          <a:xfrm>
            <a:off x="459024" y="2432788"/>
            <a:ext cx="9121775" cy="5979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Generate Three-Address Code for the following code snippet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= i + 10;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switch(x)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584009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case 1 : x = x * i;  break;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6181090" rtl="0" algn="just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case 2 : x = 5;  case 3 : x = i;  default: x = 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538331" y="280327"/>
            <a:ext cx="31776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3 - Solution</a:t>
            </a:r>
            <a:endParaRPr sz="3000"/>
          </a:p>
        </p:txBody>
      </p:sp>
      <p:sp>
        <p:nvSpPr>
          <p:cNvPr id="195" name="Google Shape;195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17"/>
          <p:cNvGraphicFramePr/>
          <p:nvPr/>
        </p:nvGraphicFramePr>
        <p:xfrm>
          <a:off x="983074" y="1946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3852550"/>
                <a:gridCol w="3549650"/>
                <a:gridCol w="39554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04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= i + 10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L4 : if x ==3 goto L5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i + 10;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285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t1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728345" marR="0" rtl="0" algn="l">
                        <a:lnSpc>
                          <a:spcPct val="11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L6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switch(x)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555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x == 1 goto L1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L5 : x = 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1525"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825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2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L2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12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L6 : x = 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1 : x = x * i;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095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 : t2 = x * 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365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t2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 :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2 : x = 5;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635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next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41025">
                <a:tc>
                  <a:txBody>
                    <a:bodyPr/>
                    <a:lstStyle/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3 : x = i;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905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7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 : if x ==2 goto L3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31575">
                <a:tc>
                  <a:txBody>
                    <a:bodyPr/>
                    <a:lstStyle/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default: x = 0;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75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4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L4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L3 : x =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L5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538331" y="280327"/>
            <a:ext cx="66357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Recap - Address Calculation for 1-D Arrays</a:t>
            </a:r>
            <a:endParaRPr sz="3000"/>
          </a:p>
        </p:txBody>
      </p:sp>
      <p:sp>
        <p:nvSpPr>
          <p:cNvPr id="203" name="Google Shape;203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 txBox="1"/>
          <p:nvPr/>
        </p:nvSpPr>
        <p:spPr>
          <a:xfrm>
            <a:off x="433624" y="3186088"/>
            <a:ext cx="1109853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38100" marR="304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Array of an element of an array say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A[i]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calculated using the following  formula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8100" marR="5692775" rtl="0" algn="l">
              <a:lnSpc>
                <a:spcPct val="1553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Address of A [i] = A + W * ( i – 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Name of the array denotes the Base address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159893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Storage Size of one element stored in the array (in bytes)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Subscript of element whose address is to be found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Lower limit of subscript, if not specified assume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538331" y="280327"/>
            <a:ext cx="26328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4</a:t>
            </a:r>
            <a:endParaRPr sz="3000"/>
          </a:p>
        </p:txBody>
      </p:sp>
      <p:sp>
        <p:nvSpPr>
          <p:cNvPr id="211" name="Google Shape;211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/>
          <p:nvPr/>
        </p:nvSpPr>
        <p:spPr>
          <a:xfrm>
            <a:off x="396657" y="1927646"/>
            <a:ext cx="9325610" cy="6327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74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Generate Three-Address Code for the following code snippets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065" lvl="0" marL="5321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Calibri"/>
              <a:buAutoNum type="arabicParenR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= b[i]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065" lvl="0" marL="5321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Calibri"/>
              <a:buAutoNum type="arabicParenR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532130" marR="675513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= i + 1;  while(a[i] &lt; v)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065" lvl="0" marL="532130" marR="7015480" rtl="0" algn="l">
              <a:lnSpc>
                <a:spcPct val="100400"/>
              </a:lnSpc>
              <a:spcBef>
                <a:spcPts val="176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Calibri"/>
              <a:buAutoNum type="arabicParenR" startAt="3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Product = 0;  i =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21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89330" marR="386080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Product = Product + A[i] * B[i];  i = i + 1;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21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while( i &lt; 20)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810734" y="2414626"/>
            <a:ext cx="3897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810723" y="3863765"/>
            <a:ext cx="895731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4: Intermediate Code Generation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538331" y="127927"/>
            <a:ext cx="3329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4 - Solutions</a:t>
            </a:r>
            <a:endParaRPr sz="3000"/>
          </a:p>
        </p:txBody>
      </p:sp>
      <p:sp>
        <p:nvSpPr>
          <p:cNvPr id="219" name="Google Shape;219;p20"/>
          <p:cNvSpPr/>
          <p:nvPr/>
        </p:nvSpPr>
        <p:spPr>
          <a:xfrm>
            <a:off x="0" y="15838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5503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20"/>
          <p:cNvGraphicFramePr/>
          <p:nvPr/>
        </p:nvGraphicFramePr>
        <p:xfrm>
          <a:off x="1147774" y="2544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5288275"/>
                <a:gridCol w="60687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b[i]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= 4 * 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220472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 = b + t1 or t2 = b[t1]  a = t2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7425"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457200" lvl="0" marL="1000125" marR="224980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= i + 1;  while(a[i] &lt; v)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L1: t1 = i + 1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= t1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416814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 = 4 * i  t3 = a[t2]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t3 &lt; v goto L1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538331" y="280327"/>
            <a:ext cx="3329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4 - Solutions</a:t>
            </a:r>
            <a:endParaRPr sz="3000"/>
          </a:p>
        </p:txBody>
      </p:sp>
      <p:sp>
        <p:nvSpPr>
          <p:cNvPr id="227" name="Google Shape;227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9" name="Google Shape;229;p21"/>
          <p:cNvGraphicFramePr/>
          <p:nvPr/>
        </p:nvGraphicFramePr>
        <p:xfrm>
          <a:off x="1076050" y="1935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6219825"/>
                <a:gridCol w="51365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42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= 0;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= 1;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457325" marR="2876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= Product + A[i] * B[i];  i = i + 1;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while( i &lt; 20)</a:t>
                      </a:r>
                      <a:endParaRPr b="1" sz="2800" u="none" cap="none" strike="noStrike">
                        <a:solidFill>
                          <a:srgbClr val="C55A1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C55A1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rgbClr val="C55A11"/>
                        </a:solidFill>
                      </a:endParaRPr>
                    </a:p>
                  </a:txBody>
                  <a:tcPr marT="127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=0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=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2752725" rtl="0" algn="l">
                        <a:lnSpc>
                          <a:spcPct val="12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 : t1 = 4 * i  t2 = A[t1]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3212465" rtl="0" algn="l">
                        <a:lnSpc>
                          <a:spcPct val="12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 = 4 * i  t4 = B[t3]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t5 = t2 * t4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2148840" rtl="0" algn="l">
                        <a:lnSpc>
                          <a:spcPct val="12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t6 = product+ t5</a:t>
                      </a:r>
                      <a:endParaRPr b="1" sz="2800">
                        <a:solidFill>
                          <a:srgbClr val="2F5496"/>
                        </a:solidFill>
                      </a:endParaRPr>
                    </a:p>
                    <a:p>
                      <a:pPr indent="0" lvl="0" marL="542925" marR="2148840" rtl="0" algn="l">
                        <a:lnSpc>
                          <a:spcPct val="123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= t6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3340100" rtl="0" algn="l">
                        <a:lnSpc>
                          <a:spcPct val="1238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t7 = i + 1  i = t7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i &lt; 20 goto L1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538331" y="280327"/>
            <a:ext cx="66357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Recap - Address Calculation for 2-D Arrays</a:t>
            </a:r>
            <a:endParaRPr sz="3000"/>
          </a:p>
        </p:txBody>
      </p:sp>
      <p:sp>
        <p:nvSpPr>
          <p:cNvPr id="235" name="Google Shape;235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/>
        </p:nvSpPr>
        <p:spPr>
          <a:xfrm>
            <a:off x="472871" y="3201013"/>
            <a:ext cx="11045825" cy="3084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	storing	the	elements	of	2-D	array	in	memory,	elements	are  allocated a contiguous memory locations.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2-D array must be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linearized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 as to enable their storage.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two ways to achieve linearization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Row-major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Column-major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538331" y="280327"/>
            <a:ext cx="8664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Recap - Address Calculation for 2-D Arrays - Row Major</a:t>
            </a:r>
            <a:endParaRPr sz="3000"/>
          </a:p>
        </p:txBody>
      </p:sp>
      <p:sp>
        <p:nvSpPr>
          <p:cNvPr id="243" name="Google Shape;243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/>
        </p:nvSpPr>
        <p:spPr>
          <a:xfrm>
            <a:off x="433624" y="3201013"/>
            <a:ext cx="12227560" cy="3636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38100" marR="304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address of a location in Row Major System is calculated using the following  formula: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8100" marR="3881754" rtl="0" algn="l">
              <a:lnSpc>
                <a:spcPct val="1553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Address of A [ i ][ j ] = B + W * [ N * ( i – 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 + ( j – 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 ]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Number of columns of the given matrix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Lower limit of row/start row index of matrix, if not given assume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Lower limit of column/start column index of matrix, if not given assume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538331" y="280327"/>
            <a:ext cx="9186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Recap - Address Calculation for 2-D Arrays - Column Major</a:t>
            </a:r>
            <a:endParaRPr sz="3000"/>
          </a:p>
        </p:txBody>
      </p:sp>
      <p:sp>
        <p:nvSpPr>
          <p:cNvPr id="251" name="Google Shape;251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 txBox="1"/>
          <p:nvPr/>
        </p:nvSpPr>
        <p:spPr>
          <a:xfrm>
            <a:off x="433624" y="3201013"/>
            <a:ext cx="12227560" cy="3636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38100" marR="304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address of a location in column Major System is calculated using the following  formula: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8100" marR="3804920" rtl="0" algn="l">
              <a:lnSpc>
                <a:spcPct val="1553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Address of A [ i ][ j ] = B + W * [ ( i – 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 + M * ( j – 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 ]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Number of rows of the given matrix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Lower limit of row/start row index of matrix, if not given assume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Lower limit of column/start column index of matrix, if not given assume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538331" y="280327"/>
            <a:ext cx="51162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TAC for 2-D Arrays -Assumptions</a:t>
            </a:r>
            <a:endParaRPr sz="3000"/>
          </a:p>
        </p:txBody>
      </p:sp>
      <p:sp>
        <p:nvSpPr>
          <p:cNvPr id="259" name="Google Shape;259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/>
        </p:nvSpPr>
        <p:spPr>
          <a:xfrm>
            <a:off x="472871" y="3834108"/>
            <a:ext cx="10973435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Assume all 2-D arrays follow row-major method.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the size of array is not mentioned assume it to be m x n array.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3875" lvl="0" marL="53594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Assume array type as integer and width of an array element as 4 bytes.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538331" y="280327"/>
            <a:ext cx="26328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5</a:t>
            </a:r>
            <a:endParaRPr sz="3000"/>
          </a:p>
        </p:txBody>
      </p:sp>
      <p:sp>
        <p:nvSpPr>
          <p:cNvPr id="267" name="Google Shape;267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/>
        </p:nvSpPr>
        <p:spPr>
          <a:xfrm>
            <a:off x="853856" y="2613445"/>
            <a:ext cx="9325610" cy="4756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62230" lvl="0" marL="12700" marR="5080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Generate Three-Address Code for the following code snippets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1)	for(i = 0; i &lt; n; i ++)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1446530" marR="564197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for(j = 0; j &lt;n ; j++)  c[i][j] = 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213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 5x5 array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77265" lvl="0" marL="989330" marR="5189220" rtl="0" algn="l">
              <a:lnSpc>
                <a:spcPct val="100400"/>
              </a:lnSpc>
              <a:spcBef>
                <a:spcPts val="19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2)	for(j = 1; j &lt;= 10; j++)  A[i, j]=	A[i, j] + B[i, j];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21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and 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 10x20 arrays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538331" y="280327"/>
            <a:ext cx="347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5.1 - Solution</a:t>
            </a:r>
            <a:endParaRPr sz="3000"/>
          </a:p>
        </p:txBody>
      </p:sp>
      <p:sp>
        <p:nvSpPr>
          <p:cNvPr id="275" name="Google Shape;275;p2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697725" y="2608100"/>
            <a:ext cx="7537200" cy="6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77265" lvl="0" marL="1002030" marR="2626995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1)	for(i = 0; i &lt; n; i ++)  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2626995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for(j = 0; j &lt;n ; j++)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14400" lvl="0" marL="544830" marR="260032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c[i][j] = 0;  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14400" lvl="0" marL="544830" marR="260032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 5x5 array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483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Address calculation for c[i][j]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4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c[i][j] = B + W * [ N * ( i – L</a:t>
            </a:r>
            <a:r>
              <a:rPr b="1" baseline="-25000" lang="en-US" sz="2775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) + ( j – L</a:t>
            </a:r>
            <a:r>
              <a:rPr b="1" baseline="-25000" lang="en-US" sz="2775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) 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592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= c + 4 * [ n * (i - 0) + ( j - 0) 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592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= c + 4 * ( 5 * i + j )</a:t>
            </a:r>
            <a:endParaRPr b="1" sz="28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59230" marR="0" rtl="0" algn="l"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= c[t] where t = 4 * ( 5 * i + j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4592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538331" y="280327"/>
            <a:ext cx="347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5.1 - Solution</a:t>
            </a:r>
            <a:endParaRPr sz="3000"/>
          </a:p>
        </p:txBody>
      </p:sp>
      <p:sp>
        <p:nvSpPr>
          <p:cNvPr id="283" name="Google Shape;283;p2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28"/>
          <p:cNvGraphicFramePr/>
          <p:nvPr/>
        </p:nvGraphicFramePr>
        <p:xfrm>
          <a:off x="140350" y="1443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4813075"/>
                <a:gridCol w="3974625"/>
                <a:gridCol w="3974625"/>
              </a:tblGrid>
              <a:tr h="42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98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229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for(i = 0; i &lt; n; i ++)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57200" lvl="0" marL="1914525" marR="13208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for(j = 0; j &lt;n ; j++)  c[i][j] = 0;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= 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68021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L0: t1 = i &lt; n  </a:t>
                      </a:r>
                      <a:endParaRPr b="1" sz="2800" u="none" cap="none" strike="noStrike">
                        <a:solidFill>
                          <a:srgbClr val="31538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68021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t1 goto L1  </a:t>
                      </a:r>
                      <a:endParaRPr b="1" sz="2800" u="none" cap="none" strike="noStrike">
                        <a:solidFill>
                          <a:srgbClr val="31538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68021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next  </a:t>
                      </a:r>
                      <a:endParaRPr b="1" sz="2800" u="none" cap="none" strike="noStrike">
                        <a:solidFill>
                          <a:srgbClr val="31538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68021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 : j=0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595755" rtl="0" algn="l">
                        <a:lnSpc>
                          <a:spcPct val="15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L4 : t2 = j &lt; n  </a:t>
                      </a:r>
                      <a:endParaRPr b="1" sz="2800" u="none" cap="none" strike="noStrike">
                        <a:solidFill>
                          <a:srgbClr val="31538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595755" rtl="0" algn="l">
                        <a:lnSpc>
                          <a:spcPct val="15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t2 goto L2  goto L3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610360" rtl="0" algn="l">
                        <a:lnSpc>
                          <a:spcPct val="15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 : t3 = 5 * i </a:t>
                      </a:r>
                      <a:endParaRPr b="1" sz="2800" u="none" cap="none" strike="noStrike">
                        <a:solidFill>
                          <a:srgbClr val="31538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610360" rtl="0" algn="l">
                        <a:lnSpc>
                          <a:spcPct val="15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t4 = t3 + j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t5 = 4 * t4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c[t5] = 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193925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t6 = j + 1  </a:t>
                      </a:r>
                      <a:endParaRPr b="1" sz="2800" u="none" cap="none" strike="noStrike">
                        <a:solidFill>
                          <a:srgbClr val="31538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193925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 = t6  </a:t>
                      </a:r>
                      <a:endParaRPr b="1" sz="2800" u="none" cap="none" strike="noStrike">
                        <a:solidFill>
                          <a:srgbClr val="31538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193925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L4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L3 : t7 = i + 1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36601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 = t7  goto L0</a:t>
                      </a:r>
                      <a:endParaRPr b="1" sz="2800" u="none" cap="none" strike="noStrike">
                        <a:solidFill>
                          <a:srgbClr val="31538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366010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next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538331" y="280327"/>
            <a:ext cx="347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5.2 - Solution</a:t>
            </a:r>
            <a:endParaRPr sz="3000"/>
          </a:p>
        </p:txBody>
      </p:sp>
      <p:sp>
        <p:nvSpPr>
          <p:cNvPr id="291" name="Google Shape;291;p2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 txBox="1"/>
          <p:nvPr/>
        </p:nvSpPr>
        <p:spPr>
          <a:xfrm>
            <a:off x="890750" y="2272726"/>
            <a:ext cx="5656500" cy="7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914400" lvl="0" marL="927100" marR="158242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2)	for(j = 1; j &lt;= 10; j++)  A[i, j]=	A[i, j] + B[i,j];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33400" rtl="0" algn="l">
              <a:lnSpc>
                <a:spcPct val="20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and 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 10x20 arrays  So, n= 20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A[i, j] = A + 4 * (20 * (i - 1) + (j - 1))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A + 4 * (20 * i - 20 + (j - 1))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A + 80 * i - 80 + 4 * j - 4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A + 80 * i + 4 * j - 84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14400" lvl="0" marL="4699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A[t] where t = 80*i +4*j -84  Similarly,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B[i, j] = B[t]= 80*i + 4*j - 84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538331" y="280327"/>
            <a:ext cx="27933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82" name="Google Shape;82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459024" y="3111313"/>
            <a:ext cx="7840345" cy="3217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Three-Address Code?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Format of TAC instructions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Recap - Address Calculation for 1-D and 2-D arrays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Questions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538331" y="280327"/>
            <a:ext cx="347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5.2 - Solution</a:t>
            </a:r>
            <a:endParaRPr sz="3000"/>
          </a:p>
        </p:txBody>
      </p:sp>
      <p:sp>
        <p:nvSpPr>
          <p:cNvPr id="299" name="Google Shape;299;p3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1" name="Google Shape;301;p30"/>
          <p:cNvGraphicFramePr/>
          <p:nvPr/>
        </p:nvGraphicFramePr>
        <p:xfrm>
          <a:off x="826550" y="2290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6219825"/>
                <a:gridCol w="51365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77190" lvl="0" marL="1000125" marR="2073275" rtl="0" algn="l">
                        <a:lnSpc>
                          <a:spcPct val="129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for(j = 1; j &lt;= 10; j++)  A[i, j]=	A[i, j] + B[i, j];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0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 =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57200" lvl="0" marL="1457325" marR="483869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L1: ifFalse j &lt;= 10 goto L2  t1 = 80 * 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457325" marR="2087245" rtl="0" algn="l">
                        <a:lnSpc>
                          <a:spcPct val="15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 = 4 * j  t3 = t1 + t2  t4 = t3 - 84  t5 = A[t4]  t6 = B[t4]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538331" y="280327"/>
            <a:ext cx="45885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Exercise 5.2 - Solution (cont.)</a:t>
            </a:r>
            <a:endParaRPr sz="3000"/>
          </a:p>
        </p:txBody>
      </p:sp>
      <p:sp>
        <p:nvSpPr>
          <p:cNvPr id="307" name="Google Shape;307;p3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9" name="Google Shape;309;p31"/>
          <p:cNvGraphicFramePr/>
          <p:nvPr/>
        </p:nvGraphicFramePr>
        <p:xfrm>
          <a:off x="826550" y="2290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6219825"/>
                <a:gridCol w="51365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77190" lvl="0" marL="1000125" marR="2073275" rtl="0" algn="l">
                        <a:lnSpc>
                          <a:spcPct val="129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for(j = 1; j &lt;= 10; j++)  A[i, j]=	A[i, j] + B[i, j];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000125" marR="2544445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t7 = t5 + t6  A[t] = t7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00125" marR="2879725" rtl="0" algn="l">
                        <a:lnSpc>
                          <a:spcPct val="15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t8 = j + 1  j = t8  goto L1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L2: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>
            <p:ph type="title"/>
          </p:nvPr>
        </p:nvSpPr>
        <p:spPr>
          <a:xfrm>
            <a:off x="5132863" y="2744755"/>
            <a:ext cx="4364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538331" y="280327"/>
            <a:ext cx="46305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What is Three Address Code?</a:t>
            </a:r>
            <a:endParaRPr sz="3000"/>
          </a:p>
        </p:txBody>
      </p:sp>
      <p:sp>
        <p:nvSpPr>
          <p:cNvPr id="90" name="Google Shape;90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538321" y="2305283"/>
            <a:ext cx="119298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51943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Three-Address Code(TAC) is a Linearized representation of syntax tree or DAG.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has at most one operator on RHS of an instruction.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Each instruction can have up to three addresses.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Address can either be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Name (identifier)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Constant (number)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Temporary (holds an intermediate result)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538331" y="280327"/>
            <a:ext cx="41916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Format of TAC instructions</a:t>
            </a:r>
            <a:endParaRPr sz="3000"/>
          </a:p>
        </p:txBody>
      </p:sp>
      <p:sp>
        <p:nvSpPr>
          <p:cNvPr id="98" name="Google Shape;98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459024" y="2695738"/>
            <a:ext cx="117519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following table represents statements and their corresponding TAC format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p5"/>
          <p:cNvGraphicFramePr/>
          <p:nvPr/>
        </p:nvGraphicFramePr>
        <p:xfrm>
          <a:off x="457437" y="35797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6160125"/>
                <a:gridCol w="61601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TAC Format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Assignment 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45732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y op z (op : Binary operator)  x = op y (op : Unary operator)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Copy 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Unconditional jumps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Jumps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415353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x goto L  ifFalse goto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and jump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8117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x relop y goto L  ifFalse x relop y goto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538331" y="280327"/>
            <a:ext cx="41916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Format of TAC instructions</a:t>
            </a:r>
            <a:endParaRPr sz="3000"/>
          </a:p>
        </p:txBody>
      </p:sp>
      <p:sp>
        <p:nvSpPr>
          <p:cNvPr id="107" name="Google Shape;107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6"/>
          <p:cNvGraphicFramePr/>
          <p:nvPr/>
        </p:nvGraphicFramePr>
        <p:xfrm>
          <a:off x="676912" y="22909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5288275"/>
                <a:gridCol w="60687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TAC Format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or Pointers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50552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&amp;y  z =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*x = 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Indexed Copy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x[i] =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= x[i]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1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Procedure call : foo(a, b, ...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47548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 a  param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(foo, n)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530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where, n is the number of arguments in  function foo().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538331" y="280327"/>
            <a:ext cx="26328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</a:t>
            </a:r>
            <a:endParaRPr sz="3000"/>
          </a:p>
        </p:txBody>
      </p:sp>
      <p:sp>
        <p:nvSpPr>
          <p:cNvPr id="115" name="Google Shape;115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459024" y="2683308"/>
            <a:ext cx="888238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Generate Three-Address Code for the following statements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1) a + b * c – d / b *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615696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2) x = *p + &amp;y  3) x = f(y+1) + 2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4) x = foo (2 * x + 3, y + 10, g(i), h(3, j))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5) x = f(g(i), h(3, j))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6) alpha = (65 &lt;=c &amp;&amp; c&lt;=90) || (97 &lt;= c &amp;&amp; c&lt;=122)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538331" y="280327"/>
            <a:ext cx="347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1.1 - Solution</a:t>
            </a:r>
            <a:endParaRPr sz="3000"/>
          </a:p>
        </p:txBody>
      </p:sp>
      <p:sp>
        <p:nvSpPr>
          <p:cNvPr id="123" name="Google Shape;123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8"/>
          <p:cNvGraphicFramePr/>
          <p:nvPr/>
        </p:nvGraphicFramePr>
        <p:xfrm>
          <a:off x="1617862" y="3186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5288275"/>
                <a:gridCol w="60687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4425">
                <a:tc>
                  <a:txBody>
                    <a:bodyPr/>
                    <a:lstStyle/>
                    <a:p>
                      <a:pPr indent="0" lvl="0" marL="5422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+ b * c – d / b *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=	b *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925" marR="4002404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 = a + t1  t3 = d / b  t4 = t3 * c  t5 = t2 - t4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538331" y="280327"/>
            <a:ext cx="347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1.2 - Solution</a:t>
            </a:r>
            <a:endParaRPr sz="3000"/>
          </a:p>
        </p:txBody>
      </p:sp>
      <p:sp>
        <p:nvSpPr>
          <p:cNvPr id="131" name="Google Shape;131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9"/>
          <p:cNvGraphicFramePr/>
          <p:nvPr/>
        </p:nvGraphicFramePr>
        <p:xfrm>
          <a:off x="1415787" y="3258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{CBE6C8D4-D1FE-4E3C-A61D-3AEAB4696BAB}</a:tableStyleId>
              </a:tblPr>
              <a:tblGrid>
                <a:gridCol w="5288275"/>
                <a:gridCol w="60687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Statements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 Address 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725"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*p + &amp;y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2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= *p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29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t2 = &amp;y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42290" marR="3933825" rtl="0" algn="l">
                        <a:lnSpc>
                          <a:spcPct val="155714"/>
                        </a:lnSpc>
                        <a:spcBef>
                          <a:spcPts val="3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t3 = t1 + t2  x = t3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3810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2022-03-24T04:51:01Z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