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37" roundtripDataSignature="AMtx7mhwHZ50o4vgIQBoUaDyA2qFwrnq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1E28D9-AAD3-40C8-B0CF-A7B60BCDCBFC}">
  <a:tblStyle styleId="{AF1E28D9-AAD3-40C8-B0CF-A7B60BCDCB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,,,,,,,,,,,,,,,,,,,,,,,,,,,,,,,,,,,,,,,, ,</a:t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2"/>
          <p:cNvSpPr txBox="1"/>
          <p:nvPr>
            <p:ph idx="1" type="body"/>
          </p:nvPr>
        </p:nvSpPr>
        <p:spPr>
          <a:xfrm>
            <a:off x="504737" y="3892762"/>
            <a:ext cx="11411585" cy="3532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2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4"/>
          <p:cNvSpPr txBox="1"/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5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504737" y="3892762"/>
            <a:ext cx="11411585" cy="3532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1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1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2.jpg"/><Relationship Id="rId5" Type="http://schemas.openxmlformats.org/officeDocument/2006/relationships/image" Target="../media/image10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923927" y="7952010"/>
            <a:ext cx="457073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 : Kavya P K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type="title"/>
          </p:nvPr>
        </p:nvSpPr>
        <p:spPr>
          <a:xfrm>
            <a:off x="538331" y="280327"/>
            <a:ext cx="61264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Quadruples Format - Labels and return</a:t>
            </a:r>
            <a:endParaRPr sz="3000"/>
          </a:p>
        </p:txBody>
      </p:sp>
      <p:sp>
        <p:nvSpPr>
          <p:cNvPr id="131" name="Google Shape;131;p1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0"/>
          <p:cNvSpPr txBox="1"/>
          <p:nvPr/>
        </p:nvSpPr>
        <p:spPr>
          <a:xfrm>
            <a:off x="433550" y="2258338"/>
            <a:ext cx="11491595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127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The	given	table	describes	the	quadruple	format	for	labels	and	return  statements		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4" name="Google Shape;134;p10"/>
          <p:cNvGraphicFramePr/>
          <p:nvPr/>
        </p:nvGraphicFramePr>
        <p:xfrm>
          <a:off x="504737" y="38927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{AF1E28D9-AAD3-40C8-B0CF-A7B60BCDCBFC}</a:tableStyleId>
              </a:tblPr>
              <a:tblGrid>
                <a:gridCol w="4530100"/>
                <a:gridCol w="1717050"/>
                <a:gridCol w="2040900"/>
                <a:gridCol w="1642750"/>
                <a:gridCol w="1437650"/>
              </a:tblGrid>
              <a:tr h="687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97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7925">
                <a:tc>
                  <a:txBody>
                    <a:bodyPr/>
                    <a:lstStyle/>
                    <a:p>
                      <a:pPr indent="0" lvl="0" marL="85725" marR="197992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 generation  Example -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L1: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type="title"/>
          </p:nvPr>
        </p:nvSpPr>
        <p:spPr>
          <a:xfrm>
            <a:off x="538331" y="280327"/>
            <a:ext cx="565594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Quadruples Format - Array indexing</a:t>
            </a:r>
            <a:endParaRPr sz="3000"/>
          </a:p>
        </p:txBody>
      </p:sp>
      <p:sp>
        <p:nvSpPr>
          <p:cNvPr id="140" name="Google Shape;140;p1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1"/>
          <p:cNvSpPr txBox="1"/>
          <p:nvPr/>
        </p:nvSpPr>
        <p:spPr>
          <a:xfrm>
            <a:off x="433550" y="2748876"/>
            <a:ext cx="98564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The given table describes the quadruple format for array indexing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3" name="Google Shape;143;p11"/>
          <p:cNvGraphicFramePr/>
          <p:nvPr/>
        </p:nvGraphicFramePr>
        <p:xfrm>
          <a:off x="364637" y="38927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{AF1E28D9-AAD3-40C8-B0CF-A7B60BCDCBFC}</a:tableStyleId>
              </a:tblPr>
              <a:tblGrid>
                <a:gridCol w="4455075"/>
                <a:gridCol w="1771075"/>
                <a:gridCol w="2105100"/>
                <a:gridCol w="1694425"/>
                <a:gridCol w="1482875"/>
              </a:tblGrid>
              <a:tr h="687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5450">
                <a:tc rowSpan="2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x[i] = 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[]=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000">
                <a:tc rowSpan="2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= y[i]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=[]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LDAR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p11"/>
          <p:cNvSpPr txBox="1"/>
          <p:nvPr/>
        </p:nvSpPr>
        <p:spPr>
          <a:xfrm>
            <a:off x="838200" y="7772400"/>
            <a:ext cx="7162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 = STORE ADDRESS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LDAR = LOAD ADDRESS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1</a:t>
            </a:r>
            <a:endParaRPr sz="3000"/>
          </a:p>
        </p:txBody>
      </p:sp>
      <p:sp>
        <p:nvSpPr>
          <p:cNvPr id="150" name="Google Shape;150;p1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459024" y="3164513"/>
            <a:ext cx="11297920" cy="3693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0" lvl="0" marL="12700" marR="508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Write the Three-Address Code and corresponding Quadruple representation  for the following code snippet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8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if x == 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843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 = 1;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69900" marR="7781925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 = fact(x – 1) * x;  fact = u;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/>
          <p:nvPr>
            <p:ph type="title"/>
          </p:nvPr>
        </p:nvSpPr>
        <p:spPr>
          <a:xfrm>
            <a:off x="538331" y="280327"/>
            <a:ext cx="317754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1 - Solution</a:t>
            </a:r>
            <a:endParaRPr sz="3000"/>
          </a:p>
        </p:txBody>
      </p:sp>
      <p:sp>
        <p:nvSpPr>
          <p:cNvPr id="158" name="Google Shape;158;p1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3"/>
          <p:cNvSpPr txBox="1"/>
          <p:nvPr/>
        </p:nvSpPr>
        <p:spPr>
          <a:xfrm>
            <a:off x="1000450" y="3100283"/>
            <a:ext cx="3180080" cy="285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3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Three-Address Code -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if x == 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 = 1;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12700" marR="121285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 = fact(x – 1) * x;  fact = u;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 txBox="1"/>
          <p:nvPr/>
        </p:nvSpPr>
        <p:spPr>
          <a:xfrm>
            <a:off x="8389949" y="1237051"/>
            <a:ext cx="2501400" cy="78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t1 = x == 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55714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ifFalse t1 goto L1  u =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402715" rtl="0" algn="l">
              <a:lnSpc>
                <a:spcPct val="15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goto L2  L1: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148080" rtl="0" algn="l">
              <a:lnSpc>
                <a:spcPct val="15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t2 = x – 1  param t2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58775" rtl="0" algn="l">
              <a:lnSpc>
                <a:spcPct val="15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t3 = call fact, 1  t4 = t3 * 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649095" rtl="0" algn="l">
              <a:lnSpc>
                <a:spcPct val="15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 = t4  L2: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fact = u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type="title"/>
          </p:nvPr>
        </p:nvSpPr>
        <p:spPr>
          <a:xfrm>
            <a:off x="538331" y="280327"/>
            <a:ext cx="317754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1 - Solution</a:t>
            </a:r>
            <a:endParaRPr sz="3000"/>
          </a:p>
        </p:txBody>
      </p:sp>
      <p:sp>
        <p:nvSpPr>
          <p:cNvPr id="167" name="Google Shape;167;p1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4"/>
          <p:cNvSpPr txBox="1"/>
          <p:nvPr/>
        </p:nvSpPr>
        <p:spPr>
          <a:xfrm>
            <a:off x="354275" y="559825"/>
            <a:ext cx="2643600" cy="83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715645" rtl="0" algn="l">
              <a:lnSpc>
                <a:spcPct val="13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Quadruple -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t1 = x == 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ifFalse t1 goto L1  u =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402715" rtl="0" algn="l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goto L2  L1: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148080" rtl="0" algn="l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t2 = x – 1  param t2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58775" rtl="0" algn="l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t3 = call fact, 1  t4 = t3 * 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649095" rtl="0" algn="l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 = t4  L2: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fact = u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4587" y="2045973"/>
            <a:ext cx="5738729" cy="690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Triples</a:t>
            </a:r>
            <a:endParaRPr sz="3000"/>
          </a:p>
        </p:txBody>
      </p:sp>
      <p:sp>
        <p:nvSpPr>
          <p:cNvPr id="176" name="Google Shape;176;p1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5"/>
          <p:cNvSpPr txBox="1"/>
          <p:nvPr/>
        </p:nvSpPr>
        <p:spPr>
          <a:xfrm>
            <a:off x="472871" y="3180688"/>
            <a:ext cx="815530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Triple is an array type data structure with 3 fields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1373424" y="5267933"/>
            <a:ext cx="6155690" cy="168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where,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op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operator.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arg1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arg2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the two operands used.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Google Shape;180;p15"/>
          <p:cNvGrpSpPr/>
          <p:nvPr/>
        </p:nvGrpSpPr>
        <p:grpSpPr>
          <a:xfrm>
            <a:off x="2986337" y="4043862"/>
            <a:ext cx="7330440" cy="1056640"/>
            <a:chOff x="2986337" y="4043862"/>
            <a:chExt cx="7330440" cy="1056640"/>
          </a:xfrm>
        </p:grpSpPr>
        <p:pic>
          <p:nvPicPr>
            <p:cNvPr id="181" name="Google Shape;181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91100" y="4048625"/>
              <a:ext cx="7320549" cy="10467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15"/>
            <p:cNvSpPr/>
            <p:nvPr/>
          </p:nvSpPr>
          <p:spPr>
            <a:xfrm>
              <a:off x="2986337" y="4043862"/>
              <a:ext cx="7330440" cy="1056640"/>
            </a:xfrm>
            <a:custGeom>
              <a:rect b="b" l="l" r="r" t="t"/>
              <a:pathLst>
                <a:path extrusionOk="0" h="1056639" w="7330440">
                  <a:moveTo>
                    <a:pt x="0" y="0"/>
                  </a:moveTo>
                  <a:lnTo>
                    <a:pt x="7330074" y="0"/>
                  </a:lnTo>
                  <a:lnTo>
                    <a:pt x="7330074" y="1056274"/>
                  </a:lnTo>
                  <a:lnTo>
                    <a:pt x="0" y="105627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Triples</a:t>
            </a:r>
            <a:endParaRPr sz="3000"/>
          </a:p>
        </p:txBody>
      </p:sp>
      <p:sp>
        <p:nvSpPr>
          <p:cNvPr id="188" name="Google Shape;188;p1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6"/>
          <p:cNvSpPr txBox="1"/>
          <p:nvPr/>
        </p:nvSpPr>
        <p:spPr>
          <a:xfrm>
            <a:off x="472871" y="2487863"/>
            <a:ext cx="11437620" cy="4747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31538F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Triples are alternative ways for representing syntax tree or Directed acyclic  graph.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31538F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Triples avoid entering temporary names into symbol table.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31538F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For a temporary, use serial number of statement computing its value.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31538F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Problem: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Code Immovability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31538F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No temporary variables stored in symbol table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31538F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All references are only to the position of statement and not location.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31538F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This requires the compiler to	change all references to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arg1 </a:t>
            </a:r>
            <a:r>
              <a:rPr b="1" i="0" lang="en-US" sz="2800" u="none" cap="none" strike="noStrike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arg2</a:t>
            </a:r>
            <a:r>
              <a:rPr b="1" i="0" lang="en-US" sz="2800" u="none" cap="none" strike="noStrike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31538F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Thus, triples are not very efficient in optimizing compilers.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538331" y="280327"/>
            <a:ext cx="517334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Triples Format - Jumps and Label</a:t>
            </a:r>
            <a:endParaRPr sz="3000"/>
          </a:p>
        </p:txBody>
      </p:sp>
      <p:sp>
        <p:nvSpPr>
          <p:cNvPr id="196" name="Google Shape;196;p1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7"/>
          <p:cNvSpPr txBox="1"/>
          <p:nvPr/>
        </p:nvSpPr>
        <p:spPr>
          <a:xfrm>
            <a:off x="433550" y="2472651"/>
            <a:ext cx="93764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The given table describes the triple format for jumps and label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9" name="Google Shape;199;p17"/>
          <p:cNvGraphicFramePr/>
          <p:nvPr/>
        </p:nvGraphicFramePr>
        <p:xfrm>
          <a:off x="577525" y="33832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{AF1E28D9-AAD3-40C8-B0CF-A7B60BCDCBFC}</a:tableStyleId>
              </a:tblPr>
              <a:tblGrid>
                <a:gridCol w="4530100"/>
                <a:gridCol w="1717050"/>
                <a:gridCol w="2040900"/>
                <a:gridCol w="1642750"/>
              </a:tblGrid>
              <a:tr h="687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792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Unconditional jumps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goto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275">
                <a:tc>
                  <a:txBody>
                    <a:bodyPr/>
                    <a:lstStyle/>
                    <a:p>
                      <a:pPr indent="0" lvl="0" marL="85725" marR="14935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conditional jump  Example -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x goto 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275">
                <a:tc>
                  <a:txBody>
                    <a:bodyPr/>
                    <a:lstStyle/>
                    <a:p>
                      <a:pPr indent="0" lvl="0" marL="85725" marR="75755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conditional jump  Example -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ifFalse x goto 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ifFalse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538331" y="280327"/>
            <a:ext cx="485394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Triples Format - Array indexing</a:t>
            </a:r>
            <a:endParaRPr sz="3000"/>
          </a:p>
        </p:txBody>
      </p:sp>
      <p:sp>
        <p:nvSpPr>
          <p:cNvPr id="205" name="Google Shape;205;p1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8"/>
          <p:cNvSpPr txBox="1"/>
          <p:nvPr/>
        </p:nvSpPr>
        <p:spPr>
          <a:xfrm>
            <a:off x="433550" y="2748876"/>
            <a:ext cx="91293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The given table describes the triple format for array indexing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8" name="Google Shape;208;p18"/>
          <p:cNvGraphicFramePr/>
          <p:nvPr/>
        </p:nvGraphicFramePr>
        <p:xfrm>
          <a:off x="1129362" y="37714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{AF1E28D9-AAD3-40C8-B0CF-A7B60BCDCBFC}</a:tableStyleId>
              </a:tblPr>
              <a:tblGrid>
                <a:gridCol w="3935725"/>
                <a:gridCol w="1491625"/>
                <a:gridCol w="1491625"/>
                <a:gridCol w="1772925"/>
                <a:gridCol w="1426850"/>
              </a:tblGrid>
              <a:tr h="687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Stmt no.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5450">
                <a:tc rowSpan="2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x[i] = 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(0)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[]=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(0)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000">
                <a:tc rowSpan="2"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= y[i]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(0)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=[]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(0)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2</a:t>
            </a:r>
            <a:endParaRPr sz="3000"/>
          </a:p>
        </p:txBody>
      </p:sp>
      <p:sp>
        <p:nvSpPr>
          <p:cNvPr id="214" name="Google Shape;214;p1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9"/>
          <p:cNvSpPr txBox="1"/>
          <p:nvPr/>
        </p:nvSpPr>
        <p:spPr>
          <a:xfrm>
            <a:off x="639500" y="2208988"/>
            <a:ext cx="10358755" cy="4926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Write the Triple representation for the following Three-Address Code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just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t1 = -b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8865870" rtl="0" algn="just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t2 = t1 * d  t3 = t2 + c  t4 = -b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8834120" rtl="0" algn="just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t5 = t4 * d  t6 = t3 +t5  a = t6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10734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810723" y="3863765"/>
            <a:ext cx="651002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4: Three-Address Code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type="title"/>
          </p:nvPr>
        </p:nvSpPr>
        <p:spPr>
          <a:xfrm>
            <a:off x="538331" y="280327"/>
            <a:ext cx="317754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2 - Solution</a:t>
            </a:r>
            <a:endParaRPr sz="3000"/>
          </a:p>
        </p:txBody>
      </p:sp>
      <p:sp>
        <p:nvSpPr>
          <p:cNvPr id="222" name="Google Shape;222;p2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0"/>
          <p:cNvSpPr txBox="1"/>
          <p:nvPr/>
        </p:nvSpPr>
        <p:spPr>
          <a:xfrm>
            <a:off x="916224" y="3191626"/>
            <a:ext cx="9658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t1 = -b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916224" y="3618346"/>
            <a:ext cx="1529715" cy="3398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36830" rtl="0" algn="just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t2 = t1 * d  t3 = t2 + c  t4 = -b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55357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t5 = t4 * d  t6 = t3 +t5  a = t6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" name="Google Shape;226;p20"/>
          <p:cNvGrpSpPr/>
          <p:nvPr/>
        </p:nvGrpSpPr>
        <p:grpSpPr>
          <a:xfrm rot="5400000">
            <a:off x="10366582" y="3680674"/>
            <a:ext cx="3686810" cy="2942590"/>
            <a:chOff x="10368174" y="3681074"/>
            <a:chExt cx="3686810" cy="2942590"/>
          </a:xfrm>
        </p:grpSpPr>
        <p:sp>
          <p:nvSpPr>
            <p:cNvPr id="227" name="Google Shape;227;p20"/>
            <p:cNvSpPr/>
            <p:nvPr/>
          </p:nvSpPr>
          <p:spPr>
            <a:xfrm>
              <a:off x="10368174" y="3681074"/>
              <a:ext cx="3686810" cy="2942590"/>
            </a:xfrm>
            <a:custGeom>
              <a:rect b="b" l="l" r="r" t="t"/>
              <a:pathLst>
                <a:path extrusionOk="0" h="2942590" w="3686809">
                  <a:moveTo>
                    <a:pt x="3196339" y="2942099"/>
                  </a:moveTo>
                  <a:lnTo>
                    <a:pt x="490359" y="2942099"/>
                  </a:lnTo>
                  <a:lnTo>
                    <a:pt x="443135" y="2939855"/>
                  </a:lnTo>
                  <a:lnTo>
                    <a:pt x="397180" y="2933258"/>
                  </a:lnTo>
                  <a:lnTo>
                    <a:pt x="352700" y="2922513"/>
                  </a:lnTo>
                  <a:lnTo>
                    <a:pt x="309902" y="2907828"/>
                  </a:lnTo>
                  <a:lnTo>
                    <a:pt x="268990" y="2889406"/>
                  </a:lnTo>
                  <a:lnTo>
                    <a:pt x="230171" y="2867454"/>
                  </a:lnTo>
                  <a:lnTo>
                    <a:pt x="193648" y="2842177"/>
                  </a:lnTo>
                  <a:lnTo>
                    <a:pt x="159629" y="2813780"/>
                  </a:lnTo>
                  <a:lnTo>
                    <a:pt x="128319" y="2782470"/>
                  </a:lnTo>
                  <a:lnTo>
                    <a:pt x="99922" y="2748451"/>
                  </a:lnTo>
                  <a:lnTo>
                    <a:pt x="74645" y="2711928"/>
                  </a:lnTo>
                  <a:lnTo>
                    <a:pt x="52693" y="2673109"/>
                  </a:lnTo>
                  <a:lnTo>
                    <a:pt x="34271" y="2632197"/>
                  </a:lnTo>
                  <a:lnTo>
                    <a:pt x="19586" y="2589399"/>
                  </a:lnTo>
                  <a:lnTo>
                    <a:pt x="8841" y="2544920"/>
                  </a:lnTo>
                  <a:lnTo>
                    <a:pt x="2244" y="2498965"/>
                  </a:lnTo>
                  <a:lnTo>
                    <a:pt x="0" y="2451740"/>
                  </a:lnTo>
                  <a:lnTo>
                    <a:pt x="0" y="490359"/>
                  </a:lnTo>
                  <a:lnTo>
                    <a:pt x="2244" y="443134"/>
                  </a:lnTo>
                  <a:lnTo>
                    <a:pt x="8841" y="397179"/>
                  </a:lnTo>
                  <a:lnTo>
                    <a:pt x="19586" y="352700"/>
                  </a:lnTo>
                  <a:lnTo>
                    <a:pt x="34271" y="309902"/>
                  </a:lnTo>
                  <a:lnTo>
                    <a:pt x="52693" y="268990"/>
                  </a:lnTo>
                  <a:lnTo>
                    <a:pt x="74645" y="230171"/>
                  </a:lnTo>
                  <a:lnTo>
                    <a:pt x="99922" y="193648"/>
                  </a:lnTo>
                  <a:lnTo>
                    <a:pt x="128319" y="159629"/>
                  </a:lnTo>
                  <a:lnTo>
                    <a:pt x="159629" y="128319"/>
                  </a:lnTo>
                  <a:lnTo>
                    <a:pt x="193648" y="99922"/>
                  </a:lnTo>
                  <a:lnTo>
                    <a:pt x="230171" y="74645"/>
                  </a:lnTo>
                  <a:lnTo>
                    <a:pt x="268990" y="52693"/>
                  </a:lnTo>
                  <a:lnTo>
                    <a:pt x="309902" y="34271"/>
                  </a:lnTo>
                  <a:lnTo>
                    <a:pt x="352700" y="19586"/>
                  </a:lnTo>
                  <a:lnTo>
                    <a:pt x="397180" y="8841"/>
                  </a:lnTo>
                  <a:lnTo>
                    <a:pt x="443135" y="2244"/>
                  </a:lnTo>
                  <a:lnTo>
                    <a:pt x="490359" y="0"/>
                  </a:lnTo>
                  <a:lnTo>
                    <a:pt x="3196339" y="0"/>
                  </a:lnTo>
                  <a:lnTo>
                    <a:pt x="3244806" y="2399"/>
                  </a:lnTo>
                  <a:lnTo>
                    <a:pt x="3292451" y="9509"/>
                  </a:lnTo>
                  <a:lnTo>
                    <a:pt x="3338954" y="21195"/>
                  </a:lnTo>
                  <a:lnTo>
                    <a:pt x="3383993" y="37326"/>
                  </a:lnTo>
                  <a:lnTo>
                    <a:pt x="3427246" y="57767"/>
                  </a:lnTo>
                  <a:lnTo>
                    <a:pt x="3468392" y="82386"/>
                  </a:lnTo>
                  <a:lnTo>
                    <a:pt x="3507109" y="111049"/>
                  </a:lnTo>
                  <a:lnTo>
                    <a:pt x="3543076" y="143622"/>
                  </a:lnTo>
                  <a:lnTo>
                    <a:pt x="3575650" y="179590"/>
                  </a:lnTo>
                  <a:lnTo>
                    <a:pt x="3604313" y="218307"/>
                  </a:lnTo>
                  <a:lnTo>
                    <a:pt x="3628932" y="259453"/>
                  </a:lnTo>
                  <a:lnTo>
                    <a:pt x="3649373" y="302707"/>
                  </a:lnTo>
                  <a:lnTo>
                    <a:pt x="3665504" y="347745"/>
                  </a:lnTo>
                  <a:lnTo>
                    <a:pt x="3677190" y="394248"/>
                  </a:lnTo>
                  <a:lnTo>
                    <a:pt x="3684300" y="441893"/>
                  </a:lnTo>
                  <a:lnTo>
                    <a:pt x="3686699" y="490359"/>
                  </a:lnTo>
                  <a:lnTo>
                    <a:pt x="3686699" y="2451740"/>
                  </a:lnTo>
                  <a:lnTo>
                    <a:pt x="3684455" y="2498965"/>
                  </a:lnTo>
                  <a:lnTo>
                    <a:pt x="3677858" y="2544920"/>
                  </a:lnTo>
                  <a:lnTo>
                    <a:pt x="3667113" y="2589399"/>
                  </a:lnTo>
                  <a:lnTo>
                    <a:pt x="3652428" y="2632197"/>
                  </a:lnTo>
                  <a:lnTo>
                    <a:pt x="3634006" y="2673109"/>
                  </a:lnTo>
                  <a:lnTo>
                    <a:pt x="3612054" y="2711928"/>
                  </a:lnTo>
                  <a:lnTo>
                    <a:pt x="3586777" y="2748451"/>
                  </a:lnTo>
                  <a:lnTo>
                    <a:pt x="3558380" y="2782470"/>
                  </a:lnTo>
                  <a:lnTo>
                    <a:pt x="3527069" y="2813780"/>
                  </a:lnTo>
                  <a:lnTo>
                    <a:pt x="3493050" y="2842177"/>
                  </a:lnTo>
                  <a:lnTo>
                    <a:pt x="3456528" y="2867454"/>
                  </a:lnTo>
                  <a:lnTo>
                    <a:pt x="3417708" y="2889406"/>
                  </a:lnTo>
                  <a:lnTo>
                    <a:pt x="3376797" y="2907828"/>
                  </a:lnTo>
                  <a:lnTo>
                    <a:pt x="3333998" y="2922513"/>
                  </a:lnTo>
                  <a:lnTo>
                    <a:pt x="3289519" y="2933258"/>
                  </a:lnTo>
                  <a:lnTo>
                    <a:pt x="3243564" y="2939855"/>
                  </a:lnTo>
                  <a:lnTo>
                    <a:pt x="3196339" y="2942099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0"/>
            <p:cNvSpPr/>
            <p:nvPr/>
          </p:nvSpPr>
          <p:spPr>
            <a:xfrm>
              <a:off x="10368174" y="3681074"/>
              <a:ext cx="3686810" cy="2942590"/>
            </a:xfrm>
            <a:custGeom>
              <a:rect b="b" l="l" r="r" t="t"/>
              <a:pathLst>
                <a:path extrusionOk="0" h="2942590" w="3686809">
                  <a:moveTo>
                    <a:pt x="0" y="490359"/>
                  </a:moveTo>
                  <a:lnTo>
                    <a:pt x="2244" y="443134"/>
                  </a:lnTo>
                  <a:lnTo>
                    <a:pt x="8841" y="397179"/>
                  </a:lnTo>
                  <a:lnTo>
                    <a:pt x="19586" y="352700"/>
                  </a:lnTo>
                  <a:lnTo>
                    <a:pt x="34271" y="309902"/>
                  </a:lnTo>
                  <a:lnTo>
                    <a:pt x="52693" y="268990"/>
                  </a:lnTo>
                  <a:lnTo>
                    <a:pt x="74645" y="230171"/>
                  </a:lnTo>
                  <a:lnTo>
                    <a:pt x="99922" y="193648"/>
                  </a:lnTo>
                  <a:lnTo>
                    <a:pt x="128319" y="159629"/>
                  </a:lnTo>
                  <a:lnTo>
                    <a:pt x="159629" y="128319"/>
                  </a:lnTo>
                  <a:lnTo>
                    <a:pt x="193648" y="99922"/>
                  </a:lnTo>
                  <a:lnTo>
                    <a:pt x="230171" y="74645"/>
                  </a:lnTo>
                  <a:lnTo>
                    <a:pt x="268990" y="52693"/>
                  </a:lnTo>
                  <a:lnTo>
                    <a:pt x="309902" y="34271"/>
                  </a:lnTo>
                  <a:lnTo>
                    <a:pt x="352700" y="19586"/>
                  </a:lnTo>
                  <a:lnTo>
                    <a:pt x="397180" y="8841"/>
                  </a:lnTo>
                  <a:lnTo>
                    <a:pt x="443135" y="2244"/>
                  </a:lnTo>
                  <a:lnTo>
                    <a:pt x="490359" y="0"/>
                  </a:lnTo>
                  <a:lnTo>
                    <a:pt x="3196339" y="0"/>
                  </a:lnTo>
                  <a:lnTo>
                    <a:pt x="3244806" y="2399"/>
                  </a:lnTo>
                  <a:lnTo>
                    <a:pt x="3292451" y="9509"/>
                  </a:lnTo>
                  <a:lnTo>
                    <a:pt x="3338954" y="21195"/>
                  </a:lnTo>
                  <a:lnTo>
                    <a:pt x="3383993" y="37326"/>
                  </a:lnTo>
                  <a:lnTo>
                    <a:pt x="3427246" y="57767"/>
                  </a:lnTo>
                  <a:lnTo>
                    <a:pt x="3468392" y="82386"/>
                  </a:lnTo>
                  <a:lnTo>
                    <a:pt x="3507109" y="111049"/>
                  </a:lnTo>
                  <a:lnTo>
                    <a:pt x="3543076" y="143622"/>
                  </a:lnTo>
                  <a:lnTo>
                    <a:pt x="3575650" y="179590"/>
                  </a:lnTo>
                  <a:lnTo>
                    <a:pt x="3604313" y="218307"/>
                  </a:lnTo>
                  <a:lnTo>
                    <a:pt x="3628932" y="259453"/>
                  </a:lnTo>
                  <a:lnTo>
                    <a:pt x="3649373" y="302707"/>
                  </a:lnTo>
                  <a:lnTo>
                    <a:pt x="3665504" y="347745"/>
                  </a:lnTo>
                  <a:lnTo>
                    <a:pt x="3677190" y="394248"/>
                  </a:lnTo>
                  <a:lnTo>
                    <a:pt x="3684300" y="441893"/>
                  </a:lnTo>
                  <a:lnTo>
                    <a:pt x="3686699" y="490359"/>
                  </a:lnTo>
                  <a:lnTo>
                    <a:pt x="3686699" y="2451740"/>
                  </a:lnTo>
                  <a:lnTo>
                    <a:pt x="3684455" y="2498965"/>
                  </a:lnTo>
                  <a:lnTo>
                    <a:pt x="3677858" y="2544920"/>
                  </a:lnTo>
                  <a:lnTo>
                    <a:pt x="3667113" y="2589399"/>
                  </a:lnTo>
                  <a:lnTo>
                    <a:pt x="3652428" y="2632197"/>
                  </a:lnTo>
                  <a:lnTo>
                    <a:pt x="3634006" y="2673109"/>
                  </a:lnTo>
                  <a:lnTo>
                    <a:pt x="3612054" y="2711928"/>
                  </a:lnTo>
                  <a:lnTo>
                    <a:pt x="3586777" y="2748451"/>
                  </a:lnTo>
                  <a:lnTo>
                    <a:pt x="3558380" y="2782470"/>
                  </a:lnTo>
                  <a:lnTo>
                    <a:pt x="3527069" y="2813780"/>
                  </a:lnTo>
                  <a:lnTo>
                    <a:pt x="3493050" y="2842177"/>
                  </a:lnTo>
                  <a:lnTo>
                    <a:pt x="3456528" y="2867454"/>
                  </a:lnTo>
                  <a:lnTo>
                    <a:pt x="3417708" y="2889406"/>
                  </a:lnTo>
                  <a:lnTo>
                    <a:pt x="3376797" y="2907828"/>
                  </a:lnTo>
                  <a:lnTo>
                    <a:pt x="3333998" y="2922513"/>
                  </a:lnTo>
                  <a:lnTo>
                    <a:pt x="3289519" y="2933258"/>
                  </a:lnTo>
                  <a:lnTo>
                    <a:pt x="3243564" y="2939855"/>
                  </a:lnTo>
                  <a:lnTo>
                    <a:pt x="3196339" y="2942099"/>
                  </a:lnTo>
                  <a:lnTo>
                    <a:pt x="490359" y="2942099"/>
                  </a:lnTo>
                  <a:lnTo>
                    <a:pt x="443135" y="2939855"/>
                  </a:lnTo>
                  <a:lnTo>
                    <a:pt x="397180" y="2933258"/>
                  </a:lnTo>
                  <a:lnTo>
                    <a:pt x="352700" y="2922513"/>
                  </a:lnTo>
                  <a:lnTo>
                    <a:pt x="309902" y="2907828"/>
                  </a:lnTo>
                  <a:lnTo>
                    <a:pt x="268990" y="2889406"/>
                  </a:lnTo>
                  <a:lnTo>
                    <a:pt x="230171" y="2867454"/>
                  </a:lnTo>
                  <a:lnTo>
                    <a:pt x="193648" y="2842177"/>
                  </a:lnTo>
                  <a:lnTo>
                    <a:pt x="159629" y="2813780"/>
                  </a:lnTo>
                  <a:lnTo>
                    <a:pt x="128319" y="2782470"/>
                  </a:lnTo>
                  <a:lnTo>
                    <a:pt x="99922" y="2748451"/>
                  </a:lnTo>
                  <a:lnTo>
                    <a:pt x="74645" y="2711928"/>
                  </a:lnTo>
                  <a:lnTo>
                    <a:pt x="52693" y="2673109"/>
                  </a:lnTo>
                  <a:lnTo>
                    <a:pt x="34271" y="2632197"/>
                  </a:lnTo>
                  <a:lnTo>
                    <a:pt x="19586" y="2589399"/>
                  </a:lnTo>
                  <a:lnTo>
                    <a:pt x="8841" y="2544920"/>
                  </a:lnTo>
                  <a:lnTo>
                    <a:pt x="2244" y="2498965"/>
                  </a:lnTo>
                  <a:lnTo>
                    <a:pt x="0" y="2451740"/>
                  </a:lnTo>
                  <a:lnTo>
                    <a:pt x="0" y="490359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20"/>
          <p:cNvSpPr txBox="1"/>
          <p:nvPr/>
        </p:nvSpPr>
        <p:spPr>
          <a:xfrm>
            <a:off x="10786425" y="3845054"/>
            <a:ext cx="2755500" cy="30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1269" lvl="0" marL="1206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value of a  temporary variable  can be accessed by  the position of the  statement that  computes it.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9894" y="2153574"/>
            <a:ext cx="4223452" cy="6446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Indirect Triples</a:t>
            </a:r>
            <a:endParaRPr sz="3000"/>
          </a:p>
        </p:txBody>
      </p:sp>
      <p:sp>
        <p:nvSpPr>
          <p:cNvPr id="236" name="Google Shape;236;p2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1"/>
          <p:cNvSpPr txBox="1"/>
          <p:nvPr/>
        </p:nvSpPr>
        <p:spPr>
          <a:xfrm>
            <a:off x="426421" y="2305276"/>
            <a:ext cx="11489100" cy="24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52069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31538F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A separate list of pointers to the triple structure (i.e, statement numbers)  is maintained.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31538F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The statements can be moved by reordering the statement list.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31538F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The utility of indirect triples is almost the same as that of quadruples, but  requires less space.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538331" y="280327"/>
            <a:ext cx="26924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2 (cont.)</a:t>
            </a:r>
            <a:endParaRPr sz="3000"/>
          </a:p>
        </p:txBody>
      </p:sp>
      <p:sp>
        <p:nvSpPr>
          <p:cNvPr id="244" name="Google Shape;244;p2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2"/>
          <p:cNvSpPr txBox="1"/>
          <p:nvPr/>
        </p:nvSpPr>
        <p:spPr>
          <a:xfrm>
            <a:off x="459024" y="2419563"/>
            <a:ext cx="11574145" cy="487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Write the Indirect Triple representation for the following Three-Address Code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just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t1 = -b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9624695" rtl="0" algn="just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t2 = t1 * d  t3 = t1 + c  t4 = -b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9592310" rtl="0" algn="just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t5 = t4 * d  t6 = t3 +t5  a = t6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type="title"/>
          </p:nvPr>
        </p:nvSpPr>
        <p:spPr>
          <a:xfrm>
            <a:off x="538331" y="280327"/>
            <a:ext cx="26924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2 (cont.)</a:t>
            </a:r>
            <a:endParaRPr sz="3000"/>
          </a:p>
        </p:txBody>
      </p:sp>
      <p:sp>
        <p:nvSpPr>
          <p:cNvPr id="252" name="Google Shape;252;p2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 txBox="1"/>
          <p:nvPr/>
        </p:nvSpPr>
        <p:spPr>
          <a:xfrm>
            <a:off x="916224" y="3218170"/>
            <a:ext cx="149733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t1 = -b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t2 = t1 * 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916224" y="4323071"/>
            <a:ext cx="1529715" cy="2787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79375" rtl="0" algn="just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t3 = t1 + c  t4 = -b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55357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t5 = t4 * d  t6 = t3 +t5  a = t6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6" name="Google Shape;256;p23"/>
          <p:cNvGrpSpPr/>
          <p:nvPr/>
        </p:nvGrpSpPr>
        <p:grpSpPr>
          <a:xfrm>
            <a:off x="10909599" y="4229324"/>
            <a:ext cx="3347720" cy="1678939"/>
            <a:chOff x="10909599" y="4229324"/>
            <a:chExt cx="3347720" cy="1678939"/>
          </a:xfrm>
        </p:grpSpPr>
        <p:sp>
          <p:nvSpPr>
            <p:cNvPr id="257" name="Google Shape;257;p23"/>
            <p:cNvSpPr/>
            <p:nvPr/>
          </p:nvSpPr>
          <p:spPr>
            <a:xfrm>
              <a:off x="10909599" y="4229324"/>
              <a:ext cx="3347720" cy="1678939"/>
            </a:xfrm>
            <a:custGeom>
              <a:rect b="b" l="l" r="r" t="t"/>
              <a:pathLst>
                <a:path extrusionOk="0" h="1678939" w="3347719">
                  <a:moveTo>
                    <a:pt x="3067293" y="1678799"/>
                  </a:moveTo>
                  <a:lnTo>
                    <a:pt x="279805" y="1678799"/>
                  </a:lnTo>
                  <a:lnTo>
                    <a:pt x="234419" y="1675137"/>
                  </a:lnTo>
                  <a:lnTo>
                    <a:pt x="191365" y="1664535"/>
                  </a:lnTo>
                  <a:lnTo>
                    <a:pt x="151218" y="1647568"/>
                  </a:lnTo>
                  <a:lnTo>
                    <a:pt x="114556" y="1624813"/>
                  </a:lnTo>
                  <a:lnTo>
                    <a:pt x="81953" y="1596846"/>
                  </a:lnTo>
                  <a:lnTo>
                    <a:pt x="53986" y="1564244"/>
                  </a:lnTo>
                  <a:lnTo>
                    <a:pt x="31231" y="1527581"/>
                  </a:lnTo>
                  <a:lnTo>
                    <a:pt x="14264" y="1487434"/>
                  </a:lnTo>
                  <a:lnTo>
                    <a:pt x="3662" y="1444380"/>
                  </a:lnTo>
                  <a:lnTo>
                    <a:pt x="0" y="1398994"/>
                  </a:lnTo>
                  <a:lnTo>
                    <a:pt x="0" y="279805"/>
                  </a:lnTo>
                  <a:lnTo>
                    <a:pt x="3662" y="234419"/>
                  </a:lnTo>
                  <a:lnTo>
                    <a:pt x="14264" y="191365"/>
                  </a:lnTo>
                  <a:lnTo>
                    <a:pt x="31231" y="151218"/>
                  </a:lnTo>
                  <a:lnTo>
                    <a:pt x="53986" y="114555"/>
                  </a:lnTo>
                  <a:lnTo>
                    <a:pt x="81953" y="81953"/>
                  </a:lnTo>
                  <a:lnTo>
                    <a:pt x="114556" y="53986"/>
                  </a:lnTo>
                  <a:lnTo>
                    <a:pt x="151218" y="31231"/>
                  </a:lnTo>
                  <a:lnTo>
                    <a:pt x="191365" y="14264"/>
                  </a:lnTo>
                  <a:lnTo>
                    <a:pt x="234419" y="3662"/>
                  </a:lnTo>
                  <a:lnTo>
                    <a:pt x="279805" y="0"/>
                  </a:lnTo>
                  <a:lnTo>
                    <a:pt x="3067293" y="0"/>
                  </a:lnTo>
                  <a:lnTo>
                    <a:pt x="3122136" y="5426"/>
                  </a:lnTo>
                  <a:lnTo>
                    <a:pt x="3174371" y="21298"/>
                  </a:lnTo>
                  <a:lnTo>
                    <a:pt x="3222530" y="47010"/>
                  </a:lnTo>
                  <a:lnTo>
                    <a:pt x="3265147" y="81952"/>
                  </a:lnTo>
                  <a:lnTo>
                    <a:pt x="3300089" y="124569"/>
                  </a:lnTo>
                  <a:lnTo>
                    <a:pt x="3325800" y="172728"/>
                  </a:lnTo>
                  <a:lnTo>
                    <a:pt x="3341673" y="224963"/>
                  </a:lnTo>
                  <a:lnTo>
                    <a:pt x="3347099" y="279805"/>
                  </a:lnTo>
                  <a:lnTo>
                    <a:pt x="3347099" y="1398994"/>
                  </a:lnTo>
                  <a:lnTo>
                    <a:pt x="3343437" y="1444380"/>
                  </a:lnTo>
                  <a:lnTo>
                    <a:pt x="3332835" y="1487434"/>
                  </a:lnTo>
                  <a:lnTo>
                    <a:pt x="3315868" y="1527581"/>
                  </a:lnTo>
                  <a:lnTo>
                    <a:pt x="3293113" y="1564244"/>
                  </a:lnTo>
                  <a:lnTo>
                    <a:pt x="3265146" y="1596846"/>
                  </a:lnTo>
                  <a:lnTo>
                    <a:pt x="3232543" y="1624813"/>
                  </a:lnTo>
                  <a:lnTo>
                    <a:pt x="3195880" y="1647568"/>
                  </a:lnTo>
                  <a:lnTo>
                    <a:pt x="3155734" y="1664535"/>
                  </a:lnTo>
                  <a:lnTo>
                    <a:pt x="3112679" y="1675137"/>
                  </a:lnTo>
                  <a:lnTo>
                    <a:pt x="3067293" y="1678799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10909599" y="4229324"/>
              <a:ext cx="3347720" cy="1678939"/>
            </a:xfrm>
            <a:custGeom>
              <a:rect b="b" l="l" r="r" t="t"/>
              <a:pathLst>
                <a:path extrusionOk="0" h="1678939" w="3347719">
                  <a:moveTo>
                    <a:pt x="0" y="279805"/>
                  </a:moveTo>
                  <a:lnTo>
                    <a:pt x="3662" y="234419"/>
                  </a:lnTo>
                  <a:lnTo>
                    <a:pt x="14264" y="191365"/>
                  </a:lnTo>
                  <a:lnTo>
                    <a:pt x="31231" y="151218"/>
                  </a:lnTo>
                  <a:lnTo>
                    <a:pt x="53986" y="114555"/>
                  </a:lnTo>
                  <a:lnTo>
                    <a:pt x="81953" y="81953"/>
                  </a:lnTo>
                  <a:lnTo>
                    <a:pt x="114556" y="53986"/>
                  </a:lnTo>
                  <a:lnTo>
                    <a:pt x="151218" y="31231"/>
                  </a:lnTo>
                  <a:lnTo>
                    <a:pt x="191365" y="14264"/>
                  </a:lnTo>
                  <a:lnTo>
                    <a:pt x="234419" y="3662"/>
                  </a:lnTo>
                  <a:lnTo>
                    <a:pt x="279805" y="0"/>
                  </a:lnTo>
                  <a:lnTo>
                    <a:pt x="3067293" y="0"/>
                  </a:lnTo>
                  <a:lnTo>
                    <a:pt x="3122136" y="5426"/>
                  </a:lnTo>
                  <a:lnTo>
                    <a:pt x="3174371" y="21298"/>
                  </a:lnTo>
                  <a:lnTo>
                    <a:pt x="3222530" y="47010"/>
                  </a:lnTo>
                  <a:lnTo>
                    <a:pt x="3265147" y="81952"/>
                  </a:lnTo>
                  <a:lnTo>
                    <a:pt x="3300089" y="124569"/>
                  </a:lnTo>
                  <a:lnTo>
                    <a:pt x="3325800" y="172728"/>
                  </a:lnTo>
                  <a:lnTo>
                    <a:pt x="3341673" y="224963"/>
                  </a:lnTo>
                  <a:lnTo>
                    <a:pt x="3347099" y="279805"/>
                  </a:lnTo>
                  <a:lnTo>
                    <a:pt x="3347099" y="1398994"/>
                  </a:lnTo>
                  <a:lnTo>
                    <a:pt x="3343437" y="1444380"/>
                  </a:lnTo>
                  <a:lnTo>
                    <a:pt x="3332835" y="1487434"/>
                  </a:lnTo>
                  <a:lnTo>
                    <a:pt x="3315868" y="1527581"/>
                  </a:lnTo>
                  <a:lnTo>
                    <a:pt x="3293113" y="1564244"/>
                  </a:lnTo>
                  <a:lnTo>
                    <a:pt x="3265146" y="1596846"/>
                  </a:lnTo>
                  <a:lnTo>
                    <a:pt x="3232543" y="1624813"/>
                  </a:lnTo>
                  <a:lnTo>
                    <a:pt x="3195880" y="1647568"/>
                  </a:lnTo>
                  <a:lnTo>
                    <a:pt x="3155734" y="1664535"/>
                  </a:lnTo>
                  <a:lnTo>
                    <a:pt x="3112679" y="1675137"/>
                  </a:lnTo>
                  <a:lnTo>
                    <a:pt x="3067293" y="1678799"/>
                  </a:lnTo>
                  <a:lnTo>
                    <a:pt x="279805" y="1678799"/>
                  </a:lnTo>
                  <a:lnTo>
                    <a:pt x="234419" y="1675137"/>
                  </a:lnTo>
                  <a:lnTo>
                    <a:pt x="191365" y="1664535"/>
                  </a:lnTo>
                  <a:lnTo>
                    <a:pt x="151218" y="1647568"/>
                  </a:lnTo>
                  <a:lnTo>
                    <a:pt x="114556" y="1624813"/>
                  </a:lnTo>
                  <a:lnTo>
                    <a:pt x="81953" y="1596846"/>
                  </a:lnTo>
                  <a:lnTo>
                    <a:pt x="53986" y="1564244"/>
                  </a:lnTo>
                  <a:lnTo>
                    <a:pt x="31231" y="1527581"/>
                  </a:lnTo>
                  <a:lnTo>
                    <a:pt x="14264" y="1487434"/>
                  </a:lnTo>
                  <a:lnTo>
                    <a:pt x="3662" y="1444380"/>
                  </a:lnTo>
                  <a:lnTo>
                    <a:pt x="0" y="1398994"/>
                  </a:lnTo>
                  <a:lnTo>
                    <a:pt x="0" y="279805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23"/>
          <p:cNvSpPr txBox="1"/>
          <p:nvPr/>
        </p:nvSpPr>
        <p:spPr>
          <a:xfrm>
            <a:off x="11326805" y="4615081"/>
            <a:ext cx="250888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57530" lvl="0" marL="56959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 change in the  Structure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4340" y="2406640"/>
            <a:ext cx="6284566" cy="6081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 txBox="1"/>
          <p:nvPr>
            <p:ph type="title"/>
          </p:nvPr>
        </p:nvSpPr>
        <p:spPr>
          <a:xfrm>
            <a:off x="538331" y="280327"/>
            <a:ext cx="45459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Advantage of Indirect Triples</a:t>
            </a:r>
            <a:endParaRPr sz="3000"/>
          </a:p>
        </p:txBody>
      </p:sp>
      <p:sp>
        <p:nvSpPr>
          <p:cNvPr id="266" name="Google Shape;266;p2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4"/>
          <p:cNvSpPr txBox="1"/>
          <p:nvPr/>
        </p:nvSpPr>
        <p:spPr>
          <a:xfrm>
            <a:off x="890750" y="2302876"/>
            <a:ext cx="448564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Suppose the code changes to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890750" y="3282046"/>
            <a:ext cx="1529715" cy="3404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t1 = -b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just">
              <a:lnSpc>
                <a:spcPct val="155357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t2 = t1 * d  t3 = t1 + c  t5 = t1 * d  t6 = t3 +t5  a = t6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0" name="Google Shape;270;p24"/>
          <p:cNvGrpSpPr/>
          <p:nvPr/>
        </p:nvGrpSpPr>
        <p:grpSpPr>
          <a:xfrm>
            <a:off x="12332373" y="4259424"/>
            <a:ext cx="2231390" cy="1320800"/>
            <a:chOff x="12332373" y="4259424"/>
            <a:chExt cx="2231390" cy="1320800"/>
          </a:xfrm>
        </p:grpSpPr>
        <p:sp>
          <p:nvSpPr>
            <p:cNvPr id="271" name="Google Shape;271;p24"/>
            <p:cNvSpPr/>
            <p:nvPr/>
          </p:nvSpPr>
          <p:spPr>
            <a:xfrm>
              <a:off x="12332373" y="4259424"/>
              <a:ext cx="2231390" cy="1320800"/>
            </a:xfrm>
            <a:custGeom>
              <a:rect b="b" l="l" r="r" t="t"/>
              <a:pathLst>
                <a:path extrusionOk="0" h="1320800" w="2231390">
                  <a:moveTo>
                    <a:pt x="2011045" y="1320299"/>
                  </a:moveTo>
                  <a:lnTo>
                    <a:pt x="220054" y="1320299"/>
                  </a:lnTo>
                  <a:lnTo>
                    <a:pt x="175705" y="1315829"/>
                  </a:lnTo>
                  <a:lnTo>
                    <a:pt x="134399" y="1303006"/>
                  </a:lnTo>
                  <a:lnTo>
                    <a:pt x="97019" y="1282718"/>
                  </a:lnTo>
                  <a:lnTo>
                    <a:pt x="64452" y="1255847"/>
                  </a:lnTo>
                  <a:lnTo>
                    <a:pt x="37581" y="1223280"/>
                  </a:lnTo>
                  <a:lnTo>
                    <a:pt x="17292" y="1185900"/>
                  </a:lnTo>
                  <a:lnTo>
                    <a:pt x="4470" y="1144594"/>
                  </a:lnTo>
                  <a:lnTo>
                    <a:pt x="0" y="1100245"/>
                  </a:lnTo>
                  <a:lnTo>
                    <a:pt x="0" y="220054"/>
                  </a:lnTo>
                  <a:lnTo>
                    <a:pt x="4470" y="175705"/>
                  </a:lnTo>
                  <a:lnTo>
                    <a:pt x="17292" y="134399"/>
                  </a:lnTo>
                  <a:lnTo>
                    <a:pt x="37581" y="97019"/>
                  </a:lnTo>
                  <a:lnTo>
                    <a:pt x="64452" y="64452"/>
                  </a:lnTo>
                  <a:lnTo>
                    <a:pt x="97019" y="37581"/>
                  </a:lnTo>
                  <a:lnTo>
                    <a:pt x="134399" y="17293"/>
                  </a:lnTo>
                  <a:lnTo>
                    <a:pt x="175705" y="4470"/>
                  </a:lnTo>
                  <a:lnTo>
                    <a:pt x="220054" y="0"/>
                  </a:lnTo>
                  <a:lnTo>
                    <a:pt x="2011045" y="0"/>
                  </a:lnTo>
                  <a:lnTo>
                    <a:pt x="2054176" y="4267"/>
                  </a:lnTo>
                  <a:lnTo>
                    <a:pt x="2095256" y="16750"/>
                  </a:lnTo>
                  <a:lnTo>
                    <a:pt x="2133131" y="36971"/>
                  </a:lnTo>
                  <a:lnTo>
                    <a:pt x="2166646" y="64452"/>
                  </a:lnTo>
                  <a:lnTo>
                    <a:pt x="2194127" y="97968"/>
                  </a:lnTo>
                  <a:lnTo>
                    <a:pt x="2214349" y="135843"/>
                  </a:lnTo>
                  <a:lnTo>
                    <a:pt x="2226832" y="176923"/>
                  </a:lnTo>
                  <a:lnTo>
                    <a:pt x="2231099" y="220054"/>
                  </a:lnTo>
                  <a:lnTo>
                    <a:pt x="2231099" y="1100245"/>
                  </a:lnTo>
                  <a:lnTo>
                    <a:pt x="2226629" y="1144594"/>
                  </a:lnTo>
                  <a:lnTo>
                    <a:pt x="2213806" y="1185900"/>
                  </a:lnTo>
                  <a:lnTo>
                    <a:pt x="2193518" y="1223280"/>
                  </a:lnTo>
                  <a:lnTo>
                    <a:pt x="2166647" y="1255847"/>
                  </a:lnTo>
                  <a:lnTo>
                    <a:pt x="2134079" y="1282718"/>
                  </a:lnTo>
                  <a:lnTo>
                    <a:pt x="2096700" y="1303006"/>
                  </a:lnTo>
                  <a:lnTo>
                    <a:pt x="2055393" y="1315829"/>
                  </a:lnTo>
                  <a:lnTo>
                    <a:pt x="2011045" y="1320299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12332373" y="4259424"/>
              <a:ext cx="2231390" cy="1320800"/>
            </a:xfrm>
            <a:custGeom>
              <a:rect b="b" l="l" r="r" t="t"/>
              <a:pathLst>
                <a:path extrusionOk="0" h="1320800" w="2231390">
                  <a:moveTo>
                    <a:pt x="0" y="220054"/>
                  </a:moveTo>
                  <a:lnTo>
                    <a:pt x="4470" y="175705"/>
                  </a:lnTo>
                  <a:lnTo>
                    <a:pt x="17292" y="134399"/>
                  </a:lnTo>
                  <a:lnTo>
                    <a:pt x="37581" y="97019"/>
                  </a:lnTo>
                  <a:lnTo>
                    <a:pt x="64452" y="64452"/>
                  </a:lnTo>
                  <a:lnTo>
                    <a:pt x="97019" y="37581"/>
                  </a:lnTo>
                  <a:lnTo>
                    <a:pt x="134399" y="17293"/>
                  </a:lnTo>
                  <a:lnTo>
                    <a:pt x="175705" y="4470"/>
                  </a:lnTo>
                  <a:lnTo>
                    <a:pt x="220054" y="0"/>
                  </a:lnTo>
                  <a:lnTo>
                    <a:pt x="2011045" y="0"/>
                  </a:lnTo>
                  <a:lnTo>
                    <a:pt x="2054176" y="4267"/>
                  </a:lnTo>
                  <a:lnTo>
                    <a:pt x="2095256" y="16750"/>
                  </a:lnTo>
                  <a:lnTo>
                    <a:pt x="2133131" y="36971"/>
                  </a:lnTo>
                  <a:lnTo>
                    <a:pt x="2166646" y="64452"/>
                  </a:lnTo>
                  <a:lnTo>
                    <a:pt x="2194127" y="97968"/>
                  </a:lnTo>
                  <a:lnTo>
                    <a:pt x="2214349" y="135843"/>
                  </a:lnTo>
                  <a:lnTo>
                    <a:pt x="2226832" y="176923"/>
                  </a:lnTo>
                  <a:lnTo>
                    <a:pt x="2231099" y="220054"/>
                  </a:lnTo>
                  <a:lnTo>
                    <a:pt x="2231099" y="1100245"/>
                  </a:lnTo>
                  <a:lnTo>
                    <a:pt x="2226629" y="1144594"/>
                  </a:lnTo>
                  <a:lnTo>
                    <a:pt x="2213806" y="1185900"/>
                  </a:lnTo>
                  <a:lnTo>
                    <a:pt x="2193518" y="1223280"/>
                  </a:lnTo>
                  <a:lnTo>
                    <a:pt x="2166647" y="1255847"/>
                  </a:lnTo>
                  <a:lnTo>
                    <a:pt x="2134079" y="1282718"/>
                  </a:lnTo>
                  <a:lnTo>
                    <a:pt x="2096700" y="1303006"/>
                  </a:lnTo>
                  <a:lnTo>
                    <a:pt x="2055393" y="1315829"/>
                  </a:lnTo>
                  <a:lnTo>
                    <a:pt x="2011045" y="1320299"/>
                  </a:lnTo>
                  <a:lnTo>
                    <a:pt x="220054" y="1320299"/>
                  </a:lnTo>
                  <a:lnTo>
                    <a:pt x="175705" y="1315829"/>
                  </a:lnTo>
                  <a:lnTo>
                    <a:pt x="134399" y="1303006"/>
                  </a:lnTo>
                  <a:lnTo>
                    <a:pt x="97019" y="1282718"/>
                  </a:lnTo>
                  <a:lnTo>
                    <a:pt x="64452" y="1255847"/>
                  </a:lnTo>
                  <a:lnTo>
                    <a:pt x="37581" y="1223280"/>
                  </a:lnTo>
                  <a:lnTo>
                    <a:pt x="17292" y="1185900"/>
                  </a:lnTo>
                  <a:lnTo>
                    <a:pt x="4470" y="1144594"/>
                  </a:lnTo>
                  <a:lnTo>
                    <a:pt x="0" y="1100245"/>
                  </a:lnTo>
                  <a:lnTo>
                    <a:pt x="0" y="220054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p24"/>
          <p:cNvSpPr txBox="1"/>
          <p:nvPr/>
        </p:nvSpPr>
        <p:spPr>
          <a:xfrm>
            <a:off x="12478292" y="4252571"/>
            <a:ext cx="1937385" cy="130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 change in  the  Structure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4916" y="2329809"/>
            <a:ext cx="6341934" cy="6201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3</a:t>
            </a:r>
            <a:endParaRPr sz="3000"/>
          </a:p>
        </p:txBody>
      </p:sp>
      <p:sp>
        <p:nvSpPr>
          <p:cNvPr id="280" name="Google Shape;280;p2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1" name="Google Shape;28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5"/>
          <p:cNvSpPr txBox="1"/>
          <p:nvPr/>
        </p:nvSpPr>
        <p:spPr>
          <a:xfrm>
            <a:off x="459024" y="2878763"/>
            <a:ext cx="11281410" cy="4493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0" lvl="0" marL="12700" marR="508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Write	the	Quadruple	and	Triple	representation	for	the	following	code  snippets	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8395970" rtl="0" algn="l">
              <a:lnSpc>
                <a:spcPct val="155357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1) a = b[i] + c[j]  2) x = f(y + 1) + 2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6769100" rtl="0" algn="l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3) X[i] = a * c + y[i] – n[j] / v  4) for(j=0; j&lt;=10; j++)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= a * (j* (b/c));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type="title"/>
          </p:nvPr>
        </p:nvSpPr>
        <p:spPr>
          <a:xfrm>
            <a:off x="538331" y="280327"/>
            <a:ext cx="3329304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3 - Solutions</a:t>
            </a:r>
            <a:endParaRPr sz="3000"/>
          </a:p>
        </p:txBody>
      </p:sp>
      <p:sp>
        <p:nvSpPr>
          <p:cNvPr id="288" name="Google Shape;288;p2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6"/>
          <p:cNvSpPr txBox="1"/>
          <p:nvPr/>
        </p:nvSpPr>
        <p:spPr>
          <a:xfrm>
            <a:off x="459024" y="2196120"/>
            <a:ext cx="2964815" cy="4997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1) a = b[i] + c[j]  Intermediate Code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902969" rtl="0" algn="l">
              <a:lnSpc>
                <a:spcPct val="1295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t1 = 4 * i  t2 = b[t1]  t3 = 4 * j  t4 = c[t3]  t5 = t2 + t4  a = t5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7081" y="2767520"/>
            <a:ext cx="7320335" cy="5592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"/>
          <p:cNvSpPr txBox="1"/>
          <p:nvPr>
            <p:ph type="title"/>
          </p:nvPr>
        </p:nvSpPr>
        <p:spPr>
          <a:xfrm>
            <a:off x="538331" y="280327"/>
            <a:ext cx="3329304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3 - Solutions</a:t>
            </a:r>
            <a:endParaRPr sz="3000"/>
          </a:p>
        </p:txBody>
      </p:sp>
      <p:sp>
        <p:nvSpPr>
          <p:cNvPr id="297" name="Google Shape;297;p2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7"/>
          <p:cNvSpPr txBox="1"/>
          <p:nvPr/>
        </p:nvSpPr>
        <p:spPr>
          <a:xfrm>
            <a:off x="459024" y="2367046"/>
            <a:ext cx="2923540" cy="4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2) x = f(y + 1) + 2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Intermediate code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111379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t1 = y + 1  param t1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561340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t2 = call (f, 1)  t3 = t2 + 2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x = t3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47950" y="2558625"/>
            <a:ext cx="8371948" cy="570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"/>
          <p:cNvSpPr txBox="1"/>
          <p:nvPr>
            <p:ph type="title"/>
          </p:nvPr>
        </p:nvSpPr>
        <p:spPr>
          <a:xfrm>
            <a:off x="538331" y="280327"/>
            <a:ext cx="3329304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3 - Solutions</a:t>
            </a:r>
            <a:endParaRPr sz="3000"/>
          </a:p>
        </p:txBody>
      </p:sp>
      <p:sp>
        <p:nvSpPr>
          <p:cNvPr id="306" name="Google Shape;306;p2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7" name="Google Shape;307;p28"/>
          <p:cNvGrpSpPr/>
          <p:nvPr/>
        </p:nvGrpSpPr>
        <p:grpSpPr>
          <a:xfrm>
            <a:off x="9670150" y="626519"/>
            <a:ext cx="4241589" cy="8156530"/>
            <a:chOff x="9670150" y="626519"/>
            <a:chExt cx="4241589" cy="8156530"/>
          </a:xfrm>
        </p:grpSpPr>
        <p:pic>
          <p:nvPicPr>
            <p:cNvPr id="308" name="Google Shape;308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91422" y="626519"/>
              <a:ext cx="1120317" cy="16787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670150" y="2305275"/>
              <a:ext cx="3135793" cy="64777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0" name="Google Shape;310;p28"/>
          <p:cNvSpPr txBox="1"/>
          <p:nvPr/>
        </p:nvSpPr>
        <p:spPr>
          <a:xfrm>
            <a:off x="433550" y="1772671"/>
            <a:ext cx="4059554" cy="66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3) X[i] = a * c + y[i] – n[j] / v  Intermediate code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1997710" rtl="0" algn="l">
              <a:lnSpc>
                <a:spcPct val="155357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t1 = a * c  t2 = 4 * i  t3 = y[t2]  t4 = t1 + t3  t5 = 4 * j  t6 = n[t5]  t7 = t6 / v  t8 = t4 – t7  t9 = 4 * i  X[t9] = t8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2403" y="2396512"/>
            <a:ext cx="3452257" cy="62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>
            <p:ph type="title"/>
          </p:nvPr>
        </p:nvSpPr>
        <p:spPr>
          <a:xfrm>
            <a:off x="538331" y="280327"/>
            <a:ext cx="3329304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Exercise 3 - Solutions</a:t>
            </a:r>
            <a:endParaRPr sz="3000"/>
          </a:p>
        </p:txBody>
      </p:sp>
      <p:sp>
        <p:nvSpPr>
          <p:cNvPr id="317" name="Google Shape;317;p2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8" name="Google Shape;31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9"/>
          <p:cNvSpPr txBox="1"/>
          <p:nvPr/>
        </p:nvSpPr>
        <p:spPr>
          <a:xfrm>
            <a:off x="394875" y="1876533"/>
            <a:ext cx="5837555" cy="7162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21969" lvl="0" marL="534035" marR="5080" rtl="0" algn="l">
              <a:lnSpc>
                <a:spcPct val="124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4) for(j=0; j&lt;=10; j++){ a = a * (j* (b/c));}  </a:t>
            </a: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j = 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4035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L1: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4035" marR="0" rtl="0" algn="just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t1 = j &lt;= 10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4035" marR="2819400" rtl="0" algn="just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ifFalse t1 goto L2  t2 = b / 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4035" marR="3838575" rtl="0" algn="just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t3 = j * t2  t4 = a * t3  a = t4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34035" marR="4046220" rtl="0" algn="l">
              <a:lnSpc>
                <a:spcPct val="15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t5 = j + 1  j = t5  goto L1  L2 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9"/>
          <p:cNvGrpSpPr/>
          <p:nvPr/>
        </p:nvGrpSpPr>
        <p:grpSpPr>
          <a:xfrm>
            <a:off x="5173574" y="2362100"/>
            <a:ext cx="7479349" cy="6510174"/>
            <a:chOff x="5173574" y="2438300"/>
            <a:chExt cx="7479349" cy="6510174"/>
          </a:xfrm>
        </p:grpSpPr>
        <p:pic>
          <p:nvPicPr>
            <p:cNvPr id="321" name="Google Shape;321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73574" y="2438300"/>
              <a:ext cx="7479349" cy="6510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29"/>
            <p:cNvSpPr/>
            <p:nvPr/>
          </p:nvSpPr>
          <p:spPr>
            <a:xfrm>
              <a:off x="7113674" y="8527375"/>
              <a:ext cx="947419" cy="361315"/>
            </a:xfrm>
            <a:custGeom>
              <a:rect b="b" l="l" r="r" t="t"/>
              <a:pathLst>
                <a:path extrusionOk="0" h="361315" w="947420">
                  <a:moveTo>
                    <a:pt x="947399" y="360899"/>
                  </a:moveTo>
                  <a:lnTo>
                    <a:pt x="0" y="360899"/>
                  </a:lnTo>
                  <a:lnTo>
                    <a:pt x="0" y="0"/>
                  </a:lnTo>
                  <a:lnTo>
                    <a:pt x="947399" y="0"/>
                  </a:lnTo>
                  <a:lnTo>
                    <a:pt x="947399" y="3608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7113674" y="8527375"/>
              <a:ext cx="947419" cy="361315"/>
            </a:xfrm>
            <a:custGeom>
              <a:rect b="b" l="l" r="r" t="t"/>
              <a:pathLst>
                <a:path extrusionOk="0" h="361315" w="947420">
                  <a:moveTo>
                    <a:pt x="0" y="0"/>
                  </a:moveTo>
                  <a:lnTo>
                    <a:pt x="947399" y="0"/>
                  </a:lnTo>
                  <a:lnTo>
                    <a:pt x="947399" y="360899"/>
                  </a:lnTo>
                  <a:lnTo>
                    <a:pt x="0" y="3608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  <p:sp>
        <p:nvSpPr>
          <p:cNvPr id="65" name="Google Shape;65;p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459024" y="2835088"/>
            <a:ext cx="6316980" cy="3769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Data Structures for Three-Address 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Quadruples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Triples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Indirect Triples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Questions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preetkanw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0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0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0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pic>
        <p:nvPicPr>
          <p:cNvPr id="333" name="Google Shape;33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8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538331" y="280327"/>
            <a:ext cx="368554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Data Structures for TAC</a:t>
            </a:r>
            <a:endParaRPr sz="3000"/>
          </a:p>
        </p:txBody>
      </p:sp>
      <p:sp>
        <p:nvSpPr>
          <p:cNvPr id="73" name="Google Shape;73;p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472871" y="3183563"/>
            <a:ext cx="11279505" cy="3636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-443865" lvl="0" marL="455930" marR="508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Three	address	code	is	represented	as	a	record	structure	with	fields	for  operator and operands.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These records can be stored as an array or a linked list.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There three types of record structures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825" lvl="1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Quadruples [4 fields]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825" lvl="1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Triples [3 fields]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825" lvl="1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Indirect Triples [Triples + List of pointers to Triples]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Quadruples</a:t>
            </a:r>
            <a:endParaRPr sz="3000"/>
          </a:p>
        </p:txBody>
      </p:sp>
      <p:sp>
        <p:nvSpPr>
          <p:cNvPr id="81" name="Google Shape;81;p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/>
          <p:nvPr/>
        </p:nvSpPr>
        <p:spPr>
          <a:xfrm>
            <a:off x="472871" y="2904463"/>
            <a:ext cx="89033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 Quadruple is an array type data structure with 4 fields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1373424" y="4991708"/>
            <a:ext cx="6180455" cy="22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where,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op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operator.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27100" marR="5080" rtl="0" algn="l">
              <a:lnSpc>
                <a:spcPct val="155357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arg1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arg2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the two operands used.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result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the result of the expression.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5"/>
          <p:cNvGrpSpPr/>
          <p:nvPr/>
        </p:nvGrpSpPr>
        <p:grpSpPr>
          <a:xfrm>
            <a:off x="1321737" y="3677087"/>
            <a:ext cx="9609455" cy="899794"/>
            <a:chOff x="1321737" y="3677087"/>
            <a:chExt cx="9609455" cy="899794"/>
          </a:xfrm>
        </p:grpSpPr>
        <p:pic>
          <p:nvPicPr>
            <p:cNvPr id="86" name="Google Shape;86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26500" y="3681850"/>
              <a:ext cx="9599699" cy="8901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5"/>
            <p:cNvSpPr/>
            <p:nvPr/>
          </p:nvSpPr>
          <p:spPr>
            <a:xfrm>
              <a:off x="1321737" y="3677087"/>
              <a:ext cx="9609455" cy="899794"/>
            </a:xfrm>
            <a:custGeom>
              <a:rect b="b" l="l" r="r" t="t"/>
              <a:pathLst>
                <a:path extrusionOk="0" h="899795" w="9609455">
                  <a:moveTo>
                    <a:pt x="0" y="0"/>
                  </a:moveTo>
                  <a:lnTo>
                    <a:pt x="9609224" y="0"/>
                  </a:lnTo>
                  <a:lnTo>
                    <a:pt x="9609224" y="899678"/>
                  </a:lnTo>
                  <a:lnTo>
                    <a:pt x="0" y="89967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Quadruples</a:t>
            </a:r>
            <a:endParaRPr sz="3000"/>
          </a:p>
        </p:txBody>
      </p:sp>
      <p:sp>
        <p:nvSpPr>
          <p:cNvPr id="93" name="Google Shape;93;p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 txBox="1"/>
          <p:nvPr/>
        </p:nvSpPr>
        <p:spPr>
          <a:xfrm>
            <a:off x="472871" y="4261458"/>
            <a:ext cx="11470500" cy="27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62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arg1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arg2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result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are pointers to symbol table entries.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18892"/>
              </a:lnSpc>
              <a:spcBef>
                <a:spcPts val="95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 means even temporaries must be placed in symbol table as they are  created.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Any unused field is left blank/NULL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Disadvantage - Temporary names have to be entered into symbol table.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6"/>
          <p:cNvGrpSpPr/>
          <p:nvPr/>
        </p:nvGrpSpPr>
        <p:grpSpPr>
          <a:xfrm>
            <a:off x="2381262" y="2931362"/>
            <a:ext cx="9609455" cy="899794"/>
            <a:chOff x="2381262" y="2931362"/>
            <a:chExt cx="9609455" cy="899794"/>
          </a:xfrm>
        </p:grpSpPr>
        <p:pic>
          <p:nvPicPr>
            <p:cNvPr id="97" name="Google Shape;97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86024" y="2936125"/>
              <a:ext cx="9599699" cy="8901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6"/>
            <p:cNvSpPr/>
            <p:nvPr/>
          </p:nvSpPr>
          <p:spPr>
            <a:xfrm>
              <a:off x="2381262" y="2931362"/>
              <a:ext cx="9609455" cy="899794"/>
            </a:xfrm>
            <a:custGeom>
              <a:rect b="b" l="l" r="r" t="t"/>
              <a:pathLst>
                <a:path extrusionOk="0" h="899795" w="9609455">
                  <a:moveTo>
                    <a:pt x="0" y="0"/>
                  </a:moveTo>
                  <a:lnTo>
                    <a:pt x="9609224" y="0"/>
                  </a:lnTo>
                  <a:lnTo>
                    <a:pt x="9609224" y="899678"/>
                  </a:lnTo>
                  <a:lnTo>
                    <a:pt x="0" y="89967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538331" y="280327"/>
            <a:ext cx="59994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Quadruples Format - Unary Operators</a:t>
            </a:r>
            <a:endParaRPr sz="3000"/>
          </a:p>
        </p:txBody>
      </p:sp>
      <p:sp>
        <p:nvSpPr>
          <p:cNvPr id="104" name="Google Shape;104;p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7"/>
          <p:cNvSpPr txBox="1"/>
          <p:nvPr/>
        </p:nvSpPr>
        <p:spPr>
          <a:xfrm>
            <a:off x="433550" y="2472651"/>
            <a:ext cx="101257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The given table describes the quadruple format for unary operators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7" name="Google Shape;107;p7"/>
          <p:cNvGraphicFramePr/>
          <p:nvPr/>
        </p:nvGraphicFramePr>
        <p:xfrm>
          <a:off x="938224" y="39481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{AF1E28D9-AAD3-40C8-B0CF-A7B60BCDCBFC}</a:tableStyleId>
              </a:tblPr>
              <a:tblGrid>
                <a:gridCol w="3923675"/>
                <a:gridCol w="1765300"/>
                <a:gridCol w="1846575"/>
                <a:gridCol w="1812300"/>
                <a:gridCol w="2019925"/>
              </a:tblGrid>
              <a:tr h="687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915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829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7925">
                <a:tc>
                  <a:txBody>
                    <a:bodyPr/>
                    <a:lstStyle/>
                    <a:p>
                      <a:pPr indent="0" lvl="0" marL="85725" marR="20700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Unary operators - arg2 is  empty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915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Example: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x=-y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096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Example: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x=y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538331" y="280327"/>
            <a:ext cx="490283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Quadruples Format - Functions</a:t>
            </a:r>
            <a:endParaRPr sz="3000"/>
          </a:p>
        </p:txBody>
      </p:sp>
      <p:sp>
        <p:nvSpPr>
          <p:cNvPr id="113" name="Google Shape;113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8"/>
          <p:cNvSpPr txBox="1"/>
          <p:nvPr/>
        </p:nvSpPr>
        <p:spPr>
          <a:xfrm>
            <a:off x="433550" y="2472651"/>
            <a:ext cx="91433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The given table describes the quadruple format for functions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6" name="Google Shape;116;p8"/>
          <p:cNvGraphicFramePr/>
          <p:nvPr/>
        </p:nvGraphicFramePr>
        <p:xfrm>
          <a:off x="577525" y="33832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{AF1E28D9-AAD3-40C8-B0CF-A7B60BCDCBFC}</a:tableStyleId>
              </a:tblPr>
              <a:tblGrid>
                <a:gridCol w="4530100"/>
                <a:gridCol w="1717050"/>
                <a:gridCol w="2040900"/>
                <a:gridCol w="1642750"/>
                <a:gridCol w="1437650"/>
              </a:tblGrid>
              <a:tr h="687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7925">
                <a:tc>
                  <a:txBody>
                    <a:bodyPr/>
                    <a:lstStyle/>
                    <a:p>
                      <a:pPr indent="0" lvl="0" marL="85725" marR="48768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	operator - arg2 and  result are empty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Example: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 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2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Function Call 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func_name, func_param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func_name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value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Example: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 foo,3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7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Example: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= call foo,3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538331" y="280327"/>
            <a:ext cx="437134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Quadruples Format - Jumps</a:t>
            </a:r>
            <a:endParaRPr sz="3000"/>
          </a:p>
        </p:txBody>
      </p:sp>
      <p:sp>
        <p:nvSpPr>
          <p:cNvPr id="122" name="Google Shape;122;p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9"/>
          <p:cNvSpPr txBox="1"/>
          <p:nvPr/>
        </p:nvSpPr>
        <p:spPr>
          <a:xfrm>
            <a:off x="433550" y="2472651"/>
            <a:ext cx="86690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1538F"/>
                </a:solidFill>
                <a:latin typeface="Calibri"/>
                <a:ea typeface="Calibri"/>
                <a:cs typeface="Calibri"/>
                <a:sym typeface="Calibri"/>
              </a:rPr>
              <a:t>The given table describes the quadruple format for jumps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5" name="Google Shape;125;p9"/>
          <p:cNvGraphicFramePr/>
          <p:nvPr/>
        </p:nvGraphicFramePr>
        <p:xfrm>
          <a:off x="577525" y="33832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{AF1E28D9-AAD3-40C8-B0CF-A7B60BCDCBFC}</a:tableStyleId>
              </a:tblPr>
              <a:tblGrid>
                <a:gridCol w="4530100"/>
                <a:gridCol w="1717050"/>
                <a:gridCol w="2040900"/>
                <a:gridCol w="1642750"/>
                <a:gridCol w="1437650"/>
              </a:tblGrid>
              <a:tr h="6870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97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arg2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67925">
                <a:tc>
                  <a:txBody>
                    <a:bodyPr/>
                    <a:lstStyle/>
                    <a:p>
                      <a:pPr indent="0" lvl="0" marL="85725" marR="67056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 unconditional jumps -  result is label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goto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275">
                <a:tc>
                  <a:txBody>
                    <a:bodyPr/>
                    <a:lstStyle/>
                    <a:p>
                      <a:pPr indent="0" lvl="0" marL="85725" marR="149352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conditional jump  Example -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x goto 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275">
                <a:tc>
                  <a:txBody>
                    <a:bodyPr/>
                    <a:lstStyle/>
                    <a:p>
                      <a:pPr indent="0" lvl="0" marL="85725" marR="757555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conditional jump  Example -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ifFalse x goto 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ifFalse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31538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2022-03-21T04:29:40Z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