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9TRZ6FDQ/qFzPnEz7zck1tarJ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472871" y="3261388"/>
            <a:ext cx="13684657" cy="369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72871" y="3261388"/>
            <a:ext cx="13684657" cy="369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366384" y="2832308"/>
            <a:ext cx="3897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ɸ</a:t>
            </a:r>
            <a:r>
              <a:rPr lang="en-US" sz="3000"/>
              <a:t>-function - Example 3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0"/>
          <p:cNvGrpSpPr/>
          <p:nvPr/>
        </p:nvGrpSpPr>
        <p:grpSpPr>
          <a:xfrm>
            <a:off x="2099032" y="3316022"/>
            <a:ext cx="10238867" cy="4882505"/>
            <a:chOff x="2099032" y="3316022"/>
            <a:chExt cx="10238867" cy="4882505"/>
          </a:xfrm>
        </p:grpSpPr>
        <p:pic>
          <p:nvPicPr>
            <p:cNvPr id="128" name="Google Shape;12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99032" y="3316022"/>
              <a:ext cx="10238867" cy="4882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0"/>
            <p:cNvSpPr/>
            <p:nvPr/>
          </p:nvSpPr>
          <p:spPr>
            <a:xfrm>
              <a:off x="5835299" y="5116000"/>
              <a:ext cx="1714500" cy="1155700"/>
            </a:xfrm>
            <a:custGeom>
              <a:rect b="b" l="l" r="r" t="t"/>
              <a:pathLst>
                <a:path extrusionOk="0" h="1155700" w="1714500">
                  <a:moveTo>
                    <a:pt x="1136849" y="1155299"/>
                  </a:moveTo>
                  <a:lnTo>
                    <a:pt x="1136849" y="866474"/>
                  </a:lnTo>
                  <a:lnTo>
                    <a:pt x="0" y="866474"/>
                  </a:lnTo>
                  <a:lnTo>
                    <a:pt x="0" y="288824"/>
                  </a:lnTo>
                  <a:lnTo>
                    <a:pt x="1136849" y="288824"/>
                  </a:lnTo>
                  <a:lnTo>
                    <a:pt x="1136849" y="0"/>
                  </a:lnTo>
                  <a:lnTo>
                    <a:pt x="1714499" y="577649"/>
                  </a:lnTo>
                  <a:lnTo>
                    <a:pt x="1136849" y="1155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5835299" y="5116000"/>
              <a:ext cx="1714500" cy="1155700"/>
            </a:xfrm>
            <a:custGeom>
              <a:rect b="b" l="l" r="r" t="t"/>
              <a:pathLst>
                <a:path extrusionOk="0" h="1155700" w="1714500">
                  <a:moveTo>
                    <a:pt x="0" y="288824"/>
                  </a:moveTo>
                  <a:lnTo>
                    <a:pt x="1136849" y="288824"/>
                  </a:lnTo>
                  <a:lnTo>
                    <a:pt x="1136849" y="0"/>
                  </a:lnTo>
                  <a:lnTo>
                    <a:pt x="1714499" y="577649"/>
                  </a:lnTo>
                  <a:lnTo>
                    <a:pt x="1136849" y="1155299"/>
                  </a:lnTo>
                  <a:lnTo>
                    <a:pt x="1136849" y="866474"/>
                  </a:lnTo>
                  <a:lnTo>
                    <a:pt x="0" y="866474"/>
                  </a:lnTo>
                  <a:lnTo>
                    <a:pt x="0" y="2888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ɸ</a:t>
            </a:r>
            <a:r>
              <a:rPr lang="en-US" sz="3000"/>
              <a:t>-function - Example 4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0550" y="2558625"/>
            <a:ext cx="9599699" cy="562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ɸ</a:t>
            </a:r>
            <a:r>
              <a:rPr lang="en-US" sz="3000"/>
              <a:t>-function - Example 5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0" y="1776102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8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80" y="0"/>
                </a:lnTo>
                <a:lnTo>
                  <a:pt x="995008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433" y="2111529"/>
            <a:ext cx="2931336" cy="6818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2"/>
          <p:cNvGrpSpPr/>
          <p:nvPr/>
        </p:nvGrpSpPr>
        <p:grpSpPr>
          <a:xfrm>
            <a:off x="8780390" y="1974104"/>
            <a:ext cx="5282304" cy="7093695"/>
            <a:chOff x="8780390" y="1974104"/>
            <a:chExt cx="5282304" cy="7093695"/>
          </a:xfrm>
        </p:grpSpPr>
        <p:pic>
          <p:nvPicPr>
            <p:cNvPr id="148" name="Google Shape;148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80390" y="1974104"/>
              <a:ext cx="3131561" cy="7093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2"/>
            <p:cNvSpPr/>
            <p:nvPr/>
          </p:nvSpPr>
          <p:spPr>
            <a:xfrm>
              <a:off x="12362599" y="7749624"/>
              <a:ext cx="1271270" cy="287654"/>
            </a:xfrm>
            <a:custGeom>
              <a:rect b="b" l="l" r="r" t="t"/>
              <a:pathLst>
                <a:path extrusionOk="0" h="287654" w="1271270">
                  <a:moveTo>
                    <a:pt x="1271099" y="287099"/>
                  </a:moveTo>
                  <a:lnTo>
                    <a:pt x="0" y="287099"/>
                  </a:lnTo>
                  <a:lnTo>
                    <a:pt x="0" y="0"/>
                  </a:lnTo>
                  <a:lnTo>
                    <a:pt x="1271099" y="0"/>
                  </a:lnTo>
                  <a:lnTo>
                    <a:pt x="1271099" y="2870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12791424" y="7749624"/>
              <a:ext cx="1271270" cy="287654"/>
            </a:xfrm>
            <a:custGeom>
              <a:rect b="b" l="l" r="r" t="t"/>
              <a:pathLst>
                <a:path extrusionOk="0" h="287654" w="1271270">
                  <a:moveTo>
                    <a:pt x="0" y="0"/>
                  </a:moveTo>
                  <a:lnTo>
                    <a:pt x="1271099" y="0"/>
                  </a:lnTo>
                  <a:lnTo>
                    <a:pt x="1271099" y="287099"/>
                  </a:lnTo>
                  <a:lnTo>
                    <a:pt x="0" y="2870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2"/>
          <p:cNvSpPr/>
          <p:nvPr/>
        </p:nvSpPr>
        <p:spPr>
          <a:xfrm>
            <a:off x="6090975" y="4782549"/>
            <a:ext cx="1720214" cy="782320"/>
          </a:xfrm>
          <a:custGeom>
            <a:rect b="b" l="l" r="r" t="t"/>
            <a:pathLst>
              <a:path extrusionOk="0" h="782320" w="1720215">
                <a:moveTo>
                  <a:pt x="0" y="195524"/>
                </a:moveTo>
                <a:lnTo>
                  <a:pt x="1328549" y="195524"/>
                </a:lnTo>
                <a:lnTo>
                  <a:pt x="1328549" y="0"/>
                </a:lnTo>
                <a:lnTo>
                  <a:pt x="1719599" y="391049"/>
                </a:lnTo>
                <a:lnTo>
                  <a:pt x="1328549" y="782099"/>
                </a:lnTo>
                <a:lnTo>
                  <a:pt x="1328549" y="586574"/>
                </a:lnTo>
                <a:lnTo>
                  <a:pt x="0" y="586574"/>
                </a:lnTo>
                <a:lnTo>
                  <a:pt x="0" y="19552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ɸ</a:t>
            </a:r>
            <a:r>
              <a:rPr lang="en-US" sz="3000"/>
              <a:t>-function - Example 6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example control-flow graph, partially converted to SSA"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057400"/>
            <a:ext cx="4474780" cy="64884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example control-flow graph, fully converted to SSA" id="160" name="Google Shape;1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5800" y="2209800"/>
            <a:ext cx="4191000" cy="624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Note -</a:t>
            </a:r>
            <a:endParaRPr sz="3000"/>
          </a:p>
        </p:txBody>
      </p:sp>
      <p:sp>
        <p:nvSpPr>
          <p:cNvPr id="166" name="Google Shape;166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 txBox="1"/>
          <p:nvPr/>
        </p:nvSpPr>
        <p:spPr>
          <a:xfrm>
            <a:off x="472871" y="3261388"/>
            <a:ext cx="11584305" cy="369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443865" lvl="0" marL="455930" marR="15240" rtl="0" algn="just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Most modern production compilers use SSA form (eg. gcc, suif, llvm,  hotspot etc.)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Popular compiler optimizations (eg. constant propagation) become easier  to write (and in some cases, algorithmically faster) when applied to  programs in SSA form.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0320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Conversion to SSA form introduces a lot of assignments - compilers that do  this need to have good register allocators that can eliminate most of them  again (not a concern these days).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>
            <p:ph type="title"/>
          </p:nvPr>
        </p:nvSpPr>
        <p:spPr>
          <a:xfrm>
            <a:off x="5132863" y="2744755"/>
            <a:ext cx="4364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23" y="3863765"/>
            <a:ext cx="877824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Static Single-Assignment(SSA)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3534858"/>
            <a:ext cx="578485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Static Single-Assignment (SSA) Form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ɸ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-function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ɸ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-function Examples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56730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Static Single Assignment (SSA) Form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472871" y="3137563"/>
            <a:ext cx="10728960" cy="3388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1016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	variable	is	assigned	exactly	once	but	may	be	used	multiple  times.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Existing variables in the original IR are split into versions: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889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New	version	of	variable	is	typically	indicated	by	the	original	name  with a subscript, so that every definition gets its own version.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SSA	is	an	intermediate	form	widely	used	by	modern	optimizing  compilers.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 Example 1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228600" y="1905000"/>
            <a:ext cx="10363200" cy="71814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Convert the following code segment to SSA form: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x = y - z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s = x + 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x = s + 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s = z * 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s = x * 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0" i="0" sz="28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x = y - z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= x + 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= 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+ 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= z * q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= x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* 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aseline="-25000" sz="280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Here x,y,z,s,p,q are original variables and x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are versions of x and s.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 Example 2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>
            <a:off x="228600" y="2048632"/>
            <a:ext cx="10363200" cy="68941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Convert the following code segment to SSA form: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s –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a *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q + 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b - 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a * q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s - 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a *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q + 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 - 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q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8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a,b,c,d,e,q,s are original variables and a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versions of a and q.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538331" y="280327"/>
            <a:ext cx="2632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ɸ</a:t>
            </a:r>
            <a:r>
              <a:rPr lang="en-US" sz="3000"/>
              <a:t>-function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472871" y="3351876"/>
            <a:ext cx="11577955" cy="3512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443865" lvl="0" marL="455930" marR="508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Control flow can’t be predicted in advance, so we can’t always know which  definition of a variable reached a particular use.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handle this uncertainty, we create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ɸ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functions.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Notation represents natural “meet points” where values are combined.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No. of arguments to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ɸ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(a1, a2 ....)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number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incoming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flow edges.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905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value of the function corresponds to the control-flow path taken to  get to the statement.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ɸ</a:t>
            </a:r>
            <a:r>
              <a:rPr lang="en-US" sz="3000"/>
              <a:t>-function - Example 1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8"/>
          <p:cNvGrpSpPr/>
          <p:nvPr/>
        </p:nvGrpSpPr>
        <p:grpSpPr>
          <a:xfrm>
            <a:off x="763406" y="3614744"/>
            <a:ext cx="12529524" cy="4219254"/>
            <a:chOff x="763406" y="3614744"/>
            <a:chExt cx="12529524" cy="4219254"/>
          </a:xfrm>
        </p:grpSpPr>
        <p:pic>
          <p:nvPicPr>
            <p:cNvPr id="108" name="Google Shape;10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3406" y="3614744"/>
              <a:ext cx="12529524" cy="4219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8"/>
            <p:cNvSpPr/>
            <p:nvPr/>
          </p:nvSpPr>
          <p:spPr>
            <a:xfrm>
              <a:off x="6858000" y="5323974"/>
              <a:ext cx="1188085" cy="782320"/>
            </a:xfrm>
            <a:custGeom>
              <a:rect b="b" l="l" r="r" t="t"/>
              <a:pathLst>
                <a:path extrusionOk="0" h="782320" w="1188084">
                  <a:moveTo>
                    <a:pt x="796949" y="782099"/>
                  </a:moveTo>
                  <a:lnTo>
                    <a:pt x="796949" y="586574"/>
                  </a:lnTo>
                  <a:lnTo>
                    <a:pt x="0" y="586574"/>
                  </a:lnTo>
                  <a:lnTo>
                    <a:pt x="0" y="195524"/>
                  </a:lnTo>
                  <a:lnTo>
                    <a:pt x="796949" y="195524"/>
                  </a:lnTo>
                  <a:lnTo>
                    <a:pt x="796949" y="0"/>
                  </a:lnTo>
                  <a:lnTo>
                    <a:pt x="1187999" y="391049"/>
                  </a:lnTo>
                  <a:lnTo>
                    <a:pt x="796949" y="7820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858000" y="5323974"/>
              <a:ext cx="1188085" cy="782320"/>
            </a:xfrm>
            <a:custGeom>
              <a:rect b="b" l="l" r="r" t="t"/>
              <a:pathLst>
                <a:path extrusionOk="0" h="782320" w="1188084">
                  <a:moveTo>
                    <a:pt x="0" y="195524"/>
                  </a:moveTo>
                  <a:lnTo>
                    <a:pt x="796949" y="195524"/>
                  </a:lnTo>
                  <a:lnTo>
                    <a:pt x="796949" y="0"/>
                  </a:lnTo>
                  <a:lnTo>
                    <a:pt x="1187999" y="391049"/>
                  </a:lnTo>
                  <a:lnTo>
                    <a:pt x="796949" y="782099"/>
                  </a:lnTo>
                  <a:lnTo>
                    <a:pt x="796949" y="586574"/>
                  </a:lnTo>
                  <a:lnTo>
                    <a:pt x="0" y="586574"/>
                  </a:lnTo>
                  <a:lnTo>
                    <a:pt x="0" y="1955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538331" y="280327"/>
            <a:ext cx="36544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ɸ</a:t>
            </a:r>
            <a:r>
              <a:rPr lang="en-US" sz="3000"/>
              <a:t>-function - Example 2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/>
        </p:nvSpPr>
        <p:spPr>
          <a:xfrm>
            <a:off x="594375" y="2916388"/>
            <a:ext cx="1738630" cy="4309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57200" lvl="0" marL="469900" marR="1524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(...) of  0: a :=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1: a := 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2: a := 3;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(...) of  0: b := a;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1: c := a;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2: d := a;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385" y="3020353"/>
            <a:ext cx="8588446" cy="38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2022-03-21T04:29:57Z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