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hj7BEg0RX1oPmX340q5Gng9N0A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EEAD37-06F2-41B0-BE41-6AC6C246ADA8}">
  <a:tblStyle styleId="{38EEAD37-06F2-41B0-BE41-6AC6C246ADA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3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3"/>
          <p:cNvSpPr txBox="1"/>
          <p:nvPr>
            <p:ph idx="1" type="body"/>
          </p:nvPr>
        </p:nvSpPr>
        <p:spPr>
          <a:xfrm>
            <a:off x="457424" y="3328627"/>
            <a:ext cx="13137515" cy="5007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4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4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5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5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5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2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2"/>
          <p:cNvSpPr txBox="1"/>
          <p:nvPr>
            <p:ph idx="1" type="body"/>
          </p:nvPr>
        </p:nvSpPr>
        <p:spPr>
          <a:xfrm>
            <a:off x="457424" y="3328627"/>
            <a:ext cx="13137515" cy="50076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24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</a:t>
            </a:r>
            <a:endParaRPr sz="3000"/>
          </a:p>
        </p:txBody>
      </p:sp>
      <p:sp>
        <p:nvSpPr>
          <p:cNvPr id="129" name="Google Shape;129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0"/>
          <p:cNvSpPr txBox="1"/>
          <p:nvPr/>
        </p:nvSpPr>
        <p:spPr>
          <a:xfrm>
            <a:off x="558600" y="2593650"/>
            <a:ext cx="11811000" cy="24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43865" lvl="0" marL="455930" marR="5080" rtl="0" algn="just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through the next-use algorithm for the following code </a:t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:= y + z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7167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z := x * 5  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7167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 := z - 7  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71678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:= z + y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10"/>
          <p:cNvGraphicFramePr/>
          <p:nvPr/>
        </p:nvGraphicFramePr>
        <p:xfrm>
          <a:off x="919174" y="55498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2259975"/>
                <a:gridCol w="632450"/>
                <a:gridCol w="767725"/>
                <a:gridCol w="791850"/>
                <a:gridCol w="870575"/>
                <a:gridCol w="937250"/>
                <a:gridCol w="906775"/>
                <a:gridCol w="868050"/>
                <a:gridCol w="958225"/>
                <a:gridCol w="1038850"/>
                <a:gridCol w="986150"/>
                <a:gridCol w="1035050"/>
                <a:gridCol w="1035050"/>
              </a:tblGrid>
              <a:tr h="789400">
                <a:tc rowSpan="3">
                  <a:txBody>
                    <a:bodyPr/>
                    <a:lstStyle/>
                    <a:p>
                      <a:pPr indent="0" lvl="0" marL="3613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89400">
                <a:tc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726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8972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94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138" name="Google Shape;138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 txBox="1"/>
          <p:nvPr/>
        </p:nvSpPr>
        <p:spPr>
          <a:xfrm>
            <a:off x="519275" y="2084538"/>
            <a:ext cx="109175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First pass - Set live variables in each statement to False, next_use to None.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1" name="Google Shape;141;p11"/>
          <p:cNvGraphicFramePr/>
          <p:nvPr/>
        </p:nvGraphicFramePr>
        <p:xfrm>
          <a:off x="457424" y="3168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1149350"/>
                <a:gridCol w="2704475"/>
                <a:gridCol w="683900"/>
                <a:gridCol w="695325"/>
                <a:gridCol w="674375"/>
                <a:gridCol w="720725"/>
                <a:gridCol w="756925"/>
                <a:gridCol w="772150"/>
                <a:gridCol w="801375"/>
                <a:gridCol w="774700"/>
                <a:gridCol w="739775"/>
                <a:gridCol w="840100"/>
                <a:gridCol w="881375"/>
                <a:gridCol w="881375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1158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495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6724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y +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:= x *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:= z - 7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z +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147" name="Google Shape;147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2"/>
          <p:cNvSpPr txBox="1"/>
          <p:nvPr/>
        </p:nvSpPr>
        <p:spPr>
          <a:xfrm>
            <a:off x="519275" y="2084538"/>
            <a:ext cx="96056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Second pass - Scan backwards over the basic block - start with (4)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0" name="Google Shape;150;p12"/>
          <p:cNvGraphicFramePr/>
          <p:nvPr/>
        </p:nvGraphicFramePr>
        <p:xfrm>
          <a:off x="457424" y="31680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1149350"/>
                <a:gridCol w="2704475"/>
                <a:gridCol w="683900"/>
                <a:gridCol w="695325"/>
                <a:gridCol w="674375"/>
                <a:gridCol w="720725"/>
                <a:gridCol w="756925"/>
                <a:gridCol w="772150"/>
                <a:gridCol w="801375"/>
                <a:gridCol w="774700"/>
                <a:gridCol w="739775"/>
                <a:gridCol w="840100"/>
                <a:gridCol w="881375"/>
                <a:gridCol w="881375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1158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495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6724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y +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:= x *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:= z - 7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z +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156" name="Google Shape;156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3"/>
          <p:cNvSpPr txBox="1"/>
          <p:nvPr/>
        </p:nvSpPr>
        <p:spPr>
          <a:xfrm>
            <a:off x="519275" y="2084538"/>
            <a:ext cx="1158303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Copy the live/next use-info from x, y, z’s symbol table entries into the tuple  data.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9" name="Google Shape;159;p13"/>
          <p:cNvGraphicFramePr/>
          <p:nvPr/>
        </p:nvGraphicFramePr>
        <p:xfrm>
          <a:off x="457424" y="3328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1149350"/>
                <a:gridCol w="2704475"/>
                <a:gridCol w="683900"/>
                <a:gridCol w="695325"/>
                <a:gridCol w="674375"/>
                <a:gridCol w="720725"/>
                <a:gridCol w="756925"/>
                <a:gridCol w="772150"/>
                <a:gridCol w="801375"/>
                <a:gridCol w="774700"/>
                <a:gridCol w="739775"/>
                <a:gridCol w="840100"/>
                <a:gridCol w="881375"/>
                <a:gridCol w="881375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1158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495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6724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2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y +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:= x *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:= z - 7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z +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165" name="Google Shape;165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/>
          <p:nvPr/>
        </p:nvSpPr>
        <p:spPr>
          <a:xfrm>
            <a:off x="519275" y="2084538"/>
            <a:ext cx="20421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8" name="Google Shape;168;p14"/>
          <p:cNvGraphicFramePr/>
          <p:nvPr/>
        </p:nvGraphicFramePr>
        <p:xfrm>
          <a:off x="457424" y="3328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1149350"/>
                <a:gridCol w="2704475"/>
                <a:gridCol w="683900"/>
                <a:gridCol w="695325"/>
                <a:gridCol w="674375"/>
                <a:gridCol w="720725"/>
                <a:gridCol w="756925"/>
                <a:gridCol w="772150"/>
                <a:gridCol w="801375"/>
                <a:gridCol w="774700"/>
                <a:gridCol w="739775"/>
                <a:gridCol w="840100"/>
                <a:gridCol w="881375"/>
                <a:gridCol w="881375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1158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495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6724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2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y +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:= x *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:= z - 7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z +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174" name="Google Shape;174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5"/>
          <p:cNvSpPr txBox="1"/>
          <p:nvPr/>
        </p:nvSpPr>
        <p:spPr>
          <a:xfrm>
            <a:off x="519275" y="2084538"/>
            <a:ext cx="20421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7" name="Google Shape;177;p15"/>
          <p:cNvGraphicFramePr/>
          <p:nvPr/>
        </p:nvGraphicFramePr>
        <p:xfrm>
          <a:off x="457424" y="3328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1149350"/>
                <a:gridCol w="2704475"/>
                <a:gridCol w="683900"/>
                <a:gridCol w="695325"/>
                <a:gridCol w="674375"/>
                <a:gridCol w="720725"/>
                <a:gridCol w="756925"/>
                <a:gridCol w="772150"/>
                <a:gridCol w="801375"/>
                <a:gridCol w="774700"/>
                <a:gridCol w="739775"/>
                <a:gridCol w="840100"/>
                <a:gridCol w="881375"/>
                <a:gridCol w="881375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1158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495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6724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2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8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y +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:= x *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6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:= z - 7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11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z +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183" name="Google Shape;183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6"/>
          <p:cNvSpPr txBox="1"/>
          <p:nvPr/>
        </p:nvSpPr>
        <p:spPr>
          <a:xfrm>
            <a:off x="519275" y="2084538"/>
            <a:ext cx="20421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6" name="Google Shape;186;p16"/>
          <p:cNvGraphicFramePr/>
          <p:nvPr/>
        </p:nvGraphicFramePr>
        <p:xfrm>
          <a:off x="457424" y="3328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1149350"/>
                <a:gridCol w="2704475"/>
                <a:gridCol w="683900"/>
                <a:gridCol w="695325"/>
                <a:gridCol w="674375"/>
                <a:gridCol w="720725"/>
                <a:gridCol w="756925"/>
                <a:gridCol w="772150"/>
                <a:gridCol w="801375"/>
                <a:gridCol w="774700"/>
                <a:gridCol w="739775"/>
                <a:gridCol w="840100"/>
                <a:gridCol w="881375"/>
                <a:gridCol w="881375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1158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495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6724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2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8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y +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:= x *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6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:= z - 7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11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z +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192" name="Google Shape;192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7"/>
          <p:cNvSpPr txBox="1"/>
          <p:nvPr/>
        </p:nvSpPr>
        <p:spPr>
          <a:xfrm>
            <a:off x="519275" y="2084538"/>
            <a:ext cx="20421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" name="Google Shape;195;p17"/>
          <p:cNvGraphicFramePr/>
          <p:nvPr/>
        </p:nvGraphicFramePr>
        <p:xfrm>
          <a:off x="457424" y="3328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1149350"/>
                <a:gridCol w="2704475"/>
                <a:gridCol w="683900"/>
                <a:gridCol w="695325"/>
                <a:gridCol w="674375"/>
                <a:gridCol w="720725"/>
                <a:gridCol w="756925"/>
                <a:gridCol w="772150"/>
                <a:gridCol w="801375"/>
                <a:gridCol w="774700"/>
                <a:gridCol w="739775"/>
                <a:gridCol w="840100"/>
                <a:gridCol w="881375"/>
                <a:gridCol w="881375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1158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495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6724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2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8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y +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30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86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:= x *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6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:= z - 7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11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z +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201" name="Google Shape;201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8"/>
          <p:cNvSpPr txBox="1"/>
          <p:nvPr/>
        </p:nvSpPr>
        <p:spPr>
          <a:xfrm>
            <a:off x="519275" y="2084538"/>
            <a:ext cx="20421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4" name="Google Shape;204;p18"/>
          <p:cNvGraphicFramePr/>
          <p:nvPr/>
        </p:nvGraphicFramePr>
        <p:xfrm>
          <a:off x="457424" y="34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1149350"/>
                <a:gridCol w="2704475"/>
                <a:gridCol w="683900"/>
                <a:gridCol w="695325"/>
                <a:gridCol w="674375"/>
                <a:gridCol w="720725"/>
                <a:gridCol w="756925"/>
                <a:gridCol w="772150"/>
                <a:gridCol w="801375"/>
                <a:gridCol w="774700"/>
                <a:gridCol w="739775"/>
                <a:gridCol w="840100"/>
                <a:gridCol w="881375"/>
                <a:gridCol w="881375"/>
              </a:tblGrid>
              <a:tr h="643600">
                <a:tc gridSpan="2" rowSpan="3">
                  <a:txBody>
                    <a:bodyPr/>
                    <a:lstStyle/>
                    <a:p>
                      <a:pPr indent="0" lvl="0" marL="11582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49593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6724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225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486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y +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30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6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:= x *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86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:= z - 7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63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511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366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z +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1 - Solution</a:t>
            </a:r>
            <a:endParaRPr sz="3000"/>
          </a:p>
        </p:txBody>
      </p:sp>
      <p:sp>
        <p:nvSpPr>
          <p:cNvPr id="210" name="Google Shape;210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9"/>
          <p:cNvSpPr txBox="1"/>
          <p:nvPr/>
        </p:nvSpPr>
        <p:spPr>
          <a:xfrm>
            <a:off x="519275" y="7382601"/>
            <a:ext cx="132441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data in each row reflects the state in the symbol table and in the data section of each  instruction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after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has been processed.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3" name="Google Shape;213;p19"/>
          <p:cNvGraphicFramePr/>
          <p:nvPr/>
        </p:nvGraphicFramePr>
        <p:xfrm>
          <a:off x="431949" y="24117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1182375"/>
                <a:gridCol w="2781925"/>
                <a:gridCol w="704225"/>
                <a:gridCol w="716275"/>
                <a:gridCol w="695325"/>
                <a:gridCol w="743575"/>
                <a:gridCol w="781050"/>
                <a:gridCol w="796925"/>
                <a:gridCol w="826775"/>
                <a:gridCol w="798825"/>
                <a:gridCol w="763275"/>
                <a:gridCol w="866150"/>
                <a:gridCol w="908675"/>
                <a:gridCol w="908675"/>
              </a:tblGrid>
              <a:tr h="638350">
                <a:tc gridSpan="2" rowSpan="3">
                  <a:txBody>
                    <a:bodyPr/>
                    <a:lstStyle/>
                    <a:p>
                      <a:pPr indent="0" lvl="0" marL="12128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6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</a:tr>
              <a:tr h="609550">
                <a:tc gridSpan="2" vMerge="1"/>
                <a:tc hMerge="1" v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5276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7092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60955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254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65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13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375">
                <a:tc>
                  <a:txBody>
                    <a:bodyPr/>
                    <a:lstStyle/>
                    <a:p>
                      <a:pPr indent="0" lvl="0" marL="389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y + 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69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69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99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375">
                <a:tc>
                  <a:txBody>
                    <a:bodyPr/>
                    <a:lstStyle/>
                    <a:p>
                      <a:pPr indent="0" lvl="0" marL="389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 := x * 5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635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6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99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375">
                <a:tc>
                  <a:txBody>
                    <a:bodyPr/>
                    <a:lstStyle/>
                    <a:p>
                      <a:pPr indent="0" lvl="0" marL="389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 := z - 7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69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762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38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7375">
                <a:tc>
                  <a:txBody>
                    <a:bodyPr/>
                    <a:lstStyle/>
                    <a:p>
                      <a:pPr indent="0" lvl="0" marL="389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5429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 := z +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69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69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994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4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23" y="3863765"/>
            <a:ext cx="6406515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4: Next-Use Algorithm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4" y="7248708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</a:t>
            </a:r>
            <a:endParaRPr sz="3000"/>
          </a:p>
        </p:txBody>
      </p:sp>
      <p:sp>
        <p:nvSpPr>
          <p:cNvPr id="219" name="Google Shape;219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0"/>
          <p:cNvSpPr txBox="1"/>
          <p:nvPr/>
        </p:nvSpPr>
        <p:spPr>
          <a:xfrm>
            <a:off x="558596" y="2593638"/>
            <a:ext cx="9077325" cy="24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through the next-use algorithm for the following code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1330" lvl="1" marL="93662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arenBoth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= a – 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1330" lvl="1" marL="936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arenBoth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 = a – 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1330" lvl="1" marL="936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arenBoth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 = t + u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1330" lvl="1" marL="936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arenBoth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 = v + u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2" name="Google Shape;222;p20"/>
          <p:cNvGraphicFramePr/>
          <p:nvPr/>
        </p:nvGraphicFramePr>
        <p:xfrm>
          <a:off x="221562" y="5546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468000"/>
                <a:gridCol w="382900"/>
                <a:gridCol w="398775"/>
                <a:gridCol w="382900"/>
                <a:gridCol w="382900"/>
                <a:gridCol w="455925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1130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71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28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25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85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2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1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3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03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30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8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5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228" name="Google Shape;228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/>
        </p:nvSpPr>
        <p:spPr>
          <a:xfrm>
            <a:off x="544749" y="2720638"/>
            <a:ext cx="1091755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First pass - Set live variables in each statement to False, next_use to None.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1" name="Google Shape;231;p21"/>
          <p:cNvGraphicFramePr/>
          <p:nvPr/>
        </p:nvGraphicFramePr>
        <p:xfrm>
          <a:off x="221574" y="3626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382900"/>
                <a:gridCol w="419725"/>
                <a:gridCol w="398775"/>
                <a:gridCol w="431800"/>
                <a:gridCol w="407675"/>
                <a:gridCol w="431800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85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2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1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30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8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5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60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t+ 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v +u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237" name="Google Shape;237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/>
        </p:nvSpPr>
        <p:spPr>
          <a:xfrm>
            <a:off x="544749" y="2720638"/>
            <a:ext cx="960564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Second pass - Scan backwards over the basic block - start with (4)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0" name="Google Shape;240;p22"/>
          <p:cNvGraphicFramePr/>
          <p:nvPr/>
        </p:nvGraphicFramePr>
        <p:xfrm>
          <a:off x="221574" y="3626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382900"/>
                <a:gridCol w="419725"/>
                <a:gridCol w="398775"/>
                <a:gridCol w="431800"/>
                <a:gridCol w="407675"/>
                <a:gridCol w="431800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30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8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5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60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t+ 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v +u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246" name="Google Shape;246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7" name="Google Shape;24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3"/>
          <p:cNvSpPr txBox="1"/>
          <p:nvPr/>
        </p:nvSpPr>
        <p:spPr>
          <a:xfrm>
            <a:off x="519275" y="2233476"/>
            <a:ext cx="1079754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Copy the live/next use-info from symbol table entries into the tuple data.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9" name="Google Shape;249;p23"/>
          <p:cNvGraphicFramePr/>
          <p:nvPr/>
        </p:nvGraphicFramePr>
        <p:xfrm>
          <a:off x="221574" y="3626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382900"/>
                <a:gridCol w="419725"/>
                <a:gridCol w="398775"/>
                <a:gridCol w="431800"/>
                <a:gridCol w="407675"/>
                <a:gridCol w="431800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71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606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60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t+ 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943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v +u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255" name="Google Shape;255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6" name="Google Shape;25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4"/>
          <p:cNvSpPr txBox="1"/>
          <p:nvPr/>
        </p:nvSpPr>
        <p:spPr>
          <a:xfrm>
            <a:off x="519275" y="2233476"/>
            <a:ext cx="20427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8" name="Google Shape;258;p24"/>
          <p:cNvGraphicFramePr/>
          <p:nvPr/>
        </p:nvGraphicFramePr>
        <p:xfrm>
          <a:off x="221574" y="3626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382900"/>
                <a:gridCol w="419725"/>
                <a:gridCol w="398775"/>
                <a:gridCol w="431800"/>
                <a:gridCol w="407675"/>
                <a:gridCol w="431800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71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606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60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t+ 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43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v +u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264" name="Google Shape;264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5"/>
          <p:cNvSpPr txBox="1"/>
          <p:nvPr/>
        </p:nvSpPr>
        <p:spPr>
          <a:xfrm>
            <a:off x="519275" y="2233476"/>
            <a:ext cx="20427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(3)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67" name="Google Shape;267;p25"/>
          <p:cNvGraphicFramePr/>
          <p:nvPr/>
        </p:nvGraphicFramePr>
        <p:xfrm>
          <a:off x="221574" y="3626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382900"/>
                <a:gridCol w="419725"/>
                <a:gridCol w="398775"/>
                <a:gridCol w="431800"/>
                <a:gridCol w="407675"/>
                <a:gridCol w="431800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71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606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60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5811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t+ 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43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v +u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6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273" name="Google Shape;273;p2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6"/>
          <p:cNvSpPr txBox="1"/>
          <p:nvPr/>
        </p:nvSpPr>
        <p:spPr>
          <a:xfrm>
            <a:off x="519275" y="2233476"/>
            <a:ext cx="20427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6" name="Google Shape;276;p26"/>
          <p:cNvGraphicFramePr/>
          <p:nvPr/>
        </p:nvGraphicFramePr>
        <p:xfrm>
          <a:off x="221574" y="3626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382900"/>
                <a:gridCol w="419725"/>
                <a:gridCol w="398775"/>
                <a:gridCol w="431800"/>
                <a:gridCol w="407675"/>
                <a:gridCol w="431800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71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606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60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811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t+ 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43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v +u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282" name="Google Shape;282;p2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519275" y="2233476"/>
            <a:ext cx="20427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(2)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5" name="Google Shape;285;p27"/>
          <p:cNvGraphicFramePr/>
          <p:nvPr/>
        </p:nvGraphicFramePr>
        <p:xfrm>
          <a:off x="297774" y="3626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382900"/>
                <a:gridCol w="419725"/>
                <a:gridCol w="398775"/>
                <a:gridCol w="431800"/>
                <a:gridCol w="407675"/>
                <a:gridCol w="431800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1130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2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38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04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17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38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71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8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143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87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09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09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201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758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2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854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012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17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953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71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57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403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t+ 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4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498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012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87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953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71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1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403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v +u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498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657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87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291" name="Google Shape;291;p2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2" name="Google Shape;29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8"/>
          <p:cNvSpPr txBox="1"/>
          <p:nvPr/>
        </p:nvSpPr>
        <p:spPr>
          <a:xfrm>
            <a:off x="519275" y="2233476"/>
            <a:ext cx="20427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(1)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" name="Google Shape;294;p28"/>
          <p:cNvGraphicFramePr/>
          <p:nvPr/>
        </p:nvGraphicFramePr>
        <p:xfrm>
          <a:off x="145375" y="36265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382900"/>
                <a:gridCol w="419725"/>
                <a:gridCol w="398775"/>
                <a:gridCol w="431800"/>
                <a:gridCol w="407675"/>
                <a:gridCol w="431800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1130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69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62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38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04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17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16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838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71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82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1430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2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854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012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87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09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09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1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758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27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8542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012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17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953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71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57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403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7937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t+ 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43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498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2012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87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29539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71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201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403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14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v +u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90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74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898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498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6573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875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58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538331" y="280327"/>
            <a:ext cx="32486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2 - Solution</a:t>
            </a:r>
            <a:endParaRPr sz="3000"/>
          </a:p>
        </p:txBody>
      </p:sp>
      <p:sp>
        <p:nvSpPr>
          <p:cNvPr id="300" name="Google Shape;300;p2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519275" y="2233476"/>
            <a:ext cx="11703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Finally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3" name="Google Shape;303;p29"/>
          <p:cNvGraphicFramePr/>
          <p:nvPr/>
        </p:nvGraphicFramePr>
        <p:xfrm>
          <a:off x="221562" y="29946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389900"/>
                <a:gridCol w="1335400"/>
                <a:gridCol w="441950"/>
                <a:gridCol w="382900"/>
                <a:gridCol w="419725"/>
                <a:gridCol w="398775"/>
                <a:gridCol w="431800"/>
                <a:gridCol w="407675"/>
                <a:gridCol w="431800"/>
                <a:gridCol w="431800"/>
                <a:gridCol w="398775"/>
                <a:gridCol w="406400"/>
                <a:gridCol w="464825"/>
                <a:gridCol w="489575"/>
                <a:gridCol w="495925"/>
                <a:gridCol w="527675"/>
                <a:gridCol w="440700"/>
                <a:gridCol w="383550"/>
                <a:gridCol w="437525"/>
                <a:gridCol w="506100"/>
                <a:gridCol w="496575"/>
                <a:gridCol w="451475"/>
                <a:gridCol w="431800"/>
                <a:gridCol w="398775"/>
                <a:gridCol w="443875"/>
                <a:gridCol w="398775"/>
                <a:gridCol w="451475"/>
                <a:gridCol w="513075"/>
                <a:gridCol w="476250"/>
                <a:gridCol w="482600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939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74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gridSpan="7">
                  <a:txBody>
                    <a:bodyPr/>
                    <a:lstStyle/>
                    <a:p>
                      <a:pPr indent="0" lvl="0" marL="9499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971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606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27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20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0096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43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60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93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5811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t+ 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71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43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 = v +u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84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6637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435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365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19431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27933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Lecture Overview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459024" y="3111313"/>
            <a:ext cx="6578600" cy="32175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this lecture, you will learn about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94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Basic Block Generation - Current Scenario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Next-Use Information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Next-Use Algorithm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0"/>
          <p:cNvSpPr txBox="1"/>
          <p:nvPr>
            <p:ph type="title"/>
          </p:nvPr>
        </p:nvSpPr>
        <p:spPr>
          <a:xfrm>
            <a:off x="538331" y="280327"/>
            <a:ext cx="368046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Example 3 - Homework</a:t>
            </a:r>
            <a:endParaRPr sz="3000"/>
          </a:p>
        </p:txBody>
      </p:sp>
      <p:sp>
        <p:nvSpPr>
          <p:cNvPr id="309" name="Google Shape;309;p3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0"/>
          <p:cNvSpPr txBox="1"/>
          <p:nvPr/>
        </p:nvSpPr>
        <p:spPr>
          <a:xfrm>
            <a:off x="558596" y="2720638"/>
            <a:ext cx="9077325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 through the next-use algorithm for the following code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2F5496"/>
              </a:buClr>
              <a:buSzPts val="3550"/>
              <a:buFont typeface="Arial"/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1330" lvl="1" marL="936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arenBoth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u:=a - 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1330" lvl="1" marL="936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arenBoth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v:=c - a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81330" lvl="1" marL="936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arenBoth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a:=u + v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2" name="Google Shape;312;p30"/>
          <p:cNvGraphicFramePr/>
          <p:nvPr/>
        </p:nvGraphicFramePr>
        <p:xfrm>
          <a:off x="3050500" y="38286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657225"/>
                <a:gridCol w="1577975"/>
                <a:gridCol w="441325"/>
                <a:gridCol w="467350"/>
                <a:gridCol w="382275"/>
                <a:gridCol w="382275"/>
                <a:gridCol w="455300"/>
                <a:gridCol w="431175"/>
                <a:gridCol w="398150"/>
                <a:gridCol w="405775"/>
                <a:gridCol w="495300"/>
                <a:gridCol w="527050"/>
                <a:gridCol w="440050"/>
                <a:gridCol w="382900"/>
                <a:gridCol w="436875"/>
                <a:gridCol w="450850"/>
                <a:gridCol w="431175"/>
                <a:gridCol w="398150"/>
                <a:gridCol w="443225"/>
                <a:gridCol w="398150"/>
                <a:gridCol w="475625"/>
                <a:gridCol w="481975"/>
              </a:tblGrid>
              <a:tr h="789400">
                <a:tc gridSpan="2" rowSpan="3">
                  <a:txBody>
                    <a:bodyPr/>
                    <a:lstStyle/>
                    <a:p>
                      <a:pPr indent="0" lvl="0" marL="3492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3" hMerge="1"/>
                <a:tc gridSpan="10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Table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gridSpan="10">
                  <a:txBody>
                    <a:bodyPr/>
                    <a:lstStyle/>
                    <a:p>
                      <a:pPr indent="0" lvl="0" marL="10369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Instruction Info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4978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gridSpan="5">
                  <a:txBody>
                    <a:bodyPr/>
                    <a:lstStyle/>
                    <a:p>
                      <a:pPr indent="0" lvl="0" marL="46799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next-use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</a:tr>
              <a:tr h="789400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11302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3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715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255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7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90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85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144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5811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17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38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10489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144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47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219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358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2305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 = a - 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2305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 = c - 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230504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= u + v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7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 txBox="1"/>
          <p:nvPr/>
        </p:nvSpPr>
        <p:spPr>
          <a:xfrm>
            <a:off x="6629876" y="4117734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1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1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1" name="Google Shape;321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8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1"/>
          <p:cNvSpPr txBox="1"/>
          <p:nvPr>
            <p:ph type="title"/>
          </p:nvPr>
        </p:nvSpPr>
        <p:spPr>
          <a:xfrm>
            <a:off x="5132863" y="2744755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538331" y="280327"/>
            <a:ext cx="655700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Basic Block Generation - Current Scenario</a:t>
            </a:r>
            <a:endParaRPr sz="3000"/>
          </a:p>
        </p:txBody>
      </p:sp>
      <p:sp>
        <p:nvSpPr>
          <p:cNvPr id="73" name="Google Shape;73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 txBox="1"/>
          <p:nvPr/>
        </p:nvSpPr>
        <p:spPr>
          <a:xfrm>
            <a:off x="472871" y="3088458"/>
            <a:ext cx="11277600" cy="365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16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Currently, in basic block generation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5080" rtl="0" algn="l">
              <a:lnSpc>
                <a:spcPct val="1004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	don’t	know	through	which	path	the	flow-graph	has	taken	us	to  reach the current basic block.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 can’t assume that any variables are in registers.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 don’t know where we will go from this block.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8890" rtl="0" algn="l">
              <a:lnSpc>
                <a:spcPct val="100400"/>
              </a:lnSpc>
              <a:spcBef>
                <a:spcPts val="97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values kept in registers must be stored back into their memory  locations before the block is exited.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Requirements</a:t>
            </a:r>
            <a:endParaRPr sz="3000"/>
          </a:p>
        </p:txBody>
      </p:sp>
      <p:sp>
        <p:nvSpPr>
          <p:cNvPr id="81" name="Google Shape;81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/>
          <p:nvPr/>
        </p:nvSpPr>
        <p:spPr>
          <a:xfrm>
            <a:off x="533121" y="3332700"/>
            <a:ext cx="11625580" cy="2839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461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	want	to	keep	variables	in	registers	for	as	long	as	possible,	to	avoid  having to reload them whenever they are needed.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159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When	a	variable	isn’t	needed	any	more	we	need	to	free	the	register	to  reuse it for other variables.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	we	must	know	if	a	particular	value	will	be	used	later	in	the	basic  block, i.e, its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next-use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538331" y="280327"/>
            <a:ext cx="34410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Next-Use Information</a:t>
            </a:r>
            <a:endParaRPr sz="3000"/>
          </a:p>
        </p:txBody>
      </p:sp>
      <p:sp>
        <p:nvSpPr>
          <p:cNvPr id="89" name="Google Shape;89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 txBox="1"/>
          <p:nvPr/>
        </p:nvSpPr>
        <p:spPr>
          <a:xfrm>
            <a:off x="558596" y="2490425"/>
            <a:ext cx="9518650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Goal: To know when the value of a variable will be used next.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Next-use information must be computed within a basic block.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the given example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1015796" y="4151585"/>
            <a:ext cx="9891395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Statement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S5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uses the value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computed (defined) at  S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That is,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live at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Also at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we say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’s next use is at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S5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it is a good idea to keep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a register between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S1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S5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558596" y="6493466"/>
            <a:ext cx="10957560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Advantage - knowing that a variable (assigned a register) is not used  any further helps reassign the register to some other variable.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4" name="Google Shape;94;p6"/>
          <p:cNvGrpSpPr/>
          <p:nvPr/>
        </p:nvGrpSpPr>
        <p:grpSpPr>
          <a:xfrm>
            <a:off x="11764374" y="3987224"/>
            <a:ext cx="1943100" cy="2104390"/>
            <a:chOff x="11764374" y="3987224"/>
            <a:chExt cx="1943100" cy="2104390"/>
          </a:xfrm>
        </p:grpSpPr>
        <p:sp>
          <p:nvSpPr>
            <p:cNvPr id="95" name="Google Shape;95;p6"/>
            <p:cNvSpPr/>
            <p:nvPr/>
          </p:nvSpPr>
          <p:spPr>
            <a:xfrm>
              <a:off x="11764374" y="3987224"/>
              <a:ext cx="1943100" cy="2104390"/>
            </a:xfrm>
            <a:custGeom>
              <a:rect b="b" l="l" r="r" t="t"/>
              <a:pathLst>
                <a:path extrusionOk="0" h="2104390" w="1943100">
                  <a:moveTo>
                    <a:pt x="1618743" y="2104199"/>
                  </a:moveTo>
                  <a:lnTo>
                    <a:pt x="323756" y="2104199"/>
                  </a:lnTo>
                  <a:lnTo>
                    <a:pt x="275913" y="2100689"/>
                  </a:lnTo>
                  <a:lnTo>
                    <a:pt x="230251" y="2090492"/>
                  </a:lnTo>
                  <a:lnTo>
                    <a:pt x="187268" y="2074109"/>
                  </a:lnTo>
                  <a:lnTo>
                    <a:pt x="147467" y="2052040"/>
                  </a:lnTo>
                  <a:lnTo>
                    <a:pt x="111348" y="2024787"/>
                  </a:lnTo>
                  <a:lnTo>
                    <a:pt x="79411" y="1992851"/>
                  </a:lnTo>
                  <a:lnTo>
                    <a:pt x="52159" y="1956732"/>
                  </a:lnTo>
                  <a:lnTo>
                    <a:pt x="30090" y="1916930"/>
                  </a:lnTo>
                  <a:lnTo>
                    <a:pt x="13707" y="1873948"/>
                  </a:lnTo>
                  <a:lnTo>
                    <a:pt x="3510" y="1828285"/>
                  </a:lnTo>
                  <a:lnTo>
                    <a:pt x="0" y="1780443"/>
                  </a:lnTo>
                  <a:lnTo>
                    <a:pt x="0" y="323756"/>
                  </a:lnTo>
                  <a:lnTo>
                    <a:pt x="3510" y="275914"/>
                  </a:lnTo>
                  <a:lnTo>
                    <a:pt x="13707" y="230251"/>
                  </a:lnTo>
                  <a:lnTo>
                    <a:pt x="30090" y="187269"/>
                  </a:lnTo>
                  <a:lnTo>
                    <a:pt x="52159" y="147467"/>
                  </a:lnTo>
                  <a:lnTo>
                    <a:pt x="79411" y="111348"/>
                  </a:lnTo>
                  <a:lnTo>
                    <a:pt x="111348" y="79412"/>
                  </a:lnTo>
                  <a:lnTo>
                    <a:pt x="147467" y="52159"/>
                  </a:lnTo>
                  <a:lnTo>
                    <a:pt x="187268" y="30090"/>
                  </a:lnTo>
                  <a:lnTo>
                    <a:pt x="230251" y="13707"/>
                  </a:lnTo>
                  <a:lnTo>
                    <a:pt x="275913" y="3510"/>
                  </a:lnTo>
                  <a:lnTo>
                    <a:pt x="323756" y="0"/>
                  </a:lnTo>
                  <a:lnTo>
                    <a:pt x="1618743" y="0"/>
                  </a:lnTo>
                  <a:lnTo>
                    <a:pt x="1669696" y="4033"/>
                  </a:lnTo>
                  <a:lnTo>
                    <a:pt x="1718935" y="15892"/>
                  </a:lnTo>
                  <a:lnTo>
                    <a:pt x="1765590" y="35217"/>
                  </a:lnTo>
                  <a:lnTo>
                    <a:pt x="1808793" y="61649"/>
                  </a:lnTo>
                  <a:lnTo>
                    <a:pt x="1847673" y="94826"/>
                  </a:lnTo>
                  <a:lnTo>
                    <a:pt x="1880850" y="133706"/>
                  </a:lnTo>
                  <a:lnTo>
                    <a:pt x="1907281" y="176909"/>
                  </a:lnTo>
                  <a:lnTo>
                    <a:pt x="1926607" y="223565"/>
                  </a:lnTo>
                  <a:lnTo>
                    <a:pt x="1938466" y="272804"/>
                  </a:lnTo>
                  <a:lnTo>
                    <a:pt x="1942499" y="323756"/>
                  </a:lnTo>
                  <a:lnTo>
                    <a:pt x="1942499" y="1780443"/>
                  </a:lnTo>
                  <a:lnTo>
                    <a:pt x="1938989" y="1828285"/>
                  </a:lnTo>
                  <a:lnTo>
                    <a:pt x="1928792" y="1873948"/>
                  </a:lnTo>
                  <a:lnTo>
                    <a:pt x="1912409" y="1916930"/>
                  </a:lnTo>
                  <a:lnTo>
                    <a:pt x="1890341" y="1956732"/>
                  </a:lnTo>
                  <a:lnTo>
                    <a:pt x="1863088" y="1992851"/>
                  </a:lnTo>
                  <a:lnTo>
                    <a:pt x="1831151" y="2024787"/>
                  </a:lnTo>
                  <a:lnTo>
                    <a:pt x="1795032" y="2052040"/>
                  </a:lnTo>
                  <a:lnTo>
                    <a:pt x="1755231" y="2074109"/>
                  </a:lnTo>
                  <a:lnTo>
                    <a:pt x="1712249" y="2090492"/>
                  </a:lnTo>
                  <a:lnTo>
                    <a:pt x="1666586" y="2100689"/>
                  </a:lnTo>
                  <a:lnTo>
                    <a:pt x="1618743" y="2104199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1764374" y="3987224"/>
              <a:ext cx="1943100" cy="2104390"/>
            </a:xfrm>
            <a:custGeom>
              <a:rect b="b" l="l" r="r" t="t"/>
              <a:pathLst>
                <a:path extrusionOk="0" h="2104390" w="1943100">
                  <a:moveTo>
                    <a:pt x="0" y="323756"/>
                  </a:moveTo>
                  <a:lnTo>
                    <a:pt x="3510" y="275914"/>
                  </a:lnTo>
                  <a:lnTo>
                    <a:pt x="13707" y="230251"/>
                  </a:lnTo>
                  <a:lnTo>
                    <a:pt x="30090" y="187269"/>
                  </a:lnTo>
                  <a:lnTo>
                    <a:pt x="52159" y="147467"/>
                  </a:lnTo>
                  <a:lnTo>
                    <a:pt x="79411" y="111348"/>
                  </a:lnTo>
                  <a:lnTo>
                    <a:pt x="111348" y="79412"/>
                  </a:lnTo>
                  <a:lnTo>
                    <a:pt x="147467" y="52159"/>
                  </a:lnTo>
                  <a:lnTo>
                    <a:pt x="187268" y="30090"/>
                  </a:lnTo>
                  <a:lnTo>
                    <a:pt x="230251" y="13707"/>
                  </a:lnTo>
                  <a:lnTo>
                    <a:pt x="275913" y="3510"/>
                  </a:lnTo>
                  <a:lnTo>
                    <a:pt x="323756" y="0"/>
                  </a:lnTo>
                  <a:lnTo>
                    <a:pt x="1618743" y="0"/>
                  </a:lnTo>
                  <a:lnTo>
                    <a:pt x="1669696" y="4033"/>
                  </a:lnTo>
                  <a:lnTo>
                    <a:pt x="1718935" y="15892"/>
                  </a:lnTo>
                  <a:lnTo>
                    <a:pt x="1765590" y="35217"/>
                  </a:lnTo>
                  <a:lnTo>
                    <a:pt x="1808793" y="61649"/>
                  </a:lnTo>
                  <a:lnTo>
                    <a:pt x="1847673" y="94826"/>
                  </a:lnTo>
                  <a:lnTo>
                    <a:pt x="1880850" y="133706"/>
                  </a:lnTo>
                  <a:lnTo>
                    <a:pt x="1907281" y="176909"/>
                  </a:lnTo>
                  <a:lnTo>
                    <a:pt x="1926607" y="223565"/>
                  </a:lnTo>
                  <a:lnTo>
                    <a:pt x="1938466" y="272804"/>
                  </a:lnTo>
                  <a:lnTo>
                    <a:pt x="1942499" y="323756"/>
                  </a:lnTo>
                  <a:lnTo>
                    <a:pt x="1942499" y="1780443"/>
                  </a:lnTo>
                  <a:lnTo>
                    <a:pt x="1938989" y="1828285"/>
                  </a:lnTo>
                  <a:lnTo>
                    <a:pt x="1928792" y="1873948"/>
                  </a:lnTo>
                  <a:lnTo>
                    <a:pt x="1912409" y="1916930"/>
                  </a:lnTo>
                  <a:lnTo>
                    <a:pt x="1890341" y="1956732"/>
                  </a:lnTo>
                  <a:lnTo>
                    <a:pt x="1863088" y="1992851"/>
                  </a:lnTo>
                  <a:lnTo>
                    <a:pt x="1831151" y="2024787"/>
                  </a:lnTo>
                  <a:lnTo>
                    <a:pt x="1795032" y="2052040"/>
                  </a:lnTo>
                  <a:lnTo>
                    <a:pt x="1755231" y="2074109"/>
                  </a:lnTo>
                  <a:lnTo>
                    <a:pt x="1712249" y="2090492"/>
                  </a:lnTo>
                  <a:lnTo>
                    <a:pt x="1666586" y="2100689"/>
                  </a:lnTo>
                  <a:lnTo>
                    <a:pt x="1618743" y="2104199"/>
                  </a:lnTo>
                  <a:lnTo>
                    <a:pt x="323756" y="2104199"/>
                  </a:lnTo>
                  <a:lnTo>
                    <a:pt x="275913" y="2100689"/>
                  </a:lnTo>
                  <a:lnTo>
                    <a:pt x="230251" y="2090492"/>
                  </a:lnTo>
                  <a:lnTo>
                    <a:pt x="187268" y="2074109"/>
                  </a:lnTo>
                  <a:lnTo>
                    <a:pt x="147467" y="2052040"/>
                  </a:lnTo>
                  <a:lnTo>
                    <a:pt x="111348" y="2024787"/>
                  </a:lnTo>
                  <a:lnTo>
                    <a:pt x="79411" y="1992851"/>
                  </a:lnTo>
                  <a:lnTo>
                    <a:pt x="52159" y="1956732"/>
                  </a:lnTo>
                  <a:lnTo>
                    <a:pt x="30090" y="1916930"/>
                  </a:lnTo>
                  <a:lnTo>
                    <a:pt x="13707" y="1873948"/>
                  </a:lnTo>
                  <a:lnTo>
                    <a:pt x="3510" y="1828285"/>
                  </a:lnTo>
                  <a:lnTo>
                    <a:pt x="0" y="1780443"/>
                  </a:lnTo>
                  <a:lnTo>
                    <a:pt x="0" y="323756"/>
                  </a:lnTo>
                  <a:close/>
                </a:path>
              </a:pathLst>
            </a:custGeom>
            <a:noFill/>
            <a:ln cap="flat" cmpd="sng" w="25375">
              <a:solidFill>
                <a:srgbClr val="31538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" name="Google Shape;97;p6"/>
          <p:cNvSpPr txBox="1"/>
          <p:nvPr/>
        </p:nvSpPr>
        <p:spPr>
          <a:xfrm>
            <a:off x="11932225" y="4118321"/>
            <a:ext cx="1456690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S1: X = </a:t>
            </a: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508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S5: Y =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538331" y="280327"/>
            <a:ext cx="26327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Assumptions</a:t>
            </a:r>
            <a:endParaRPr sz="3000"/>
          </a:p>
        </p:txBody>
      </p:sp>
      <p:sp>
        <p:nvSpPr>
          <p:cNvPr id="103" name="Google Shape;103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 txBox="1"/>
          <p:nvPr/>
        </p:nvSpPr>
        <p:spPr>
          <a:xfrm>
            <a:off x="544749" y="3570226"/>
            <a:ext cx="11622405" cy="21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following assumptions are made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All	variables	are	live	on	exit.	Thus,	they	will	be	stored	back	into	their  respective memory locations.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Temporaries are dead on exit.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538331" y="280327"/>
            <a:ext cx="30899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Next-use Algorithm</a:t>
            </a:r>
            <a:endParaRPr sz="3000"/>
          </a:p>
        </p:txBody>
      </p:sp>
      <p:sp>
        <p:nvSpPr>
          <p:cNvPr id="111" name="Google Shape;111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 txBox="1"/>
          <p:nvPr/>
        </p:nvSpPr>
        <p:spPr>
          <a:xfrm>
            <a:off x="538321" y="2138650"/>
            <a:ext cx="11602800" cy="3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is a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two-pass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algorithm that computes next-use and liveness information  of a basic block.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Pass 1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the first pass we scan forward over the basic block to find the end.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25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	each	variable	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	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used	in	the	block	we	create	fields	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X.live	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 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X.next_use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the symbol table.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Set	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X.live:=FALSE;	X.next use:=NONE;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8"/>
          <p:cNvGraphicFramePr/>
          <p:nvPr/>
        </p:nvGraphicFramePr>
        <p:xfrm>
          <a:off x="806874" y="68379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2004050"/>
                <a:gridCol w="1216025"/>
                <a:gridCol w="1623700"/>
                <a:gridCol w="1915150"/>
                <a:gridCol w="1915150"/>
                <a:gridCol w="1915150"/>
                <a:gridCol w="1915150"/>
              </a:tblGrid>
              <a:tr h="78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X.live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Y.live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575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Z.live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X.next_use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Y.next_use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Z.next_use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57658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"/>
          <p:cNvSpPr txBox="1"/>
          <p:nvPr>
            <p:ph type="title"/>
          </p:nvPr>
        </p:nvSpPr>
        <p:spPr>
          <a:xfrm>
            <a:off x="538331" y="280327"/>
            <a:ext cx="308991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  </a:t>
            </a:r>
            <a:r>
              <a:rPr lang="en-US" sz="3000"/>
              <a:t>Next-use Algorithm</a:t>
            </a:r>
            <a:endParaRPr sz="3000"/>
          </a:p>
        </p:txBody>
      </p:sp>
      <p:sp>
        <p:nvSpPr>
          <p:cNvPr id="120" name="Google Shape;120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30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30" y="0"/>
                </a:lnTo>
                <a:lnTo>
                  <a:pt x="9950030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9"/>
          <p:cNvSpPr txBox="1"/>
          <p:nvPr/>
        </p:nvSpPr>
        <p:spPr>
          <a:xfrm>
            <a:off x="558596" y="2593638"/>
            <a:ext cx="11595100" cy="3220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Pass 2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Scan backwards over the basic block.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every tuple (i)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= y op z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do the following -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Copy the live/next use-info from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’s symbol table entries into the  tuple data for tuple (i).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2" marL="13703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■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’s symbol table entries as follows -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9"/>
          <p:cNvGraphicFramePr/>
          <p:nvPr/>
        </p:nvGraphicFramePr>
        <p:xfrm>
          <a:off x="806874" y="68379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{38EEAD37-06F2-41B0-BE41-6AC6C246ADA8}</a:tableStyleId>
              </a:tblPr>
              <a:tblGrid>
                <a:gridCol w="2004050"/>
                <a:gridCol w="1216025"/>
                <a:gridCol w="1623700"/>
                <a:gridCol w="1915150"/>
                <a:gridCol w="1915150"/>
                <a:gridCol w="1915150"/>
                <a:gridCol w="1915150"/>
              </a:tblGrid>
              <a:tr h="789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Statement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X.live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Y.live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Z.live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X.next_use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Y.next_use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Z.next_use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52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1538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False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2022-03-21T04:32:29Z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