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hrj3XtWYAX08eG100Wjm1IE4HY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D259C6-3548-41EA-8210-B25EE4869001}">
  <a:tblStyle styleId="{F0D259C6-3548-41EA-8210-B25EE48690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8"/>
          <p:cNvSpPr txBox="1"/>
          <p:nvPr>
            <p:ph idx="1" type="body"/>
          </p:nvPr>
        </p:nvSpPr>
        <p:spPr>
          <a:xfrm>
            <a:off x="951850" y="4116426"/>
            <a:ext cx="8958580" cy="422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2" type="body"/>
          </p:nvPr>
        </p:nvSpPr>
        <p:spPr>
          <a:xfrm>
            <a:off x="8268199" y="3460470"/>
            <a:ext cx="3697604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951850" y="4116426"/>
            <a:ext cx="8958580" cy="422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534606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Sree Pranavi 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538331" y="280327"/>
            <a:ext cx="7308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Different Machine Independent Optimizations</a:t>
            </a:r>
            <a:endParaRPr sz="3000"/>
          </a:p>
        </p:txBody>
      </p:sp>
      <p:sp>
        <p:nvSpPr>
          <p:cNvPr id="154" name="Google Shape;154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527546" y="2530321"/>
            <a:ext cx="65253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nt Folding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Constant Propagation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Common Subexpression Elimination(CSE)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Copy propagation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Dead Code Elimination(DCE)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Strength Reduction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Packing temporaries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Loop optimizations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7422550" y="2517375"/>
            <a:ext cx="740410" cy="2814320"/>
          </a:xfrm>
          <a:custGeom>
            <a:rect b="b" l="l" r="r" t="t"/>
            <a:pathLst>
              <a:path extrusionOk="0" h="2814320" w="740409">
                <a:moveTo>
                  <a:pt x="0" y="0"/>
                </a:moveTo>
                <a:lnTo>
                  <a:pt x="48660" y="3210"/>
                </a:lnTo>
                <a:lnTo>
                  <a:pt x="96075" y="12683"/>
                </a:lnTo>
                <a:lnTo>
                  <a:pt x="141669" y="28179"/>
                </a:lnTo>
                <a:lnTo>
                  <a:pt x="184866" y="49461"/>
                </a:lnTo>
                <a:lnTo>
                  <a:pt x="225092" y="76291"/>
                </a:lnTo>
                <a:lnTo>
                  <a:pt x="261770" y="108429"/>
                </a:lnTo>
                <a:lnTo>
                  <a:pt x="293909" y="145107"/>
                </a:lnTo>
                <a:lnTo>
                  <a:pt x="320738" y="185333"/>
                </a:lnTo>
                <a:lnTo>
                  <a:pt x="342020" y="228530"/>
                </a:lnTo>
                <a:lnTo>
                  <a:pt x="357516" y="274124"/>
                </a:lnTo>
                <a:lnTo>
                  <a:pt x="366989" y="321539"/>
                </a:lnTo>
                <a:lnTo>
                  <a:pt x="370199" y="370199"/>
                </a:lnTo>
                <a:lnTo>
                  <a:pt x="370199" y="1036649"/>
                </a:lnTo>
                <a:lnTo>
                  <a:pt x="373084" y="1083087"/>
                </a:lnTo>
                <a:lnTo>
                  <a:pt x="381506" y="1127802"/>
                </a:lnTo>
                <a:lnTo>
                  <a:pt x="395118" y="1170450"/>
                </a:lnTo>
                <a:lnTo>
                  <a:pt x="413574" y="1210682"/>
                </a:lnTo>
                <a:lnTo>
                  <a:pt x="436527" y="1248153"/>
                </a:lnTo>
                <a:lnTo>
                  <a:pt x="463630" y="1282514"/>
                </a:lnTo>
                <a:lnTo>
                  <a:pt x="494535" y="1313419"/>
                </a:lnTo>
                <a:lnTo>
                  <a:pt x="528896" y="1340522"/>
                </a:lnTo>
                <a:lnTo>
                  <a:pt x="566367" y="1363475"/>
                </a:lnTo>
                <a:lnTo>
                  <a:pt x="606599" y="1381931"/>
                </a:lnTo>
                <a:lnTo>
                  <a:pt x="649247" y="1395543"/>
                </a:lnTo>
                <a:lnTo>
                  <a:pt x="693962" y="1403965"/>
                </a:lnTo>
                <a:lnTo>
                  <a:pt x="740399" y="1406849"/>
                </a:lnTo>
                <a:lnTo>
                  <a:pt x="693962" y="1409734"/>
                </a:lnTo>
                <a:lnTo>
                  <a:pt x="649247" y="1418156"/>
                </a:lnTo>
                <a:lnTo>
                  <a:pt x="606599" y="1431768"/>
                </a:lnTo>
                <a:lnTo>
                  <a:pt x="566367" y="1450224"/>
                </a:lnTo>
                <a:lnTo>
                  <a:pt x="528896" y="1473177"/>
                </a:lnTo>
                <a:lnTo>
                  <a:pt x="494535" y="1500280"/>
                </a:lnTo>
                <a:lnTo>
                  <a:pt x="463630" y="1531185"/>
                </a:lnTo>
                <a:lnTo>
                  <a:pt x="436527" y="1565546"/>
                </a:lnTo>
                <a:lnTo>
                  <a:pt x="413574" y="1603017"/>
                </a:lnTo>
                <a:lnTo>
                  <a:pt x="395118" y="1643249"/>
                </a:lnTo>
                <a:lnTo>
                  <a:pt x="381506" y="1685897"/>
                </a:lnTo>
                <a:lnTo>
                  <a:pt x="373084" y="1730612"/>
                </a:lnTo>
                <a:lnTo>
                  <a:pt x="370199" y="1777049"/>
                </a:lnTo>
                <a:lnTo>
                  <a:pt x="370199" y="2443499"/>
                </a:lnTo>
                <a:lnTo>
                  <a:pt x="367315" y="2489937"/>
                </a:lnTo>
                <a:lnTo>
                  <a:pt x="358893" y="2534652"/>
                </a:lnTo>
                <a:lnTo>
                  <a:pt x="345281" y="2577300"/>
                </a:lnTo>
                <a:lnTo>
                  <a:pt x="326825" y="2617532"/>
                </a:lnTo>
                <a:lnTo>
                  <a:pt x="303872" y="2655003"/>
                </a:lnTo>
                <a:lnTo>
                  <a:pt x="276769" y="2689364"/>
                </a:lnTo>
                <a:lnTo>
                  <a:pt x="245864" y="2720269"/>
                </a:lnTo>
                <a:lnTo>
                  <a:pt x="211503" y="2747372"/>
                </a:lnTo>
                <a:lnTo>
                  <a:pt x="174032" y="2770325"/>
                </a:lnTo>
                <a:lnTo>
                  <a:pt x="133800" y="2788781"/>
                </a:lnTo>
                <a:lnTo>
                  <a:pt x="91152" y="2802393"/>
                </a:lnTo>
                <a:lnTo>
                  <a:pt x="46437" y="2810815"/>
                </a:lnTo>
                <a:lnTo>
                  <a:pt x="0" y="2813699"/>
                </a:lnTo>
              </a:path>
            </a:pathLst>
          </a:cu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8458100" y="3369390"/>
            <a:ext cx="221932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function-preserving /  semantics-preserving  transformations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538331" y="280327"/>
            <a:ext cx="266890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Constant Folding</a:t>
            </a:r>
            <a:endParaRPr sz="3000"/>
          </a:p>
        </p:txBody>
      </p:sp>
      <p:sp>
        <p:nvSpPr>
          <p:cNvPr id="164" name="Google Shape;164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 txBox="1"/>
          <p:nvPr/>
        </p:nvSpPr>
        <p:spPr>
          <a:xfrm>
            <a:off x="527546" y="2481300"/>
            <a:ext cx="11437620" cy="3090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Constant	folding	is	the	process	of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recognizing	and	evaluating	constant  expressions at compile time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rather than computing them at runtime.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 i = 30 * 20 * 10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 x = 5 + 4 /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603746" y="5996026"/>
            <a:ext cx="2644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Most	modern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3393347" y="6224626"/>
            <a:ext cx="86201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compilers	would	not	actually	generate	two	multiply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603746" y="7019026"/>
            <a:ext cx="114765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instructions and a store for this statement.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19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Instead, they identify such constructs and substitute the computed values  at compile time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538331" y="280327"/>
            <a:ext cx="266890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Constant Folding</a:t>
            </a:r>
            <a:endParaRPr sz="3000"/>
          </a:p>
        </p:txBody>
      </p:sp>
      <p:sp>
        <p:nvSpPr>
          <p:cNvPr id="175" name="Google Shape;175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527546" y="2481300"/>
            <a:ext cx="11491595" cy="5605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Algebraic identities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can also be constant folded by the compiler.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841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	Algebraic/	arithmetic	identity	is	an	equation	that	is	always	true  regardless of the values assigned to the variables.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 0 * x = 0 ; 1 * x = x;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 if the compiler does not know the value of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84455" rtl="0" algn="l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Concatenation	of	string	literals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	constant	strings	can	be	constant  folded.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	:	Code	such	as	“dog"	+	“house"	may	be	replaced	with  “doghouse".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538331" y="280327"/>
            <a:ext cx="34410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Constant Propagation</a:t>
            </a:r>
            <a:endParaRPr sz="3000"/>
          </a:p>
        </p:txBody>
      </p:sp>
      <p:sp>
        <p:nvSpPr>
          <p:cNvPr id="183" name="Google Shape;183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538321" y="2305275"/>
            <a:ext cx="11491500" cy="5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34925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Constant propagation is the process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substituting the values of known  constants in expressions at compile time.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Constant assigned to a variable is substituted when the variable is  encountered during compile time. This is usually called Constant  propagation.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a = 10; int b = 45 - a / 2; return b * (200 / a + 2);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Propagating a yields,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a = 10; int b = 45 -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 2; return b * (200 /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2); 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538331" y="280327"/>
            <a:ext cx="5029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Constant Folding &amp; Propagation</a:t>
            </a:r>
            <a:endParaRPr sz="3000"/>
          </a:p>
        </p:txBody>
      </p:sp>
      <p:sp>
        <p:nvSpPr>
          <p:cNvPr id="191" name="Google Shape;191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 txBox="1"/>
          <p:nvPr/>
        </p:nvSpPr>
        <p:spPr>
          <a:xfrm>
            <a:off x="970900" y="2481300"/>
            <a:ext cx="10794365" cy="542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(x * x / 2)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(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10 * 10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 2)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(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 2)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//Here value of x is propagated and then constant folded.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14"/>
          <p:cNvGrpSpPr/>
          <p:nvPr/>
        </p:nvGrpSpPr>
        <p:grpSpPr>
          <a:xfrm>
            <a:off x="4527374" y="3778249"/>
            <a:ext cx="2971165" cy="1323976"/>
            <a:chOff x="4527374" y="3778249"/>
            <a:chExt cx="2971165" cy="1323976"/>
          </a:xfrm>
        </p:grpSpPr>
        <p:sp>
          <p:nvSpPr>
            <p:cNvPr id="195" name="Google Shape;195;p14"/>
            <p:cNvSpPr/>
            <p:nvPr/>
          </p:nvSpPr>
          <p:spPr>
            <a:xfrm>
              <a:off x="4527374" y="3778249"/>
              <a:ext cx="2971165" cy="1323975"/>
            </a:xfrm>
            <a:custGeom>
              <a:rect b="b" l="l" r="r" t="t"/>
              <a:pathLst>
                <a:path extrusionOk="0" h="1323975" w="2971165">
                  <a:moveTo>
                    <a:pt x="2805449" y="992699"/>
                  </a:moveTo>
                  <a:lnTo>
                    <a:pt x="2474549" y="992699"/>
                  </a:lnTo>
                  <a:lnTo>
                    <a:pt x="2474549" y="579074"/>
                  </a:lnTo>
                  <a:lnTo>
                    <a:pt x="2469507" y="529059"/>
                  </a:lnTo>
                  <a:lnTo>
                    <a:pt x="2455047" y="482474"/>
                  </a:lnTo>
                  <a:lnTo>
                    <a:pt x="2432165" y="440318"/>
                  </a:lnTo>
                  <a:lnTo>
                    <a:pt x="2401861" y="403588"/>
                  </a:lnTo>
                  <a:lnTo>
                    <a:pt x="2365131" y="373284"/>
                  </a:lnTo>
                  <a:lnTo>
                    <a:pt x="2322975" y="350402"/>
                  </a:lnTo>
                  <a:lnTo>
                    <a:pt x="2276390" y="335942"/>
                  </a:lnTo>
                  <a:lnTo>
                    <a:pt x="2226374" y="330899"/>
                  </a:lnTo>
                  <a:lnTo>
                    <a:pt x="0" y="330899"/>
                  </a:lnTo>
                  <a:lnTo>
                    <a:pt x="0" y="0"/>
                  </a:lnTo>
                  <a:lnTo>
                    <a:pt x="2226374" y="0"/>
                  </a:lnTo>
                  <a:lnTo>
                    <a:pt x="2273868" y="1919"/>
                  </a:lnTo>
                  <a:lnTo>
                    <a:pt x="2320303" y="7579"/>
                  </a:lnTo>
                  <a:lnTo>
                    <a:pt x="2365533" y="16829"/>
                  </a:lnTo>
                  <a:lnTo>
                    <a:pt x="2409407" y="29521"/>
                  </a:lnTo>
                  <a:lnTo>
                    <a:pt x="2451776" y="45506"/>
                  </a:lnTo>
                  <a:lnTo>
                    <a:pt x="2492493" y="64635"/>
                  </a:lnTo>
                  <a:lnTo>
                    <a:pt x="2531406" y="86758"/>
                  </a:lnTo>
                  <a:lnTo>
                    <a:pt x="2568369" y="111727"/>
                  </a:lnTo>
                  <a:lnTo>
                    <a:pt x="2603230" y="139393"/>
                  </a:lnTo>
                  <a:lnTo>
                    <a:pt x="2635842" y="169607"/>
                  </a:lnTo>
                  <a:lnTo>
                    <a:pt x="2666056" y="202219"/>
                  </a:lnTo>
                  <a:lnTo>
                    <a:pt x="2693722" y="237080"/>
                  </a:lnTo>
                  <a:lnTo>
                    <a:pt x="2718691" y="274042"/>
                  </a:lnTo>
                  <a:lnTo>
                    <a:pt x="2740814" y="312956"/>
                  </a:lnTo>
                  <a:lnTo>
                    <a:pt x="2759943" y="353672"/>
                  </a:lnTo>
                  <a:lnTo>
                    <a:pt x="2775928" y="396042"/>
                  </a:lnTo>
                  <a:lnTo>
                    <a:pt x="2788620" y="439916"/>
                  </a:lnTo>
                  <a:lnTo>
                    <a:pt x="2797870" y="485145"/>
                  </a:lnTo>
                  <a:lnTo>
                    <a:pt x="2803530" y="531581"/>
                  </a:lnTo>
                  <a:lnTo>
                    <a:pt x="2805449" y="579074"/>
                  </a:lnTo>
                  <a:lnTo>
                    <a:pt x="2805449" y="992699"/>
                  </a:lnTo>
                  <a:close/>
                </a:path>
                <a:path extrusionOk="0" h="1323975" w="2971165">
                  <a:moveTo>
                    <a:pt x="2639999" y="1323599"/>
                  </a:moveTo>
                  <a:lnTo>
                    <a:pt x="2309099" y="992699"/>
                  </a:lnTo>
                  <a:lnTo>
                    <a:pt x="2970899" y="992699"/>
                  </a:lnTo>
                  <a:lnTo>
                    <a:pt x="2639999" y="13235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4527374" y="3778250"/>
              <a:ext cx="2971165" cy="1323975"/>
            </a:xfrm>
            <a:custGeom>
              <a:rect b="b" l="l" r="r" t="t"/>
              <a:pathLst>
                <a:path extrusionOk="0" h="1323975" w="2971165">
                  <a:moveTo>
                    <a:pt x="0" y="0"/>
                  </a:moveTo>
                  <a:lnTo>
                    <a:pt x="2226374" y="0"/>
                  </a:lnTo>
                  <a:lnTo>
                    <a:pt x="2273868" y="1919"/>
                  </a:lnTo>
                  <a:lnTo>
                    <a:pt x="2320303" y="7579"/>
                  </a:lnTo>
                  <a:lnTo>
                    <a:pt x="2365533" y="16829"/>
                  </a:lnTo>
                  <a:lnTo>
                    <a:pt x="2409407" y="29521"/>
                  </a:lnTo>
                  <a:lnTo>
                    <a:pt x="2451776" y="45506"/>
                  </a:lnTo>
                  <a:lnTo>
                    <a:pt x="2492493" y="64635"/>
                  </a:lnTo>
                  <a:lnTo>
                    <a:pt x="2531406" y="86758"/>
                  </a:lnTo>
                  <a:lnTo>
                    <a:pt x="2568369" y="111727"/>
                  </a:lnTo>
                  <a:lnTo>
                    <a:pt x="2603230" y="139393"/>
                  </a:lnTo>
                  <a:lnTo>
                    <a:pt x="2635842" y="169607"/>
                  </a:lnTo>
                  <a:lnTo>
                    <a:pt x="2666056" y="202219"/>
                  </a:lnTo>
                  <a:lnTo>
                    <a:pt x="2693722" y="237080"/>
                  </a:lnTo>
                  <a:lnTo>
                    <a:pt x="2718691" y="274042"/>
                  </a:lnTo>
                  <a:lnTo>
                    <a:pt x="2740814" y="312956"/>
                  </a:lnTo>
                  <a:lnTo>
                    <a:pt x="2759943" y="353672"/>
                  </a:lnTo>
                  <a:lnTo>
                    <a:pt x="2775928" y="396042"/>
                  </a:lnTo>
                  <a:lnTo>
                    <a:pt x="2788620" y="439916"/>
                  </a:lnTo>
                  <a:lnTo>
                    <a:pt x="2797870" y="485145"/>
                  </a:lnTo>
                  <a:lnTo>
                    <a:pt x="2803530" y="531581"/>
                  </a:lnTo>
                  <a:lnTo>
                    <a:pt x="2805449" y="579074"/>
                  </a:lnTo>
                  <a:lnTo>
                    <a:pt x="2805449" y="992699"/>
                  </a:lnTo>
                  <a:lnTo>
                    <a:pt x="2970899" y="992699"/>
                  </a:lnTo>
                  <a:lnTo>
                    <a:pt x="2639999" y="1323599"/>
                  </a:lnTo>
                  <a:lnTo>
                    <a:pt x="2309099" y="992699"/>
                  </a:lnTo>
                  <a:lnTo>
                    <a:pt x="2474549" y="992699"/>
                  </a:lnTo>
                  <a:lnTo>
                    <a:pt x="2474549" y="579074"/>
                  </a:lnTo>
                  <a:lnTo>
                    <a:pt x="2469507" y="529059"/>
                  </a:lnTo>
                  <a:lnTo>
                    <a:pt x="2455047" y="482474"/>
                  </a:lnTo>
                  <a:lnTo>
                    <a:pt x="2432165" y="440318"/>
                  </a:lnTo>
                  <a:lnTo>
                    <a:pt x="2401861" y="403588"/>
                  </a:lnTo>
                  <a:lnTo>
                    <a:pt x="2365131" y="373284"/>
                  </a:lnTo>
                  <a:lnTo>
                    <a:pt x="2322975" y="350402"/>
                  </a:lnTo>
                  <a:lnTo>
                    <a:pt x="2276390" y="335942"/>
                  </a:lnTo>
                  <a:lnTo>
                    <a:pt x="2226374" y="330899"/>
                  </a:lnTo>
                  <a:lnTo>
                    <a:pt x="0" y="3308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538331" y="280327"/>
            <a:ext cx="50298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Constant Folding &amp; Propagation</a:t>
            </a:r>
            <a:endParaRPr sz="3000"/>
          </a:p>
        </p:txBody>
      </p:sp>
      <p:sp>
        <p:nvSpPr>
          <p:cNvPr id="202" name="Google Shape;202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/>
          <p:nvPr/>
        </p:nvSpPr>
        <p:spPr>
          <a:xfrm>
            <a:off x="970900" y="2481300"/>
            <a:ext cx="1454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970900" y="3460470"/>
            <a:ext cx="268795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a = 30;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2479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b = 9 - (a / 5);  int c;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1887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b * 4;  if (c &gt; 10) {  c = c - 10;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c * (60 / a);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5"/>
          <p:cNvGrpSpPr/>
          <p:nvPr/>
        </p:nvGrpSpPr>
        <p:grpSpPr>
          <a:xfrm>
            <a:off x="3711900" y="5053274"/>
            <a:ext cx="2795270" cy="462915"/>
            <a:chOff x="3711900" y="5053274"/>
            <a:chExt cx="2795270" cy="462915"/>
          </a:xfrm>
        </p:grpSpPr>
        <p:sp>
          <p:nvSpPr>
            <p:cNvPr id="207" name="Google Shape;207;p15"/>
            <p:cNvSpPr/>
            <p:nvPr/>
          </p:nvSpPr>
          <p:spPr>
            <a:xfrm>
              <a:off x="3711900" y="5053274"/>
              <a:ext cx="2795270" cy="462915"/>
            </a:xfrm>
            <a:custGeom>
              <a:rect b="b" l="l" r="r" t="t"/>
              <a:pathLst>
                <a:path extrusionOk="0" h="462914" w="2795270">
                  <a:moveTo>
                    <a:pt x="2563649" y="462899"/>
                  </a:moveTo>
                  <a:lnTo>
                    <a:pt x="2563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563649" y="115724"/>
                  </a:lnTo>
                  <a:lnTo>
                    <a:pt x="2563649" y="0"/>
                  </a:lnTo>
                  <a:lnTo>
                    <a:pt x="2795099" y="231449"/>
                  </a:lnTo>
                  <a:lnTo>
                    <a:pt x="2563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11900" y="5053274"/>
              <a:ext cx="2795270" cy="462915"/>
            </a:xfrm>
            <a:custGeom>
              <a:rect b="b" l="l" r="r" t="t"/>
              <a:pathLst>
                <a:path extrusionOk="0" h="462914" w="2795270">
                  <a:moveTo>
                    <a:pt x="0" y="115724"/>
                  </a:moveTo>
                  <a:lnTo>
                    <a:pt x="2563649" y="115724"/>
                  </a:lnTo>
                  <a:lnTo>
                    <a:pt x="2563649" y="0"/>
                  </a:lnTo>
                  <a:lnTo>
                    <a:pt x="2795099" y="231449"/>
                  </a:lnTo>
                  <a:lnTo>
                    <a:pt x="2563649" y="462899"/>
                  </a:lnTo>
                  <a:lnTo>
                    <a:pt x="2563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5"/>
          <p:cNvSpPr txBox="1"/>
          <p:nvPr/>
        </p:nvSpPr>
        <p:spPr>
          <a:xfrm>
            <a:off x="7447900" y="3060420"/>
            <a:ext cx="147383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a = 30;  int b = 3;  int c;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= 12;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7447900" y="5822670"/>
            <a:ext cx="179832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454025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 (true)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= 2;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return c * 2;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CSE</a:t>
            </a:r>
            <a:endParaRPr sz="3000"/>
          </a:p>
        </p:txBody>
      </p:sp>
      <p:sp>
        <p:nvSpPr>
          <p:cNvPr id="216" name="Google Shape;216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 txBox="1"/>
          <p:nvPr/>
        </p:nvSpPr>
        <p:spPr>
          <a:xfrm>
            <a:off x="527546" y="2481300"/>
            <a:ext cx="11495405" cy="4805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10160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Common subexpression elimination (CSE) is a compiler optimization that  searches for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instances of identical expressions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(i.e., they all evaluate to the  same value), 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replacing them with a single variable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holding the  computed value.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occurrence of E is called a common subexpression, if E is previously  computed and the values in E have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not changed since the previous  computation.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Relies on data flow analysis.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CSE</a:t>
            </a:r>
            <a:endParaRPr sz="3000"/>
          </a:p>
        </p:txBody>
      </p:sp>
      <p:sp>
        <p:nvSpPr>
          <p:cNvPr id="224" name="Google Shape;224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/>
        </p:nvSpPr>
        <p:spPr>
          <a:xfrm>
            <a:off x="970900" y="2481300"/>
            <a:ext cx="1454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970900" y="4565371"/>
            <a:ext cx="184531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b * c + g;  d = b * c * e;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17"/>
          <p:cNvGrpSpPr/>
          <p:nvPr/>
        </p:nvGrpSpPr>
        <p:grpSpPr>
          <a:xfrm>
            <a:off x="3711900" y="5053274"/>
            <a:ext cx="2795270" cy="462915"/>
            <a:chOff x="3711900" y="5053274"/>
            <a:chExt cx="2795270" cy="462915"/>
          </a:xfrm>
        </p:grpSpPr>
        <p:sp>
          <p:nvSpPr>
            <p:cNvPr id="229" name="Google Shape;229;p17"/>
            <p:cNvSpPr/>
            <p:nvPr/>
          </p:nvSpPr>
          <p:spPr>
            <a:xfrm>
              <a:off x="3711900" y="5053274"/>
              <a:ext cx="2795270" cy="462915"/>
            </a:xfrm>
            <a:custGeom>
              <a:rect b="b" l="l" r="r" t="t"/>
              <a:pathLst>
                <a:path extrusionOk="0" h="462914" w="2795270">
                  <a:moveTo>
                    <a:pt x="2563649" y="462899"/>
                  </a:moveTo>
                  <a:lnTo>
                    <a:pt x="2563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563649" y="115724"/>
                  </a:lnTo>
                  <a:lnTo>
                    <a:pt x="2563649" y="0"/>
                  </a:lnTo>
                  <a:lnTo>
                    <a:pt x="2795099" y="231449"/>
                  </a:lnTo>
                  <a:lnTo>
                    <a:pt x="2563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711900" y="5053274"/>
              <a:ext cx="2795270" cy="462915"/>
            </a:xfrm>
            <a:custGeom>
              <a:rect b="b" l="l" r="r" t="t"/>
              <a:pathLst>
                <a:path extrusionOk="0" h="462914" w="2795270">
                  <a:moveTo>
                    <a:pt x="0" y="115724"/>
                  </a:moveTo>
                  <a:lnTo>
                    <a:pt x="2563649" y="115724"/>
                  </a:lnTo>
                  <a:lnTo>
                    <a:pt x="2563649" y="0"/>
                  </a:lnTo>
                  <a:lnTo>
                    <a:pt x="2795099" y="231449"/>
                  </a:lnTo>
                  <a:lnTo>
                    <a:pt x="2563649" y="462899"/>
                  </a:lnTo>
                  <a:lnTo>
                    <a:pt x="2563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17"/>
          <p:cNvSpPr txBox="1"/>
          <p:nvPr/>
        </p:nvSpPr>
        <p:spPr>
          <a:xfrm>
            <a:off x="7447900" y="4165321"/>
            <a:ext cx="147129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b * c;  a = t1 + g;  d = t1 * e;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CSE</a:t>
            </a:r>
            <a:endParaRPr sz="3000"/>
          </a:p>
        </p:txBody>
      </p:sp>
      <p:sp>
        <p:nvSpPr>
          <p:cNvPr id="237" name="Google Shape;237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/>
          <p:nvPr/>
        </p:nvSpPr>
        <p:spPr>
          <a:xfrm>
            <a:off x="970900" y="2481300"/>
            <a:ext cx="1454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970900" y="3460470"/>
            <a:ext cx="145415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t6 = 4 * i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a[t6]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t7 = 4 * i  t8 = 4 * j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t9 = a[t8]  a[t7] = t9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t10 = 4 * j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a[t10] = x  gotoB2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8"/>
          <p:cNvGrpSpPr/>
          <p:nvPr/>
        </p:nvGrpSpPr>
        <p:grpSpPr>
          <a:xfrm>
            <a:off x="5464499" y="4215074"/>
            <a:ext cx="2795270" cy="462915"/>
            <a:chOff x="5464499" y="4215074"/>
            <a:chExt cx="2795270" cy="462915"/>
          </a:xfrm>
        </p:grpSpPr>
        <p:sp>
          <p:nvSpPr>
            <p:cNvPr id="242" name="Google Shape;242;p18"/>
            <p:cNvSpPr/>
            <p:nvPr/>
          </p:nvSpPr>
          <p:spPr>
            <a:xfrm>
              <a:off x="5464499" y="4215074"/>
              <a:ext cx="2795270" cy="462915"/>
            </a:xfrm>
            <a:custGeom>
              <a:rect b="b" l="l" r="r" t="t"/>
              <a:pathLst>
                <a:path extrusionOk="0" h="462914" w="2795270">
                  <a:moveTo>
                    <a:pt x="2563649" y="462899"/>
                  </a:moveTo>
                  <a:lnTo>
                    <a:pt x="2563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563649" y="115724"/>
                  </a:lnTo>
                  <a:lnTo>
                    <a:pt x="2563649" y="0"/>
                  </a:lnTo>
                  <a:lnTo>
                    <a:pt x="2795099" y="231449"/>
                  </a:lnTo>
                  <a:lnTo>
                    <a:pt x="2563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5464499" y="4215074"/>
              <a:ext cx="2795270" cy="462915"/>
            </a:xfrm>
            <a:custGeom>
              <a:rect b="b" l="l" r="r" t="t"/>
              <a:pathLst>
                <a:path extrusionOk="0" h="462914" w="2795270">
                  <a:moveTo>
                    <a:pt x="0" y="115724"/>
                  </a:moveTo>
                  <a:lnTo>
                    <a:pt x="2563649" y="115724"/>
                  </a:lnTo>
                  <a:lnTo>
                    <a:pt x="2563649" y="0"/>
                  </a:lnTo>
                  <a:lnTo>
                    <a:pt x="2795099" y="231449"/>
                  </a:lnTo>
                  <a:lnTo>
                    <a:pt x="2563649" y="462899"/>
                  </a:lnTo>
                  <a:lnTo>
                    <a:pt x="2563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8"/>
          <p:cNvSpPr txBox="1"/>
          <p:nvPr/>
        </p:nvSpPr>
        <p:spPr>
          <a:xfrm>
            <a:off x="8819500" y="3612870"/>
            <a:ext cx="1295400" cy="38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4 * i  x = a[t6]  t8 = 4 * j  t9 =a[t8]  a[t6] =t9  a[t8] = x  goto B2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8"/>
          <p:cNvGrpSpPr/>
          <p:nvPr/>
        </p:nvGrpSpPr>
        <p:grpSpPr>
          <a:xfrm>
            <a:off x="2461849" y="3834367"/>
            <a:ext cx="2189265" cy="31750"/>
            <a:chOff x="2461849" y="3834367"/>
            <a:chExt cx="2189265" cy="31750"/>
          </a:xfrm>
        </p:grpSpPr>
        <p:sp>
          <p:nvSpPr>
            <p:cNvPr id="246" name="Google Shape;246;p18"/>
            <p:cNvSpPr/>
            <p:nvPr/>
          </p:nvSpPr>
          <p:spPr>
            <a:xfrm>
              <a:off x="2461849" y="3850099"/>
              <a:ext cx="2145665" cy="0"/>
            </a:xfrm>
            <a:custGeom>
              <a:rect b="b" l="l" r="r" t="t"/>
              <a:pathLst>
                <a:path extrusionOk="0" h="120000" w="2145665">
                  <a:moveTo>
                    <a:pt x="0" y="0"/>
                  </a:moveTo>
                  <a:lnTo>
                    <a:pt x="2145449" y="0"/>
                  </a:lnTo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4607299" y="383436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4607299" y="383436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8"/>
          <p:cNvGrpSpPr/>
          <p:nvPr/>
        </p:nvGrpSpPr>
        <p:grpSpPr>
          <a:xfrm>
            <a:off x="2461849" y="4972117"/>
            <a:ext cx="2189265" cy="31750"/>
            <a:chOff x="2461849" y="4972117"/>
            <a:chExt cx="2189265" cy="31750"/>
          </a:xfrm>
        </p:grpSpPr>
        <p:sp>
          <p:nvSpPr>
            <p:cNvPr id="250" name="Google Shape;250;p18"/>
            <p:cNvSpPr/>
            <p:nvPr/>
          </p:nvSpPr>
          <p:spPr>
            <a:xfrm>
              <a:off x="2461849" y="4987849"/>
              <a:ext cx="2145665" cy="0"/>
            </a:xfrm>
            <a:custGeom>
              <a:rect b="b" l="l" r="r" t="t"/>
              <a:pathLst>
                <a:path extrusionOk="0" h="120000" w="2145665">
                  <a:moveTo>
                    <a:pt x="0" y="0"/>
                  </a:moveTo>
                  <a:lnTo>
                    <a:pt x="2145449" y="0"/>
                  </a:lnTo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607299" y="49721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4607299" y="49721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8"/>
          <p:cNvGrpSpPr/>
          <p:nvPr/>
        </p:nvGrpSpPr>
        <p:grpSpPr>
          <a:xfrm>
            <a:off x="2461849" y="5421392"/>
            <a:ext cx="2189265" cy="31750"/>
            <a:chOff x="2461849" y="5421392"/>
            <a:chExt cx="2189265" cy="31750"/>
          </a:xfrm>
        </p:grpSpPr>
        <p:sp>
          <p:nvSpPr>
            <p:cNvPr id="254" name="Google Shape;254;p18"/>
            <p:cNvSpPr/>
            <p:nvPr/>
          </p:nvSpPr>
          <p:spPr>
            <a:xfrm>
              <a:off x="2461849" y="5437125"/>
              <a:ext cx="2145665" cy="0"/>
            </a:xfrm>
            <a:custGeom>
              <a:rect b="b" l="l" r="r" t="t"/>
              <a:pathLst>
                <a:path extrusionOk="0" h="120000" w="2145665">
                  <a:moveTo>
                    <a:pt x="0" y="0"/>
                  </a:moveTo>
                  <a:lnTo>
                    <a:pt x="2145449" y="0"/>
                  </a:lnTo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4607299" y="542139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607299" y="542139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8"/>
          <p:cNvGrpSpPr/>
          <p:nvPr/>
        </p:nvGrpSpPr>
        <p:grpSpPr>
          <a:xfrm>
            <a:off x="2461849" y="7202692"/>
            <a:ext cx="2189265" cy="31750"/>
            <a:chOff x="2461849" y="7202692"/>
            <a:chExt cx="2189265" cy="31750"/>
          </a:xfrm>
        </p:grpSpPr>
        <p:sp>
          <p:nvSpPr>
            <p:cNvPr id="258" name="Google Shape;258;p18"/>
            <p:cNvSpPr/>
            <p:nvPr/>
          </p:nvSpPr>
          <p:spPr>
            <a:xfrm>
              <a:off x="2461849" y="7218424"/>
              <a:ext cx="2145665" cy="0"/>
            </a:xfrm>
            <a:custGeom>
              <a:rect b="b" l="l" r="r" t="t"/>
              <a:pathLst>
                <a:path extrusionOk="0" h="120000" w="2145665">
                  <a:moveTo>
                    <a:pt x="0" y="0"/>
                  </a:moveTo>
                  <a:lnTo>
                    <a:pt x="2145449" y="0"/>
                  </a:lnTo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4607299" y="720269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607299" y="720269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8"/>
          <p:cNvSpPr txBox="1"/>
          <p:nvPr/>
        </p:nvSpPr>
        <p:spPr>
          <a:xfrm>
            <a:off x="4737475" y="3682455"/>
            <a:ext cx="51562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Retain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4737475" y="5302705"/>
            <a:ext cx="51562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Retain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737475" y="4819580"/>
            <a:ext cx="74803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Eliminate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4703974" y="7076080"/>
            <a:ext cx="74803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Eliminate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538331" y="280327"/>
            <a:ext cx="28225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Copy Propagation</a:t>
            </a:r>
            <a:endParaRPr sz="3000"/>
          </a:p>
        </p:txBody>
      </p:sp>
      <p:sp>
        <p:nvSpPr>
          <p:cNvPr id="270" name="Google Shape;270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/>
        </p:nvSpPr>
        <p:spPr>
          <a:xfrm>
            <a:off x="527546" y="2481300"/>
            <a:ext cx="11482070" cy="3947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71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Copy propagation is the process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replacing the occurrences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targets of  direct assignments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with their values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9525" rtl="0" algn="l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Copy propagation transformation is to use v for u, whenever possible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after  copy statement u = v.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19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Useful "clean up" optimization frequently used after other optimizations  have already been run.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0723" y="3863765"/>
            <a:ext cx="615632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Code Optimization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538331" y="280327"/>
            <a:ext cx="28225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Copy Propagation</a:t>
            </a:r>
            <a:endParaRPr sz="3000"/>
          </a:p>
        </p:txBody>
      </p:sp>
      <p:sp>
        <p:nvSpPr>
          <p:cNvPr id="278" name="Google Shape;278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0"/>
          <p:cNvSpPr txBox="1"/>
          <p:nvPr/>
        </p:nvSpPr>
        <p:spPr>
          <a:xfrm>
            <a:off x="1428100" y="3033750"/>
            <a:ext cx="4531360" cy="39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y =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z = 3 + 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Copy propagation would yield,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z = 3 +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Hence y=x becomes dead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 txBox="1"/>
          <p:nvPr>
            <p:ph type="title"/>
          </p:nvPr>
        </p:nvSpPr>
        <p:spPr>
          <a:xfrm>
            <a:off x="538331" y="280327"/>
            <a:ext cx="28225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Copy Propagation</a:t>
            </a:r>
            <a:endParaRPr sz="3000"/>
          </a:p>
        </p:txBody>
      </p:sp>
      <p:sp>
        <p:nvSpPr>
          <p:cNvPr id="288" name="Google Shape;288;p21"/>
          <p:cNvSpPr txBox="1"/>
          <p:nvPr/>
        </p:nvSpPr>
        <p:spPr>
          <a:xfrm>
            <a:off x="970900" y="2481300"/>
            <a:ext cx="1454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970900" y="4565371"/>
            <a:ext cx="121539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 = a + c  q =b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 = q * q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21"/>
          <p:cNvGrpSpPr/>
          <p:nvPr/>
        </p:nvGrpSpPr>
        <p:grpSpPr>
          <a:xfrm>
            <a:off x="3026099" y="5129474"/>
            <a:ext cx="1694180" cy="462915"/>
            <a:chOff x="3026099" y="5129474"/>
            <a:chExt cx="1694180" cy="462915"/>
          </a:xfrm>
        </p:grpSpPr>
        <p:sp>
          <p:nvSpPr>
            <p:cNvPr id="291" name="Google Shape;291;p21"/>
            <p:cNvSpPr/>
            <p:nvPr/>
          </p:nvSpPr>
          <p:spPr>
            <a:xfrm>
              <a:off x="3026099" y="5129474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026099" y="5129474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21"/>
          <p:cNvSpPr txBox="1"/>
          <p:nvPr/>
        </p:nvSpPr>
        <p:spPr>
          <a:xfrm>
            <a:off x="5503700" y="4565371"/>
            <a:ext cx="121539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 = a + c  q =b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 =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*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p21"/>
          <p:cNvGrpSpPr/>
          <p:nvPr/>
        </p:nvGrpSpPr>
        <p:grpSpPr>
          <a:xfrm>
            <a:off x="7293299" y="5205674"/>
            <a:ext cx="1694180" cy="462915"/>
            <a:chOff x="7293299" y="5205674"/>
            <a:chExt cx="1694180" cy="462915"/>
          </a:xfrm>
        </p:grpSpPr>
        <p:sp>
          <p:nvSpPr>
            <p:cNvPr id="295" name="Google Shape;295;p21"/>
            <p:cNvSpPr/>
            <p:nvPr/>
          </p:nvSpPr>
          <p:spPr>
            <a:xfrm>
              <a:off x="7293299" y="5205674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93299" y="5205674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1"/>
          <p:cNvSpPr txBox="1"/>
          <p:nvPr/>
        </p:nvSpPr>
        <p:spPr>
          <a:xfrm>
            <a:off x="9770900" y="4641571"/>
            <a:ext cx="121539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 = a + c  r =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*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538331" y="280327"/>
            <a:ext cx="362077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Dead Code Elimination</a:t>
            </a:r>
            <a:endParaRPr sz="3000"/>
          </a:p>
        </p:txBody>
      </p:sp>
      <p:sp>
        <p:nvSpPr>
          <p:cNvPr id="303" name="Google Shape;303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2"/>
          <p:cNvSpPr txBox="1"/>
          <p:nvPr/>
        </p:nvSpPr>
        <p:spPr>
          <a:xfrm>
            <a:off x="527546" y="2481300"/>
            <a:ext cx="11487785" cy="1985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Dead code is a code that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never executed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or that does nothing useful.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Such code that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unreachable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or that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does not affect the program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can be  eliminated.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970900" y="4572000"/>
            <a:ext cx="4168800" cy="4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fun()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a = 20;	</a:t>
            </a: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//deadcode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367280" rtl="0" algn="l">
              <a:lnSpc>
                <a:spcPct val="155357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b = 40;  int c = b * b;  return c;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a +b;	</a:t>
            </a:r>
            <a:r>
              <a:rPr b="1" i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//unreachable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8743300" y="5546445"/>
            <a:ext cx="180657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fun()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 int b = 40;  int c = b * b;  return c;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22"/>
          <p:cNvGrpSpPr/>
          <p:nvPr/>
        </p:nvGrpSpPr>
        <p:grpSpPr>
          <a:xfrm>
            <a:off x="5923050" y="6783375"/>
            <a:ext cx="1694180" cy="462915"/>
            <a:chOff x="5923050" y="6783375"/>
            <a:chExt cx="1694180" cy="462915"/>
          </a:xfrm>
        </p:grpSpPr>
        <p:sp>
          <p:nvSpPr>
            <p:cNvPr id="309" name="Google Shape;309;p22"/>
            <p:cNvSpPr/>
            <p:nvPr/>
          </p:nvSpPr>
          <p:spPr>
            <a:xfrm>
              <a:off x="5923050" y="6783375"/>
              <a:ext cx="1694180" cy="462915"/>
            </a:xfrm>
            <a:custGeom>
              <a:rect b="b" l="l" r="r" t="t"/>
              <a:pathLst>
                <a:path extrusionOk="0" h="462915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923050" y="6783375"/>
              <a:ext cx="1694180" cy="462915"/>
            </a:xfrm>
            <a:custGeom>
              <a:rect b="b" l="l" r="r" t="t"/>
              <a:pathLst>
                <a:path extrusionOk="0" h="462915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538331" y="280327"/>
            <a:ext cx="362077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Dead Code Elimination</a:t>
            </a:r>
            <a:endParaRPr sz="3000"/>
          </a:p>
        </p:txBody>
      </p:sp>
      <p:sp>
        <p:nvSpPr>
          <p:cNvPr id="316" name="Google Shape;316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3"/>
          <p:cNvSpPr txBox="1"/>
          <p:nvPr/>
        </p:nvSpPr>
        <p:spPr>
          <a:xfrm>
            <a:off x="970900" y="2481300"/>
            <a:ext cx="1541780" cy="5976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445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global;  void f () {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i;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global =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global = 2;  return;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global = 3;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4867974" y="5173650"/>
            <a:ext cx="1694180" cy="462915"/>
            <a:chOff x="4867974" y="5173650"/>
            <a:chExt cx="1694180" cy="462915"/>
          </a:xfrm>
        </p:grpSpPr>
        <p:sp>
          <p:nvSpPr>
            <p:cNvPr id="320" name="Google Shape;320;p23"/>
            <p:cNvSpPr/>
            <p:nvPr/>
          </p:nvSpPr>
          <p:spPr>
            <a:xfrm>
              <a:off x="4867974" y="51736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867974" y="51736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3"/>
          <p:cNvSpPr txBox="1"/>
          <p:nvPr/>
        </p:nvSpPr>
        <p:spPr>
          <a:xfrm>
            <a:off x="8237238" y="3586200"/>
            <a:ext cx="15017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global;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8237238" y="4565371"/>
            <a:ext cx="174371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f 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 global = 2;  return;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538331" y="280327"/>
            <a:ext cx="7308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Different Machine Independent Optimizations</a:t>
            </a:r>
            <a:endParaRPr sz="3000"/>
          </a:p>
        </p:txBody>
      </p:sp>
      <p:sp>
        <p:nvSpPr>
          <p:cNvPr id="329" name="Google Shape;329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 txBox="1"/>
          <p:nvPr/>
        </p:nvSpPr>
        <p:spPr>
          <a:xfrm>
            <a:off x="538321" y="2517371"/>
            <a:ext cx="6466200" cy="4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7"/>
              </a:buClr>
              <a:buSzPts val="2800"/>
              <a:buFont typeface="Arial"/>
              <a:buChar char="●"/>
            </a:pPr>
            <a:r>
              <a:rPr b="1" i="1" lang="en-US" sz="2800">
                <a:solidFill>
                  <a:srgbClr val="9FC5E7"/>
                </a:solidFill>
                <a:latin typeface="Calibri"/>
                <a:ea typeface="Calibri"/>
                <a:cs typeface="Calibri"/>
                <a:sym typeface="Calibri"/>
              </a:rPr>
              <a:t>Constant Folding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9FC5E7"/>
              </a:buClr>
              <a:buSzPts val="2800"/>
              <a:buFont typeface="Arial"/>
              <a:buChar char="●"/>
            </a:pPr>
            <a:r>
              <a:rPr b="1" i="1" lang="en-US" sz="2800">
                <a:solidFill>
                  <a:srgbClr val="9FC5E7"/>
                </a:solidFill>
                <a:latin typeface="Calibri"/>
                <a:ea typeface="Calibri"/>
                <a:cs typeface="Calibri"/>
                <a:sym typeface="Calibri"/>
              </a:rPr>
              <a:t>Constant Propagation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9FC5E7"/>
              </a:buClr>
              <a:buSzPts val="2800"/>
              <a:buFont typeface="Arial"/>
              <a:buChar char="●"/>
            </a:pPr>
            <a:r>
              <a:rPr b="1" i="1" lang="en-US" sz="2800">
                <a:solidFill>
                  <a:srgbClr val="9FC5E7"/>
                </a:solidFill>
                <a:latin typeface="Calibri"/>
                <a:ea typeface="Calibri"/>
                <a:cs typeface="Calibri"/>
                <a:sym typeface="Calibri"/>
              </a:rPr>
              <a:t>Common Subexpression Elimination(CSE)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9FC5E7"/>
              </a:buClr>
              <a:buSzPts val="2800"/>
              <a:buFont typeface="Arial"/>
              <a:buChar char="●"/>
            </a:pPr>
            <a:r>
              <a:rPr b="1" i="1" lang="en-US" sz="2800">
                <a:solidFill>
                  <a:srgbClr val="9FC5E7"/>
                </a:solidFill>
                <a:latin typeface="Calibri"/>
                <a:ea typeface="Calibri"/>
                <a:cs typeface="Calibri"/>
                <a:sym typeface="Calibri"/>
              </a:rPr>
              <a:t>Copy propagation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9FC5E7"/>
              </a:buClr>
              <a:buSzPts val="2800"/>
              <a:buFont typeface="Arial"/>
              <a:buChar char="●"/>
            </a:pPr>
            <a:r>
              <a:rPr b="1" i="1" lang="en-US" sz="2800">
                <a:solidFill>
                  <a:srgbClr val="9FC5E7"/>
                </a:solidFill>
                <a:latin typeface="Calibri"/>
                <a:ea typeface="Calibri"/>
                <a:cs typeface="Calibri"/>
                <a:sym typeface="Calibri"/>
              </a:rPr>
              <a:t>Dead Code Elimination(DCE)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Strength Reduction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Packing temporaries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Loop optimizations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7422550" y="2517375"/>
            <a:ext cx="740410" cy="2814320"/>
          </a:xfrm>
          <a:custGeom>
            <a:rect b="b" l="l" r="r" t="t"/>
            <a:pathLst>
              <a:path extrusionOk="0" h="2814320" w="740409">
                <a:moveTo>
                  <a:pt x="0" y="0"/>
                </a:moveTo>
                <a:lnTo>
                  <a:pt x="48660" y="3210"/>
                </a:lnTo>
                <a:lnTo>
                  <a:pt x="96075" y="12683"/>
                </a:lnTo>
                <a:lnTo>
                  <a:pt x="141669" y="28179"/>
                </a:lnTo>
                <a:lnTo>
                  <a:pt x="184866" y="49461"/>
                </a:lnTo>
                <a:lnTo>
                  <a:pt x="225092" y="76291"/>
                </a:lnTo>
                <a:lnTo>
                  <a:pt x="261770" y="108429"/>
                </a:lnTo>
                <a:lnTo>
                  <a:pt x="293909" y="145107"/>
                </a:lnTo>
                <a:lnTo>
                  <a:pt x="320738" y="185333"/>
                </a:lnTo>
                <a:lnTo>
                  <a:pt x="342020" y="228530"/>
                </a:lnTo>
                <a:lnTo>
                  <a:pt x="357516" y="274124"/>
                </a:lnTo>
                <a:lnTo>
                  <a:pt x="366989" y="321539"/>
                </a:lnTo>
                <a:lnTo>
                  <a:pt x="370199" y="370199"/>
                </a:lnTo>
                <a:lnTo>
                  <a:pt x="370199" y="1036649"/>
                </a:lnTo>
                <a:lnTo>
                  <a:pt x="373084" y="1083087"/>
                </a:lnTo>
                <a:lnTo>
                  <a:pt x="381506" y="1127802"/>
                </a:lnTo>
                <a:lnTo>
                  <a:pt x="395118" y="1170450"/>
                </a:lnTo>
                <a:lnTo>
                  <a:pt x="413574" y="1210682"/>
                </a:lnTo>
                <a:lnTo>
                  <a:pt x="436527" y="1248153"/>
                </a:lnTo>
                <a:lnTo>
                  <a:pt x="463630" y="1282514"/>
                </a:lnTo>
                <a:lnTo>
                  <a:pt x="494535" y="1313419"/>
                </a:lnTo>
                <a:lnTo>
                  <a:pt x="528896" y="1340522"/>
                </a:lnTo>
                <a:lnTo>
                  <a:pt x="566367" y="1363475"/>
                </a:lnTo>
                <a:lnTo>
                  <a:pt x="606599" y="1381931"/>
                </a:lnTo>
                <a:lnTo>
                  <a:pt x="649247" y="1395543"/>
                </a:lnTo>
                <a:lnTo>
                  <a:pt x="693962" y="1403965"/>
                </a:lnTo>
                <a:lnTo>
                  <a:pt x="740399" y="1406849"/>
                </a:lnTo>
                <a:lnTo>
                  <a:pt x="693962" y="1409734"/>
                </a:lnTo>
                <a:lnTo>
                  <a:pt x="649247" y="1418156"/>
                </a:lnTo>
                <a:lnTo>
                  <a:pt x="606599" y="1431768"/>
                </a:lnTo>
                <a:lnTo>
                  <a:pt x="566367" y="1450224"/>
                </a:lnTo>
                <a:lnTo>
                  <a:pt x="528896" y="1473177"/>
                </a:lnTo>
                <a:lnTo>
                  <a:pt x="494535" y="1500280"/>
                </a:lnTo>
                <a:lnTo>
                  <a:pt x="463630" y="1531185"/>
                </a:lnTo>
                <a:lnTo>
                  <a:pt x="436527" y="1565546"/>
                </a:lnTo>
                <a:lnTo>
                  <a:pt x="413574" y="1603017"/>
                </a:lnTo>
                <a:lnTo>
                  <a:pt x="395118" y="1643249"/>
                </a:lnTo>
                <a:lnTo>
                  <a:pt x="381506" y="1685897"/>
                </a:lnTo>
                <a:lnTo>
                  <a:pt x="373084" y="1730612"/>
                </a:lnTo>
                <a:lnTo>
                  <a:pt x="370199" y="1777049"/>
                </a:lnTo>
                <a:lnTo>
                  <a:pt x="370199" y="2443499"/>
                </a:lnTo>
                <a:lnTo>
                  <a:pt x="367315" y="2489937"/>
                </a:lnTo>
                <a:lnTo>
                  <a:pt x="358893" y="2534652"/>
                </a:lnTo>
                <a:lnTo>
                  <a:pt x="345281" y="2577300"/>
                </a:lnTo>
                <a:lnTo>
                  <a:pt x="326825" y="2617532"/>
                </a:lnTo>
                <a:lnTo>
                  <a:pt x="303872" y="2655003"/>
                </a:lnTo>
                <a:lnTo>
                  <a:pt x="276769" y="2689364"/>
                </a:lnTo>
                <a:lnTo>
                  <a:pt x="245864" y="2720269"/>
                </a:lnTo>
                <a:lnTo>
                  <a:pt x="211503" y="2747372"/>
                </a:lnTo>
                <a:lnTo>
                  <a:pt x="174032" y="2770325"/>
                </a:lnTo>
                <a:lnTo>
                  <a:pt x="133800" y="2788781"/>
                </a:lnTo>
                <a:lnTo>
                  <a:pt x="91152" y="2802393"/>
                </a:lnTo>
                <a:lnTo>
                  <a:pt x="46437" y="2810815"/>
                </a:lnTo>
                <a:lnTo>
                  <a:pt x="0" y="2813699"/>
                </a:lnTo>
              </a:path>
            </a:pathLst>
          </a:cu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8458100" y="3369390"/>
            <a:ext cx="221932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function-preserving /  semantics-preserving  transformations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538331" y="280327"/>
            <a:ext cx="30664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Strength Reduction</a:t>
            </a:r>
            <a:endParaRPr sz="3000"/>
          </a:p>
        </p:txBody>
      </p:sp>
      <p:sp>
        <p:nvSpPr>
          <p:cNvPr id="339" name="Google Shape;339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 txBox="1"/>
          <p:nvPr/>
        </p:nvSpPr>
        <p:spPr>
          <a:xfrm>
            <a:off x="527546" y="2481300"/>
            <a:ext cx="11458575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process	of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replacing	an	expensive	operation	by	a	cheaper	one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 known as Strength Reduction.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25"/>
          <p:cNvGraphicFramePr/>
          <p:nvPr/>
        </p:nvGraphicFramePr>
        <p:xfrm>
          <a:off x="2323450" y="4116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{F0D259C6-3548-41EA-8210-B25EE4869001}</a:tableStyleId>
              </a:tblPr>
              <a:tblGrid>
                <a:gridCol w="3051800"/>
                <a:gridCol w="2860050"/>
              </a:tblGrid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Expensive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71755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Cheaper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53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^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18726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53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*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18726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+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53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*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12128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&lt;&lt;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53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/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* 0.5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353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/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12128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&gt;&gt;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538331" y="280327"/>
            <a:ext cx="32664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Packing Temporaries</a:t>
            </a:r>
            <a:endParaRPr sz="3000"/>
          </a:p>
        </p:txBody>
      </p:sp>
      <p:sp>
        <p:nvSpPr>
          <p:cNvPr id="348" name="Google Shape;348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6"/>
          <p:cNvSpPr txBox="1"/>
          <p:nvPr/>
        </p:nvSpPr>
        <p:spPr>
          <a:xfrm>
            <a:off x="527546" y="2481300"/>
            <a:ext cx="11494770" cy="1985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Replace distinct temporaries by a single one if, they are not simultaneously  live.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1428100" y="4993996"/>
            <a:ext cx="149733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a + a  t2 = t1 + b  c = t2 *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6000100" y="4993996"/>
            <a:ext cx="149733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a + a  t1 = t1 + b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= t1 * 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26"/>
          <p:cNvGrpSpPr/>
          <p:nvPr/>
        </p:nvGrpSpPr>
        <p:grpSpPr>
          <a:xfrm>
            <a:off x="3572574" y="5630850"/>
            <a:ext cx="1694180" cy="462915"/>
            <a:chOff x="3572574" y="5630850"/>
            <a:chExt cx="1694180" cy="462915"/>
          </a:xfrm>
        </p:grpSpPr>
        <p:sp>
          <p:nvSpPr>
            <p:cNvPr id="354" name="Google Shape;354;p26"/>
            <p:cNvSpPr/>
            <p:nvPr/>
          </p:nvSpPr>
          <p:spPr>
            <a:xfrm>
              <a:off x="3572574" y="56308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3572574" y="56308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538331" y="280327"/>
            <a:ext cx="30899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Loop Optimizations</a:t>
            </a:r>
            <a:endParaRPr sz="3000"/>
          </a:p>
        </p:txBody>
      </p:sp>
      <p:sp>
        <p:nvSpPr>
          <p:cNvPr id="361" name="Google Shape;361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7"/>
          <p:cNvSpPr txBox="1"/>
          <p:nvPr/>
        </p:nvSpPr>
        <p:spPr>
          <a:xfrm>
            <a:off x="527546" y="3033750"/>
            <a:ext cx="11484610" cy="437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715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Loop optimization is the process of increasing execution speed and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reducing the overheads associated of loops.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plays an important role in improving cache performance and making  effective use of parallel processing capabilities.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3334" rtl="0" algn="just">
              <a:lnSpc>
                <a:spcPct val="100400"/>
              </a:lnSpc>
              <a:spcBef>
                <a:spcPts val="19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Most execution time of a scientific program is spent on loops; many  compiler optimization techniques have been developed to make them  faster.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538331" y="280327"/>
            <a:ext cx="30899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Loop Optimizations</a:t>
            </a:r>
            <a:endParaRPr sz="3000"/>
          </a:p>
        </p:txBody>
      </p:sp>
      <p:sp>
        <p:nvSpPr>
          <p:cNvPr id="369" name="Google Shape;369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8"/>
          <p:cNvSpPr txBox="1"/>
          <p:nvPr/>
        </p:nvSpPr>
        <p:spPr>
          <a:xfrm>
            <a:off x="527546" y="2481300"/>
            <a:ext cx="5400675" cy="487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Loop Invariant Detection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Loop Unrolling or loop unwinding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Induction Variable Detection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Code Motion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527556" y="280327"/>
            <a:ext cx="39243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Loop Invariant Detection</a:t>
            </a:r>
            <a:endParaRPr sz="3000"/>
          </a:p>
        </p:txBody>
      </p:sp>
      <p:sp>
        <p:nvSpPr>
          <p:cNvPr id="377" name="Google Shape;377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9"/>
          <p:cNvSpPr txBox="1"/>
          <p:nvPr/>
        </p:nvSpPr>
        <p:spPr>
          <a:xfrm>
            <a:off x="527546" y="2481300"/>
            <a:ext cx="11459845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loop invariant is a variable whose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value is constant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the duration of  the loop.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0" name="Google Shape;380;p29"/>
          <p:cNvGraphicFramePr/>
          <p:nvPr/>
        </p:nvGraphicFramePr>
        <p:xfrm>
          <a:off x="951850" y="4116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{F0D259C6-3548-41EA-8210-B25EE4869001}</a:tableStyleId>
              </a:tblPr>
              <a:tblGrid>
                <a:gridCol w="5113025"/>
                <a:gridCol w="3844925"/>
              </a:tblGrid>
              <a:tr h="7302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: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0" marB="0" marR="0" marL="0"/>
                </a:tc>
                <a:tc>
                  <a:txBody>
                    <a:bodyPr/>
                    <a:lstStyle/>
                    <a:p>
                      <a:pPr indent="0" lvl="0" marL="13188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for(i = 0; i &lt; 5;i++)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13188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13188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for(i= 0; i &lt; 5;i++)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x[i] = a * i;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13188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13188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x[i] = b;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‘a’ is the loop invariant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13188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 b + a;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</a:tbl>
          </a:graphicData>
        </a:graphic>
      </p:graphicFrame>
      <p:grpSp>
        <p:nvGrpSpPr>
          <p:cNvPr id="381" name="Google Shape;381;p29"/>
          <p:cNvGrpSpPr/>
          <p:nvPr/>
        </p:nvGrpSpPr>
        <p:grpSpPr>
          <a:xfrm>
            <a:off x="4563174" y="6240450"/>
            <a:ext cx="1694180" cy="462915"/>
            <a:chOff x="4563174" y="6240450"/>
            <a:chExt cx="1694180" cy="462915"/>
          </a:xfrm>
        </p:grpSpPr>
        <p:sp>
          <p:nvSpPr>
            <p:cNvPr id="382" name="Google Shape;382;p29"/>
            <p:cNvSpPr/>
            <p:nvPr/>
          </p:nvSpPr>
          <p:spPr>
            <a:xfrm>
              <a:off x="4563174" y="6240450"/>
              <a:ext cx="1694180" cy="462915"/>
            </a:xfrm>
            <a:custGeom>
              <a:rect b="b" l="l" r="r" t="t"/>
              <a:pathLst>
                <a:path extrusionOk="0" h="462915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563174" y="6240450"/>
              <a:ext cx="1694180" cy="462915"/>
            </a:xfrm>
            <a:custGeom>
              <a:rect b="b" l="l" r="r" t="t"/>
              <a:pathLst>
                <a:path extrusionOk="0" h="462915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9"/>
          <p:cNvSpPr txBox="1"/>
          <p:nvPr/>
        </p:nvSpPr>
        <p:spPr>
          <a:xfrm>
            <a:off x="10896600" y="4495800"/>
            <a:ext cx="3124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such cases you can use strength reduction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4004788"/>
            <a:ext cx="5551170" cy="2112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Optimization techniques/methods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Types of optimization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538331" y="280327"/>
            <a:ext cx="54203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Loop Unrolling or Loop Unwinding</a:t>
            </a:r>
            <a:endParaRPr sz="3000"/>
          </a:p>
        </p:txBody>
      </p:sp>
      <p:sp>
        <p:nvSpPr>
          <p:cNvPr id="390" name="Google Shape;390;p30"/>
          <p:cNvSpPr/>
          <p:nvPr/>
        </p:nvSpPr>
        <p:spPr>
          <a:xfrm>
            <a:off x="0" y="1623002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5573" y="5982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0"/>
          <p:cNvSpPr txBox="1"/>
          <p:nvPr/>
        </p:nvSpPr>
        <p:spPr>
          <a:xfrm>
            <a:off x="527546" y="1812451"/>
            <a:ext cx="11491500" cy="6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443865" lvl="0" marL="455930" marR="10795" rtl="0" algn="just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Loop overhead can be reduced by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reducing the number of iterations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 replicating the body of the loop.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18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Unrolling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duplicates the body of the loop multiple times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in order to  decrease the number of times the loop condition is tested and the number  of jumps, which may degrade performance by impairing the instruction  pipeline.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2700" rtl="0" algn="just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Completely unrolling a loop eliminates all overhead (except multiple  instruction fetches &amp; increased program load time), but requires that the  number of iterations be known at compile time.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9209" rtl="0" algn="just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transformation can be undertaken manually by the programmer or by  an optimizing compiler.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title"/>
          </p:nvPr>
        </p:nvSpPr>
        <p:spPr>
          <a:xfrm>
            <a:off x="538331" y="280327"/>
            <a:ext cx="54203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Loop Unrolling or Loop Unwinding</a:t>
            </a:r>
            <a:endParaRPr sz="3000"/>
          </a:p>
        </p:txBody>
      </p:sp>
      <p:sp>
        <p:nvSpPr>
          <p:cNvPr id="398" name="Google Shape;398;p3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/>
          <p:nvPr/>
        </p:nvSpPr>
        <p:spPr>
          <a:xfrm>
            <a:off x="970900" y="2481300"/>
            <a:ext cx="1454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970900" y="4012920"/>
            <a:ext cx="312039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(i = 0; i &lt; 100; i++)  g ();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1"/>
          <p:cNvSpPr txBox="1"/>
          <p:nvPr>
            <p:ph idx="2" type="body"/>
          </p:nvPr>
        </p:nvSpPr>
        <p:spPr>
          <a:xfrm>
            <a:off x="8268199" y="3460470"/>
            <a:ext cx="3697604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 = 0; i &lt; 100; i+=2)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46990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g ();</a:t>
            </a:r>
            <a:endParaRPr/>
          </a:p>
          <a:p>
            <a:pPr indent="0" lvl="0" marL="46990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g ();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/>
          </a:p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Number of iterations can  be reduced from 100 to  50.</a:t>
            </a:r>
            <a:endParaRPr/>
          </a:p>
        </p:txBody>
      </p:sp>
      <p:grpSp>
        <p:nvGrpSpPr>
          <p:cNvPr id="403" name="Google Shape;403;p31"/>
          <p:cNvGrpSpPr/>
          <p:nvPr/>
        </p:nvGrpSpPr>
        <p:grpSpPr>
          <a:xfrm>
            <a:off x="5096574" y="5021250"/>
            <a:ext cx="1694180" cy="462915"/>
            <a:chOff x="5096574" y="5021250"/>
            <a:chExt cx="1694180" cy="462915"/>
          </a:xfrm>
        </p:grpSpPr>
        <p:sp>
          <p:nvSpPr>
            <p:cNvPr id="404" name="Google Shape;404;p31"/>
            <p:cNvSpPr/>
            <p:nvPr/>
          </p:nvSpPr>
          <p:spPr>
            <a:xfrm>
              <a:off x="5096574" y="50212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096574" y="50212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title"/>
          </p:nvPr>
        </p:nvSpPr>
        <p:spPr>
          <a:xfrm>
            <a:off x="538331" y="280327"/>
            <a:ext cx="54203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Loop Unrolling or Loop Unwinding</a:t>
            </a:r>
            <a:endParaRPr sz="3000"/>
          </a:p>
        </p:txBody>
      </p:sp>
      <p:sp>
        <p:nvSpPr>
          <p:cNvPr id="411" name="Google Shape;411;p3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970900" y="2481300"/>
            <a:ext cx="1454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970900" y="4012920"/>
            <a:ext cx="246062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(i=0;i&lt;10;i++)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a[i]=0;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8268199" y="4012920"/>
            <a:ext cx="2460625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(i=0;i&lt;10;i++)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a[i] = 0; i++;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a[i] = 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6" name="Google Shape;416;p32"/>
          <p:cNvGrpSpPr/>
          <p:nvPr/>
        </p:nvGrpSpPr>
        <p:grpSpPr>
          <a:xfrm>
            <a:off x="4563174" y="5173650"/>
            <a:ext cx="1694180" cy="462915"/>
            <a:chOff x="4563174" y="5173650"/>
            <a:chExt cx="1694180" cy="462915"/>
          </a:xfrm>
        </p:grpSpPr>
        <p:sp>
          <p:nvSpPr>
            <p:cNvPr id="417" name="Google Shape;417;p32"/>
            <p:cNvSpPr/>
            <p:nvPr/>
          </p:nvSpPr>
          <p:spPr>
            <a:xfrm>
              <a:off x="4563174" y="51736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4563174" y="51736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538331" y="280327"/>
            <a:ext cx="454088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Induction Variable Detection</a:t>
            </a:r>
            <a:endParaRPr sz="3000"/>
          </a:p>
        </p:txBody>
      </p:sp>
      <p:sp>
        <p:nvSpPr>
          <p:cNvPr id="424" name="Google Shape;424;p3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/>
          <p:nvPr/>
        </p:nvSpPr>
        <p:spPr>
          <a:xfrm>
            <a:off x="527546" y="2481300"/>
            <a:ext cx="11480165" cy="241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Induction variable is a variable that gets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increased or decreased by a  fixed amount on every iteration of a loop.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5085" rtl="0" algn="l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	variable	whose	value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varies	regularly	according	to	the	loop	control  variable.  (Here i and t1 are induction variables)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970900" y="5422620"/>
            <a:ext cx="2091689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 : i = i + 1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21360" rtl="0" algn="l">
              <a:lnSpc>
                <a:spcPct val="155357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4 * i  t2 = a[t1]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t2 &lt; v goto 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6914500" y="5975071"/>
            <a:ext cx="277431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Initialize : t1 = 4 * i  L : t1 = t1 + 4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a[t1]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t2 &lt; v goto 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33"/>
          <p:cNvGrpSpPr/>
          <p:nvPr/>
        </p:nvGrpSpPr>
        <p:grpSpPr>
          <a:xfrm>
            <a:off x="4029774" y="6850050"/>
            <a:ext cx="1694180" cy="462915"/>
            <a:chOff x="4029774" y="6850050"/>
            <a:chExt cx="1694180" cy="462915"/>
          </a:xfrm>
        </p:grpSpPr>
        <p:sp>
          <p:nvSpPr>
            <p:cNvPr id="430" name="Google Shape;430;p33"/>
            <p:cNvSpPr/>
            <p:nvPr/>
          </p:nvSpPr>
          <p:spPr>
            <a:xfrm>
              <a:off x="4029774" y="6850050"/>
              <a:ext cx="1694180" cy="462915"/>
            </a:xfrm>
            <a:custGeom>
              <a:rect b="b" l="l" r="r" t="t"/>
              <a:pathLst>
                <a:path extrusionOk="0" h="462915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029774" y="6850050"/>
              <a:ext cx="1694180" cy="462915"/>
            </a:xfrm>
            <a:custGeom>
              <a:rect b="b" l="l" r="r" t="t"/>
              <a:pathLst>
                <a:path extrusionOk="0" h="462915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33"/>
          <p:cNvSpPr txBox="1"/>
          <p:nvPr/>
        </p:nvSpPr>
        <p:spPr>
          <a:xfrm>
            <a:off x="9982200" y="56388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t1 outside the loop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538331" y="280327"/>
            <a:ext cx="454088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Induction Variable Detection</a:t>
            </a:r>
            <a:endParaRPr sz="3000"/>
          </a:p>
        </p:txBody>
      </p:sp>
      <p:sp>
        <p:nvSpPr>
          <p:cNvPr id="438" name="Google Shape;438;p3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4"/>
          <p:cNvSpPr txBox="1"/>
          <p:nvPr/>
        </p:nvSpPr>
        <p:spPr>
          <a:xfrm>
            <a:off x="970900" y="3033750"/>
            <a:ext cx="1454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970900" y="4441546"/>
            <a:ext cx="2633345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(i=0;i&lt;10;i+=2)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416685" rtl="0" algn="l">
              <a:lnSpc>
                <a:spcPct val="155357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x=i*3;  a[i]=y-x;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34"/>
          <p:cNvGrpSpPr/>
          <p:nvPr/>
        </p:nvGrpSpPr>
        <p:grpSpPr>
          <a:xfrm>
            <a:off x="4029774" y="5783250"/>
            <a:ext cx="1694180" cy="462915"/>
            <a:chOff x="4029774" y="5783250"/>
            <a:chExt cx="1694180" cy="462915"/>
          </a:xfrm>
        </p:grpSpPr>
        <p:sp>
          <p:nvSpPr>
            <p:cNvPr id="443" name="Google Shape;443;p34"/>
            <p:cNvSpPr/>
            <p:nvPr/>
          </p:nvSpPr>
          <p:spPr>
            <a:xfrm>
              <a:off x="4029774" y="57832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029774" y="5783250"/>
              <a:ext cx="1694180" cy="462915"/>
            </a:xfrm>
            <a:custGeom>
              <a:rect b="b" l="l" r="r" t="t"/>
              <a:pathLst>
                <a:path extrusionOk="0" h="462914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34"/>
          <p:cNvSpPr txBox="1"/>
          <p:nvPr/>
        </p:nvSpPr>
        <p:spPr>
          <a:xfrm>
            <a:off x="6990700" y="4089121"/>
            <a:ext cx="2793365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-6;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(i=0; i&lt;10; i+=2)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492885" rtl="0" algn="l">
              <a:lnSpc>
                <a:spcPct val="155357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 = x + 6;  a[i]=y-x;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Code Motion</a:t>
            </a:r>
            <a:endParaRPr sz="3000"/>
          </a:p>
        </p:txBody>
      </p:sp>
      <p:sp>
        <p:nvSpPr>
          <p:cNvPr id="451" name="Google Shape;451;p3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5"/>
          <p:cNvSpPr txBox="1"/>
          <p:nvPr/>
        </p:nvSpPr>
        <p:spPr>
          <a:xfrm>
            <a:off x="527546" y="2481300"/>
            <a:ext cx="11501120" cy="3090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modification that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decreases the amount of code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a loop can be termed  as Code motion.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997585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Evaluation of limit-2 is a loop-invariant computation in the following  while-statement,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5"/>
          <p:cNvSpPr txBox="1"/>
          <p:nvPr/>
        </p:nvSpPr>
        <p:spPr>
          <a:xfrm>
            <a:off x="970900" y="6224626"/>
            <a:ext cx="26917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(i &lt;= limit-2)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5"/>
          <p:cNvSpPr txBox="1"/>
          <p:nvPr/>
        </p:nvSpPr>
        <p:spPr>
          <a:xfrm>
            <a:off x="7371700" y="6098896"/>
            <a:ext cx="2021839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 = limit-2  while ( i &lt;= t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5"/>
          <p:cNvSpPr txBox="1"/>
          <p:nvPr/>
        </p:nvSpPr>
        <p:spPr>
          <a:xfrm>
            <a:off x="970900" y="7884515"/>
            <a:ext cx="11028680" cy="728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Now, the computation of limit - 2 is performed once, before we enter the loop. Previously,  there would be n + 1 calculations of limit - 2 if we iterated the body of the loop n times.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p35"/>
          <p:cNvGrpSpPr/>
          <p:nvPr/>
        </p:nvGrpSpPr>
        <p:grpSpPr>
          <a:xfrm>
            <a:off x="4563174" y="6469050"/>
            <a:ext cx="1694180" cy="462915"/>
            <a:chOff x="4563174" y="6469050"/>
            <a:chExt cx="1694180" cy="462915"/>
          </a:xfrm>
        </p:grpSpPr>
        <p:sp>
          <p:nvSpPr>
            <p:cNvPr id="458" name="Google Shape;458;p35"/>
            <p:cNvSpPr/>
            <p:nvPr/>
          </p:nvSpPr>
          <p:spPr>
            <a:xfrm>
              <a:off x="4563174" y="6469050"/>
              <a:ext cx="1694180" cy="462915"/>
            </a:xfrm>
            <a:custGeom>
              <a:rect b="b" l="l" r="r" t="t"/>
              <a:pathLst>
                <a:path extrusionOk="0" h="462915" w="1694179">
                  <a:moveTo>
                    <a:pt x="1462649" y="462899"/>
                  </a:move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563174" y="6469050"/>
              <a:ext cx="1694180" cy="462915"/>
            </a:xfrm>
            <a:custGeom>
              <a:rect b="b" l="l" r="r" t="t"/>
              <a:pathLst>
                <a:path extrusionOk="0" h="462915" w="1694179">
                  <a:moveTo>
                    <a:pt x="0" y="115724"/>
                  </a:moveTo>
                  <a:lnTo>
                    <a:pt x="1462649" y="115724"/>
                  </a:lnTo>
                  <a:lnTo>
                    <a:pt x="1462649" y="0"/>
                  </a:lnTo>
                  <a:lnTo>
                    <a:pt x="1694099" y="231449"/>
                  </a:lnTo>
                  <a:lnTo>
                    <a:pt x="1462649" y="462899"/>
                  </a:lnTo>
                  <a:lnTo>
                    <a:pt x="14626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29673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Code Optimization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38321" y="3117426"/>
            <a:ext cx="113016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27940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Optimization is a program transformation technique, which tries to  improve the code by making it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consume less resources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(i.e. CPU,  Memory) 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deliver high speed.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replacement of one sequence of instruction by a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faster sequence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 instruction that does the same thing is called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“code optimization” or  “code improvement”.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38709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Criteria for Optimization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5838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513699" y="2656051"/>
            <a:ext cx="10008870" cy="376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Good code optimization,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Must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Semantics Preserving.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Must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programs on average.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Should be worth the effort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must not delay compilation process.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280327"/>
            <a:ext cx="5918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Techniques/Methods of Optimization</a:t>
            </a:r>
            <a:endParaRPr sz="3000"/>
          </a:p>
        </p:txBody>
      </p:sp>
      <p:sp>
        <p:nvSpPr>
          <p:cNvPr id="89" name="Google Shape;8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527546" y="2656051"/>
            <a:ext cx="11285220" cy="437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1905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Control Flow Analysis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Identifies loops in the flow graph of a program  since such loops are usually good candidates for improvement.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	control	flow	graph	shows	how	instructions	in	the	program	are  sequenced.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1750" rtl="0" algn="l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	Flow	Analysis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	Collects	information	about	the	way	variables	are  used in a program.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1143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Determines how data flows through the program by examining the use of  variables.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538331" y="280327"/>
            <a:ext cx="5918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Techniques/Methods of Optimization</a:t>
            </a:r>
            <a:endParaRPr sz="3000"/>
          </a:p>
        </p:txBody>
      </p:sp>
      <p:sp>
        <p:nvSpPr>
          <p:cNvPr id="97" name="Google Shape;97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527546" y="3760951"/>
            <a:ext cx="11285220" cy="186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3746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Note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	Dramatic	improvements	are	usually	obtained	by	improving	the  source code.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programmer is always responsible in finding the best possible data  structures and algorithms for solving a problem.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538331" y="280327"/>
            <a:ext cx="34798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Types of Optimization</a:t>
            </a:r>
            <a:endParaRPr sz="3000"/>
          </a:p>
        </p:txBody>
      </p:sp>
      <p:sp>
        <p:nvSpPr>
          <p:cNvPr id="105" name="Google Shape;105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/>
          <p:nvPr/>
        </p:nvSpPr>
        <p:spPr>
          <a:xfrm>
            <a:off x="392075" y="4579649"/>
            <a:ext cx="3350895" cy="15087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41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Types of Optimization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6400" y="2474625"/>
            <a:ext cx="3612150" cy="1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4583074" y="2522249"/>
            <a:ext cx="3479165" cy="1508760"/>
          </a:xfrm>
          <a:prstGeom prst="rect">
            <a:avLst/>
          </a:prstGeom>
          <a:solidFill>
            <a:srgbClr val="F4B081"/>
          </a:solidFill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Machine Independent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4583074" y="6544799"/>
            <a:ext cx="3479165" cy="15087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Machine Dependent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9088474" y="2522249"/>
            <a:ext cx="3774440" cy="15087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5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I/p - Intermediate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9088474" y="6544799"/>
            <a:ext cx="3774440" cy="15087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7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I/p - Target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8"/>
          <p:cNvGrpSpPr/>
          <p:nvPr/>
        </p:nvGrpSpPr>
        <p:grpSpPr>
          <a:xfrm>
            <a:off x="3742475" y="3260867"/>
            <a:ext cx="5332665" cy="4054300"/>
            <a:chOff x="3742475" y="3260867"/>
            <a:chExt cx="5332665" cy="4054300"/>
          </a:xfrm>
        </p:grpSpPr>
        <p:sp>
          <p:nvSpPr>
            <p:cNvPr id="114" name="Google Shape;114;p8"/>
            <p:cNvSpPr/>
            <p:nvPr/>
          </p:nvSpPr>
          <p:spPr>
            <a:xfrm>
              <a:off x="3742475" y="3329504"/>
              <a:ext cx="819150" cy="2004695"/>
            </a:xfrm>
            <a:custGeom>
              <a:rect b="b" l="l" r="r" t="t"/>
              <a:pathLst>
                <a:path extrusionOk="0" h="2004695" w="819150">
                  <a:moveTo>
                    <a:pt x="0" y="2004495"/>
                  </a:moveTo>
                  <a:lnTo>
                    <a:pt x="818984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546895" y="3289490"/>
              <a:ext cx="31115" cy="46355"/>
            </a:xfrm>
            <a:custGeom>
              <a:rect b="b" l="l" r="r" t="t"/>
              <a:pathLst>
                <a:path extrusionOk="0" h="46354" w="31114">
                  <a:moveTo>
                    <a:pt x="29127" y="45964"/>
                  </a:moveTo>
                  <a:lnTo>
                    <a:pt x="0" y="34063"/>
                  </a:lnTo>
                  <a:lnTo>
                    <a:pt x="30912" y="0"/>
                  </a:lnTo>
                  <a:lnTo>
                    <a:pt x="29127" y="4596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546895" y="3289490"/>
              <a:ext cx="31115" cy="46355"/>
            </a:xfrm>
            <a:custGeom>
              <a:rect b="b" l="l" r="r" t="t"/>
              <a:pathLst>
                <a:path extrusionOk="0" h="46354" w="31114">
                  <a:moveTo>
                    <a:pt x="29127" y="45964"/>
                  </a:moveTo>
                  <a:lnTo>
                    <a:pt x="30912" y="0"/>
                  </a:lnTo>
                  <a:lnTo>
                    <a:pt x="0" y="34063"/>
                  </a:lnTo>
                  <a:lnTo>
                    <a:pt x="29127" y="4596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3742475" y="5334000"/>
              <a:ext cx="818515" cy="1913255"/>
            </a:xfrm>
            <a:custGeom>
              <a:rect b="b" l="l" r="r" t="t"/>
              <a:pathLst>
                <a:path extrusionOk="0" h="1913254" w="818514">
                  <a:moveTo>
                    <a:pt x="0" y="0"/>
                  </a:moveTo>
                  <a:lnTo>
                    <a:pt x="818125" y="1912754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4546135" y="7240568"/>
              <a:ext cx="31750" cy="46355"/>
            </a:xfrm>
            <a:custGeom>
              <a:rect b="b" l="l" r="r" t="t"/>
              <a:pathLst>
                <a:path extrusionOk="0" h="46354" w="31750">
                  <a:moveTo>
                    <a:pt x="31464" y="45929"/>
                  </a:moveTo>
                  <a:lnTo>
                    <a:pt x="0" y="12373"/>
                  </a:lnTo>
                  <a:lnTo>
                    <a:pt x="28930" y="0"/>
                  </a:lnTo>
                  <a:lnTo>
                    <a:pt x="31464" y="4592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546135" y="7240568"/>
              <a:ext cx="31750" cy="46355"/>
            </a:xfrm>
            <a:custGeom>
              <a:rect b="b" l="l" r="r" t="t"/>
              <a:pathLst>
                <a:path extrusionOk="0" h="46354" w="31750">
                  <a:moveTo>
                    <a:pt x="0" y="12373"/>
                  </a:moveTo>
                  <a:lnTo>
                    <a:pt x="31464" y="45929"/>
                  </a:lnTo>
                  <a:lnTo>
                    <a:pt x="28930" y="0"/>
                  </a:lnTo>
                  <a:lnTo>
                    <a:pt x="0" y="12373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061874" y="3276599"/>
              <a:ext cx="969644" cy="0"/>
            </a:xfrm>
            <a:custGeom>
              <a:rect b="b" l="l" r="r" t="t"/>
              <a:pathLst>
                <a:path extrusionOk="0" h="120000" w="969645">
                  <a:moveTo>
                    <a:pt x="0" y="0"/>
                  </a:moveTo>
                  <a:lnTo>
                    <a:pt x="969449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9031325" y="326086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9031325" y="326086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8061874" y="7299149"/>
              <a:ext cx="969644" cy="0"/>
            </a:xfrm>
            <a:custGeom>
              <a:rect b="b" l="l" r="r" t="t"/>
              <a:pathLst>
                <a:path extrusionOk="0" h="120000" w="969645">
                  <a:moveTo>
                    <a:pt x="0" y="0"/>
                  </a:moveTo>
                  <a:lnTo>
                    <a:pt x="969449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9031325" y="728341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9031325" y="728341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538331" y="280327"/>
            <a:ext cx="34798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Types of Optimization</a:t>
            </a:r>
            <a:endParaRPr sz="3000"/>
          </a:p>
        </p:txBody>
      </p:sp>
      <p:sp>
        <p:nvSpPr>
          <p:cNvPr id="131" name="Google Shape;131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392075" y="4579649"/>
            <a:ext cx="2662555" cy="15087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5250">
            <a:spAutoFit/>
          </a:bodyPr>
          <a:lstStyle/>
          <a:p>
            <a:pPr indent="302895" lvl="0" marL="398780" marR="39370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Machine  Independent  Optimization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4506874" y="4579649"/>
            <a:ext cx="2155190" cy="15087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Based on CFG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9800" y="2474625"/>
            <a:ext cx="3907350" cy="1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8326474" y="2522249"/>
            <a:ext cx="3774440" cy="1508760"/>
          </a:xfrm>
          <a:prstGeom prst="rect">
            <a:avLst/>
          </a:prstGeom>
          <a:solidFill>
            <a:srgbClr val="F4B081"/>
          </a:solidFill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36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Local - Apply to Block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8326474" y="6544799"/>
            <a:ext cx="3774440" cy="1508760"/>
          </a:xfrm>
          <a:prstGeom prst="rect">
            <a:avLst/>
          </a:prstGeom>
          <a:noFill/>
          <a:ln cap="flat" cmpd="sng" w="190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Global - Apply to CFG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9"/>
          <p:cNvGrpSpPr/>
          <p:nvPr/>
        </p:nvGrpSpPr>
        <p:grpSpPr>
          <a:xfrm>
            <a:off x="3054275" y="5318267"/>
            <a:ext cx="1439265" cy="31750"/>
            <a:chOff x="3054275" y="5318267"/>
            <a:chExt cx="1439265" cy="31750"/>
          </a:xfrm>
        </p:grpSpPr>
        <p:sp>
          <p:nvSpPr>
            <p:cNvPr id="139" name="Google Shape;139;p9"/>
            <p:cNvSpPr/>
            <p:nvPr/>
          </p:nvSpPr>
          <p:spPr>
            <a:xfrm>
              <a:off x="3054275" y="5333999"/>
              <a:ext cx="1395730" cy="0"/>
            </a:xfrm>
            <a:custGeom>
              <a:rect b="b" l="l" r="r" t="t"/>
              <a:pathLst>
                <a:path extrusionOk="0" h="120000" w="1395729">
                  <a:moveTo>
                    <a:pt x="0" y="0"/>
                  </a:moveTo>
                  <a:lnTo>
                    <a:pt x="1395449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449725" y="531826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449725" y="531826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9"/>
          <p:cNvGrpSpPr/>
          <p:nvPr/>
        </p:nvGrpSpPr>
        <p:grpSpPr>
          <a:xfrm>
            <a:off x="6661474" y="3287424"/>
            <a:ext cx="1656823" cy="4001280"/>
            <a:chOff x="6661474" y="3287424"/>
            <a:chExt cx="1656823" cy="4001280"/>
          </a:xfrm>
        </p:grpSpPr>
        <p:sp>
          <p:nvSpPr>
            <p:cNvPr id="143" name="Google Shape;143;p9"/>
            <p:cNvSpPr/>
            <p:nvPr/>
          </p:nvSpPr>
          <p:spPr>
            <a:xfrm>
              <a:off x="6661474" y="3321024"/>
              <a:ext cx="1629410" cy="2013585"/>
            </a:xfrm>
            <a:custGeom>
              <a:rect b="b" l="l" r="r" t="t"/>
              <a:pathLst>
                <a:path extrusionOk="0" h="2013585" w="1629409">
                  <a:moveTo>
                    <a:pt x="0" y="2012974"/>
                  </a:moveTo>
                  <a:lnTo>
                    <a:pt x="1629047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278292" y="3287424"/>
              <a:ext cx="40005" cy="43815"/>
            </a:xfrm>
            <a:custGeom>
              <a:rect b="b" l="l" r="r" t="t"/>
              <a:pathLst>
                <a:path extrusionOk="0" h="43814" w="40004">
                  <a:moveTo>
                    <a:pt x="24459" y="43497"/>
                  </a:moveTo>
                  <a:lnTo>
                    <a:pt x="0" y="23703"/>
                  </a:lnTo>
                  <a:lnTo>
                    <a:pt x="39422" y="0"/>
                  </a:lnTo>
                  <a:lnTo>
                    <a:pt x="24459" y="4349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8278292" y="3287424"/>
              <a:ext cx="40005" cy="43815"/>
            </a:xfrm>
            <a:custGeom>
              <a:rect b="b" l="l" r="r" t="t"/>
              <a:pathLst>
                <a:path extrusionOk="0" h="43814" w="40004">
                  <a:moveTo>
                    <a:pt x="24459" y="43497"/>
                  </a:moveTo>
                  <a:lnTo>
                    <a:pt x="39422" y="0"/>
                  </a:lnTo>
                  <a:lnTo>
                    <a:pt x="0" y="23703"/>
                  </a:lnTo>
                  <a:lnTo>
                    <a:pt x="24459" y="43497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661474" y="5333999"/>
              <a:ext cx="1628139" cy="1922145"/>
            </a:xfrm>
            <a:custGeom>
              <a:rect b="b" l="l" r="r" t="t"/>
              <a:pathLst>
                <a:path extrusionOk="0" h="1922145" w="1628140">
                  <a:moveTo>
                    <a:pt x="0" y="0"/>
                  </a:moveTo>
                  <a:lnTo>
                    <a:pt x="1628057" y="1921694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277528" y="7245524"/>
              <a:ext cx="40005" cy="43180"/>
            </a:xfrm>
            <a:custGeom>
              <a:rect b="b" l="l" r="r" t="t"/>
              <a:pathLst>
                <a:path extrusionOk="0" h="43179" w="40004">
                  <a:moveTo>
                    <a:pt x="39945" y="43150"/>
                  </a:moveTo>
                  <a:lnTo>
                    <a:pt x="0" y="20339"/>
                  </a:lnTo>
                  <a:lnTo>
                    <a:pt x="24007" y="0"/>
                  </a:lnTo>
                  <a:lnTo>
                    <a:pt x="39945" y="4315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8277528" y="7245524"/>
              <a:ext cx="40005" cy="43180"/>
            </a:xfrm>
            <a:custGeom>
              <a:rect b="b" l="l" r="r" t="t"/>
              <a:pathLst>
                <a:path extrusionOk="0" h="43179" w="40004">
                  <a:moveTo>
                    <a:pt x="0" y="20339"/>
                  </a:moveTo>
                  <a:lnTo>
                    <a:pt x="39945" y="43150"/>
                  </a:lnTo>
                  <a:lnTo>
                    <a:pt x="24007" y="0"/>
                  </a:lnTo>
                  <a:lnTo>
                    <a:pt x="0" y="20339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2022-03-21T04:30:55Z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