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Nk4D6FqyLqbh+ICCDOsHZQ64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513699" y="2100426"/>
            <a:ext cx="13603000" cy="4932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513699" y="2100426"/>
            <a:ext cx="13603000" cy="4932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534606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Sree Pranavi 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192" name="Google Shape;192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513699" y="2100426"/>
            <a:ext cx="11316335" cy="4932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2 - Solution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0400"/>
              </a:lnSpc>
              <a:spcBef>
                <a:spcPts val="193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5	*	i	and	i	%	2can	be	moved	out	of	the	inner	loop	-	loop	invariant  computations, hence (a) is true.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3334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10 * j is a candidate for common sub expression elimination hence (b) is  true.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10*j can be replaced with t1 = -10 before the j loop and place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438784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t1 + 10 wherever 10 * j is being computed. Similarly for 5 * i.  Hence ( c) is true as there is a scope for strength reduction in this code.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 dead code present in the given piece of code, hence (d) is false.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/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Optimization on CFG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513699" y="2100426"/>
            <a:ext cx="15367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11"/>
          <p:cNvGrpSpPr/>
          <p:nvPr/>
        </p:nvGrpSpPr>
        <p:grpSpPr>
          <a:xfrm>
            <a:off x="2654200" y="1831475"/>
            <a:ext cx="8127544" cy="7194463"/>
            <a:chOff x="2654200" y="1831475"/>
            <a:chExt cx="8127544" cy="7194463"/>
          </a:xfrm>
        </p:grpSpPr>
        <p:pic>
          <p:nvPicPr>
            <p:cNvPr id="204" name="Google Shape;204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7337" y="1831475"/>
              <a:ext cx="7984407" cy="7194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1"/>
            <p:cNvSpPr/>
            <p:nvPr/>
          </p:nvSpPr>
          <p:spPr>
            <a:xfrm>
              <a:off x="2654200" y="2049974"/>
              <a:ext cx="3625215" cy="928369"/>
            </a:xfrm>
            <a:custGeom>
              <a:rect b="b" l="l" r="r" t="t"/>
              <a:pathLst>
                <a:path extrusionOk="0" h="928369" w="3625215">
                  <a:moveTo>
                    <a:pt x="3625199" y="927899"/>
                  </a:moveTo>
                  <a:lnTo>
                    <a:pt x="0" y="927899"/>
                  </a:lnTo>
                  <a:lnTo>
                    <a:pt x="0" y="0"/>
                  </a:lnTo>
                  <a:lnTo>
                    <a:pt x="3625199" y="0"/>
                  </a:lnTo>
                  <a:lnTo>
                    <a:pt x="3625199" y="927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654200" y="2049974"/>
              <a:ext cx="3625215" cy="928369"/>
            </a:xfrm>
            <a:custGeom>
              <a:rect b="b" l="l" r="r" t="t"/>
              <a:pathLst>
                <a:path extrusionOk="0" h="928369" w="3625215">
                  <a:moveTo>
                    <a:pt x="0" y="0"/>
                  </a:moveTo>
                  <a:lnTo>
                    <a:pt x="3625199" y="0"/>
                  </a:lnTo>
                  <a:lnTo>
                    <a:pt x="3625199" y="927899"/>
                  </a:lnTo>
                  <a:lnTo>
                    <a:pt x="0" y="9278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212" name="Google Shape;212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513699" y="1971521"/>
            <a:ext cx="2546985" cy="617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3 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Block B5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182880" rtl="0" algn="just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4 * i  x = a[t6]  t7 = 4 * i  t8 = 4 * j  t9 = a[t8]  a[t7] = t9  t10 = 4 * j  a[t10] = x  goto B2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4114800" y="23622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optimization within the block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221" name="Google Shape;221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819400"/>
            <a:ext cx="8107186" cy="601458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530225" y="1980057"/>
            <a:ext cx="3432175" cy="1303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4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3 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75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12192000" y="3124200"/>
            <a:ext cx="1386840" cy="38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4 * i  x = a[t6]  t8 = 4 * j  t9 = a[t8]  a[t6] = t9  a[t8] = x  goto B2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609600" y="3200400"/>
            <a:ext cx="2546985" cy="5665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Block B5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182880" rtl="0" algn="just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4 * i  x = a[t6]  t7 = 4 * i  t8 = 4 * j  t9 = a[t8]  a[t7] = t9  t10 = 4 * j  a[t10] = x  goto B2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232" name="Google Shape;232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4"/>
          <p:cNvSpPr txBox="1"/>
          <p:nvPr/>
        </p:nvSpPr>
        <p:spPr>
          <a:xfrm>
            <a:off x="513699" y="1971521"/>
            <a:ext cx="2546985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3 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Block B6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40385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t11 = 4 * i  x = a[t11]  t12 = 4 * i  t13 = 4 * 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35941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t14 = a[t13]  a[t12] = t14  t15 = 4 * n  a[t15] =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240" name="Google Shape;240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2819400"/>
            <a:ext cx="7497666" cy="579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5"/>
          <p:cNvSpPr txBox="1"/>
          <p:nvPr/>
        </p:nvSpPr>
        <p:spPr>
          <a:xfrm>
            <a:off x="513699" y="2100426"/>
            <a:ext cx="25469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3 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513699" y="2656051"/>
            <a:ext cx="6775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11887200" y="2743200"/>
            <a:ext cx="174625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20066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t11 = 4 * i  x = a[t11]  t13 = 4 * 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t14 = a[t13]  a[t11] = t14  a[t13] =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1066800" y="3429000"/>
            <a:ext cx="2546985" cy="5199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40385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t11 = 4 * i  x = a[t11]  t12 = 4 * i  t13 = 4 * 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35941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t14 = a[t13]  a[t12] = t14  t15 = 4 * n  a[t15] =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/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Optimization on CFG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6"/>
          <p:cNvSpPr txBox="1"/>
          <p:nvPr/>
        </p:nvSpPr>
        <p:spPr>
          <a:xfrm>
            <a:off x="513699" y="1971521"/>
            <a:ext cx="2932430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3 contd.  </a:t>
            </a: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Global optimization  CSE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16"/>
          <p:cNvGrpSpPr/>
          <p:nvPr/>
        </p:nvGrpSpPr>
        <p:grpSpPr>
          <a:xfrm>
            <a:off x="3618543" y="2138649"/>
            <a:ext cx="13021913" cy="6872924"/>
            <a:chOff x="5200043" y="2025749"/>
            <a:chExt cx="7668971" cy="6872924"/>
          </a:xfrm>
        </p:grpSpPr>
        <p:pic>
          <p:nvPicPr>
            <p:cNvPr id="256" name="Google Shape;25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0043" y="2025749"/>
              <a:ext cx="5350730" cy="6872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16"/>
            <p:cNvSpPr/>
            <p:nvPr/>
          </p:nvSpPr>
          <p:spPr>
            <a:xfrm>
              <a:off x="9243799" y="2808749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3625199" y="1226399"/>
                  </a:moveTo>
                  <a:lnTo>
                    <a:pt x="0" y="1226399"/>
                  </a:lnTo>
                  <a:lnTo>
                    <a:pt x="0" y="0"/>
                  </a:lnTo>
                  <a:lnTo>
                    <a:pt x="3625199" y="0"/>
                  </a:lnTo>
                  <a:lnTo>
                    <a:pt x="3625199" y="12263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9243799" y="2808749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0" y="0"/>
                  </a:moveTo>
                  <a:lnTo>
                    <a:pt x="3625199" y="0"/>
                  </a:lnTo>
                  <a:lnTo>
                    <a:pt x="3625199" y="1226399"/>
                  </a:lnTo>
                  <a:lnTo>
                    <a:pt x="0" y="1226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/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Optimization on CFG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7"/>
          <p:cNvSpPr txBox="1"/>
          <p:nvPr/>
        </p:nvSpPr>
        <p:spPr>
          <a:xfrm>
            <a:off x="513699" y="1971521"/>
            <a:ext cx="3486150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3 contd.  </a:t>
            </a: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Global optimization  Can we optimize loops?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p17"/>
          <p:cNvGrpSpPr/>
          <p:nvPr/>
        </p:nvGrpSpPr>
        <p:grpSpPr>
          <a:xfrm>
            <a:off x="6076074" y="1971525"/>
            <a:ext cx="8423946" cy="6998574"/>
            <a:chOff x="3977850" y="1887575"/>
            <a:chExt cx="9242864" cy="6998574"/>
          </a:xfrm>
        </p:grpSpPr>
        <p:pic>
          <p:nvPicPr>
            <p:cNvPr id="268" name="Google Shape;26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77850" y="1887575"/>
              <a:ext cx="7387374" cy="6998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17"/>
            <p:cNvSpPr/>
            <p:nvPr/>
          </p:nvSpPr>
          <p:spPr>
            <a:xfrm>
              <a:off x="9595499" y="2808750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3625199" y="1226399"/>
                  </a:moveTo>
                  <a:lnTo>
                    <a:pt x="0" y="1226399"/>
                  </a:lnTo>
                  <a:lnTo>
                    <a:pt x="0" y="0"/>
                  </a:lnTo>
                  <a:lnTo>
                    <a:pt x="3625199" y="0"/>
                  </a:lnTo>
                  <a:lnTo>
                    <a:pt x="3625199" y="12263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9595499" y="2808750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0" y="0"/>
                  </a:moveTo>
                  <a:lnTo>
                    <a:pt x="3625199" y="0"/>
                  </a:lnTo>
                  <a:lnTo>
                    <a:pt x="3625199" y="1226399"/>
                  </a:lnTo>
                  <a:lnTo>
                    <a:pt x="0" y="1226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7"/>
          <p:cNvGrpSpPr/>
          <p:nvPr/>
        </p:nvGrpSpPr>
        <p:grpSpPr>
          <a:xfrm>
            <a:off x="683364" y="3660726"/>
            <a:ext cx="7615288" cy="4997303"/>
            <a:chOff x="5200043" y="2025749"/>
            <a:chExt cx="7668971" cy="6872924"/>
          </a:xfrm>
        </p:grpSpPr>
        <p:pic>
          <p:nvPicPr>
            <p:cNvPr id="272" name="Google Shape;27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00043" y="2025749"/>
              <a:ext cx="5350730" cy="6872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7"/>
            <p:cNvSpPr/>
            <p:nvPr/>
          </p:nvSpPr>
          <p:spPr>
            <a:xfrm>
              <a:off x="9243799" y="2808749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3625199" y="1226399"/>
                  </a:moveTo>
                  <a:lnTo>
                    <a:pt x="0" y="1226399"/>
                  </a:lnTo>
                  <a:lnTo>
                    <a:pt x="0" y="0"/>
                  </a:lnTo>
                  <a:lnTo>
                    <a:pt x="3625199" y="0"/>
                  </a:lnTo>
                  <a:lnTo>
                    <a:pt x="3625199" y="12263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9243799" y="2808749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0" y="0"/>
                  </a:moveTo>
                  <a:lnTo>
                    <a:pt x="3625199" y="0"/>
                  </a:lnTo>
                  <a:lnTo>
                    <a:pt x="3625199" y="1226399"/>
                  </a:lnTo>
                  <a:lnTo>
                    <a:pt x="0" y="1226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280" name="Google Shape;280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0083" y="1"/>
            <a:ext cx="1120317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8"/>
          <p:cNvSpPr txBox="1"/>
          <p:nvPr/>
        </p:nvSpPr>
        <p:spPr>
          <a:xfrm>
            <a:off x="513699" y="1971521"/>
            <a:ext cx="2546985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3 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Optimized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18"/>
          <p:cNvGrpSpPr/>
          <p:nvPr/>
        </p:nvGrpSpPr>
        <p:grpSpPr>
          <a:xfrm>
            <a:off x="7010400" y="2244091"/>
            <a:ext cx="7615543" cy="6899574"/>
            <a:chOff x="4280706" y="2025749"/>
            <a:chExt cx="8606833" cy="6899574"/>
          </a:xfrm>
        </p:grpSpPr>
        <p:pic>
          <p:nvPicPr>
            <p:cNvPr id="284" name="Google Shape;28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0706" y="2025749"/>
              <a:ext cx="6621743" cy="6899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8"/>
            <p:cNvSpPr/>
            <p:nvPr/>
          </p:nvSpPr>
          <p:spPr>
            <a:xfrm>
              <a:off x="9262324" y="2808749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3625199" y="1226399"/>
                  </a:moveTo>
                  <a:lnTo>
                    <a:pt x="0" y="1226399"/>
                  </a:lnTo>
                  <a:lnTo>
                    <a:pt x="0" y="0"/>
                  </a:lnTo>
                  <a:lnTo>
                    <a:pt x="3625199" y="0"/>
                  </a:lnTo>
                  <a:lnTo>
                    <a:pt x="3625199" y="12263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9262324" y="2808749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0" y="0"/>
                  </a:moveTo>
                  <a:lnTo>
                    <a:pt x="3625199" y="0"/>
                  </a:lnTo>
                  <a:lnTo>
                    <a:pt x="3625199" y="1226399"/>
                  </a:lnTo>
                  <a:lnTo>
                    <a:pt x="0" y="1226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0" y="1905000"/>
            <a:ext cx="6854088" cy="6998574"/>
            <a:chOff x="3977850" y="1887575"/>
            <a:chExt cx="9242864" cy="6998574"/>
          </a:xfrm>
        </p:grpSpPr>
        <p:pic>
          <p:nvPicPr>
            <p:cNvPr id="288" name="Google Shape;28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77850" y="1887575"/>
              <a:ext cx="7387374" cy="6998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8"/>
            <p:cNvSpPr/>
            <p:nvPr/>
          </p:nvSpPr>
          <p:spPr>
            <a:xfrm>
              <a:off x="9595499" y="2808750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3625199" y="1226399"/>
                  </a:moveTo>
                  <a:lnTo>
                    <a:pt x="0" y="1226399"/>
                  </a:lnTo>
                  <a:lnTo>
                    <a:pt x="0" y="0"/>
                  </a:lnTo>
                  <a:lnTo>
                    <a:pt x="3625199" y="0"/>
                  </a:lnTo>
                  <a:lnTo>
                    <a:pt x="3625199" y="12263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9595499" y="2808750"/>
              <a:ext cx="3625215" cy="1226820"/>
            </a:xfrm>
            <a:custGeom>
              <a:rect b="b" l="l" r="r" t="t"/>
              <a:pathLst>
                <a:path extrusionOk="0" h="1226820" w="3625215">
                  <a:moveTo>
                    <a:pt x="0" y="0"/>
                  </a:moveTo>
                  <a:lnTo>
                    <a:pt x="3625199" y="0"/>
                  </a:lnTo>
                  <a:lnTo>
                    <a:pt x="3625199" y="1226399"/>
                  </a:lnTo>
                  <a:lnTo>
                    <a:pt x="0" y="1226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296" name="Google Shape;296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/>
          <p:nvPr/>
        </p:nvSpPr>
        <p:spPr>
          <a:xfrm>
            <a:off x="513699" y="2100426"/>
            <a:ext cx="9521825" cy="653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Convert the following code to CFG using 3AC &amp; optimize the CFG.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6019165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(i = 0, i&lt;n; i++) {  for (j=0; j&lt;n; j++){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(i%2){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marR="563943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 = 10*j + 5*i;  Q = 10 + 10*j;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0723" y="3863765"/>
            <a:ext cx="79502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Code Optimization on CFG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4557238"/>
            <a:ext cx="5342255" cy="156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Global Optimization on CFG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8986669" cy="1092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br>
              <a:rPr lang="en-US" sz="3000">
                <a:solidFill>
                  <a:srgbClr val="2F5496"/>
                </a:solidFill>
              </a:rPr>
            </a:br>
            <a:r>
              <a:rPr lang="en-US" sz="3000"/>
              <a:t>Optimization on CFG - Global optimization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4701575" y="1996374"/>
            <a:ext cx="3285490" cy="61595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ENTRY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8074603" y="3189747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701575" y="3199227"/>
            <a:ext cx="3285490" cy="1850389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limit = 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m==1 goto B2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132674" y="5470549"/>
            <a:ext cx="3285490" cy="61595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8271799" y="5470549"/>
            <a:ext cx="3285490" cy="61595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 =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4701575" y="6351600"/>
            <a:ext cx="3285490" cy="85153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limit-n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i &lt; t1 goto B5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8271799" y="7560449"/>
            <a:ext cx="3285600" cy="61590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284477" y="4736022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1143229" y="4736022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344827" y="6639872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284477" y="6663947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211449" y="7203001"/>
            <a:ext cx="3285490" cy="1850389"/>
          </a:xfrm>
          <a:custGeom>
            <a:rect b="b" l="l" r="r" t="t"/>
            <a:pathLst>
              <a:path extrusionOk="0" h="1850390" w="3285490">
                <a:moveTo>
                  <a:pt x="0" y="0"/>
                </a:moveTo>
                <a:lnTo>
                  <a:pt x="3285299" y="0"/>
                </a:lnTo>
                <a:lnTo>
                  <a:pt x="3285299" y="1850099"/>
                </a:lnTo>
                <a:lnTo>
                  <a:pt x="0" y="18500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220974" y="7343192"/>
            <a:ext cx="3266440" cy="1551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97610" marR="1190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=2*m  x = t2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87450" marR="1181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t3 = i + 1  i = t3  goto B4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6328492" y="2611973"/>
            <a:ext cx="31750" cy="574065"/>
            <a:chOff x="6328492" y="2611973"/>
            <a:chExt cx="31750" cy="574065"/>
          </a:xfrm>
        </p:grpSpPr>
        <p:sp>
          <p:nvSpPr>
            <p:cNvPr id="89" name="Google Shape;89;p4"/>
            <p:cNvSpPr/>
            <p:nvPr/>
          </p:nvSpPr>
          <p:spPr>
            <a:xfrm>
              <a:off x="6344225" y="2611973"/>
              <a:ext cx="0" cy="530860"/>
            </a:xfrm>
            <a:custGeom>
              <a:rect b="b" l="l" r="r" t="t"/>
              <a:pathLst>
                <a:path extrusionOk="0" h="530860" w="120000">
                  <a:moveTo>
                    <a:pt x="0" y="0"/>
                  </a:moveTo>
                  <a:lnTo>
                    <a:pt x="0" y="5302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328492" y="3142223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328492" y="3142223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2786688" y="4124276"/>
            <a:ext cx="1915029" cy="1338865"/>
            <a:chOff x="2786688" y="4124276"/>
            <a:chExt cx="1915029" cy="1338865"/>
          </a:xfrm>
        </p:grpSpPr>
        <p:sp>
          <p:nvSpPr>
            <p:cNvPr id="93" name="Google Shape;93;p4"/>
            <p:cNvSpPr/>
            <p:nvPr/>
          </p:nvSpPr>
          <p:spPr>
            <a:xfrm>
              <a:off x="2822117" y="4124276"/>
              <a:ext cx="1879600" cy="1313815"/>
            </a:xfrm>
            <a:custGeom>
              <a:rect b="b" l="l" r="r" t="t"/>
              <a:pathLst>
                <a:path extrusionOk="0" h="1313814" w="1879600">
                  <a:moveTo>
                    <a:pt x="1879457" y="0"/>
                  </a:moveTo>
                  <a:lnTo>
                    <a:pt x="0" y="131365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786688" y="542504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0" y="37657"/>
                  </a:moveTo>
                  <a:lnTo>
                    <a:pt x="26415" y="0"/>
                  </a:lnTo>
                  <a:lnTo>
                    <a:pt x="44441" y="25790"/>
                  </a:lnTo>
                  <a:lnTo>
                    <a:pt x="0" y="3765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786688" y="542504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6415" y="0"/>
                  </a:moveTo>
                  <a:lnTo>
                    <a:pt x="0" y="37657"/>
                  </a:lnTo>
                  <a:lnTo>
                    <a:pt x="44441" y="25790"/>
                  </a:lnTo>
                  <a:lnTo>
                    <a:pt x="2641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7986875" y="4124276"/>
            <a:ext cx="1916089" cy="1338876"/>
            <a:chOff x="7986875" y="4124276"/>
            <a:chExt cx="1916089" cy="1338876"/>
          </a:xfrm>
        </p:grpSpPr>
        <p:sp>
          <p:nvSpPr>
            <p:cNvPr id="97" name="Google Shape;97;p4"/>
            <p:cNvSpPr/>
            <p:nvPr/>
          </p:nvSpPr>
          <p:spPr>
            <a:xfrm>
              <a:off x="7986875" y="4124276"/>
              <a:ext cx="1880870" cy="1313815"/>
            </a:xfrm>
            <a:custGeom>
              <a:rect b="b" l="l" r="r" t="t"/>
              <a:pathLst>
                <a:path extrusionOk="0" h="1313814" w="1880870">
                  <a:moveTo>
                    <a:pt x="0" y="0"/>
                  </a:moveTo>
                  <a:lnTo>
                    <a:pt x="1880648" y="1313672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858514" y="542505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44445" y="37650"/>
                  </a:moveTo>
                  <a:lnTo>
                    <a:pt x="0" y="25794"/>
                  </a:lnTo>
                  <a:lnTo>
                    <a:pt x="18018" y="0"/>
                  </a:lnTo>
                  <a:lnTo>
                    <a:pt x="44445" y="3765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858514" y="542505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0" y="25794"/>
                  </a:moveTo>
                  <a:lnTo>
                    <a:pt x="44445" y="37650"/>
                  </a:lnTo>
                  <a:lnTo>
                    <a:pt x="18018" y="0"/>
                  </a:lnTo>
                  <a:lnTo>
                    <a:pt x="0" y="2579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4"/>
          <p:cNvGrpSpPr/>
          <p:nvPr/>
        </p:nvGrpSpPr>
        <p:grpSpPr>
          <a:xfrm>
            <a:off x="4417924" y="5778300"/>
            <a:ext cx="3854329" cy="572407"/>
            <a:chOff x="4417924" y="5778300"/>
            <a:chExt cx="3854329" cy="572407"/>
          </a:xfrm>
        </p:grpSpPr>
        <p:sp>
          <p:nvSpPr>
            <p:cNvPr id="101" name="Google Shape;101;p4"/>
            <p:cNvSpPr/>
            <p:nvPr/>
          </p:nvSpPr>
          <p:spPr>
            <a:xfrm>
              <a:off x="4417924" y="5778300"/>
              <a:ext cx="1871980" cy="557530"/>
            </a:xfrm>
            <a:custGeom>
              <a:rect b="b" l="l" r="r" t="t"/>
              <a:pathLst>
                <a:path extrusionOk="0" h="557529" w="1871979">
                  <a:moveTo>
                    <a:pt x="0" y="0"/>
                  </a:moveTo>
                  <a:lnTo>
                    <a:pt x="1871524" y="556997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284961" y="6320219"/>
              <a:ext cx="46355" cy="30480"/>
            </a:xfrm>
            <a:custGeom>
              <a:rect b="b" l="l" r="r" t="t"/>
              <a:pathLst>
                <a:path extrusionOk="0" h="30479" w="46354">
                  <a:moveTo>
                    <a:pt x="0" y="30158"/>
                  </a:moveTo>
                  <a:lnTo>
                    <a:pt x="8975" y="0"/>
                  </a:lnTo>
                  <a:lnTo>
                    <a:pt x="45917" y="27409"/>
                  </a:lnTo>
                  <a:lnTo>
                    <a:pt x="0" y="30158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284961" y="6320219"/>
              <a:ext cx="46355" cy="30480"/>
            </a:xfrm>
            <a:custGeom>
              <a:rect b="b" l="l" r="r" t="t"/>
              <a:pathLst>
                <a:path extrusionOk="0" h="30479" w="46354">
                  <a:moveTo>
                    <a:pt x="0" y="30158"/>
                  </a:moveTo>
                  <a:lnTo>
                    <a:pt x="45917" y="27409"/>
                  </a:lnTo>
                  <a:lnTo>
                    <a:pt x="8975" y="0"/>
                  </a:lnTo>
                  <a:lnTo>
                    <a:pt x="0" y="30158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399003" y="5778300"/>
              <a:ext cx="1873250" cy="557530"/>
            </a:xfrm>
            <a:custGeom>
              <a:rect b="b" l="l" r="r" t="t"/>
              <a:pathLst>
                <a:path extrusionOk="0" h="557529" w="1873250">
                  <a:moveTo>
                    <a:pt x="1872721" y="0"/>
                  </a:moveTo>
                  <a:lnTo>
                    <a:pt x="0" y="557006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357571" y="6320227"/>
              <a:ext cx="46355" cy="30480"/>
            </a:xfrm>
            <a:custGeom>
              <a:rect b="b" l="l" r="r" t="t"/>
              <a:pathLst>
                <a:path extrusionOk="0" h="30479" w="46354">
                  <a:moveTo>
                    <a:pt x="45916" y="30159"/>
                  </a:moveTo>
                  <a:lnTo>
                    <a:pt x="0" y="27402"/>
                  </a:lnTo>
                  <a:lnTo>
                    <a:pt x="36945" y="0"/>
                  </a:lnTo>
                  <a:lnTo>
                    <a:pt x="45916" y="3015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357571" y="6320227"/>
              <a:ext cx="46355" cy="30480"/>
            </a:xfrm>
            <a:custGeom>
              <a:rect b="b" l="l" r="r" t="t"/>
              <a:pathLst>
                <a:path extrusionOk="0" h="30479" w="46354">
                  <a:moveTo>
                    <a:pt x="36945" y="0"/>
                  </a:moveTo>
                  <a:lnTo>
                    <a:pt x="0" y="27402"/>
                  </a:lnTo>
                  <a:lnTo>
                    <a:pt x="45916" y="30159"/>
                  </a:lnTo>
                  <a:lnTo>
                    <a:pt x="3694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4"/>
          <p:cNvGrpSpPr/>
          <p:nvPr/>
        </p:nvGrpSpPr>
        <p:grpSpPr>
          <a:xfrm>
            <a:off x="7986949" y="6777449"/>
            <a:ext cx="1914986" cy="778029"/>
            <a:chOff x="7986949" y="6777449"/>
            <a:chExt cx="1914986" cy="778029"/>
          </a:xfrm>
        </p:grpSpPr>
        <p:sp>
          <p:nvSpPr>
            <p:cNvPr id="108" name="Google Shape;108;p4"/>
            <p:cNvSpPr/>
            <p:nvPr/>
          </p:nvSpPr>
          <p:spPr>
            <a:xfrm>
              <a:off x="7986949" y="6777449"/>
              <a:ext cx="1875155" cy="762000"/>
            </a:xfrm>
            <a:custGeom>
              <a:rect b="b" l="l" r="r" t="t"/>
              <a:pathLst>
                <a:path extrusionOk="0" h="762000" w="1875154">
                  <a:moveTo>
                    <a:pt x="0" y="0"/>
                  </a:moveTo>
                  <a:lnTo>
                    <a:pt x="1874552" y="761491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855580" y="7524363"/>
              <a:ext cx="46355" cy="31115"/>
            </a:xfrm>
            <a:custGeom>
              <a:rect b="b" l="l" r="r" t="t"/>
              <a:pathLst>
                <a:path extrusionOk="0" h="31115" w="46354">
                  <a:moveTo>
                    <a:pt x="45968" y="30844"/>
                  </a:moveTo>
                  <a:lnTo>
                    <a:pt x="0" y="29152"/>
                  </a:lnTo>
                  <a:lnTo>
                    <a:pt x="11842" y="0"/>
                  </a:lnTo>
                  <a:lnTo>
                    <a:pt x="45968" y="3084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855580" y="7524363"/>
              <a:ext cx="46355" cy="31115"/>
            </a:xfrm>
            <a:custGeom>
              <a:rect b="b" l="l" r="r" t="t"/>
              <a:pathLst>
                <a:path extrusionOk="0" h="31115" w="46354">
                  <a:moveTo>
                    <a:pt x="0" y="29152"/>
                  </a:moveTo>
                  <a:lnTo>
                    <a:pt x="45968" y="30844"/>
                  </a:lnTo>
                  <a:lnTo>
                    <a:pt x="11842" y="0"/>
                  </a:lnTo>
                  <a:lnTo>
                    <a:pt x="0" y="29152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640268" y="6761568"/>
            <a:ext cx="4061924" cy="2291573"/>
            <a:chOff x="640268" y="6761568"/>
            <a:chExt cx="4061924" cy="2291573"/>
          </a:xfrm>
        </p:grpSpPr>
        <p:sp>
          <p:nvSpPr>
            <p:cNvPr id="112" name="Google Shape;112;p4"/>
            <p:cNvSpPr/>
            <p:nvPr/>
          </p:nvSpPr>
          <p:spPr>
            <a:xfrm>
              <a:off x="3065162" y="6777299"/>
              <a:ext cx="1637030" cy="349885"/>
            </a:xfrm>
            <a:custGeom>
              <a:rect b="b" l="l" r="r" t="t"/>
              <a:pathLst>
                <a:path extrusionOk="0" h="349884" w="1637029">
                  <a:moveTo>
                    <a:pt x="1636412" y="0"/>
                  </a:moveTo>
                  <a:lnTo>
                    <a:pt x="0" y="349851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022891" y="7111766"/>
              <a:ext cx="45720" cy="31115"/>
            </a:xfrm>
            <a:custGeom>
              <a:rect b="b" l="l" r="r" t="t"/>
              <a:pathLst>
                <a:path extrusionOk="0" h="31115" w="45719">
                  <a:moveTo>
                    <a:pt x="45559" y="30770"/>
                  </a:moveTo>
                  <a:lnTo>
                    <a:pt x="0" y="24422"/>
                  </a:lnTo>
                  <a:lnTo>
                    <a:pt x="38980" y="0"/>
                  </a:lnTo>
                  <a:lnTo>
                    <a:pt x="45559" y="3077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022891" y="7111766"/>
              <a:ext cx="45720" cy="31115"/>
            </a:xfrm>
            <a:custGeom>
              <a:rect b="b" l="l" r="r" t="t"/>
              <a:pathLst>
                <a:path extrusionOk="0" h="31115" w="45719">
                  <a:moveTo>
                    <a:pt x="38980" y="0"/>
                  </a:moveTo>
                  <a:lnTo>
                    <a:pt x="0" y="24422"/>
                  </a:lnTo>
                  <a:lnTo>
                    <a:pt x="45559" y="30770"/>
                  </a:lnTo>
                  <a:lnTo>
                    <a:pt x="3898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640268" y="6777301"/>
              <a:ext cx="4004310" cy="2275840"/>
            </a:xfrm>
            <a:custGeom>
              <a:rect b="b" l="l" r="r" t="t"/>
              <a:pathLst>
                <a:path extrusionOk="0" h="2275840" w="4004310">
                  <a:moveTo>
                    <a:pt x="2213831" y="2275799"/>
                  </a:moveTo>
                  <a:lnTo>
                    <a:pt x="2213831" y="2250653"/>
                  </a:lnTo>
                  <a:lnTo>
                    <a:pt x="0" y="2250653"/>
                  </a:lnTo>
                  <a:lnTo>
                    <a:pt x="0" y="0"/>
                  </a:lnTo>
                  <a:lnTo>
                    <a:pt x="4004081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644350" y="6761568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644350" y="6761568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123" name="Google Shape;123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467130" y="2100426"/>
            <a:ext cx="11369040" cy="591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Steps to optimizing CFG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14604" rtl="0" algn="l">
              <a:lnSpc>
                <a:spcPct val="100400"/>
              </a:lnSpc>
              <a:spcBef>
                <a:spcPts val="193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	Block	1	,	Since	the	value	of	m	is	known	as	1,	we	can	evaluate	the  condition: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734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m==1 goto B2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73455" marR="5080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making B3 unreachable and hence removing the B3 as it contains dead  code.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Next we can move n = 2 in B2 to block B1 and remove B2.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2857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Since value of limit and n is known we can propagate the value to B4, and  constant fold the value t1 as 10 -2 = 8.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Next we can propagate the value of t1 to the statement: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734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i &lt; t1 goto B5 </a:t>
            </a:r>
            <a:r>
              <a:rPr lang="en-US" sz="2800">
                <a:solidFill>
                  <a:srgbClr val="2F5496"/>
                </a:solidFill>
                <a:latin typeface="MS PGothic"/>
                <a:ea typeface="MS PGothic"/>
                <a:cs typeface="MS PGothic"/>
                <a:sym typeface="MS PGothic"/>
              </a:rPr>
              <a:t>➔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i &lt; 8 goto B5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131" name="Google Shape;131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467130" y="2100426"/>
            <a:ext cx="11369040" cy="646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Steps to optimizing CFG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5080" rtl="0" algn="l">
              <a:lnSpc>
                <a:spcPct val="100400"/>
              </a:lnSpc>
              <a:spcBef>
                <a:spcPts val="193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5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After this as t1 is not being used anywhere else, t1 = 8 becomes a dead  code and hence can be eliminated.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5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Block B5, we must draw the Dag and the optimized code using DAG is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30655" marR="862266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2 * m  i = i + 1  goto B4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7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Since x = 2 * m is loop invariant we move it to Block 1.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38735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7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required we can constant fold x by propagating the value of m, since x  is not being used anywhere we can eliminate x = 2 * 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7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Similarly in Block 1 we can eliminate the dead code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306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limit = 10; m = 1, n = 2.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139" name="Google Shape;139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4701575" y="1996374"/>
            <a:ext cx="3285490" cy="61595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ENTRY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8074603" y="3189747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4701575" y="3199226"/>
            <a:ext cx="3285490" cy="85153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4701575" y="4980000"/>
            <a:ext cx="3285490" cy="851535"/>
          </a:xfrm>
          <a:custGeom>
            <a:rect b="b" l="l" r="r" t="t"/>
            <a:pathLst>
              <a:path extrusionOk="0" h="851535" w="3285490">
                <a:moveTo>
                  <a:pt x="0" y="0"/>
                </a:moveTo>
                <a:lnTo>
                  <a:pt x="3285299" y="0"/>
                </a:lnTo>
                <a:lnTo>
                  <a:pt x="3285299" y="851399"/>
                </a:lnTo>
                <a:lnTo>
                  <a:pt x="0" y="8513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701575" y="4980000"/>
            <a:ext cx="3285490" cy="85153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i&lt;8 goto B5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8271799" y="6188849"/>
            <a:ext cx="3285490" cy="61595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 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344827" y="5268271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284477" y="5292347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211449" y="5831401"/>
            <a:ext cx="3285490" cy="78359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-635" lvl="0" marL="1240155" marR="12325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i+1  goto B4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>
            <a:off x="6328492" y="2611973"/>
            <a:ext cx="31750" cy="574065"/>
            <a:chOff x="6328492" y="2611973"/>
            <a:chExt cx="31750" cy="574065"/>
          </a:xfrm>
        </p:grpSpPr>
        <p:sp>
          <p:nvSpPr>
            <p:cNvPr id="151" name="Google Shape;151;p7"/>
            <p:cNvSpPr/>
            <p:nvPr/>
          </p:nvSpPr>
          <p:spPr>
            <a:xfrm>
              <a:off x="6344225" y="2611973"/>
              <a:ext cx="0" cy="530860"/>
            </a:xfrm>
            <a:custGeom>
              <a:rect b="b" l="l" r="r" t="t"/>
              <a:pathLst>
                <a:path extrusionOk="0" h="530860" w="120000">
                  <a:moveTo>
                    <a:pt x="0" y="0"/>
                  </a:moveTo>
                  <a:lnTo>
                    <a:pt x="0" y="5302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328492" y="3142223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328492" y="3142223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384190" y="4050626"/>
            <a:ext cx="9517745" cy="2801983"/>
            <a:chOff x="384190" y="4050626"/>
            <a:chExt cx="9517745" cy="2801983"/>
          </a:xfrm>
        </p:grpSpPr>
        <p:sp>
          <p:nvSpPr>
            <p:cNvPr id="155" name="Google Shape;155;p7"/>
            <p:cNvSpPr/>
            <p:nvPr/>
          </p:nvSpPr>
          <p:spPr>
            <a:xfrm>
              <a:off x="3065162" y="5405700"/>
              <a:ext cx="1637030" cy="349885"/>
            </a:xfrm>
            <a:custGeom>
              <a:rect b="b" l="l" r="r" t="t"/>
              <a:pathLst>
                <a:path extrusionOk="0" h="349885" w="1637029">
                  <a:moveTo>
                    <a:pt x="1636412" y="0"/>
                  </a:moveTo>
                  <a:lnTo>
                    <a:pt x="0" y="349851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3022892" y="5740167"/>
              <a:ext cx="45720" cy="31115"/>
            </a:xfrm>
            <a:custGeom>
              <a:rect b="b" l="l" r="r" t="t"/>
              <a:pathLst>
                <a:path extrusionOk="0" h="31114" w="45719">
                  <a:moveTo>
                    <a:pt x="45559" y="30769"/>
                  </a:moveTo>
                  <a:lnTo>
                    <a:pt x="0" y="24421"/>
                  </a:lnTo>
                  <a:lnTo>
                    <a:pt x="38980" y="0"/>
                  </a:lnTo>
                  <a:lnTo>
                    <a:pt x="45559" y="3076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3022892" y="5740167"/>
              <a:ext cx="45720" cy="31115"/>
            </a:xfrm>
            <a:custGeom>
              <a:rect b="b" l="l" r="r" t="t"/>
              <a:pathLst>
                <a:path extrusionOk="0" h="31114" w="45719">
                  <a:moveTo>
                    <a:pt x="38980" y="0"/>
                  </a:moveTo>
                  <a:lnTo>
                    <a:pt x="0" y="24421"/>
                  </a:lnTo>
                  <a:lnTo>
                    <a:pt x="45559" y="30769"/>
                  </a:lnTo>
                  <a:lnTo>
                    <a:pt x="3898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7986950" y="5405849"/>
              <a:ext cx="1875155" cy="762000"/>
            </a:xfrm>
            <a:custGeom>
              <a:rect b="b" l="l" r="r" t="t"/>
              <a:pathLst>
                <a:path extrusionOk="0" h="762000" w="1875154">
                  <a:moveTo>
                    <a:pt x="0" y="0"/>
                  </a:moveTo>
                  <a:lnTo>
                    <a:pt x="1874552" y="76149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9855580" y="6152764"/>
              <a:ext cx="46355" cy="31115"/>
            </a:xfrm>
            <a:custGeom>
              <a:rect b="b" l="l" r="r" t="t"/>
              <a:pathLst>
                <a:path extrusionOk="0" h="31114" w="46354">
                  <a:moveTo>
                    <a:pt x="45968" y="30843"/>
                  </a:moveTo>
                  <a:lnTo>
                    <a:pt x="0" y="29151"/>
                  </a:lnTo>
                  <a:lnTo>
                    <a:pt x="11842" y="0"/>
                  </a:lnTo>
                  <a:lnTo>
                    <a:pt x="45968" y="308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9855580" y="6152764"/>
              <a:ext cx="46355" cy="31115"/>
            </a:xfrm>
            <a:custGeom>
              <a:rect b="b" l="l" r="r" t="t"/>
              <a:pathLst>
                <a:path extrusionOk="0" h="31114" w="46354">
                  <a:moveTo>
                    <a:pt x="0" y="29151"/>
                  </a:moveTo>
                  <a:lnTo>
                    <a:pt x="45968" y="30843"/>
                  </a:lnTo>
                  <a:lnTo>
                    <a:pt x="11842" y="0"/>
                  </a:lnTo>
                  <a:lnTo>
                    <a:pt x="0" y="29151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384190" y="4741869"/>
              <a:ext cx="5960110" cy="2110740"/>
            </a:xfrm>
            <a:custGeom>
              <a:rect b="b" l="l" r="r" t="t"/>
              <a:pathLst>
                <a:path extrusionOk="0" h="2110740" w="5960110">
                  <a:moveTo>
                    <a:pt x="2469909" y="1872531"/>
                  </a:moveTo>
                  <a:lnTo>
                    <a:pt x="2469909" y="2110663"/>
                  </a:lnTo>
                  <a:lnTo>
                    <a:pt x="0" y="2110663"/>
                  </a:lnTo>
                  <a:lnTo>
                    <a:pt x="0" y="0"/>
                  </a:lnTo>
                  <a:lnTo>
                    <a:pt x="5960109" y="0"/>
                  </a:lnTo>
                  <a:lnTo>
                    <a:pt x="5960109" y="180981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328567" y="492285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328567" y="492285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344224" y="4050626"/>
              <a:ext cx="0" cy="872490"/>
            </a:xfrm>
            <a:custGeom>
              <a:rect b="b" l="l" r="r" t="t"/>
              <a:pathLst>
                <a:path extrusionOk="0" h="872489" w="120000">
                  <a:moveTo>
                    <a:pt x="0" y="0"/>
                  </a:moveTo>
                  <a:lnTo>
                    <a:pt x="0" y="8722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328492" y="4922876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328492" y="4922876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7"/>
          <p:cNvSpPr txBox="1"/>
          <p:nvPr/>
        </p:nvSpPr>
        <p:spPr>
          <a:xfrm>
            <a:off x="513699" y="2100426"/>
            <a:ext cx="22015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Optimized CFG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271799" y="7685849"/>
            <a:ext cx="3285490" cy="61595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11630128" y="5613771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513699" y="7159421"/>
            <a:ext cx="6692900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 we take into consideration loop unrolling,  then Compiler will just keep block B6 and rest  of the blocks will be removed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176" name="Google Shape;176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513699" y="2100426"/>
            <a:ext cx="4982845" cy="653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1384300" marR="1023619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(i = 0; i&lt;n; i++) {  for (j=0; j&lt;n; j++){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(i%2){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P[i][j] = 10*j + 5*i;  Q[i][j] = 10 + 10*j;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//print(array P);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//print (array Q);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538331" y="280327"/>
            <a:ext cx="327532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Optimization on CFG</a:t>
            </a:r>
            <a:endParaRPr sz="3000"/>
          </a:p>
        </p:txBody>
      </p:sp>
      <p:sp>
        <p:nvSpPr>
          <p:cNvPr id="184" name="Google Shape;184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513699" y="2100426"/>
            <a:ext cx="10530840" cy="542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2 - Questions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false?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835660" marR="0" rtl="0" algn="l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arenR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code contains loop invariant computation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635" lvl="0" marL="850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arenR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is scope of common sub-expression elimination in this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80899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arenR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is scope of strength reduction in this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635" lvl="0" marL="850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arenR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is scope of dead code elimination in this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Justify each statement which is true with proper explanation,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2022-03-21T04:32:09Z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