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9144000" cx="14630400"/>
  <p:notesSz cx="146304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46" roundtripDataSignature="AMtx7miKkbnslpAVL62uki16DjdUtdDr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63025" y="4343400"/>
            <a:ext cx="117043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6: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7: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8: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9: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0: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6: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7: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8: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9: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0: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2"/>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2"/>
          <p:cNvSpPr txBox="1"/>
          <p:nvPr>
            <p:ph idx="1" type="body"/>
          </p:nvPr>
        </p:nvSpPr>
        <p:spPr>
          <a:xfrm>
            <a:off x="459024" y="3093088"/>
            <a:ext cx="13712350" cy="32924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42"/>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2"/>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2"/>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43"/>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3"/>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3"/>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3"/>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4"/>
          <p:cNvSpPr txBox="1"/>
          <p:nvPr>
            <p:ph type="ctrTitle"/>
          </p:nvPr>
        </p:nvSpPr>
        <p:spPr>
          <a:xfrm>
            <a:off x="538331" y="280327"/>
            <a:ext cx="13553737" cy="10915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4"/>
          <p:cNvSpPr txBox="1"/>
          <p:nvPr>
            <p:ph idx="1" type="subTitle"/>
          </p:nvPr>
        </p:nvSpPr>
        <p:spPr>
          <a:xfrm>
            <a:off x="2194560" y="5120640"/>
            <a:ext cx="10241280" cy="2286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4"/>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4"/>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4"/>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45"/>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5"/>
          <p:cNvSpPr txBox="1"/>
          <p:nvPr>
            <p:ph idx="1" type="body"/>
          </p:nvPr>
        </p:nvSpPr>
        <p:spPr>
          <a:xfrm>
            <a:off x="731520" y="2103120"/>
            <a:ext cx="6364224" cy="60350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5"/>
          <p:cNvSpPr txBox="1"/>
          <p:nvPr>
            <p:ph idx="2" type="body"/>
          </p:nvPr>
        </p:nvSpPr>
        <p:spPr>
          <a:xfrm>
            <a:off x="7534656" y="2103120"/>
            <a:ext cx="6364224" cy="60350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5"/>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5"/>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5"/>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46"/>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6"/>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6"/>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5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1"/>
          <p:cNvSpPr txBox="1"/>
          <p:nvPr>
            <p:ph idx="1" type="body"/>
          </p:nvPr>
        </p:nvSpPr>
        <p:spPr>
          <a:xfrm>
            <a:off x="459024" y="3093088"/>
            <a:ext cx="13712350" cy="32924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41"/>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1"/>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1"/>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mailto:preetkanwal@pes.edu" TargetMode="External"/><Relationship Id="rId4" Type="http://schemas.openxmlformats.org/officeDocument/2006/relationships/hyperlink" Target="mailto:al@pes.edu" TargetMode="External"/><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ph type="title"/>
          </p:nvPr>
        </p:nvSpPr>
        <p:spPr>
          <a:xfrm>
            <a:off x="5119534" y="2884558"/>
            <a:ext cx="3897629"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Compiler Design</a:t>
            </a:r>
            <a:endParaRPr/>
          </a:p>
        </p:txBody>
      </p:sp>
      <p:sp>
        <p:nvSpPr>
          <p:cNvPr id="44" name="Google Shape;44;p1"/>
          <p:cNvSpPr txBox="1"/>
          <p:nvPr/>
        </p:nvSpPr>
        <p:spPr>
          <a:xfrm>
            <a:off x="5185404" y="4147934"/>
            <a:ext cx="7462520" cy="1085850"/>
          </a:xfrm>
          <a:prstGeom prst="rect">
            <a:avLst/>
          </a:prstGeom>
          <a:noFill/>
          <a:ln>
            <a:noFill/>
          </a:ln>
        </p:spPr>
        <p:txBody>
          <a:bodyPr anchorCtr="0" anchor="t" bIns="0" lIns="0" spcFirstLastPara="1" rIns="0" wrap="square" tIns="85725">
            <a:spAutoFit/>
          </a:bodyPr>
          <a:lstStyle/>
          <a:p>
            <a:pPr indent="0" lvl="0" marL="12700" marR="0" rtl="0" algn="l">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Preet Kanwal</a:t>
            </a:r>
            <a:endParaRPr b="0" i="0" sz="3000" u="none" cap="none" strike="noStrike">
              <a:solidFill>
                <a:schemeClr val="dk1"/>
              </a:solidFill>
              <a:latin typeface="Calibri"/>
              <a:ea typeface="Calibri"/>
              <a:cs typeface="Calibri"/>
              <a:sym typeface="Calibri"/>
            </a:endParaRPr>
          </a:p>
          <a:p>
            <a:pPr indent="0" lvl="0" marL="12700" marR="0" rtl="0" algn="l">
              <a:lnSpc>
                <a:spcPct val="100000"/>
              </a:lnSpc>
              <a:spcBef>
                <a:spcPts val="570"/>
              </a:spcBef>
              <a:spcAft>
                <a:spcPts val="0"/>
              </a:spcAft>
              <a:buNone/>
            </a:pPr>
            <a:r>
              <a:rPr b="0" i="0" lang="en-US" sz="3000" u="none" cap="none" strike="noStrike">
                <a:solidFill>
                  <a:schemeClr val="dk1"/>
                </a:solidFill>
                <a:latin typeface="Calibri"/>
                <a:ea typeface="Calibri"/>
                <a:cs typeface="Calibri"/>
                <a:sym typeface="Calibri"/>
              </a:rPr>
              <a:t>Department of Computer Science &amp; Engineering</a:t>
            </a:r>
            <a:endParaRPr b="0" i="0" sz="3000" u="none" cap="none" strike="noStrike">
              <a:solidFill>
                <a:schemeClr val="dk1"/>
              </a:solidFill>
              <a:latin typeface="Calibri"/>
              <a:ea typeface="Calibri"/>
              <a:cs typeface="Calibri"/>
              <a:sym typeface="Calibri"/>
            </a:endParaRPr>
          </a:p>
        </p:txBody>
      </p:sp>
      <p:sp>
        <p:nvSpPr>
          <p:cNvPr id="45" name="Google Shape;45;p1"/>
          <p:cNvSpPr/>
          <p:nvPr/>
        </p:nvSpPr>
        <p:spPr>
          <a:xfrm>
            <a:off x="376605" y="7319416"/>
            <a:ext cx="1280795" cy="1437640"/>
          </a:xfrm>
          <a:custGeom>
            <a:rect b="b" l="l" r="r" t="t"/>
            <a:pathLst>
              <a:path extrusionOk="0" h="1437640" w="1280795">
                <a:moveTo>
                  <a:pt x="1280274" y="1376553"/>
                </a:moveTo>
                <a:lnTo>
                  <a:pt x="54864" y="1376553"/>
                </a:lnTo>
                <a:lnTo>
                  <a:pt x="54864" y="0"/>
                </a:lnTo>
                <a:lnTo>
                  <a:pt x="0" y="0"/>
                </a:lnTo>
                <a:lnTo>
                  <a:pt x="0" y="1376553"/>
                </a:lnTo>
                <a:lnTo>
                  <a:pt x="0" y="1422501"/>
                </a:lnTo>
                <a:lnTo>
                  <a:pt x="0" y="1437513"/>
                </a:lnTo>
                <a:lnTo>
                  <a:pt x="1280274" y="1437513"/>
                </a:lnTo>
                <a:lnTo>
                  <a:pt x="1280274" y="1376553"/>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1"/>
          <p:cNvSpPr/>
          <p:nvPr/>
        </p:nvSpPr>
        <p:spPr>
          <a:xfrm>
            <a:off x="5093329" y="3797100"/>
            <a:ext cx="5497830" cy="0"/>
          </a:xfrm>
          <a:custGeom>
            <a:rect b="b" l="l" r="r" t="t"/>
            <a:pathLst>
              <a:path extrusionOk="0" h="120000" w="5497830">
                <a:moveTo>
                  <a:pt x="0" y="0"/>
                </a:moveTo>
                <a:lnTo>
                  <a:pt x="54974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 name="Google Shape;47;p1"/>
          <p:cNvPicPr preferRelativeResize="0"/>
          <p:nvPr/>
        </p:nvPicPr>
        <p:blipFill rotWithShape="1">
          <a:blip r:embed="rId3">
            <a:alphaModFix/>
          </a:blip>
          <a:srcRect b="0" l="0" r="0" t="0"/>
          <a:stretch/>
        </p:blipFill>
        <p:spPr>
          <a:xfrm>
            <a:off x="1488596" y="1353388"/>
            <a:ext cx="2843061" cy="4260225"/>
          </a:xfrm>
          <a:prstGeom prst="rect">
            <a:avLst/>
          </a:prstGeom>
          <a:noFill/>
          <a:ln>
            <a:noFill/>
          </a:ln>
        </p:spPr>
      </p:pic>
      <p:sp>
        <p:nvSpPr>
          <p:cNvPr id="48" name="Google Shape;48;p1"/>
          <p:cNvSpPr/>
          <p:nvPr/>
        </p:nvSpPr>
        <p:spPr>
          <a:xfrm>
            <a:off x="13026835" y="354977"/>
            <a:ext cx="1280795" cy="1437640"/>
          </a:xfrm>
          <a:custGeom>
            <a:rect b="b" l="l" r="r" t="t"/>
            <a:pathLst>
              <a:path extrusionOk="0" h="1437639" w="1280794">
                <a:moveTo>
                  <a:pt x="1280274" y="0"/>
                </a:moveTo>
                <a:lnTo>
                  <a:pt x="0" y="0"/>
                </a:lnTo>
                <a:lnTo>
                  <a:pt x="0" y="60960"/>
                </a:lnTo>
                <a:lnTo>
                  <a:pt x="1225410" y="60960"/>
                </a:lnTo>
                <a:lnTo>
                  <a:pt x="1225410" y="1437513"/>
                </a:lnTo>
                <a:lnTo>
                  <a:pt x="1280274" y="1437513"/>
                </a:lnTo>
                <a:lnTo>
                  <a:pt x="1280274" y="60960"/>
                </a:lnTo>
                <a:lnTo>
                  <a:pt x="1280274" y="15024"/>
                </a:lnTo>
                <a:lnTo>
                  <a:pt x="1280274"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txBox="1"/>
          <p:nvPr/>
        </p:nvSpPr>
        <p:spPr>
          <a:xfrm>
            <a:off x="923927" y="7952010"/>
            <a:ext cx="4570730"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chemeClr val="dk1"/>
                </a:solidFill>
                <a:latin typeface="Calibri"/>
                <a:ea typeface="Calibri"/>
                <a:cs typeface="Calibri"/>
                <a:sym typeface="Calibri"/>
              </a:rPr>
              <a:t>Teaching Assistant : Kavya P K</a:t>
            </a:r>
            <a:endParaRPr sz="3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10"/>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67" name="Google Shape;167;p10"/>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168" name="Google Shape;168;p10"/>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69" name="Google Shape;169;p10"/>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170" name="Google Shape;170;p10"/>
          <p:cNvSpPr/>
          <p:nvPr/>
        </p:nvSpPr>
        <p:spPr>
          <a:xfrm>
            <a:off x="587829" y="2068166"/>
            <a:ext cx="11921164" cy="5285879"/>
          </a:xfrm>
          <a:prstGeom prst="rect">
            <a:avLst/>
          </a:prstGeom>
          <a:noFill/>
          <a:ln>
            <a:noFill/>
          </a:ln>
        </p:spPr>
        <p:txBody>
          <a:bodyPr anchorCtr="0" anchor="t" bIns="57050" lIns="114100" spcFirstLastPara="1" rIns="114100" wrap="square" tIns="57050">
            <a:spAutoFit/>
          </a:bodyPr>
          <a:lstStyle/>
          <a:p>
            <a:pPr indent="0" lvl="0" marL="0" marR="0" rtl="0" algn="just">
              <a:lnSpc>
                <a:spcPct val="150000"/>
              </a:lnSpc>
              <a:spcBef>
                <a:spcPts val="0"/>
              </a:spcBef>
              <a:spcAft>
                <a:spcPts val="0"/>
              </a:spcAft>
              <a:buNone/>
            </a:pPr>
            <a:r>
              <a:rPr lang="en-US" sz="3200">
                <a:solidFill>
                  <a:schemeClr val="dk1"/>
                </a:solidFill>
                <a:latin typeface="Calibri"/>
                <a:ea typeface="Calibri"/>
                <a:cs typeface="Calibri"/>
                <a:sym typeface="Calibri"/>
              </a:rPr>
              <a:t>We denote the </a:t>
            </a:r>
            <a:r>
              <a:rPr b="1" lang="en-US" sz="3200">
                <a:solidFill>
                  <a:schemeClr val="dk1"/>
                </a:solidFill>
                <a:latin typeface="Calibri"/>
                <a:ea typeface="Calibri"/>
                <a:cs typeface="Calibri"/>
                <a:sym typeface="Calibri"/>
              </a:rPr>
              <a:t>data-flow values </a:t>
            </a:r>
            <a:r>
              <a:rPr lang="en-US" sz="3200">
                <a:solidFill>
                  <a:schemeClr val="dk1"/>
                </a:solidFill>
                <a:latin typeface="Calibri"/>
                <a:ea typeface="Calibri"/>
                <a:cs typeface="Calibri"/>
                <a:sym typeface="Calibri"/>
              </a:rPr>
              <a:t>before and after each statement </a:t>
            </a:r>
            <a:r>
              <a:rPr b="1" lang="en-US" sz="3200">
                <a:solidFill>
                  <a:schemeClr val="dk1"/>
                </a:solidFill>
                <a:latin typeface="Calibri"/>
                <a:ea typeface="Calibri"/>
                <a:cs typeface="Calibri"/>
                <a:sym typeface="Calibri"/>
              </a:rPr>
              <a:t>s </a:t>
            </a:r>
            <a:r>
              <a:rPr lang="en-US" sz="3200">
                <a:solidFill>
                  <a:schemeClr val="dk1"/>
                </a:solidFill>
                <a:latin typeface="Calibri"/>
                <a:ea typeface="Calibri"/>
                <a:cs typeface="Calibri"/>
                <a:sym typeface="Calibri"/>
              </a:rPr>
              <a:t>by </a:t>
            </a:r>
            <a:r>
              <a:rPr b="1" lang="en-US" sz="3200">
                <a:solidFill>
                  <a:schemeClr val="dk1"/>
                </a:solidFill>
                <a:latin typeface="Calibri"/>
                <a:ea typeface="Calibri"/>
                <a:cs typeface="Calibri"/>
                <a:sym typeface="Calibri"/>
              </a:rPr>
              <a:t>IN[s]</a:t>
            </a:r>
            <a:r>
              <a:rPr lang="en-US" sz="3200">
                <a:solidFill>
                  <a:schemeClr val="dk1"/>
                </a:solidFill>
                <a:latin typeface="Calibri"/>
                <a:ea typeface="Calibri"/>
                <a:cs typeface="Calibri"/>
                <a:sym typeface="Calibri"/>
              </a:rPr>
              <a:t> and </a:t>
            </a:r>
            <a:r>
              <a:rPr b="1" lang="en-US" sz="3200">
                <a:solidFill>
                  <a:schemeClr val="dk1"/>
                </a:solidFill>
                <a:latin typeface="Calibri"/>
                <a:ea typeface="Calibri"/>
                <a:cs typeface="Calibri"/>
                <a:sym typeface="Calibri"/>
              </a:rPr>
              <a:t>OUT[s]</a:t>
            </a:r>
            <a:r>
              <a:rPr lang="en-US" sz="3200">
                <a:solidFill>
                  <a:schemeClr val="dk1"/>
                </a:solidFill>
                <a:latin typeface="Calibri"/>
                <a:ea typeface="Calibri"/>
                <a:cs typeface="Calibri"/>
                <a:sym typeface="Calibri"/>
              </a:rPr>
              <a:t>, respectively. </a:t>
            </a:r>
            <a:endParaRPr/>
          </a:p>
          <a:p>
            <a:pPr indent="-570586" lvl="1" marL="1141171" marR="0" rtl="0" algn="just">
              <a:lnSpc>
                <a:spcPct val="150000"/>
              </a:lnSpc>
              <a:spcBef>
                <a:spcPts val="0"/>
              </a:spcBef>
              <a:spcAft>
                <a:spcPts val="0"/>
              </a:spcAft>
              <a:buClr>
                <a:srgbClr val="002060"/>
              </a:buClr>
              <a:buSzPts val="3200"/>
              <a:buFont typeface="Arial"/>
              <a:buChar char="•"/>
            </a:pPr>
            <a:r>
              <a:rPr b="1" i="0" lang="en-US" sz="3200" u="none" cap="none" strike="noStrike">
                <a:solidFill>
                  <a:srgbClr val="002060"/>
                </a:solidFill>
                <a:latin typeface="Calibri"/>
                <a:ea typeface="Calibri"/>
                <a:cs typeface="Calibri"/>
                <a:sym typeface="Calibri"/>
              </a:rPr>
              <a:t>IN[s] : Set of variables live before statement s </a:t>
            </a:r>
            <a:endParaRPr/>
          </a:p>
          <a:p>
            <a:pPr indent="-570586" lvl="1" marL="1141171" marR="0" rtl="0" algn="just">
              <a:lnSpc>
                <a:spcPct val="150000"/>
              </a:lnSpc>
              <a:spcBef>
                <a:spcPts val="0"/>
              </a:spcBef>
              <a:spcAft>
                <a:spcPts val="0"/>
              </a:spcAft>
              <a:buClr>
                <a:srgbClr val="002060"/>
              </a:buClr>
              <a:buSzPts val="3200"/>
              <a:buFont typeface="Arial"/>
              <a:buChar char="•"/>
            </a:pPr>
            <a:r>
              <a:rPr b="1" i="0" lang="en-US" sz="3200" u="none" cap="none" strike="noStrike">
                <a:solidFill>
                  <a:srgbClr val="002060"/>
                </a:solidFill>
                <a:latin typeface="Calibri"/>
                <a:ea typeface="Calibri"/>
                <a:cs typeface="Calibri"/>
                <a:sym typeface="Calibri"/>
              </a:rPr>
              <a:t>OUT[s] : Set of variables live after statement s </a:t>
            </a:r>
            <a:endParaRPr/>
          </a:p>
          <a:p>
            <a:pPr indent="0" lvl="0" marL="0" marR="0" rtl="0" algn="just">
              <a:lnSpc>
                <a:spcPct val="150000"/>
              </a:lnSpc>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3200">
                <a:solidFill>
                  <a:schemeClr val="dk1"/>
                </a:solidFill>
                <a:latin typeface="Calibri"/>
                <a:ea typeface="Calibri"/>
                <a:cs typeface="Calibri"/>
                <a:sym typeface="Calibri"/>
              </a:rPr>
              <a:t>The </a:t>
            </a:r>
            <a:r>
              <a:rPr b="1" lang="en-US" sz="3200">
                <a:solidFill>
                  <a:schemeClr val="dk1"/>
                </a:solidFill>
                <a:latin typeface="Calibri"/>
                <a:ea typeface="Calibri"/>
                <a:cs typeface="Calibri"/>
                <a:sym typeface="Calibri"/>
              </a:rPr>
              <a:t>data-flow problem </a:t>
            </a:r>
            <a:r>
              <a:rPr lang="en-US" sz="3200">
                <a:solidFill>
                  <a:schemeClr val="dk1"/>
                </a:solidFill>
                <a:latin typeface="Calibri"/>
                <a:ea typeface="Calibri"/>
                <a:cs typeface="Calibri"/>
                <a:sym typeface="Calibri"/>
              </a:rPr>
              <a:t>is to find a solution to a set of constraints on the IN[s]'s and OUT[s]'s, for all statements </a:t>
            </a:r>
            <a:r>
              <a:rPr b="1" lang="en-US" sz="3200">
                <a:solidFill>
                  <a:schemeClr val="dk1"/>
                </a:solidFill>
                <a:latin typeface="Calibri"/>
                <a:ea typeface="Calibri"/>
                <a:cs typeface="Calibri"/>
                <a:sym typeface="Calibri"/>
              </a:rPr>
              <a:t>s</a:t>
            </a:r>
            <a:r>
              <a:rPr lang="en-US" sz="3200">
                <a:solidFill>
                  <a:schemeClr val="dk1"/>
                </a:solidFill>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cxnSp>
        <p:nvCxnSpPr>
          <p:cNvPr id="175" name="Google Shape;175;p11"/>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76" name="Google Shape;176;p11"/>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177" name="Google Shape;177;p11"/>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78" name="Google Shape;178;p11"/>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179" name="Google Shape;179;p11"/>
          <p:cNvSpPr txBox="1"/>
          <p:nvPr/>
        </p:nvSpPr>
        <p:spPr>
          <a:xfrm>
            <a:off x="284771" y="1775597"/>
            <a:ext cx="11827111" cy="7924800"/>
          </a:xfrm>
          <a:prstGeom prst="rect">
            <a:avLst/>
          </a:prstGeom>
          <a:noFill/>
          <a:ln>
            <a:noFill/>
          </a:ln>
        </p:spPr>
        <p:txBody>
          <a:bodyPr anchorCtr="0" anchor="t" bIns="57050" lIns="114100" spcFirstLastPara="1" rIns="114100" wrap="square" tIns="57050">
            <a:noAutofit/>
          </a:bodyPr>
          <a:lstStyle/>
          <a:p>
            <a:pPr indent="-427939" lvl="1" marL="427939" marR="0" rtl="0" algn="just">
              <a:lnSpc>
                <a:spcPct val="150000"/>
              </a:lnSpc>
              <a:spcBef>
                <a:spcPts val="0"/>
              </a:spcBef>
              <a:spcAft>
                <a:spcPts val="0"/>
              </a:spcAft>
              <a:buNone/>
            </a:pPr>
            <a:r>
              <a:rPr b="1" i="0" lang="en-US" sz="3500" u="none" cap="none" strike="noStrike">
                <a:solidFill>
                  <a:srgbClr val="002060"/>
                </a:solidFill>
                <a:latin typeface="Calibri"/>
                <a:ea typeface="Calibri"/>
                <a:cs typeface="Calibri"/>
                <a:sym typeface="Calibri"/>
              </a:rPr>
              <a:t>Reaching Definitions</a:t>
            </a:r>
            <a:endParaRPr b="1" i="0" sz="3500" u="none" cap="none" strike="noStrike">
              <a:solidFill>
                <a:srgbClr val="0070C0"/>
              </a:solidFill>
              <a:latin typeface="Calibri"/>
              <a:ea typeface="Calibri"/>
              <a:cs typeface="Calibri"/>
              <a:sym typeface="Calibri"/>
            </a:endParaRPr>
          </a:p>
          <a:p>
            <a:pPr indent="-427939" lvl="1" marL="427939" marR="0" rtl="0" algn="just">
              <a:lnSpc>
                <a:spcPct val="150000"/>
              </a:lnSpc>
              <a:spcBef>
                <a:spcPts val="2496"/>
              </a:spcBef>
              <a:spcAft>
                <a:spcPts val="0"/>
              </a:spcAft>
              <a:buNone/>
            </a:pPr>
            <a:r>
              <a:rPr b="1" i="1" lang="en-US" sz="3200" u="none" cap="none" strike="noStrike">
                <a:solidFill>
                  <a:schemeClr val="dk1"/>
                </a:solidFill>
                <a:latin typeface="Calibri"/>
                <a:ea typeface="Calibri"/>
                <a:cs typeface="Calibri"/>
                <a:sym typeface="Calibri"/>
              </a:rPr>
              <a:t>The definitions that may reach a program point along some path are known as </a:t>
            </a:r>
            <a:r>
              <a:rPr b="1" i="1" lang="en-US" sz="3200" u="none" cap="none" strike="noStrike">
                <a:solidFill>
                  <a:srgbClr val="002060"/>
                </a:solidFill>
                <a:latin typeface="Calibri"/>
                <a:ea typeface="Calibri"/>
                <a:cs typeface="Calibri"/>
                <a:sym typeface="Calibri"/>
              </a:rPr>
              <a:t>Reaching definitions</a:t>
            </a:r>
            <a:r>
              <a:rPr b="0" i="1" lang="en-US" sz="3200" u="none" cap="none" strike="noStrike">
                <a:solidFill>
                  <a:schemeClr val="dk1"/>
                </a:solidFill>
                <a:latin typeface="Calibri"/>
                <a:ea typeface="Calibri"/>
                <a:cs typeface="Calibri"/>
                <a:sym typeface="Calibri"/>
              </a:rPr>
              <a:t>.</a:t>
            </a:r>
            <a:endParaRPr/>
          </a:p>
          <a:p>
            <a:pPr indent="0" lvl="0" marL="0" marR="0" rtl="0" algn="just">
              <a:lnSpc>
                <a:spcPct val="150000"/>
              </a:lnSpc>
              <a:spcBef>
                <a:spcPts val="0"/>
              </a:spcBef>
              <a:spcAft>
                <a:spcPts val="0"/>
              </a:spcAft>
              <a:buNone/>
            </a:pPr>
            <a:r>
              <a:rPr lang="en-US" sz="3200">
                <a:solidFill>
                  <a:srgbClr val="000000"/>
                </a:solidFill>
                <a:latin typeface="Calibri"/>
                <a:ea typeface="Calibri"/>
                <a:cs typeface="Calibri"/>
                <a:sym typeface="Calibri"/>
              </a:rPr>
              <a:t>"</a:t>
            </a:r>
            <a:r>
              <a:rPr b="1" lang="en-US" sz="3200">
                <a:solidFill>
                  <a:srgbClr val="000000"/>
                </a:solidFill>
                <a:latin typeface="Calibri"/>
                <a:ea typeface="Calibri"/>
                <a:cs typeface="Calibri"/>
                <a:sym typeface="Calibri"/>
              </a:rPr>
              <a:t>Reaching definitions</a:t>
            </a:r>
            <a:r>
              <a:rPr lang="en-US" sz="3200">
                <a:solidFill>
                  <a:srgbClr val="000000"/>
                </a:solidFill>
                <a:latin typeface="Calibri"/>
                <a:ea typeface="Calibri"/>
                <a:cs typeface="Calibri"/>
                <a:sym typeface="Calibri"/>
              </a:rPr>
              <a:t>" is one of the most common, and useful data-flow schemas.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cxnSp>
        <p:nvCxnSpPr>
          <p:cNvPr id="184" name="Google Shape;184;p12"/>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85" name="Google Shape;185;p12"/>
          <p:cNvPicPr preferRelativeResize="0"/>
          <p:nvPr/>
        </p:nvPicPr>
        <p:blipFill rotWithShape="1">
          <a:blip r:embed="rId3">
            <a:alphaModFix/>
          </a:blip>
          <a:srcRect b="0" l="0" r="0" t="0"/>
          <a:stretch/>
        </p:blipFill>
        <p:spPr>
          <a:xfrm>
            <a:off x="12988923" y="487459"/>
            <a:ext cx="1120318" cy="1865284"/>
          </a:xfrm>
          <a:prstGeom prst="rect">
            <a:avLst/>
          </a:prstGeom>
          <a:noFill/>
          <a:ln>
            <a:noFill/>
          </a:ln>
        </p:spPr>
      </p:pic>
      <p:sp>
        <p:nvSpPr>
          <p:cNvPr id="186" name="Google Shape;186;p12"/>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87" name="Google Shape;187;p12"/>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188" name="Google Shape;188;p12"/>
          <p:cNvSpPr txBox="1"/>
          <p:nvPr/>
        </p:nvSpPr>
        <p:spPr>
          <a:xfrm>
            <a:off x="290935" y="1991458"/>
            <a:ext cx="12357600" cy="7721700"/>
          </a:xfrm>
          <a:prstGeom prst="rect">
            <a:avLst/>
          </a:prstGeom>
          <a:noFill/>
          <a:ln>
            <a:noFill/>
          </a:ln>
        </p:spPr>
        <p:txBody>
          <a:bodyPr anchorCtr="0" anchor="t" bIns="57050" lIns="114100" spcFirstLastPara="1" rIns="114100" wrap="square" tIns="57050">
            <a:noAutofit/>
          </a:bodyPr>
          <a:lstStyle/>
          <a:p>
            <a:pPr indent="-570586" lvl="0" marL="570586" marR="0" rtl="0" algn="just">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 definition d reaches a point p if there is a path from the point immediately following d to p, such that d is not “</a:t>
            </a:r>
            <a:r>
              <a:rPr b="1" lang="en-US" sz="3200">
                <a:solidFill>
                  <a:schemeClr val="dk1"/>
                </a:solidFill>
                <a:latin typeface="Calibri"/>
                <a:ea typeface="Calibri"/>
                <a:cs typeface="Calibri"/>
                <a:sym typeface="Calibri"/>
              </a:rPr>
              <a:t>killed</a:t>
            </a:r>
            <a:r>
              <a:rPr lang="en-US" sz="3200">
                <a:solidFill>
                  <a:schemeClr val="dk1"/>
                </a:solidFill>
                <a:latin typeface="Calibri"/>
                <a:ea typeface="Calibri"/>
                <a:cs typeface="Calibri"/>
                <a:sym typeface="Calibri"/>
              </a:rPr>
              <a:t>” along that path. </a:t>
            </a:r>
            <a:endParaRPr/>
          </a:p>
          <a:p>
            <a:pPr indent="-570586" lvl="0" marL="570586" marR="0" rtl="0" algn="just">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We kill a definition of a variable x if there is any other definition of x anywhere along the path.</a:t>
            </a:r>
            <a:endParaRPr/>
          </a:p>
          <a:p>
            <a:pPr indent="-570586" lvl="0" marL="570586" marR="0" rtl="0" algn="just">
              <a:lnSpc>
                <a:spcPct val="150000"/>
              </a:lnSpc>
              <a:spcBef>
                <a:spcPts val="0"/>
              </a:spcBef>
              <a:spcAft>
                <a:spcPts val="0"/>
              </a:spcAft>
              <a:buClr>
                <a:srgbClr val="000000"/>
              </a:buClr>
              <a:buSzPts val="3200"/>
              <a:buFont typeface="Arial"/>
              <a:buChar char="•"/>
            </a:pPr>
            <a:r>
              <a:rPr lang="en-US" sz="3200">
                <a:solidFill>
                  <a:srgbClr val="000000"/>
                </a:solidFill>
                <a:latin typeface="Calibri"/>
                <a:ea typeface="Calibri"/>
                <a:cs typeface="Calibri"/>
                <a:sym typeface="Calibri"/>
              </a:rPr>
              <a:t>Intuitively, if a definition </a:t>
            </a:r>
            <a:r>
              <a:rPr b="1" lang="en-US" sz="3200">
                <a:solidFill>
                  <a:srgbClr val="000000"/>
                </a:solidFill>
                <a:latin typeface="Calibri"/>
                <a:ea typeface="Calibri"/>
                <a:cs typeface="Calibri"/>
                <a:sym typeface="Calibri"/>
              </a:rPr>
              <a:t>d</a:t>
            </a:r>
            <a:r>
              <a:rPr lang="en-US" sz="3200">
                <a:solidFill>
                  <a:srgbClr val="000000"/>
                </a:solidFill>
                <a:latin typeface="Calibri"/>
                <a:ea typeface="Calibri"/>
                <a:cs typeface="Calibri"/>
                <a:sym typeface="Calibri"/>
              </a:rPr>
              <a:t> of some variable </a:t>
            </a:r>
            <a:r>
              <a:rPr b="1" lang="en-US" sz="3200">
                <a:solidFill>
                  <a:srgbClr val="000000"/>
                </a:solidFill>
                <a:latin typeface="Calibri"/>
                <a:ea typeface="Calibri"/>
                <a:cs typeface="Calibri"/>
                <a:sym typeface="Calibri"/>
              </a:rPr>
              <a:t>x </a:t>
            </a:r>
            <a:r>
              <a:rPr lang="en-US" sz="3200">
                <a:solidFill>
                  <a:srgbClr val="000000"/>
                </a:solidFill>
                <a:latin typeface="Calibri"/>
                <a:ea typeface="Calibri"/>
                <a:cs typeface="Calibri"/>
                <a:sym typeface="Calibri"/>
              </a:rPr>
              <a:t>reaches point </a:t>
            </a:r>
            <a:r>
              <a:rPr b="1" lang="en-US" sz="3200">
                <a:solidFill>
                  <a:srgbClr val="000000"/>
                </a:solidFill>
                <a:latin typeface="Calibri"/>
                <a:ea typeface="Calibri"/>
                <a:cs typeface="Calibri"/>
                <a:sym typeface="Calibri"/>
              </a:rPr>
              <a:t>p</a:t>
            </a:r>
            <a:r>
              <a:rPr lang="en-US" sz="3200">
                <a:solidFill>
                  <a:srgbClr val="000000"/>
                </a:solidFill>
                <a:latin typeface="Calibri"/>
                <a:ea typeface="Calibri"/>
                <a:cs typeface="Calibri"/>
                <a:sym typeface="Calibri"/>
              </a:rPr>
              <a:t>, then </a:t>
            </a:r>
            <a:r>
              <a:rPr b="1" lang="en-US" sz="3200">
                <a:solidFill>
                  <a:srgbClr val="000000"/>
                </a:solidFill>
                <a:latin typeface="Calibri"/>
                <a:ea typeface="Calibri"/>
                <a:cs typeface="Calibri"/>
                <a:sym typeface="Calibri"/>
              </a:rPr>
              <a:t>d</a:t>
            </a:r>
            <a:r>
              <a:rPr lang="en-US" sz="3200">
                <a:solidFill>
                  <a:srgbClr val="000000"/>
                </a:solidFill>
                <a:latin typeface="Calibri"/>
                <a:ea typeface="Calibri"/>
                <a:cs typeface="Calibri"/>
                <a:sym typeface="Calibri"/>
              </a:rPr>
              <a:t> might be the place at which the value of </a:t>
            </a:r>
            <a:r>
              <a:rPr b="1" lang="en-US" sz="3200">
                <a:solidFill>
                  <a:srgbClr val="000000"/>
                </a:solidFill>
                <a:latin typeface="Calibri"/>
                <a:ea typeface="Calibri"/>
                <a:cs typeface="Calibri"/>
                <a:sym typeface="Calibri"/>
              </a:rPr>
              <a:t>x</a:t>
            </a:r>
            <a:r>
              <a:rPr lang="en-US" sz="3200">
                <a:solidFill>
                  <a:srgbClr val="000000"/>
                </a:solidFill>
                <a:latin typeface="Calibri"/>
                <a:ea typeface="Calibri"/>
                <a:cs typeface="Calibri"/>
                <a:sym typeface="Calibri"/>
              </a:rPr>
              <a:t> used at </a:t>
            </a:r>
            <a:r>
              <a:rPr b="1" lang="en-US" sz="3200">
                <a:solidFill>
                  <a:srgbClr val="000000"/>
                </a:solidFill>
                <a:latin typeface="Calibri"/>
                <a:ea typeface="Calibri"/>
                <a:cs typeface="Calibri"/>
                <a:sym typeface="Calibri"/>
              </a:rPr>
              <a:t>p</a:t>
            </a:r>
            <a:r>
              <a:rPr lang="en-US" sz="3200">
                <a:solidFill>
                  <a:srgbClr val="000000"/>
                </a:solidFill>
                <a:latin typeface="Calibri"/>
                <a:ea typeface="Calibri"/>
                <a:cs typeface="Calibri"/>
                <a:sym typeface="Calibri"/>
              </a:rPr>
              <a:t> was last defined.</a:t>
            </a:r>
            <a:endParaRPr/>
          </a:p>
          <a:p>
            <a:pPr indent="-570586" lvl="0" marL="570586" marR="0" rtl="0" algn="just">
              <a:lnSpc>
                <a:spcPct val="150000"/>
              </a:lnSpc>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A definition of a variable x is a statement that assigns, or may assign, a value to x </a:t>
            </a:r>
            <a:r>
              <a:rPr lang="en-US" sz="3200">
                <a:solidFill>
                  <a:schemeClr val="dk1"/>
                </a:solidFill>
                <a:latin typeface="Calibri"/>
                <a:ea typeface="Calibri"/>
                <a:cs typeface="Calibri"/>
                <a:sym typeface="Calibri"/>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cxnSp>
        <p:nvCxnSpPr>
          <p:cNvPr id="193" name="Google Shape;193;p13"/>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94" name="Google Shape;194;p13"/>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195" name="Google Shape;195;p13"/>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96" name="Google Shape;196;p13"/>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pic>
        <p:nvPicPr>
          <p:cNvPr id="197" name="Google Shape;197;p13"/>
          <p:cNvPicPr preferRelativeResize="0"/>
          <p:nvPr/>
        </p:nvPicPr>
        <p:blipFill rotWithShape="1">
          <a:blip r:embed="rId4">
            <a:alphaModFix/>
          </a:blip>
          <a:srcRect b="0" l="0" r="0" t="0"/>
          <a:stretch/>
        </p:blipFill>
        <p:spPr>
          <a:xfrm>
            <a:off x="7315200" y="2016463"/>
            <a:ext cx="5455135" cy="5984537"/>
          </a:xfrm>
          <a:prstGeom prst="rect">
            <a:avLst/>
          </a:prstGeom>
          <a:noFill/>
          <a:ln>
            <a:noFill/>
          </a:ln>
        </p:spPr>
      </p:pic>
      <p:sp>
        <p:nvSpPr>
          <p:cNvPr id="198" name="Google Shape;198;p13"/>
          <p:cNvSpPr txBox="1"/>
          <p:nvPr/>
        </p:nvSpPr>
        <p:spPr>
          <a:xfrm>
            <a:off x="-64" y="1775597"/>
            <a:ext cx="7223760" cy="8534400"/>
          </a:xfrm>
          <a:prstGeom prst="rect">
            <a:avLst/>
          </a:prstGeom>
          <a:noFill/>
          <a:ln>
            <a:noFill/>
          </a:ln>
        </p:spPr>
        <p:txBody>
          <a:bodyPr anchorCtr="0" anchor="t" bIns="57050" lIns="114100" spcFirstLastPara="1" rIns="114100" wrap="square" tIns="57050">
            <a:normAutofit/>
          </a:bodyPr>
          <a:lstStyle/>
          <a:p>
            <a:pPr indent="0" lvl="1" marL="435864" marR="0" rtl="0" algn="just">
              <a:lnSpc>
                <a:spcPct val="150000"/>
              </a:lnSpc>
              <a:spcBef>
                <a:spcPts val="0"/>
              </a:spcBef>
              <a:spcAft>
                <a:spcPts val="0"/>
              </a:spcAft>
              <a:buNone/>
            </a:pPr>
            <a:r>
              <a:rPr b="1" i="0" lang="en-US" sz="2700" u="none" cap="none" strike="noStrike">
                <a:solidFill>
                  <a:schemeClr val="dk1"/>
                </a:solidFill>
                <a:latin typeface="Calibri"/>
                <a:ea typeface="Calibri"/>
                <a:cs typeface="Calibri"/>
                <a:sym typeface="Calibri"/>
              </a:rPr>
              <a:t>Let us focus on the definitions reaching block B2. </a:t>
            </a:r>
            <a:endParaRPr/>
          </a:p>
          <a:p>
            <a:pPr indent="0" lvl="1" marL="435864" marR="0" rtl="0" algn="just">
              <a:lnSpc>
                <a:spcPct val="150000"/>
              </a:lnSpc>
              <a:spcBef>
                <a:spcPts val="749"/>
              </a:spcBef>
              <a:spcAft>
                <a:spcPts val="0"/>
              </a:spcAft>
              <a:buNone/>
            </a:pPr>
            <a:r>
              <a:rPr b="0" i="0" lang="en-US" sz="2700" u="none" cap="none" strike="noStrike">
                <a:solidFill>
                  <a:schemeClr val="dk1"/>
                </a:solidFill>
                <a:latin typeface="Calibri"/>
                <a:ea typeface="Calibri"/>
                <a:cs typeface="Calibri"/>
                <a:sym typeface="Calibri"/>
              </a:rPr>
              <a:t>All the definitions in block B1 reach the beginning of block B2.                      </a:t>
            </a:r>
            <a:endParaRPr/>
          </a:p>
          <a:p>
            <a:pPr indent="0" lvl="1" marL="435864" marR="0" rtl="0" algn="just">
              <a:lnSpc>
                <a:spcPct val="150000"/>
              </a:lnSpc>
              <a:spcBef>
                <a:spcPts val="749"/>
              </a:spcBef>
              <a:spcAft>
                <a:spcPts val="0"/>
              </a:spcAft>
              <a:buNone/>
            </a:pPr>
            <a:r>
              <a:rPr b="0" i="0" lang="en-US" sz="2700" u="none" cap="none" strike="noStrike">
                <a:solidFill>
                  <a:schemeClr val="dk1"/>
                </a:solidFill>
                <a:latin typeface="Calibri"/>
                <a:ea typeface="Calibri"/>
                <a:cs typeface="Calibri"/>
                <a:sym typeface="Calibri"/>
              </a:rPr>
              <a:t>The definition </a:t>
            </a:r>
            <a:r>
              <a:rPr b="1" i="1" lang="en-US" sz="2700" u="none" cap="none" strike="noStrike">
                <a:solidFill>
                  <a:schemeClr val="dk1"/>
                </a:solidFill>
                <a:latin typeface="Calibri"/>
                <a:ea typeface="Calibri"/>
                <a:cs typeface="Calibri"/>
                <a:sym typeface="Calibri"/>
              </a:rPr>
              <a:t>d</a:t>
            </a:r>
            <a:r>
              <a:rPr b="1" baseline="-25000" i="1" lang="en-US" sz="2700" u="none" cap="none" strike="noStrike">
                <a:solidFill>
                  <a:schemeClr val="dk1"/>
                </a:solidFill>
                <a:latin typeface="Calibri"/>
                <a:ea typeface="Calibri"/>
                <a:cs typeface="Calibri"/>
                <a:sym typeface="Calibri"/>
              </a:rPr>
              <a:t>5</a:t>
            </a:r>
            <a:r>
              <a:rPr b="1" i="1" lang="en-US" sz="2700" u="none" cap="none" strike="noStrike">
                <a:solidFill>
                  <a:schemeClr val="dk1"/>
                </a:solidFill>
                <a:latin typeface="Calibri"/>
                <a:ea typeface="Calibri"/>
                <a:cs typeface="Calibri"/>
                <a:sym typeface="Calibri"/>
              </a:rPr>
              <a:t>: j = j-1 </a:t>
            </a:r>
            <a:r>
              <a:rPr b="0" i="0" lang="en-US" sz="2700" u="none" cap="none" strike="noStrike">
                <a:solidFill>
                  <a:schemeClr val="dk1"/>
                </a:solidFill>
                <a:latin typeface="Calibri"/>
                <a:ea typeface="Calibri"/>
                <a:cs typeface="Calibri"/>
                <a:sym typeface="Calibri"/>
              </a:rPr>
              <a:t>in block B2 also reaches the beginning of block B2, because no other definitions of </a:t>
            </a:r>
            <a:r>
              <a:rPr b="1" i="1" lang="en-US" sz="2700" u="none" cap="none" strike="noStrike">
                <a:solidFill>
                  <a:schemeClr val="dk1"/>
                </a:solidFill>
                <a:latin typeface="Calibri"/>
                <a:ea typeface="Calibri"/>
                <a:cs typeface="Calibri"/>
                <a:sym typeface="Calibri"/>
              </a:rPr>
              <a:t>j</a:t>
            </a:r>
            <a:r>
              <a:rPr b="0" i="1" lang="en-US" sz="2700" u="none" cap="none" strike="noStrike">
                <a:solidFill>
                  <a:schemeClr val="dk1"/>
                </a:solidFill>
                <a:latin typeface="Calibri"/>
                <a:ea typeface="Calibri"/>
                <a:cs typeface="Calibri"/>
                <a:sym typeface="Calibri"/>
              </a:rPr>
              <a:t> </a:t>
            </a:r>
            <a:r>
              <a:rPr b="0" i="0" lang="en-US" sz="2700" u="none" cap="none" strike="noStrike">
                <a:solidFill>
                  <a:schemeClr val="dk1"/>
                </a:solidFill>
                <a:latin typeface="Calibri"/>
                <a:ea typeface="Calibri"/>
                <a:cs typeface="Calibri"/>
                <a:sym typeface="Calibri"/>
              </a:rPr>
              <a:t>can be found in the loop leading back to B2.               </a:t>
            </a:r>
            <a:endParaRPr/>
          </a:p>
          <a:p>
            <a:pPr indent="0" lvl="1" marL="435864" marR="0" rtl="0" algn="just">
              <a:lnSpc>
                <a:spcPct val="150000"/>
              </a:lnSpc>
              <a:spcBef>
                <a:spcPts val="749"/>
              </a:spcBef>
              <a:spcAft>
                <a:spcPts val="0"/>
              </a:spcAft>
              <a:buNone/>
            </a:pPr>
            <a:r>
              <a:rPr b="0" i="0" lang="en-US" sz="2700" u="none" cap="none" strike="noStrike">
                <a:solidFill>
                  <a:schemeClr val="dk1"/>
                </a:solidFill>
                <a:latin typeface="Calibri"/>
                <a:ea typeface="Calibri"/>
                <a:cs typeface="Calibri"/>
                <a:sym typeface="Calibri"/>
              </a:rPr>
              <a:t>The definition </a:t>
            </a:r>
            <a:r>
              <a:rPr b="1" i="0" lang="en-US" sz="2700" u="none" cap="none" strike="noStrike">
                <a:solidFill>
                  <a:schemeClr val="dk1"/>
                </a:solidFill>
                <a:latin typeface="Calibri"/>
                <a:ea typeface="Calibri"/>
                <a:cs typeface="Calibri"/>
                <a:sym typeface="Calibri"/>
              </a:rPr>
              <a:t>d</a:t>
            </a:r>
            <a:r>
              <a:rPr b="1" baseline="-25000" i="0" lang="en-US" sz="2700" u="none" cap="none" strike="noStrike">
                <a:solidFill>
                  <a:schemeClr val="dk1"/>
                </a:solidFill>
                <a:latin typeface="Calibri"/>
                <a:ea typeface="Calibri"/>
                <a:cs typeface="Calibri"/>
                <a:sym typeface="Calibri"/>
              </a:rPr>
              <a:t>5</a:t>
            </a:r>
            <a:r>
              <a:rPr b="0" i="0" lang="en-US" sz="2700" u="none" cap="none" strike="noStrike">
                <a:solidFill>
                  <a:schemeClr val="dk1"/>
                </a:solidFill>
                <a:latin typeface="Calibri"/>
                <a:ea typeface="Calibri"/>
                <a:cs typeface="Calibri"/>
                <a:sym typeface="Calibri"/>
              </a:rPr>
              <a:t>, however, kills the definition </a:t>
            </a:r>
            <a:r>
              <a:rPr b="1" i="0" lang="en-US" sz="2700" u="none" cap="none" strike="noStrike">
                <a:solidFill>
                  <a:schemeClr val="dk1"/>
                </a:solidFill>
                <a:latin typeface="Calibri"/>
                <a:ea typeface="Calibri"/>
                <a:cs typeface="Calibri"/>
                <a:sym typeface="Calibri"/>
              </a:rPr>
              <a:t>d</a:t>
            </a:r>
            <a:r>
              <a:rPr b="1" baseline="-25000" i="0" lang="en-US" sz="2700" u="none" cap="none" strike="noStrike">
                <a:solidFill>
                  <a:schemeClr val="dk1"/>
                </a:solidFill>
                <a:latin typeface="Calibri"/>
                <a:ea typeface="Calibri"/>
                <a:cs typeface="Calibri"/>
                <a:sym typeface="Calibri"/>
              </a:rPr>
              <a:t>2</a:t>
            </a:r>
            <a:r>
              <a:rPr b="1" i="0" lang="en-US" sz="2700" u="none" cap="none" strike="noStrike">
                <a:solidFill>
                  <a:schemeClr val="dk1"/>
                </a:solidFill>
                <a:latin typeface="Calibri"/>
                <a:ea typeface="Calibri"/>
                <a:cs typeface="Calibri"/>
                <a:sym typeface="Calibri"/>
              </a:rPr>
              <a:t>: j = n</a:t>
            </a:r>
            <a:r>
              <a:rPr b="0" i="0" lang="en-US" sz="2700" u="none" cap="none" strike="noStrike">
                <a:solidFill>
                  <a:schemeClr val="dk1"/>
                </a:solidFill>
                <a:latin typeface="Calibri"/>
                <a:ea typeface="Calibri"/>
                <a:cs typeface="Calibri"/>
                <a:sym typeface="Calibri"/>
              </a:rPr>
              <a:t>, preventing it from reaching B3 or B4.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cxnSp>
        <p:nvCxnSpPr>
          <p:cNvPr id="203" name="Google Shape;203;p14"/>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204" name="Google Shape;204;p14"/>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205" name="Google Shape;205;p14"/>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206" name="Google Shape;206;p14"/>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207" name="Google Shape;207;p14"/>
          <p:cNvSpPr txBox="1"/>
          <p:nvPr/>
        </p:nvSpPr>
        <p:spPr>
          <a:xfrm>
            <a:off x="143692" y="2068165"/>
            <a:ext cx="7498080" cy="6705600"/>
          </a:xfrm>
          <a:prstGeom prst="rect">
            <a:avLst/>
          </a:prstGeom>
          <a:noFill/>
          <a:ln>
            <a:noFill/>
          </a:ln>
        </p:spPr>
        <p:txBody>
          <a:bodyPr anchorCtr="0" anchor="t" bIns="57050" lIns="114100" spcFirstLastPara="1" rIns="114100" wrap="square" tIns="57050">
            <a:noAutofit/>
          </a:bodyPr>
          <a:lstStyle/>
          <a:p>
            <a:pPr indent="0" lvl="1" marL="435864" marR="0" rtl="0" algn="just">
              <a:lnSpc>
                <a:spcPct val="150000"/>
              </a:lnSpc>
              <a:spcBef>
                <a:spcPts val="0"/>
              </a:spcBef>
              <a:spcAft>
                <a:spcPts val="0"/>
              </a:spcAft>
              <a:buNone/>
            </a:pPr>
            <a:r>
              <a:rPr b="0" i="0" lang="en-US" sz="3200" u="none" cap="none" strike="noStrike">
                <a:solidFill>
                  <a:schemeClr val="dk1"/>
                </a:solidFill>
                <a:latin typeface="Calibri"/>
                <a:ea typeface="Calibri"/>
                <a:cs typeface="Calibri"/>
                <a:sym typeface="Calibri"/>
              </a:rPr>
              <a:t>The statement </a:t>
            </a:r>
            <a:r>
              <a:rPr b="1" i="1" lang="en-US" sz="3200" u="none" cap="none" strike="noStrike">
                <a:solidFill>
                  <a:schemeClr val="dk1"/>
                </a:solidFill>
                <a:latin typeface="Calibri"/>
                <a:ea typeface="Calibri"/>
                <a:cs typeface="Calibri"/>
                <a:sym typeface="Calibri"/>
              </a:rPr>
              <a:t>d</a:t>
            </a:r>
            <a:r>
              <a:rPr b="1" baseline="-25000" i="1" lang="en-US" sz="3200" u="none" cap="none" strike="noStrike">
                <a:solidFill>
                  <a:schemeClr val="dk1"/>
                </a:solidFill>
                <a:latin typeface="Calibri"/>
                <a:ea typeface="Calibri"/>
                <a:cs typeface="Calibri"/>
                <a:sym typeface="Calibri"/>
              </a:rPr>
              <a:t>4</a:t>
            </a:r>
            <a:r>
              <a:rPr b="1" i="1" lang="en-US" sz="3200" u="none" cap="none" strike="noStrike">
                <a:solidFill>
                  <a:schemeClr val="dk1"/>
                </a:solidFill>
                <a:latin typeface="Calibri"/>
                <a:ea typeface="Calibri"/>
                <a:cs typeface="Calibri"/>
                <a:sym typeface="Calibri"/>
              </a:rPr>
              <a:t>: i = i+1 </a:t>
            </a:r>
            <a:r>
              <a:rPr b="0" i="0" lang="en-US" sz="3200" u="none" cap="none" strike="noStrike">
                <a:solidFill>
                  <a:schemeClr val="dk1"/>
                </a:solidFill>
                <a:latin typeface="Calibri"/>
                <a:ea typeface="Calibri"/>
                <a:cs typeface="Calibri"/>
                <a:sym typeface="Calibri"/>
              </a:rPr>
              <a:t>in B2 does not reach the beginning of B2 though, because the variable </a:t>
            </a:r>
            <a:r>
              <a:rPr b="1" i="1" lang="en-US" sz="3200" u="none" cap="none" strike="noStrike">
                <a:solidFill>
                  <a:schemeClr val="dk1"/>
                </a:solidFill>
                <a:latin typeface="Calibri"/>
                <a:ea typeface="Calibri"/>
                <a:cs typeface="Calibri"/>
                <a:sym typeface="Calibri"/>
              </a:rPr>
              <a:t>i</a:t>
            </a:r>
            <a:r>
              <a:rPr b="1" i="0" lang="en-US" sz="32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is always redefined by </a:t>
            </a:r>
            <a:r>
              <a:rPr b="1" i="1" lang="en-US" sz="3200" u="none" cap="none" strike="noStrike">
                <a:solidFill>
                  <a:schemeClr val="dk1"/>
                </a:solidFill>
                <a:latin typeface="Calibri"/>
                <a:ea typeface="Calibri"/>
                <a:cs typeface="Calibri"/>
                <a:sym typeface="Calibri"/>
              </a:rPr>
              <a:t>d</a:t>
            </a:r>
            <a:r>
              <a:rPr b="1" baseline="-25000" i="1" lang="en-US" sz="3200" u="none" cap="none" strike="noStrike">
                <a:solidFill>
                  <a:schemeClr val="dk1"/>
                </a:solidFill>
                <a:latin typeface="Calibri"/>
                <a:ea typeface="Calibri"/>
                <a:cs typeface="Calibri"/>
                <a:sym typeface="Calibri"/>
              </a:rPr>
              <a:t>7</a:t>
            </a:r>
            <a:r>
              <a:rPr b="1" i="1" lang="en-US" sz="3200" u="none" cap="none" strike="noStrike">
                <a:solidFill>
                  <a:schemeClr val="dk1"/>
                </a:solidFill>
                <a:latin typeface="Calibri"/>
                <a:ea typeface="Calibri"/>
                <a:cs typeface="Calibri"/>
                <a:sym typeface="Calibri"/>
              </a:rPr>
              <a:t>: i = u3</a:t>
            </a:r>
            <a:r>
              <a:rPr b="0" i="1" lang="en-US" sz="3200" u="none" cap="none" strike="noStrike">
                <a:solidFill>
                  <a:schemeClr val="dk1"/>
                </a:solidFill>
                <a:latin typeface="Calibri"/>
                <a:ea typeface="Calibri"/>
                <a:cs typeface="Calibri"/>
                <a:sym typeface="Calibri"/>
              </a:rPr>
              <a:t>. </a:t>
            </a:r>
            <a:endParaRPr/>
          </a:p>
          <a:p>
            <a:pPr indent="0" lvl="1" marL="435864" marR="0" rtl="0" algn="just">
              <a:lnSpc>
                <a:spcPct val="150000"/>
              </a:lnSpc>
              <a:spcBef>
                <a:spcPts val="749"/>
              </a:spcBef>
              <a:spcAft>
                <a:spcPts val="0"/>
              </a:spcAft>
              <a:buNone/>
            </a:pPr>
            <a:r>
              <a:t/>
            </a:r>
            <a:endParaRPr b="0" i="0" sz="3200" u="none" cap="none" strike="noStrike">
              <a:solidFill>
                <a:schemeClr val="dk1"/>
              </a:solidFill>
              <a:latin typeface="Calibri"/>
              <a:ea typeface="Calibri"/>
              <a:cs typeface="Calibri"/>
              <a:sym typeface="Calibri"/>
            </a:endParaRPr>
          </a:p>
          <a:p>
            <a:pPr indent="0" lvl="1" marL="435864" marR="0" rtl="0" algn="just">
              <a:lnSpc>
                <a:spcPct val="150000"/>
              </a:lnSpc>
              <a:spcBef>
                <a:spcPts val="749"/>
              </a:spcBef>
              <a:spcAft>
                <a:spcPts val="0"/>
              </a:spcAft>
              <a:buNone/>
            </a:pPr>
            <a:r>
              <a:rPr b="0" i="0" lang="en-US" sz="3200" u="none" cap="none" strike="noStrike">
                <a:solidFill>
                  <a:schemeClr val="dk1"/>
                </a:solidFill>
                <a:latin typeface="Calibri"/>
                <a:ea typeface="Calibri"/>
                <a:cs typeface="Calibri"/>
                <a:sym typeface="Calibri"/>
              </a:rPr>
              <a:t>Finally, the definition </a:t>
            </a:r>
            <a:r>
              <a:rPr b="1" i="0" lang="en-US" sz="3200" u="none" cap="none" strike="noStrike">
                <a:solidFill>
                  <a:schemeClr val="dk1"/>
                </a:solidFill>
                <a:latin typeface="Calibri"/>
                <a:ea typeface="Calibri"/>
                <a:cs typeface="Calibri"/>
                <a:sym typeface="Calibri"/>
              </a:rPr>
              <a:t>d</a:t>
            </a:r>
            <a:r>
              <a:rPr b="1" baseline="-25000" i="0" lang="en-US" sz="3200" u="none" cap="none" strike="noStrike">
                <a:solidFill>
                  <a:schemeClr val="dk1"/>
                </a:solidFill>
                <a:latin typeface="Calibri"/>
                <a:ea typeface="Calibri"/>
                <a:cs typeface="Calibri"/>
                <a:sym typeface="Calibri"/>
              </a:rPr>
              <a:t>6</a:t>
            </a:r>
            <a:r>
              <a:rPr b="1" i="0" lang="en-US" sz="3200" u="none" cap="none" strike="noStrike">
                <a:solidFill>
                  <a:schemeClr val="dk1"/>
                </a:solidFill>
                <a:latin typeface="Calibri"/>
                <a:ea typeface="Calibri"/>
                <a:cs typeface="Calibri"/>
                <a:sym typeface="Calibri"/>
              </a:rPr>
              <a:t> : a = u2 </a:t>
            </a:r>
            <a:r>
              <a:rPr b="0" i="0" lang="en-US" sz="3200" u="none" cap="none" strike="noStrike">
                <a:solidFill>
                  <a:schemeClr val="dk1"/>
                </a:solidFill>
                <a:latin typeface="Calibri"/>
                <a:ea typeface="Calibri"/>
                <a:cs typeface="Calibri"/>
                <a:sym typeface="Calibri"/>
              </a:rPr>
              <a:t>also reaches the beginning of block B2.</a:t>
            </a:r>
            <a:endParaRPr/>
          </a:p>
        </p:txBody>
      </p:sp>
      <p:pic>
        <p:nvPicPr>
          <p:cNvPr id="208" name="Google Shape;208;p14"/>
          <p:cNvPicPr preferRelativeResize="0"/>
          <p:nvPr/>
        </p:nvPicPr>
        <p:blipFill rotWithShape="1">
          <a:blip r:embed="rId4">
            <a:alphaModFix/>
          </a:blip>
          <a:srcRect b="0" l="0" r="0" t="0"/>
          <a:stretch/>
        </p:blipFill>
        <p:spPr>
          <a:xfrm>
            <a:off x="7641772" y="1881717"/>
            <a:ext cx="5635573" cy="70784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cxnSp>
        <p:nvCxnSpPr>
          <p:cNvPr id="213" name="Google Shape;213;p15"/>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214" name="Google Shape;214;p15"/>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215" name="Google Shape;215;p15"/>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216" name="Google Shape;216;p15"/>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217" name="Google Shape;217;p15"/>
          <p:cNvSpPr txBox="1"/>
          <p:nvPr>
            <p:ph type="title"/>
          </p:nvPr>
        </p:nvSpPr>
        <p:spPr>
          <a:xfrm>
            <a:off x="335800" y="1834375"/>
            <a:ext cx="11883300" cy="1419900"/>
          </a:xfrm>
          <a:prstGeom prst="rect">
            <a:avLst/>
          </a:prstGeom>
          <a:noFill/>
          <a:ln>
            <a:noFill/>
          </a:ln>
        </p:spPr>
        <p:txBody>
          <a:bodyPr anchorCtr="0" anchor="t" bIns="0" lIns="0" spcFirstLastPara="1" rIns="0" wrap="square" tIns="16625">
            <a:spAutoFit/>
          </a:bodyPr>
          <a:lstStyle/>
          <a:p>
            <a:pPr indent="0" lvl="0" marL="15850" rtl="0" algn="l">
              <a:lnSpc>
                <a:spcPct val="107181"/>
              </a:lnSpc>
              <a:spcBef>
                <a:spcPts val="0"/>
              </a:spcBef>
              <a:spcAft>
                <a:spcPts val="0"/>
              </a:spcAft>
              <a:buNone/>
            </a:pPr>
            <a:r>
              <a:rPr b="0" lang="en-US" sz="3200">
                <a:latin typeface="Trebuchet MS"/>
                <a:ea typeface="Trebuchet MS"/>
                <a:cs typeface="Trebuchet MS"/>
                <a:sym typeface="Trebuchet MS"/>
              </a:rPr>
              <a:t>𝑑𝑒𝑓</a:t>
            </a:r>
            <a:r>
              <a:rPr b="0" baseline="-25000" lang="en-US" sz="3600">
                <a:latin typeface="Trebuchet MS"/>
                <a:ea typeface="Trebuchet MS"/>
                <a:cs typeface="Trebuchet MS"/>
                <a:sym typeface="Trebuchet MS"/>
              </a:rPr>
              <a:t>𝐵</a:t>
            </a:r>
            <a:r>
              <a:rPr b="0" lang="en-US" sz="3000">
                <a:latin typeface="Trebuchet MS"/>
                <a:ea typeface="Trebuchet MS"/>
                <a:cs typeface="Trebuchet MS"/>
                <a:sym typeface="Trebuchet MS"/>
              </a:rPr>
              <a:t>= </a:t>
            </a:r>
            <a:r>
              <a:rPr b="0" lang="en-US" sz="4400">
                <a:latin typeface="Trebuchet MS"/>
                <a:ea typeface="Trebuchet MS"/>
                <a:cs typeface="Trebuchet MS"/>
                <a:sym typeface="Trebuchet MS"/>
              </a:rPr>
              <a:t>{</a:t>
            </a:r>
            <a:r>
              <a:rPr b="0" i="1" lang="en-US" sz="3000">
                <a:solidFill>
                  <a:srgbClr val="FF0000"/>
                </a:solidFill>
                <a:latin typeface="Trebuchet MS"/>
                <a:ea typeface="Trebuchet MS"/>
                <a:cs typeface="Trebuchet MS"/>
                <a:sym typeface="Trebuchet MS"/>
              </a:rPr>
              <a:t>variables defined in B prior to any use of that variable in B</a:t>
            </a:r>
            <a:r>
              <a:rPr b="0" lang="en-US" sz="4400">
                <a:latin typeface="Trebuchet MS"/>
                <a:ea typeface="Trebuchet MS"/>
                <a:cs typeface="Trebuchet MS"/>
                <a:sym typeface="Trebuchet MS"/>
              </a:rPr>
              <a:t>}</a:t>
            </a:r>
            <a:endParaRPr sz="4400">
              <a:latin typeface="Trebuchet MS"/>
              <a:ea typeface="Trebuchet MS"/>
              <a:cs typeface="Trebuchet MS"/>
              <a:sym typeface="Trebuchet MS"/>
            </a:endParaRPr>
          </a:p>
          <a:p>
            <a:pPr indent="0" lvl="0" marL="15850" rtl="0" algn="l">
              <a:lnSpc>
                <a:spcPct val="107181"/>
              </a:lnSpc>
              <a:spcBef>
                <a:spcPts val="0"/>
              </a:spcBef>
              <a:spcAft>
                <a:spcPts val="0"/>
              </a:spcAft>
              <a:buNone/>
            </a:pPr>
            <a:r>
              <a:rPr b="0" lang="en-US" sz="3200">
                <a:latin typeface="Trebuchet MS"/>
                <a:ea typeface="Trebuchet MS"/>
                <a:cs typeface="Trebuchet MS"/>
                <a:sym typeface="Trebuchet MS"/>
              </a:rPr>
              <a:t>𝑢𝑠𝑒</a:t>
            </a:r>
            <a:r>
              <a:rPr b="0" baseline="-25000" lang="en-US" sz="3600">
                <a:latin typeface="Trebuchet MS"/>
                <a:ea typeface="Trebuchet MS"/>
                <a:cs typeface="Trebuchet MS"/>
                <a:sym typeface="Trebuchet MS"/>
              </a:rPr>
              <a:t>𝐵</a:t>
            </a:r>
            <a:r>
              <a:rPr b="0" lang="en-US" sz="3000">
                <a:latin typeface="Trebuchet MS"/>
                <a:ea typeface="Trebuchet MS"/>
                <a:cs typeface="Trebuchet MS"/>
                <a:sym typeface="Trebuchet MS"/>
              </a:rPr>
              <a:t>= </a:t>
            </a:r>
            <a:r>
              <a:rPr b="0" lang="en-US" sz="4400">
                <a:latin typeface="Trebuchet MS"/>
                <a:ea typeface="Trebuchet MS"/>
                <a:cs typeface="Trebuchet MS"/>
                <a:sym typeface="Trebuchet MS"/>
              </a:rPr>
              <a:t>{</a:t>
            </a:r>
            <a:r>
              <a:rPr b="0" i="1" lang="en-US" sz="3000">
                <a:solidFill>
                  <a:srgbClr val="FF0000"/>
                </a:solidFill>
                <a:latin typeface="Trebuchet MS"/>
                <a:ea typeface="Trebuchet MS"/>
                <a:cs typeface="Trebuchet MS"/>
                <a:sym typeface="Trebuchet MS"/>
              </a:rPr>
              <a:t>variables used in B prior to definition of that variable in B</a:t>
            </a:r>
            <a:r>
              <a:rPr b="0" lang="en-US" sz="4400">
                <a:latin typeface="Trebuchet MS"/>
                <a:ea typeface="Trebuchet MS"/>
                <a:cs typeface="Trebuchet MS"/>
                <a:sym typeface="Trebuchet MS"/>
              </a:rPr>
              <a:t>}</a:t>
            </a:r>
            <a:endParaRPr sz="4400">
              <a:latin typeface="Trebuchet MS"/>
              <a:ea typeface="Trebuchet MS"/>
              <a:cs typeface="Trebuchet MS"/>
              <a:sym typeface="Trebuchet MS"/>
            </a:endParaRPr>
          </a:p>
        </p:txBody>
      </p:sp>
      <p:sp>
        <p:nvSpPr>
          <p:cNvPr id="218" name="Google Shape;218;p15"/>
          <p:cNvSpPr txBox="1"/>
          <p:nvPr/>
        </p:nvSpPr>
        <p:spPr>
          <a:xfrm>
            <a:off x="896653" y="3933761"/>
            <a:ext cx="4443222" cy="93933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b="1" lang="en-US" sz="3000">
                <a:solidFill>
                  <a:srgbClr val="002060"/>
                </a:solidFill>
                <a:latin typeface="Arial"/>
                <a:ea typeface="Arial"/>
                <a:cs typeface="Arial"/>
                <a:sym typeface="Arial"/>
              </a:rPr>
              <a:t>Consider the following cases:</a:t>
            </a:r>
            <a:endParaRPr sz="3000">
              <a:solidFill>
                <a:srgbClr val="002060"/>
              </a:solidFill>
              <a:latin typeface="Arial"/>
              <a:ea typeface="Arial"/>
              <a:cs typeface="Arial"/>
              <a:sym typeface="Arial"/>
            </a:endParaRPr>
          </a:p>
        </p:txBody>
      </p:sp>
      <p:sp>
        <p:nvSpPr>
          <p:cNvPr id="219" name="Google Shape;219;p15"/>
          <p:cNvSpPr txBox="1"/>
          <p:nvPr/>
        </p:nvSpPr>
        <p:spPr>
          <a:xfrm>
            <a:off x="896646" y="5050950"/>
            <a:ext cx="2310600" cy="477900"/>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i="1" lang="en-US" sz="3000">
                <a:solidFill>
                  <a:schemeClr val="dk1"/>
                </a:solidFill>
                <a:latin typeface="Trebuchet MS"/>
                <a:ea typeface="Trebuchet MS"/>
                <a:cs typeface="Trebuchet MS"/>
                <a:sym typeface="Trebuchet MS"/>
              </a:rPr>
              <a:t>case 1:</a:t>
            </a:r>
            <a:endParaRPr sz="3000">
              <a:solidFill>
                <a:schemeClr val="dk1"/>
              </a:solidFill>
              <a:latin typeface="Trebuchet MS"/>
              <a:ea typeface="Trebuchet MS"/>
              <a:cs typeface="Trebuchet MS"/>
              <a:sym typeface="Trebuchet MS"/>
            </a:endParaRPr>
          </a:p>
        </p:txBody>
      </p:sp>
      <p:sp>
        <p:nvSpPr>
          <p:cNvPr id="220" name="Google Shape;220;p15"/>
          <p:cNvSpPr txBox="1"/>
          <p:nvPr/>
        </p:nvSpPr>
        <p:spPr>
          <a:xfrm>
            <a:off x="896652" y="7842924"/>
            <a:ext cx="3001306" cy="1103399"/>
          </a:xfrm>
          <a:prstGeom prst="rect">
            <a:avLst/>
          </a:prstGeom>
          <a:noFill/>
          <a:ln>
            <a:noFill/>
          </a:ln>
        </p:spPr>
        <p:txBody>
          <a:bodyPr anchorCtr="0" anchor="t" bIns="0" lIns="0" spcFirstLastPara="1" rIns="0" wrap="square" tIns="66550">
            <a:spAutoFit/>
          </a:bodyPr>
          <a:lstStyle/>
          <a:p>
            <a:pPr indent="0" lvl="0" marL="15850" marR="0" rtl="0" algn="l">
              <a:spcBef>
                <a:spcPts val="0"/>
              </a:spcBef>
              <a:spcAft>
                <a:spcPts val="0"/>
              </a:spcAft>
              <a:buNone/>
            </a:pPr>
            <a:r>
              <a:rPr lang="en-US" sz="3200">
                <a:solidFill>
                  <a:schemeClr val="dk1"/>
                </a:solidFill>
                <a:latin typeface="Trebuchet MS"/>
                <a:ea typeface="Trebuchet MS"/>
                <a:cs typeface="Trebuchet MS"/>
                <a:sym typeface="Trebuchet MS"/>
              </a:rPr>
              <a:t>𝑑𝑒𝑓</a:t>
            </a:r>
            <a:r>
              <a:rPr baseline="-25000" lang="en-US" sz="3600">
                <a:solidFill>
                  <a:schemeClr val="dk1"/>
                </a:solidFill>
                <a:latin typeface="Trebuchet MS"/>
                <a:ea typeface="Trebuchet MS"/>
                <a:cs typeface="Trebuchet MS"/>
                <a:sym typeface="Trebuchet MS"/>
              </a:rPr>
              <a:t>𝐵1</a:t>
            </a:r>
            <a:r>
              <a:rPr lang="en-US" sz="3000">
                <a:solidFill>
                  <a:schemeClr val="dk1"/>
                </a:solidFill>
                <a:latin typeface="Trebuchet MS"/>
                <a:ea typeface="Trebuchet MS"/>
                <a:cs typeface="Trebuchet MS"/>
                <a:sym typeface="Trebuchet MS"/>
              </a:rPr>
              <a:t>= {a}</a:t>
            </a:r>
            <a:endParaRPr sz="3000">
              <a:solidFill>
                <a:schemeClr val="dk1"/>
              </a:solidFill>
              <a:latin typeface="Trebuchet MS"/>
              <a:ea typeface="Trebuchet MS"/>
              <a:cs typeface="Trebuchet MS"/>
              <a:sym typeface="Trebuchet MS"/>
            </a:endParaRPr>
          </a:p>
          <a:p>
            <a:pPr indent="0" lvl="0" marL="15850" marR="0" rtl="0" algn="l">
              <a:spcBef>
                <a:spcPts val="406"/>
              </a:spcBef>
              <a:spcAft>
                <a:spcPts val="0"/>
              </a:spcAft>
              <a:buNone/>
            </a:pPr>
            <a:r>
              <a:rPr lang="en-US" sz="3200">
                <a:solidFill>
                  <a:schemeClr val="dk1"/>
                </a:solidFill>
                <a:latin typeface="Trebuchet MS"/>
                <a:ea typeface="Trebuchet MS"/>
                <a:cs typeface="Trebuchet MS"/>
                <a:sym typeface="Trebuchet MS"/>
              </a:rPr>
              <a:t>𝑢𝑠𝑒</a:t>
            </a:r>
            <a:r>
              <a:rPr baseline="-25000" lang="en-US" sz="3600">
                <a:solidFill>
                  <a:schemeClr val="dk1"/>
                </a:solidFill>
                <a:latin typeface="Trebuchet MS"/>
                <a:ea typeface="Trebuchet MS"/>
                <a:cs typeface="Trebuchet MS"/>
                <a:sym typeface="Trebuchet MS"/>
              </a:rPr>
              <a:t>𝐵1</a:t>
            </a:r>
            <a:r>
              <a:rPr lang="en-US" sz="3000">
                <a:solidFill>
                  <a:schemeClr val="dk1"/>
                </a:solidFill>
                <a:latin typeface="Trebuchet MS"/>
                <a:ea typeface="Trebuchet MS"/>
                <a:cs typeface="Trebuchet MS"/>
                <a:sym typeface="Trebuchet MS"/>
              </a:rPr>
              <a:t>= {b, c}</a:t>
            </a:r>
            <a:endParaRPr sz="3000">
              <a:solidFill>
                <a:schemeClr val="dk1"/>
              </a:solidFill>
              <a:latin typeface="Trebuchet MS"/>
              <a:ea typeface="Trebuchet MS"/>
              <a:cs typeface="Trebuchet MS"/>
              <a:sym typeface="Trebuchet MS"/>
            </a:endParaRPr>
          </a:p>
        </p:txBody>
      </p:sp>
      <p:sp>
        <p:nvSpPr>
          <p:cNvPr id="221" name="Google Shape;221;p15"/>
          <p:cNvSpPr txBox="1"/>
          <p:nvPr/>
        </p:nvSpPr>
        <p:spPr>
          <a:xfrm>
            <a:off x="6899476" y="7872357"/>
            <a:ext cx="2653589" cy="1117126"/>
          </a:xfrm>
          <a:prstGeom prst="rect">
            <a:avLst/>
          </a:prstGeom>
          <a:noFill/>
          <a:ln>
            <a:noFill/>
          </a:ln>
        </p:spPr>
        <p:txBody>
          <a:bodyPr anchorCtr="0" anchor="t" bIns="0" lIns="0" spcFirstLastPara="1" rIns="0" wrap="square" tIns="103000">
            <a:spAutoFit/>
          </a:bodyPr>
          <a:lstStyle/>
          <a:p>
            <a:pPr indent="0" lvl="0" marL="34077" marR="0" rtl="0" algn="l">
              <a:spcBef>
                <a:spcPts val="0"/>
              </a:spcBef>
              <a:spcAft>
                <a:spcPts val="0"/>
              </a:spcAft>
              <a:buNone/>
            </a:pPr>
            <a:r>
              <a:rPr lang="en-US" sz="3000">
                <a:solidFill>
                  <a:schemeClr val="dk1"/>
                </a:solidFill>
                <a:latin typeface="Trebuchet MS"/>
                <a:ea typeface="Trebuchet MS"/>
                <a:cs typeface="Trebuchet MS"/>
                <a:sym typeface="Trebuchet MS"/>
              </a:rPr>
              <a:t>𝑑𝑒𝑓</a:t>
            </a:r>
            <a:r>
              <a:rPr baseline="-25000" lang="en-US" sz="3000">
                <a:solidFill>
                  <a:schemeClr val="dk1"/>
                </a:solidFill>
                <a:latin typeface="Trebuchet MS"/>
                <a:ea typeface="Trebuchet MS"/>
                <a:cs typeface="Trebuchet MS"/>
                <a:sym typeface="Trebuchet MS"/>
              </a:rPr>
              <a:t>𝐵2</a:t>
            </a:r>
            <a:r>
              <a:rPr lang="en-US" sz="3000">
                <a:solidFill>
                  <a:schemeClr val="dk1"/>
                </a:solidFill>
                <a:latin typeface="Trebuchet MS"/>
                <a:ea typeface="Trebuchet MS"/>
                <a:cs typeface="Trebuchet MS"/>
                <a:sym typeface="Trebuchet MS"/>
              </a:rPr>
              <a:t>= {a, b}</a:t>
            </a:r>
            <a:endParaRPr sz="3000">
              <a:solidFill>
                <a:schemeClr val="dk1"/>
              </a:solidFill>
              <a:latin typeface="Trebuchet MS"/>
              <a:ea typeface="Trebuchet MS"/>
              <a:cs typeface="Trebuchet MS"/>
              <a:sym typeface="Trebuchet MS"/>
            </a:endParaRPr>
          </a:p>
          <a:p>
            <a:pPr indent="0" lvl="0" marL="15850" marR="0" rtl="0" algn="l">
              <a:spcBef>
                <a:spcPts val="749"/>
              </a:spcBef>
              <a:spcAft>
                <a:spcPts val="0"/>
              </a:spcAft>
              <a:buNone/>
            </a:pPr>
            <a:r>
              <a:rPr lang="en-US" sz="3000">
                <a:solidFill>
                  <a:schemeClr val="dk1"/>
                </a:solidFill>
                <a:latin typeface="Trebuchet MS"/>
                <a:ea typeface="Trebuchet MS"/>
                <a:cs typeface="Trebuchet MS"/>
                <a:sym typeface="Trebuchet MS"/>
              </a:rPr>
              <a:t>𝑢𝑠𝑒</a:t>
            </a:r>
            <a:r>
              <a:rPr baseline="-25000" lang="en-US" sz="3000">
                <a:solidFill>
                  <a:schemeClr val="dk1"/>
                </a:solidFill>
                <a:latin typeface="Trebuchet MS"/>
                <a:ea typeface="Trebuchet MS"/>
                <a:cs typeface="Trebuchet MS"/>
                <a:sym typeface="Trebuchet MS"/>
              </a:rPr>
              <a:t>𝐵2</a:t>
            </a:r>
            <a:r>
              <a:rPr lang="en-US" sz="3000">
                <a:solidFill>
                  <a:schemeClr val="dk1"/>
                </a:solidFill>
                <a:latin typeface="Trebuchet MS"/>
                <a:ea typeface="Trebuchet MS"/>
                <a:cs typeface="Trebuchet MS"/>
                <a:sym typeface="Trebuchet MS"/>
              </a:rPr>
              <a:t>= {a, b}</a:t>
            </a:r>
            <a:endParaRPr sz="3000">
              <a:solidFill>
                <a:schemeClr val="dk1"/>
              </a:solidFill>
              <a:latin typeface="Trebuchet MS"/>
              <a:ea typeface="Trebuchet MS"/>
              <a:cs typeface="Trebuchet MS"/>
              <a:sym typeface="Trebuchet MS"/>
            </a:endParaRPr>
          </a:p>
        </p:txBody>
      </p:sp>
      <p:sp>
        <p:nvSpPr>
          <p:cNvPr id="222" name="Google Shape;222;p15"/>
          <p:cNvSpPr txBox="1"/>
          <p:nvPr/>
        </p:nvSpPr>
        <p:spPr>
          <a:xfrm>
            <a:off x="1458337" y="5565798"/>
            <a:ext cx="2020824" cy="1171581"/>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2475">
            <a:spAutoFit/>
          </a:bodyPr>
          <a:lstStyle/>
          <a:p>
            <a:pPr indent="0" lvl="0" marL="113325" marR="0" rtl="0" algn="l">
              <a:spcBef>
                <a:spcPts val="0"/>
              </a:spcBef>
              <a:spcAft>
                <a:spcPts val="0"/>
              </a:spcAft>
              <a:buNone/>
            </a:pPr>
            <a:r>
              <a:rPr lang="en-US" sz="3200">
                <a:solidFill>
                  <a:schemeClr val="dk1"/>
                </a:solidFill>
                <a:latin typeface="Trebuchet MS"/>
                <a:ea typeface="Trebuchet MS"/>
                <a:cs typeface="Trebuchet MS"/>
                <a:sym typeface="Trebuchet MS"/>
              </a:rPr>
              <a:t>a = b +  c</a:t>
            </a:r>
            <a:endParaRPr sz="3200">
              <a:solidFill>
                <a:schemeClr val="dk1"/>
              </a:solidFill>
              <a:latin typeface="Trebuchet MS"/>
              <a:ea typeface="Trebuchet MS"/>
              <a:cs typeface="Trebuchet MS"/>
              <a:sym typeface="Trebuchet MS"/>
            </a:endParaRPr>
          </a:p>
          <a:p>
            <a:pPr indent="0" lvl="0" marL="113325" marR="0" rtl="0" algn="l">
              <a:spcBef>
                <a:spcPts val="1241"/>
              </a:spcBef>
              <a:spcAft>
                <a:spcPts val="0"/>
              </a:spcAft>
              <a:buNone/>
            </a:pPr>
            <a:r>
              <a:rPr lang="en-US" sz="3200">
                <a:solidFill>
                  <a:schemeClr val="dk1"/>
                </a:solidFill>
                <a:latin typeface="Trebuchet MS"/>
                <a:ea typeface="Trebuchet MS"/>
                <a:cs typeface="Trebuchet MS"/>
                <a:sym typeface="Trebuchet MS"/>
              </a:rPr>
              <a:t>a = a +  1</a:t>
            </a:r>
            <a:endParaRPr sz="3200">
              <a:solidFill>
                <a:schemeClr val="dk1"/>
              </a:solidFill>
              <a:latin typeface="Trebuchet MS"/>
              <a:ea typeface="Trebuchet MS"/>
              <a:cs typeface="Trebuchet MS"/>
              <a:sym typeface="Trebuchet MS"/>
            </a:endParaRPr>
          </a:p>
        </p:txBody>
      </p:sp>
      <p:sp>
        <p:nvSpPr>
          <p:cNvPr id="223" name="Google Shape;223;p15"/>
          <p:cNvSpPr txBox="1"/>
          <p:nvPr/>
        </p:nvSpPr>
        <p:spPr>
          <a:xfrm>
            <a:off x="1821964" y="7041132"/>
            <a:ext cx="1282446"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b="1" i="1" lang="en-US" sz="2200">
                <a:solidFill>
                  <a:schemeClr val="dk1"/>
                </a:solidFill>
                <a:latin typeface="Trebuchet MS"/>
                <a:ea typeface="Trebuchet MS"/>
                <a:cs typeface="Trebuchet MS"/>
                <a:sym typeface="Trebuchet MS"/>
              </a:rPr>
              <a:t>Basic block</a:t>
            </a:r>
            <a:endParaRPr sz="2200">
              <a:solidFill>
                <a:schemeClr val="dk1"/>
              </a:solidFill>
              <a:latin typeface="Trebuchet MS"/>
              <a:ea typeface="Trebuchet MS"/>
              <a:cs typeface="Trebuchet MS"/>
              <a:sym typeface="Trebuchet MS"/>
            </a:endParaRPr>
          </a:p>
        </p:txBody>
      </p:sp>
      <p:sp>
        <p:nvSpPr>
          <p:cNvPr id="224" name="Google Shape;224;p15"/>
          <p:cNvSpPr txBox="1"/>
          <p:nvPr/>
        </p:nvSpPr>
        <p:spPr>
          <a:xfrm>
            <a:off x="7529955" y="5565797"/>
            <a:ext cx="2023110" cy="1171581"/>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2475">
            <a:spAutoFit/>
          </a:bodyPr>
          <a:lstStyle/>
          <a:p>
            <a:pPr indent="0" lvl="0" marL="114910" marR="0" rtl="0" algn="l">
              <a:spcBef>
                <a:spcPts val="0"/>
              </a:spcBef>
              <a:spcAft>
                <a:spcPts val="0"/>
              </a:spcAft>
              <a:buNone/>
            </a:pPr>
            <a:r>
              <a:rPr lang="en-US" sz="3200">
                <a:solidFill>
                  <a:schemeClr val="dk1"/>
                </a:solidFill>
                <a:latin typeface="Trebuchet MS"/>
                <a:ea typeface="Trebuchet MS"/>
                <a:cs typeface="Trebuchet MS"/>
                <a:sym typeface="Trebuchet MS"/>
              </a:rPr>
              <a:t>a = a + 1</a:t>
            </a:r>
            <a:endParaRPr sz="3200">
              <a:solidFill>
                <a:schemeClr val="dk1"/>
              </a:solidFill>
              <a:latin typeface="Trebuchet MS"/>
              <a:ea typeface="Trebuchet MS"/>
              <a:cs typeface="Trebuchet MS"/>
              <a:sym typeface="Trebuchet MS"/>
            </a:endParaRPr>
          </a:p>
          <a:p>
            <a:pPr indent="0" lvl="0" marL="114910" marR="0" rtl="0" algn="l">
              <a:spcBef>
                <a:spcPts val="1241"/>
              </a:spcBef>
              <a:spcAft>
                <a:spcPts val="0"/>
              </a:spcAft>
              <a:buNone/>
            </a:pPr>
            <a:r>
              <a:rPr lang="en-US" sz="3200">
                <a:solidFill>
                  <a:schemeClr val="dk1"/>
                </a:solidFill>
                <a:latin typeface="Trebuchet MS"/>
                <a:ea typeface="Trebuchet MS"/>
                <a:cs typeface="Trebuchet MS"/>
                <a:sym typeface="Trebuchet MS"/>
              </a:rPr>
              <a:t>b = b + 1</a:t>
            </a:r>
            <a:endParaRPr sz="3200">
              <a:solidFill>
                <a:schemeClr val="dk1"/>
              </a:solidFill>
              <a:latin typeface="Trebuchet MS"/>
              <a:ea typeface="Trebuchet MS"/>
              <a:cs typeface="Trebuchet MS"/>
              <a:sym typeface="Trebuchet MS"/>
            </a:endParaRPr>
          </a:p>
        </p:txBody>
      </p:sp>
      <p:sp>
        <p:nvSpPr>
          <p:cNvPr id="225" name="Google Shape;225;p15"/>
          <p:cNvSpPr txBox="1"/>
          <p:nvPr/>
        </p:nvSpPr>
        <p:spPr>
          <a:xfrm>
            <a:off x="7894342" y="7046785"/>
            <a:ext cx="1281684"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b="1" i="1" lang="en-US" sz="2200">
                <a:solidFill>
                  <a:schemeClr val="dk1"/>
                </a:solidFill>
                <a:latin typeface="Trebuchet MS"/>
                <a:ea typeface="Trebuchet MS"/>
                <a:cs typeface="Trebuchet MS"/>
                <a:sym typeface="Trebuchet MS"/>
              </a:rPr>
              <a:t>Basic block</a:t>
            </a:r>
            <a:endParaRPr sz="2200">
              <a:solidFill>
                <a:schemeClr val="dk1"/>
              </a:solidFill>
              <a:latin typeface="Trebuchet MS"/>
              <a:ea typeface="Trebuchet MS"/>
              <a:cs typeface="Trebuchet MS"/>
              <a:sym typeface="Trebuchet MS"/>
            </a:endParaRPr>
          </a:p>
        </p:txBody>
      </p:sp>
      <p:sp>
        <p:nvSpPr>
          <p:cNvPr id="226" name="Google Shape;226;p15"/>
          <p:cNvSpPr txBox="1"/>
          <p:nvPr/>
        </p:nvSpPr>
        <p:spPr>
          <a:xfrm>
            <a:off x="896653" y="5719552"/>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B1</a:t>
            </a:r>
            <a:endParaRPr sz="2200">
              <a:solidFill>
                <a:schemeClr val="dk1"/>
              </a:solidFill>
              <a:latin typeface="Trebuchet MS"/>
              <a:ea typeface="Trebuchet MS"/>
              <a:cs typeface="Trebuchet MS"/>
              <a:sym typeface="Trebuchet MS"/>
            </a:endParaRPr>
          </a:p>
        </p:txBody>
      </p:sp>
      <p:sp>
        <p:nvSpPr>
          <p:cNvPr id="227" name="Google Shape;227;p15"/>
          <p:cNvSpPr txBox="1"/>
          <p:nvPr/>
        </p:nvSpPr>
        <p:spPr>
          <a:xfrm>
            <a:off x="6341872" y="4810150"/>
            <a:ext cx="1645200" cy="1215000"/>
          </a:xfrm>
          <a:prstGeom prst="rect">
            <a:avLst/>
          </a:prstGeom>
          <a:noFill/>
          <a:ln>
            <a:noFill/>
          </a:ln>
        </p:spPr>
        <p:txBody>
          <a:bodyPr anchorCtr="0" anchor="t" bIns="0" lIns="0" spcFirstLastPara="1" rIns="0" wrap="square" tIns="241700">
            <a:spAutoFit/>
          </a:bodyPr>
          <a:lstStyle/>
          <a:p>
            <a:pPr indent="0" lvl="0" marL="15850" marR="0" rtl="0" algn="l">
              <a:spcBef>
                <a:spcPts val="0"/>
              </a:spcBef>
              <a:spcAft>
                <a:spcPts val="0"/>
              </a:spcAft>
              <a:buNone/>
            </a:pPr>
            <a:r>
              <a:rPr i="1" lang="en-US" sz="3000">
                <a:solidFill>
                  <a:schemeClr val="dk1"/>
                </a:solidFill>
                <a:latin typeface="Trebuchet MS"/>
                <a:ea typeface="Trebuchet MS"/>
                <a:cs typeface="Trebuchet MS"/>
                <a:sym typeface="Trebuchet MS"/>
              </a:rPr>
              <a:t>case 2:</a:t>
            </a:r>
            <a:endParaRPr sz="3000">
              <a:solidFill>
                <a:schemeClr val="dk1"/>
              </a:solidFill>
              <a:latin typeface="Trebuchet MS"/>
              <a:ea typeface="Trebuchet MS"/>
              <a:cs typeface="Trebuchet MS"/>
              <a:sym typeface="Trebuchet MS"/>
            </a:endParaRPr>
          </a:p>
          <a:p>
            <a:pPr indent="0" lvl="0" marL="668061" marR="0" rtl="0" algn="l">
              <a:spcBef>
                <a:spcPts val="1329"/>
              </a:spcBef>
              <a:spcAft>
                <a:spcPts val="0"/>
              </a:spcAft>
              <a:buNone/>
            </a:pPr>
            <a:r>
              <a:rPr lang="en-US" sz="2200">
                <a:solidFill>
                  <a:schemeClr val="dk1"/>
                </a:solidFill>
                <a:latin typeface="Trebuchet MS"/>
                <a:ea typeface="Trebuchet MS"/>
                <a:cs typeface="Trebuchet MS"/>
                <a:sym typeface="Trebuchet MS"/>
              </a:rPr>
              <a:t>B2</a:t>
            </a:r>
            <a:endParaRPr sz="2200">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cxnSp>
        <p:nvCxnSpPr>
          <p:cNvPr id="232" name="Google Shape;232;p16"/>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233" name="Google Shape;233;p16"/>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234" name="Google Shape;234;p16"/>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235" name="Google Shape;235;p16"/>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Live Variable Analysis</a:t>
            </a:r>
            <a:endParaRPr/>
          </a:p>
        </p:txBody>
      </p:sp>
      <p:sp>
        <p:nvSpPr>
          <p:cNvPr id="236" name="Google Shape;236;p16"/>
          <p:cNvSpPr txBox="1"/>
          <p:nvPr/>
        </p:nvSpPr>
        <p:spPr>
          <a:xfrm>
            <a:off x="143691" y="2068165"/>
            <a:ext cx="12323500" cy="6705600"/>
          </a:xfrm>
          <a:prstGeom prst="rect">
            <a:avLst/>
          </a:prstGeom>
          <a:noFill/>
          <a:ln>
            <a:noFill/>
          </a:ln>
        </p:spPr>
        <p:txBody>
          <a:bodyPr anchorCtr="0" anchor="t" bIns="57050" lIns="114100" spcFirstLastPara="1" rIns="114100" wrap="square" tIns="57050">
            <a:noAutofit/>
          </a:bodyPr>
          <a:lstStyle/>
          <a:p>
            <a:pPr indent="0" lvl="1" marL="435864" marR="0" rtl="0" algn="just">
              <a:spcBef>
                <a:spcPts val="0"/>
              </a:spcBef>
              <a:spcAft>
                <a:spcPts val="0"/>
              </a:spcAft>
              <a:buNone/>
            </a:pPr>
            <a:r>
              <a:rPr b="1" i="0" lang="en-US" sz="3500" u="none" cap="none" strike="noStrike">
                <a:solidFill>
                  <a:srgbClr val="002060"/>
                </a:solidFill>
                <a:latin typeface="Calibri"/>
                <a:ea typeface="Calibri"/>
                <a:cs typeface="Calibri"/>
                <a:sym typeface="Calibri"/>
              </a:rPr>
              <a:t>Liveness of a variable</a:t>
            </a:r>
            <a:endParaRPr/>
          </a:p>
          <a:p>
            <a:pPr indent="0" lvl="1" marL="435864" marR="0" rtl="0" algn="just">
              <a:spcBef>
                <a:spcPts val="749"/>
              </a:spcBef>
              <a:spcAft>
                <a:spcPts val="0"/>
              </a:spcAft>
              <a:buNone/>
            </a:pPr>
            <a:r>
              <a:rPr b="0" i="0" lang="en-US" sz="3200" u="none" cap="none" strike="noStrike">
                <a:solidFill>
                  <a:schemeClr val="dk1"/>
                </a:solidFill>
                <a:latin typeface="Calibri"/>
                <a:ea typeface="Calibri"/>
                <a:cs typeface="Calibri"/>
                <a:sym typeface="Calibri"/>
              </a:rPr>
              <a:t>A variable x is live at a point p if there exists a path from p to the exit along which the value of x is used before it is redefined.</a:t>
            </a:r>
            <a:endParaRPr/>
          </a:p>
          <a:p>
            <a:pPr indent="0" lvl="1" marL="435864" marR="0" rtl="0" algn="just">
              <a:spcBef>
                <a:spcPts val="749"/>
              </a:spcBef>
              <a:spcAft>
                <a:spcPts val="0"/>
              </a:spcAft>
              <a:buNone/>
            </a:pPr>
            <a:r>
              <a:t/>
            </a:r>
            <a:endParaRPr b="0" i="0" sz="3200" u="none" cap="none" strike="noStrike">
              <a:solidFill>
                <a:schemeClr val="dk1"/>
              </a:solidFill>
              <a:latin typeface="Calibri"/>
              <a:ea typeface="Calibri"/>
              <a:cs typeface="Calibri"/>
              <a:sym typeface="Calibri"/>
            </a:endParaRPr>
          </a:p>
          <a:p>
            <a:pPr indent="-570586" lvl="1" marL="1006450" marR="0" rtl="0" algn="just">
              <a:spcBef>
                <a:spcPts val="749"/>
              </a:spcBef>
              <a:spcAft>
                <a:spcPts val="0"/>
              </a:spcAft>
              <a:buClr>
                <a:srgbClr val="D99593"/>
              </a:buClr>
              <a:buSzPts val="3200"/>
              <a:buFont typeface="Arial"/>
              <a:buChar char="•"/>
            </a:pPr>
            <a:r>
              <a:rPr b="0" i="0" lang="en-US" sz="3200" u="none" cap="none" strike="noStrike">
                <a:solidFill>
                  <a:schemeClr val="dk1"/>
                </a:solidFill>
                <a:latin typeface="Calibri"/>
                <a:ea typeface="Calibri"/>
                <a:cs typeface="Calibri"/>
                <a:sym typeface="Calibri"/>
              </a:rPr>
              <a:t>Data flow equations are defined in terms of </a:t>
            </a:r>
            <a:endParaRPr/>
          </a:p>
          <a:p>
            <a:pPr indent="-220308" lvl="1" marL="1377330" marR="0" rtl="0" algn="just">
              <a:spcBef>
                <a:spcPts val="462"/>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IN[B]</a:t>
            </a:r>
            <a:endParaRPr b="0" i="0" sz="3200" u="none" cap="none" strike="noStrike">
              <a:solidFill>
                <a:schemeClr val="dk1"/>
              </a:solidFill>
              <a:latin typeface="Calibri"/>
              <a:ea typeface="Calibri"/>
              <a:cs typeface="Calibri"/>
              <a:sym typeface="Calibri"/>
            </a:endParaRPr>
          </a:p>
          <a:p>
            <a:pPr indent="-220308" lvl="1" marL="1377330" marR="0" rtl="0" algn="just">
              <a:spcBef>
                <a:spcPts val="48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OUT[B]</a:t>
            </a:r>
            <a:endParaRPr/>
          </a:p>
          <a:p>
            <a:pPr indent="-220308" lvl="1" marL="1377330" marR="0" rtl="0" algn="just">
              <a:spcBef>
                <a:spcPts val="48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Set of variables live at the points immediately before and after the block</a:t>
            </a:r>
            <a:endParaRPr b="0" i="0" sz="3200" u="none" cap="none" strike="noStrike">
              <a:solidFill>
                <a:schemeClr val="dk1"/>
              </a:solidFill>
              <a:latin typeface="Calibri"/>
              <a:ea typeface="Calibri"/>
              <a:cs typeface="Calibri"/>
              <a:sym typeface="Calibri"/>
            </a:endParaRPr>
          </a:p>
          <a:p>
            <a:pPr indent="0" lvl="1" marL="435864" marR="0" rtl="0" algn="just">
              <a:spcBef>
                <a:spcPts val="749"/>
              </a:spcBef>
              <a:spcAft>
                <a:spcPts val="0"/>
              </a:spcAft>
              <a:buNone/>
            </a:pPr>
            <a:r>
              <a:t/>
            </a:r>
            <a:endParaRPr b="0" i="0" sz="3200" u="none" cap="none" strike="noStrike">
              <a:solidFill>
                <a:schemeClr val="dk1"/>
              </a:solidFill>
              <a:latin typeface="Calibri"/>
              <a:ea typeface="Calibri"/>
              <a:cs typeface="Calibri"/>
              <a:sym typeface="Calibri"/>
            </a:endParaRPr>
          </a:p>
          <a:p>
            <a:pPr indent="-570586" lvl="1" marL="1006450" marR="0" rtl="0" algn="just">
              <a:spcBef>
                <a:spcPts val="749"/>
              </a:spcBef>
              <a:spcAft>
                <a:spcPts val="0"/>
              </a:spcAft>
              <a:buClr>
                <a:srgbClr val="D99593"/>
              </a:buClr>
              <a:buSzPts val="3200"/>
              <a:buFont typeface="Arial"/>
              <a:buChar char="•"/>
            </a:pPr>
            <a:r>
              <a:rPr b="0" i="0" lang="en-US" sz="3200" u="none" cap="none" strike="noStrike">
                <a:solidFill>
                  <a:schemeClr val="dk1"/>
                </a:solidFill>
                <a:latin typeface="Calibri"/>
                <a:ea typeface="Calibri"/>
                <a:cs typeface="Calibri"/>
                <a:sym typeface="Calibri"/>
              </a:rPr>
              <a:t>Live Variable Analysis is a </a:t>
            </a:r>
            <a:r>
              <a:rPr b="1" i="1" lang="en-US" sz="3200" u="none" cap="none" strike="noStrike">
                <a:solidFill>
                  <a:srgbClr val="002060"/>
                </a:solidFill>
                <a:latin typeface="Calibri"/>
                <a:ea typeface="Calibri"/>
                <a:cs typeface="Calibri"/>
                <a:sym typeface="Calibri"/>
              </a:rPr>
              <a:t>backward flow problem</a:t>
            </a:r>
            <a:r>
              <a:rPr b="0" i="0" lang="en-US" sz="3200" u="none" cap="none" strike="noStrike">
                <a:solidFill>
                  <a:schemeClr val="dk1"/>
                </a:solidFill>
                <a:latin typeface="Calibri"/>
                <a:ea typeface="Calibri"/>
                <a:cs typeface="Calibri"/>
                <a:sym typeface="Calibri"/>
              </a:rPr>
              <a:t>.</a:t>
            </a:r>
            <a:endParaRPr/>
          </a:p>
          <a:p>
            <a:pPr indent="0" lvl="1" marL="435864" marR="0" rtl="0" algn="just">
              <a:spcBef>
                <a:spcPts val="749"/>
              </a:spcBef>
              <a:spcAft>
                <a:spcPts val="0"/>
              </a:spcAft>
              <a:buNone/>
            </a:pPr>
            <a:r>
              <a:t/>
            </a:r>
            <a:endParaRPr b="0" i="0" sz="35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538331" y="280327"/>
            <a:ext cx="2671445"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Data-flow values</a:t>
            </a:r>
            <a:endParaRPr sz="3000"/>
          </a:p>
        </p:txBody>
      </p:sp>
      <p:sp>
        <p:nvSpPr>
          <p:cNvPr id="242" name="Google Shape;242;p17"/>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3" name="Google Shape;243;p17"/>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44" name="Google Shape;244;p17"/>
          <p:cNvSpPr txBox="1"/>
          <p:nvPr/>
        </p:nvSpPr>
        <p:spPr>
          <a:xfrm>
            <a:off x="459024" y="2921638"/>
            <a:ext cx="11986895" cy="3636645"/>
          </a:xfrm>
          <a:prstGeom prst="rect">
            <a:avLst/>
          </a:prstGeom>
          <a:noFill/>
          <a:ln>
            <a:noFill/>
          </a:ln>
        </p:spPr>
        <p:txBody>
          <a:bodyPr anchorCtr="0" anchor="t" bIns="0" lIns="0" spcFirstLastPara="1" rIns="0" wrap="square" tIns="30475">
            <a:spAutoFit/>
          </a:bodyPr>
          <a:lstStyle/>
          <a:p>
            <a:pPr indent="0" lvl="0" marL="12700" marR="5080" rtl="0" algn="l">
              <a:lnSpc>
                <a:spcPct val="118571"/>
              </a:lnSpc>
              <a:spcBef>
                <a:spcPts val="0"/>
              </a:spcBef>
              <a:spcAft>
                <a:spcPts val="0"/>
              </a:spcAft>
              <a:buNone/>
            </a:pPr>
            <a:r>
              <a:rPr b="1" lang="en-US" sz="2800">
                <a:solidFill>
                  <a:srgbClr val="2F5496"/>
                </a:solidFill>
                <a:latin typeface="Calibri"/>
                <a:ea typeface="Calibri"/>
                <a:cs typeface="Calibri"/>
                <a:sym typeface="Calibri"/>
              </a:rPr>
              <a:t>Live	variable	Analysis	algorithm	requires	the	computation	of	the	following  data-flow values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443865" lvl="0" marL="469900" marR="0" rtl="0" algn="l">
              <a:lnSpc>
                <a:spcPct val="100000"/>
              </a:lnSpc>
              <a:spcBef>
                <a:spcPts val="1825"/>
              </a:spcBef>
              <a:spcAft>
                <a:spcPts val="0"/>
              </a:spcAft>
              <a:buClr>
                <a:srgbClr val="2F5496"/>
              </a:buClr>
              <a:buSzPts val="2800"/>
              <a:buFont typeface="Arial"/>
              <a:buChar char="●"/>
            </a:pPr>
            <a:r>
              <a:rPr b="1" lang="en-US" sz="2800">
                <a:solidFill>
                  <a:srgbClr val="C55A11"/>
                </a:solidFill>
                <a:latin typeface="Calibri"/>
                <a:ea typeface="Calibri"/>
                <a:cs typeface="Calibri"/>
                <a:sym typeface="Calibri"/>
              </a:rPr>
              <a:t>use[n] </a:t>
            </a:r>
            <a:r>
              <a:rPr b="1" lang="en-US" sz="2800">
                <a:solidFill>
                  <a:srgbClr val="2F5496"/>
                </a:solidFill>
                <a:latin typeface="Calibri"/>
                <a:ea typeface="Calibri"/>
                <a:cs typeface="Calibri"/>
                <a:sym typeface="Calibri"/>
              </a:rPr>
              <a:t>: set of variables used by Node </a:t>
            </a:r>
            <a:r>
              <a:rPr b="1" lang="en-US" sz="2800">
                <a:solidFill>
                  <a:srgbClr val="C55A11"/>
                </a:solidFill>
                <a:latin typeface="Calibri"/>
                <a:ea typeface="Calibri"/>
                <a:cs typeface="Calibri"/>
                <a:sym typeface="Calibri"/>
              </a:rPr>
              <a:t>n</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C55A11"/>
                </a:solidFill>
                <a:latin typeface="Calibri"/>
                <a:ea typeface="Calibri"/>
                <a:cs typeface="Calibri"/>
                <a:sym typeface="Calibri"/>
              </a:rPr>
              <a:t>def [n] </a:t>
            </a:r>
            <a:r>
              <a:rPr b="1" lang="en-US" sz="2800">
                <a:solidFill>
                  <a:srgbClr val="2F5496"/>
                </a:solidFill>
                <a:latin typeface="Calibri"/>
                <a:ea typeface="Calibri"/>
                <a:cs typeface="Calibri"/>
                <a:sym typeface="Calibri"/>
              </a:rPr>
              <a:t>: set of variables defined by Node </a:t>
            </a:r>
            <a:r>
              <a:rPr b="1" lang="en-US" sz="2800">
                <a:solidFill>
                  <a:srgbClr val="C55A11"/>
                </a:solidFill>
                <a:latin typeface="Calibri"/>
                <a:ea typeface="Calibri"/>
                <a:cs typeface="Calibri"/>
                <a:sym typeface="Calibri"/>
              </a:rPr>
              <a:t>n</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C55A11"/>
                </a:solidFill>
                <a:latin typeface="Calibri"/>
                <a:ea typeface="Calibri"/>
                <a:cs typeface="Calibri"/>
                <a:sym typeface="Calibri"/>
              </a:rPr>
              <a:t>in[n] </a:t>
            </a:r>
            <a:r>
              <a:rPr b="1" lang="en-US" sz="2800">
                <a:solidFill>
                  <a:srgbClr val="2F5496"/>
                </a:solidFill>
                <a:latin typeface="Calibri"/>
                <a:ea typeface="Calibri"/>
                <a:cs typeface="Calibri"/>
                <a:sym typeface="Calibri"/>
              </a:rPr>
              <a:t>: variables live on entry to Node </a:t>
            </a:r>
            <a:r>
              <a:rPr b="1" lang="en-US" sz="2800">
                <a:solidFill>
                  <a:srgbClr val="C55A11"/>
                </a:solidFill>
                <a:latin typeface="Calibri"/>
                <a:ea typeface="Calibri"/>
                <a:cs typeface="Calibri"/>
                <a:sym typeface="Calibri"/>
              </a:rPr>
              <a:t>n</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C55A11"/>
                </a:solidFill>
                <a:latin typeface="Calibri"/>
                <a:ea typeface="Calibri"/>
                <a:cs typeface="Calibri"/>
                <a:sym typeface="Calibri"/>
              </a:rPr>
              <a:t>out[n] </a:t>
            </a:r>
            <a:r>
              <a:rPr b="1" lang="en-US" sz="2800">
                <a:solidFill>
                  <a:srgbClr val="2F5496"/>
                </a:solidFill>
                <a:latin typeface="Calibri"/>
                <a:ea typeface="Calibri"/>
                <a:cs typeface="Calibri"/>
                <a:sym typeface="Calibri"/>
              </a:rPr>
              <a:t>: variables live on exit from Node </a:t>
            </a:r>
            <a:r>
              <a:rPr b="1" lang="en-US" sz="2800">
                <a:solidFill>
                  <a:srgbClr val="C55A11"/>
                </a:solidFill>
                <a:latin typeface="Calibri"/>
                <a:ea typeface="Calibri"/>
                <a:cs typeface="Calibri"/>
                <a:sym typeface="Calibri"/>
              </a:rPr>
              <a:t>n</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538331" y="280327"/>
            <a:ext cx="510032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Live-Variable Analysis Algorithm</a:t>
            </a:r>
            <a:endParaRPr sz="3000"/>
          </a:p>
        </p:txBody>
      </p:sp>
      <p:sp>
        <p:nvSpPr>
          <p:cNvPr id="250" name="Google Shape;250;p19"/>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1" name="Google Shape;251;p19"/>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pic>
        <p:nvPicPr>
          <p:cNvPr id="252" name="Google Shape;252;p19"/>
          <p:cNvPicPr preferRelativeResize="0"/>
          <p:nvPr/>
        </p:nvPicPr>
        <p:blipFill rotWithShape="1">
          <a:blip r:embed="rId4">
            <a:alphaModFix/>
          </a:blip>
          <a:srcRect b="0" l="0" r="0" t="0"/>
          <a:stretch/>
        </p:blipFill>
        <p:spPr>
          <a:xfrm>
            <a:off x="906699" y="2644745"/>
            <a:ext cx="11555287" cy="59564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cxnSp>
        <p:nvCxnSpPr>
          <p:cNvPr id="257" name="Google Shape;257;p20"/>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258" name="Google Shape;258;p20"/>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259" name="Google Shape;259;p20"/>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260" name="Google Shape;260;p20"/>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 Problem-1</a:t>
            </a:r>
            <a:endParaRPr/>
          </a:p>
        </p:txBody>
      </p:sp>
      <p:pic>
        <p:nvPicPr>
          <p:cNvPr id="261" name="Google Shape;261;p20"/>
          <p:cNvPicPr preferRelativeResize="0"/>
          <p:nvPr/>
        </p:nvPicPr>
        <p:blipFill rotWithShape="1">
          <a:blip r:embed="rId4">
            <a:alphaModFix/>
          </a:blip>
          <a:srcRect b="0" l="0" r="0" t="0"/>
          <a:stretch/>
        </p:blipFill>
        <p:spPr>
          <a:xfrm>
            <a:off x="4338089" y="3283781"/>
            <a:ext cx="5954214" cy="5457350"/>
          </a:xfrm>
          <a:prstGeom prst="rect">
            <a:avLst/>
          </a:prstGeom>
          <a:noFill/>
          <a:ln>
            <a:noFill/>
          </a:ln>
        </p:spPr>
      </p:pic>
      <p:sp>
        <p:nvSpPr>
          <p:cNvPr id="262" name="Google Shape;262;p20"/>
          <p:cNvSpPr/>
          <p:nvPr/>
        </p:nvSpPr>
        <p:spPr>
          <a:xfrm>
            <a:off x="471734" y="2015908"/>
            <a:ext cx="11625368" cy="1267856"/>
          </a:xfrm>
          <a:prstGeom prst="rect">
            <a:avLst/>
          </a:prstGeom>
          <a:noFill/>
          <a:ln>
            <a:noFill/>
          </a:ln>
        </p:spPr>
        <p:txBody>
          <a:bodyPr anchorCtr="0" anchor="t" bIns="57050" lIns="114100" spcFirstLastPara="1" rIns="114100" wrap="square" tIns="57050">
            <a:spAutoFit/>
          </a:bodyPr>
          <a:lstStyle/>
          <a:p>
            <a:pPr indent="0" lvl="0" marL="0" marR="0" rtl="0" algn="just">
              <a:lnSpc>
                <a:spcPct val="107000"/>
              </a:lnSpc>
              <a:spcBef>
                <a:spcPts val="0"/>
              </a:spcBef>
              <a:spcAft>
                <a:spcPts val="0"/>
              </a:spcAft>
              <a:buNone/>
            </a:pPr>
            <a:r>
              <a:rPr b="1" lang="en-US" sz="3500">
                <a:solidFill>
                  <a:srgbClr val="002060"/>
                </a:solidFill>
                <a:latin typeface="Calibri"/>
                <a:ea typeface="Calibri"/>
                <a:cs typeface="Calibri"/>
                <a:sym typeface="Calibri"/>
              </a:rPr>
              <a:t>Calculate use[B], def[B], IN[B], OUT[B] by applying Liveness determination algorithm on the following flow graph: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2"/>
          <p:cNvSpPr txBox="1"/>
          <p:nvPr>
            <p:ph type="title"/>
          </p:nvPr>
        </p:nvSpPr>
        <p:spPr>
          <a:xfrm>
            <a:off x="810734" y="2414626"/>
            <a:ext cx="3897629"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55" name="Google Shape;55;p2"/>
          <p:cNvSpPr txBox="1"/>
          <p:nvPr/>
        </p:nvSpPr>
        <p:spPr>
          <a:xfrm>
            <a:off x="810723" y="3863765"/>
            <a:ext cx="6859270" cy="711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500">
                <a:solidFill>
                  <a:srgbClr val="2F5496"/>
                </a:solidFill>
                <a:latin typeface="Calibri"/>
                <a:ea typeface="Calibri"/>
                <a:cs typeface="Calibri"/>
                <a:sym typeface="Calibri"/>
              </a:rPr>
              <a:t>Unit 4: Live-Variable Analysis</a:t>
            </a:r>
            <a:endParaRPr sz="4500">
              <a:solidFill>
                <a:schemeClr val="dk1"/>
              </a:solidFill>
              <a:latin typeface="Calibri"/>
              <a:ea typeface="Calibri"/>
              <a:cs typeface="Calibri"/>
              <a:sym typeface="Calibri"/>
            </a:endParaRPr>
          </a:p>
        </p:txBody>
      </p:sp>
      <p:sp>
        <p:nvSpPr>
          <p:cNvPr id="56" name="Google Shape;56;p2"/>
          <p:cNvSpPr txBox="1"/>
          <p:nvPr/>
        </p:nvSpPr>
        <p:spPr>
          <a:xfrm>
            <a:off x="810734" y="7248708"/>
            <a:ext cx="6223000" cy="1029969"/>
          </a:xfrm>
          <a:prstGeom prst="rect">
            <a:avLst/>
          </a:prstGeom>
          <a:noFill/>
          <a:ln>
            <a:noFill/>
          </a:ln>
        </p:spPr>
        <p:txBody>
          <a:bodyPr anchorCtr="0" anchor="t" bIns="0" lIns="0" spcFirstLastPara="1" rIns="0" wrap="square" tIns="102850">
            <a:spAutoFit/>
          </a:bodyPr>
          <a:lstStyle/>
          <a:p>
            <a:pPr indent="0" lvl="0" marL="12700" marR="0" rtl="0" algn="l">
              <a:lnSpc>
                <a:spcPct val="100000"/>
              </a:lnSpc>
              <a:spcBef>
                <a:spcPts val="0"/>
              </a:spcBef>
              <a:spcAft>
                <a:spcPts val="0"/>
              </a:spcAft>
              <a:buNone/>
            </a:pPr>
            <a:r>
              <a:rPr b="1" lang="en-US" sz="3000">
                <a:solidFill>
                  <a:schemeClr val="dk1"/>
                </a:solidFill>
                <a:latin typeface="Calibri"/>
                <a:ea typeface="Calibri"/>
                <a:cs typeface="Calibri"/>
                <a:sym typeface="Calibri"/>
              </a:rPr>
              <a:t>Preet Kanwal</a:t>
            </a:r>
            <a:endParaRPr sz="3000">
              <a:solidFill>
                <a:schemeClr val="dk1"/>
              </a:solidFill>
              <a:latin typeface="Calibri"/>
              <a:ea typeface="Calibri"/>
              <a:cs typeface="Calibri"/>
              <a:sym typeface="Calibri"/>
            </a:endParaRPr>
          </a:p>
          <a:p>
            <a:pPr indent="0" lvl="0" marL="12700" marR="0" rtl="0" algn="l">
              <a:lnSpc>
                <a:spcPct val="100000"/>
              </a:lnSpc>
              <a:spcBef>
                <a:spcPts val="595"/>
              </a:spcBef>
              <a:spcAft>
                <a:spcPts val="0"/>
              </a:spcAft>
              <a:buNone/>
            </a:pPr>
            <a:r>
              <a:rPr lang="en-US" sz="2500">
                <a:solidFill>
                  <a:schemeClr val="dk1"/>
                </a:solidFill>
                <a:latin typeface="Calibri"/>
                <a:ea typeface="Calibri"/>
                <a:cs typeface="Calibri"/>
                <a:sym typeface="Calibri"/>
              </a:rPr>
              <a:t>Department of Computer Science &amp; Engineering</a:t>
            </a:r>
            <a:endParaRPr sz="2500">
              <a:solidFill>
                <a:schemeClr val="dk1"/>
              </a:solidFill>
              <a:latin typeface="Calibri"/>
              <a:ea typeface="Calibri"/>
              <a:cs typeface="Calibri"/>
              <a:sym typeface="Calibri"/>
            </a:endParaRPr>
          </a:p>
        </p:txBody>
      </p:sp>
      <p:sp>
        <p:nvSpPr>
          <p:cNvPr id="57" name="Google Shape;57;p2"/>
          <p:cNvSpPr/>
          <p:nvPr/>
        </p:nvSpPr>
        <p:spPr>
          <a:xfrm>
            <a:off x="376605" y="7319416"/>
            <a:ext cx="1280795" cy="1437640"/>
          </a:xfrm>
          <a:custGeom>
            <a:rect b="b" l="l" r="r" t="t"/>
            <a:pathLst>
              <a:path extrusionOk="0" h="1437640" w="1280795">
                <a:moveTo>
                  <a:pt x="1280274" y="1376553"/>
                </a:moveTo>
                <a:lnTo>
                  <a:pt x="54864" y="1376553"/>
                </a:lnTo>
                <a:lnTo>
                  <a:pt x="54864" y="0"/>
                </a:lnTo>
                <a:lnTo>
                  <a:pt x="0" y="0"/>
                </a:lnTo>
                <a:lnTo>
                  <a:pt x="0" y="1376553"/>
                </a:lnTo>
                <a:lnTo>
                  <a:pt x="0" y="1422501"/>
                </a:lnTo>
                <a:lnTo>
                  <a:pt x="0" y="1437513"/>
                </a:lnTo>
                <a:lnTo>
                  <a:pt x="1280274" y="1437513"/>
                </a:lnTo>
                <a:lnTo>
                  <a:pt x="1280274" y="1376553"/>
                </a:lnTo>
                <a:close/>
              </a:path>
            </a:pathLst>
          </a:custGeom>
          <a:solidFill>
            <a:srgbClr val="F4B0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0" y="3462311"/>
            <a:ext cx="9484995" cy="92075"/>
          </a:xfrm>
          <a:custGeom>
            <a:rect b="b" l="l" r="r" t="t"/>
            <a:pathLst>
              <a:path extrusionOk="0" h="92075" w="9484995">
                <a:moveTo>
                  <a:pt x="0" y="91499"/>
                </a:moveTo>
                <a:lnTo>
                  <a:pt x="9484799" y="0"/>
                </a:lnTo>
              </a:path>
            </a:pathLst>
          </a:custGeom>
          <a:noFill/>
          <a:ln cap="flat" cmpd="sng" w="38075">
            <a:solidFill>
              <a:srgbClr val="DEA2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 name="Google Shape;59;p2"/>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538331" y="280327"/>
            <a:ext cx="312293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Dataflow equations</a:t>
            </a:r>
            <a:endParaRPr sz="3000"/>
          </a:p>
        </p:txBody>
      </p:sp>
      <p:sp>
        <p:nvSpPr>
          <p:cNvPr id="268" name="Google Shape;268;p21"/>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9" name="Google Shape;269;p21"/>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70" name="Google Shape;270;p21"/>
          <p:cNvSpPr txBox="1"/>
          <p:nvPr/>
        </p:nvSpPr>
        <p:spPr>
          <a:xfrm>
            <a:off x="368775" y="2123888"/>
            <a:ext cx="7299959"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Step 3 - Compute IN and OUT for each basic block</a:t>
            </a:r>
            <a:endParaRPr sz="2800">
              <a:solidFill>
                <a:schemeClr val="dk1"/>
              </a:solidFill>
              <a:latin typeface="Calibri"/>
              <a:ea typeface="Calibri"/>
              <a:cs typeface="Calibri"/>
              <a:sym typeface="Calibri"/>
            </a:endParaRPr>
          </a:p>
        </p:txBody>
      </p:sp>
      <p:sp>
        <p:nvSpPr>
          <p:cNvPr id="271" name="Google Shape;271;p21"/>
          <p:cNvSpPr/>
          <p:nvPr/>
        </p:nvSpPr>
        <p:spPr>
          <a:xfrm>
            <a:off x="471724" y="4572000"/>
            <a:ext cx="5694680" cy="1390650"/>
          </a:xfrm>
          <a:custGeom>
            <a:rect b="b" l="l" r="r" t="t"/>
            <a:pathLst>
              <a:path extrusionOk="0" h="1390650" w="5694680">
                <a:moveTo>
                  <a:pt x="5694599" y="1390499"/>
                </a:moveTo>
                <a:lnTo>
                  <a:pt x="0" y="1390499"/>
                </a:lnTo>
                <a:lnTo>
                  <a:pt x="0" y="0"/>
                </a:lnTo>
                <a:lnTo>
                  <a:pt x="5694599" y="0"/>
                </a:lnTo>
                <a:lnTo>
                  <a:pt x="5694599" y="1390499"/>
                </a:lnTo>
                <a:close/>
              </a:path>
            </a:pathLst>
          </a:custGeom>
          <a:solidFill>
            <a:srgbClr val="2F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1"/>
          <p:cNvSpPr txBox="1"/>
          <p:nvPr/>
        </p:nvSpPr>
        <p:spPr>
          <a:xfrm>
            <a:off x="557449" y="4627245"/>
            <a:ext cx="1954530" cy="558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2800">
                <a:solidFill>
                  <a:srgbClr val="FFFFFF"/>
                </a:solidFill>
                <a:latin typeface="Calibri"/>
                <a:ea typeface="Calibri"/>
                <a:cs typeface="Calibri"/>
                <a:sym typeface="Calibri"/>
              </a:rPr>
              <a:t>OUT [B] = </a:t>
            </a:r>
            <a:r>
              <a:rPr lang="en-US" sz="3500">
                <a:solidFill>
                  <a:srgbClr val="FFFFFF"/>
                </a:solidFill>
                <a:latin typeface="MS PGothic"/>
                <a:ea typeface="MS PGothic"/>
                <a:cs typeface="MS PGothic"/>
                <a:sym typeface="MS PGothic"/>
              </a:rPr>
              <a:t>∪</a:t>
            </a:r>
            <a:endParaRPr sz="3500">
              <a:solidFill>
                <a:schemeClr val="dk1"/>
              </a:solidFill>
              <a:latin typeface="MS PGothic"/>
              <a:ea typeface="MS PGothic"/>
              <a:cs typeface="MS PGothic"/>
              <a:sym typeface="MS PGothic"/>
            </a:endParaRPr>
          </a:p>
        </p:txBody>
      </p:sp>
      <p:sp>
        <p:nvSpPr>
          <p:cNvPr id="273" name="Google Shape;273;p21"/>
          <p:cNvSpPr txBox="1"/>
          <p:nvPr/>
        </p:nvSpPr>
        <p:spPr>
          <a:xfrm>
            <a:off x="2498878" y="4968028"/>
            <a:ext cx="1932939" cy="309880"/>
          </a:xfrm>
          <a:prstGeom prst="rect">
            <a:avLst/>
          </a:prstGeom>
          <a:noFill/>
          <a:ln>
            <a:noFill/>
          </a:ln>
        </p:spPr>
        <p:txBody>
          <a:bodyPr anchorCtr="0" anchor="t" bIns="0" lIns="0" spcFirstLastPara="1" rIns="0" wrap="square" tIns="14600">
            <a:spAutoFit/>
          </a:bodyPr>
          <a:lstStyle/>
          <a:p>
            <a:pPr indent="0" lvl="0" marL="0" marR="0" rtl="0" algn="l">
              <a:lnSpc>
                <a:spcPct val="100000"/>
              </a:lnSpc>
              <a:spcBef>
                <a:spcPts val="0"/>
              </a:spcBef>
              <a:spcAft>
                <a:spcPts val="0"/>
              </a:spcAft>
              <a:buNone/>
            </a:pPr>
            <a:r>
              <a:rPr b="1" lang="en-US" sz="1850">
                <a:solidFill>
                  <a:srgbClr val="FFFFFF"/>
                </a:solidFill>
                <a:latin typeface="Calibri"/>
                <a:ea typeface="Calibri"/>
                <a:cs typeface="Calibri"/>
                <a:sym typeface="Calibri"/>
              </a:rPr>
              <a:t>S is a successor of B</a:t>
            </a:r>
            <a:endParaRPr sz="1850">
              <a:solidFill>
                <a:schemeClr val="dk1"/>
              </a:solidFill>
              <a:latin typeface="Calibri"/>
              <a:ea typeface="Calibri"/>
              <a:cs typeface="Calibri"/>
              <a:sym typeface="Calibri"/>
            </a:endParaRPr>
          </a:p>
        </p:txBody>
      </p:sp>
      <p:sp>
        <p:nvSpPr>
          <p:cNvPr id="274" name="Google Shape;274;p21"/>
          <p:cNvSpPr txBox="1"/>
          <p:nvPr/>
        </p:nvSpPr>
        <p:spPr>
          <a:xfrm>
            <a:off x="4503726" y="4716145"/>
            <a:ext cx="1120775" cy="4521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2800">
                <a:solidFill>
                  <a:srgbClr val="FFFFFF"/>
                </a:solidFill>
                <a:latin typeface="Calibri"/>
                <a:ea typeface="Calibri"/>
                <a:cs typeface="Calibri"/>
                <a:sym typeface="Calibri"/>
              </a:rPr>
              <a:t>( IN[S] )</a:t>
            </a:r>
            <a:endParaRPr sz="2800">
              <a:solidFill>
                <a:schemeClr val="dk1"/>
              </a:solidFill>
              <a:latin typeface="Calibri"/>
              <a:ea typeface="Calibri"/>
              <a:cs typeface="Calibri"/>
              <a:sym typeface="Calibri"/>
            </a:endParaRPr>
          </a:p>
        </p:txBody>
      </p:sp>
      <p:sp>
        <p:nvSpPr>
          <p:cNvPr id="275" name="Google Shape;275;p21"/>
          <p:cNvSpPr txBox="1"/>
          <p:nvPr/>
        </p:nvSpPr>
        <p:spPr>
          <a:xfrm>
            <a:off x="557449" y="5287645"/>
            <a:ext cx="5394960" cy="558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2800">
                <a:solidFill>
                  <a:srgbClr val="FFFFFF"/>
                </a:solidFill>
                <a:latin typeface="Calibri"/>
                <a:ea typeface="Calibri"/>
                <a:cs typeface="Calibri"/>
                <a:sym typeface="Calibri"/>
              </a:rPr>
              <a:t>IN [B] = use[B] </a:t>
            </a:r>
            <a:r>
              <a:rPr lang="en-US" sz="3500">
                <a:solidFill>
                  <a:srgbClr val="FFFFFF"/>
                </a:solidFill>
                <a:latin typeface="MS PGothic"/>
                <a:ea typeface="MS PGothic"/>
                <a:cs typeface="MS PGothic"/>
                <a:sym typeface="MS PGothic"/>
              </a:rPr>
              <a:t>∪ </a:t>
            </a:r>
            <a:r>
              <a:rPr b="1" lang="en-US" sz="2800">
                <a:solidFill>
                  <a:srgbClr val="FFFFFF"/>
                </a:solidFill>
                <a:latin typeface="Calibri"/>
                <a:ea typeface="Calibri"/>
                <a:cs typeface="Calibri"/>
                <a:sym typeface="Calibri"/>
              </a:rPr>
              <a:t>( OUT[B] - def[B] )</a:t>
            </a:r>
            <a:endParaRPr sz="2800">
              <a:solidFill>
                <a:schemeClr val="dk1"/>
              </a:solidFill>
              <a:latin typeface="Calibri"/>
              <a:ea typeface="Calibri"/>
              <a:cs typeface="Calibri"/>
              <a:sym typeface="Calibri"/>
            </a:endParaRPr>
          </a:p>
        </p:txBody>
      </p:sp>
      <p:pic>
        <p:nvPicPr>
          <p:cNvPr id="276" name="Google Shape;276;p21"/>
          <p:cNvPicPr preferRelativeResize="0"/>
          <p:nvPr/>
        </p:nvPicPr>
        <p:blipFill rotWithShape="1">
          <a:blip r:embed="rId4">
            <a:alphaModFix/>
          </a:blip>
          <a:srcRect b="0" l="0" r="0" t="0"/>
          <a:stretch/>
        </p:blipFill>
        <p:spPr>
          <a:xfrm>
            <a:off x="7166174" y="3784300"/>
            <a:ext cx="6819899" cy="3667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cxnSp>
        <p:nvCxnSpPr>
          <p:cNvPr id="281" name="Google Shape;281;p22"/>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282" name="Google Shape;282;p22"/>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283" name="Google Shape;283;p22"/>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284" name="Google Shape;284;p22"/>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 Problem-1</a:t>
            </a:r>
            <a:endParaRPr/>
          </a:p>
        </p:txBody>
      </p:sp>
      <p:sp>
        <p:nvSpPr>
          <p:cNvPr id="285" name="Google Shape;285;p22"/>
          <p:cNvSpPr txBox="1"/>
          <p:nvPr/>
        </p:nvSpPr>
        <p:spPr>
          <a:xfrm>
            <a:off x="6083242" y="2067231"/>
            <a:ext cx="146304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08920" marR="0" rtl="0" algn="l">
              <a:spcBef>
                <a:spcPts val="0"/>
              </a:spcBef>
              <a:spcAft>
                <a:spcPts val="0"/>
              </a:spcAft>
              <a:buNone/>
            </a:pPr>
            <a:r>
              <a:rPr lang="en-US" sz="3000">
                <a:solidFill>
                  <a:schemeClr val="dk1"/>
                </a:solidFill>
                <a:latin typeface="Times New Roman"/>
                <a:ea typeface="Times New Roman"/>
                <a:cs typeface="Times New Roman"/>
                <a:sym typeface="Times New Roman"/>
              </a:rPr>
              <a:t>x:=2</a:t>
            </a:r>
            <a:endParaRPr/>
          </a:p>
        </p:txBody>
      </p:sp>
      <p:sp>
        <p:nvSpPr>
          <p:cNvPr id="286" name="Google Shape;286;p22"/>
          <p:cNvSpPr txBox="1"/>
          <p:nvPr/>
        </p:nvSpPr>
        <p:spPr>
          <a:xfrm>
            <a:off x="6083242" y="3286431"/>
            <a:ext cx="146304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08920" marR="0" rtl="0" algn="l">
              <a:spcBef>
                <a:spcPts val="0"/>
              </a:spcBef>
              <a:spcAft>
                <a:spcPts val="0"/>
              </a:spcAft>
              <a:buNone/>
            </a:pPr>
            <a:r>
              <a:rPr lang="en-US" sz="3000">
                <a:solidFill>
                  <a:schemeClr val="dk1"/>
                </a:solidFill>
                <a:latin typeface="Times New Roman"/>
                <a:ea typeface="Times New Roman"/>
                <a:cs typeface="Times New Roman"/>
                <a:sym typeface="Times New Roman"/>
              </a:rPr>
              <a:t>y:=4</a:t>
            </a:r>
            <a:endParaRPr sz="3000">
              <a:solidFill>
                <a:schemeClr val="dk1"/>
              </a:solidFill>
              <a:latin typeface="Times New Roman"/>
              <a:ea typeface="Times New Roman"/>
              <a:cs typeface="Times New Roman"/>
              <a:sym typeface="Times New Roman"/>
            </a:endParaRPr>
          </a:p>
        </p:txBody>
      </p:sp>
      <p:sp>
        <p:nvSpPr>
          <p:cNvPr id="287" name="Google Shape;287;p22"/>
          <p:cNvSpPr txBox="1"/>
          <p:nvPr/>
        </p:nvSpPr>
        <p:spPr>
          <a:xfrm>
            <a:off x="6083242" y="4302431"/>
            <a:ext cx="146304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08920" marR="0" rtl="0" algn="l">
              <a:spcBef>
                <a:spcPts val="0"/>
              </a:spcBef>
              <a:spcAft>
                <a:spcPts val="0"/>
              </a:spcAft>
              <a:buNone/>
            </a:pPr>
            <a:r>
              <a:rPr lang="en-US" sz="3000">
                <a:solidFill>
                  <a:schemeClr val="dk1"/>
                </a:solidFill>
                <a:latin typeface="Times New Roman"/>
                <a:ea typeface="Times New Roman"/>
                <a:cs typeface="Times New Roman"/>
                <a:sym typeface="Times New Roman"/>
              </a:rPr>
              <a:t>x:=1</a:t>
            </a:r>
            <a:endParaRPr/>
          </a:p>
        </p:txBody>
      </p:sp>
      <p:sp>
        <p:nvSpPr>
          <p:cNvPr id="288" name="Google Shape;288;p22"/>
          <p:cNvSpPr txBox="1"/>
          <p:nvPr/>
        </p:nvSpPr>
        <p:spPr>
          <a:xfrm>
            <a:off x="5808922" y="5318431"/>
            <a:ext cx="201168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56468" marR="0" rtl="0" algn="l">
              <a:spcBef>
                <a:spcPts val="0"/>
              </a:spcBef>
              <a:spcAft>
                <a:spcPts val="0"/>
              </a:spcAft>
              <a:buNone/>
            </a:pPr>
            <a:r>
              <a:rPr lang="en-US" sz="3000">
                <a:solidFill>
                  <a:schemeClr val="dk1"/>
                </a:solidFill>
                <a:latin typeface="Times New Roman"/>
                <a:ea typeface="Times New Roman"/>
                <a:cs typeface="Times New Roman"/>
                <a:sym typeface="Times New Roman"/>
              </a:rPr>
              <a:t>if (y&gt;x)</a:t>
            </a:r>
            <a:endParaRPr/>
          </a:p>
        </p:txBody>
      </p:sp>
      <p:sp>
        <p:nvSpPr>
          <p:cNvPr id="289" name="Google Shape;289;p22"/>
          <p:cNvSpPr txBox="1"/>
          <p:nvPr/>
        </p:nvSpPr>
        <p:spPr>
          <a:xfrm>
            <a:off x="4620202" y="6436031"/>
            <a:ext cx="1463040" cy="506477"/>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4375">
            <a:spAutoFit/>
          </a:bodyPr>
          <a:lstStyle/>
          <a:p>
            <a:pPr indent="0" lvl="0" marL="398617" marR="0" rtl="0" algn="l">
              <a:spcBef>
                <a:spcPts val="0"/>
              </a:spcBef>
              <a:spcAft>
                <a:spcPts val="0"/>
              </a:spcAft>
              <a:buNone/>
            </a:pPr>
            <a:r>
              <a:rPr lang="en-US" sz="3000">
                <a:solidFill>
                  <a:schemeClr val="dk1"/>
                </a:solidFill>
                <a:latin typeface="Times New Roman"/>
                <a:ea typeface="Times New Roman"/>
                <a:cs typeface="Times New Roman"/>
                <a:sym typeface="Times New Roman"/>
              </a:rPr>
              <a:t>z:=y</a:t>
            </a:r>
            <a:endParaRPr/>
          </a:p>
        </p:txBody>
      </p:sp>
      <p:sp>
        <p:nvSpPr>
          <p:cNvPr id="290" name="Google Shape;290;p22"/>
          <p:cNvSpPr txBox="1"/>
          <p:nvPr/>
        </p:nvSpPr>
        <p:spPr>
          <a:xfrm>
            <a:off x="7363402" y="6436031"/>
            <a:ext cx="1920240" cy="506477"/>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4375">
            <a:spAutoFit/>
          </a:bodyPr>
          <a:lstStyle/>
          <a:p>
            <a:pPr indent="0" lvl="0" marL="398617" marR="0" rtl="0" algn="l">
              <a:spcBef>
                <a:spcPts val="0"/>
              </a:spcBef>
              <a:spcAft>
                <a:spcPts val="0"/>
              </a:spcAft>
              <a:buNone/>
            </a:pPr>
            <a:r>
              <a:rPr lang="en-US" sz="3000">
                <a:solidFill>
                  <a:schemeClr val="dk1"/>
                </a:solidFill>
                <a:latin typeface="Times New Roman"/>
                <a:ea typeface="Times New Roman"/>
                <a:cs typeface="Times New Roman"/>
                <a:sym typeface="Times New Roman"/>
              </a:rPr>
              <a:t>z:=y*y</a:t>
            </a:r>
            <a:endParaRPr/>
          </a:p>
        </p:txBody>
      </p:sp>
      <p:sp>
        <p:nvSpPr>
          <p:cNvPr id="291" name="Google Shape;291;p22"/>
          <p:cNvSpPr txBox="1"/>
          <p:nvPr/>
        </p:nvSpPr>
        <p:spPr>
          <a:xfrm>
            <a:off x="6083242" y="8061631"/>
            <a:ext cx="1463040" cy="506477"/>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4375">
            <a:spAutoFit/>
          </a:bodyPr>
          <a:lstStyle/>
          <a:p>
            <a:pPr indent="0" lvl="0" marL="303519" marR="0" rtl="0" algn="l">
              <a:spcBef>
                <a:spcPts val="0"/>
              </a:spcBef>
              <a:spcAft>
                <a:spcPts val="0"/>
              </a:spcAft>
              <a:buNone/>
            </a:pPr>
            <a:r>
              <a:rPr lang="en-US" sz="3000">
                <a:solidFill>
                  <a:schemeClr val="dk1"/>
                </a:solidFill>
                <a:latin typeface="Times New Roman"/>
                <a:ea typeface="Times New Roman"/>
                <a:cs typeface="Times New Roman"/>
                <a:sym typeface="Times New Roman"/>
              </a:rPr>
              <a:t>x := z</a:t>
            </a:r>
            <a:endParaRPr/>
          </a:p>
        </p:txBody>
      </p:sp>
      <p:sp>
        <p:nvSpPr>
          <p:cNvPr id="292" name="Google Shape;292;p22"/>
          <p:cNvSpPr/>
          <p:nvPr/>
        </p:nvSpPr>
        <p:spPr>
          <a:xfrm>
            <a:off x="5351722" y="5911604"/>
            <a:ext cx="1467612" cy="543560"/>
          </a:xfrm>
          <a:custGeom>
            <a:rect b="b" l="l" r="r" t="t"/>
            <a:pathLst>
              <a:path extrusionOk="0" h="407670" w="1223010">
                <a:moveTo>
                  <a:pt x="62611" y="332994"/>
                </a:moveTo>
                <a:lnTo>
                  <a:pt x="0" y="393319"/>
                </a:lnTo>
                <a:lnTo>
                  <a:pt x="85725" y="407289"/>
                </a:lnTo>
                <a:lnTo>
                  <a:pt x="79205" y="386334"/>
                </a:lnTo>
                <a:lnTo>
                  <a:pt x="65659" y="386334"/>
                </a:lnTo>
                <a:lnTo>
                  <a:pt x="57912" y="361696"/>
                </a:lnTo>
                <a:lnTo>
                  <a:pt x="70332" y="357814"/>
                </a:lnTo>
                <a:lnTo>
                  <a:pt x="62611" y="332994"/>
                </a:lnTo>
                <a:close/>
              </a:path>
              <a:path extrusionOk="0" h="407670" w="1223010">
                <a:moveTo>
                  <a:pt x="70332" y="357814"/>
                </a:moveTo>
                <a:lnTo>
                  <a:pt x="57912" y="361696"/>
                </a:lnTo>
                <a:lnTo>
                  <a:pt x="65659" y="386334"/>
                </a:lnTo>
                <a:lnTo>
                  <a:pt x="78005" y="382475"/>
                </a:lnTo>
                <a:lnTo>
                  <a:pt x="70332" y="357814"/>
                </a:lnTo>
                <a:close/>
              </a:path>
              <a:path extrusionOk="0" h="407670" w="1223010">
                <a:moveTo>
                  <a:pt x="78005" y="382475"/>
                </a:moveTo>
                <a:lnTo>
                  <a:pt x="65659" y="386334"/>
                </a:lnTo>
                <a:lnTo>
                  <a:pt x="79205" y="386334"/>
                </a:lnTo>
                <a:lnTo>
                  <a:pt x="78005" y="382475"/>
                </a:lnTo>
                <a:close/>
              </a:path>
              <a:path extrusionOk="0" h="407670" w="1223010">
                <a:moveTo>
                  <a:pt x="1215390" y="0"/>
                </a:moveTo>
                <a:lnTo>
                  <a:pt x="70332" y="357814"/>
                </a:lnTo>
                <a:lnTo>
                  <a:pt x="78005" y="382475"/>
                </a:lnTo>
                <a:lnTo>
                  <a:pt x="1223010" y="24638"/>
                </a:lnTo>
                <a:lnTo>
                  <a:pt x="121539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2"/>
          <p:cNvSpPr/>
          <p:nvPr/>
        </p:nvSpPr>
        <p:spPr>
          <a:xfrm>
            <a:off x="6810343" y="5911435"/>
            <a:ext cx="1559052" cy="545253"/>
          </a:xfrm>
          <a:custGeom>
            <a:rect b="b" l="l" r="r" t="t"/>
            <a:pathLst>
              <a:path extrusionOk="0" h="408939" w="1299209">
                <a:moveTo>
                  <a:pt x="1220895" y="383956"/>
                </a:moveTo>
                <a:lnTo>
                  <a:pt x="1213611" y="408813"/>
                </a:lnTo>
                <a:lnTo>
                  <a:pt x="1299082" y="393446"/>
                </a:lnTo>
                <a:lnTo>
                  <a:pt x="1292802" y="387604"/>
                </a:lnTo>
                <a:lnTo>
                  <a:pt x="1233297" y="387604"/>
                </a:lnTo>
                <a:lnTo>
                  <a:pt x="1220895" y="383956"/>
                </a:lnTo>
                <a:close/>
              </a:path>
              <a:path extrusionOk="0" h="408939" w="1299209">
                <a:moveTo>
                  <a:pt x="1228194" y="359045"/>
                </a:moveTo>
                <a:lnTo>
                  <a:pt x="1220895" y="383956"/>
                </a:lnTo>
                <a:lnTo>
                  <a:pt x="1233297" y="387604"/>
                </a:lnTo>
                <a:lnTo>
                  <a:pt x="1240662" y="362712"/>
                </a:lnTo>
                <a:lnTo>
                  <a:pt x="1228194" y="359045"/>
                </a:lnTo>
                <a:close/>
              </a:path>
              <a:path extrusionOk="0" h="408939" w="1299209">
                <a:moveTo>
                  <a:pt x="1235455" y="334264"/>
                </a:moveTo>
                <a:lnTo>
                  <a:pt x="1228194" y="359045"/>
                </a:lnTo>
                <a:lnTo>
                  <a:pt x="1240662" y="362712"/>
                </a:lnTo>
                <a:lnTo>
                  <a:pt x="1233297" y="387604"/>
                </a:lnTo>
                <a:lnTo>
                  <a:pt x="1292802" y="387604"/>
                </a:lnTo>
                <a:lnTo>
                  <a:pt x="1235455" y="334264"/>
                </a:lnTo>
                <a:close/>
              </a:path>
              <a:path extrusionOk="0" h="408939" w="1299209">
                <a:moveTo>
                  <a:pt x="7365" y="0"/>
                </a:moveTo>
                <a:lnTo>
                  <a:pt x="0" y="24892"/>
                </a:lnTo>
                <a:lnTo>
                  <a:pt x="1220895" y="383956"/>
                </a:lnTo>
                <a:lnTo>
                  <a:pt x="1228194" y="359045"/>
                </a:lnTo>
                <a:lnTo>
                  <a:pt x="73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22"/>
          <p:cNvSpPr/>
          <p:nvPr/>
        </p:nvSpPr>
        <p:spPr>
          <a:xfrm>
            <a:off x="5343494" y="7030899"/>
            <a:ext cx="1471422" cy="1031240"/>
          </a:xfrm>
          <a:custGeom>
            <a:rect b="b" l="l" r="r" t="t"/>
            <a:pathLst>
              <a:path extrusionOk="0" h="773429" w="1226185">
                <a:moveTo>
                  <a:pt x="1153273" y="742845"/>
                </a:moveTo>
                <a:lnTo>
                  <a:pt x="1139570" y="764794"/>
                </a:lnTo>
                <a:lnTo>
                  <a:pt x="1226057" y="773049"/>
                </a:lnTo>
                <a:lnTo>
                  <a:pt x="1211773" y="749681"/>
                </a:lnTo>
                <a:lnTo>
                  <a:pt x="1164208" y="749681"/>
                </a:lnTo>
                <a:lnTo>
                  <a:pt x="1153273" y="742845"/>
                </a:lnTo>
                <a:close/>
              </a:path>
              <a:path extrusionOk="0" h="773429" w="1226185">
                <a:moveTo>
                  <a:pt x="1167024" y="720817"/>
                </a:moveTo>
                <a:lnTo>
                  <a:pt x="1153273" y="742845"/>
                </a:lnTo>
                <a:lnTo>
                  <a:pt x="1164208" y="749681"/>
                </a:lnTo>
                <a:lnTo>
                  <a:pt x="1178052" y="727710"/>
                </a:lnTo>
                <a:lnTo>
                  <a:pt x="1167024" y="720817"/>
                </a:lnTo>
                <a:close/>
              </a:path>
              <a:path extrusionOk="0" h="773429" w="1226185">
                <a:moveTo>
                  <a:pt x="1180718" y="698881"/>
                </a:moveTo>
                <a:lnTo>
                  <a:pt x="1167024" y="720817"/>
                </a:lnTo>
                <a:lnTo>
                  <a:pt x="1178052" y="727710"/>
                </a:lnTo>
                <a:lnTo>
                  <a:pt x="1164208" y="749681"/>
                </a:lnTo>
                <a:lnTo>
                  <a:pt x="1211773" y="749681"/>
                </a:lnTo>
                <a:lnTo>
                  <a:pt x="1180718" y="698881"/>
                </a:lnTo>
                <a:close/>
              </a:path>
              <a:path extrusionOk="0" h="773429" w="1226185">
                <a:moveTo>
                  <a:pt x="13715" y="0"/>
                </a:moveTo>
                <a:lnTo>
                  <a:pt x="0" y="21971"/>
                </a:lnTo>
                <a:lnTo>
                  <a:pt x="1153273" y="742845"/>
                </a:lnTo>
                <a:lnTo>
                  <a:pt x="1167024" y="720817"/>
                </a:lnTo>
                <a:lnTo>
                  <a:pt x="1371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2"/>
          <p:cNvSpPr/>
          <p:nvPr/>
        </p:nvSpPr>
        <p:spPr>
          <a:xfrm>
            <a:off x="6906202" y="7030899"/>
            <a:ext cx="1471422" cy="1031240"/>
          </a:xfrm>
          <a:custGeom>
            <a:rect b="b" l="l" r="r" t="t"/>
            <a:pathLst>
              <a:path extrusionOk="0" h="773429" w="1226184">
                <a:moveTo>
                  <a:pt x="45338" y="698881"/>
                </a:moveTo>
                <a:lnTo>
                  <a:pt x="0" y="773049"/>
                </a:lnTo>
                <a:lnTo>
                  <a:pt x="86487" y="764794"/>
                </a:lnTo>
                <a:lnTo>
                  <a:pt x="77052" y="749681"/>
                </a:lnTo>
                <a:lnTo>
                  <a:pt x="61849" y="749681"/>
                </a:lnTo>
                <a:lnTo>
                  <a:pt x="48006" y="727710"/>
                </a:lnTo>
                <a:lnTo>
                  <a:pt x="59033" y="720817"/>
                </a:lnTo>
                <a:lnTo>
                  <a:pt x="45338" y="698881"/>
                </a:lnTo>
                <a:close/>
              </a:path>
              <a:path extrusionOk="0" h="773429" w="1226184">
                <a:moveTo>
                  <a:pt x="59033" y="720817"/>
                </a:moveTo>
                <a:lnTo>
                  <a:pt x="48006" y="727710"/>
                </a:lnTo>
                <a:lnTo>
                  <a:pt x="61849" y="749681"/>
                </a:lnTo>
                <a:lnTo>
                  <a:pt x="72784" y="742845"/>
                </a:lnTo>
                <a:lnTo>
                  <a:pt x="59033" y="720817"/>
                </a:lnTo>
                <a:close/>
              </a:path>
              <a:path extrusionOk="0" h="773429" w="1226184">
                <a:moveTo>
                  <a:pt x="72784" y="742845"/>
                </a:moveTo>
                <a:lnTo>
                  <a:pt x="61849" y="749681"/>
                </a:lnTo>
                <a:lnTo>
                  <a:pt x="77052" y="749681"/>
                </a:lnTo>
                <a:lnTo>
                  <a:pt x="72784" y="742845"/>
                </a:lnTo>
                <a:close/>
              </a:path>
              <a:path extrusionOk="0" h="773429" w="1226184">
                <a:moveTo>
                  <a:pt x="1212342" y="0"/>
                </a:moveTo>
                <a:lnTo>
                  <a:pt x="59033" y="720817"/>
                </a:lnTo>
                <a:lnTo>
                  <a:pt x="72784" y="742845"/>
                </a:lnTo>
                <a:lnTo>
                  <a:pt x="1226057" y="21971"/>
                </a:lnTo>
                <a:lnTo>
                  <a:pt x="121234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2"/>
          <p:cNvSpPr/>
          <p:nvPr/>
        </p:nvSpPr>
        <p:spPr>
          <a:xfrm>
            <a:off x="6768128" y="2676831"/>
            <a:ext cx="93726" cy="609600"/>
          </a:xfrm>
          <a:custGeom>
            <a:rect b="b" l="l" r="r" t="t"/>
            <a:pathLst>
              <a:path extrusionOk="0" h="457200" w="78104">
                <a:moveTo>
                  <a:pt x="25908" y="379475"/>
                </a:moveTo>
                <a:lnTo>
                  <a:pt x="0" y="379475"/>
                </a:lnTo>
                <a:lnTo>
                  <a:pt x="38862" y="457200"/>
                </a:lnTo>
                <a:lnTo>
                  <a:pt x="71247" y="392429"/>
                </a:lnTo>
                <a:lnTo>
                  <a:pt x="25908" y="392429"/>
                </a:lnTo>
                <a:lnTo>
                  <a:pt x="25908" y="379475"/>
                </a:lnTo>
                <a:close/>
              </a:path>
              <a:path extrusionOk="0" h="457200" w="78104">
                <a:moveTo>
                  <a:pt x="51816" y="0"/>
                </a:moveTo>
                <a:lnTo>
                  <a:pt x="25908" y="0"/>
                </a:lnTo>
                <a:lnTo>
                  <a:pt x="25908" y="392429"/>
                </a:lnTo>
                <a:lnTo>
                  <a:pt x="51816" y="392429"/>
                </a:lnTo>
                <a:lnTo>
                  <a:pt x="51816" y="0"/>
                </a:lnTo>
                <a:close/>
              </a:path>
              <a:path extrusionOk="0" h="457200" w="78104">
                <a:moveTo>
                  <a:pt x="77724" y="379475"/>
                </a:moveTo>
                <a:lnTo>
                  <a:pt x="51816" y="379475"/>
                </a:lnTo>
                <a:lnTo>
                  <a:pt x="51816" y="392429"/>
                </a:lnTo>
                <a:lnTo>
                  <a:pt x="71247" y="392429"/>
                </a:lnTo>
                <a:lnTo>
                  <a:pt x="77724" y="3794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2"/>
          <p:cNvSpPr/>
          <p:nvPr/>
        </p:nvSpPr>
        <p:spPr>
          <a:xfrm>
            <a:off x="6768128" y="3896031"/>
            <a:ext cx="93726" cy="406400"/>
          </a:xfrm>
          <a:custGeom>
            <a:rect b="b" l="l" r="r" t="t"/>
            <a:pathLst>
              <a:path extrusionOk="0" h="304800" w="78104">
                <a:moveTo>
                  <a:pt x="25908" y="227075"/>
                </a:moveTo>
                <a:lnTo>
                  <a:pt x="0" y="227075"/>
                </a:lnTo>
                <a:lnTo>
                  <a:pt x="38862" y="304800"/>
                </a:lnTo>
                <a:lnTo>
                  <a:pt x="71247" y="240029"/>
                </a:lnTo>
                <a:lnTo>
                  <a:pt x="25908" y="240029"/>
                </a:lnTo>
                <a:lnTo>
                  <a:pt x="25908" y="227075"/>
                </a:lnTo>
                <a:close/>
              </a:path>
              <a:path extrusionOk="0" h="304800" w="78104">
                <a:moveTo>
                  <a:pt x="51816" y="0"/>
                </a:moveTo>
                <a:lnTo>
                  <a:pt x="25908" y="0"/>
                </a:lnTo>
                <a:lnTo>
                  <a:pt x="25908" y="240029"/>
                </a:lnTo>
                <a:lnTo>
                  <a:pt x="51816" y="240029"/>
                </a:lnTo>
                <a:lnTo>
                  <a:pt x="51816" y="0"/>
                </a:lnTo>
                <a:close/>
              </a:path>
              <a:path extrusionOk="0" h="304800" w="78104">
                <a:moveTo>
                  <a:pt x="77724" y="227075"/>
                </a:moveTo>
                <a:lnTo>
                  <a:pt x="51816" y="227075"/>
                </a:lnTo>
                <a:lnTo>
                  <a:pt x="51816" y="240029"/>
                </a:lnTo>
                <a:lnTo>
                  <a:pt x="71247" y="240029"/>
                </a:lnTo>
                <a:lnTo>
                  <a:pt x="77724" y="2270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2"/>
          <p:cNvSpPr/>
          <p:nvPr/>
        </p:nvSpPr>
        <p:spPr>
          <a:xfrm>
            <a:off x="6768128" y="4912031"/>
            <a:ext cx="93726" cy="406400"/>
          </a:xfrm>
          <a:custGeom>
            <a:rect b="b" l="l" r="r" t="t"/>
            <a:pathLst>
              <a:path extrusionOk="0" h="304800" w="78104">
                <a:moveTo>
                  <a:pt x="25908" y="227075"/>
                </a:moveTo>
                <a:lnTo>
                  <a:pt x="0" y="227075"/>
                </a:lnTo>
                <a:lnTo>
                  <a:pt x="38862" y="304800"/>
                </a:lnTo>
                <a:lnTo>
                  <a:pt x="71247" y="240029"/>
                </a:lnTo>
                <a:lnTo>
                  <a:pt x="25908" y="240029"/>
                </a:lnTo>
                <a:lnTo>
                  <a:pt x="25908" y="227075"/>
                </a:lnTo>
                <a:close/>
              </a:path>
              <a:path extrusionOk="0" h="304800" w="78104">
                <a:moveTo>
                  <a:pt x="51816" y="0"/>
                </a:moveTo>
                <a:lnTo>
                  <a:pt x="25908" y="0"/>
                </a:lnTo>
                <a:lnTo>
                  <a:pt x="25908" y="240029"/>
                </a:lnTo>
                <a:lnTo>
                  <a:pt x="51816" y="240029"/>
                </a:lnTo>
                <a:lnTo>
                  <a:pt x="51816" y="0"/>
                </a:lnTo>
                <a:close/>
              </a:path>
              <a:path extrusionOk="0" h="304800" w="78104">
                <a:moveTo>
                  <a:pt x="77724" y="227075"/>
                </a:moveTo>
                <a:lnTo>
                  <a:pt x="51816" y="227075"/>
                </a:lnTo>
                <a:lnTo>
                  <a:pt x="51816" y="240029"/>
                </a:lnTo>
                <a:lnTo>
                  <a:pt x="71247" y="240029"/>
                </a:lnTo>
                <a:lnTo>
                  <a:pt x="77724" y="2270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22"/>
          <p:cNvSpPr txBox="1"/>
          <p:nvPr/>
        </p:nvSpPr>
        <p:spPr>
          <a:xfrm>
            <a:off x="5406586" y="2160297"/>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B1</a:t>
            </a:r>
            <a:endParaRPr sz="2200">
              <a:solidFill>
                <a:schemeClr val="dk1"/>
              </a:solidFill>
              <a:latin typeface="Trebuchet MS"/>
              <a:ea typeface="Trebuchet MS"/>
              <a:cs typeface="Trebuchet MS"/>
              <a:sym typeface="Trebuchet MS"/>
            </a:endParaRPr>
          </a:p>
        </p:txBody>
      </p:sp>
      <p:sp>
        <p:nvSpPr>
          <p:cNvPr id="300" name="Google Shape;300;p22"/>
          <p:cNvSpPr txBox="1"/>
          <p:nvPr/>
        </p:nvSpPr>
        <p:spPr>
          <a:xfrm>
            <a:off x="5406586" y="3385491"/>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B2</a:t>
            </a:r>
            <a:endParaRPr sz="2200">
              <a:solidFill>
                <a:schemeClr val="dk1"/>
              </a:solidFill>
              <a:latin typeface="Trebuchet MS"/>
              <a:ea typeface="Trebuchet MS"/>
              <a:cs typeface="Trebuchet MS"/>
              <a:sym typeface="Trebuchet MS"/>
            </a:endParaRPr>
          </a:p>
        </p:txBody>
      </p:sp>
      <p:sp>
        <p:nvSpPr>
          <p:cNvPr id="301" name="Google Shape;301;p22"/>
          <p:cNvSpPr txBox="1"/>
          <p:nvPr/>
        </p:nvSpPr>
        <p:spPr>
          <a:xfrm>
            <a:off x="5406586" y="4298704"/>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B3</a:t>
            </a:r>
            <a:endParaRPr sz="2200">
              <a:solidFill>
                <a:schemeClr val="dk1"/>
              </a:solidFill>
              <a:latin typeface="Trebuchet MS"/>
              <a:ea typeface="Trebuchet MS"/>
              <a:cs typeface="Trebuchet MS"/>
              <a:sym typeface="Trebuchet MS"/>
            </a:endParaRPr>
          </a:p>
        </p:txBody>
      </p:sp>
      <p:sp>
        <p:nvSpPr>
          <p:cNvPr id="302" name="Google Shape;302;p22"/>
          <p:cNvSpPr txBox="1"/>
          <p:nvPr/>
        </p:nvSpPr>
        <p:spPr>
          <a:xfrm>
            <a:off x="5337397" y="5411903"/>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B4</a:t>
            </a:r>
            <a:endParaRPr sz="2200">
              <a:solidFill>
                <a:schemeClr val="dk1"/>
              </a:solidFill>
              <a:latin typeface="Trebuchet MS"/>
              <a:ea typeface="Trebuchet MS"/>
              <a:cs typeface="Trebuchet MS"/>
              <a:sym typeface="Trebuchet MS"/>
            </a:endParaRPr>
          </a:p>
        </p:txBody>
      </p:sp>
      <p:sp>
        <p:nvSpPr>
          <p:cNvPr id="303" name="Google Shape;303;p22"/>
          <p:cNvSpPr txBox="1"/>
          <p:nvPr/>
        </p:nvSpPr>
        <p:spPr>
          <a:xfrm>
            <a:off x="4118474" y="6501185"/>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B5</a:t>
            </a:r>
            <a:endParaRPr sz="2200">
              <a:solidFill>
                <a:schemeClr val="dk1"/>
              </a:solidFill>
              <a:latin typeface="Trebuchet MS"/>
              <a:ea typeface="Trebuchet MS"/>
              <a:cs typeface="Trebuchet MS"/>
              <a:sym typeface="Trebuchet MS"/>
            </a:endParaRPr>
          </a:p>
        </p:txBody>
      </p:sp>
      <p:sp>
        <p:nvSpPr>
          <p:cNvPr id="304" name="Google Shape;304;p22"/>
          <p:cNvSpPr txBox="1"/>
          <p:nvPr/>
        </p:nvSpPr>
        <p:spPr>
          <a:xfrm>
            <a:off x="9498221" y="6542879"/>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B6</a:t>
            </a:r>
            <a:endParaRPr sz="2200">
              <a:solidFill>
                <a:schemeClr val="dk1"/>
              </a:solidFill>
              <a:latin typeface="Trebuchet MS"/>
              <a:ea typeface="Trebuchet MS"/>
              <a:cs typeface="Trebuchet MS"/>
              <a:sym typeface="Trebuchet MS"/>
            </a:endParaRPr>
          </a:p>
        </p:txBody>
      </p:sp>
      <p:sp>
        <p:nvSpPr>
          <p:cNvPr id="305" name="Google Shape;305;p22"/>
          <p:cNvSpPr txBox="1"/>
          <p:nvPr/>
        </p:nvSpPr>
        <p:spPr>
          <a:xfrm>
            <a:off x="5565997" y="8170071"/>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B7</a:t>
            </a:r>
            <a:endParaRPr sz="2200">
              <a:solidFill>
                <a:schemeClr val="dk1"/>
              </a:solidFill>
              <a:latin typeface="Trebuchet MS"/>
              <a:ea typeface="Trebuchet MS"/>
              <a:cs typeface="Trebuchet MS"/>
              <a:sym typeface="Trebuchet MS"/>
            </a:endParaRPr>
          </a:p>
        </p:txBody>
      </p:sp>
      <p:sp>
        <p:nvSpPr>
          <p:cNvPr id="306" name="Google Shape;306;p22"/>
          <p:cNvSpPr txBox="1"/>
          <p:nvPr/>
        </p:nvSpPr>
        <p:spPr>
          <a:xfrm>
            <a:off x="7760772" y="1831850"/>
            <a:ext cx="26124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use[B1] = { Ø }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def[B1] = { x }</a:t>
            </a:r>
            <a:endParaRPr sz="3000">
              <a:solidFill>
                <a:srgbClr val="953734"/>
              </a:solidFill>
              <a:latin typeface="Calibri"/>
              <a:ea typeface="Calibri"/>
              <a:cs typeface="Calibri"/>
              <a:sym typeface="Calibri"/>
            </a:endParaRPr>
          </a:p>
        </p:txBody>
      </p:sp>
      <p:sp>
        <p:nvSpPr>
          <p:cNvPr id="307" name="Google Shape;307;p22"/>
          <p:cNvSpPr txBox="1"/>
          <p:nvPr/>
        </p:nvSpPr>
        <p:spPr>
          <a:xfrm>
            <a:off x="7661499" y="3857725"/>
            <a:ext cx="26124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use[B3] = { Ø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def[B3] = { x }</a:t>
            </a:r>
            <a:endParaRPr sz="3000">
              <a:solidFill>
                <a:srgbClr val="953734"/>
              </a:solidFill>
              <a:latin typeface="Calibri"/>
              <a:ea typeface="Calibri"/>
              <a:cs typeface="Calibri"/>
              <a:sym typeface="Calibri"/>
            </a:endParaRPr>
          </a:p>
        </p:txBody>
      </p:sp>
      <p:sp>
        <p:nvSpPr>
          <p:cNvPr id="308" name="Google Shape;308;p22"/>
          <p:cNvSpPr txBox="1"/>
          <p:nvPr/>
        </p:nvSpPr>
        <p:spPr>
          <a:xfrm>
            <a:off x="2462024" y="3120575"/>
            <a:ext cx="26124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use[B2] = { Ø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def[B2] = { y }</a:t>
            </a:r>
            <a:endParaRPr sz="3000">
              <a:solidFill>
                <a:srgbClr val="953734"/>
              </a:solidFill>
              <a:latin typeface="Calibri"/>
              <a:ea typeface="Calibri"/>
              <a:cs typeface="Calibri"/>
              <a:sym typeface="Calibri"/>
            </a:endParaRPr>
          </a:p>
        </p:txBody>
      </p:sp>
      <p:sp>
        <p:nvSpPr>
          <p:cNvPr id="309" name="Google Shape;309;p22"/>
          <p:cNvSpPr txBox="1"/>
          <p:nvPr/>
        </p:nvSpPr>
        <p:spPr>
          <a:xfrm>
            <a:off x="2018575" y="4959750"/>
            <a:ext cx="27819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use[B4] = { y,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def[B4] = { Ø</a:t>
            </a:r>
            <a:r>
              <a:rPr b="1" lang="en-US" sz="3000">
                <a:solidFill>
                  <a:schemeClr val="dk2"/>
                </a:solidFill>
                <a:latin typeface="Calibri"/>
                <a:ea typeface="Calibri"/>
                <a:cs typeface="Calibri"/>
                <a:sym typeface="Calibri"/>
              </a:rPr>
              <a:t> </a:t>
            </a:r>
            <a:r>
              <a:rPr b="1" lang="en-US" sz="3000">
                <a:solidFill>
                  <a:srgbClr val="953734"/>
                </a:solidFill>
                <a:latin typeface="Calibri"/>
                <a:ea typeface="Calibri"/>
                <a:cs typeface="Calibri"/>
                <a:sym typeface="Calibri"/>
              </a:rPr>
              <a:t>}</a:t>
            </a:r>
            <a:endParaRPr sz="3000">
              <a:solidFill>
                <a:srgbClr val="953734"/>
              </a:solidFill>
              <a:latin typeface="Calibri"/>
              <a:ea typeface="Calibri"/>
              <a:cs typeface="Calibri"/>
              <a:sym typeface="Calibri"/>
            </a:endParaRPr>
          </a:p>
        </p:txBody>
      </p:sp>
      <p:sp>
        <p:nvSpPr>
          <p:cNvPr id="310" name="Google Shape;310;p22"/>
          <p:cNvSpPr txBox="1"/>
          <p:nvPr/>
        </p:nvSpPr>
        <p:spPr>
          <a:xfrm>
            <a:off x="10084176" y="6186800"/>
            <a:ext cx="25035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use[B6] = { y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def[B6] = { z }</a:t>
            </a:r>
            <a:endParaRPr sz="3000">
              <a:solidFill>
                <a:srgbClr val="953734"/>
              </a:solidFill>
              <a:latin typeface="Calibri"/>
              <a:ea typeface="Calibri"/>
              <a:cs typeface="Calibri"/>
              <a:sym typeface="Calibri"/>
            </a:endParaRPr>
          </a:p>
        </p:txBody>
      </p:sp>
      <p:sp>
        <p:nvSpPr>
          <p:cNvPr id="311" name="Google Shape;311;p22"/>
          <p:cNvSpPr txBox="1"/>
          <p:nvPr/>
        </p:nvSpPr>
        <p:spPr>
          <a:xfrm>
            <a:off x="1047748" y="6295675"/>
            <a:ext cx="26124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use[B3] = { y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def[B3] = { z }</a:t>
            </a:r>
            <a:endParaRPr sz="3000">
              <a:solidFill>
                <a:srgbClr val="953734"/>
              </a:solidFill>
              <a:latin typeface="Calibri"/>
              <a:ea typeface="Calibri"/>
              <a:cs typeface="Calibri"/>
              <a:sym typeface="Calibri"/>
            </a:endParaRPr>
          </a:p>
        </p:txBody>
      </p:sp>
      <p:sp>
        <p:nvSpPr>
          <p:cNvPr id="312" name="Google Shape;312;p22"/>
          <p:cNvSpPr txBox="1"/>
          <p:nvPr/>
        </p:nvSpPr>
        <p:spPr>
          <a:xfrm>
            <a:off x="2957877" y="7837100"/>
            <a:ext cx="25035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use[B7] = { z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def[B7] = { x }</a:t>
            </a:r>
            <a:endParaRPr sz="3000">
              <a:solidFill>
                <a:srgbClr val="953734"/>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538331" y="280327"/>
            <a:ext cx="323850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Data-flow equations</a:t>
            </a:r>
            <a:endParaRPr sz="3000"/>
          </a:p>
        </p:txBody>
      </p:sp>
      <p:sp>
        <p:nvSpPr>
          <p:cNvPr id="318" name="Google Shape;318;p18"/>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9" name="Google Shape;319;p18"/>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320" name="Google Shape;320;p18"/>
          <p:cNvSpPr txBox="1"/>
          <p:nvPr/>
        </p:nvSpPr>
        <p:spPr>
          <a:xfrm>
            <a:off x="459024" y="3093088"/>
            <a:ext cx="11987530" cy="3292475"/>
          </a:xfrm>
          <a:prstGeom prst="rect">
            <a:avLst/>
          </a:prstGeom>
          <a:noFill/>
          <a:ln>
            <a:noFill/>
          </a:ln>
        </p:spPr>
        <p:txBody>
          <a:bodyPr anchorCtr="0" anchor="t" bIns="0" lIns="0" spcFirstLastPara="1" rIns="0" wrap="square" tIns="30475">
            <a:spAutoFit/>
          </a:bodyPr>
          <a:lstStyle/>
          <a:p>
            <a:pPr indent="0" lvl="0" marL="12700" marR="5080" rtl="0" algn="l">
              <a:lnSpc>
                <a:spcPct val="118571"/>
              </a:lnSpc>
              <a:spcBef>
                <a:spcPts val="0"/>
              </a:spcBef>
              <a:spcAft>
                <a:spcPts val="0"/>
              </a:spcAft>
              <a:buNone/>
            </a:pPr>
            <a:r>
              <a:rPr b="1" lang="en-US" sz="2800">
                <a:solidFill>
                  <a:srgbClr val="2F5496"/>
                </a:solidFill>
                <a:latin typeface="Calibri"/>
                <a:ea typeface="Calibri"/>
                <a:cs typeface="Calibri"/>
                <a:sym typeface="Calibri"/>
              </a:rPr>
              <a:t>The data-flow values are then used to compute IN and OUT sets for each basic  block B using the data flow equations-</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3670300" marR="0" rtl="0" algn="l">
              <a:lnSpc>
                <a:spcPct val="98571"/>
              </a:lnSpc>
              <a:spcBef>
                <a:spcPts val="1800"/>
              </a:spcBef>
              <a:spcAft>
                <a:spcPts val="0"/>
              </a:spcAft>
              <a:buNone/>
            </a:pPr>
            <a:r>
              <a:rPr b="1" lang="en-US" sz="2800">
                <a:solidFill>
                  <a:srgbClr val="C55A11"/>
                </a:solidFill>
                <a:latin typeface="Calibri"/>
                <a:ea typeface="Calibri"/>
                <a:cs typeface="Calibri"/>
                <a:sym typeface="Calibri"/>
              </a:rPr>
              <a:t>OUT [B] = </a:t>
            </a:r>
            <a:r>
              <a:rPr lang="en-US" sz="3500">
                <a:solidFill>
                  <a:srgbClr val="C55A11"/>
                </a:solidFill>
                <a:latin typeface="MS PGothic"/>
                <a:ea typeface="MS PGothic"/>
                <a:cs typeface="MS PGothic"/>
                <a:sym typeface="MS PGothic"/>
              </a:rPr>
              <a:t>∪	</a:t>
            </a:r>
            <a:r>
              <a:rPr b="1" lang="en-US" sz="2800">
                <a:solidFill>
                  <a:srgbClr val="C55A11"/>
                </a:solidFill>
                <a:latin typeface="Calibri"/>
                <a:ea typeface="Calibri"/>
                <a:cs typeface="Calibri"/>
                <a:sym typeface="Calibri"/>
              </a:rPr>
              <a:t>( IN[S] )</a:t>
            </a:r>
            <a:endParaRPr sz="2800">
              <a:solidFill>
                <a:schemeClr val="dk1"/>
              </a:solidFill>
              <a:latin typeface="Calibri"/>
              <a:ea typeface="Calibri"/>
              <a:cs typeface="Calibri"/>
              <a:sym typeface="Calibri"/>
            </a:endParaRPr>
          </a:p>
          <a:p>
            <a:pPr indent="0" lvl="0" marL="1155700" marR="0" rtl="0" algn="ctr">
              <a:lnSpc>
                <a:spcPct val="79459"/>
              </a:lnSpc>
              <a:spcBef>
                <a:spcPts val="0"/>
              </a:spcBef>
              <a:spcAft>
                <a:spcPts val="0"/>
              </a:spcAft>
              <a:buNone/>
            </a:pPr>
            <a:r>
              <a:rPr b="1" lang="en-US" sz="1850">
                <a:solidFill>
                  <a:srgbClr val="C55A11"/>
                </a:solidFill>
                <a:latin typeface="Calibri"/>
                <a:ea typeface="Calibri"/>
                <a:cs typeface="Calibri"/>
                <a:sym typeface="Calibri"/>
              </a:rPr>
              <a:t>S is a successor of B</a:t>
            </a:r>
            <a:endParaRPr sz="185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950">
              <a:solidFill>
                <a:schemeClr val="dk1"/>
              </a:solidFill>
              <a:latin typeface="Calibri"/>
              <a:ea typeface="Calibri"/>
              <a:cs typeface="Calibri"/>
              <a:sym typeface="Calibri"/>
            </a:endParaRPr>
          </a:p>
          <a:p>
            <a:pPr indent="0" lvl="0" marL="3670300" marR="0" rtl="0" algn="l">
              <a:lnSpc>
                <a:spcPct val="100000"/>
              </a:lnSpc>
              <a:spcBef>
                <a:spcPts val="0"/>
              </a:spcBef>
              <a:spcAft>
                <a:spcPts val="0"/>
              </a:spcAft>
              <a:buNone/>
            </a:pPr>
            <a:r>
              <a:rPr b="1" lang="en-US" sz="2800">
                <a:solidFill>
                  <a:srgbClr val="C55A11"/>
                </a:solidFill>
                <a:latin typeface="Calibri"/>
                <a:ea typeface="Calibri"/>
                <a:cs typeface="Calibri"/>
                <a:sym typeface="Calibri"/>
              </a:rPr>
              <a:t>IN [B] = use[B] </a:t>
            </a:r>
            <a:r>
              <a:rPr lang="en-US" sz="3500">
                <a:solidFill>
                  <a:srgbClr val="C55A11"/>
                </a:solidFill>
                <a:latin typeface="MS PGothic"/>
                <a:ea typeface="MS PGothic"/>
                <a:cs typeface="MS PGothic"/>
                <a:sym typeface="MS PGothic"/>
              </a:rPr>
              <a:t>∪ </a:t>
            </a:r>
            <a:r>
              <a:rPr b="1" lang="en-US" sz="2800">
                <a:solidFill>
                  <a:srgbClr val="C55A11"/>
                </a:solidFill>
                <a:latin typeface="Calibri"/>
                <a:ea typeface="Calibri"/>
                <a:cs typeface="Calibri"/>
                <a:sym typeface="Calibri"/>
              </a:rPr>
              <a:t>( OUT[B] - def[B] )</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cxnSp>
        <p:nvCxnSpPr>
          <p:cNvPr id="325" name="Google Shape;325;p23"/>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326" name="Google Shape;326;p23"/>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327" name="Google Shape;327;p23"/>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328" name="Google Shape;328;p23"/>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 Problem-1</a:t>
            </a:r>
            <a:endParaRPr/>
          </a:p>
        </p:txBody>
      </p:sp>
      <p:sp>
        <p:nvSpPr>
          <p:cNvPr id="329" name="Google Shape;329;p23"/>
          <p:cNvSpPr txBox="1"/>
          <p:nvPr/>
        </p:nvSpPr>
        <p:spPr>
          <a:xfrm>
            <a:off x="6051890" y="2183618"/>
            <a:ext cx="146304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08920" marR="0" rtl="0" algn="l">
              <a:spcBef>
                <a:spcPts val="0"/>
              </a:spcBef>
              <a:spcAft>
                <a:spcPts val="0"/>
              </a:spcAft>
              <a:buNone/>
            </a:pPr>
            <a:r>
              <a:rPr lang="en-US" sz="3000">
                <a:solidFill>
                  <a:schemeClr val="dk1"/>
                </a:solidFill>
                <a:latin typeface="Times New Roman"/>
                <a:ea typeface="Times New Roman"/>
                <a:cs typeface="Times New Roman"/>
                <a:sym typeface="Times New Roman"/>
              </a:rPr>
              <a:t>x:=2</a:t>
            </a:r>
            <a:endParaRPr/>
          </a:p>
        </p:txBody>
      </p:sp>
      <p:sp>
        <p:nvSpPr>
          <p:cNvPr id="330" name="Google Shape;330;p23"/>
          <p:cNvSpPr txBox="1"/>
          <p:nvPr/>
        </p:nvSpPr>
        <p:spPr>
          <a:xfrm>
            <a:off x="6051890" y="3402818"/>
            <a:ext cx="146304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08920" marR="0" rtl="0" algn="l">
              <a:spcBef>
                <a:spcPts val="0"/>
              </a:spcBef>
              <a:spcAft>
                <a:spcPts val="0"/>
              </a:spcAft>
              <a:buNone/>
            </a:pPr>
            <a:r>
              <a:rPr lang="en-US" sz="3000">
                <a:solidFill>
                  <a:schemeClr val="dk1"/>
                </a:solidFill>
                <a:latin typeface="Times New Roman"/>
                <a:ea typeface="Times New Roman"/>
                <a:cs typeface="Times New Roman"/>
                <a:sym typeface="Times New Roman"/>
              </a:rPr>
              <a:t>y:=4</a:t>
            </a:r>
            <a:endParaRPr sz="3000">
              <a:solidFill>
                <a:schemeClr val="dk1"/>
              </a:solidFill>
              <a:latin typeface="Times New Roman"/>
              <a:ea typeface="Times New Roman"/>
              <a:cs typeface="Times New Roman"/>
              <a:sym typeface="Times New Roman"/>
            </a:endParaRPr>
          </a:p>
        </p:txBody>
      </p:sp>
      <p:sp>
        <p:nvSpPr>
          <p:cNvPr id="331" name="Google Shape;331;p23"/>
          <p:cNvSpPr txBox="1"/>
          <p:nvPr/>
        </p:nvSpPr>
        <p:spPr>
          <a:xfrm>
            <a:off x="6051890" y="4418818"/>
            <a:ext cx="146304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08920" marR="0" rtl="0" algn="l">
              <a:spcBef>
                <a:spcPts val="0"/>
              </a:spcBef>
              <a:spcAft>
                <a:spcPts val="0"/>
              </a:spcAft>
              <a:buNone/>
            </a:pPr>
            <a:r>
              <a:rPr lang="en-US" sz="3000">
                <a:solidFill>
                  <a:schemeClr val="dk1"/>
                </a:solidFill>
                <a:latin typeface="Times New Roman"/>
                <a:ea typeface="Times New Roman"/>
                <a:cs typeface="Times New Roman"/>
                <a:sym typeface="Times New Roman"/>
              </a:rPr>
              <a:t>x:=1</a:t>
            </a:r>
            <a:endParaRPr/>
          </a:p>
        </p:txBody>
      </p:sp>
      <p:sp>
        <p:nvSpPr>
          <p:cNvPr id="332" name="Google Shape;332;p23"/>
          <p:cNvSpPr txBox="1"/>
          <p:nvPr/>
        </p:nvSpPr>
        <p:spPr>
          <a:xfrm>
            <a:off x="5777570" y="5434818"/>
            <a:ext cx="2011680" cy="505676"/>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3575">
            <a:spAutoFit/>
          </a:bodyPr>
          <a:lstStyle/>
          <a:p>
            <a:pPr indent="0" lvl="0" marL="456468" marR="0" rtl="0" algn="l">
              <a:spcBef>
                <a:spcPts val="0"/>
              </a:spcBef>
              <a:spcAft>
                <a:spcPts val="0"/>
              </a:spcAft>
              <a:buNone/>
            </a:pPr>
            <a:r>
              <a:rPr lang="en-US" sz="3000">
                <a:solidFill>
                  <a:schemeClr val="dk1"/>
                </a:solidFill>
                <a:latin typeface="Times New Roman"/>
                <a:ea typeface="Times New Roman"/>
                <a:cs typeface="Times New Roman"/>
                <a:sym typeface="Times New Roman"/>
              </a:rPr>
              <a:t>if (y&gt;x)</a:t>
            </a:r>
            <a:endParaRPr/>
          </a:p>
        </p:txBody>
      </p:sp>
      <p:sp>
        <p:nvSpPr>
          <p:cNvPr id="333" name="Google Shape;333;p23"/>
          <p:cNvSpPr txBox="1"/>
          <p:nvPr/>
        </p:nvSpPr>
        <p:spPr>
          <a:xfrm>
            <a:off x="4588850" y="6552417"/>
            <a:ext cx="1463040" cy="506477"/>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4375">
            <a:spAutoFit/>
          </a:bodyPr>
          <a:lstStyle/>
          <a:p>
            <a:pPr indent="0" lvl="0" marL="398617" marR="0" rtl="0" algn="l">
              <a:spcBef>
                <a:spcPts val="0"/>
              </a:spcBef>
              <a:spcAft>
                <a:spcPts val="0"/>
              </a:spcAft>
              <a:buNone/>
            </a:pPr>
            <a:r>
              <a:rPr lang="en-US" sz="3000">
                <a:solidFill>
                  <a:schemeClr val="dk1"/>
                </a:solidFill>
                <a:latin typeface="Times New Roman"/>
                <a:ea typeface="Times New Roman"/>
                <a:cs typeface="Times New Roman"/>
                <a:sym typeface="Times New Roman"/>
              </a:rPr>
              <a:t>z:=y</a:t>
            </a:r>
            <a:endParaRPr/>
          </a:p>
        </p:txBody>
      </p:sp>
      <p:sp>
        <p:nvSpPr>
          <p:cNvPr id="334" name="Google Shape;334;p23"/>
          <p:cNvSpPr txBox="1"/>
          <p:nvPr/>
        </p:nvSpPr>
        <p:spPr>
          <a:xfrm>
            <a:off x="7332050" y="6552417"/>
            <a:ext cx="1920240" cy="506477"/>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4375">
            <a:spAutoFit/>
          </a:bodyPr>
          <a:lstStyle/>
          <a:p>
            <a:pPr indent="0" lvl="0" marL="398617" marR="0" rtl="0" algn="l">
              <a:spcBef>
                <a:spcPts val="0"/>
              </a:spcBef>
              <a:spcAft>
                <a:spcPts val="0"/>
              </a:spcAft>
              <a:buNone/>
            </a:pPr>
            <a:r>
              <a:rPr lang="en-US" sz="3000">
                <a:solidFill>
                  <a:schemeClr val="dk1"/>
                </a:solidFill>
                <a:latin typeface="Times New Roman"/>
                <a:ea typeface="Times New Roman"/>
                <a:cs typeface="Times New Roman"/>
                <a:sym typeface="Times New Roman"/>
              </a:rPr>
              <a:t>z:=y*y</a:t>
            </a:r>
            <a:endParaRPr/>
          </a:p>
        </p:txBody>
      </p:sp>
      <p:sp>
        <p:nvSpPr>
          <p:cNvPr id="335" name="Google Shape;335;p23"/>
          <p:cNvSpPr txBox="1"/>
          <p:nvPr/>
        </p:nvSpPr>
        <p:spPr>
          <a:xfrm>
            <a:off x="6051890" y="8178018"/>
            <a:ext cx="1463040" cy="506477"/>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4375">
            <a:spAutoFit/>
          </a:bodyPr>
          <a:lstStyle/>
          <a:p>
            <a:pPr indent="0" lvl="0" marL="303519" marR="0" rtl="0" algn="l">
              <a:spcBef>
                <a:spcPts val="0"/>
              </a:spcBef>
              <a:spcAft>
                <a:spcPts val="0"/>
              </a:spcAft>
              <a:buNone/>
            </a:pPr>
            <a:r>
              <a:rPr lang="en-US" sz="3000">
                <a:solidFill>
                  <a:schemeClr val="dk1"/>
                </a:solidFill>
                <a:latin typeface="Times New Roman"/>
                <a:ea typeface="Times New Roman"/>
                <a:cs typeface="Times New Roman"/>
                <a:sym typeface="Times New Roman"/>
              </a:rPr>
              <a:t>x := z</a:t>
            </a:r>
            <a:endParaRPr/>
          </a:p>
        </p:txBody>
      </p:sp>
      <p:sp>
        <p:nvSpPr>
          <p:cNvPr id="336" name="Google Shape;336;p23"/>
          <p:cNvSpPr/>
          <p:nvPr/>
        </p:nvSpPr>
        <p:spPr>
          <a:xfrm>
            <a:off x="5320370" y="6027991"/>
            <a:ext cx="1467612" cy="543560"/>
          </a:xfrm>
          <a:custGeom>
            <a:rect b="b" l="l" r="r" t="t"/>
            <a:pathLst>
              <a:path extrusionOk="0" h="407670" w="1223010">
                <a:moveTo>
                  <a:pt x="62611" y="332994"/>
                </a:moveTo>
                <a:lnTo>
                  <a:pt x="0" y="393319"/>
                </a:lnTo>
                <a:lnTo>
                  <a:pt x="85725" y="407289"/>
                </a:lnTo>
                <a:lnTo>
                  <a:pt x="79205" y="386334"/>
                </a:lnTo>
                <a:lnTo>
                  <a:pt x="65659" y="386334"/>
                </a:lnTo>
                <a:lnTo>
                  <a:pt x="57912" y="361696"/>
                </a:lnTo>
                <a:lnTo>
                  <a:pt x="70332" y="357814"/>
                </a:lnTo>
                <a:lnTo>
                  <a:pt x="62611" y="332994"/>
                </a:lnTo>
                <a:close/>
              </a:path>
              <a:path extrusionOk="0" h="407670" w="1223010">
                <a:moveTo>
                  <a:pt x="70332" y="357814"/>
                </a:moveTo>
                <a:lnTo>
                  <a:pt x="57912" y="361696"/>
                </a:lnTo>
                <a:lnTo>
                  <a:pt x="65659" y="386334"/>
                </a:lnTo>
                <a:lnTo>
                  <a:pt x="78005" y="382475"/>
                </a:lnTo>
                <a:lnTo>
                  <a:pt x="70332" y="357814"/>
                </a:lnTo>
                <a:close/>
              </a:path>
              <a:path extrusionOk="0" h="407670" w="1223010">
                <a:moveTo>
                  <a:pt x="78005" y="382475"/>
                </a:moveTo>
                <a:lnTo>
                  <a:pt x="65659" y="386334"/>
                </a:lnTo>
                <a:lnTo>
                  <a:pt x="79205" y="386334"/>
                </a:lnTo>
                <a:lnTo>
                  <a:pt x="78005" y="382475"/>
                </a:lnTo>
                <a:close/>
              </a:path>
              <a:path extrusionOk="0" h="407670" w="1223010">
                <a:moveTo>
                  <a:pt x="1215390" y="0"/>
                </a:moveTo>
                <a:lnTo>
                  <a:pt x="70332" y="357814"/>
                </a:lnTo>
                <a:lnTo>
                  <a:pt x="78005" y="382475"/>
                </a:lnTo>
                <a:lnTo>
                  <a:pt x="1223010" y="24638"/>
                </a:lnTo>
                <a:lnTo>
                  <a:pt x="121539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23"/>
          <p:cNvSpPr/>
          <p:nvPr/>
        </p:nvSpPr>
        <p:spPr>
          <a:xfrm>
            <a:off x="6778992" y="6027822"/>
            <a:ext cx="1559052" cy="545253"/>
          </a:xfrm>
          <a:custGeom>
            <a:rect b="b" l="l" r="r" t="t"/>
            <a:pathLst>
              <a:path extrusionOk="0" h="408939" w="1299209">
                <a:moveTo>
                  <a:pt x="1220895" y="383956"/>
                </a:moveTo>
                <a:lnTo>
                  <a:pt x="1213611" y="408813"/>
                </a:lnTo>
                <a:lnTo>
                  <a:pt x="1299082" y="393446"/>
                </a:lnTo>
                <a:lnTo>
                  <a:pt x="1292802" y="387604"/>
                </a:lnTo>
                <a:lnTo>
                  <a:pt x="1233297" y="387604"/>
                </a:lnTo>
                <a:lnTo>
                  <a:pt x="1220895" y="383956"/>
                </a:lnTo>
                <a:close/>
              </a:path>
              <a:path extrusionOk="0" h="408939" w="1299209">
                <a:moveTo>
                  <a:pt x="1228194" y="359045"/>
                </a:moveTo>
                <a:lnTo>
                  <a:pt x="1220895" y="383956"/>
                </a:lnTo>
                <a:lnTo>
                  <a:pt x="1233297" y="387604"/>
                </a:lnTo>
                <a:lnTo>
                  <a:pt x="1240662" y="362712"/>
                </a:lnTo>
                <a:lnTo>
                  <a:pt x="1228194" y="359045"/>
                </a:lnTo>
                <a:close/>
              </a:path>
              <a:path extrusionOk="0" h="408939" w="1299209">
                <a:moveTo>
                  <a:pt x="1235455" y="334264"/>
                </a:moveTo>
                <a:lnTo>
                  <a:pt x="1228194" y="359045"/>
                </a:lnTo>
                <a:lnTo>
                  <a:pt x="1240662" y="362712"/>
                </a:lnTo>
                <a:lnTo>
                  <a:pt x="1233297" y="387604"/>
                </a:lnTo>
                <a:lnTo>
                  <a:pt x="1292802" y="387604"/>
                </a:lnTo>
                <a:lnTo>
                  <a:pt x="1235455" y="334264"/>
                </a:lnTo>
                <a:close/>
              </a:path>
              <a:path extrusionOk="0" h="408939" w="1299209">
                <a:moveTo>
                  <a:pt x="7365" y="0"/>
                </a:moveTo>
                <a:lnTo>
                  <a:pt x="0" y="24892"/>
                </a:lnTo>
                <a:lnTo>
                  <a:pt x="1220895" y="383956"/>
                </a:lnTo>
                <a:lnTo>
                  <a:pt x="1228194" y="359045"/>
                </a:lnTo>
                <a:lnTo>
                  <a:pt x="73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3"/>
          <p:cNvSpPr/>
          <p:nvPr/>
        </p:nvSpPr>
        <p:spPr>
          <a:xfrm>
            <a:off x="5312143" y="7147285"/>
            <a:ext cx="1471422" cy="1031240"/>
          </a:xfrm>
          <a:custGeom>
            <a:rect b="b" l="l" r="r" t="t"/>
            <a:pathLst>
              <a:path extrusionOk="0" h="773429" w="1226185">
                <a:moveTo>
                  <a:pt x="1153273" y="742845"/>
                </a:moveTo>
                <a:lnTo>
                  <a:pt x="1139570" y="764794"/>
                </a:lnTo>
                <a:lnTo>
                  <a:pt x="1226057" y="773049"/>
                </a:lnTo>
                <a:lnTo>
                  <a:pt x="1211773" y="749681"/>
                </a:lnTo>
                <a:lnTo>
                  <a:pt x="1164208" y="749681"/>
                </a:lnTo>
                <a:lnTo>
                  <a:pt x="1153273" y="742845"/>
                </a:lnTo>
                <a:close/>
              </a:path>
              <a:path extrusionOk="0" h="773429" w="1226185">
                <a:moveTo>
                  <a:pt x="1167024" y="720817"/>
                </a:moveTo>
                <a:lnTo>
                  <a:pt x="1153273" y="742845"/>
                </a:lnTo>
                <a:lnTo>
                  <a:pt x="1164208" y="749681"/>
                </a:lnTo>
                <a:lnTo>
                  <a:pt x="1178052" y="727710"/>
                </a:lnTo>
                <a:lnTo>
                  <a:pt x="1167024" y="720817"/>
                </a:lnTo>
                <a:close/>
              </a:path>
              <a:path extrusionOk="0" h="773429" w="1226185">
                <a:moveTo>
                  <a:pt x="1180718" y="698881"/>
                </a:moveTo>
                <a:lnTo>
                  <a:pt x="1167024" y="720817"/>
                </a:lnTo>
                <a:lnTo>
                  <a:pt x="1178052" y="727710"/>
                </a:lnTo>
                <a:lnTo>
                  <a:pt x="1164208" y="749681"/>
                </a:lnTo>
                <a:lnTo>
                  <a:pt x="1211773" y="749681"/>
                </a:lnTo>
                <a:lnTo>
                  <a:pt x="1180718" y="698881"/>
                </a:lnTo>
                <a:close/>
              </a:path>
              <a:path extrusionOk="0" h="773429" w="1226185">
                <a:moveTo>
                  <a:pt x="13715" y="0"/>
                </a:moveTo>
                <a:lnTo>
                  <a:pt x="0" y="21971"/>
                </a:lnTo>
                <a:lnTo>
                  <a:pt x="1153273" y="742845"/>
                </a:lnTo>
                <a:lnTo>
                  <a:pt x="1167024" y="720817"/>
                </a:lnTo>
                <a:lnTo>
                  <a:pt x="1371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3"/>
          <p:cNvSpPr/>
          <p:nvPr/>
        </p:nvSpPr>
        <p:spPr>
          <a:xfrm>
            <a:off x="6874851" y="7147285"/>
            <a:ext cx="1471422" cy="1031240"/>
          </a:xfrm>
          <a:custGeom>
            <a:rect b="b" l="l" r="r" t="t"/>
            <a:pathLst>
              <a:path extrusionOk="0" h="773429" w="1226184">
                <a:moveTo>
                  <a:pt x="45338" y="698881"/>
                </a:moveTo>
                <a:lnTo>
                  <a:pt x="0" y="773049"/>
                </a:lnTo>
                <a:lnTo>
                  <a:pt x="86487" y="764794"/>
                </a:lnTo>
                <a:lnTo>
                  <a:pt x="77052" y="749681"/>
                </a:lnTo>
                <a:lnTo>
                  <a:pt x="61849" y="749681"/>
                </a:lnTo>
                <a:lnTo>
                  <a:pt x="48006" y="727710"/>
                </a:lnTo>
                <a:lnTo>
                  <a:pt x="59033" y="720817"/>
                </a:lnTo>
                <a:lnTo>
                  <a:pt x="45338" y="698881"/>
                </a:lnTo>
                <a:close/>
              </a:path>
              <a:path extrusionOk="0" h="773429" w="1226184">
                <a:moveTo>
                  <a:pt x="59033" y="720817"/>
                </a:moveTo>
                <a:lnTo>
                  <a:pt x="48006" y="727710"/>
                </a:lnTo>
                <a:lnTo>
                  <a:pt x="61849" y="749681"/>
                </a:lnTo>
                <a:lnTo>
                  <a:pt x="72784" y="742845"/>
                </a:lnTo>
                <a:lnTo>
                  <a:pt x="59033" y="720817"/>
                </a:lnTo>
                <a:close/>
              </a:path>
              <a:path extrusionOk="0" h="773429" w="1226184">
                <a:moveTo>
                  <a:pt x="72784" y="742845"/>
                </a:moveTo>
                <a:lnTo>
                  <a:pt x="61849" y="749681"/>
                </a:lnTo>
                <a:lnTo>
                  <a:pt x="77052" y="749681"/>
                </a:lnTo>
                <a:lnTo>
                  <a:pt x="72784" y="742845"/>
                </a:lnTo>
                <a:close/>
              </a:path>
              <a:path extrusionOk="0" h="773429" w="1226184">
                <a:moveTo>
                  <a:pt x="1212342" y="0"/>
                </a:moveTo>
                <a:lnTo>
                  <a:pt x="59033" y="720817"/>
                </a:lnTo>
                <a:lnTo>
                  <a:pt x="72784" y="742845"/>
                </a:lnTo>
                <a:lnTo>
                  <a:pt x="1226057" y="21971"/>
                </a:lnTo>
                <a:lnTo>
                  <a:pt x="121234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3"/>
          <p:cNvSpPr/>
          <p:nvPr/>
        </p:nvSpPr>
        <p:spPr>
          <a:xfrm>
            <a:off x="6736777" y="2793217"/>
            <a:ext cx="93726" cy="609600"/>
          </a:xfrm>
          <a:custGeom>
            <a:rect b="b" l="l" r="r" t="t"/>
            <a:pathLst>
              <a:path extrusionOk="0" h="457200" w="78104">
                <a:moveTo>
                  <a:pt x="25908" y="379475"/>
                </a:moveTo>
                <a:lnTo>
                  <a:pt x="0" y="379475"/>
                </a:lnTo>
                <a:lnTo>
                  <a:pt x="38862" y="457200"/>
                </a:lnTo>
                <a:lnTo>
                  <a:pt x="71247" y="392429"/>
                </a:lnTo>
                <a:lnTo>
                  <a:pt x="25908" y="392429"/>
                </a:lnTo>
                <a:lnTo>
                  <a:pt x="25908" y="379475"/>
                </a:lnTo>
                <a:close/>
              </a:path>
              <a:path extrusionOk="0" h="457200" w="78104">
                <a:moveTo>
                  <a:pt x="51816" y="0"/>
                </a:moveTo>
                <a:lnTo>
                  <a:pt x="25908" y="0"/>
                </a:lnTo>
                <a:lnTo>
                  <a:pt x="25908" y="392429"/>
                </a:lnTo>
                <a:lnTo>
                  <a:pt x="51816" y="392429"/>
                </a:lnTo>
                <a:lnTo>
                  <a:pt x="51816" y="0"/>
                </a:lnTo>
                <a:close/>
              </a:path>
              <a:path extrusionOk="0" h="457200" w="78104">
                <a:moveTo>
                  <a:pt x="77724" y="379475"/>
                </a:moveTo>
                <a:lnTo>
                  <a:pt x="51816" y="379475"/>
                </a:lnTo>
                <a:lnTo>
                  <a:pt x="51816" y="392429"/>
                </a:lnTo>
                <a:lnTo>
                  <a:pt x="71247" y="392429"/>
                </a:lnTo>
                <a:lnTo>
                  <a:pt x="77724" y="3794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23"/>
          <p:cNvSpPr/>
          <p:nvPr/>
        </p:nvSpPr>
        <p:spPr>
          <a:xfrm>
            <a:off x="6736777" y="4012417"/>
            <a:ext cx="93726" cy="406400"/>
          </a:xfrm>
          <a:custGeom>
            <a:rect b="b" l="l" r="r" t="t"/>
            <a:pathLst>
              <a:path extrusionOk="0" h="304800" w="78104">
                <a:moveTo>
                  <a:pt x="25908" y="227075"/>
                </a:moveTo>
                <a:lnTo>
                  <a:pt x="0" y="227075"/>
                </a:lnTo>
                <a:lnTo>
                  <a:pt x="38862" y="304800"/>
                </a:lnTo>
                <a:lnTo>
                  <a:pt x="71247" y="240029"/>
                </a:lnTo>
                <a:lnTo>
                  <a:pt x="25908" y="240029"/>
                </a:lnTo>
                <a:lnTo>
                  <a:pt x="25908" y="227075"/>
                </a:lnTo>
                <a:close/>
              </a:path>
              <a:path extrusionOk="0" h="304800" w="78104">
                <a:moveTo>
                  <a:pt x="51816" y="0"/>
                </a:moveTo>
                <a:lnTo>
                  <a:pt x="25908" y="0"/>
                </a:lnTo>
                <a:lnTo>
                  <a:pt x="25908" y="240029"/>
                </a:lnTo>
                <a:lnTo>
                  <a:pt x="51816" y="240029"/>
                </a:lnTo>
                <a:lnTo>
                  <a:pt x="51816" y="0"/>
                </a:lnTo>
                <a:close/>
              </a:path>
              <a:path extrusionOk="0" h="304800" w="78104">
                <a:moveTo>
                  <a:pt x="77724" y="227075"/>
                </a:moveTo>
                <a:lnTo>
                  <a:pt x="51816" y="227075"/>
                </a:lnTo>
                <a:lnTo>
                  <a:pt x="51816" y="240029"/>
                </a:lnTo>
                <a:lnTo>
                  <a:pt x="71247" y="240029"/>
                </a:lnTo>
                <a:lnTo>
                  <a:pt x="77724" y="2270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3"/>
          <p:cNvSpPr/>
          <p:nvPr/>
        </p:nvSpPr>
        <p:spPr>
          <a:xfrm>
            <a:off x="6736777" y="5028417"/>
            <a:ext cx="93726" cy="406400"/>
          </a:xfrm>
          <a:custGeom>
            <a:rect b="b" l="l" r="r" t="t"/>
            <a:pathLst>
              <a:path extrusionOk="0" h="304800" w="78104">
                <a:moveTo>
                  <a:pt x="25908" y="227075"/>
                </a:moveTo>
                <a:lnTo>
                  <a:pt x="0" y="227075"/>
                </a:lnTo>
                <a:lnTo>
                  <a:pt x="38862" y="304800"/>
                </a:lnTo>
                <a:lnTo>
                  <a:pt x="71247" y="240029"/>
                </a:lnTo>
                <a:lnTo>
                  <a:pt x="25908" y="240029"/>
                </a:lnTo>
                <a:lnTo>
                  <a:pt x="25908" y="227075"/>
                </a:lnTo>
                <a:close/>
              </a:path>
              <a:path extrusionOk="0" h="304800" w="78104">
                <a:moveTo>
                  <a:pt x="51816" y="0"/>
                </a:moveTo>
                <a:lnTo>
                  <a:pt x="25908" y="0"/>
                </a:lnTo>
                <a:lnTo>
                  <a:pt x="25908" y="240029"/>
                </a:lnTo>
                <a:lnTo>
                  <a:pt x="51816" y="240029"/>
                </a:lnTo>
                <a:lnTo>
                  <a:pt x="51816" y="0"/>
                </a:lnTo>
                <a:close/>
              </a:path>
              <a:path extrusionOk="0" h="304800" w="78104">
                <a:moveTo>
                  <a:pt x="77724" y="227075"/>
                </a:moveTo>
                <a:lnTo>
                  <a:pt x="51816" y="227075"/>
                </a:lnTo>
                <a:lnTo>
                  <a:pt x="51816" y="240029"/>
                </a:lnTo>
                <a:lnTo>
                  <a:pt x="71247" y="240029"/>
                </a:lnTo>
                <a:lnTo>
                  <a:pt x="77724" y="2270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3"/>
          <p:cNvSpPr txBox="1"/>
          <p:nvPr/>
        </p:nvSpPr>
        <p:spPr>
          <a:xfrm>
            <a:off x="5375235" y="2276684"/>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B1</a:t>
            </a:r>
            <a:endParaRPr sz="2200">
              <a:solidFill>
                <a:schemeClr val="dk1"/>
              </a:solidFill>
              <a:latin typeface="Trebuchet MS"/>
              <a:ea typeface="Trebuchet MS"/>
              <a:cs typeface="Trebuchet MS"/>
              <a:sym typeface="Trebuchet MS"/>
            </a:endParaRPr>
          </a:p>
        </p:txBody>
      </p:sp>
      <p:sp>
        <p:nvSpPr>
          <p:cNvPr id="344" name="Google Shape;344;p23"/>
          <p:cNvSpPr txBox="1"/>
          <p:nvPr/>
        </p:nvSpPr>
        <p:spPr>
          <a:xfrm>
            <a:off x="5375235" y="3501877"/>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B2</a:t>
            </a:r>
            <a:endParaRPr sz="2200">
              <a:solidFill>
                <a:schemeClr val="dk1"/>
              </a:solidFill>
              <a:latin typeface="Trebuchet MS"/>
              <a:ea typeface="Trebuchet MS"/>
              <a:cs typeface="Trebuchet MS"/>
              <a:sym typeface="Trebuchet MS"/>
            </a:endParaRPr>
          </a:p>
        </p:txBody>
      </p:sp>
      <p:sp>
        <p:nvSpPr>
          <p:cNvPr id="345" name="Google Shape;345;p23"/>
          <p:cNvSpPr txBox="1"/>
          <p:nvPr/>
        </p:nvSpPr>
        <p:spPr>
          <a:xfrm>
            <a:off x="5375235" y="4415091"/>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B3</a:t>
            </a:r>
            <a:endParaRPr sz="2200">
              <a:solidFill>
                <a:schemeClr val="dk1"/>
              </a:solidFill>
              <a:latin typeface="Trebuchet MS"/>
              <a:ea typeface="Trebuchet MS"/>
              <a:cs typeface="Trebuchet MS"/>
              <a:sym typeface="Trebuchet MS"/>
            </a:endParaRPr>
          </a:p>
        </p:txBody>
      </p:sp>
      <p:sp>
        <p:nvSpPr>
          <p:cNvPr id="346" name="Google Shape;346;p23"/>
          <p:cNvSpPr txBox="1"/>
          <p:nvPr/>
        </p:nvSpPr>
        <p:spPr>
          <a:xfrm>
            <a:off x="5306045" y="5528289"/>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B4</a:t>
            </a:r>
            <a:endParaRPr sz="2200">
              <a:solidFill>
                <a:schemeClr val="dk1"/>
              </a:solidFill>
              <a:latin typeface="Trebuchet MS"/>
              <a:ea typeface="Trebuchet MS"/>
              <a:cs typeface="Trebuchet MS"/>
              <a:sym typeface="Trebuchet MS"/>
            </a:endParaRPr>
          </a:p>
        </p:txBody>
      </p:sp>
      <p:sp>
        <p:nvSpPr>
          <p:cNvPr id="347" name="Google Shape;347;p23"/>
          <p:cNvSpPr txBox="1"/>
          <p:nvPr/>
        </p:nvSpPr>
        <p:spPr>
          <a:xfrm>
            <a:off x="4087123" y="6617572"/>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B5</a:t>
            </a:r>
            <a:endParaRPr sz="2200">
              <a:solidFill>
                <a:schemeClr val="dk1"/>
              </a:solidFill>
              <a:latin typeface="Trebuchet MS"/>
              <a:ea typeface="Trebuchet MS"/>
              <a:cs typeface="Trebuchet MS"/>
              <a:sym typeface="Trebuchet MS"/>
            </a:endParaRPr>
          </a:p>
        </p:txBody>
      </p:sp>
      <p:sp>
        <p:nvSpPr>
          <p:cNvPr id="348" name="Google Shape;348;p23"/>
          <p:cNvSpPr txBox="1"/>
          <p:nvPr/>
        </p:nvSpPr>
        <p:spPr>
          <a:xfrm>
            <a:off x="9466870" y="6659265"/>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B6</a:t>
            </a:r>
            <a:endParaRPr sz="2200">
              <a:solidFill>
                <a:schemeClr val="dk1"/>
              </a:solidFill>
              <a:latin typeface="Trebuchet MS"/>
              <a:ea typeface="Trebuchet MS"/>
              <a:cs typeface="Trebuchet MS"/>
              <a:sym typeface="Trebuchet MS"/>
            </a:endParaRPr>
          </a:p>
        </p:txBody>
      </p:sp>
      <p:sp>
        <p:nvSpPr>
          <p:cNvPr id="349" name="Google Shape;349;p23"/>
          <p:cNvSpPr txBox="1"/>
          <p:nvPr/>
        </p:nvSpPr>
        <p:spPr>
          <a:xfrm>
            <a:off x="5534645" y="8286457"/>
            <a:ext cx="320802" cy="354559"/>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2200">
                <a:solidFill>
                  <a:schemeClr val="dk1"/>
                </a:solidFill>
                <a:latin typeface="Trebuchet MS"/>
                <a:ea typeface="Trebuchet MS"/>
                <a:cs typeface="Trebuchet MS"/>
                <a:sym typeface="Trebuchet MS"/>
              </a:rPr>
              <a:t>B7</a:t>
            </a:r>
            <a:endParaRPr sz="2200">
              <a:solidFill>
                <a:schemeClr val="dk1"/>
              </a:solidFill>
              <a:latin typeface="Trebuchet MS"/>
              <a:ea typeface="Trebuchet MS"/>
              <a:cs typeface="Trebuchet MS"/>
              <a:sym typeface="Trebuchet MS"/>
            </a:endParaRPr>
          </a:p>
        </p:txBody>
      </p:sp>
      <p:sp>
        <p:nvSpPr>
          <p:cNvPr id="350" name="Google Shape;350;p23"/>
          <p:cNvSpPr txBox="1"/>
          <p:nvPr/>
        </p:nvSpPr>
        <p:spPr>
          <a:xfrm>
            <a:off x="7875669" y="2239600"/>
            <a:ext cx="31851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use[B1] = { Ø }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def[B1] = { x }</a:t>
            </a:r>
            <a:endParaRPr sz="3000">
              <a:solidFill>
                <a:srgbClr val="953734"/>
              </a:solidFill>
              <a:latin typeface="Calibri"/>
              <a:ea typeface="Calibri"/>
              <a:cs typeface="Calibri"/>
              <a:sym typeface="Calibri"/>
            </a:endParaRPr>
          </a:p>
        </p:txBody>
      </p:sp>
      <p:sp>
        <p:nvSpPr>
          <p:cNvPr id="351" name="Google Shape;351;p23"/>
          <p:cNvSpPr txBox="1"/>
          <p:nvPr/>
        </p:nvSpPr>
        <p:spPr>
          <a:xfrm>
            <a:off x="8068948" y="4300550"/>
            <a:ext cx="24672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use[B3] = { Ø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def[B3] = { x }</a:t>
            </a:r>
            <a:endParaRPr sz="3000">
              <a:solidFill>
                <a:srgbClr val="953734"/>
              </a:solidFill>
              <a:latin typeface="Calibri"/>
              <a:ea typeface="Calibri"/>
              <a:cs typeface="Calibri"/>
              <a:sym typeface="Calibri"/>
            </a:endParaRPr>
          </a:p>
        </p:txBody>
      </p:sp>
      <p:sp>
        <p:nvSpPr>
          <p:cNvPr id="352" name="Google Shape;352;p23"/>
          <p:cNvSpPr txBox="1"/>
          <p:nvPr/>
        </p:nvSpPr>
        <p:spPr>
          <a:xfrm>
            <a:off x="2012697" y="3562488"/>
            <a:ext cx="28326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use[B2] = { Ø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def[B2] = { y }</a:t>
            </a:r>
            <a:endParaRPr sz="3000">
              <a:solidFill>
                <a:srgbClr val="953734"/>
              </a:solidFill>
              <a:latin typeface="Calibri"/>
              <a:ea typeface="Calibri"/>
              <a:cs typeface="Calibri"/>
              <a:sym typeface="Calibri"/>
            </a:endParaRPr>
          </a:p>
        </p:txBody>
      </p:sp>
      <p:sp>
        <p:nvSpPr>
          <p:cNvPr id="353" name="Google Shape;353;p23"/>
          <p:cNvSpPr txBox="1"/>
          <p:nvPr/>
        </p:nvSpPr>
        <p:spPr>
          <a:xfrm>
            <a:off x="1981500" y="4989450"/>
            <a:ext cx="32763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use[B4] = { y,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def[B4] = { Ø</a:t>
            </a:r>
            <a:r>
              <a:rPr b="1" lang="en-US" sz="3000">
                <a:solidFill>
                  <a:schemeClr val="dk2"/>
                </a:solidFill>
                <a:latin typeface="Calibri"/>
                <a:ea typeface="Calibri"/>
                <a:cs typeface="Calibri"/>
                <a:sym typeface="Calibri"/>
              </a:rPr>
              <a:t> </a:t>
            </a:r>
            <a:r>
              <a:rPr b="1" lang="en-US" sz="3000">
                <a:solidFill>
                  <a:srgbClr val="953734"/>
                </a:solidFill>
                <a:latin typeface="Calibri"/>
                <a:ea typeface="Calibri"/>
                <a:cs typeface="Calibri"/>
                <a:sym typeface="Calibri"/>
              </a:rPr>
              <a:t>}</a:t>
            </a:r>
            <a:endParaRPr sz="3000">
              <a:solidFill>
                <a:srgbClr val="953734"/>
              </a:solidFill>
              <a:latin typeface="Calibri"/>
              <a:ea typeface="Calibri"/>
              <a:cs typeface="Calibri"/>
              <a:sym typeface="Calibri"/>
            </a:endParaRPr>
          </a:p>
        </p:txBody>
      </p:sp>
      <p:sp>
        <p:nvSpPr>
          <p:cNvPr id="354" name="Google Shape;354;p23"/>
          <p:cNvSpPr txBox="1"/>
          <p:nvPr/>
        </p:nvSpPr>
        <p:spPr>
          <a:xfrm>
            <a:off x="7812980" y="7419061"/>
            <a:ext cx="2257715"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IN[B7] = { z }</a:t>
            </a:r>
            <a:endParaRPr sz="3000">
              <a:solidFill>
                <a:srgbClr val="FF0000"/>
              </a:solidFill>
              <a:latin typeface="Calibri"/>
              <a:ea typeface="Calibri"/>
              <a:cs typeface="Calibri"/>
              <a:sym typeface="Calibri"/>
            </a:endParaRPr>
          </a:p>
        </p:txBody>
      </p:sp>
      <p:sp>
        <p:nvSpPr>
          <p:cNvPr id="355" name="Google Shape;355;p23"/>
          <p:cNvSpPr txBox="1"/>
          <p:nvPr/>
        </p:nvSpPr>
        <p:spPr>
          <a:xfrm>
            <a:off x="1157652" y="7080650"/>
            <a:ext cx="30663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use[B5] = { y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def[B5] = { z }</a:t>
            </a:r>
            <a:endParaRPr sz="3000">
              <a:solidFill>
                <a:srgbClr val="953734"/>
              </a:solidFill>
              <a:latin typeface="Calibri"/>
              <a:ea typeface="Calibri"/>
              <a:cs typeface="Calibri"/>
              <a:sym typeface="Calibri"/>
            </a:endParaRPr>
          </a:p>
        </p:txBody>
      </p:sp>
      <p:sp>
        <p:nvSpPr>
          <p:cNvPr id="356" name="Google Shape;356;p23"/>
          <p:cNvSpPr txBox="1"/>
          <p:nvPr/>
        </p:nvSpPr>
        <p:spPr>
          <a:xfrm>
            <a:off x="7812974" y="7793250"/>
            <a:ext cx="27231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use[B7] = { z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def[B7] = { x }</a:t>
            </a:r>
            <a:endParaRPr sz="3000">
              <a:solidFill>
                <a:srgbClr val="953734"/>
              </a:solidFill>
              <a:latin typeface="Calibri"/>
              <a:ea typeface="Calibri"/>
              <a:cs typeface="Calibri"/>
              <a:sym typeface="Calibri"/>
            </a:endParaRPr>
          </a:p>
        </p:txBody>
      </p:sp>
      <p:sp>
        <p:nvSpPr>
          <p:cNvPr id="357" name="Google Shape;357;p23"/>
          <p:cNvSpPr txBox="1"/>
          <p:nvPr/>
        </p:nvSpPr>
        <p:spPr>
          <a:xfrm>
            <a:off x="10277500" y="6138925"/>
            <a:ext cx="28326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use[B6] = { y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def[B6] = { z }</a:t>
            </a:r>
            <a:endParaRPr sz="3000">
              <a:solidFill>
                <a:srgbClr val="953734"/>
              </a:solidFill>
              <a:latin typeface="Calibri"/>
              <a:ea typeface="Calibri"/>
              <a:cs typeface="Calibri"/>
              <a:sym typeface="Calibri"/>
            </a:endParaRPr>
          </a:p>
        </p:txBody>
      </p:sp>
      <p:sp>
        <p:nvSpPr>
          <p:cNvPr id="358" name="Google Shape;358;p23"/>
          <p:cNvSpPr txBox="1"/>
          <p:nvPr/>
        </p:nvSpPr>
        <p:spPr>
          <a:xfrm>
            <a:off x="10277501" y="5609490"/>
            <a:ext cx="2257715"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IN[B6] = { y }</a:t>
            </a:r>
            <a:endParaRPr sz="3000">
              <a:solidFill>
                <a:srgbClr val="FF0000"/>
              </a:solidFill>
              <a:latin typeface="Calibri"/>
              <a:ea typeface="Calibri"/>
              <a:cs typeface="Calibri"/>
              <a:sym typeface="Calibri"/>
            </a:endParaRPr>
          </a:p>
        </p:txBody>
      </p:sp>
      <p:sp>
        <p:nvSpPr>
          <p:cNvPr id="359" name="Google Shape;359;p23"/>
          <p:cNvSpPr txBox="1"/>
          <p:nvPr/>
        </p:nvSpPr>
        <p:spPr>
          <a:xfrm>
            <a:off x="1157650" y="6659275"/>
            <a:ext cx="32763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IN[B5] = { y }</a:t>
            </a:r>
            <a:endParaRPr sz="3000">
              <a:solidFill>
                <a:srgbClr val="FF0000"/>
              </a:solidFill>
              <a:latin typeface="Calibri"/>
              <a:ea typeface="Calibri"/>
              <a:cs typeface="Calibri"/>
              <a:sym typeface="Calibri"/>
            </a:endParaRPr>
          </a:p>
        </p:txBody>
      </p:sp>
      <p:sp>
        <p:nvSpPr>
          <p:cNvPr id="360" name="Google Shape;360;p23"/>
          <p:cNvSpPr txBox="1"/>
          <p:nvPr/>
        </p:nvSpPr>
        <p:spPr>
          <a:xfrm>
            <a:off x="1981496" y="4656763"/>
            <a:ext cx="31851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IN[B4] = { x, y }</a:t>
            </a:r>
            <a:endParaRPr sz="3000">
              <a:solidFill>
                <a:srgbClr val="FF0000"/>
              </a:solidFill>
              <a:latin typeface="Calibri"/>
              <a:ea typeface="Calibri"/>
              <a:cs typeface="Calibri"/>
              <a:sym typeface="Calibri"/>
            </a:endParaRPr>
          </a:p>
        </p:txBody>
      </p:sp>
      <p:sp>
        <p:nvSpPr>
          <p:cNvPr id="361" name="Google Shape;361;p23"/>
          <p:cNvSpPr txBox="1"/>
          <p:nvPr/>
        </p:nvSpPr>
        <p:spPr>
          <a:xfrm>
            <a:off x="8076799" y="3862733"/>
            <a:ext cx="2257715"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IN[B3] = { y }</a:t>
            </a:r>
            <a:endParaRPr sz="3000">
              <a:solidFill>
                <a:srgbClr val="FF0000"/>
              </a:solidFill>
              <a:latin typeface="Calibri"/>
              <a:ea typeface="Calibri"/>
              <a:cs typeface="Calibri"/>
              <a:sym typeface="Calibri"/>
            </a:endParaRPr>
          </a:p>
        </p:txBody>
      </p:sp>
      <p:sp>
        <p:nvSpPr>
          <p:cNvPr id="362" name="Google Shape;362;p23"/>
          <p:cNvSpPr txBox="1"/>
          <p:nvPr/>
        </p:nvSpPr>
        <p:spPr>
          <a:xfrm>
            <a:off x="2150121" y="2712845"/>
            <a:ext cx="22578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IN[B2] = { Ø }</a:t>
            </a:r>
            <a:endParaRPr sz="3000">
              <a:solidFill>
                <a:srgbClr val="FF0000"/>
              </a:solidFill>
              <a:latin typeface="Calibri"/>
              <a:ea typeface="Calibri"/>
              <a:cs typeface="Calibri"/>
              <a:sym typeface="Calibri"/>
            </a:endParaRPr>
          </a:p>
        </p:txBody>
      </p:sp>
      <p:sp>
        <p:nvSpPr>
          <p:cNvPr id="363" name="Google Shape;363;p23"/>
          <p:cNvSpPr txBox="1"/>
          <p:nvPr/>
        </p:nvSpPr>
        <p:spPr>
          <a:xfrm>
            <a:off x="7858574" y="1845633"/>
            <a:ext cx="2257715"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IN[B1] = { Ø }</a:t>
            </a:r>
            <a:endParaRPr sz="3000">
              <a:solidFill>
                <a:srgbClr val="FF0000"/>
              </a:solidFill>
              <a:latin typeface="Calibri"/>
              <a:ea typeface="Calibri"/>
              <a:cs typeface="Calibri"/>
              <a:sym typeface="Calibri"/>
            </a:endParaRPr>
          </a:p>
        </p:txBody>
      </p:sp>
      <p:sp>
        <p:nvSpPr>
          <p:cNvPr id="364" name="Google Shape;364;p23"/>
          <p:cNvSpPr txBox="1"/>
          <p:nvPr/>
        </p:nvSpPr>
        <p:spPr>
          <a:xfrm>
            <a:off x="7770725" y="8659900"/>
            <a:ext cx="28326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OUT[B7] = { Ø }</a:t>
            </a:r>
            <a:endParaRPr sz="3000">
              <a:solidFill>
                <a:srgbClr val="FF0000"/>
              </a:solidFill>
              <a:latin typeface="Calibri"/>
              <a:ea typeface="Calibri"/>
              <a:cs typeface="Calibri"/>
              <a:sym typeface="Calibri"/>
            </a:endParaRPr>
          </a:p>
        </p:txBody>
      </p:sp>
      <p:sp>
        <p:nvSpPr>
          <p:cNvPr id="365" name="Google Shape;365;p23"/>
          <p:cNvSpPr txBox="1"/>
          <p:nvPr/>
        </p:nvSpPr>
        <p:spPr>
          <a:xfrm>
            <a:off x="10294577" y="7202275"/>
            <a:ext cx="28326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OUT[B6] = { z }</a:t>
            </a:r>
            <a:endParaRPr sz="3000">
              <a:solidFill>
                <a:srgbClr val="FF0000"/>
              </a:solidFill>
              <a:latin typeface="Calibri"/>
              <a:ea typeface="Calibri"/>
              <a:cs typeface="Calibri"/>
              <a:sym typeface="Calibri"/>
            </a:endParaRPr>
          </a:p>
        </p:txBody>
      </p:sp>
      <p:sp>
        <p:nvSpPr>
          <p:cNvPr id="366" name="Google Shape;366;p23"/>
          <p:cNvSpPr txBox="1"/>
          <p:nvPr/>
        </p:nvSpPr>
        <p:spPr>
          <a:xfrm>
            <a:off x="1015228" y="8014925"/>
            <a:ext cx="28326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OUT[B5] = { z }</a:t>
            </a:r>
            <a:endParaRPr sz="3000">
              <a:solidFill>
                <a:srgbClr val="FF0000"/>
              </a:solidFill>
              <a:latin typeface="Calibri"/>
              <a:ea typeface="Calibri"/>
              <a:cs typeface="Calibri"/>
              <a:sym typeface="Calibri"/>
            </a:endParaRPr>
          </a:p>
        </p:txBody>
      </p:sp>
      <p:sp>
        <p:nvSpPr>
          <p:cNvPr id="367" name="Google Shape;367;p23"/>
          <p:cNvSpPr txBox="1"/>
          <p:nvPr/>
        </p:nvSpPr>
        <p:spPr>
          <a:xfrm>
            <a:off x="8051924" y="5207513"/>
            <a:ext cx="28326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OUT[B3] = { x, y}</a:t>
            </a:r>
            <a:endParaRPr sz="3000">
              <a:solidFill>
                <a:srgbClr val="FF0000"/>
              </a:solidFill>
              <a:latin typeface="Calibri"/>
              <a:ea typeface="Calibri"/>
              <a:cs typeface="Calibri"/>
              <a:sym typeface="Calibri"/>
            </a:endParaRPr>
          </a:p>
        </p:txBody>
      </p:sp>
      <p:sp>
        <p:nvSpPr>
          <p:cNvPr id="368" name="Google Shape;368;p23"/>
          <p:cNvSpPr txBox="1"/>
          <p:nvPr/>
        </p:nvSpPr>
        <p:spPr>
          <a:xfrm>
            <a:off x="2027102" y="5868713"/>
            <a:ext cx="31851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OUT[B4] = { y }</a:t>
            </a:r>
            <a:endParaRPr sz="3000">
              <a:solidFill>
                <a:srgbClr val="FF0000"/>
              </a:solidFill>
              <a:latin typeface="Calibri"/>
              <a:ea typeface="Calibri"/>
              <a:cs typeface="Calibri"/>
              <a:sym typeface="Calibri"/>
            </a:endParaRPr>
          </a:p>
        </p:txBody>
      </p:sp>
      <p:sp>
        <p:nvSpPr>
          <p:cNvPr id="369" name="Google Shape;369;p23"/>
          <p:cNvSpPr txBox="1"/>
          <p:nvPr/>
        </p:nvSpPr>
        <p:spPr>
          <a:xfrm>
            <a:off x="7870797" y="3232025"/>
            <a:ext cx="28326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OUT[B1] = { Ø } </a:t>
            </a:r>
            <a:endParaRPr sz="3000">
              <a:solidFill>
                <a:srgbClr val="FF0000"/>
              </a:solidFill>
              <a:latin typeface="Calibri"/>
              <a:ea typeface="Calibri"/>
              <a:cs typeface="Calibri"/>
              <a:sym typeface="Calibri"/>
            </a:endParaRPr>
          </a:p>
        </p:txBody>
      </p:sp>
      <p:sp>
        <p:nvSpPr>
          <p:cNvPr id="370" name="Google Shape;370;p23"/>
          <p:cNvSpPr txBox="1"/>
          <p:nvPr/>
        </p:nvSpPr>
        <p:spPr>
          <a:xfrm>
            <a:off x="2012698" y="3152463"/>
            <a:ext cx="28326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OUT[B2] = { y }</a:t>
            </a:r>
            <a:endParaRPr sz="30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cxnSp>
        <p:nvCxnSpPr>
          <p:cNvPr id="375" name="Google Shape;375;p24"/>
          <p:cNvCxnSpPr/>
          <p:nvPr/>
        </p:nvCxnSpPr>
        <p:spPr>
          <a:xfrm>
            <a:off x="-9969" y="1567540"/>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376" name="Google Shape;376;p24"/>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377" name="Google Shape;377;p24"/>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378" name="Google Shape;378;p24"/>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 Problem-2</a:t>
            </a:r>
            <a:endParaRPr/>
          </a:p>
        </p:txBody>
      </p:sp>
      <p:pic>
        <p:nvPicPr>
          <p:cNvPr id="379" name="Google Shape;379;p24"/>
          <p:cNvPicPr preferRelativeResize="0"/>
          <p:nvPr/>
        </p:nvPicPr>
        <p:blipFill rotWithShape="1">
          <a:blip r:embed="rId4">
            <a:alphaModFix/>
          </a:blip>
          <a:srcRect b="0" l="0" r="0" t="0"/>
          <a:stretch/>
        </p:blipFill>
        <p:spPr>
          <a:xfrm>
            <a:off x="2200056" y="3077029"/>
            <a:ext cx="9184660" cy="5816417"/>
          </a:xfrm>
          <a:prstGeom prst="rect">
            <a:avLst/>
          </a:prstGeom>
          <a:noFill/>
          <a:ln>
            <a:noFill/>
          </a:ln>
        </p:spPr>
      </p:pic>
      <p:sp>
        <p:nvSpPr>
          <p:cNvPr id="380" name="Google Shape;380;p24"/>
          <p:cNvSpPr/>
          <p:nvPr/>
        </p:nvSpPr>
        <p:spPr>
          <a:xfrm>
            <a:off x="446257" y="1724521"/>
            <a:ext cx="11625368" cy="1267856"/>
          </a:xfrm>
          <a:prstGeom prst="rect">
            <a:avLst/>
          </a:prstGeom>
          <a:noFill/>
          <a:ln>
            <a:noFill/>
          </a:ln>
        </p:spPr>
        <p:txBody>
          <a:bodyPr anchorCtr="0" anchor="t" bIns="57050" lIns="114100" spcFirstLastPara="1" rIns="114100" wrap="square" tIns="57050">
            <a:spAutoFit/>
          </a:bodyPr>
          <a:lstStyle/>
          <a:p>
            <a:pPr indent="0" lvl="0" marL="0" marR="0" rtl="0" algn="just">
              <a:lnSpc>
                <a:spcPct val="107000"/>
              </a:lnSpc>
              <a:spcBef>
                <a:spcPts val="0"/>
              </a:spcBef>
              <a:spcAft>
                <a:spcPts val="0"/>
              </a:spcAft>
              <a:buNone/>
            </a:pPr>
            <a:r>
              <a:rPr b="1" lang="en-US" sz="3500">
                <a:solidFill>
                  <a:srgbClr val="002060"/>
                </a:solidFill>
                <a:latin typeface="Calibri"/>
                <a:ea typeface="Calibri"/>
                <a:cs typeface="Calibri"/>
                <a:sym typeface="Calibri"/>
              </a:rPr>
              <a:t>Calculate use[B], def[B], IN[B], OUT[B] by applying Liveness determination algorithm on the following flow graph: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cxnSp>
        <p:nvCxnSpPr>
          <p:cNvPr id="385" name="Google Shape;385;p25"/>
          <p:cNvCxnSpPr/>
          <p:nvPr/>
        </p:nvCxnSpPr>
        <p:spPr>
          <a:xfrm>
            <a:off x="-9969" y="1567540"/>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386" name="Google Shape;386;p25"/>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387" name="Google Shape;387;p25"/>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388" name="Google Shape;388;p25"/>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 Problem-2</a:t>
            </a:r>
            <a:endParaRPr/>
          </a:p>
        </p:txBody>
      </p:sp>
      <p:sp>
        <p:nvSpPr>
          <p:cNvPr id="389" name="Google Shape;389;p25"/>
          <p:cNvSpPr txBox="1"/>
          <p:nvPr/>
        </p:nvSpPr>
        <p:spPr>
          <a:xfrm>
            <a:off x="6670925" y="205567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1</a:t>
            </a:r>
            <a:endParaRPr sz="3500">
              <a:solidFill>
                <a:schemeClr val="dk1"/>
              </a:solidFill>
              <a:latin typeface="Calibri"/>
              <a:ea typeface="Calibri"/>
              <a:cs typeface="Calibri"/>
              <a:sym typeface="Calibri"/>
            </a:endParaRPr>
          </a:p>
        </p:txBody>
      </p:sp>
      <p:sp>
        <p:nvSpPr>
          <p:cNvPr id="390" name="Google Shape;390;p25"/>
          <p:cNvSpPr txBox="1"/>
          <p:nvPr/>
        </p:nvSpPr>
        <p:spPr>
          <a:xfrm>
            <a:off x="6122285" y="8107459"/>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y</a:t>
            </a:r>
            <a:endParaRPr sz="3500">
              <a:solidFill>
                <a:schemeClr val="dk1"/>
              </a:solidFill>
              <a:latin typeface="Calibri"/>
              <a:ea typeface="Calibri"/>
              <a:cs typeface="Calibri"/>
              <a:sym typeface="Calibri"/>
            </a:endParaRPr>
          </a:p>
        </p:txBody>
      </p:sp>
      <p:sp>
        <p:nvSpPr>
          <p:cNvPr id="391" name="Google Shape;391;p25"/>
          <p:cNvSpPr txBox="1"/>
          <p:nvPr/>
        </p:nvSpPr>
        <p:spPr>
          <a:xfrm>
            <a:off x="4293485" y="675190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if x &amp; 1</a:t>
            </a:r>
            <a:endParaRPr sz="3500">
              <a:solidFill>
                <a:schemeClr val="dk1"/>
              </a:solidFill>
              <a:latin typeface="Calibri"/>
              <a:ea typeface="Calibri"/>
              <a:cs typeface="Calibri"/>
              <a:sym typeface="Calibri"/>
            </a:endParaRPr>
          </a:p>
        </p:txBody>
      </p:sp>
      <p:sp>
        <p:nvSpPr>
          <p:cNvPr id="392" name="Google Shape;392;p25"/>
          <p:cNvSpPr txBox="1"/>
          <p:nvPr/>
        </p:nvSpPr>
        <p:spPr>
          <a:xfrm>
            <a:off x="4293485" y="407751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z = e * e</a:t>
            </a:r>
            <a:endParaRPr sz="3500">
              <a:solidFill>
                <a:schemeClr val="dk1"/>
              </a:solidFill>
              <a:latin typeface="Calibri"/>
              <a:ea typeface="Calibri"/>
              <a:cs typeface="Calibri"/>
              <a:sym typeface="Calibri"/>
            </a:endParaRPr>
          </a:p>
        </p:txBody>
      </p:sp>
      <p:sp>
        <p:nvSpPr>
          <p:cNvPr id="393" name="Google Shape;393;p25"/>
          <p:cNvSpPr txBox="1"/>
          <p:nvPr/>
        </p:nvSpPr>
        <p:spPr>
          <a:xfrm>
            <a:off x="2556125" y="8107459"/>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z</a:t>
            </a:r>
            <a:endParaRPr sz="3500">
              <a:solidFill>
                <a:schemeClr val="dk1"/>
              </a:solidFill>
              <a:latin typeface="Calibri"/>
              <a:ea typeface="Calibri"/>
              <a:cs typeface="Calibri"/>
              <a:sym typeface="Calibri"/>
            </a:endParaRPr>
          </a:p>
        </p:txBody>
      </p:sp>
      <p:sp>
        <p:nvSpPr>
          <p:cNvPr id="394" name="Google Shape;394;p25"/>
          <p:cNvSpPr txBox="1"/>
          <p:nvPr/>
        </p:nvSpPr>
        <p:spPr>
          <a:xfrm>
            <a:off x="4293485" y="5396352"/>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y = e * x</a:t>
            </a:r>
            <a:endParaRPr sz="3500">
              <a:solidFill>
                <a:schemeClr val="dk1"/>
              </a:solidFill>
              <a:latin typeface="Calibri"/>
              <a:ea typeface="Calibri"/>
              <a:cs typeface="Calibri"/>
              <a:sym typeface="Calibri"/>
            </a:endParaRPr>
          </a:p>
        </p:txBody>
      </p:sp>
      <p:sp>
        <p:nvSpPr>
          <p:cNvPr id="395" name="Google Shape;395;p25"/>
          <p:cNvSpPr txBox="1"/>
          <p:nvPr/>
        </p:nvSpPr>
        <p:spPr>
          <a:xfrm>
            <a:off x="6670925" y="3250711"/>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if(x &gt; 0) </a:t>
            </a:r>
            <a:endParaRPr sz="3500">
              <a:solidFill>
                <a:schemeClr val="dk1"/>
              </a:solidFill>
              <a:latin typeface="Calibri"/>
              <a:ea typeface="Calibri"/>
              <a:cs typeface="Calibri"/>
              <a:sym typeface="Calibri"/>
            </a:endParaRPr>
          </a:p>
        </p:txBody>
      </p:sp>
      <p:sp>
        <p:nvSpPr>
          <p:cNvPr id="396" name="Google Shape;396;p25"/>
          <p:cNvSpPr txBox="1"/>
          <p:nvPr/>
        </p:nvSpPr>
        <p:spPr>
          <a:xfrm>
            <a:off x="9048365" y="407751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return x</a:t>
            </a:r>
            <a:endParaRPr sz="3500">
              <a:solidFill>
                <a:schemeClr val="dk1"/>
              </a:solidFill>
              <a:latin typeface="Calibri"/>
              <a:ea typeface="Calibri"/>
              <a:cs typeface="Calibri"/>
              <a:sym typeface="Calibri"/>
            </a:endParaRPr>
          </a:p>
        </p:txBody>
      </p:sp>
      <p:cxnSp>
        <p:nvCxnSpPr>
          <p:cNvPr id="397" name="Google Shape;397;p25"/>
          <p:cNvCxnSpPr>
            <a:stCxn id="389" idx="2"/>
            <a:endCxn id="395" idx="0"/>
          </p:cNvCxnSpPr>
          <p:nvPr/>
        </p:nvCxnSpPr>
        <p:spPr>
          <a:xfrm>
            <a:off x="7539605" y="2709516"/>
            <a:ext cx="0" cy="541200"/>
          </a:xfrm>
          <a:prstGeom prst="straightConnector1">
            <a:avLst/>
          </a:prstGeom>
          <a:noFill/>
          <a:ln cap="flat" cmpd="sng" w="9525">
            <a:solidFill>
              <a:schemeClr val="dk1"/>
            </a:solidFill>
            <a:prstDash val="solid"/>
            <a:round/>
            <a:headEnd len="sm" w="sm" type="none"/>
            <a:tailEnd len="med" w="med" type="triangle"/>
          </a:ln>
        </p:spPr>
      </p:cxnSp>
      <p:cxnSp>
        <p:nvCxnSpPr>
          <p:cNvPr id="398" name="Google Shape;398;p25"/>
          <p:cNvCxnSpPr>
            <a:stCxn id="395" idx="2"/>
            <a:endCxn id="392" idx="3"/>
          </p:cNvCxnSpPr>
          <p:nvPr/>
        </p:nvCxnSpPr>
        <p:spPr>
          <a:xfrm flipH="1">
            <a:off x="6030905" y="3904552"/>
            <a:ext cx="1508700" cy="499800"/>
          </a:xfrm>
          <a:prstGeom prst="straightConnector1">
            <a:avLst/>
          </a:prstGeom>
          <a:noFill/>
          <a:ln cap="flat" cmpd="sng" w="9525">
            <a:solidFill>
              <a:schemeClr val="dk1"/>
            </a:solidFill>
            <a:prstDash val="solid"/>
            <a:round/>
            <a:headEnd len="sm" w="sm" type="none"/>
            <a:tailEnd len="med" w="med" type="triangle"/>
          </a:ln>
        </p:spPr>
      </p:cxnSp>
      <p:cxnSp>
        <p:nvCxnSpPr>
          <p:cNvPr id="399" name="Google Shape;399;p25"/>
          <p:cNvCxnSpPr>
            <a:stCxn id="395" idx="2"/>
            <a:endCxn id="396" idx="1"/>
          </p:cNvCxnSpPr>
          <p:nvPr/>
        </p:nvCxnSpPr>
        <p:spPr>
          <a:xfrm>
            <a:off x="7539605" y="3904552"/>
            <a:ext cx="1508700" cy="499800"/>
          </a:xfrm>
          <a:prstGeom prst="straightConnector1">
            <a:avLst/>
          </a:prstGeom>
          <a:noFill/>
          <a:ln cap="flat" cmpd="sng" w="9525">
            <a:solidFill>
              <a:schemeClr val="dk1"/>
            </a:solidFill>
            <a:prstDash val="solid"/>
            <a:round/>
            <a:headEnd len="sm" w="sm" type="none"/>
            <a:tailEnd len="med" w="med" type="triangle"/>
          </a:ln>
        </p:spPr>
      </p:cxnSp>
      <p:cxnSp>
        <p:nvCxnSpPr>
          <p:cNvPr id="400" name="Google Shape;400;p25"/>
          <p:cNvCxnSpPr>
            <a:stCxn id="392" idx="2"/>
            <a:endCxn id="394" idx="0"/>
          </p:cNvCxnSpPr>
          <p:nvPr/>
        </p:nvCxnSpPr>
        <p:spPr>
          <a:xfrm>
            <a:off x="5162165" y="4731356"/>
            <a:ext cx="0" cy="665100"/>
          </a:xfrm>
          <a:prstGeom prst="straightConnector1">
            <a:avLst/>
          </a:prstGeom>
          <a:noFill/>
          <a:ln cap="flat" cmpd="sng" w="9525">
            <a:solidFill>
              <a:schemeClr val="dk1"/>
            </a:solidFill>
            <a:prstDash val="solid"/>
            <a:round/>
            <a:headEnd len="sm" w="sm" type="none"/>
            <a:tailEnd len="med" w="med" type="triangle"/>
          </a:ln>
        </p:spPr>
      </p:cxnSp>
      <p:cxnSp>
        <p:nvCxnSpPr>
          <p:cNvPr id="401" name="Google Shape;401;p25"/>
          <p:cNvCxnSpPr>
            <a:stCxn id="394" idx="2"/>
            <a:endCxn id="391" idx="0"/>
          </p:cNvCxnSpPr>
          <p:nvPr/>
        </p:nvCxnSpPr>
        <p:spPr>
          <a:xfrm>
            <a:off x="5162165" y="6050193"/>
            <a:ext cx="0" cy="701700"/>
          </a:xfrm>
          <a:prstGeom prst="straightConnector1">
            <a:avLst/>
          </a:prstGeom>
          <a:noFill/>
          <a:ln cap="flat" cmpd="sng" w="9525">
            <a:solidFill>
              <a:schemeClr val="dk1"/>
            </a:solidFill>
            <a:prstDash val="solid"/>
            <a:round/>
            <a:headEnd len="sm" w="sm" type="none"/>
            <a:tailEnd len="med" w="med" type="triangle"/>
          </a:ln>
        </p:spPr>
      </p:cxnSp>
      <p:cxnSp>
        <p:nvCxnSpPr>
          <p:cNvPr id="402" name="Google Shape;402;p25"/>
          <p:cNvCxnSpPr>
            <a:stCxn id="391" idx="2"/>
            <a:endCxn id="393" idx="3"/>
          </p:cNvCxnSpPr>
          <p:nvPr/>
        </p:nvCxnSpPr>
        <p:spPr>
          <a:xfrm flipH="1">
            <a:off x="4293365" y="7405746"/>
            <a:ext cx="868800" cy="1028700"/>
          </a:xfrm>
          <a:prstGeom prst="straightConnector1">
            <a:avLst/>
          </a:prstGeom>
          <a:noFill/>
          <a:ln cap="flat" cmpd="sng" w="9525">
            <a:solidFill>
              <a:schemeClr val="dk1"/>
            </a:solidFill>
            <a:prstDash val="solid"/>
            <a:round/>
            <a:headEnd len="sm" w="sm" type="none"/>
            <a:tailEnd len="med" w="med" type="triangle"/>
          </a:ln>
        </p:spPr>
      </p:cxnSp>
      <p:cxnSp>
        <p:nvCxnSpPr>
          <p:cNvPr id="403" name="Google Shape;403;p25"/>
          <p:cNvCxnSpPr>
            <a:stCxn id="391" idx="2"/>
            <a:endCxn id="390" idx="1"/>
          </p:cNvCxnSpPr>
          <p:nvPr/>
        </p:nvCxnSpPr>
        <p:spPr>
          <a:xfrm>
            <a:off x="5162165" y="7405746"/>
            <a:ext cx="960000" cy="1028700"/>
          </a:xfrm>
          <a:prstGeom prst="straightConnector1">
            <a:avLst/>
          </a:prstGeom>
          <a:noFill/>
          <a:ln cap="flat" cmpd="sng" w="9525">
            <a:solidFill>
              <a:schemeClr val="dk1"/>
            </a:solidFill>
            <a:prstDash val="solid"/>
            <a:round/>
            <a:headEnd len="sm" w="sm" type="none"/>
            <a:tailEnd len="med" w="med" type="triangle"/>
          </a:ln>
        </p:spPr>
      </p:cxnSp>
      <p:cxnSp>
        <p:nvCxnSpPr>
          <p:cNvPr id="404" name="Google Shape;404;p25"/>
          <p:cNvCxnSpPr>
            <a:stCxn id="393" idx="1"/>
            <a:endCxn id="395" idx="1"/>
          </p:cNvCxnSpPr>
          <p:nvPr/>
        </p:nvCxnSpPr>
        <p:spPr>
          <a:xfrm flipH="1" rot="10800000">
            <a:off x="2556125" y="3577680"/>
            <a:ext cx="4114800" cy="4856700"/>
          </a:xfrm>
          <a:prstGeom prst="curvedConnector3">
            <a:avLst>
              <a:gd fmla="val -5556" name="adj1"/>
            </a:avLst>
          </a:prstGeom>
          <a:noFill/>
          <a:ln cap="flat" cmpd="sng" w="9525">
            <a:solidFill>
              <a:schemeClr val="dk1"/>
            </a:solidFill>
            <a:prstDash val="solid"/>
            <a:round/>
            <a:headEnd len="sm" w="sm" type="none"/>
            <a:tailEnd len="med" w="med" type="triangle"/>
          </a:ln>
        </p:spPr>
      </p:cxnSp>
      <p:cxnSp>
        <p:nvCxnSpPr>
          <p:cNvPr id="405" name="Google Shape;405;p25"/>
          <p:cNvCxnSpPr>
            <a:stCxn id="390" idx="3"/>
            <a:endCxn id="395" idx="3"/>
          </p:cNvCxnSpPr>
          <p:nvPr/>
        </p:nvCxnSpPr>
        <p:spPr>
          <a:xfrm flipH="1" rot="10800000">
            <a:off x="7859645" y="3577680"/>
            <a:ext cx="548700" cy="4856700"/>
          </a:xfrm>
          <a:prstGeom prst="curvedConnector3">
            <a:avLst>
              <a:gd fmla="val 141652" name="adj1"/>
            </a:avLst>
          </a:prstGeom>
          <a:noFill/>
          <a:ln cap="flat" cmpd="sng" w="9525">
            <a:solidFill>
              <a:schemeClr val="dk1"/>
            </a:solidFill>
            <a:prstDash val="solid"/>
            <a:round/>
            <a:headEnd len="sm" w="sm" type="none"/>
            <a:tailEnd len="med" w="med" type="triangle"/>
          </a:ln>
        </p:spPr>
      </p:cxnSp>
      <p:sp>
        <p:nvSpPr>
          <p:cNvPr id="406" name="Google Shape;406;p25"/>
          <p:cNvSpPr txBox="1"/>
          <p:nvPr/>
        </p:nvSpPr>
        <p:spPr>
          <a:xfrm>
            <a:off x="6029114" y="2104595"/>
            <a:ext cx="416052"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B1</a:t>
            </a:r>
            <a:endParaRPr sz="1800">
              <a:solidFill>
                <a:schemeClr val="dk1"/>
              </a:solidFill>
              <a:latin typeface="Trebuchet MS"/>
              <a:ea typeface="Trebuchet MS"/>
              <a:cs typeface="Trebuchet MS"/>
              <a:sym typeface="Trebuchet MS"/>
            </a:endParaRPr>
          </a:p>
        </p:txBody>
      </p:sp>
      <p:sp>
        <p:nvSpPr>
          <p:cNvPr id="407" name="Google Shape;407;p25"/>
          <p:cNvSpPr txBox="1"/>
          <p:nvPr/>
        </p:nvSpPr>
        <p:spPr>
          <a:xfrm>
            <a:off x="6029114" y="3040742"/>
            <a:ext cx="416052"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B2</a:t>
            </a:r>
            <a:endParaRPr sz="1800">
              <a:solidFill>
                <a:schemeClr val="dk1"/>
              </a:solidFill>
              <a:latin typeface="Trebuchet MS"/>
              <a:ea typeface="Trebuchet MS"/>
              <a:cs typeface="Trebuchet MS"/>
              <a:sym typeface="Trebuchet MS"/>
            </a:endParaRPr>
          </a:p>
        </p:txBody>
      </p:sp>
      <p:sp>
        <p:nvSpPr>
          <p:cNvPr id="408" name="Google Shape;408;p25"/>
          <p:cNvSpPr txBox="1"/>
          <p:nvPr/>
        </p:nvSpPr>
        <p:spPr>
          <a:xfrm>
            <a:off x="4450456" y="3725771"/>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B3</a:t>
            </a:r>
            <a:endParaRPr sz="1800">
              <a:solidFill>
                <a:schemeClr val="dk1"/>
              </a:solidFill>
              <a:latin typeface="Trebuchet MS"/>
              <a:ea typeface="Trebuchet MS"/>
              <a:cs typeface="Trebuchet MS"/>
              <a:sym typeface="Trebuchet MS"/>
            </a:endParaRPr>
          </a:p>
        </p:txBody>
      </p:sp>
      <p:sp>
        <p:nvSpPr>
          <p:cNvPr id="409" name="Google Shape;409;p25"/>
          <p:cNvSpPr txBox="1"/>
          <p:nvPr/>
        </p:nvSpPr>
        <p:spPr>
          <a:xfrm>
            <a:off x="5598496" y="8340073"/>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B8</a:t>
            </a:r>
            <a:endParaRPr sz="1800">
              <a:solidFill>
                <a:schemeClr val="dk1"/>
              </a:solidFill>
              <a:latin typeface="Trebuchet MS"/>
              <a:ea typeface="Trebuchet MS"/>
              <a:cs typeface="Trebuchet MS"/>
              <a:sym typeface="Trebuchet MS"/>
            </a:endParaRPr>
          </a:p>
        </p:txBody>
      </p:sp>
      <p:sp>
        <p:nvSpPr>
          <p:cNvPr id="410" name="Google Shape;410;p25"/>
          <p:cNvSpPr txBox="1"/>
          <p:nvPr/>
        </p:nvSpPr>
        <p:spPr>
          <a:xfrm>
            <a:off x="8635033" y="4396297"/>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B4</a:t>
            </a:r>
            <a:endParaRPr sz="1800">
              <a:solidFill>
                <a:schemeClr val="dk1"/>
              </a:solidFill>
              <a:latin typeface="Trebuchet MS"/>
              <a:ea typeface="Trebuchet MS"/>
              <a:cs typeface="Trebuchet MS"/>
              <a:sym typeface="Trebuchet MS"/>
            </a:endParaRPr>
          </a:p>
        </p:txBody>
      </p:sp>
      <p:sp>
        <p:nvSpPr>
          <p:cNvPr id="411" name="Google Shape;411;p25"/>
          <p:cNvSpPr txBox="1"/>
          <p:nvPr/>
        </p:nvSpPr>
        <p:spPr>
          <a:xfrm>
            <a:off x="6099365" y="5492926"/>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B5</a:t>
            </a:r>
            <a:endParaRPr sz="1800">
              <a:solidFill>
                <a:schemeClr val="dk1"/>
              </a:solidFill>
              <a:latin typeface="Trebuchet MS"/>
              <a:ea typeface="Trebuchet MS"/>
              <a:cs typeface="Trebuchet MS"/>
              <a:sym typeface="Trebuchet MS"/>
            </a:endParaRPr>
          </a:p>
        </p:txBody>
      </p:sp>
      <p:sp>
        <p:nvSpPr>
          <p:cNvPr id="412" name="Google Shape;412;p25"/>
          <p:cNvSpPr txBox="1"/>
          <p:nvPr/>
        </p:nvSpPr>
        <p:spPr>
          <a:xfrm>
            <a:off x="3916735" y="6865903"/>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B6</a:t>
            </a:r>
            <a:endParaRPr sz="1800">
              <a:solidFill>
                <a:schemeClr val="dk1"/>
              </a:solidFill>
              <a:latin typeface="Trebuchet MS"/>
              <a:ea typeface="Trebuchet MS"/>
              <a:cs typeface="Trebuchet MS"/>
              <a:sym typeface="Trebuchet MS"/>
            </a:endParaRPr>
          </a:p>
        </p:txBody>
      </p:sp>
      <p:sp>
        <p:nvSpPr>
          <p:cNvPr id="413" name="Google Shape;413;p25"/>
          <p:cNvSpPr txBox="1"/>
          <p:nvPr/>
        </p:nvSpPr>
        <p:spPr>
          <a:xfrm>
            <a:off x="2669150" y="7740957"/>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B7</a:t>
            </a:r>
            <a:endParaRPr sz="1800">
              <a:solidFill>
                <a:schemeClr val="dk1"/>
              </a:solidFill>
              <a:latin typeface="Trebuchet MS"/>
              <a:ea typeface="Trebuchet MS"/>
              <a:cs typeface="Trebuchet MS"/>
              <a:sym typeface="Trebuchet MS"/>
            </a:endParaRPr>
          </a:p>
        </p:txBody>
      </p:sp>
      <p:sp>
        <p:nvSpPr>
          <p:cNvPr id="414" name="Google Shape;414;p25"/>
          <p:cNvSpPr txBox="1"/>
          <p:nvPr/>
        </p:nvSpPr>
        <p:spPr>
          <a:xfrm>
            <a:off x="8545521" y="2990460"/>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[B2]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def[B2] = {</a:t>
            </a:r>
            <a:r>
              <a:rPr b="1" lang="en-US" sz="3000">
                <a:solidFill>
                  <a:schemeClr val="dk2"/>
                </a:solidFill>
                <a:latin typeface="Calibri"/>
                <a:ea typeface="Calibri"/>
                <a:cs typeface="Calibri"/>
                <a:sym typeface="Calibri"/>
              </a:rPr>
              <a:t>Ø</a:t>
            </a:r>
            <a:r>
              <a:rPr b="1" lang="en-US" sz="3000">
                <a:solidFill>
                  <a:srgbClr val="953734"/>
                </a:solidFill>
                <a:latin typeface="Calibri"/>
                <a:ea typeface="Calibri"/>
                <a:cs typeface="Calibri"/>
                <a:sym typeface="Calibri"/>
              </a:rPr>
              <a:t> }</a:t>
            </a:r>
            <a:endParaRPr sz="3000">
              <a:solidFill>
                <a:srgbClr val="953734"/>
              </a:solidFill>
              <a:latin typeface="Calibri"/>
              <a:ea typeface="Calibri"/>
              <a:cs typeface="Calibri"/>
              <a:sym typeface="Calibri"/>
            </a:endParaRPr>
          </a:p>
        </p:txBody>
      </p:sp>
      <p:sp>
        <p:nvSpPr>
          <p:cNvPr id="415" name="Google Shape;415;p25"/>
          <p:cNvSpPr txBox="1"/>
          <p:nvPr/>
        </p:nvSpPr>
        <p:spPr>
          <a:xfrm>
            <a:off x="4028767" y="1895448"/>
            <a:ext cx="3226916"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use[B1] = { Ø }</a:t>
            </a:r>
            <a:endParaRPr sz="3000">
              <a:solidFill>
                <a:schemeClr val="dk2"/>
              </a:solidFill>
              <a:latin typeface="Calibri"/>
              <a:ea typeface="Calibri"/>
              <a:cs typeface="Calibri"/>
              <a:sym typeface="Calibri"/>
            </a:endParaRPr>
          </a:p>
          <a:p>
            <a:pPr indent="0" lvl="0" marL="15850" marR="0" rtl="0" algn="l">
              <a:spcBef>
                <a:spcPts val="6"/>
              </a:spcBef>
              <a:spcAft>
                <a:spcPts val="0"/>
              </a:spcAft>
              <a:buNone/>
            </a:pPr>
            <a:r>
              <a:rPr b="1" lang="en-US" sz="3000">
                <a:solidFill>
                  <a:srgbClr val="953734"/>
                </a:solidFill>
                <a:latin typeface="Calibri"/>
                <a:ea typeface="Calibri"/>
                <a:cs typeface="Calibri"/>
                <a:sym typeface="Calibri"/>
              </a:rPr>
              <a:t>def[B1] = { e }</a:t>
            </a:r>
            <a:endParaRPr sz="3000">
              <a:solidFill>
                <a:srgbClr val="953734"/>
              </a:solidFill>
              <a:latin typeface="Calibri"/>
              <a:ea typeface="Calibri"/>
              <a:cs typeface="Calibri"/>
              <a:sym typeface="Calibri"/>
            </a:endParaRPr>
          </a:p>
        </p:txBody>
      </p:sp>
      <p:sp>
        <p:nvSpPr>
          <p:cNvPr id="416" name="Google Shape;416;p25"/>
          <p:cNvSpPr txBox="1"/>
          <p:nvPr/>
        </p:nvSpPr>
        <p:spPr>
          <a:xfrm>
            <a:off x="8822912" y="8028590"/>
            <a:ext cx="2925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use[B8] = { y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def[B8] = { e }</a:t>
            </a:r>
            <a:endParaRPr sz="3000">
              <a:solidFill>
                <a:srgbClr val="953734"/>
              </a:solidFill>
              <a:latin typeface="Calibri"/>
              <a:ea typeface="Calibri"/>
              <a:cs typeface="Calibri"/>
              <a:sym typeface="Calibri"/>
            </a:endParaRPr>
          </a:p>
        </p:txBody>
      </p:sp>
      <p:sp>
        <p:nvSpPr>
          <p:cNvPr id="417" name="Google Shape;417;p25"/>
          <p:cNvSpPr txBox="1"/>
          <p:nvPr/>
        </p:nvSpPr>
        <p:spPr>
          <a:xfrm>
            <a:off x="1367404" y="5323346"/>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[B5] = { e,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def[B5] = { y }</a:t>
            </a:r>
            <a:endParaRPr sz="3000">
              <a:solidFill>
                <a:srgbClr val="953734"/>
              </a:solidFill>
              <a:latin typeface="Calibri"/>
              <a:ea typeface="Calibri"/>
              <a:cs typeface="Calibri"/>
              <a:sym typeface="Calibri"/>
            </a:endParaRPr>
          </a:p>
        </p:txBody>
      </p:sp>
      <p:sp>
        <p:nvSpPr>
          <p:cNvPr id="418" name="Google Shape;418;p25"/>
          <p:cNvSpPr txBox="1"/>
          <p:nvPr/>
        </p:nvSpPr>
        <p:spPr>
          <a:xfrm>
            <a:off x="2173489" y="3825353"/>
            <a:ext cx="3226916"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use[B3] = { e }</a:t>
            </a:r>
            <a:endParaRPr sz="3000">
              <a:solidFill>
                <a:schemeClr val="dk2"/>
              </a:solidFill>
              <a:latin typeface="Calibri"/>
              <a:ea typeface="Calibri"/>
              <a:cs typeface="Calibri"/>
              <a:sym typeface="Calibri"/>
            </a:endParaRPr>
          </a:p>
          <a:p>
            <a:pPr indent="0" lvl="0" marL="15850" marR="0" rtl="0" algn="l">
              <a:spcBef>
                <a:spcPts val="6"/>
              </a:spcBef>
              <a:spcAft>
                <a:spcPts val="0"/>
              </a:spcAft>
              <a:buNone/>
            </a:pPr>
            <a:r>
              <a:rPr b="1" lang="en-US" sz="3000">
                <a:solidFill>
                  <a:srgbClr val="953734"/>
                </a:solidFill>
                <a:latin typeface="Calibri"/>
                <a:ea typeface="Calibri"/>
                <a:cs typeface="Calibri"/>
                <a:sym typeface="Calibri"/>
              </a:rPr>
              <a:t>def[B3] = { z }</a:t>
            </a:r>
            <a:endParaRPr sz="3000">
              <a:solidFill>
                <a:srgbClr val="953734"/>
              </a:solidFill>
              <a:latin typeface="Calibri"/>
              <a:ea typeface="Calibri"/>
              <a:cs typeface="Calibri"/>
              <a:sym typeface="Calibri"/>
            </a:endParaRPr>
          </a:p>
        </p:txBody>
      </p:sp>
      <p:sp>
        <p:nvSpPr>
          <p:cNvPr id="419" name="Google Shape;419;p25"/>
          <p:cNvSpPr txBox="1"/>
          <p:nvPr/>
        </p:nvSpPr>
        <p:spPr>
          <a:xfrm>
            <a:off x="6237141" y="6540269"/>
            <a:ext cx="2925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use[B6]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def[B6] = { Ø }</a:t>
            </a:r>
            <a:endParaRPr sz="3000">
              <a:solidFill>
                <a:srgbClr val="953734"/>
              </a:solidFill>
              <a:latin typeface="Calibri"/>
              <a:ea typeface="Calibri"/>
              <a:cs typeface="Calibri"/>
              <a:sym typeface="Calibri"/>
            </a:endParaRPr>
          </a:p>
        </p:txBody>
      </p:sp>
      <p:sp>
        <p:nvSpPr>
          <p:cNvPr id="420" name="Google Shape;420;p25"/>
          <p:cNvSpPr txBox="1"/>
          <p:nvPr/>
        </p:nvSpPr>
        <p:spPr>
          <a:xfrm>
            <a:off x="446256" y="8084550"/>
            <a:ext cx="2604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use[B7] = { z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def[B7] = { e }</a:t>
            </a:r>
            <a:endParaRPr sz="3000">
              <a:solidFill>
                <a:srgbClr val="953734"/>
              </a:solidFill>
              <a:latin typeface="Calibri"/>
              <a:ea typeface="Calibri"/>
              <a:cs typeface="Calibri"/>
              <a:sym typeface="Calibri"/>
            </a:endParaRPr>
          </a:p>
        </p:txBody>
      </p:sp>
      <p:sp>
        <p:nvSpPr>
          <p:cNvPr id="421" name="Google Shape;421;p25"/>
          <p:cNvSpPr txBox="1"/>
          <p:nvPr/>
        </p:nvSpPr>
        <p:spPr>
          <a:xfrm>
            <a:off x="11199057" y="4084386"/>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[B4]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def[B4] = { Ø }</a:t>
            </a:r>
            <a:endParaRPr sz="3000">
              <a:solidFill>
                <a:srgbClr val="953734"/>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cxnSp>
        <p:nvCxnSpPr>
          <p:cNvPr id="426" name="Google Shape;426;p26"/>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427" name="Google Shape;427;p26"/>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428" name="Google Shape;428;p26"/>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429" name="Google Shape;429;p26"/>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 Problem-2</a:t>
            </a:r>
            <a:endParaRPr/>
          </a:p>
        </p:txBody>
      </p:sp>
      <p:sp>
        <p:nvSpPr>
          <p:cNvPr id="430" name="Google Shape;430;p26"/>
          <p:cNvSpPr txBox="1"/>
          <p:nvPr/>
        </p:nvSpPr>
        <p:spPr>
          <a:xfrm>
            <a:off x="6670925" y="2015908"/>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1</a:t>
            </a:r>
            <a:endParaRPr sz="3500">
              <a:solidFill>
                <a:schemeClr val="dk1"/>
              </a:solidFill>
              <a:latin typeface="Calibri"/>
              <a:ea typeface="Calibri"/>
              <a:cs typeface="Calibri"/>
              <a:sym typeface="Calibri"/>
            </a:endParaRPr>
          </a:p>
        </p:txBody>
      </p:sp>
      <p:sp>
        <p:nvSpPr>
          <p:cNvPr id="431" name="Google Shape;431;p26"/>
          <p:cNvSpPr txBox="1"/>
          <p:nvPr/>
        </p:nvSpPr>
        <p:spPr>
          <a:xfrm>
            <a:off x="6122285" y="8067692"/>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y</a:t>
            </a:r>
            <a:endParaRPr sz="3500">
              <a:solidFill>
                <a:schemeClr val="dk1"/>
              </a:solidFill>
              <a:latin typeface="Calibri"/>
              <a:ea typeface="Calibri"/>
              <a:cs typeface="Calibri"/>
              <a:sym typeface="Calibri"/>
            </a:endParaRPr>
          </a:p>
        </p:txBody>
      </p:sp>
      <p:sp>
        <p:nvSpPr>
          <p:cNvPr id="432" name="Google Shape;432;p26"/>
          <p:cNvSpPr txBox="1"/>
          <p:nvPr/>
        </p:nvSpPr>
        <p:spPr>
          <a:xfrm>
            <a:off x="4293485" y="6712139"/>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if x &amp; 1</a:t>
            </a:r>
            <a:endParaRPr sz="3500">
              <a:solidFill>
                <a:schemeClr val="dk1"/>
              </a:solidFill>
              <a:latin typeface="Calibri"/>
              <a:ea typeface="Calibri"/>
              <a:cs typeface="Calibri"/>
              <a:sym typeface="Calibri"/>
            </a:endParaRPr>
          </a:p>
        </p:txBody>
      </p:sp>
      <p:sp>
        <p:nvSpPr>
          <p:cNvPr id="433" name="Google Shape;433;p26"/>
          <p:cNvSpPr txBox="1"/>
          <p:nvPr/>
        </p:nvSpPr>
        <p:spPr>
          <a:xfrm>
            <a:off x="4293485" y="4037748"/>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z = e * e</a:t>
            </a:r>
            <a:endParaRPr sz="3500">
              <a:solidFill>
                <a:schemeClr val="dk1"/>
              </a:solidFill>
              <a:latin typeface="Calibri"/>
              <a:ea typeface="Calibri"/>
              <a:cs typeface="Calibri"/>
              <a:sym typeface="Calibri"/>
            </a:endParaRPr>
          </a:p>
        </p:txBody>
      </p:sp>
      <p:sp>
        <p:nvSpPr>
          <p:cNvPr id="434" name="Google Shape;434;p26"/>
          <p:cNvSpPr txBox="1"/>
          <p:nvPr/>
        </p:nvSpPr>
        <p:spPr>
          <a:xfrm>
            <a:off x="2556125" y="8067692"/>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z</a:t>
            </a:r>
            <a:endParaRPr sz="3500">
              <a:solidFill>
                <a:schemeClr val="dk1"/>
              </a:solidFill>
              <a:latin typeface="Calibri"/>
              <a:ea typeface="Calibri"/>
              <a:cs typeface="Calibri"/>
              <a:sym typeface="Calibri"/>
            </a:endParaRPr>
          </a:p>
        </p:txBody>
      </p:sp>
      <p:sp>
        <p:nvSpPr>
          <p:cNvPr id="435" name="Google Shape;435;p26"/>
          <p:cNvSpPr txBox="1"/>
          <p:nvPr/>
        </p:nvSpPr>
        <p:spPr>
          <a:xfrm>
            <a:off x="4293485" y="535658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y = e * x</a:t>
            </a:r>
            <a:endParaRPr sz="3500">
              <a:solidFill>
                <a:schemeClr val="dk1"/>
              </a:solidFill>
              <a:latin typeface="Calibri"/>
              <a:ea typeface="Calibri"/>
              <a:cs typeface="Calibri"/>
              <a:sym typeface="Calibri"/>
            </a:endParaRPr>
          </a:p>
        </p:txBody>
      </p:sp>
      <p:sp>
        <p:nvSpPr>
          <p:cNvPr id="436" name="Google Shape;436;p26"/>
          <p:cNvSpPr txBox="1"/>
          <p:nvPr/>
        </p:nvSpPr>
        <p:spPr>
          <a:xfrm>
            <a:off x="6670925" y="3210944"/>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if(x &gt; 0) </a:t>
            </a:r>
            <a:endParaRPr sz="3500">
              <a:solidFill>
                <a:schemeClr val="dk1"/>
              </a:solidFill>
              <a:latin typeface="Calibri"/>
              <a:ea typeface="Calibri"/>
              <a:cs typeface="Calibri"/>
              <a:sym typeface="Calibri"/>
            </a:endParaRPr>
          </a:p>
        </p:txBody>
      </p:sp>
      <p:sp>
        <p:nvSpPr>
          <p:cNvPr id="437" name="Google Shape;437;p26"/>
          <p:cNvSpPr txBox="1"/>
          <p:nvPr/>
        </p:nvSpPr>
        <p:spPr>
          <a:xfrm>
            <a:off x="9048365" y="413112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return x</a:t>
            </a:r>
            <a:endParaRPr sz="3500">
              <a:solidFill>
                <a:schemeClr val="dk1"/>
              </a:solidFill>
              <a:latin typeface="Calibri"/>
              <a:ea typeface="Calibri"/>
              <a:cs typeface="Calibri"/>
              <a:sym typeface="Calibri"/>
            </a:endParaRPr>
          </a:p>
        </p:txBody>
      </p:sp>
      <p:cxnSp>
        <p:nvCxnSpPr>
          <p:cNvPr id="438" name="Google Shape;438;p26"/>
          <p:cNvCxnSpPr>
            <a:stCxn id="430" idx="2"/>
            <a:endCxn id="436" idx="0"/>
          </p:cNvCxnSpPr>
          <p:nvPr/>
        </p:nvCxnSpPr>
        <p:spPr>
          <a:xfrm>
            <a:off x="7539605" y="2669749"/>
            <a:ext cx="0" cy="541200"/>
          </a:xfrm>
          <a:prstGeom prst="straightConnector1">
            <a:avLst/>
          </a:prstGeom>
          <a:noFill/>
          <a:ln cap="flat" cmpd="sng" w="9525">
            <a:solidFill>
              <a:schemeClr val="dk1"/>
            </a:solidFill>
            <a:prstDash val="solid"/>
            <a:round/>
            <a:headEnd len="sm" w="sm" type="none"/>
            <a:tailEnd len="med" w="med" type="triangle"/>
          </a:ln>
        </p:spPr>
      </p:cxnSp>
      <p:cxnSp>
        <p:nvCxnSpPr>
          <p:cNvPr id="439" name="Google Shape;439;p26"/>
          <p:cNvCxnSpPr>
            <a:stCxn id="436" idx="2"/>
            <a:endCxn id="433" idx="3"/>
          </p:cNvCxnSpPr>
          <p:nvPr/>
        </p:nvCxnSpPr>
        <p:spPr>
          <a:xfrm flipH="1">
            <a:off x="6030905" y="3864785"/>
            <a:ext cx="1508700" cy="499800"/>
          </a:xfrm>
          <a:prstGeom prst="straightConnector1">
            <a:avLst/>
          </a:prstGeom>
          <a:noFill/>
          <a:ln cap="flat" cmpd="sng" w="9525">
            <a:solidFill>
              <a:schemeClr val="dk1"/>
            </a:solidFill>
            <a:prstDash val="solid"/>
            <a:round/>
            <a:headEnd len="sm" w="sm" type="none"/>
            <a:tailEnd len="med" w="med" type="triangle"/>
          </a:ln>
        </p:spPr>
      </p:cxnSp>
      <p:cxnSp>
        <p:nvCxnSpPr>
          <p:cNvPr id="440" name="Google Shape;440;p26"/>
          <p:cNvCxnSpPr>
            <a:stCxn id="436" idx="2"/>
            <a:endCxn id="437" idx="1"/>
          </p:cNvCxnSpPr>
          <p:nvPr/>
        </p:nvCxnSpPr>
        <p:spPr>
          <a:xfrm>
            <a:off x="7539605" y="3864785"/>
            <a:ext cx="1508700" cy="593400"/>
          </a:xfrm>
          <a:prstGeom prst="straightConnector1">
            <a:avLst/>
          </a:prstGeom>
          <a:noFill/>
          <a:ln cap="flat" cmpd="sng" w="9525">
            <a:solidFill>
              <a:schemeClr val="dk1"/>
            </a:solidFill>
            <a:prstDash val="solid"/>
            <a:round/>
            <a:headEnd len="sm" w="sm" type="none"/>
            <a:tailEnd len="med" w="med" type="triangle"/>
          </a:ln>
        </p:spPr>
      </p:cxnSp>
      <p:cxnSp>
        <p:nvCxnSpPr>
          <p:cNvPr id="441" name="Google Shape;441;p26"/>
          <p:cNvCxnSpPr>
            <a:stCxn id="433" idx="2"/>
            <a:endCxn id="435" idx="0"/>
          </p:cNvCxnSpPr>
          <p:nvPr/>
        </p:nvCxnSpPr>
        <p:spPr>
          <a:xfrm>
            <a:off x="5162165" y="4691589"/>
            <a:ext cx="0" cy="665100"/>
          </a:xfrm>
          <a:prstGeom prst="straightConnector1">
            <a:avLst/>
          </a:prstGeom>
          <a:noFill/>
          <a:ln cap="flat" cmpd="sng" w="9525">
            <a:solidFill>
              <a:schemeClr val="dk1"/>
            </a:solidFill>
            <a:prstDash val="solid"/>
            <a:round/>
            <a:headEnd len="sm" w="sm" type="none"/>
            <a:tailEnd len="med" w="med" type="triangle"/>
          </a:ln>
        </p:spPr>
      </p:cxnSp>
      <p:cxnSp>
        <p:nvCxnSpPr>
          <p:cNvPr id="442" name="Google Shape;442;p26"/>
          <p:cNvCxnSpPr>
            <a:stCxn id="435" idx="2"/>
            <a:endCxn id="432" idx="0"/>
          </p:cNvCxnSpPr>
          <p:nvPr/>
        </p:nvCxnSpPr>
        <p:spPr>
          <a:xfrm>
            <a:off x="5162165" y="6010426"/>
            <a:ext cx="0" cy="701700"/>
          </a:xfrm>
          <a:prstGeom prst="straightConnector1">
            <a:avLst/>
          </a:prstGeom>
          <a:noFill/>
          <a:ln cap="flat" cmpd="sng" w="9525">
            <a:solidFill>
              <a:schemeClr val="dk1"/>
            </a:solidFill>
            <a:prstDash val="solid"/>
            <a:round/>
            <a:headEnd len="sm" w="sm" type="none"/>
            <a:tailEnd len="med" w="med" type="triangle"/>
          </a:ln>
        </p:spPr>
      </p:cxnSp>
      <p:cxnSp>
        <p:nvCxnSpPr>
          <p:cNvPr id="443" name="Google Shape;443;p26"/>
          <p:cNvCxnSpPr>
            <a:stCxn id="432" idx="2"/>
            <a:endCxn id="434" idx="3"/>
          </p:cNvCxnSpPr>
          <p:nvPr/>
        </p:nvCxnSpPr>
        <p:spPr>
          <a:xfrm flipH="1">
            <a:off x="4293365" y="7365980"/>
            <a:ext cx="868800" cy="1028700"/>
          </a:xfrm>
          <a:prstGeom prst="straightConnector1">
            <a:avLst/>
          </a:prstGeom>
          <a:noFill/>
          <a:ln cap="flat" cmpd="sng" w="9525">
            <a:solidFill>
              <a:schemeClr val="dk1"/>
            </a:solidFill>
            <a:prstDash val="solid"/>
            <a:round/>
            <a:headEnd len="sm" w="sm" type="none"/>
            <a:tailEnd len="med" w="med" type="triangle"/>
          </a:ln>
        </p:spPr>
      </p:cxnSp>
      <p:cxnSp>
        <p:nvCxnSpPr>
          <p:cNvPr id="444" name="Google Shape;444;p26"/>
          <p:cNvCxnSpPr>
            <a:stCxn id="432" idx="2"/>
            <a:endCxn id="431" idx="1"/>
          </p:cNvCxnSpPr>
          <p:nvPr/>
        </p:nvCxnSpPr>
        <p:spPr>
          <a:xfrm>
            <a:off x="5162165" y="7365980"/>
            <a:ext cx="960000" cy="1028700"/>
          </a:xfrm>
          <a:prstGeom prst="straightConnector1">
            <a:avLst/>
          </a:prstGeom>
          <a:noFill/>
          <a:ln cap="flat" cmpd="sng" w="9525">
            <a:solidFill>
              <a:schemeClr val="dk1"/>
            </a:solidFill>
            <a:prstDash val="solid"/>
            <a:round/>
            <a:headEnd len="sm" w="sm" type="none"/>
            <a:tailEnd len="med" w="med" type="triangle"/>
          </a:ln>
        </p:spPr>
      </p:cxnSp>
      <p:cxnSp>
        <p:nvCxnSpPr>
          <p:cNvPr id="445" name="Google Shape;445;p26"/>
          <p:cNvCxnSpPr>
            <a:stCxn id="434" idx="1"/>
            <a:endCxn id="436" idx="1"/>
          </p:cNvCxnSpPr>
          <p:nvPr/>
        </p:nvCxnSpPr>
        <p:spPr>
          <a:xfrm flipH="1" rot="10800000">
            <a:off x="2556125" y="3537913"/>
            <a:ext cx="4114800" cy="4856700"/>
          </a:xfrm>
          <a:prstGeom prst="curvedConnector3">
            <a:avLst>
              <a:gd fmla="val -5556" name="adj1"/>
            </a:avLst>
          </a:prstGeom>
          <a:noFill/>
          <a:ln cap="flat" cmpd="sng" w="9525">
            <a:solidFill>
              <a:schemeClr val="dk1"/>
            </a:solidFill>
            <a:prstDash val="solid"/>
            <a:round/>
            <a:headEnd len="sm" w="sm" type="none"/>
            <a:tailEnd len="med" w="med" type="triangle"/>
          </a:ln>
        </p:spPr>
      </p:cxnSp>
      <p:cxnSp>
        <p:nvCxnSpPr>
          <p:cNvPr id="446" name="Google Shape;446;p26"/>
          <p:cNvCxnSpPr>
            <a:stCxn id="431" idx="3"/>
            <a:endCxn id="436" idx="3"/>
          </p:cNvCxnSpPr>
          <p:nvPr/>
        </p:nvCxnSpPr>
        <p:spPr>
          <a:xfrm flipH="1" rot="10800000">
            <a:off x="7859645" y="3537913"/>
            <a:ext cx="548700" cy="4856700"/>
          </a:xfrm>
          <a:prstGeom prst="curvedConnector3">
            <a:avLst>
              <a:gd fmla="val 141652" name="adj1"/>
            </a:avLst>
          </a:prstGeom>
          <a:noFill/>
          <a:ln cap="flat" cmpd="sng" w="9525">
            <a:solidFill>
              <a:schemeClr val="dk1"/>
            </a:solidFill>
            <a:prstDash val="solid"/>
            <a:round/>
            <a:headEnd len="sm" w="sm" type="none"/>
            <a:tailEnd len="med" w="med" type="triangle"/>
          </a:ln>
        </p:spPr>
      </p:cxnSp>
      <p:sp>
        <p:nvSpPr>
          <p:cNvPr id="447" name="Google Shape;447;p26"/>
          <p:cNvSpPr txBox="1"/>
          <p:nvPr/>
        </p:nvSpPr>
        <p:spPr>
          <a:xfrm>
            <a:off x="11445156" y="2906401"/>
            <a:ext cx="3383100" cy="9387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[B2]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def[B2] = {</a:t>
            </a:r>
            <a:r>
              <a:rPr b="1" lang="en-US" sz="3000">
                <a:solidFill>
                  <a:schemeClr val="dk2"/>
                </a:solidFill>
                <a:latin typeface="Calibri"/>
                <a:ea typeface="Calibri"/>
                <a:cs typeface="Calibri"/>
                <a:sym typeface="Calibri"/>
              </a:rPr>
              <a:t>Ø</a:t>
            </a:r>
            <a:r>
              <a:rPr b="1" lang="en-US" sz="3000">
                <a:solidFill>
                  <a:srgbClr val="953734"/>
                </a:solidFill>
                <a:latin typeface="Calibri"/>
                <a:ea typeface="Calibri"/>
                <a:cs typeface="Calibri"/>
                <a:sym typeface="Calibri"/>
              </a:rPr>
              <a:t> }</a:t>
            </a:r>
            <a:endParaRPr sz="3000">
              <a:solidFill>
                <a:srgbClr val="953734"/>
              </a:solidFill>
              <a:latin typeface="Calibri"/>
              <a:ea typeface="Calibri"/>
              <a:cs typeface="Calibri"/>
              <a:sym typeface="Calibri"/>
            </a:endParaRPr>
          </a:p>
        </p:txBody>
      </p:sp>
      <p:sp>
        <p:nvSpPr>
          <p:cNvPr id="448" name="Google Shape;448;p26"/>
          <p:cNvSpPr txBox="1"/>
          <p:nvPr/>
        </p:nvSpPr>
        <p:spPr>
          <a:xfrm>
            <a:off x="8519254" y="2135294"/>
            <a:ext cx="3226916"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use[B1] = { Ø }</a:t>
            </a:r>
            <a:endParaRPr sz="3000">
              <a:solidFill>
                <a:schemeClr val="dk2"/>
              </a:solidFill>
              <a:latin typeface="Calibri"/>
              <a:ea typeface="Calibri"/>
              <a:cs typeface="Calibri"/>
              <a:sym typeface="Calibri"/>
            </a:endParaRPr>
          </a:p>
          <a:p>
            <a:pPr indent="0" lvl="0" marL="15850" marR="0" rtl="0" algn="l">
              <a:spcBef>
                <a:spcPts val="6"/>
              </a:spcBef>
              <a:spcAft>
                <a:spcPts val="0"/>
              </a:spcAft>
              <a:buNone/>
            </a:pPr>
            <a:r>
              <a:rPr b="1" lang="en-US" sz="3000">
                <a:solidFill>
                  <a:srgbClr val="953734"/>
                </a:solidFill>
                <a:latin typeface="Calibri"/>
                <a:ea typeface="Calibri"/>
                <a:cs typeface="Calibri"/>
                <a:sym typeface="Calibri"/>
              </a:rPr>
              <a:t>def[B1] = { e }</a:t>
            </a:r>
            <a:endParaRPr sz="3000">
              <a:solidFill>
                <a:srgbClr val="953734"/>
              </a:solidFill>
              <a:latin typeface="Calibri"/>
              <a:ea typeface="Calibri"/>
              <a:cs typeface="Calibri"/>
              <a:sym typeface="Calibri"/>
            </a:endParaRPr>
          </a:p>
        </p:txBody>
      </p:sp>
      <p:sp>
        <p:nvSpPr>
          <p:cNvPr id="449" name="Google Shape;449;p26"/>
          <p:cNvSpPr txBox="1"/>
          <p:nvPr/>
        </p:nvSpPr>
        <p:spPr>
          <a:xfrm>
            <a:off x="8586010" y="7712054"/>
            <a:ext cx="2925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use[B8] = { y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def[B8] = { e }</a:t>
            </a:r>
            <a:endParaRPr sz="3000">
              <a:solidFill>
                <a:srgbClr val="953734"/>
              </a:solidFill>
              <a:latin typeface="Calibri"/>
              <a:ea typeface="Calibri"/>
              <a:cs typeface="Calibri"/>
              <a:sym typeface="Calibri"/>
            </a:endParaRPr>
          </a:p>
        </p:txBody>
      </p:sp>
      <p:sp>
        <p:nvSpPr>
          <p:cNvPr id="450" name="Google Shape;450;p26"/>
          <p:cNvSpPr txBox="1"/>
          <p:nvPr/>
        </p:nvSpPr>
        <p:spPr>
          <a:xfrm>
            <a:off x="1367404" y="5283580"/>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[B5] = { e,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def[B5] = { y }</a:t>
            </a:r>
            <a:endParaRPr sz="3000">
              <a:solidFill>
                <a:srgbClr val="953734"/>
              </a:solidFill>
              <a:latin typeface="Calibri"/>
              <a:ea typeface="Calibri"/>
              <a:cs typeface="Calibri"/>
              <a:sym typeface="Calibri"/>
            </a:endParaRPr>
          </a:p>
        </p:txBody>
      </p:sp>
      <p:sp>
        <p:nvSpPr>
          <p:cNvPr id="451" name="Google Shape;451;p26"/>
          <p:cNvSpPr txBox="1"/>
          <p:nvPr/>
        </p:nvSpPr>
        <p:spPr>
          <a:xfrm>
            <a:off x="1920367" y="2837252"/>
            <a:ext cx="3226916"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use[B3] = { e }</a:t>
            </a:r>
            <a:endParaRPr sz="3000">
              <a:solidFill>
                <a:schemeClr val="dk2"/>
              </a:solidFill>
              <a:latin typeface="Calibri"/>
              <a:ea typeface="Calibri"/>
              <a:cs typeface="Calibri"/>
              <a:sym typeface="Calibri"/>
            </a:endParaRPr>
          </a:p>
          <a:p>
            <a:pPr indent="0" lvl="0" marL="15850" marR="0" rtl="0" algn="l">
              <a:spcBef>
                <a:spcPts val="6"/>
              </a:spcBef>
              <a:spcAft>
                <a:spcPts val="0"/>
              </a:spcAft>
              <a:buNone/>
            </a:pPr>
            <a:r>
              <a:rPr b="1" lang="en-US" sz="3000">
                <a:solidFill>
                  <a:srgbClr val="953734"/>
                </a:solidFill>
                <a:latin typeface="Calibri"/>
                <a:ea typeface="Calibri"/>
                <a:cs typeface="Calibri"/>
                <a:sym typeface="Calibri"/>
              </a:rPr>
              <a:t>def[B3] = { z }</a:t>
            </a:r>
            <a:endParaRPr sz="3000">
              <a:solidFill>
                <a:srgbClr val="953734"/>
              </a:solidFill>
              <a:latin typeface="Calibri"/>
              <a:ea typeface="Calibri"/>
              <a:cs typeface="Calibri"/>
              <a:sym typeface="Calibri"/>
            </a:endParaRPr>
          </a:p>
        </p:txBody>
      </p:sp>
      <p:sp>
        <p:nvSpPr>
          <p:cNvPr id="452" name="Google Shape;452;p26"/>
          <p:cNvSpPr txBox="1"/>
          <p:nvPr/>
        </p:nvSpPr>
        <p:spPr>
          <a:xfrm>
            <a:off x="6193650" y="6325572"/>
            <a:ext cx="2925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use[B6]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def[B6] = { Ø }</a:t>
            </a:r>
            <a:endParaRPr sz="3000">
              <a:solidFill>
                <a:srgbClr val="953734"/>
              </a:solidFill>
              <a:latin typeface="Calibri"/>
              <a:ea typeface="Calibri"/>
              <a:cs typeface="Calibri"/>
              <a:sym typeface="Calibri"/>
            </a:endParaRPr>
          </a:p>
        </p:txBody>
      </p:sp>
      <p:sp>
        <p:nvSpPr>
          <p:cNvPr id="453" name="Google Shape;453;p26"/>
          <p:cNvSpPr txBox="1"/>
          <p:nvPr/>
        </p:nvSpPr>
        <p:spPr>
          <a:xfrm>
            <a:off x="395436" y="7576106"/>
            <a:ext cx="2604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use[B7] = { z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def[B7] = { e }</a:t>
            </a:r>
            <a:endParaRPr sz="3000">
              <a:solidFill>
                <a:srgbClr val="953734"/>
              </a:solidFill>
              <a:latin typeface="Calibri"/>
              <a:ea typeface="Calibri"/>
              <a:cs typeface="Calibri"/>
              <a:sym typeface="Calibri"/>
            </a:endParaRPr>
          </a:p>
        </p:txBody>
      </p:sp>
      <p:sp>
        <p:nvSpPr>
          <p:cNvPr id="454" name="Google Shape;454;p26"/>
          <p:cNvSpPr txBox="1"/>
          <p:nvPr/>
        </p:nvSpPr>
        <p:spPr>
          <a:xfrm>
            <a:off x="8562497" y="8648430"/>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OUT[B8] = { Ø }</a:t>
            </a:r>
            <a:endParaRPr sz="3000">
              <a:solidFill>
                <a:schemeClr val="dk1"/>
              </a:solidFill>
              <a:latin typeface="Calibri"/>
              <a:ea typeface="Calibri"/>
              <a:cs typeface="Calibri"/>
              <a:sym typeface="Calibri"/>
            </a:endParaRPr>
          </a:p>
        </p:txBody>
      </p:sp>
      <p:sp>
        <p:nvSpPr>
          <p:cNvPr id="455" name="Google Shape;455;p26"/>
          <p:cNvSpPr txBox="1"/>
          <p:nvPr/>
        </p:nvSpPr>
        <p:spPr>
          <a:xfrm>
            <a:off x="9119582" y="7230462"/>
            <a:ext cx="24888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IN[B8] = { y }</a:t>
            </a:r>
            <a:endParaRPr sz="3000">
              <a:solidFill>
                <a:schemeClr val="dk1"/>
              </a:solidFill>
              <a:latin typeface="Calibri"/>
              <a:ea typeface="Calibri"/>
              <a:cs typeface="Calibri"/>
              <a:sym typeface="Calibri"/>
            </a:endParaRPr>
          </a:p>
        </p:txBody>
      </p:sp>
      <p:sp>
        <p:nvSpPr>
          <p:cNvPr id="456" name="Google Shape;456;p26"/>
          <p:cNvSpPr txBox="1"/>
          <p:nvPr/>
        </p:nvSpPr>
        <p:spPr>
          <a:xfrm>
            <a:off x="6029114" y="2064829"/>
            <a:ext cx="416052"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B1</a:t>
            </a:r>
            <a:endParaRPr sz="1800">
              <a:solidFill>
                <a:schemeClr val="dk1"/>
              </a:solidFill>
              <a:latin typeface="Trebuchet MS"/>
              <a:ea typeface="Trebuchet MS"/>
              <a:cs typeface="Trebuchet MS"/>
              <a:sym typeface="Trebuchet MS"/>
            </a:endParaRPr>
          </a:p>
        </p:txBody>
      </p:sp>
      <p:sp>
        <p:nvSpPr>
          <p:cNvPr id="457" name="Google Shape;457;p26"/>
          <p:cNvSpPr txBox="1"/>
          <p:nvPr/>
        </p:nvSpPr>
        <p:spPr>
          <a:xfrm>
            <a:off x="6029114" y="3000975"/>
            <a:ext cx="416052"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B2</a:t>
            </a:r>
            <a:endParaRPr sz="1800">
              <a:solidFill>
                <a:schemeClr val="dk1"/>
              </a:solidFill>
              <a:latin typeface="Trebuchet MS"/>
              <a:ea typeface="Trebuchet MS"/>
              <a:cs typeface="Trebuchet MS"/>
              <a:sym typeface="Trebuchet MS"/>
            </a:endParaRPr>
          </a:p>
        </p:txBody>
      </p:sp>
      <p:sp>
        <p:nvSpPr>
          <p:cNvPr id="458" name="Google Shape;458;p26"/>
          <p:cNvSpPr txBox="1"/>
          <p:nvPr/>
        </p:nvSpPr>
        <p:spPr>
          <a:xfrm>
            <a:off x="4450456" y="3686005"/>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B3</a:t>
            </a:r>
            <a:endParaRPr sz="1800">
              <a:solidFill>
                <a:schemeClr val="dk1"/>
              </a:solidFill>
              <a:latin typeface="Trebuchet MS"/>
              <a:ea typeface="Trebuchet MS"/>
              <a:cs typeface="Trebuchet MS"/>
              <a:sym typeface="Trebuchet MS"/>
            </a:endParaRPr>
          </a:p>
        </p:txBody>
      </p:sp>
      <p:sp>
        <p:nvSpPr>
          <p:cNvPr id="459" name="Google Shape;459;p26"/>
          <p:cNvSpPr txBox="1"/>
          <p:nvPr/>
        </p:nvSpPr>
        <p:spPr>
          <a:xfrm>
            <a:off x="5598496" y="8300306"/>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B8</a:t>
            </a:r>
            <a:endParaRPr sz="1800">
              <a:solidFill>
                <a:schemeClr val="dk1"/>
              </a:solidFill>
              <a:latin typeface="Trebuchet MS"/>
              <a:ea typeface="Trebuchet MS"/>
              <a:cs typeface="Trebuchet MS"/>
              <a:sym typeface="Trebuchet MS"/>
            </a:endParaRPr>
          </a:p>
        </p:txBody>
      </p:sp>
      <p:sp>
        <p:nvSpPr>
          <p:cNvPr id="460" name="Google Shape;460;p26"/>
          <p:cNvSpPr txBox="1"/>
          <p:nvPr/>
        </p:nvSpPr>
        <p:spPr>
          <a:xfrm>
            <a:off x="8635033" y="4356530"/>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B4</a:t>
            </a:r>
            <a:endParaRPr sz="1800">
              <a:solidFill>
                <a:schemeClr val="dk1"/>
              </a:solidFill>
              <a:latin typeface="Trebuchet MS"/>
              <a:ea typeface="Trebuchet MS"/>
              <a:cs typeface="Trebuchet MS"/>
              <a:sym typeface="Trebuchet MS"/>
            </a:endParaRPr>
          </a:p>
        </p:txBody>
      </p:sp>
      <p:sp>
        <p:nvSpPr>
          <p:cNvPr id="461" name="Google Shape;461;p26"/>
          <p:cNvSpPr txBox="1"/>
          <p:nvPr/>
        </p:nvSpPr>
        <p:spPr>
          <a:xfrm>
            <a:off x="6099365" y="5453159"/>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B5</a:t>
            </a:r>
            <a:endParaRPr sz="1800">
              <a:solidFill>
                <a:schemeClr val="dk1"/>
              </a:solidFill>
              <a:latin typeface="Trebuchet MS"/>
              <a:ea typeface="Trebuchet MS"/>
              <a:cs typeface="Trebuchet MS"/>
              <a:sym typeface="Trebuchet MS"/>
            </a:endParaRPr>
          </a:p>
        </p:txBody>
      </p:sp>
      <p:sp>
        <p:nvSpPr>
          <p:cNvPr id="462" name="Google Shape;462;p26"/>
          <p:cNvSpPr txBox="1"/>
          <p:nvPr/>
        </p:nvSpPr>
        <p:spPr>
          <a:xfrm>
            <a:off x="3916735" y="6826137"/>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B6</a:t>
            </a:r>
            <a:endParaRPr sz="1800">
              <a:solidFill>
                <a:schemeClr val="dk1"/>
              </a:solidFill>
              <a:latin typeface="Trebuchet MS"/>
              <a:ea typeface="Trebuchet MS"/>
              <a:cs typeface="Trebuchet MS"/>
              <a:sym typeface="Trebuchet MS"/>
            </a:endParaRPr>
          </a:p>
        </p:txBody>
      </p:sp>
      <p:sp>
        <p:nvSpPr>
          <p:cNvPr id="463" name="Google Shape;463;p26"/>
          <p:cNvSpPr txBox="1"/>
          <p:nvPr/>
        </p:nvSpPr>
        <p:spPr>
          <a:xfrm>
            <a:off x="2669150" y="7701190"/>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B7</a:t>
            </a:r>
            <a:endParaRPr sz="1800">
              <a:solidFill>
                <a:schemeClr val="dk1"/>
              </a:solidFill>
              <a:latin typeface="Trebuchet MS"/>
              <a:ea typeface="Trebuchet MS"/>
              <a:cs typeface="Trebuchet MS"/>
              <a:sym typeface="Trebuchet MS"/>
            </a:endParaRPr>
          </a:p>
        </p:txBody>
      </p:sp>
      <p:sp>
        <p:nvSpPr>
          <p:cNvPr id="464" name="Google Shape;464;p26"/>
          <p:cNvSpPr txBox="1"/>
          <p:nvPr/>
        </p:nvSpPr>
        <p:spPr>
          <a:xfrm>
            <a:off x="510292" y="8456522"/>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OUT[B7] = { Ø }</a:t>
            </a:r>
            <a:endParaRPr sz="3000">
              <a:solidFill>
                <a:schemeClr val="dk1"/>
              </a:solidFill>
              <a:latin typeface="Calibri"/>
              <a:ea typeface="Calibri"/>
              <a:cs typeface="Calibri"/>
              <a:sym typeface="Calibri"/>
            </a:endParaRPr>
          </a:p>
        </p:txBody>
      </p:sp>
      <p:sp>
        <p:nvSpPr>
          <p:cNvPr id="465" name="Google Shape;465;p26"/>
          <p:cNvSpPr txBox="1"/>
          <p:nvPr/>
        </p:nvSpPr>
        <p:spPr>
          <a:xfrm>
            <a:off x="480027" y="7090329"/>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IN[B7] = { z }</a:t>
            </a:r>
            <a:endParaRPr sz="3000">
              <a:solidFill>
                <a:schemeClr val="dk1"/>
              </a:solidFill>
              <a:latin typeface="Calibri"/>
              <a:ea typeface="Calibri"/>
              <a:cs typeface="Calibri"/>
              <a:sym typeface="Calibri"/>
            </a:endParaRPr>
          </a:p>
        </p:txBody>
      </p:sp>
      <p:sp>
        <p:nvSpPr>
          <p:cNvPr id="466" name="Google Shape;466;p26"/>
          <p:cNvSpPr txBox="1"/>
          <p:nvPr/>
        </p:nvSpPr>
        <p:spPr>
          <a:xfrm>
            <a:off x="6170532" y="7259187"/>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OUT[B6] = { y, z }</a:t>
            </a:r>
            <a:endParaRPr sz="3000">
              <a:solidFill>
                <a:schemeClr val="dk1"/>
              </a:solidFill>
              <a:latin typeface="Calibri"/>
              <a:ea typeface="Calibri"/>
              <a:cs typeface="Calibri"/>
              <a:sym typeface="Calibri"/>
            </a:endParaRPr>
          </a:p>
        </p:txBody>
      </p:sp>
      <p:sp>
        <p:nvSpPr>
          <p:cNvPr id="467" name="Google Shape;467;p26"/>
          <p:cNvSpPr txBox="1"/>
          <p:nvPr/>
        </p:nvSpPr>
        <p:spPr>
          <a:xfrm>
            <a:off x="6140277" y="5893000"/>
            <a:ext cx="31236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IN[B6] = { x, y, z }</a:t>
            </a:r>
            <a:endParaRPr sz="3000">
              <a:solidFill>
                <a:schemeClr val="dk1"/>
              </a:solidFill>
              <a:latin typeface="Calibri"/>
              <a:ea typeface="Calibri"/>
              <a:cs typeface="Calibri"/>
              <a:sym typeface="Calibri"/>
            </a:endParaRPr>
          </a:p>
        </p:txBody>
      </p:sp>
      <p:sp>
        <p:nvSpPr>
          <p:cNvPr id="468" name="Google Shape;468;p26"/>
          <p:cNvSpPr txBox="1"/>
          <p:nvPr/>
        </p:nvSpPr>
        <p:spPr>
          <a:xfrm>
            <a:off x="1338773" y="6249401"/>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OUT[B5] = { x, y, z }</a:t>
            </a:r>
            <a:endParaRPr sz="3000">
              <a:solidFill>
                <a:schemeClr val="dk1"/>
              </a:solidFill>
              <a:latin typeface="Calibri"/>
              <a:ea typeface="Calibri"/>
              <a:cs typeface="Calibri"/>
              <a:sym typeface="Calibri"/>
            </a:endParaRPr>
          </a:p>
        </p:txBody>
      </p:sp>
      <p:sp>
        <p:nvSpPr>
          <p:cNvPr id="469" name="Google Shape;469;p26"/>
          <p:cNvSpPr txBox="1"/>
          <p:nvPr/>
        </p:nvSpPr>
        <p:spPr>
          <a:xfrm>
            <a:off x="1308499" y="4883200"/>
            <a:ext cx="29259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IN[B5] = { e, x, z }</a:t>
            </a:r>
            <a:endParaRPr sz="3000">
              <a:solidFill>
                <a:schemeClr val="dk1"/>
              </a:solidFill>
              <a:latin typeface="Calibri"/>
              <a:ea typeface="Calibri"/>
              <a:cs typeface="Calibri"/>
              <a:sym typeface="Calibri"/>
            </a:endParaRPr>
          </a:p>
        </p:txBody>
      </p:sp>
      <p:sp>
        <p:nvSpPr>
          <p:cNvPr id="470" name="Google Shape;470;p26"/>
          <p:cNvSpPr txBox="1"/>
          <p:nvPr/>
        </p:nvSpPr>
        <p:spPr>
          <a:xfrm>
            <a:off x="10332845" y="6100621"/>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OUT[B4] = { Ø }</a:t>
            </a:r>
            <a:endParaRPr sz="3000">
              <a:solidFill>
                <a:schemeClr val="dk1"/>
              </a:solidFill>
              <a:latin typeface="Calibri"/>
              <a:ea typeface="Calibri"/>
              <a:cs typeface="Calibri"/>
              <a:sym typeface="Calibri"/>
            </a:endParaRPr>
          </a:p>
        </p:txBody>
      </p:sp>
      <p:sp>
        <p:nvSpPr>
          <p:cNvPr id="471" name="Google Shape;471;p26"/>
          <p:cNvSpPr txBox="1"/>
          <p:nvPr/>
        </p:nvSpPr>
        <p:spPr>
          <a:xfrm>
            <a:off x="10302580" y="4734427"/>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IN[B4] = { x }</a:t>
            </a:r>
            <a:endParaRPr sz="3000">
              <a:solidFill>
                <a:schemeClr val="dk1"/>
              </a:solidFill>
              <a:latin typeface="Calibri"/>
              <a:ea typeface="Calibri"/>
              <a:cs typeface="Calibri"/>
              <a:sym typeface="Calibri"/>
            </a:endParaRPr>
          </a:p>
        </p:txBody>
      </p:sp>
      <p:sp>
        <p:nvSpPr>
          <p:cNvPr id="472" name="Google Shape;472;p26"/>
          <p:cNvSpPr txBox="1"/>
          <p:nvPr/>
        </p:nvSpPr>
        <p:spPr>
          <a:xfrm>
            <a:off x="10306720" y="5118045"/>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[B4]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def[B4] = { Ø }</a:t>
            </a:r>
            <a:endParaRPr sz="3000">
              <a:solidFill>
                <a:srgbClr val="953734"/>
              </a:solidFill>
              <a:latin typeface="Calibri"/>
              <a:ea typeface="Calibri"/>
              <a:cs typeface="Calibri"/>
              <a:sym typeface="Calibri"/>
            </a:endParaRPr>
          </a:p>
        </p:txBody>
      </p:sp>
      <p:sp>
        <p:nvSpPr>
          <p:cNvPr id="473" name="Google Shape;473;p26"/>
          <p:cNvSpPr txBox="1"/>
          <p:nvPr/>
        </p:nvSpPr>
        <p:spPr>
          <a:xfrm>
            <a:off x="1919632" y="3825385"/>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OUT[B3] = { e, z, x }</a:t>
            </a:r>
            <a:endParaRPr sz="3000">
              <a:solidFill>
                <a:schemeClr val="dk1"/>
              </a:solidFill>
              <a:latin typeface="Calibri"/>
              <a:ea typeface="Calibri"/>
              <a:cs typeface="Calibri"/>
              <a:sym typeface="Calibri"/>
            </a:endParaRPr>
          </a:p>
        </p:txBody>
      </p:sp>
      <p:sp>
        <p:nvSpPr>
          <p:cNvPr id="474" name="Google Shape;474;p26"/>
          <p:cNvSpPr txBox="1"/>
          <p:nvPr/>
        </p:nvSpPr>
        <p:spPr>
          <a:xfrm>
            <a:off x="1889367" y="2459191"/>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IN[B3] = { e, x}</a:t>
            </a:r>
            <a:endParaRPr sz="3000">
              <a:solidFill>
                <a:schemeClr val="dk1"/>
              </a:solidFill>
              <a:latin typeface="Calibri"/>
              <a:ea typeface="Calibri"/>
              <a:cs typeface="Calibri"/>
              <a:sym typeface="Calibri"/>
            </a:endParaRPr>
          </a:p>
        </p:txBody>
      </p:sp>
      <p:sp>
        <p:nvSpPr>
          <p:cNvPr id="475" name="Google Shape;475;p26"/>
          <p:cNvSpPr txBox="1"/>
          <p:nvPr/>
        </p:nvSpPr>
        <p:spPr>
          <a:xfrm>
            <a:off x="11445155" y="3879602"/>
            <a:ext cx="32232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OUT[B2] = { e, x }</a:t>
            </a:r>
            <a:endParaRPr sz="3000">
              <a:solidFill>
                <a:schemeClr val="dk1"/>
              </a:solidFill>
              <a:latin typeface="Calibri"/>
              <a:ea typeface="Calibri"/>
              <a:cs typeface="Calibri"/>
              <a:sym typeface="Calibri"/>
            </a:endParaRPr>
          </a:p>
        </p:txBody>
      </p:sp>
      <p:sp>
        <p:nvSpPr>
          <p:cNvPr id="476" name="Google Shape;476;p26"/>
          <p:cNvSpPr txBox="1"/>
          <p:nvPr/>
        </p:nvSpPr>
        <p:spPr>
          <a:xfrm>
            <a:off x="8484901" y="1792087"/>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IN[B1] = { x }</a:t>
            </a:r>
            <a:endParaRPr sz="3000">
              <a:solidFill>
                <a:schemeClr val="dk1"/>
              </a:solidFill>
              <a:latin typeface="Calibri"/>
              <a:ea typeface="Calibri"/>
              <a:cs typeface="Calibri"/>
              <a:sym typeface="Calibri"/>
            </a:endParaRPr>
          </a:p>
        </p:txBody>
      </p:sp>
      <p:sp>
        <p:nvSpPr>
          <p:cNvPr id="477" name="Google Shape;477;p26"/>
          <p:cNvSpPr txBox="1"/>
          <p:nvPr/>
        </p:nvSpPr>
        <p:spPr>
          <a:xfrm>
            <a:off x="8503983" y="3024919"/>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OUT[B1] = { e, x }</a:t>
            </a:r>
            <a:endParaRPr sz="3000">
              <a:solidFill>
                <a:schemeClr val="dk1"/>
              </a:solidFill>
              <a:latin typeface="Calibri"/>
              <a:ea typeface="Calibri"/>
              <a:cs typeface="Calibri"/>
              <a:sym typeface="Calibri"/>
            </a:endParaRPr>
          </a:p>
        </p:txBody>
      </p:sp>
      <p:sp>
        <p:nvSpPr>
          <p:cNvPr id="478" name="Google Shape;478;p26"/>
          <p:cNvSpPr txBox="1"/>
          <p:nvPr/>
        </p:nvSpPr>
        <p:spPr>
          <a:xfrm>
            <a:off x="11511950" y="2519864"/>
            <a:ext cx="2488800" cy="477000"/>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IN[B2] = { e, x }</a:t>
            </a:r>
            <a:endParaRPr sz="3000">
              <a:solidFill>
                <a:schemeClr val="dk1"/>
              </a:solidFill>
              <a:latin typeface="Calibri"/>
              <a:ea typeface="Calibri"/>
              <a:cs typeface="Calibri"/>
              <a:sym typeface="Calibri"/>
            </a:endParaRPr>
          </a:p>
        </p:txBody>
      </p:sp>
      <p:sp>
        <p:nvSpPr>
          <p:cNvPr id="479" name="Google Shape;479;p26"/>
          <p:cNvSpPr txBox="1"/>
          <p:nvPr/>
        </p:nvSpPr>
        <p:spPr>
          <a:xfrm>
            <a:off x="34292" y="1806999"/>
            <a:ext cx="3200400" cy="653841"/>
          </a:xfrm>
          <a:prstGeom prst="rect">
            <a:avLst/>
          </a:prstGeom>
          <a:noFill/>
          <a:ln>
            <a:noFill/>
          </a:ln>
        </p:spPr>
        <p:txBody>
          <a:bodyPr anchorCtr="0" anchor="t" bIns="57050" lIns="114100" spcFirstLastPara="1" rIns="114100" wrap="square" tIns="57050">
            <a:spAutoFit/>
          </a:bodyPr>
          <a:lstStyle/>
          <a:p>
            <a:pPr indent="0" lvl="0" marL="0" marR="0" rtl="0" algn="l">
              <a:spcBef>
                <a:spcPts val="0"/>
              </a:spcBef>
              <a:spcAft>
                <a:spcPts val="0"/>
              </a:spcAft>
              <a:buNone/>
            </a:pPr>
            <a:r>
              <a:rPr b="1" lang="en-US" sz="3500">
                <a:solidFill>
                  <a:schemeClr val="dk1"/>
                </a:solidFill>
                <a:latin typeface="Calibri"/>
                <a:ea typeface="Calibri"/>
                <a:cs typeface="Calibri"/>
                <a:sym typeface="Calibri"/>
              </a:rPr>
              <a:t>1</a:t>
            </a:r>
            <a:r>
              <a:rPr b="1" baseline="30000" lang="en-US" sz="3500">
                <a:solidFill>
                  <a:schemeClr val="dk1"/>
                </a:solidFill>
                <a:latin typeface="Calibri"/>
                <a:ea typeface="Calibri"/>
                <a:cs typeface="Calibri"/>
                <a:sym typeface="Calibri"/>
              </a:rPr>
              <a:t>st</a:t>
            </a:r>
            <a:r>
              <a:rPr b="1" lang="en-US" sz="3500">
                <a:solidFill>
                  <a:schemeClr val="dk1"/>
                </a:solidFill>
                <a:latin typeface="Calibri"/>
                <a:ea typeface="Calibri"/>
                <a:cs typeface="Calibri"/>
                <a:sym typeface="Calibri"/>
              </a:rPr>
              <a:t> iteration</a:t>
            </a:r>
            <a:endParaRPr b="1" sz="35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cxnSp>
        <p:nvCxnSpPr>
          <p:cNvPr id="484" name="Google Shape;484;p27"/>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485" name="Google Shape;485;p27"/>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486" name="Google Shape;486;p27"/>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487" name="Google Shape;487;p27"/>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 Problem-2</a:t>
            </a:r>
            <a:endParaRPr/>
          </a:p>
        </p:txBody>
      </p:sp>
      <p:sp>
        <p:nvSpPr>
          <p:cNvPr id="488" name="Google Shape;488;p27"/>
          <p:cNvSpPr txBox="1"/>
          <p:nvPr/>
        </p:nvSpPr>
        <p:spPr>
          <a:xfrm>
            <a:off x="6696402" y="2015908"/>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1</a:t>
            </a:r>
            <a:endParaRPr sz="3500">
              <a:solidFill>
                <a:schemeClr val="dk1"/>
              </a:solidFill>
              <a:latin typeface="Calibri"/>
              <a:ea typeface="Calibri"/>
              <a:cs typeface="Calibri"/>
              <a:sym typeface="Calibri"/>
            </a:endParaRPr>
          </a:p>
        </p:txBody>
      </p:sp>
      <p:sp>
        <p:nvSpPr>
          <p:cNvPr id="489" name="Google Shape;489;p27"/>
          <p:cNvSpPr txBox="1"/>
          <p:nvPr/>
        </p:nvSpPr>
        <p:spPr>
          <a:xfrm>
            <a:off x="6147762" y="8067692"/>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y</a:t>
            </a:r>
            <a:endParaRPr sz="3500">
              <a:solidFill>
                <a:schemeClr val="dk1"/>
              </a:solidFill>
              <a:latin typeface="Calibri"/>
              <a:ea typeface="Calibri"/>
              <a:cs typeface="Calibri"/>
              <a:sym typeface="Calibri"/>
            </a:endParaRPr>
          </a:p>
        </p:txBody>
      </p:sp>
      <p:sp>
        <p:nvSpPr>
          <p:cNvPr id="490" name="Google Shape;490;p27"/>
          <p:cNvSpPr txBox="1"/>
          <p:nvPr/>
        </p:nvSpPr>
        <p:spPr>
          <a:xfrm>
            <a:off x="4318962" y="6712139"/>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if x &amp; 1</a:t>
            </a:r>
            <a:endParaRPr sz="3500">
              <a:solidFill>
                <a:schemeClr val="dk1"/>
              </a:solidFill>
              <a:latin typeface="Calibri"/>
              <a:ea typeface="Calibri"/>
              <a:cs typeface="Calibri"/>
              <a:sym typeface="Calibri"/>
            </a:endParaRPr>
          </a:p>
        </p:txBody>
      </p:sp>
      <p:sp>
        <p:nvSpPr>
          <p:cNvPr id="491" name="Google Shape;491;p27"/>
          <p:cNvSpPr txBox="1"/>
          <p:nvPr/>
        </p:nvSpPr>
        <p:spPr>
          <a:xfrm>
            <a:off x="4318962" y="4037748"/>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z = e * e</a:t>
            </a:r>
            <a:endParaRPr sz="3500">
              <a:solidFill>
                <a:schemeClr val="dk1"/>
              </a:solidFill>
              <a:latin typeface="Calibri"/>
              <a:ea typeface="Calibri"/>
              <a:cs typeface="Calibri"/>
              <a:sym typeface="Calibri"/>
            </a:endParaRPr>
          </a:p>
        </p:txBody>
      </p:sp>
      <p:sp>
        <p:nvSpPr>
          <p:cNvPr id="492" name="Google Shape;492;p27"/>
          <p:cNvSpPr txBox="1"/>
          <p:nvPr/>
        </p:nvSpPr>
        <p:spPr>
          <a:xfrm>
            <a:off x="2581602" y="8067692"/>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e = z</a:t>
            </a:r>
            <a:endParaRPr sz="3500">
              <a:solidFill>
                <a:schemeClr val="dk1"/>
              </a:solidFill>
              <a:latin typeface="Calibri"/>
              <a:ea typeface="Calibri"/>
              <a:cs typeface="Calibri"/>
              <a:sym typeface="Calibri"/>
            </a:endParaRPr>
          </a:p>
        </p:txBody>
      </p:sp>
      <p:sp>
        <p:nvSpPr>
          <p:cNvPr id="493" name="Google Shape;493;p27"/>
          <p:cNvSpPr txBox="1"/>
          <p:nvPr/>
        </p:nvSpPr>
        <p:spPr>
          <a:xfrm>
            <a:off x="4318962" y="535658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y = e * x</a:t>
            </a:r>
            <a:endParaRPr sz="3500">
              <a:solidFill>
                <a:schemeClr val="dk1"/>
              </a:solidFill>
              <a:latin typeface="Calibri"/>
              <a:ea typeface="Calibri"/>
              <a:cs typeface="Calibri"/>
              <a:sym typeface="Calibri"/>
            </a:endParaRPr>
          </a:p>
        </p:txBody>
      </p:sp>
      <p:sp>
        <p:nvSpPr>
          <p:cNvPr id="494" name="Google Shape;494;p27"/>
          <p:cNvSpPr txBox="1"/>
          <p:nvPr/>
        </p:nvSpPr>
        <p:spPr>
          <a:xfrm>
            <a:off x="6696402" y="3210944"/>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if(x &gt; 0) </a:t>
            </a:r>
            <a:endParaRPr sz="3500">
              <a:solidFill>
                <a:schemeClr val="dk1"/>
              </a:solidFill>
              <a:latin typeface="Calibri"/>
              <a:ea typeface="Calibri"/>
              <a:cs typeface="Calibri"/>
              <a:sym typeface="Calibri"/>
            </a:endParaRPr>
          </a:p>
        </p:txBody>
      </p:sp>
      <p:sp>
        <p:nvSpPr>
          <p:cNvPr id="495" name="Google Shape;495;p27"/>
          <p:cNvSpPr txBox="1"/>
          <p:nvPr/>
        </p:nvSpPr>
        <p:spPr>
          <a:xfrm>
            <a:off x="9073842" y="4131125"/>
            <a:ext cx="1737360" cy="653841"/>
          </a:xfrm>
          <a:prstGeom prst="rect">
            <a:avLst/>
          </a:prstGeom>
          <a:noFill/>
          <a:ln cap="flat" cmpd="sng" w="9525">
            <a:solidFill>
              <a:schemeClr val="dk1"/>
            </a:solidFill>
            <a:prstDash val="solid"/>
            <a:round/>
            <a:headEnd len="sm" w="sm" type="none"/>
            <a:tailEnd len="sm" w="sm" type="none"/>
          </a:ln>
        </p:spPr>
        <p:txBody>
          <a:bodyPr anchorCtr="0" anchor="t" bIns="57050" lIns="114100" spcFirstLastPara="1" rIns="114100" wrap="square" tIns="57050">
            <a:spAutoFit/>
          </a:bodyPr>
          <a:lstStyle/>
          <a:p>
            <a:pPr indent="0" lvl="0" marL="0" marR="0" rtl="0" algn="l">
              <a:spcBef>
                <a:spcPts val="0"/>
              </a:spcBef>
              <a:spcAft>
                <a:spcPts val="0"/>
              </a:spcAft>
              <a:buNone/>
            </a:pPr>
            <a:r>
              <a:rPr lang="en-US" sz="3500">
                <a:solidFill>
                  <a:schemeClr val="dk1"/>
                </a:solidFill>
                <a:latin typeface="Calibri"/>
                <a:ea typeface="Calibri"/>
                <a:cs typeface="Calibri"/>
                <a:sym typeface="Calibri"/>
              </a:rPr>
              <a:t>return x</a:t>
            </a:r>
            <a:endParaRPr sz="3500">
              <a:solidFill>
                <a:schemeClr val="dk1"/>
              </a:solidFill>
              <a:latin typeface="Calibri"/>
              <a:ea typeface="Calibri"/>
              <a:cs typeface="Calibri"/>
              <a:sym typeface="Calibri"/>
            </a:endParaRPr>
          </a:p>
        </p:txBody>
      </p:sp>
      <p:cxnSp>
        <p:nvCxnSpPr>
          <p:cNvPr id="496" name="Google Shape;496;p27"/>
          <p:cNvCxnSpPr>
            <a:stCxn id="488" idx="2"/>
            <a:endCxn id="494" idx="0"/>
          </p:cNvCxnSpPr>
          <p:nvPr/>
        </p:nvCxnSpPr>
        <p:spPr>
          <a:xfrm>
            <a:off x="7565082" y="2669749"/>
            <a:ext cx="0" cy="541200"/>
          </a:xfrm>
          <a:prstGeom prst="straightConnector1">
            <a:avLst/>
          </a:prstGeom>
          <a:noFill/>
          <a:ln cap="flat" cmpd="sng" w="9525">
            <a:solidFill>
              <a:schemeClr val="dk1"/>
            </a:solidFill>
            <a:prstDash val="solid"/>
            <a:round/>
            <a:headEnd len="sm" w="sm" type="none"/>
            <a:tailEnd len="med" w="med" type="triangle"/>
          </a:ln>
        </p:spPr>
      </p:cxnSp>
      <p:cxnSp>
        <p:nvCxnSpPr>
          <p:cNvPr id="497" name="Google Shape;497;p27"/>
          <p:cNvCxnSpPr>
            <a:stCxn id="494" idx="2"/>
            <a:endCxn id="491" idx="3"/>
          </p:cNvCxnSpPr>
          <p:nvPr/>
        </p:nvCxnSpPr>
        <p:spPr>
          <a:xfrm flipH="1">
            <a:off x="6056382" y="3864785"/>
            <a:ext cx="1508700" cy="499800"/>
          </a:xfrm>
          <a:prstGeom prst="straightConnector1">
            <a:avLst/>
          </a:prstGeom>
          <a:noFill/>
          <a:ln cap="flat" cmpd="sng" w="9525">
            <a:solidFill>
              <a:schemeClr val="dk1"/>
            </a:solidFill>
            <a:prstDash val="solid"/>
            <a:round/>
            <a:headEnd len="sm" w="sm" type="none"/>
            <a:tailEnd len="med" w="med" type="triangle"/>
          </a:ln>
        </p:spPr>
      </p:cxnSp>
      <p:cxnSp>
        <p:nvCxnSpPr>
          <p:cNvPr id="498" name="Google Shape;498;p27"/>
          <p:cNvCxnSpPr>
            <a:stCxn id="494" idx="2"/>
            <a:endCxn id="495" idx="1"/>
          </p:cNvCxnSpPr>
          <p:nvPr/>
        </p:nvCxnSpPr>
        <p:spPr>
          <a:xfrm>
            <a:off x="7565082" y="3864785"/>
            <a:ext cx="1508700" cy="593400"/>
          </a:xfrm>
          <a:prstGeom prst="straightConnector1">
            <a:avLst/>
          </a:prstGeom>
          <a:noFill/>
          <a:ln cap="flat" cmpd="sng" w="9525">
            <a:solidFill>
              <a:schemeClr val="dk1"/>
            </a:solidFill>
            <a:prstDash val="solid"/>
            <a:round/>
            <a:headEnd len="sm" w="sm" type="none"/>
            <a:tailEnd len="med" w="med" type="triangle"/>
          </a:ln>
        </p:spPr>
      </p:cxnSp>
      <p:cxnSp>
        <p:nvCxnSpPr>
          <p:cNvPr id="499" name="Google Shape;499;p27"/>
          <p:cNvCxnSpPr>
            <a:stCxn id="491" idx="2"/>
            <a:endCxn id="493" idx="0"/>
          </p:cNvCxnSpPr>
          <p:nvPr/>
        </p:nvCxnSpPr>
        <p:spPr>
          <a:xfrm>
            <a:off x="5187642" y="4691589"/>
            <a:ext cx="0" cy="665100"/>
          </a:xfrm>
          <a:prstGeom prst="straightConnector1">
            <a:avLst/>
          </a:prstGeom>
          <a:noFill/>
          <a:ln cap="flat" cmpd="sng" w="9525">
            <a:solidFill>
              <a:schemeClr val="dk1"/>
            </a:solidFill>
            <a:prstDash val="solid"/>
            <a:round/>
            <a:headEnd len="sm" w="sm" type="none"/>
            <a:tailEnd len="med" w="med" type="triangle"/>
          </a:ln>
        </p:spPr>
      </p:cxnSp>
      <p:cxnSp>
        <p:nvCxnSpPr>
          <p:cNvPr id="500" name="Google Shape;500;p27"/>
          <p:cNvCxnSpPr>
            <a:stCxn id="493" idx="2"/>
            <a:endCxn id="490" idx="0"/>
          </p:cNvCxnSpPr>
          <p:nvPr/>
        </p:nvCxnSpPr>
        <p:spPr>
          <a:xfrm>
            <a:off x="5187642" y="6010426"/>
            <a:ext cx="0" cy="701700"/>
          </a:xfrm>
          <a:prstGeom prst="straightConnector1">
            <a:avLst/>
          </a:prstGeom>
          <a:noFill/>
          <a:ln cap="flat" cmpd="sng" w="9525">
            <a:solidFill>
              <a:schemeClr val="dk1"/>
            </a:solidFill>
            <a:prstDash val="solid"/>
            <a:round/>
            <a:headEnd len="sm" w="sm" type="none"/>
            <a:tailEnd len="med" w="med" type="triangle"/>
          </a:ln>
        </p:spPr>
      </p:cxnSp>
      <p:cxnSp>
        <p:nvCxnSpPr>
          <p:cNvPr id="501" name="Google Shape;501;p27"/>
          <p:cNvCxnSpPr>
            <a:stCxn id="490" idx="2"/>
            <a:endCxn id="492" idx="3"/>
          </p:cNvCxnSpPr>
          <p:nvPr/>
        </p:nvCxnSpPr>
        <p:spPr>
          <a:xfrm flipH="1">
            <a:off x="4318842" y="7365980"/>
            <a:ext cx="868800" cy="1028700"/>
          </a:xfrm>
          <a:prstGeom prst="straightConnector1">
            <a:avLst/>
          </a:prstGeom>
          <a:noFill/>
          <a:ln cap="flat" cmpd="sng" w="9525">
            <a:solidFill>
              <a:schemeClr val="dk1"/>
            </a:solidFill>
            <a:prstDash val="solid"/>
            <a:round/>
            <a:headEnd len="sm" w="sm" type="none"/>
            <a:tailEnd len="med" w="med" type="triangle"/>
          </a:ln>
        </p:spPr>
      </p:cxnSp>
      <p:cxnSp>
        <p:nvCxnSpPr>
          <p:cNvPr id="502" name="Google Shape;502;p27"/>
          <p:cNvCxnSpPr>
            <a:stCxn id="490" idx="2"/>
            <a:endCxn id="489" idx="1"/>
          </p:cNvCxnSpPr>
          <p:nvPr/>
        </p:nvCxnSpPr>
        <p:spPr>
          <a:xfrm>
            <a:off x="5187642" y="7365980"/>
            <a:ext cx="960000" cy="1028700"/>
          </a:xfrm>
          <a:prstGeom prst="straightConnector1">
            <a:avLst/>
          </a:prstGeom>
          <a:noFill/>
          <a:ln cap="flat" cmpd="sng" w="9525">
            <a:solidFill>
              <a:schemeClr val="dk1"/>
            </a:solidFill>
            <a:prstDash val="solid"/>
            <a:round/>
            <a:headEnd len="sm" w="sm" type="none"/>
            <a:tailEnd len="med" w="med" type="triangle"/>
          </a:ln>
        </p:spPr>
      </p:cxnSp>
      <p:cxnSp>
        <p:nvCxnSpPr>
          <p:cNvPr id="503" name="Google Shape;503;p27"/>
          <p:cNvCxnSpPr>
            <a:stCxn id="492" idx="1"/>
            <a:endCxn id="494" idx="1"/>
          </p:cNvCxnSpPr>
          <p:nvPr/>
        </p:nvCxnSpPr>
        <p:spPr>
          <a:xfrm flipH="1" rot="10800000">
            <a:off x="2581602" y="3537913"/>
            <a:ext cx="4114800" cy="4856700"/>
          </a:xfrm>
          <a:prstGeom prst="curvedConnector3">
            <a:avLst>
              <a:gd fmla="val -5556" name="adj1"/>
            </a:avLst>
          </a:prstGeom>
          <a:noFill/>
          <a:ln cap="flat" cmpd="sng" w="9525">
            <a:solidFill>
              <a:schemeClr val="dk1"/>
            </a:solidFill>
            <a:prstDash val="solid"/>
            <a:round/>
            <a:headEnd len="sm" w="sm" type="none"/>
            <a:tailEnd len="med" w="med" type="triangle"/>
          </a:ln>
        </p:spPr>
      </p:cxnSp>
      <p:cxnSp>
        <p:nvCxnSpPr>
          <p:cNvPr id="504" name="Google Shape;504;p27"/>
          <p:cNvCxnSpPr>
            <a:stCxn id="489" idx="3"/>
            <a:endCxn id="494" idx="3"/>
          </p:cNvCxnSpPr>
          <p:nvPr/>
        </p:nvCxnSpPr>
        <p:spPr>
          <a:xfrm flipH="1" rot="10800000">
            <a:off x="7885122" y="3537913"/>
            <a:ext cx="548700" cy="4856700"/>
          </a:xfrm>
          <a:prstGeom prst="curvedConnector3">
            <a:avLst>
              <a:gd fmla="val 141652" name="adj1"/>
            </a:avLst>
          </a:prstGeom>
          <a:noFill/>
          <a:ln cap="flat" cmpd="sng" w="9525">
            <a:solidFill>
              <a:schemeClr val="dk1"/>
            </a:solidFill>
            <a:prstDash val="solid"/>
            <a:round/>
            <a:headEnd len="sm" w="sm" type="none"/>
            <a:tailEnd len="med" w="med" type="triangle"/>
          </a:ln>
        </p:spPr>
      </p:cxnSp>
      <p:sp>
        <p:nvSpPr>
          <p:cNvPr id="505" name="Google Shape;505;p27"/>
          <p:cNvSpPr txBox="1"/>
          <p:nvPr/>
        </p:nvSpPr>
        <p:spPr>
          <a:xfrm>
            <a:off x="11056337" y="2784541"/>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[B2]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def[B2] = {Ø}</a:t>
            </a:r>
            <a:endParaRPr sz="3000">
              <a:solidFill>
                <a:srgbClr val="953734"/>
              </a:solidFill>
              <a:latin typeface="Calibri"/>
              <a:ea typeface="Calibri"/>
              <a:cs typeface="Calibri"/>
              <a:sym typeface="Calibri"/>
            </a:endParaRPr>
          </a:p>
        </p:txBody>
      </p:sp>
      <p:sp>
        <p:nvSpPr>
          <p:cNvPr id="506" name="Google Shape;506;p27"/>
          <p:cNvSpPr txBox="1"/>
          <p:nvPr/>
        </p:nvSpPr>
        <p:spPr>
          <a:xfrm>
            <a:off x="8446402" y="2168392"/>
            <a:ext cx="3226916"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use[B1] = { Ø }</a:t>
            </a:r>
            <a:endParaRPr sz="3000">
              <a:solidFill>
                <a:schemeClr val="dk2"/>
              </a:solidFill>
              <a:latin typeface="Calibri"/>
              <a:ea typeface="Calibri"/>
              <a:cs typeface="Calibri"/>
              <a:sym typeface="Calibri"/>
            </a:endParaRPr>
          </a:p>
          <a:p>
            <a:pPr indent="0" lvl="0" marL="15850" marR="0" rtl="0" algn="l">
              <a:spcBef>
                <a:spcPts val="6"/>
              </a:spcBef>
              <a:spcAft>
                <a:spcPts val="0"/>
              </a:spcAft>
              <a:buNone/>
            </a:pPr>
            <a:r>
              <a:rPr b="1" lang="en-US" sz="3000">
                <a:solidFill>
                  <a:srgbClr val="953734"/>
                </a:solidFill>
                <a:latin typeface="Calibri"/>
                <a:ea typeface="Calibri"/>
                <a:cs typeface="Calibri"/>
                <a:sym typeface="Calibri"/>
              </a:rPr>
              <a:t>def[B1] = { e }</a:t>
            </a:r>
            <a:endParaRPr sz="3000">
              <a:solidFill>
                <a:srgbClr val="953734"/>
              </a:solidFill>
              <a:latin typeface="Calibri"/>
              <a:ea typeface="Calibri"/>
              <a:cs typeface="Calibri"/>
              <a:sym typeface="Calibri"/>
            </a:endParaRPr>
          </a:p>
        </p:txBody>
      </p:sp>
      <p:sp>
        <p:nvSpPr>
          <p:cNvPr id="507" name="Google Shape;507;p27"/>
          <p:cNvSpPr txBox="1"/>
          <p:nvPr/>
        </p:nvSpPr>
        <p:spPr>
          <a:xfrm>
            <a:off x="8944442" y="7661056"/>
            <a:ext cx="2925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use[B8] = { y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def[B8] = { e }</a:t>
            </a:r>
            <a:endParaRPr sz="3000">
              <a:solidFill>
                <a:srgbClr val="953734"/>
              </a:solidFill>
              <a:latin typeface="Calibri"/>
              <a:ea typeface="Calibri"/>
              <a:cs typeface="Calibri"/>
              <a:sym typeface="Calibri"/>
            </a:endParaRPr>
          </a:p>
        </p:txBody>
      </p:sp>
      <p:sp>
        <p:nvSpPr>
          <p:cNvPr id="508" name="Google Shape;508;p27"/>
          <p:cNvSpPr txBox="1"/>
          <p:nvPr/>
        </p:nvSpPr>
        <p:spPr>
          <a:xfrm>
            <a:off x="1392881" y="5283580"/>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[B5] = { e,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def[B5] = { y }</a:t>
            </a:r>
            <a:endParaRPr sz="3000">
              <a:solidFill>
                <a:srgbClr val="953734"/>
              </a:solidFill>
              <a:latin typeface="Calibri"/>
              <a:ea typeface="Calibri"/>
              <a:cs typeface="Calibri"/>
              <a:sym typeface="Calibri"/>
            </a:endParaRPr>
          </a:p>
        </p:txBody>
      </p:sp>
      <p:sp>
        <p:nvSpPr>
          <p:cNvPr id="509" name="Google Shape;509;p27"/>
          <p:cNvSpPr txBox="1"/>
          <p:nvPr/>
        </p:nvSpPr>
        <p:spPr>
          <a:xfrm>
            <a:off x="2167196" y="3322112"/>
            <a:ext cx="3226916"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use[B3] = { e }</a:t>
            </a:r>
            <a:endParaRPr sz="3000">
              <a:solidFill>
                <a:schemeClr val="dk2"/>
              </a:solidFill>
              <a:latin typeface="Calibri"/>
              <a:ea typeface="Calibri"/>
              <a:cs typeface="Calibri"/>
              <a:sym typeface="Calibri"/>
            </a:endParaRPr>
          </a:p>
          <a:p>
            <a:pPr indent="0" lvl="0" marL="15850" marR="0" rtl="0" algn="l">
              <a:spcBef>
                <a:spcPts val="6"/>
              </a:spcBef>
              <a:spcAft>
                <a:spcPts val="0"/>
              </a:spcAft>
              <a:buNone/>
            </a:pPr>
            <a:r>
              <a:rPr b="1" lang="en-US" sz="3000">
                <a:solidFill>
                  <a:srgbClr val="953734"/>
                </a:solidFill>
                <a:latin typeface="Calibri"/>
                <a:ea typeface="Calibri"/>
                <a:cs typeface="Calibri"/>
                <a:sym typeface="Calibri"/>
              </a:rPr>
              <a:t>def[B3] = { z }</a:t>
            </a:r>
            <a:endParaRPr sz="3000">
              <a:solidFill>
                <a:srgbClr val="953734"/>
              </a:solidFill>
              <a:latin typeface="Calibri"/>
              <a:ea typeface="Calibri"/>
              <a:cs typeface="Calibri"/>
              <a:sym typeface="Calibri"/>
            </a:endParaRPr>
          </a:p>
        </p:txBody>
      </p:sp>
      <p:sp>
        <p:nvSpPr>
          <p:cNvPr id="510" name="Google Shape;510;p27"/>
          <p:cNvSpPr txBox="1"/>
          <p:nvPr/>
        </p:nvSpPr>
        <p:spPr>
          <a:xfrm>
            <a:off x="6262618" y="6500502"/>
            <a:ext cx="2925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use[B6]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def[B6] = { Ø }</a:t>
            </a:r>
            <a:endParaRPr sz="3000">
              <a:solidFill>
                <a:srgbClr val="953734"/>
              </a:solidFill>
              <a:latin typeface="Calibri"/>
              <a:ea typeface="Calibri"/>
              <a:cs typeface="Calibri"/>
              <a:sym typeface="Calibri"/>
            </a:endParaRPr>
          </a:p>
        </p:txBody>
      </p:sp>
      <p:sp>
        <p:nvSpPr>
          <p:cNvPr id="511" name="Google Shape;511;p27"/>
          <p:cNvSpPr txBox="1"/>
          <p:nvPr/>
        </p:nvSpPr>
        <p:spPr>
          <a:xfrm>
            <a:off x="430576" y="7440022"/>
            <a:ext cx="26049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use[B7] = { z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def[B7] = { e }</a:t>
            </a:r>
            <a:endParaRPr sz="3000">
              <a:solidFill>
                <a:srgbClr val="953734"/>
              </a:solidFill>
              <a:latin typeface="Calibri"/>
              <a:ea typeface="Calibri"/>
              <a:cs typeface="Calibri"/>
              <a:sym typeface="Calibri"/>
            </a:endParaRPr>
          </a:p>
        </p:txBody>
      </p:sp>
      <p:sp>
        <p:nvSpPr>
          <p:cNvPr id="512" name="Google Shape;512;p27"/>
          <p:cNvSpPr txBox="1"/>
          <p:nvPr/>
        </p:nvSpPr>
        <p:spPr>
          <a:xfrm>
            <a:off x="8920929" y="8597431"/>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OUT[B8] = { e, x}</a:t>
            </a:r>
            <a:endParaRPr sz="3000">
              <a:solidFill>
                <a:schemeClr val="dk1"/>
              </a:solidFill>
              <a:latin typeface="Calibri"/>
              <a:ea typeface="Calibri"/>
              <a:cs typeface="Calibri"/>
              <a:sym typeface="Calibri"/>
            </a:endParaRPr>
          </a:p>
        </p:txBody>
      </p:sp>
      <p:sp>
        <p:nvSpPr>
          <p:cNvPr id="513" name="Google Shape;513;p27"/>
          <p:cNvSpPr txBox="1"/>
          <p:nvPr/>
        </p:nvSpPr>
        <p:spPr>
          <a:xfrm>
            <a:off x="8890663" y="7231238"/>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IN[B8] = { x, y}</a:t>
            </a:r>
            <a:endParaRPr sz="3000">
              <a:solidFill>
                <a:schemeClr val="dk1"/>
              </a:solidFill>
              <a:latin typeface="Calibri"/>
              <a:ea typeface="Calibri"/>
              <a:cs typeface="Calibri"/>
              <a:sym typeface="Calibri"/>
            </a:endParaRPr>
          </a:p>
        </p:txBody>
      </p:sp>
      <p:sp>
        <p:nvSpPr>
          <p:cNvPr id="514" name="Google Shape;514;p27"/>
          <p:cNvSpPr txBox="1"/>
          <p:nvPr/>
        </p:nvSpPr>
        <p:spPr>
          <a:xfrm>
            <a:off x="6054592" y="2064829"/>
            <a:ext cx="416052"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B1</a:t>
            </a:r>
            <a:endParaRPr sz="1800">
              <a:solidFill>
                <a:schemeClr val="dk1"/>
              </a:solidFill>
              <a:latin typeface="Trebuchet MS"/>
              <a:ea typeface="Trebuchet MS"/>
              <a:cs typeface="Trebuchet MS"/>
              <a:sym typeface="Trebuchet MS"/>
            </a:endParaRPr>
          </a:p>
        </p:txBody>
      </p:sp>
      <p:sp>
        <p:nvSpPr>
          <p:cNvPr id="515" name="Google Shape;515;p27"/>
          <p:cNvSpPr txBox="1"/>
          <p:nvPr/>
        </p:nvSpPr>
        <p:spPr>
          <a:xfrm>
            <a:off x="6054592" y="3000975"/>
            <a:ext cx="416052"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B2</a:t>
            </a:r>
            <a:endParaRPr sz="1800">
              <a:solidFill>
                <a:schemeClr val="dk1"/>
              </a:solidFill>
              <a:latin typeface="Trebuchet MS"/>
              <a:ea typeface="Trebuchet MS"/>
              <a:cs typeface="Trebuchet MS"/>
              <a:sym typeface="Trebuchet MS"/>
            </a:endParaRPr>
          </a:p>
        </p:txBody>
      </p:sp>
      <p:sp>
        <p:nvSpPr>
          <p:cNvPr id="516" name="Google Shape;516;p27"/>
          <p:cNvSpPr txBox="1"/>
          <p:nvPr/>
        </p:nvSpPr>
        <p:spPr>
          <a:xfrm>
            <a:off x="4475933" y="3686005"/>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B3</a:t>
            </a:r>
            <a:endParaRPr sz="1800">
              <a:solidFill>
                <a:schemeClr val="dk1"/>
              </a:solidFill>
              <a:latin typeface="Trebuchet MS"/>
              <a:ea typeface="Trebuchet MS"/>
              <a:cs typeface="Trebuchet MS"/>
              <a:sym typeface="Trebuchet MS"/>
            </a:endParaRPr>
          </a:p>
        </p:txBody>
      </p:sp>
      <p:sp>
        <p:nvSpPr>
          <p:cNvPr id="517" name="Google Shape;517;p27"/>
          <p:cNvSpPr txBox="1"/>
          <p:nvPr/>
        </p:nvSpPr>
        <p:spPr>
          <a:xfrm>
            <a:off x="5623973" y="8300306"/>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B8</a:t>
            </a:r>
            <a:endParaRPr sz="1800">
              <a:solidFill>
                <a:schemeClr val="dk1"/>
              </a:solidFill>
              <a:latin typeface="Trebuchet MS"/>
              <a:ea typeface="Trebuchet MS"/>
              <a:cs typeface="Trebuchet MS"/>
              <a:sym typeface="Trebuchet MS"/>
            </a:endParaRPr>
          </a:p>
        </p:txBody>
      </p:sp>
      <p:sp>
        <p:nvSpPr>
          <p:cNvPr id="518" name="Google Shape;518;p27"/>
          <p:cNvSpPr txBox="1"/>
          <p:nvPr/>
        </p:nvSpPr>
        <p:spPr>
          <a:xfrm>
            <a:off x="8660510" y="4356530"/>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B4</a:t>
            </a:r>
            <a:endParaRPr sz="1800">
              <a:solidFill>
                <a:schemeClr val="dk1"/>
              </a:solidFill>
              <a:latin typeface="Trebuchet MS"/>
              <a:ea typeface="Trebuchet MS"/>
              <a:cs typeface="Trebuchet MS"/>
              <a:sym typeface="Trebuchet MS"/>
            </a:endParaRPr>
          </a:p>
        </p:txBody>
      </p:sp>
      <p:sp>
        <p:nvSpPr>
          <p:cNvPr id="519" name="Google Shape;519;p27"/>
          <p:cNvSpPr txBox="1"/>
          <p:nvPr/>
        </p:nvSpPr>
        <p:spPr>
          <a:xfrm>
            <a:off x="6124842" y="5453159"/>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B5</a:t>
            </a:r>
            <a:endParaRPr sz="1800">
              <a:solidFill>
                <a:schemeClr val="dk1"/>
              </a:solidFill>
              <a:latin typeface="Trebuchet MS"/>
              <a:ea typeface="Trebuchet MS"/>
              <a:cs typeface="Trebuchet MS"/>
              <a:sym typeface="Trebuchet MS"/>
            </a:endParaRPr>
          </a:p>
        </p:txBody>
      </p:sp>
      <p:sp>
        <p:nvSpPr>
          <p:cNvPr id="520" name="Google Shape;520;p27"/>
          <p:cNvSpPr txBox="1"/>
          <p:nvPr/>
        </p:nvSpPr>
        <p:spPr>
          <a:xfrm>
            <a:off x="3942212" y="6826137"/>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B6</a:t>
            </a:r>
            <a:endParaRPr sz="1800">
              <a:solidFill>
                <a:schemeClr val="dk1"/>
              </a:solidFill>
              <a:latin typeface="Trebuchet MS"/>
              <a:ea typeface="Trebuchet MS"/>
              <a:cs typeface="Trebuchet MS"/>
              <a:sym typeface="Trebuchet MS"/>
            </a:endParaRPr>
          </a:p>
        </p:txBody>
      </p:sp>
      <p:sp>
        <p:nvSpPr>
          <p:cNvPr id="521" name="Google Shape;521;p27"/>
          <p:cNvSpPr txBox="1"/>
          <p:nvPr/>
        </p:nvSpPr>
        <p:spPr>
          <a:xfrm>
            <a:off x="2694628" y="7701190"/>
            <a:ext cx="638645" cy="293004"/>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1800">
                <a:solidFill>
                  <a:schemeClr val="dk1"/>
                </a:solidFill>
                <a:latin typeface="Trebuchet MS"/>
                <a:ea typeface="Trebuchet MS"/>
                <a:cs typeface="Trebuchet MS"/>
                <a:sym typeface="Trebuchet MS"/>
              </a:rPr>
              <a:t>B7</a:t>
            </a:r>
            <a:endParaRPr sz="1800">
              <a:solidFill>
                <a:schemeClr val="dk1"/>
              </a:solidFill>
              <a:latin typeface="Trebuchet MS"/>
              <a:ea typeface="Trebuchet MS"/>
              <a:cs typeface="Trebuchet MS"/>
              <a:sym typeface="Trebuchet MS"/>
            </a:endParaRPr>
          </a:p>
        </p:txBody>
      </p:sp>
      <p:sp>
        <p:nvSpPr>
          <p:cNvPr id="522" name="Google Shape;522;p27"/>
          <p:cNvSpPr txBox="1"/>
          <p:nvPr/>
        </p:nvSpPr>
        <p:spPr>
          <a:xfrm>
            <a:off x="433548" y="8382577"/>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OUT[B7] = { e, x}</a:t>
            </a:r>
            <a:endParaRPr sz="3000">
              <a:solidFill>
                <a:schemeClr val="dk1"/>
              </a:solidFill>
              <a:latin typeface="Calibri"/>
              <a:ea typeface="Calibri"/>
              <a:cs typeface="Calibri"/>
              <a:sym typeface="Calibri"/>
            </a:endParaRPr>
          </a:p>
        </p:txBody>
      </p:sp>
      <p:sp>
        <p:nvSpPr>
          <p:cNvPr id="523" name="Google Shape;523;p27"/>
          <p:cNvSpPr txBox="1"/>
          <p:nvPr/>
        </p:nvSpPr>
        <p:spPr>
          <a:xfrm>
            <a:off x="431076" y="6976895"/>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IN[B7] = { x, z }</a:t>
            </a:r>
            <a:endParaRPr sz="3000">
              <a:solidFill>
                <a:schemeClr val="dk1"/>
              </a:solidFill>
              <a:latin typeface="Calibri"/>
              <a:ea typeface="Calibri"/>
              <a:cs typeface="Calibri"/>
              <a:sym typeface="Calibri"/>
            </a:endParaRPr>
          </a:p>
        </p:txBody>
      </p:sp>
      <p:sp>
        <p:nvSpPr>
          <p:cNvPr id="524" name="Google Shape;524;p27"/>
          <p:cNvSpPr txBox="1"/>
          <p:nvPr/>
        </p:nvSpPr>
        <p:spPr>
          <a:xfrm>
            <a:off x="6239500" y="7434118"/>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OUT[B6] = { x, y, z }</a:t>
            </a:r>
            <a:endParaRPr sz="3000">
              <a:solidFill>
                <a:schemeClr val="dk1"/>
              </a:solidFill>
              <a:latin typeface="Calibri"/>
              <a:ea typeface="Calibri"/>
              <a:cs typeface="Calibri"/>
              <a:sym typeface="Calibri"/>
            </a:endParaRPr>
          </a:p>
        </p:txBody>
      </p:sp>
      <p:sp>
        <p:nvSpPr>
          <p:cNvPr id="525" name="Google Shape;525;p27"/>
          <p:cNvSpPr txBox="1"/>
          <p:nvPr/>
        </p:nvSpPr>
        <p:spPr>
          <a:xfrm>
            <a:off x="6209235" y="6067925"/>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IN[B6] = { x, y, z }</a:t>
            </a:r>
            <a:endParaRPr sz="3000">
              <a:solidFill>
                <a:schemeClr val="dk1"/>
              </a:solidFill>
              <a:latin typeface="Calibri"/>
              <a:ea typeface="Calibri"/>
              <a:cs typeface="Calibri"/>
              <a:sym typeface="Calibri"/>
            </a:endParaRPr>
          </a:p>
        </p:txBody>
      </p:sp>
      <p:sp>
        <p:nvSpPr>
          <p:cNvPr id="526" name="Google Shape;526;p27"/>
          <p:cNvSpPr txBox="1"/>
          <p:nvPr/>
        </p:nvSpPr>
        <p:spPr>
          <a:xfrm>
            <a:off x="1364250" y="6249401"/>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OUT[B5] = { x, y, z }</a:t>
            </a:r>
            <a:endParaRPr sz="3000">
              <a:solidFill>
                <a:schemeClr val="dk1"/>
              </a:solidFill>
              <a:latin typeface="Calibri"/>
              <a:ea typeface="Calibri"/>
              <a:cs typeface="Calibri"/>
              <a:sym typeface="Calibri"/>
            </a:endParaRPr>
          </a:p>
        </p:txBody>
      </p:sp>
      <p:sp>
        <p:nvSpPr>
          <p:cNvPr id="527" name="Google Shape;527;p27"/>
          <p:cNvSpPr txBox="1"/>
          <p:nvPr/>
        </p:nvSpPr>
        <p:spPr>
          <a:xfrm>
            <a:off x="1333985" y="4883207"/>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IN[B5] = { e, x, z }</a:t>
            </a:r>
            <a:endParaRPr sz="3000">
              <a:solidFill>
                <a:schemeClr val="dk1"/>
              </a:solidFill>
              <a:latin typeface="Calibri"/>
              <a:ea typeface="Calibri"/>
              <a:cs typeface="Calibri"/>
              <a:sym typeface="Calibri"/>
            </a:endParaRPr>
          </a:p>
        </p:txBody>
      </p:sp>
      <p:sp>
        <p:nvSpPr>
          <p:cNvPr id="528" name="Google Shape;528;p27"/>
          <p:cNvSpPr txBox="1"/>
          <p:nvPr/>
        </p:nvSpPr>
        <p:spPr>
          <a:xfrm>
            <a:off x="10898899" y="5823455"/>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OUT[B4] = { Ø }</a:t>
            </a:r>
            <a:endParaRPr sz="3000">
              <a:solidFill>
                <a:schemeClr val="dk1"/>
              </a:solidFill>
              <a:latin typeface="Calibri"/>
              <a:ea typeface="Calibri"/>
              <a:cs typeface="Calibri"/>
              <a:sym typeface="Calibri"/>
            </a:endParaRPr>
          </a:p>
        </p:txBody>
      </p:sp>
      <p:sp>
        <p:nvSpPr>
          <p:cNvPr id="529" name="Google Shape;529;p27"/>
          <p:cNvSpPr txBox="1"/>
          <p:nvPr/>
        </p:nvSpPr>
        <p:spPr>
          <a:xfrm>
            <a:off x="10868634" y="4457262"/>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IN[B4] = { x }</a:t>
            </a:r>
            <a:endParaRPr sz="3000">
              <a:solidFill>
                <a:schemeClr val="dk1"/>
              </a:solidFill>
              <a:latin typeface="Calibri"/>
              <a:ea typeface="Calibri"/>
              <a:cs typeface="Calibri"/>
              <a:sym typeface="Calibri"/>
            </a:endParaRPr>
          </a:p>
        </p:txBody>
      </p:sp>
      <p:sp>
        <p:nvSpPr>
          <p:cNvPr id="530" name="Google Shape;530;p27"/>
          <p:cNvSpPr txBox="1"/>
          <p:nvPr/>
        </p:nvSpPr>
        <p:spPr>
          <a:xfrm>
            <a:off x="10872774" y="4840880"/>
            <a:ext cx="3383128" cy="938534"/>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chemeClr val="dk2"/>
                </a:solidFill>
                <a:latin typeface="Calibri"/>
                <a:ea typeface="Calibri"/>
                <a:cs typeface="Calibri"/>
                <a:sym typeface="Calibri"/>
              </a:rPr>
              <a:t>use [B4] = { x }</a:t>
            </a:r>
            <a:endParaRPr sz="3000">
              <a:solidFill>
                <a:schemeClr val="dk2"/>
              </a:solidFill>
              <a:latin typeface="Calibri"/>
              <a:ea typeface="Calibri"/>
              <a:cs typeface="Calibri"/>
              <a:sym typeface="Calibri"/>
            </a:endParaRPr>
          </a:p>
          <a:p>
            <a:pPr indent="0" lvl="0" marL="15850" marR="0" rtl="0" algn="l">
              <a:spcBef>
                <a:spcPts val="0"/>
              </a:spcBef>
              <a:spcAft>
                <a:spcPts val="0"/>
              </a:spcAft>
              <a:buNone/>
            </a:pPr>
            <a:r>
              <a:rPr b="1" lang="en-US" sz="3000">
                <a:solidFill>
                  <a:srgbClr val="953734"/>
                </a:solidFill>
                <a:latin typeface="Calibri"/>
                <a:ea typeface="Calibri"/>
                <a:cs typeface="Calibri"/>
                <a:sym typeface="Calibri"/>
              </a:rPr>
              <a:t>def[B4] = { Ø }</a:t>
            </a:r>
            <a:endParaRPr sz="3000">
              <a:solidFill>
                <a:srgbClr val="953734"/>
              </a:solidFill>
              <a:latin typeface="Calibri"/>
              <a:ea typeface="Calibri"/>
              <a:cs typeface="Calibri"/>
              <a:sym typeface="Calibri"/>
            </a:endParaRPr>
          </a:p>
        </p:txBody>
      </p:sp>
      <p:sp>
        <p:nvSpPr>
          <p:cNvPr id="531" name="Google Shape;531;p27"/>
          <p:cNvSpPr txBox="1"/>
          <p:nvPr/>
        </p:nvSpPr>
        <p:spPr>
          <a:xfrm>
            <a:off x="2166461" y="4310245"/>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OUT[B3] = { e, x, z }</a:t>
            </a:r>
            <a:endParaRPr sz="3000">
              <a:solidFill>
                <a:schemeClr val="dk1"/>
              </a:solidFill>
              <a:latin typeface="Calibri"/>
              <a:ea typeface="Calibri"/>
              <a:cs typeface="Calibri"/>
              <a:sym typeface="Calibri"/>
            </a:endParaRPr>
          </a:p>
        </p:txBody>
      </p:sp>
      <p:sp>
        <p:nvSpPr>
          <p:cNvPr id="532" name="Google Shape;532;p27"/>
          <p:cNvSpPr txBox="1"/>
          <p:nvPr/>
        </p:nvSpPr>
        <p:spPr>
          <a:xfrm>
            <a:off x="2136196" y="2944051"/>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IN[B3] = </a:t>
            </a:r>
            <a:r>
              <a:rPr b="1" lang="en-US" sz="3000">
                <a:solidFill>
                  <a:srgbClr val="FF0000"/>
                </a:solidFill>
                <a:latin typeface="Calibri"/>
                <a:ea typeface="Calibri"/>
                <a:cs typeface="Calibri"/>
                <a:sym typeface="Calibri"/>
              </a:rPr>
              <a:t>{</a:t>
            </a:r>
            <a:r>
              <a:rPr b="1" lang="en-US" sz="3000">
                <a:solidFill>
                  <a:srgbClr val="FF0000"/>
                </a:solidFill>
                <a:latin typeface="Calibri"/>
                <a:ea typeface="Calibri"/>
                <a:cs typeface="Calibri"/>
                <a:sym typeface="Calibri"/>
              </a:rPr>
              <a:t> e, x }</a:t>
            </a:r>
            <a:endParaRPr sz="3000">
              <a:solidFill>
                <a:schemeClr val="dk1"/>
              </a:solidFill>
              <a:latin typeface="Calibri"/>
              <a:ea typeface="Calibri"/>
              <a:cs typeface="Calibri"/>
              <a:sym typeface="Calibri"/>
            </a:endParaRPr>
          </a:p>
        </p:txBody>
      </p:sp>
      <p:sp>
        <p:nvSpPr>
          <p:cNvPr id="533" name="Google Shape;533;p27"/>
          <p:cNvSpPr txBox="1"/>
          <p:nvPr/>
        </p:nvSpPr>
        <p:spPr>
          <a:xfrm>
            <a:off x="11056336" y="3729029"/>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OUT[B2] = { e, x}</a:t>
            </a:r>
            <a:endParaRPr sz="3000">
              <a:solidFill>
                <a:schemeClr val="dk1"/>
              </a:solidFill>
              <a:latin typeface="Calibri"/>
              <a:ea typeface="Calibri"/>
              <a:cs typeface="Calibri"/>
              <a:sym typeface="Calibri"/>
            </a:endParaRPr>
          </a:p>
        </p:txBody>
      </p:sp>
      <p:sp>
        <p:nvSpPr>
          <p:cNvPr id="534" name="Google Shape;534;p27"/>
          <p:cNvSpPr txBox="1"/>
          <p:nvPr/>
        </p:nvSpPr>
        <p:spPr>
          <a:xfrm>
            <a:off x="8431131" y="1802018"/>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IN[B1] = { x }</a:t>
            </a:r>
            <a:endParaRPr sz="3000">
              <a:solidFill>
                <a:schemeClr val="dk1"/>
              </a:solidFill>
              <a:latin typeface="Calibri"/>
              <a:ea typeface="Calibri"/>
              <a:cs typeface="Calibri"/>
              <a:sym typeface="Calibri"/>
            </a:endParaRPr>
          </a:p>
        </p:txBody>
      </p:sp>
      <p:sp>
        <p:nvSpPr>
          <p:cNvPr id="535" name="Google Shape;535;p27"/>
          <p:cNvSpPr txBox="1"/>
          <p:nvPr/>
        </p:nvSpPr>
        <p:spPr>
          <a:xfrm>
            <a:off x="8431131" y="3058016"/>
            <a:ext cx="3223106"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OUT[B1] = { e, x }</a:t>
            </a:r>
            <a:endParaRPr sz="3000">
              <a:solidFill>
                <a:schemeClr val="dk1"/>
              </a:solidFill>
              <a:latin typeface="Calibri"/>
              <a:ea typeface="Calibri"/>
              <a:cs typeface="Calibri"/>
              <a:sym typeface="Calibri"/>
            </a:endParaRPr>
          </a:p>
        </p:txBody>
      </p:sp>
      <p:sp>
        <p:nvSpPr>
          <p:cNvPr id="536" name="Google Shape;536;p27"/>
          <p:cNvSpPr txBox="1"/>
          <p:nvPr/>
        </p:nvSpPr>
        <p:spPr>
          <a:xfrm>
            <a:off x="11064415" y="2453553"/>
            <a:ext cx="2488843" cy="476869"/>
          </a:xfrm>
          <a:prstGeom prst="rect">
            <a:avLst/>
          </a:prstGeom>
          <a:noFill/>
          <a:ln>
            <a:noFill/>
          </a:ln>
        </p:spPr>
        <p:txBody>
          <a:bodyPr anchorCtr="0" anchor="t" bIns="0" lIns="0" spcFirstLastPara="1" rIns="0" wrap="square" tIns="15050">
            <a:spAutoFit/>
          </a:bodyPr>
          <a:lstStyle/>
          <a:p>
            <a:pPr indent="0" lvl="0" marL="15850" marR="0" rtl="0" algn="l">
              <a:spcBef>
                <a:spcPts val="0"/>
              </a:spcBef>
              <a:spcAft>
                <a:spcPts val="0"/>
              </a:spcAft>
              <a:buNone/>
            </a:pPr>
            <a:r>
              <a:rPr b="1" lang="en-US" sz="3000">
                <a:solidFill>
                  <a:srgbClr val="FF0000"/>
                </a:solidFill>
                <a:latin typeface="Calibri"/>
                <a:ea typeface="Calibri"/>
                <a:cs typeface="Calibri"/>
                <a:sym typeface="Calibri"/>
              </a:rPr>
              <a:t>IN[B2] = { e, x }</a:t>
            </a:r>
            <a:endParaRPr sz="3000">
              <a:solidFill>
                <a:schemeClr val="dk1"/>
              </a:solidFill>
              <a:latin typeface="Calibri"/>
              <a:ea typeface="Calibri"/>
              <a:cs typeface="Calibri"/>
              <a:sym typeface="Calibri"/>
            </a:endParaRPr>
          </a:p>
        </p:txBody>
      </p:sp>
      <p:sp>
        <p:nvSpPr>
          <p:cNvPr id="537" name="Google Shape;537;p27"/>
          <p:cNvSpPr txBox="1"/>
          <p:nvPr/>
        </p:nvSpPr>
        <p:spPr>
          <a:xfrm>
            <a:off x="446256" y="1840108"/>
            <a:ext cx="3200400" cy="653841"/>
          </a:xfrm>
          <a:prstGeom prst="rect">
            <a:avLst/>
          </a:prstGeom>
          <a:noFill/>
          <a:ln>
            <a:noFill/>
          </a:ln>
        </p:spPr>
        <p:txBody>
          <a:bodyPr anchorCtr="0" anchor="t" bIns="57050" lIns="114100" spcFirstLastPara="1" rIns="114100" wrap="square" tIns="57050">
            <a:spAutoFit/>
          </a:bodyPr>
          <a:lstStyle/>
          <a:p>
            <a:pPr indent="0" lvl="0" marL="0" marR="0" rtl="0" algn="l">
              <a:spcBef>
                <a:spcPts val="0"/>
              </a:spcBef>
              <a:spcAft>
                <a:spcPts val="0"/>
              </a:spcAft>
              <a:buNone/>
            </a:pPr>
            <a:r>
              <a:rPr b="1" lang="en-US" sz="3500">
                <a:solidFill>
                  <a:schemeClr val="dk1"/>
                </a:solidFill>
                <a:latin typeface="Calibri"/>
                <a:ea typeface="Calibri"/>
                <a:cs typeface="Calibri"/>
                <a:sym typeface="Calibri"/>
              </a:rPr>
              <a:t>2</a:t>
            </a:r>
            <a:r>
              <a:rPr b="1" baseline="30000" lang="en-US" sz="3500">
                <a:solidFill>
                  <a:schemeClr val="dk1"/>
                </a:solidFill>
                <a:latin typeface="Calibri"/>
                <a:ea typeface="Calibri"/>
                <a:cs typeface="Calibri"/>
                <a:sym typeface="Calibri"/>
              </a:rPr>
              <a:t>nd</a:t>
            </a:r>
            <a:r>
              <a:rPr b="1" lang="en-US" sz="3500">
                <a:solidFill>
                  <a:schemeClr val="dk1"/>
                </a:solidFill>
                <a:latin typeface="Calibri"/>
                <a:ea typeface="Calibri"/>
                <a:cs typeface="Calibri"/>
                <a:sym typeface="Calibri"/>
              </a:rPr>
              <a:t> iteration</a:t>
            </a:r>
            <a:endParaRPr b="1" sz="35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8"/>
          <p:cNvSpPr txBox="1"/>
          <p:nvPr/>
        </p:nvSpPr>
        <p:spPr>
          <a:xfrm>
            <a:off x="538331" y="280327"/>
            <a:ext cx="263271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b="1" lang="en-US" sz="3000">
                <a:solidFill>
                  <a:srgbClr val="2F5496"/>
                </a:solidFill>
                <a:latin typeface="Calibri"/>
                <a:ea typeface="Calibri"/>
                <a:cs typeface="Calibri"/>
                <a:sym typeface="Calibri"/>
              </a:rPr>
              <a:t>Compiler Design  </a:t>
            </a:r>
            <a:r>
              <a:rPr b="1" lang="en-US" sz="3000">
                <a:solidFill>
                  <a:srgbClr val="C55A11"/>
                </a:solidFill>
                <a:latin typeface="Calibri"/>
                <a:ea typeface="Calibri"/>
                <a:cs typeface="Calibri"/>
                <a:sym typeface="Calibri"/>
              </a:rPr>
              <a:t>Example 2</a:t>
            </a:r>
            <a:endParaRPr sz="3000">
              <a:solidFill>
                <a:schemeClr val="dk1"/>
              </a:solidFill>
              <a:latin typeface="Calibri"/>
              <a:ea typeface="Calibri"/>
              <a:cs typeface="Calibri"/>
              <a:sym typeface="Calibri"/>
            </a:endParaRPr>
          </a:p>
        </p:txBody>
      </p:sp>
      <p:sp>
        <p:nvSpPr>
          <p:cNvPr id="543" name="Google Shape;543;p28"/>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4" name="Google Shape;544;p28"/>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545" name="Google Shape;545;p28"/>
          <p:cNvSpPr txBox="1"/>
          <p:nvPr/>
        </p:nvSpPr>
        <p:spPr>
          <a:xfrm>
            <a:off x="459024" y="2335438"/>
            <a:ext cx="4977765" cy="874394"/>
          </a:xfrm>
          <a:prstGeom prst="rect">
            <a:avLst/>
          </a:prstGeom>
          <a:noFill/>
          <a:ln>
            <a:noFill/>
          </a:ln>
        </p:spPr>
        <p:txBody>
          <a:bodyPr anchorCtr="0" anchor="t" bIns="0" lIns="0" spcFirstLastPara="1" rIns="0" wrap="square" tIns="28575">
            <a:spAutoFit/>
          </a:bodyPr>
          <a:lstStyle/>
          <a:p>
            <a:pPr indent="0" lvl="0" marL="12700" marR="5080" rtl="0" algn="l">
              <a:lnSpc>
                <a:spcPct val="118892"/>
              </a:lnSpc>
              <a:spcBef>
                <a:spcPts val="0"/>
              </a:spcBef>
              <a:spcAft>
                <a:spcPts val="0"/>
              </a:spcAft>
              <a:buNone/>
            </a:pPr>
            <a:r>
              <a:rPr b="1" lang="en-US" sz="2800">
                <a:solidFill>
                  <a:srgbClr val="2F5496"/>
                </a:solidFill>
                <a:latin typeface="Calibri"/>
                <a:ea typeface="Calibri"/>
                <a:cs typeface="Calibri"/>
                <a:sym typeface="Calibri"/>
              </a:rPr>
              <a:t>Compute	Liveness	Information  for the following CFG -</a:t>
            </a:r>
            <a:endParaRPr sz="2800">
              <a:solidFill>
                <a:schemeClr val="dk1"/>
              </a:solidFill>
              <a:latin typeface="Calibri"/>
              <a:ea typeface="Calibri"/>
              <a:cs typeface="Calibri"/>
              <a:sym typeface="Calibri"/>
            </a:endParaRPr>
          </a:p>
        </p:txBody>
      </p:sp>
      <p:pic>
        <p:nvPicPr>
          <p:cNvPr id="546" name="Google Shape;546;p28"/>
          <p:cNvPicPr preferRelativeResize="0"/>
          <p:nvPr/>
        </p:nvPicPr>
        <p:blipFill rotWithShape="1">
          <a:blip r:embed="rId4">
            <a:alphaModFix/>
          </a:blip>
          <a:srcRect b="0" l="0" r="0" t="0"/>
          <a:stretch/>
        </p:blipFill>
        <p:spPr>
          <a:xfrm>
            <a:off x="4740100" y="0"/>
            <a:ext cx="6158829" cy="91439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9"/>
          <p:cNvSpPr txBox="1"/>
          <p:nvPr/>
        </p:nvSpPr>
        <p:spPr>
          <a:xfrm>
            <a:off x="538331" y="280327"/>
            <a:ext cx="324866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b="1" lang="en-US" sz="3000">
                <a:solidFill>
                  <a:srgbClr val="2F5496"/>
                </a:solidFill>
                <a:latin typeface="Calibri"/>
                <a:ea typeface="Calibri"/>
                <a:cs typeface="Calibri"/>
                <a:sym typeface="Calibri"/>
              </a:rPr>
              <a:t>Compiler Design  </a:t>
            </a:r>
            <a:r>
              <a:rPr b="1" lang="en-US" sz="3000">
                <a:solidFill>
                  <a:srgbClr val="C55A11"/>
                </a:solidFill>
                <a:latin typeface="Calibri"/>
                <a:ea typeface="Calibri"/>
                <a:cs typeface="Calibri"/>
                <a:sym typeface="Calibri"/>
              </a:rPr>
              <a:t>Example 2 - Solution</a:t>
            </a:r>
            <a:endParaRPr sz="3000">
              <a:solidFill>
                <a:schemeClr val="dk1"/>
              </a:solidFill>
              <a:latin typeface="Calibri"/>
              <a:ea typeface="Calibri"/>
              <a:cs typeface="Calibri"/>
              <a:sym typeface="Calibri"/>
            </a:endParaRPr>
          </a:p>
        </p:txBody>
      </p:sp>
      <p:sp>
        <p:nvSpPr>
          <p:cNvPr id="552" name="Google Shape;552;p29"/>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53" name="Google Shape;553;p29"/>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554" name="Google Shape;554;p29"/>
          <p:cNvSpPr txBox="1"/>
          <p:nvPr/>
        </p:nvSpPr>
        <p:spPr>
          <a:xfrm>
            <a:off x="459024" y="2335438"/>
            <a:ext cx="4978400" cy="874394"/>
          </a:xfrm>
          <a:prstGeom prst="rect">
            <a:avLst/>
          </a:prstGeom>
          <a:noFill/>
          <a:ln>
            <a:noFill/>
          </a:ln>
        </p:spPr>
        <p:txBody>
          <a:bodyPr anchorCtr="0" anchor="t" bIns="0" lIns="0" spcFirstLastPara="1" rIns="0" wrap="square" tIns="28575">
            <a:spAutoFit/>
          </a:bodyPr>
          <a:lstStyle/>
          <a:p>
            <a:pPr indent="0" lvl="0" marL="12700" marR="5080" rtl="0" algn="l">
              <a:lnSpc>
                <a:spcPct val="118892"/>
              </a:lnSpc>
              <a:spcBef>
                <a:spcPts val="0"/>
              </a:spcBef>
              <a:spcAft>
                <a:spcPts val="0"/>
              </a:spcAft>
              <a:buNone/>
            </a:pPr>
            <a:r>
              <a:rPr b="1" lang="en-US" sz="2800">
                <a:solidFill>
                  <a:srgbClr val="2F5496"/>
                </a:solidFill>
                <a:latin typeface="Calibri"/>
                <a:ea typeface="Calibri"/>
                <a:cs typeface="Calibri"/>
                <a:sym typeface="Calibri"/>
              </a:rPr>
              <a:t>Step 2 - Compute use and def for  each basic block.</a:t>
            </a:r>
            <a:endParaRPr sz="2800">
              <a:solidFill>
                <a:schemeClr val="dk1"/>
              </a:solidFill>
              <a:latin typeface="Calibri"/>
              <a:ea typeface="Calibri"/>
              <a:cs typeface="Calibri"/>
              <a:sym typeface="Calibri"/>
            </a:endParaRPr>
          </a:p>
        </p:txBody>
      </p:sp>
      <p:pic>
        <p:nvPicPr>
          <p:cNvPr id="555" name="Google Shape;555;p29"/>
          <p:cNvPicPr preferRelativeResize="0"/>
          <p:nvPr/>
        </p:nvPicPr>
        <p:blipFill rotWithShape="1">
          <a:blip r:embed="rId4">
            <a:alphaModFix/>
          </a:blip>
          <a:srcRect b="0" l="0" r="0" t="0"/>
          <a:stretch/>
        </p:blipFill>
        <p:spPr>
          <a:xfrm>
            <a:off x="4672675" y="0"/>
            <a:ext cx="7705500" cy="8933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3"/>
          <p:cNvSpPr txBox="1"/>
          <p:nvPr>
            <p:ph type="title"/>
          </p:nvPr>
        </p:nvSpPr>
        <p:spPr>
          <a:xfrm>
            <a:off x="538331" y="280327"/>
            <a:ext cx="2793365"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Lecture Overview</a:t>
            </a:r>
            <a:endParaRPr sz="3000"/>
          </a:p>
        </p:txBody>
      </p:sp>
      <p:sp>
        <p:nvSpPr>
          <p:cNvPr id="65" name="Google Shape;65;p3"/>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 name="Google Shape;66;p3"/>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67" name="Google Shape;67;p3"/>
          <p:cNvSpPr txBox="1"/>
          <p:nvPr/>
        </p:nvSpPr>
        <p:spPr>
          <a:xfrm>
            <a:off x="459024" y="2706183"/>
            <a:ext cx="5342255" cy="389890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In this lecture, you will learn about -</a:t>
            </a:r>
            <a:endParaRPr sz="2800">
              <a:solidFill>
                <a:schemeClr val="dk1"/>
              </a:solidFill>
              <a:latin typeface="Calibri"/>
              <a:ea typeface="Calibri"/>
              <a:cs typeface="Calibri"/>
              <a:sym typeface="Calibri"/>
            </a:endParaRPr>
          </a:p>
          <a:p>
            <a:pPr indent="-443865" lvl="0" marL="469900" marR="0" rtl="0" algn="l">
              <a:lnSpc>
                <a:spcPct val="100000"/>
              </a:lnSpc>
              <a:spcBef>
                <a:spcPts val="101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What is Live variable analysis?</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Liveness</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Applications</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Data flow values and equations</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Live-Variable Analysis Algorithm</a:t>
            </a:r>
            <a:endParaRPr sz="2800">
              <a:solidFill>
                <a:schemeClr val="dk1"/>
              </a:solidFill>
              <a:latin typeface="Calibri"/>
              <a:ea typeface="Calibri"/>
              <a:cs typeface="Calibri"/>
              <a:sym typeface="Calibri"/>
            </a:endParaRPr>
          </a:p>
          <a:p>
            <a:pPr indent="-443865" lvl="0" marL="469900" marR="0" rtl="0" algn="l">
              <a:lnSpc>
                <a:spcPct val="100000"/>
              </a:lnSpc>
              <a:spcBef>
                <a:spcPts val="99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Examples</a:t>
            </a:r>
            <a:endParaRPr sz="2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30"/>
          <p:cNvPicPr preferRelativeResize="0"/>
          <p:nvPr/>
        </p:nvPicPr>
        <p:blipFill rotWithShape="1">
          <a:blip r:embed="rId3">
            <a:alphaModFix/>
          </a:blip>
          <a:srcRect b="0" l="0" r="0" t="0"/>
          <a:stretch/>
        </p:blipFill>
        <p:spPr>
          <a:xfrm>
            <a:off x="4974156" y="0"/>
            <a:ext cx="7566294" cy="8885724"/>
          </a:xfrm>
          <a:prstGeom prst="rect">
            <a:avLst/>
          </a:prstGeom>
          <a:noFill/>
          <a:ln>
            <a:noFill/>
          </a:ln>
        </p:spPr>
      </p:pic>
      <p:sp>
        <p:nvSpPr>
          <p:cNvPr id="561" name="Google Shape;561;p30"/>
          <p:cNvSpPr txBox="1"/>
          <p:nvPr/>
        </p:nvSpPr>
        <p:spPr>
          <a:xfrm>
            <a:off x="538331" y="280327"/>
            <a:ext cx="324866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b="1" lang="en-US" sz="3000">
                <a:solidFill>
                  <a:srgbClr val="2F5496"/>
                </a:solidFill>
                <a:latin typeface="Calibri"/>
                <a:ea typeface="Calibri"/>
                <a:cs typeface="Calibri"/>
                <a:sym typeface="Calibri"/>
              </a:rPr>
              <a:t>Compiler Design  </a:t>
            </a:r>
            <a:r>
              <a:rPr b="1" lang="en-US" sz="3000">
                <a:solidFill>
                  <a:srgbClr val="C55A11"/>
                </a:solidFill>
                <a:latin typeface="Calibri"/>
                <a:ea typeface="Calibri"/>
                <a:cs typeface="Calibri"/>
                <a:sym typeface="Calibri"/>
              </a:rPr>
              <a:t>Example 2 - Solution</a:t>
            </a:r>
            <a:endParaRPr sz="3000">
              <a:solidFill>
                <a:schemeClr val="dk1"/>
              </a:solidFill>
              <a:latin typeface="Calibri"/>
              <a:ea typeface="Calibri"/>
              <a:cs typeface="Calibri"/>
              <a:sym typeface="Calibri"/>
            </a:endParaRPr>
          </a:p>
        </p:txBody>
      </p:sp>
      <p:pic>
        <p:nvPicPr>
          <p:cNvPr id="562" name="Google Shape;562;p30"/>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sp>
        <p:nvSpPr>
          <p:cNvPr id="563" name="Google Shape;563;p30"/>
          <p:cNvSpPr txBox="1"/>
          <p:nvPr/>
        </p:nvSpPr>
        <p:spPr>
          <a:xfrm>
            <a:off x="433550" y="2906938"/>
            <a:ext cx="3996054" cy="874394"/>
          </a:xfrm>
          <a:prstGeom prst="rect">
            <a:avLst/>
          </a:prstGeom>
          <a:noFill/>
          <a:ln>
            <a:noFill/>
          </a:ln>
        </p:spPr>
        <p:txBody>
          <a:bodyPr anchorCtr="0" anchor="t" bIns="0" lIns="0" spcFirstLastPara="1" rIns="0" wrap="square" tIns="28575">
            <a:spAutoFit/>
          </a:bodyPr>
          <a:lstStyle/>
          <a:p>
            <a:pPr indent="0" lvl="0" marL="12700" marR="5080" rtl="0" algn="l">
              <a:lnSpc>
                <a:spcPct val="118892"/>
              </a:lnSpc>
              <a:spcBef>
                <a:spcPts val="0"/>
              </a:spcBef>
              <a:spcAft>
                <a:spcPts val="0"/>
              </a:spcAft>
              <a:buNone/>
            </a:pPr>
            <a:r>
              <a:rPr b="1" lang="en-US" sz="2800">
                <a:solidFill>
                  <a:srgbClr val="2F5496"/>
                </a:solidFill>
                <a:latin typeface="Calibri"/>
                <a:ea typeface="Calibri"/>
                <a:cs typeface="Calibri"/>
                <a:sym typeface="Calibri"/>
              </a:rPr>
              <a:t>Step	3	-	Compute	IN	and  OUT for each basic block</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31"/>
          <p:cNvPicPr preferRelativeResize="0"/>
          <p:nvPr/>
        </p:nvPicPr>
        <p:blipFill rotWithShape="1">
          <a:blip r:embed="rId3">
            <a:alphaModFix/>
          </a:blip>
          <a:srcRect b="0" l="0" r="0" t="0"/>
          <a:stretch/>
        </p:blipFill>
        <p:spPr>
          <a:xfrm>
            <a:off x="5600825" y="533400"/>
            <a:ext cx="6768934" cy="8077200"/>
          </a:xfrm>
          <a:prstGeom prst="rect">
            <a:avLst/>
          </a:prstGeom>
          <a:noFill/>
          <a:ln>
            <a:noFill/>
          </a:ln>
        </p:spPr>
      </p:pic>
      <p:sp>
        <p:nvSpPr>
          <p:cNvPr id="569" name="Google Shape;569;p31"/>
          <p:cNvSpPr txBox="1"/>
          <p:nvPr/>
        </p:nvSpPr>
        <p:spPr>
          <a:xfrm>
            <a:off x="538331" y="280327"/>
            <a:ext cx="263271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b="1" lang="en-US" sz="3000">
                <a:solidFill>
                  <a:srgbClr val="2F5496"/>
                </a:solidFill>
                <a:latin typeface="Calibri"/>
                <a:ea typeface="Calibri"/>
                <a:cs typeface="Calibri"/>
                <a:sym typeface="Calibri"/>
              </a:rPr>
              <a:t>Compiler Design  </a:t>
            </a:r>
            <a:r>
              <a:rPr b="1" lang="en-US" sz="3000">
                <a:solidFill>
                  <a:srgbClr val="C55A11"/>
                </a:solidFill>
                <a:latin typeface="Calibri"/>
                <a:ea typeface="Calibri"/>
                <a:cs typeface="Calibri"/>
                <a:sym typeface="Calibri"/>
              </a:rPr>
              <a:t>Example 3</a:t>
            </a:r>
            <a:endParaRPr sz="3000">
              <a:solidFill>
                <a:schemeClr val="dk1"/>
              </a:solidFill>
              <a:latin typeface="Calibri"/>
              <a:ea typeface="Calibri"/>
              <a:cs typeface="Calibri"/>
              <a:sym typeface="Calibri"/>
            </a:endParaRPr>
          </a:p>
        </p:txBody>
      </p:sp>
      <p:pic>
        <p:nvPicPr>
          <p:cNvPr id="570" name="Google Shape;570;p31"/>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sp>
        <p:nvSpPr>
          <p:cNvPr id="571" name="Google Shape;571;p31"/>
          <p:cNvSpPr txBox="1"/>
          <p:nvPr/>
        </p:nvSpPr>
        <p:spPr>
          <a:xfrm>
            <a:off x="459024" y="2335438"/>
            <a:ext cx="4977765" cy="874394"/>
          </a:xfrm>
          <a:prstGeom prst="rect">
            <a:avLst/>
          </a:prstGeom>
          <a:noFill/>
          <a:ln>
            <a:noFill/>
          </a:ln>
        </p:spPr>
        <p:txBody>
          <a:bodyPr anchorCtr="0" anchor="t" bIns="0" lIns="0" spcFirstLastPara="1" rIns="0" wrap="square" tIns="28575">
            <a:spAutoFit/>
          </a:bodyPr>
          <a:lstStyle/>
          <a:p>
            <a:pPr indent="0" lvl="0" marL="12700" marR="5080" rtl="0" algn="l">
              <a:lnSpc>
                <a:spcPct val="118892"/>
              </a:lnSpc>
              <a:spcBef>
                <a:spcPts val="0"/>
              </a:spcBef>
              <a:spcAft>
                <a:spcPts val="0"/>
              </a:spcAft>
              <a:buNone/>
            </a:pPr>
            <a:r>
              <a:rPr b="1" lang="en-US" sz="2800">
                <a:solidFill>
                  <a:srgbClr val="2F5496"/>
                </a:solidFill>
                <a:latin typeface="Calibri"/>
                <a:ea typeface="Calibri"/>
                <a:cs typeface="Calibri"/>
                <a:sym typeface="Calibri"/>
              </a:rPr>
              <a:t>Compute	Liveness	Information  for the following CFG -</a:t>
            </a:r>
            <a:endParaRPr sz="2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32"/>
          <p:cNvPicPr preferRelativeResize="0"/>
          <p:nvPr/>
        </p:nvPicPr>
        <p:blipFill rotWithShape="1">
          <a:blip r:embed="rId3">
            <a:alphaModFix/>
          </a:blip>
          <a:srcRect b="0" l="0" r="0" t="0"/>
          <a:stretch/>
        </p:blipFill>
        <p:spPr>
          <a:xfrm>
            <a:off x="4648200" y="0"/>
            <a:ext cx="8002244" cy="9143999"/>
          </a:xfrm>
          <a:prstGeom prst="rect">
            <a:avLst/>
          </a:prstGeom>
          <a:noFill/>
          <a:ln>
            <a:noFill/>
          </a:ln>
        </p:spPr>
      </p:pic>
      <p:sp>
        <p:nvSpPr>
          <p:cNvPr id="577" name="Google Shape;577;p32"/>
          <p:cNvSpPr txBox="1"/>
          <p:nvPr>
            <p:ph type="title"/>
          </p:nvPr>
        </p:nvSpPr>
        <p:spPr>
          <a:xfrm>
            <a:off x="538331" y="280327"/>
            <a:ext cx="324866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Example 3 - Solution</a:t>
            </a:r>
            <a:endParaRPr sz="3000"/>
          </a:p>
        </p:txBody>
      </p:sp>
      <p:pic>
        <p:nvPicPr>
          <p:cNvPr id="578" name="Google Shape;578;p32"/>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33"/>
          <p:cNvPicPr preferRelativeResize="0"/>
          <p:nvPr/>
        </p:nvPicPr>
        <p:blipFill rotWithShape="1">
          <a:blip r:embed="rId3">
            <a:alphaModFix/>
          </a:blip>
          <a:srcRect b="0" l="0" r="0" t="0"/>
          <a:stretch/>
        </p:blipFill>
        <p:spPr>
          <a:xfrm>
            <a:off x="5600825" y="0"/>
            <a:ext cx="6220084" cy="8991599"/>
          </a:xfrm>
          <a:prstGeom prst="rect">
            <a:avLst/>
          </a:prstGeom>
          <a:noFill/>
          <a:ln>
            <a:noFill/>
          </a:ln>
        </p:spPr>
      </p:pic>
      <p:sp>
        <p:nvSpPr>
          <p:cNvPr id="584" name="Google Shape;584;p33"/>
          <p:cNvSpPr txBox="1"/>
          <p:nvPr/>
        </p:nvSpPr>
        <p:spPr>
          <a:xfrm>
            <a:off x="538331" y="280327"/>
            <a:ext cx="263271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b="1" lang="en-US" sz="3000">
                <a:solidFill>
                  <a:srgbClr val="2F5496"/>
                </a:solidFill>
                <a:latin typeface="Calibri"/>
                <a:ea typeface="Calibri"/>
                <a:cs typeface="Calibri"/>
                <a:sym typeface="Calibri"/>
              </a:rPr>
              <a:t>Compiler Design  </a:t>
            </a:r>
            <a:r>
              <a:rPr b="1" lang="en-US" sz="3000">
                <a:solidFill>
                  <a:srgbClr val="C55A11"/>
                </a:solidFill>
                <a:latin typeface="Calibri"/>
                <a:ea typeface="Calibri"/>
                <a:cs typeface="Calibri"/>
                <a:sym typeface="Calibri"/>
              </a:rPr>
              <a:t>Example 4</a:t>
            </a:r>
            <a:endParaRPr sz="3000">
              <a:solidFill>
                <a:schemeClr val="dk1"/>
              </a:solidFill>
              <a:latin typeface="Calibri"/>
              <a:ea typeface="Calibri"/>
              <a:cs typeface="Calibri"/>
              <a:sym typeface="Calibri"/>
            </a:endParaRPr>
          </a:p>
        </p:txBody>
      </p:sp>
      <p:pic>
        <p:nvPicPr>
          <p:cNvPr id="585" name="Google Shape;585;p33"/>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sp>
        <p:nvSpPr>
          <p:cNvPr id="586" name="Google Shape;586;p33"/>
          <p:cNvSpPr txBox="1"/>
          <p:nvPr/>
        </p:nvSpPr>
        <p:spPr>
          <a:xfrm>
            <a:off x="459024" y="2335438"/>
            <a:ext cx="4977765" cy="874394"/>
          </a:xfrm>
          <a:prstGeom prst="rect">
            <a:avLst/>
          </a:prstGeom>
          <a:noFill/>
          <a:ln>
            <a:noFill/>
          </a:ln>
        </p:spPr>
        <p:txBody>
          <a:bodyPr anchorCtr="0" anchor="t" bIns="0" lIns="0" spcFirstLastPara="1" rIns="0" wrap="square" tIns="28575">
            <a:spAutoFit/>
          </a:bodyPr>
          <a:lstStyle/>
          <a:p>
            <a:pPr indent="0" lvl="0" marL="12700" marR="5080" rtl="0" algn="l">
              <a:lnSpc>
                <a:spcPct val="118892"/>
              </a:lnSpc>
              <a:spcBef>
                <a:spcPts val="0"/>
              </a:spcBef>
              <a:spcAft>
                <a:spcPts val="0"/>
              </a:spcAft>
              <a:buNone/>
            </a:pPr>
            <a:r>
              <a:rPr b="1" lang="en-US" sz="2800">
                <a:solidFill>
                  <a:srgbClr val="2F5496"/>
                </a:solidFill>
                <a:latin typeface="Calibri"/>
                <a:ea typeface="Calibri"/>
                <a:cs typeface="Calibri"/>
                <a:sym typeface="Calibri"/>
              </a:rPr>
              <a:t>Compute	Liveness	Information  for the following CFG -</a:t>
            </a:r>
            <a:endParaRPr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pSp>
        <p:nvGrpSpPr>
          <p:cNvPr id="591" name="Google Shape;591;p34"/>
          <p:cNvGrpSpPr/>
          <p:nvPr/>
        </p:nvGrpSpPr>
        <p:grpSpPr>
          <a:xfrm>
            <a:off x="2938400" y="0"/>
            <a:ext cx="11691999" cy="9013500"/>
            <a:chOff x="2938400" y="0"/>
            <a:chExt cx="11691999" cy="9013500"/>
          </a:xfrm>
        </p:grpSpPr>
        <p:pic>
          <p:nvPicPr>
            <p:cNvPr id="592" name="Google Shape;592;p34"/>
            <p:cNvPicPr preferRelativeResize="0"/>
            <p:nvPr/>
          </p:nvPicPr>
          <p:blipFill rotWithShape="1">
            <a:blip r:embed="rId3">
              <a:alphaModFix/>
            </a:blip>
            <a:srcRect b="0" l="0" r="0" t="0"/>
            <a:stretch/>
          </p:blipFill>
          <p:spPr>
            <a:xfrm>
              <a:off x="2938400" y="0"/>
              <a:ext cx="11691999" cy="9013500"/>
            </a:xfrm>
            <a:prstGeom prst="rect">
              <a:avLst/>
            </a:prstGeom>
            <a:noFill/>
            <a:ln>
              <a:noFill/>
            </a:ln>
          </p:spPr>
        </p:pic>
        <p:pic>
          <p:nvPicPr>
            <p:cNvPr id="593" name="Google Shape;593;p34"/>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grpSp>
      <p:sp>
        <p:nvSpPr>
          <p:cNvPr id="594" name="Google Shape;594;p34"/>
          <p:cNvSpPr txBox="1"/>
          <p:nvPr>
            <p:ph type="title"/>
          </p:nvPr>
        </p:nvSpPr>
        <p:spPr>
          <a:xfrm>
            <a:off x="538331" y="280327"/>
            <a:ext cx="324866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Example 4 - Solution</a:t>
            </a:r>
            <a:endParaRPr sz="3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grpSp>
        <p:nvGrpSpPr>
          <p:cNvPr id="599" name="Google Shape;599;p35"/>
          <p:cNvGrpSpPr/>
          <p:nvPr/>
        </p:nvGrpSpPr>
        <p:grpSpPr>
          <a:xfrm>
            <a:off x="4343400" y="0"/>
            <a:ext cx="9568340" cy="9121147"/>
            <a:chOff x="4343400" y="0"/>
            <a:chExt cx="9568340" cy="9121147"/>
          </a:xfrm>
        </p:grpSpPr>
        <p:pic>
          <p:nvPicPr>
            <p:cNvPr id="600" name="Google Shape;600;p35"/>
            <p:cNvPicPr preferRelativeResize="0"/>
            <p:nvPr/>
          </p:nvPicPr>
          <p:blipFill rotWithShape="1">
            <a:blip r:embed="rId3">
              <a:alphaModFix/>
            </a:blip>
            <a:srcRect b="0" l="0" r="0" t="0"/>
            <a:stretch/>
          </p:blipFill>
          <p:spPr>
            <a:xfrm>
              <a:off x="4343400" y="0"/>
              <a:ext cx="8996699" cy="9121147"/>
            </a:xfrm>
            <a:prstGeom prst="rect">
              <a:avLst/>
            </a:prstGeom>
            <a:noFill/>
            <a:ln>
              <a:noFill/>
            </a:ln>
          </p:spPr>
        </p:pic>
        <p:pic>
          <p:nvPicPr>
            <p:cNvPr id="601" name="Google Shape;601;p35"/>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grpSp>
      <p:sp>
        <p:nvSpPr>
          <p:cNvPr id="602" name="Google Shape;602;p35"/>
          <p:cNvSpPr txBox="1"/>
          <p:nvPr>
            <p:ph type="title"/>
          </p:nvPr>
        </p:nvSpPr>
        <p:spPr>
          <a:xfrm>
            <a:off x="538331" y="280327"/>
            <a:ext cx="324866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Example 4 - Solution</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6"/>
          <p:cNvSpPr txBox="1"/>
          <p:nvPr/>
        </p:nvSpPr>
        <p:spPr>
          <a:xfrm>
            <a:off x="538331" y="280327"/>
            <a:ext cx="263271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b="1" lang="en-US" sz="3000">
                <a:solidFill>
                  <a:srgbClr val="2F5496"/>
                </a:solidFill>
                <a:latin typeface="Calibri"/>
                <a:ea typeface="Calibri"/>
                <a:cs typeface="Calibri"/>
                <a:sym typeface="Calibri"/>
              </a:rPr>
              <a:t>Compiler Design  </a:t>
            </a:r>
            <a:r>
              <a:rPr b="1" lang="en-US" sz="3000">
                <a:solidFill>
                  <a:srgbClr val="C55A11"/>
                </a:solidFill>
                <a:latin typeface="Calibri"/>
                <a:ea typeface="Calibri"/>
                <a:cs typeface="Calibri"/>
                <a:sym typeface="Calibri"/>
              </a:rPr>
              <a:t>Example 5</a:t>
            </a:r>
            <a:endParaRPr sz="3000">
              <a:solidFill>
                <a:schemeClr val="dk1"/>
              </a:solidFill>
              <a:latin typeface="Calibri"/>
              <a:ea typeface="Calibri"/>
              <a:cs typeface="Calibri"/>
              <a:sym typeface="Calibri"/>
            </a:endParaRPr>
          </a:p>
        </p:txBody>
      </p:sp>
      <p:sp>
        <p:nvSpPr>
          <p:cNvPr id="608" name="Google Shape;608;p36"/>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36"/>
          <p:cNvSpPr txBox="1"/>
          <p:nvPr/>
        </p:nvSpPr>
        <p:spPr>
          <a:xfrm>
            <a:off x="459024" y="2121126"/>
            <a:ext cx="2861310" cy="1303020"/>
          </a:xfrm>
          <a:prstGeom prst="rect">
            <a:avLst/>
          </a:prstGeom>
          <a:noFill/>
          <a:ln>
            <a:noFill/>
          </a:ln>
        </p:spPr>
        <p:txBody>
          <a:bodyPr anchorCtr="0" anchor="t" bIns="0" lIns="0" spcFirstLastPara="1" rIns="0" wrap="square" tIns="13950">
            <a:spAutoFit/>
          </a:bodyPr>
          <a:lstStyle/>
          <a:p>
            <a:pPr indent="0" lvl="0" marL="12700" marR="5080" rtl="0" algn="l">
              <a:lnSpc>
                <a:spcPct val="99700"/>
              </a:lnSpc>
              <a:spcBef>
                <a:spcPts val="0"/>
              </a:spcBef>
              <a:spcAft>
                <a:spcPts val="0"/>
              </a:spcAft>
              <a:buNone/>
            </a:pPr>
            <a:r>
              <a:rPr b="1" lang="en-US" sz="2800">
                <a:solidFill>
                  <a:srgbClr val="2F5496"/>
                </a:solidFill>
                <a:latin typeface="Calibri"/>
                <a:ea typeface="Calibri"/>
                <a:cs typeface="Calibri"/>
                <a:sym typeface="Calibri"/>
              </a:rPr>
              <a:t>Compute Liveness  Information for the  following CFG -</a:t>
            </a:r>
            <a:endParaRPr sz="2800">
              <a:solidFill>
                <a:schemeClr val="dk1"/>
              </a:solidFill>
              <a:latin typeface="Calibri"/>
              <a:ea typeface="Calibri"/>
              <a:cs typeface="Calibri"/>
              <a:sym typeface="Calibri"/>
            </a:endParaRPr>
          </a:p>
        </p:txBody>
      </p:sp>
      <p:pic>
        <p:nvPicPr>
          <p:cNvPr id="610" name="Google Shape;610;p36"/>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grpSp>
        <p:nvGrpSpPr>
          <p:cNvPr id="615" name="Google Shape;615;p37"/>
          <p:cNvGrpSpPr/>
          <p:nvPr/>
        </p:nvGrpSpPr>
        <p:grpSpPr>
          <a:xfrm>
            <a:off x="2653284" y="0"/>
            <a:ext cx="11977115" cy="9143999"/>
            <a:chOff x="2653284" y="0"/>
            <a:chExt cx="11977115" cy="9143999"/>
          </a:xfrm>
        </p:grpSpPr>
        <p:pic>
          <p:nvPicPr>
            <p:cNvPr id="616" name="Google Shape;616;p37"/>
            <p:cNvPicPr preferRelativeResize="0"/>
            <p:nvPr/>
          </p:nvPicPr>
          <p:blipFill rotWithShape="1">
            <a:blip r:embed="rId3">
              <a:alphaModFix/>
            </a:blip>
            <a:srcRect b="0" l="0" r="0" t="0"/>
            <a:stretch/>
          </p:blipFill>
          <p:spPr>
            <a:xfrm>
              <a:off x="2653284" y="0"/>
              <a:ext cx="11977115" cy="9143999"/>
            </a:xfrm>
            <a:prstGeom prst="rect">
              <a:avLst/>
            </a:prstGeom>
            <a:noFill/>
            <a:ln>
              <a:noFill/>
            </a:ln>
          </p:spPr>
        </p:pic>
        <p:pic>
          <p:nvPicPr>
            <p:cNvPr id="617" name="Google Shape;617;p37"/>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grpSp>
      <p:sp>
        <p:nvSpPr>
          <p:cNvPr id="618" name="Google Shape;618;p37"/>
          <p:cNvSpPr txBox="1"/>
          <p:nvPr/>
        </p:nvSpPr>
        <p:spPr>
          <a:xfrm>
            <a:off x="78025" y="2121126"/>
            <a:ext cx="3282950" cy="1303020"/>
          </a:xfrm>
          <a:prstGeom prst="rect">
            <a:avLst/>
          </a:prstGeom>
          <a:noFill/>
          <a:ln>
            <a:noFill/>
          </a:ln>
        </p:spPr>
        <p:txBody>
          <a:bodyPr anchorCtr="0" anchor="t" bIns="0" lIns="0" spcFirstLastPara="1" rIns="0" wrap="square" tIns="13950">
            <a:spAutoFit/>
          </a:bodyPr>
          <a:lstStyle/>
          <a:p>
            <a:pPr indent="0" lvl="0" marL="12700" marR="5080" rtl="0" algn="just">
              <a:lnSpc>
                <a:spcPct val="99700"/>
              </a:lnSpc>
              <a:spcBef>
                <a:spcPts val="0"/>
              </a:spcBef>
              <a:spcAft>
                <a:spcPts val="0"/>
              </a:spcAft>
              <a:buNone/>
            </a:pPr>
            <a:r>
              <a:rPr b="1" lang="en-US" sz="2800">
                <a:solidFill>
                  <a:srgbClr val="2F5496"/>
                </a:solidFill>
                <a:latin typeface="Calibri"/>
                <a:ea typeface="Calibri"/>
                <a:cs typeface="Calibri"/>
                <a:sym typeface="Calibri"/>
              </a:rPr>
              <a:t>Step 2 - Compute use  and def for each basic  block.</a:t>
            </a:r>
            <a:endParaRPr sz="2800">
              <a:solidFill>
                <a:schemeClr val="dk1"/>
              </a:solidFill>
              <a:latin typeface="Calibri"/>
              <a:ea typeface="Calibri"/>
              <a:cs typeface="Calibri"/>
              <a:sym typeface="Calibri"/>
            </a:endParaRPr>
          </a:p>
        </p:txBody>
      </p:sp>
      <p:sp>
        <p:nvSpPr>
          <p:cNvPr id="619" name="Google Shape;619;p37"/>
          <p:cNvSpPr txBox="1"/>
          <p:nvPr/>
        </p:nvSpPr>
        <p:spPr>
          <a:xfrm>
            <a:off x="538331" y="280327"/>
            <a:ext cx="324866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b="1" lang="en-US" sz="3000">
                <a:solidFill>
                  <a:srgbClr val="2F5496"/>
                </a:solidFill>
                <a:latin typeface="Calibri"/>
                <a:ea typeface="Calibri"/>
                <a:cs typeface="Calibri"/>
                <a:sym typeface="Calibri"/>
              </a:rPr>
              <a:t>Compiler Design  </a:t>
            </a:r>
            <a:r>
              <a:rPr b="1" lang="en-US" sz="3000">
                <a:solidFill>
                  <a:srgbClr val="C55A11"/>
                </a:solidFill>
                <a:latin typeface="Calibri"/>
                <a:ea typeface="Calibri"/>
                <a:cs typeface="Calibri"/>
                <a:sym typeface="Calibri"/>
              </a:rPr>
              <a:t>Example 2 - Solution</a:t>
            </a:r>
            <a:endParaRPr sz="3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grpSp>
        <p:nvGrpSpPr>
          <p:cNvPr id="624" name="Google Shape;624;p38"/>
          <p:cNvGrpSpPr/>
          <p:nvPr/>
        </p:nvGrpSpPr>
        <p:grpSpPr>
          <a:xfrm>
            <a:off x="1991950" y="0"/>
            <a:ext cx="12608118" cy="8932620"/>
            <a:chOff x="1991950" y="0"/>
            <a:chExt cx="12608118" cy="8932620"/>
          </a:xfrm>
        </p:grpSpPr>
        <p:pic>
          <p:nvPicPr>
            <p:cNvPr id="625" name="Google Shape;625;p38"/>
            <p:cNvPicPr preferRelativeResize="0"/>
            <p:nvPr/>
          </p:nvPicPr>
          <p:blipFill rotWithShape="1">
            <a:blip r:embed="rId3">
              <a:alphaModFix/>
            </a:blip>
            <a:srcRect b="0" l="0" r="0" t="0"/>
            <a:stretch/>
          </p:blipFill>
          <p:spPr>
            <a:xfrm>
              <a:off x="1991950" y="0"/>
              <a:ext cx="12608118" cy="8932620"/>
            </a:xfrm>
            <a:prstGeom prst="rect">
              <a:avLst/>
            </a:prstGeom>
            <a:noFill/>
            <a:ln>
              <a:noFill/>
            </a:ln>
          </p:spPr>
        </p:pic>
        <p:pic>
          <p:nvPicPr>
            <p:cNvPr id="626" name="Google Shape;626;p38"/>
            <p:cNvPicPr preferRelativeResize="0"/>
            <p:nvPr/>
          </p:nvPicPr>
          <p:blipFill rotWithShape="1">
            <a:blip r:embed="rId4">
              <a:alphaModFix/>
            </a:blip>
            <a:srcRect b="0" l="0" r="0" t="0"/>
            <a:stretch/>
          </p:blipFill>
          <p:spPr>
            <a:xfrm>
              <a:off x="12791423" y="626519"/>
              <a:ext cx="1120317" cy="1678755"/>
            </a:xfrm>
            <a:prstGeom prst="rect">
              <a:avLst/>
            </a:prstGeom>
            <a:noFill/>
            <a:ln>
              <a:noFill/>
            </a:ln>
          </p:spPr>
        </p:pic>
      </p:grpSp>
      <p:sp>
        <p:nvSpPr>
          <p:cNvPr id="627" name="Google Shape;627;p38"/>
          <p:cNvSpPr txBox="1"/>
          <p:nvPr>
            <p:ph type="title"/>
          </p:nvPr>
        </p:nvSpPr>
        <p:spPr>
          <a:xfrm>
            <a:off x="538331" y="280327"/>
            <a:ext cx="324866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Example 2 - Solution</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1" name="Shape 631"/>
        <p:cNvGrpSpPr/>
        <p:nvPr/>
      </p:nvGrpSpPr>
      <p:grpSpPr>
        <a:xfrm>
          <a:off x="0" y="0"/>
          <a:ext cx="0" cy="0"/>
          <a:chOff x="0" y="0"/>
          <a:chExt cx="0" cy="0"/>
        </a:xfrm>
      </p:grpSpPr>
      <p:sp>
        <p:nvSpPr>
          <p:cNvPr id="632" name="Google Shape;632;p39"/>
          <p:cNvSpPr txBox="1"/>
          <p:nvPr>
            <p:ph type="title"/>
          </p:nvPr>
        </p:nvSpPr>
        <p:spPr>
          <a:xfrm>
            <a:off x="538330" y="280327"/>
            <a:ext cx="8224670" cy="1092479"/>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br>
              <a:rPr lang="en-US" sz="3000">
                <a:solidFill>
                  <a:srgbClr val="2F5496"/>
                </a:solidFill>
              </a:rPr>
            </a:br>
            <a:r>
              <a:rPr lang="en-US" sz="3000"/>
              <a:t>Applications or advantages of live variable analysis</a:t>
            </a:r>
            <a:endParaRPr sz="3000"/>
          </a:p>
        </p:txBody>
      </p:sp>
      <p:sp>
        <p:nvSpPr>
          <p:cNvPr id="633" name="Google Shape;633;p39"/>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4" name="Google Shape;634;p39"/>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635" name="Google Shape;635;p39"/>
          <p:cNvSpPr txBox="1"/>
          <p:nvPr/>
        </p:nvSpPr>
        <p:spPr>
          <a:xfrm>
            <a:off x="447396" y="3808926"/>
            <a:ext cx="11984990" cy="1855470"/>
          </a:xfrm>
          <a:prstGeom prst="rect">
            <a:avLst/>
          </a:prstGeom>
          <a:noFill/>
          <a:ln>
            <a:noFill/>
          </a:ln>
        </p:spPr>
        <p:txBody>
          <a:bodyPr anchorCtr="0" anchor="t" bIns="0" lIns="0" spcFirstLastPara="1" rIns="0" wrap="square" tIns="29825">
            <a:spAutoFit/>
          </a:bodyPr>
          <a:lstStyle/>
          <a:p>
            <a:pPr indent="-443865" lvl="0" marL="455930" marR="17145" rtl="0" algn="l">
              <a:lnSpc>
                <a:spcPct val="118892"/>
              </a:lnSpc>
              <a:spcBef>
                <a:spcPts val="0"/>
              </a:spcBef>
              <a:spcAft>
                <a:spcPts val="0"/>
              </a:spcAft>
              <a:buClr>
                <a:srgbClr val="2F5496"/>
              </a:buClr>
              <a:buSzPts val="2800"/>
              <a:buFont typeface="Arial"/>
              <a:buChar char="●"/>
            </a:pPr>
            <a:r>
              <a:rPr b="1" lang="en-US" sz="2800">
                <a:solidFill>
                  <a:srgbClr val="C55A11"/>
                </a:solidFill>
                <a:latin typeface="Calibri"/>
                <a:ea typeface="Calibri"/>
                <a:cs typeface="Calibri"/>
                <a:sym typeface="Calibri"/>
              </a:rPr>
              <a:t>Register Allocation	</a:t>
            </a:r>
            <a:r>
              <a:rPr b="1" lang="en-US" sz="2800">
                <a:solidFill>
                  <a:srgbClr val="2F5496"/>
                </a:solidFill>
                <a:latin typeface="Calibri"/>
                <a:ea typeface="Calibri"/>
                <a:cs typeface="Calibri"/>
                <a:sym typeface="Calibri"/>
              </a:rPr>
              <a:t>- If a variable is dead at a given point </a:t>
            </a:r>
            <a:r>
              <a:rPr b="1" lang="en-US" sz="2800">
                <a:solidFill>
                  <a:srgbClr val="C55A11"/>
                </a:solidFill>
                <a:latin typeface="Calibri"/>
                <a:ea typeface="Calibri"/>
                <a:cs typeface="Calibri"/>
                <a:sym typeface="Calibri"/>
              </a:rPr>
              <a:t>p</a:t>
            </a:r>
            <a:r>
              <a:rPr b="1" lang="en-US" sz="2800">
                <a:solidFill>
                  <a:srgbClr val="2F5496"/>
                </a:solidFill>
                <a:latin typeface="Calibri"/>
                <a:ea typeface="Calibri"/>
                <a:cs typeface="Calibri"/>
                <a:sym typeface="Calibri"/>
              </a:rPr>
              <a:t>, we can reuse its  storage, i.e, the register it occupies (if any).</a:t>
            </a:r>
            <a:endParaRPr sz="2800">
              <a:solidFill>
                <a:schemeClr val="dk1"/>
              </a:solidFill>
              <a:latin typeface="Calibri"/>
              <a:ea typeface="Calibri"/>
              <a:cs typeface="Calibri"/>
              <a:sym typeface="Calibri"/>
            </a:endParaRPr>
          </a:p>
          <a:p>
            <a:pPr indent="-443865" lvl="0" marL="455930" marR="5080" rtl="0" algn="l">
              <a:lnSpc>
                <a:spcPct val="100400"/>
              </a:lnSpc>
              <a:spcBef>
                <a:spcPts val="865"/>
              </a:spcBef>
              <a:spcAft>
                <a:spcPts val="0"/>
              </a:spcAft>
              <a:buClr>
                <a:srgbClr val="2F5496"/>
              </a:buClr>
              <a:buSzPts val="2800"/>
              <a:buFont typeface="Arial"/>
              <a:buChar char="●"/>
            </a:pPr>
            <a:r>
              <a:rPr b="1" lang="en-US" sz="2800">
                <a:solidFill>
                  <a:srgbClr val="C55A11"/>
                </a:solidFill>
                <a:latin typeface="Calibri"/>
                <a:ea typeface="Calibri"/>
                <a:cs typeface="Calibri"/>
                <a:sym typeface="Calibri"/>
              </a:rPr>
              <a:t>Dead code elimination	</a:t>
            </a:r>
            <a:r>
              <a:rPr b="1" lang="en-US" sz="2800">
                <a:solidFill>
                  <a:srgbClr val="2F5496"/>
                </a:solidFill>
                <a:latin typeface="Calibri"/>
                <a:ea typeface="Calibri"/>
                <a:cs typeface="Calibri"/>
                <a:sym typeface="Calibri"/>
              </a:rPr>
              <a:t>- If variable	</a:t>
            </a:r>
            <a:r>
              <a:rPr b="1" lang="en-US" sz="2800">
                <a:solidFill>
                  <a:srgbClr val="C55A11"/>
                </a:solidFill>
                <a:latin typeface="Calibri"/>
                <a:ea typeface="Calibri"/>
                <a:cs typeface="Calibri"/>
                <a:sym typeface="Calibri"/>
              </a:rPr>
              <a:t>x </a:t>
            </a:r>
            <a:r>
              <a:rPr b="1" lang="en-US" sz="2800">
                <a:solidFill>
                  <a:srgbClr val="2F5496"/>
                </a:solidFill>
                <a:latin typeface="Calibri"/>
                <a:ea typeface="Calibri"/>
                <a:cs typeface="Calibri"/>
                <a:sym typeface="Calibri"/>
              </a:rPr>
              <a:t>is not live after an assignment	</a:t>
            </a:r>
            <a:r>
              <a:rPr b="1" lang="en-US" sz="2800">
                <a:solidFill>
                  <a:srgbClr val="C55A11"/>
                </a:solidFill>
                <a:latin typeface="Calibri"/>
                <a:ea typeface="Calibri"/>
                <a:cs typeface="Calibri"/>
                <a:sym typeface="Calibri"/>
              </a:rPr>
              <a:t>x = </a:t>
            </a:r>
            <a:r>
              <a:rPr b="1" lang="en-US" sz="2800">
                <a:solidFill>
                  <a:srgbClr val="C55A11"/>
                </a:solidFill>
                <a:latin typeface="Arial"/>
                <a:ea typeface="Arial"/>
                <a:cs typeface="Arial"/>
                <a:sym typeface="Arial"/>
              </a:rPr>
              <a:t>…</a:t>
            </a:r>
            <a:r>
              <a:rPr b="1" lang="en-US" sz="2800">
                <a:solidFill>
                  <a:srgbClr val="2F5496"/>
                </a:solidFill>
                <a:latin typeface="Calibri"/>
                <a:ea typeface="Calibri"/>
                <a:cs typeface="Calibri"/>
                <a:sym typeface="Calibri"/>
              </a:rPr>
              <a:t>,  then the assignment is redundant and can be deleted as dead code.</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cxnSp>
        <p:nvCxnSpPr>
          <p:cNvPr id="72" name="Google Shape;72;p4"/>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73" name="Google Shape;73;p4"/>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74" name="Google Shape;74;p4"/>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75" name="Google Shape;75;p4"/>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76" name="Google Shape;76;p4"/>
          <p:cNvSpPr txBox="1"/>
          <p:nvPr/>
        </p:nvSpPr>
        <p:spPr>
          <a:xfrm>
            <a:off x="332901" y="2015908"/>
            <a:ext cx="12186542" cy="8432800"/>
          </a:xfrm>
          <a:prstGeom prst="rect">
            <a:avLst/>
          </a:prstGeom>
          <a:noFill/>
          <a:ln>
            <a:noFill/>
          </a:ln>
        </p:spPr>
        <p:txBody>
          <a:bodyPr anchorCtr="0" anchor="t" bIns="57050" lIns="114100" spcFirstLastPara="1" rIns="114100" wrap="square" tIns="57050">
            <a:noAutofit/>
          </a:bodyPr>
          <a:lstStyle/>
          <a:p>
            <a:pPr indent="0" lvl="0" marL="0" marR="0" rtl="0" algn="just">
              <a:lnSpc>
                <a:spcPct val="150000"/>
              </a:lnSpc>
              <a:spcBef>
                <a:spcPts val="0"/>
              </a:spcBef>
              <a:spcAft>
                <a:spcPts val="0"/>
              </a:spcAft>
              <a:buNone/>
            </a:pPr>
            <a:r>
              <a:rPr b="1" lang="en-US" sz="3000">
                <a:solidFill>
                  <a:srgbClr val="002060"/>
                </a:solidFill>
                <a:latin typeface="Calibri"/>
                <a:ea typeface="Calibri"/>
                <a:cs typeface="Calibri"/>
                <a:sym typeface="Calibri"/>
              </a:rPr>
              <a:t>Data-flow Analysis </a:t>
            </a:r>
            <a:r>
              <a:rPr b="1" lang="en-US" sz="3000">
                <a:solidFill>
                  <a:schemeClr val="dk1"/>
                </a:solidFill>
                <a:latin typeface="Calibri"/>
                <a:ea typeface="Calibri"/>
                <a:cs typeface="Calibri"/>
                <a:sym typeface="Calibri"/>
              </a:rPr>
              <a:t>refers to a body of techniques that derive information about the flow of data along program execution paths.</a:t>
            </a:r>
            <a:r>
              <a:rPr b="1" lang="en-US" sz="3000">
                <a:solidFill>
                  <a:srgbClr val="366092"/>
                </a:solidFill>
                <a:latin typeface="Calibri"/>
                <a:ea typeface="Calibri"/>
                <a:cs typeface="Calibri"/>
                <a:sym typeface="Calibri"/>
              </a:rPr>
              <a:t> </a:t>
            </a:r>
            <a:endParaRPr/>
          </a:p>
          <a:p>
            <a:pPr indent="-427939" lvl="0" marL="427939" marR="0" rtl="0" algn="just">
              <a:lnSpc>
                <a:spcPct val="150000"/>
              </a:lnSpc>
              <a:spcBef>
                <a:spcPts val="0"/>
              </a:spcBef>
              <a:spcAft>
                <a:spcPts val="0"/>
              </a:spcAft>
              <a:buClr>
                <a:srgbClr val="366092"/>
              </a:buClr>
              <a:buSzPts val="2500"/>
              <a:buFont typeface="Arial"/>
              <a:buChar char="•"/>
            </a:pPr>
            <a:r>
              <a:rPr b="1" lang="en-US" sz="2500">
                <a:solidFill>
                  <a:srgbClr val="366092"/>
                </a:solidFill>
                <a:latin typeface="Calibri"/>
                <a:ea typeface="Calibri"/>
                <a:cs typeface="Calibri"/>
                <a:sym typeface="Calibri"/>
              </a:rPr>
              <a:t>Control flow graphs</a:t>
            </a:r>
            <a:endParaRPr/>
          </a:p>
          <a:p>
            <a:pPr indent="0" lvl="0" marL="0" marR="0" rtl="0" algn="just">
              <a:lnSpc>
                <a:spcPct val="150000"/>
              </a:lnSpc>
              <a:spcBef>
                <a:spcPts val="0"/>
              </a:spcBef>
              <a:spcAft>
                <a:spcPts val="0"/>
              </a:spcAft>
              <a:buNone/>
            </a:pPr>
            <a:r>
              <a:rPr b="1" lang="en-US" sz="3000">
                <a:solidFill>
                  <a:schemeClr val="dk1"/>
                </a:solidFill>
                <a:latin typeface="Calibri"/>
                <a:ea typeface="Calibri"/>
                <a:cs typeface="Calibri"/>
                <a:sym typeface="Calibri"/>
              </a:rPr>
              <a:t>Examples</a:t>
            </a:r>
            <a:endParaRPr/>
          </a:p>
          <a:p>
            <a:pPr indent="-570586" lvl="1" marL="1141171" marR="0" rtl="0" algn="just">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One way to implement </a:t>
            </a:r>
            <a:r>
              <a:rPr b="1" i="0" lang="en-US" sz="3000" u="none" cap="none" strike="noStrike">
                <a:solidFill>
                  <a:schemeClr val="dk1"/>
                </a:solidFill>
                <a:latin typeface="Calibri"/>
                <a:ea typeface="Calibri"/>
                <a:cs typeface="Calibri"/>
                <a:sym typeface="Calibri"/>
              </a:rPr>
              <a:t>global common sub-expression elimination</a:t>
            </a:r>
            <a:r>
              <a:rPr b="0" i="0" lang="en-US" sz="3000" u="none" cap="none" strike="noStrike">
                <a:solidFill>
                  <a:schemeClr val="dk1"/>
                </a:solidFill>
                <a:latin typeface="Calibri"/>
                <a:ea typeface="Calibri"/>
                <a:cs typeface="Calibri"/>
                <a:sym typeface="Calibri"/>
              </a:rPr>
              <a:t> requires us to determine whether two textually identical expressions evaluate to the same value along any possible execution path of the program. </a:t>
            </a:r>
            <a:endParaRPr/>
          </a:p>
          <a:p>
            <a:pPr indent="-570586" lvl="1" marL="1141171" marR="0" rtl="0" algn="just">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If the result of an assignment is not used along any subsequent execution path, then we can eliminate the assignment as </a:t>
            </a:r>
            <a:r>
              <a:rPr b="1" i="0" lang="en-US" sz="3000" u="none" cap="none" strike="noStrike">
                <a:solidFill>
                  <a:schemeClr val="dk1"/>
                </a:solidFill>
                <a:latin typeface="Calibri"/>
                <a:ea typeface="Calibri"/>
                <a:cs typeface="Calibri"/>
                <a:sym typeface="Calibri"/>
              </a:rPr>
              <a:t>dead code</a:t>
            </a:r>
            <a:r>
              <a:rPr b="0" i="0" lang="en-US" sz="30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9" name="Shape 639"/>
        <p:cNvGrpSpPr/>
        <p:nvPr/>
      </p:nvGrpSpPr>
      <p:grpSpPr>
        <a:xfrm>
          <a:off x="0" y="0"/>
          <a:ext cx="0" cy="0"/>
          <a:chOff x="0" y="0"/>
          <a:chExt cx="0" cy="0"/>
        </a:xfrm>
      </p:grpSpPr>
      <p:sp>
        <p:nvSpPr>
          <p:cNvPr id="640" name="Google Shape;640;p40"/>
          <p:cNvSpPr/>
          <p:nvPr/>
        </p:nvSpPr>
        <p:spPr>
          <a:xfrm>
            <a:off x="6537801" y="3849744"/>
            <a:ext cx="5497830" cy="0"/>
          </a:xfrm>
          <a:custGeom>
            <a:rect b="b" l="l" r="r" t="t"/>
            <a:pathLst>
              <a:path extrusionOk="0" h="120000" w="5497830">
                <a:moveTo>
                  <a:pt x="0" y="0"/>
                </a:moveTo>
                <a:lnTo>
                  <a:pt x="54977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40"/>
          <p:cNvSpPr txBox="1"/>
          <p:nvPr/>
        </p:nvSpPr>
        <p:spPr>
          <a:xfrm>
            <a:off x="6629876" y="4117734"/>
            <a:ext cx="7462520" cy="1784350"/>
          </a:xfrm>
          <a:prstGeom prst="rect">
            <a:avLst/>
          </a:prstGeom>
          <a:noFill/>
          <a:ln>
            <a:noFill/>
          </a:ln>
        </p:spPr>
        <p:txBody>
          <a:bodyPr anchorCtr="0" anchor="t" bIns="0" lIns="0" spcFirstLastPara="1" rIns="0" wrap="square" tIns="85725">
            <a:spAutoFit/>
          </a:bodyPr>
          <a:lstStyle/>
          <a:p>
            <a:pPr indent="0" lvl="0" marL="12700" marR="0" rtl="0" algn="l">
              <a:lnSpc>
                <a:spcPct val="100000"/>
              </a:lnSpc>
              <a:spcBef>
                <a:spcPts val="0"/>
              </a:spcBef>
              <a:spcAft>
                <a:spcPts val="0"/>
              </a:spcAft>
              <a:buNone/>
            </a:pPr>
            <a:r>
              <a:rPr b="1" lang="en-US" sz="3000">
                <a:solidFill>
                  <a:schemeClr val="dk1"/>
                </a:solidFill>
                <a:latin typeface="Calibri"/>
                <a:ea typeface="Calibri"/>
                <a:cs typeface="Calibri"/>
                <a:sym typeface="Calibri"/>
              </a:rPr>
              <a:t>Preet Kanwal</a:t>
            </a:r>
            <a:endParaRPr sz="3000">
              <a:solidFill>
                <a:schemeClr val="dk1"/>
              </a:solidFill>
              <a:latin typeface="Calibri"/>
              <a:ea typeface="Calibri"/>
              <a:cs typeface="Calibri"/>
              <a:sym typeface="Calibri"/>
            </a:endParaRPr>
          </a:p>
          <a:p>
            <a:pPr indent="0" lvl="0" marL="12700" marR="0" rtl="0" algn="l">
              <a:lnSpc>
                <a:spcPct val="100000"/>
              </a:lnSpc>
              <a:spcBef>
                <a:spcPts val="570"/>
              </a:spcBef>
              <a:spcAft>
                <a:spcPts val="0"/>
              </a:spcAft>
              <a:buNone/>
            </a:pPr>
            <a:r>
              <a:rPr lang="en-US" sz="3000">
                <a:solidFill>
                  <a:schemeClr val="dk1"/>
                </a:solidFill>
                <a:latin typeface="Calibri"/>
                <a:ea typeface="Calibri"/>
                <a:cs typeface="Calibri"/>
                <a:sym typeface="Calibri"/>
              </a:rPr>
              <a:t>Department of Computer Science &amp; Engineering</a:t>
            </a:r>
            <a:endParaRPr sz="3000">
              <a:solidFill>
                <a:schemeClr val="dk1"/>
              </a:solidFill>
              <a:latin typeface="Calibri"/>
              <a:ea typeface="Calibri"/>
              <a:cs typeface="Calibri"/>
              <a:sym typeface="Calibri"/>
            </a:endParaRPr>
          </a:p>
          <a:p>
            <a:pPr indent="0" lvl="0" marL="27305" marR="0" rtl="0" algn="l">
              <a:lnSpc>
                <a:spcPct val="100000"/>
              </a:lnSpc>
              <a:spcBef>
                <a:spcPts val="1900"/>
              </a:spcBef>
              <a:spcAft>
                <a:spcPts val="0"/>
              </a:spcAft>
              <a:buNone/>
            </a:pPr>
            <a:r>
              <a:rPr b="1" lang="en-US" sz="3000" u="sng">
                <a:solidFill>
                  <a:schemeClr val="dk1"/>
                </a:solidFill>
                <a:latin typeface="Calibri"/>
                <a:ea typeface="Calibri"/>
                <a:cs typeface="Calibri"/>
                <a:sym typeface="Calibri"/>
                <a:hlinkClick r:id="rId3">
                  <a:extLst>
                    <a:ext uri="{A12FA001-AC4F-418D-AE19-62706E023703}">
                      <ahyp:hlinkClr val="tx"/>
                    </a:ext>
                  </a:extLst>
                </a:hlinkClick>
              </a:rPr>
              <a:t>preetkanw</a:t>
            </a:r>
            <a:r>
              <a:rPr b="1" lang="en-US" sz="3000" u="sng">
                <a:solidFill>
                  <a:schemeClr val="dk1"/>
                </a:solidFill>
                <a:latin typeface="Calibri"/>
                <a:ea typeface="Calibri"/>
                <a:cs typeface="Calibri"/>
                <a:sym typeface="Calibri"/>
                <a:hlinkClick r:id="rId4">
                  <a:extLst>
                    <a:ext uri="{A12FA001-AC4F-418D-AE19-62706E023703}">
                      <ahyp:hlinkClr val="tx"/>
                    </a:ext>
                  </a:extLst>
                </a:hlinkClick>
              </a:rPr>
              <a:t>al@pes.edu</a:t>
            </a:r>
            <a:endParaRPr sz="3000">
              <a:solidFill>
                <a:schemeClr val="dk1"/>
              </a:solidFill>
              <a:latin typeface="Calibri"/>
              <a:ea typeface="Calibri"/>
              <a:cs typeface="Calibri"/>
              <a:sym typeface="Calibri"/>
            </a:endParaRPr>
          </a:p>
        </p:txBody>
      </p:sp>
      <p:sp>
        <p:nvSpPr>
          <p:cNvPr id="642" name="Google Shape;642;p40"/>
          <p:cNvSpPr/>
          <p:nvPr/>
        </p:nvSpPr>
        <p:spPr>
          <a:xfrm>
            <a:off x="12918529" y="465949"/>
            <a:ext cx="1280795" cy="1437640"/>
          </a:xfrm>
          <a:custGeom>
            <a:rect b="b" l="l" r="r" t="t"/>
            <a:pathLst>
              <a:path extrusionOk="0" h="1437639" w="1280794">
                <a:moveTo>
                  <a:pt x="1280172" y="0"/>
                </a:moveTo>
                <a:lnTo>
                  <a:pt x="0" y="0"/>
                </a:lnTo>
                <a:lnTo>
                  <a:pt x="0" y="60794"/>
                </a:lnTo>
                <a:lnTo>
                  <a:pt x="1225308" y="60794"/>
                </a:lnTo>
                <a:lnTo>
                  <a:pt x="1225308" y="1437373"/>
                </a:lnTo>
                <a:lnTo>
                  <a:pt x="1280020" y="1437373"/>
                </a:lnTo>
                <a:lnTo>
                  <a:pt x="1280020" y="60794"/>
                </a:lnTo>
                <a:lnTo>
                  <a:pt x="1280172" y="60794"/>
                </a:lnTo>
                <a:lnTo>
                  <a:pt x="1280172"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40"/>
          <p:cNvSpPr/>
          <p:nvPr/>
        </p:nvSpPr>
        <p:spPr>
          <a:xfrm>
            <a:off x="376720" y="7319543"/>
            <a:ext cx="1280160" cy="1437640"/>
          </a:xfrm>
          <a:custGeom>
            <a:rect b="b" l="l" r="r" t="t"/>
            <a:pathLst>
              <a:path extrusionOk="0" h="1437640" w="1280160">
                <a:moveTo>
                  <a:pt x="1280160" y="1376426"/>
                </a:moveTo>
                <a:lnTo>
                  <a:pt x="54749" y="1376426"/>
                </a:lnTo>
                <a:lnTo>
                  <a:pt x="54749" y="0"/>
                </a:lnTo>
                <a:lnTo>
                  <a:pt x="25" y="0"/>
                </a:lnTo>
                <a:lnTo>
                  <a:pt x="25" y="1376426"/>
                </a:lnTo>
                <a:lnTo>
                  <a:pt x="0" y="1437220"/>
                </a:lnTo>
                <a:lnTo>
                  <a:pt x="1280160" y="1437220"/>
                </a:lnTo>
                <a:lnTo>
                  <a:pt x="1280160" y="1376426"/>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4" name="Google Shape;644;p40"/>
          <p:cNvPicPr preferRelativeResize="0"/>
          <p:nvPr/>
        </p:nvPicPr>
        <p:blipFill rotWithShape="1">
          <a:blip r:embed="rId5">
            <a:alphaModFix/>
          </a:blip>
          <a:srcRect b="0" l="0" r="0" t="0"/>
          <a:stretch/>
        </p:blipFill>
        <p:spPr>
          <a:xfrm>
            <a:off x="2894368" y="2141654"/>
            <a:ext cx="2843061" cy="4260225"/>
          </a:xfrm>
          <a:prstGeom prst="rect">
            <a:avLst/>
          </a:prstGeom>
          <a:noFill/>
          <a:ln>
            <a:noFill/>
          </a:ln>
        </p:spPr>
      </p:pic>
      <p:sp>
        <p:nvSpPr>
          <p:cNvPr id="645" name="Google Shape;645;p40"/>
          <p:cNvSpPr txBox="1"/>
          <p:nvPr>
            <p:ph type="title"/>
          </p:nvPr>
        </p:nvSpPr>
        <p:spPr>
          <a:xfrm>
            <a:off x="5132863" y="2744755"/>
            <a:ext cx="4364673" cy="711200"/>
          </a:xfrm>
          <a:prstGeom prst="rect">
            <a:avLst/>
          </a:prstGeom>
          <a:noFill/>
          <a:ln>
            <a:noFill/>
          </a:ln>
        </p:spPr>
        <p:txBody>
          <a:bodyPr anchorCtr="0" anchor="t" bIns="0" lIns="0" spcFirstLastPara="1" rIns="0" wrap="square" tIns="12700">
            <a:spAutoFit/>
          </a:bodyPr>
          <a:lstStyle/>
          <a:p>
            <a:pPr indent="0" lvl="0" marL="1509395" rtl="0" algn="l">
              <a:lnSpc>
                <a:spcPct val="100000"/>
              </a:lnSpc>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cxnSp>
        <p:nvCxnSpPr>
          <p:cNvPr id="81" name="Google Shape;81;p5"/>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82" name="Google Shape;82;p5"/>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83" name="Google Shape;83;p5"/>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84" name="Google Shape;84;p5"/>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85" name="Google Shape;85;p5"/>
          <p:cNvSpPr txBox="1"/>
          <p:nvPr/>
        </p:nvSpPr>
        <p:spPr>
          <a:xfrm>
            <a:off x="3966144" y="2303418"/>
            <a:ext cx="2490977" cy="5666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7725">
            <a:spAutoFit/>
          </a:bodyPr>
          <a:lstStyle/>
          <a:p>
            <a:pPr indent="0" lvl="0" marL="0" marR="0" rtl="0" algn="ctr">
              <a:spcBef>
                <a:spcPts val="0"/>
              </a:spcBef>
              <a:spcAft>
                <a:spcPts val="0"/>
              </a:spcAft>
              <a:buNone/>
            </a:pPr>
            <a:r>
              <a:rPr lang="en-US" sz="3500">
                <a:solidFill>
                  <a:schemeClr val="dk1"/>
                </a:solidFill>
                <a:latin typeface="Trebuchet MS"/>
                <a:ea typeface="Trebuchet MS"/>
                <a:cs typeface="Trebuchet MS"/>
                <a:sym typeface="Trebuchet MS"/>
              </a:rPr>
              <a:t>x = 1</a:t>
            </a:r>
            <a:endParaRPr sz="3500">
              <a:solidFill>
                <a:schemeClr val="dk1"/>
              </a:solidFill>
              <a:latin typeface="Trebuchet MS"/>
              <a:ea typeface="Trebuchet MS"/>
              <a:cs typeface="Trebuchet MS"/>
              <a:sym typeface="Trebuchet MS"/>
            </a:endParaRPr>
          </a:p>
        </p:txBody>
      </p:sp>
      <p:sp>
        <p:nvSpPr>
          <p:cNvPr id="86" name="Google Shape;86;p5"/>
          <p:cNvSpPr txBox="1"/>
          <p:nvPr/>
        </p:nvSpPr>
        <p:spPr>
          <a:xfrm>
            <a:off x="7166543" y="6767721"/>
            <a:ext cx="2493264" cy="5690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0100">
            <a:spAutoFit/>
          </a:bodyPr>
          <a:lstStyle/>
          <a:p>
            <a:pPr indent="0" lvl="0" marL="2377" marR="0" rtl="0" algn="ctr">
              <a:spcBef>
                <a:spcPts val="0"/>
              </a:spcBef>
              <a:spcAft>
                <a:spcPts val="0"/>
              </a:spcAft>
              <a:buNone/>
            </a:pPr>
            <a:r>
              <a:rPr lang="en-US" sz="3500">
                <a:solidFill>
                  <a:schemeClr val="dk1"/>
                </a:solidFill>
                <a:latin typeface="Trebuchet MS"/>
                <a:ea typeface="Trebuchet MS"/>
                <a:cs typeface="Trebuchet MS"/>
                <a:sym typeface="Trebuchet MS"/>
              </a:rPr>
              <a:t>x = 4</a:t>
            </a:r>
            <a:endParaRPr sz="3500">
              <a:solidFill>
                <a:schemeClr val="dk1"/>
              </a:solidFill>
              <a:latin typeface="Trebuchet MS"/>
              <a:ea typeface="Trebuchet MS"/>
              <a:cs typeface="Trebuchet MS"/>
              <a:sym typeface="Trebuchet MS"/>
            </a:endParaRPr>
          </a:p>
        </p:txBody>
      </p:sp>
      <p:sp>
        <p:nvSpPr>
          <p:cNvPr id="87" name="Google Shape;87;p5"/>
          <p:cNvSpPr txBox="1"/>
          <p:nvPr/>
        </p:nvSpPr>
        <p:spPr>
          <a:xfrm>
            <a:off x="3966144" y="3833513"/>
            <a:ext cx="2490977" cy="5682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9300">
            <a:spAutoFit/>
          </a:bodyPr>
          <a:lstStyle/>
          <a:p>
            <a:pPr indent="0" lvl="0" marL="633192" marR="0" rtl="0" algn="l">
              <a:spcBef>
                <a:spcPts val="0"/>
              </a:spcBef>
              <a:spcAft>
                <a:spcPts val="0"/>
              </a:spcAft>
              <a:buNone/>
            </a:pPr>
            <a:r>
              <a:rPr lang="en-US" sz="3500">
                <a:solidFill>
                  <a:schemeClr val="dk1"/>
                </a:solidFill>
                <a:latin typeface="Trebuchet MS"/>
                <a:ea typeface="Trebuchet MS"/>
                <a:cs typeface="Trebuchet MS"/>
                <a:sym typeface="Trebuchet MS"/>
              </a:rPr>
              <a:t>print(x)</a:t>
            </a:r>
            <a:endParaRPr sz="3500">
              <a:solidFill>
                <a:schemeClr val="dk1"/>
              </a:solidFill>
              <a:latin typeface="Trebuchet MS"/>
              <a:ea typeface="Trebuchet MS"/>
              <a:cs typeface="Trebuchet MS"/>
              <a:sym typeface="Trebuchet MS"/>
            </a:endParaRPr>
          </a:p>
        </p:txBody>
      </p:sp>
      <p:sp>
        <p:nvSpPr>
          <p:cNvPr id="88" name="Google Shape;88;p5"/>
          <p:cNvSpPr txBox="1"/>
          <p:nvPr/>
        </p:nvSpPr>
        <p:spPr>
          <a:xfrm>
            <a:off x="3966144" y="8092584"/>
            <a:ext cx="2490977" cy="5690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0100">
            <a:spAutoFit/>
          </a:bodyPr>
          <a:lstStyle/>
          <a:p>
            <a:pPr indent="0" lvl="0" marL="633192" marR="0" rtl="0" algn="l">
              <a:spcBef>
                <a:spcPts val="0"/>
              </a:spcBef>
              <a:spcAft>
                <a:spcPts val="0"/>
              </a:spcAft>
              <a:buNone/>
            </a:pPr>
            <a:r>
              <a:rPr lang="en-US" sz="3500">
                <a:solidFill>
                  <a:schemeClr val="dk1"/>
                </a:solidFill>
                <a:latin typeface="Trebuchet MS"/>
                <a:ea typeface="Trebuchet MS"/>
                <a:cs typeface="Trebuchet MS"/>
                <a:sym typeface="Trebuchet MS"/>
              </a:rPr>
              <a:t>print(x)</a:t>
            </a:r>
            <a:endParaRPr sz="3500">
              <a:solidFill>
                <a:schemeClr val="dk1"/>
              </a:solidFill>
              <a:latin typeface="Trebuchet MS"/>
              <a:ea typeface="Trebuchet MS"/>
              <a:cs typeface="Trebuchet MS"/>
              <a:sym typeface="Trebuchet MS"/>
            </a:endParaRPr>
          </a:p>
        </p:txBody>
      </p:sp>
      <p:sp>
        <p:nvSpPr>
          <p:cNvPr id="89" name="Google Shape;89;p5"/>
          <p:cNvSpPr txBox="1"/>
          <p:nvPr/>
        </p:nvSpPr>
        <p:spPr>
          <a:xfrm>
            <a:off x="3966144" y="5453016"/>
            <a:ext cx="2490977" cy="5682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9300">
            <a:spAutoFit/>
          </a:bodyPr>
          <a:lstStyle/>
          <a:p>
            <a:pPr indent="0" lvl="0" marL="619719" marR="0" rtl="0" algn="l">
              <a:spcBef>
                <a:spcPts val="0"/>
              </a:spcBef>
              <a:spcAft>
                <a:spcPts val="0"/>
              </a:spcAft>
              <a:buNone/>
            </a:pPr>
            <a:r>
              <a:rPr lang="en-US" sz="3500">
                <a:solidFill>
                  <a:schemeClr val="dk1"/>
                </a:solidFill>
                <a:latin typeface="Trebuchet MS"/>
                <a:ea typeface="Trebuchet MS"/>
                <a:cs typeface="Trebuchet MS"/>
                <a:sym typeface="Trebuchet MS"/>
              </a:rPr>
              <a:t>If(c &gt; 0)</a:t>
            </a:r>
            <a:endParaRPr sz="3500">
              <a:solidFill>
                <a:schemeClr val="dk1"/>
              </a:solidFill>
              <a:latin typeface="Trebuchet MS"/>
              <a:ea typeface="Trebuchet MS"/>
              <a:cs typeface="Trebuchet MS"/>
              <a:sym typeface="Trebuchet MS"/>
            </a:endParaRPr>
          </a:p>
        </p:txBody>
      </p:sp>
      <p:sp>
        <p:nvSpPr>
          <p:cNvPr id="90" name="Google Shape;90;p5"/>
          <p:cNvSpPr/>
          <p:nvPr/>
        </p:nvSpPr>
        <p:spPr>
          <a:xfrm>
            <a:off x="5160350" y="3001409"/>
            <a:ext cx="104394" cy="833967"/>
          </a:xfrm>
          <a:custGeom>
            <a:rect b="b" l="l" r="r" t="t"/>
            <a:pathLst>
              <a:path extrusionOk="0" h="625475" w="86995">
                <a:moveTo>
                  <a:pt x="28956" y="538226"/>
                </a:moveTo>
                <a:lnTo>
                  <a:pt x="0" y="538226"/>
                </a:lnTo>
                <a:lnTo>
                  <a:pt x="43434" y="625094"/>
                </a:lnTo>
                <a:lnTo>
                  <a:pt x="79628" y="552704"/>
                </a:lnTo>
                <a:lnTo>
                  <a:pt x="28956" y="552704"/>
                </a:lnTo>
                <a:lnTo>
                  <a:pt x="28956" y="538226"/>
                </a:lnTo>
                <a:close/>
              </a:path>
              <a:path extrusionOk="0" h="625475" w="86995">
                <a:moveTo>
                  <a:pt x="57912" y="0"/>
                </a:moveTo>
                <a:lnTo>
                  <a:pt x="28956" y="0"/>
                </a:lnTo>
                <a:lnTo>
                  <a:pt x="28956" y="552704"/>
                </a:lnTo>
                <a:lnTo>
                  <a:pt x="57912" y="552704"/>
                </a:lnTo>
                <a:lnTo>
                  <a:pt x="57912" y="0"/>
                </a:lnTo>
                <a:close/>
              </a:path>
              <a:path extrusionOk="0" h="625475" w="86995">
                <a:moveTo>
                  <a:pt x="86868" y="538226"/>
                </a:moveTo>
                <a:lnTo>
                  <a:pt x="57912" y="538226"/>
                </a:lnTo>
                <a:lnTo>
                  <a:pt x="57912" y="552704"/>
                </a:lnTo>
                <a:lnTo>
                  <a:pt x="79628" y="552704"/>
                </a:lnTo>
                <a:lnTo>
                  <a:pt x="86868" y="53822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5"/>
          <p:cNvSpPr/>
          <p:nvPr/>
        </p:nvSpPr>
        <p:spPr>
          <a:xfrm>
            <a:off x="5160350" y="4533538"/>
            <a:ext cx="104394" cy="922020"/>
          </a:xfrm>
          <a:custGeom>
            <a:rect b="b" l="l" r="r" t="t"/>
            <a:pathLst>
              <a:path extrusionOk="0" h="691514" w="86995">
                <a:moveTo>
                  <a:pt x="28956" y="604265"/>
                </a:moveTo>
                <a:lnTo>
                  <a:pt x="0" y="604265"/>
                </a:lnTo>
                <a:lnTo>
                  <a:pt x="43434" y="691134"/>
                </a:lnTo>
                <a:lnTo>
                  <a:pt x="79628" y="618744"/>
                </a:lnTo>
                <a:lnTo>
                  <a:pt x="28956" y="618744"/>
                </a:lnTo>
                <a:lnTo>
                  <a:pt x="28956" y="604265"/>
                </a:lnTo>
                <a:close/>
              </a:path>
              <a:path extrusionOk="0" h="691514" w="86995">
                <a:moveTo>
                  <a:pt x="57912" y="0"/>
                </a:moveTo>
                <a:lnTo>
                  <a:pt x="28956" y="0"/>
                </a:lnTo>
                <a:lnTo>
                  <a:pt x="28956" y="618744"/>
                </a:lnTo>
                <a:lnTo>
                  <a:pt x="57912" y="618744"/>
                </a:lnTo>
                <a:lnTo>
                  <a:pt x="57912" y="0"/>
                </a:lnTo>
                <a:close/>
              </a:path>
              <a:path extrusionOk="0" h="691514" w="86995">
                <a:moveTo>
                  <a:pt x="86868" y="604265"/>
                </a:moveTo>
                <a:lnTo>
                  <a:pt x="57912" y="604265"/>
                </a:lnTo>
                <a:lnTo>
                  <a:pt x="57912" y="618744"/>
                </a:lnTo>
                <a:lnTo>
                  <a:pt x="79628" y="618744"/>
                </a:lnTo>
                <a:lnTo>
                  <a:pt x="86868" y="60426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5"/>
          <p:cNvSpPr/>
          <p:nvPr/>
        </p:nvSpPr>
        <p:spPr>
          <a:xfrm>
            <a:off x="5160350" y="6153042"/>
            <a:ext cx="104394" cy="1942253"/>
          </a:xfrm>
          <a:custGeom>
            <a:rect b="b" l="l" r="r" t="t"/>
            <a:pathLst>
              <a:path extrusionOk="0" h="1456689" w="86995">
                <a:moveTo>
                  <a:pt x="28956" y="1369695"/>
                </a:moveTo>
                <a:lnTo>
                  <a:pt x="0" y="1369695"/>
                </a:lnTo>
                <a:lnTo>
                  <a:pt x="43434" y="1456563"/>
                </a:lnTo>
                <a:lnTo>
                  <a:pt x="79629" y="1384173"/>
                </a:lnTo>
                <a:lnTo>
                  <a:pt x="28956" y="1384173"/>
                </a:lnTo>
                <a:lnTo>
                  <a:pt x="28956" y="1369695"/>
                </a:lnTo>
                <a:close/>
              </a:path>
              <a:path extrusionOk="0" h="1456689" w="86995">
                <a:moveTo>
                  <a:pt x="57912" y="0"/>
                </a:moveTo>
                <a:lnTo>
                  <a:pt x="28956" y="0"/>
                </a:lnTo>
                <a:lnTo>
                  <a:pt x="28956" y="1384173"/>
                </a:lnTo>
                <a:lnTo>
                  <a:pt x="57912" y="1384173"/>
                </a:lnTo>
                <a:lnTo>
                  <a:pt x="57912" y="0"/>
                </a:lnTo>
                <a:close/>
              </a:path>
              <a:path extrusionOk="0" h="1456689" w="86995">
                <a:moveTo>
                  <a:pt x="86868" y="1369695"/>
                </a:moveTo>
                <a:lnTo>
                  <a:pt x="57912" y="1369695"/>
                </a:lnTo>
                <a:lnTo>
                  <a:pt x="57912" y="1384173"/>
                </a:lnTo>
                <a:lnTo>
                  <a:pt x="79629" y="1384173"/>
                </a:lnTo>
                <a:lnTo>
                  <a:pt x="86868" y="136969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5"/>
          <p:cNvSpPr/>
          <p:nvPr/>
        </p:nvSpPr>
        <p:spPr>
          <a:xfrm>
            <a:off x="5205461" y="6135432"/>
            <a:ext cx="1962912" cy="989753"/>
          </a:xfrm>
          <a:custGeom>
            <a:rect b="b" l="l" r="r" t="t"/>
            <a:pathLst>
              <a:path extrusionOk="0" h="742314" w="1635759">
                <a:moveTo>
                  <a:pt x="1550376" y="715723"/>
                </a:moveTo>
                <a:lnTo>
                  <a:pt x="1538604" y="742187"/>
                </a:lnTo>
                <a:lnTo>
                  <a:pt x="1635632" y="737869"/>
                </a:lnTo>
                <a:lnTo>
                  <a:pt x="1622265" y="721613"/>
                </a:lnTo>
                <a:lnTo>
                  <a:pt x="1563624" y="721613"/>
                </a:lnTo>
                <a:lnTo>
                  <a:pt x="1550376" y="715723"/>
                </a:lnTo>
                <a:close/>
              </a:path>
              <a:path extrusionOk="0" h="742314" w="1635759">
                <a:moveTo>
                  <a:pt x="1562115" y="689332"/>
                </a:moveTo>
                <a:lnTo>
                  <a:pt x="1550376" y="715723"/>
                </a:lnTo>
                <a:lnTo>
                  <a:pt x="1563624" y="721613"/>
                </a:lnTo>
                <a:lnTo>
                  <a:pt x="1575307" y="695197"/>
                </a:lnTo>
                <a:lnTo>
                  <a:pt x="1562115" y="689332"/>
                </a:lnTo>
                <a:close/>
              </a:path>
              <a:path extrusionOk="0" h="742314" w="1635759">
                <a:moveTo>
                  <a:pt x="1573910" y="662812"/>
                </a:moveTo>
                <a:lnTo>
                  <a:pt x="1562115" y="689332"/>
                </a:lnTo>
                <a:lnTo>
                  <a:pt x="1575307" y="695197"/>
                </a:lnTo>
                <a:lnTo>
                  <a:pt x="1563624" y="721613"/>
                </a:lnTo>
                <a:lnTo>
                  <a:pt x="1622265" y="721613"/>
                </a:lnTo>
                <a:lnTo>
                  <a:pt x="1573910" y="662812"/>
                </a:lnTo>
                <a:close/>
              </a:path>
              <a:path extrusionOk="0" h="742314" w="1635759">
                <a:moveTo>
                  <a:pt x="11683" y="0"/>
                </a:moveTo>
                <a:lnTo>
                  <a:pt x="0" y="26415"/>
                </a:lnTo>
                <a:lnTo>
                  <a:pt x="1550376" y="715723"/>
                </a:lnTo>
                <a:lnTo>
                  <a:pt x="1562115" y="689332"/>
                </a:lnTo>
                <a:lnTo>
                  <a:pt x="1168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5"/>
          <p:cNvSpPr/>
          <p:nvPr/>
        </p:nvSpPr>
        <p:spPr>
          <a:xfrm>
            <a:off x="5351459" y="7100799"/>
            <a:ext cx="1824990" cy="995680"/>
          </a:xfrm>
          <a:custGeom>
            <a:rect b="b" l="l" r="r" t="t"/>
            <a:pathLst>
              <a:path extrusionOk="0" h="746760" w="1520825">
                <a:moveTo>
                  <a:pt x="59309" y="668019"/>
                </a:moveTo>
                <a:lnTo>
                  <a:pt x="0" y="744981"/>
                </a:lnTo>
                <a:lnTo>
                  <a:pt x="97154" y="746251"/>
                </a:lnTo>
                <a:lnTo>
                  <a:pt x="87570" y="726439"/>
                </a:lnTo>
                <a:lnTo>
                  <a:pt x="71500" y="726439"/>
                </a:lnTo>
                <a:lnTo>
                  <a:pt x="58927" y="700404"/>
                </a:lnTo>
                <a:lnTo>
                  <a:pt x="71934" y="694117"/>
                </a:lnTo>
                <a:lnTo>
                  <a:pt x="59309" y="668019"/>
                </a:lnTo>
                <a:close/>
              </a:path>
              <a:path extrusionOk="0" h="746760" w="1520825">
                <a:moveTo>
                  <a:pt x="71934" y="694117"/>
                </a:moveTo>
                <a:lnTo>
                  <a:pt x="58927" y="700404"/>
                </a:lnTo>
                <a:lnTo>
                  <a:pt x="71500" y="726439"/>
                </a:lnTo>
                <a:lnTo>
                  <a:pt x="84525" y="720144"/>
                </a:lnTo>
                <a:lnTo>
                  <a:pt x="71934" y="694117"/>
                </a:lnTo>
                <a:close/>
              </a:path>
              <a:path extrusionOk="0" h="746760" w="1520825">
                <a:moveTo>
                  <a:pt x="84525" y="720144"/>
                </a:moveTo>
                <a:lnTo>
                  <a:pt x="71500" y="726439"/>
                </a:lnTo>
                <a:lnTo>
                  <a:pt x="87570" y="726439"/>
                </a:lnTo>
                <a:lnTo>
                  <a:pt x="84525" y="720144"/>
                </a:lnTo>
                <a:close/>
              </a:path>
              <a:path extrusionOk="0" h="746760" w="1520825">
                <a:moveTo>
                  <a:pt x="1507743" y="0"/>
                </a:moveTo>
                <a:lnTo>
                  <a:pt x="71934" y="694117"/>
                </a:lnTo>
                <a:lnTo>
                  <a:pt x="84525" y="720144"/>
                </a:lnTo>
                <a:lnTo>
                  <a:pt x="1520316" y="26161"/>
                </a:lnTo>
                <a:lnTo>
                  <a:pt x="150774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5"/>
          <p:cNvSpPr/>
          <p:nvPr/>
        </p:nvSpPr>
        <p:spPr>
          <a:xfrm>
            <a:off x="5538911" y="3001409"/>
            <a:ext cx="104394" cy="833967"/>
          </a:xfrm>
          <a:custGeom>
            <a:rect b="b" l="l" r="r" t="t"/>
            <a:pathLst>
              <a:path extrusionOk="0" h="625475" w="86995">
                <a:moveTo>
                  <a:pt x="57912" y="0"/>
                </a:moveTo>
                <a:lnTo>
                  <a:pt x="28955" y="0"/>
                </a:lnTo>
                <a:lnTo>
                  <a:pt x="28955" y="231648"/>
                </a:lnTo>
                <a:lnTo>
                  <a:pt x="57912" y="231648"/>
                </a:lnTo>
                <a:lnTo>
                  <a:pt x="57912" y="0"/>
                </a:lnTo>
                <a:close/>
              </a:path>
              <a:path extrusionOk="0" h="625475" w="86995">
                <a:moveTo>
                  <a:pt x="28955" y="538226"/>
                </a:moveTo>
                <a:lnTo>
                  <a:pt x="0" y="538226"/>
                </a:lnTo>
                <a:lnTo>
                  <a:pt x="43433" y="625094"/>
                </a:lnTo>
                <a:lnTo>
                  <a:pt x="80899" y="550163"/>
                </a:lnTo>
                <a:lnTo>
                  <a:pt x="28955" y="550163"/>
                </a:lnTo>
                <a:lnTo>
                  <a:pt x="28955" y="538226"/>
                </a:lnTo>
                <a:close/>
              </a:path>
              <a:path extrusionOk="0" h="625475" w="86995">
                <a:moveTo>
                  <a:pt x="57912" y="318516"/>
                </a:moveTo>
                <a:lnTo>
                  <a:pt x="28955" y="318516"/>
                </a:lnTo>
                <a:lnTo>
                  <a:pt x="28955" y="550163"/>
                </a:lnTo>
                <a:lnTo>
                  <a:pt x="57912" y="550163"/>
                </a:lnTo>
                <a:lnTo>
                  <a:pt x="57912" y="318516"/>
                </a:lnTo>
                <a:close/>
              </a:path>
              <a:path extrusionOk="0" h="625475" w="86995">
                <a:moveTo>
                  <a:pt x="86867" y="538226"/>
                </a:moveTo>
                <a:lnTo>
                  <a:pt x="57912" y="538226"/>
                </a:lnTo>
                <a:lnTo>
                  <a:pt x="57912" y="550163"/>
                </a:lnTo>
                <a:lnTo>
                  <a:pt x="80899" y="550163"/>
                </a:lnTo>
                <a:lnTo>
                  <a:pt x="86867" y="538226"/>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5"/>
          <p:cNvSpPr/>
          <p:nvPr/>
        </p:nvSpPr>
        <p:spPr>
          <a:xfrm>
            <a:off x="5555372" y="4533538"/>
            <a:ext cx="104394" cy="922020"/>
          </a:xfrm>
          <a:custGeom>
            <a:rect b="b" l="l" r="r" t="t"/>
            <a:pathLst>
              <a:path extrusionOk="0" h="691514" w="86995">
                <a:moveTo>
                  <a:pt x="57912" y="0"/>
                </a:moveTo>
                <a:lnTo>
                  <a:pt x="28956" y="0"/>
                </a:lnTo>
                <a:lnTo>
                  <a:pt x="28956" y="231648"/>
                </a:lnTo>
                <a:lnTo>
                  <a:pt x="57912" y="231648"/>
                </a:lnTo>
                <a:lnTo>
                  <a:pt x="57912" y="0"/>
                </a:lnTo>
                <a:close/>
              </a:path>
              <a:path extrusionOk="0" h="691514" w="86995">
                <a:moveTo>
                  <a:pt x="57912" y="318515"/>
                </a:moveTo>
                <a:lnTo>
                  <a:pt x="28956" y="318515"/>
                </a:lnTo>
                <a:lnTo>
                  <a:pt x="28956" y="550163"/>
                </a:lnTo>
                <a:lnTo>
                  <a:pt x="57912" y="550163"/>
                </a:lnTo>
                <a:lnTo>
                  <a:pt x="57912" y="318515"/>
                </a:lnTo>
                <a:close/>
              </a:path>
              <a:path extrusionOk="0" h="691514" w="86995">
                <a:moveTo>
                  <a:pt x="86867" y="604265"/>
                </a:moveTo>
                <a:lnTo>
                  <a:pt x="0" y="604265"/>
                </a:lnTo>
                <a:lnTo>
                  <a:pt x="43434" y="691134"/>
                </a:lnTo>
                <a:lnTo>
                  <a:pt x="86867" y="604265"/>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5"/>
          <p:cNvSpPr/>
          <p:nvPr/>
        </p:nvSpPr>
        <p:spPr>
          <a:xfrm>
            <a:off x="5299340" y="6153042"/>
            <a:ext cx="104394" cy="1942253"/>
          </a:xfrm>
          <a:custGeom>
            <a:rect b="b" l="l" r="r" t="t"/>
            <a:pathLst>
              <a:path extrusionOk="0" h="1456689" w="86995">
                <a:moveTo>
                  <a:pt x="57912" y="0"/>
                </a:moveTo>
                <a:lnTo>
                  <a:pt x="28956" y="0"/>
                </a:lnTo>
                <a:lnTo>
                  <a:pt x="28956" y="231648"/>
                </a:lnTo>
                <a:lnTo>
                  <a:pt x="57912" y="231648"/>
                </a:lnTo>
                <a:lnTo>
                  <a:pt x="57912" y="0"/>
                </a:lnTo>
                <a:close/>
              </a:path>
              <a:path extrusionOk="0" h="1456689" w="86995">
                <a:moveTo>
                  <a:pt x="57912" y="318516"/>
                </a:moveTo>
                <a:lnTo>
                  <a:pt x="28956" y="318516"/>
                </a:lnTo>
                <a:lnTo>
                  <a:pt x="28956" y="550164"/>
                </a:lnTo>
                <a:lnTo>
                  <a:pt x="57912" y="550164"/>
                </a:lnTo>
                <a:lnTo>
                  <a:pt x="57912" y="318516"/>
                </a:lnTo>
                <a:close/>
              </a:path>
              <a:path extrusionOk="0" h="1456689" w="86995">
                <a:moveTo>
                  <a:pt x="57912" y="637032"/>
                </a:moveTo>
                <a:lnTo>
                  <a:pt x="28956" y="637032"/>
                </a:lnTo>
                <a:lnTo>
                  <a:pt x="28956" y="868680"/>
                </a:lnTo>
                <a:lnTo>
                  <a:pt x="57912" y="868680"/>
                </a:lnTo>
                <a:lnTo>
                  <a:pt x="57912" y="637032"/>
                </a:lnTo>
                <a:close/>
              </a:path>
              <a:path extrusionOk="0" h="1456689" w="86995">
                <a:moveTo>
                  <a:pt x="57912" y="955548"/>
                </a:moveTo>
                <a:lnTo>
                  <a:pt x="28956" y="955548"/>
                </a:lnTo>
                <a:lnTo>
                  <a:pt x="28956" y="1187196"/>
                </a:lnTo>
                <a:lnTo>
                  <a:pt x="57912" y="1187196"/>
                </a:lnTo>
                <a:lnTo>
                  <a:pt x="57912" y="955548"/>
                </a:lnTo>
                <a:close/>
              </a:path>
              <a:path extrusionOk="0" h="1456689" w="86995">
                <a:moveTo>
                  <a:pt x="28956" y="1369695"/>
                </a:moveTo>
                <a:lnTo>
                  <a:pt x="0" y="1369695"/>
                </a:lnTo>
                <a:lnTo>
                  <a:pt x="43434" y="1456563"/>
                </a:lnTo>
                <a:lnTo>
                  <a:pt x="79629" y="1384173"/>
                </a:lnTo>
                <a:lnTo>
                  <a:pt x="28956" y="1384173"/>
                </a:lnTo>
                <a:lnTo>
                  <a:pt x="28956" y="1369695"/>
                </a:lnTo>
                <a:close/>
              </a:path>
              <a:path extrusionOk="0" h="1456689" w="86995">
                <a:moveTo>
                  <a:pt x="57912" y="1274064"/>
                </a:moveTo>
                <a:lnTo>
                  <a:pt x="28956" y="1274064"/>
                </a:lnTo>
                <a:lnTo>
                  <a:pt x="28956" y="1384173"/>
                </a:lnTo>
                <a:lnTo>
                  <a:pt x="57912" y="1384173"/>
                </a:lnTo>
                <a:lnTo>
                  <a:pt x="57912" y="1274064"/>
                </a:lnTo>
                <a:close/>
              </a:path>
              <a:path extrusionOk="0" h="1456689" w="86995">
                <a:moveTo>
                  <a:pt x="86868" y="1369695"/>
                </a:moveTo>
                <a:lnTo>
                  <a:pt x="57912" y="1369695"/>
                </a:lnTo>
                <a:lnTo>
                  <a:pt x="57912" y="1384173"/>
                </a:lnTo>
                <a:lnTo>
                  <a:pt x="79629" y="1384173"/>
                </a:lnTo>
                <a:lnTo>
                  <a:pt x="86868" y="1369695"/>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5"/>
          <p:cNvSpPr/>
          <p:nvPr/>
        </p:nvSpPr>
        <p:spPr>
          <a:xfrm>
            <a:off x="6234770" y="7450641"/>
            <a:ext cx="1074420" cy="644312"/>
          </a:xfrm>
          <a:custGeom>
            <a:rect b="b" l="l" r="r" t="t"/>
            <a:pathLst>
              <a:path extrusionOk="0" h="483235" w="895350">
                <a:moveTo>
                  <a:pt x="881506" y="0"/>
                </a:moveTo>
                <a:lnTo>
                  <a:pt x="676782" y="108458"/>
                </a:lnTo>
                <a:lnTo>
                  <a:pt x="690372" y="133985"/>
                </a:lnTo>
                <a:lnTo>
                  <a:pt x="895096" y="25654"/>
                </a:lnTo>
                <a:lnTo>
                  <a:pt x="881506" y="0"/>
                </a:lnTo>
                <a:close/>
              </a:path>
              <a:path extrusionOk="0" h="483235" w="895350">
                <a:moveTo>
                  <a:pt x="599948" y="149098"/>
                </a:moveTo>
                <a:lnTo>
                  <a:pt x="395224" y="257429"/>
                </a:lnTo>
                <a:lnTo>
                  <a:pt x="408813" y="283083"/>
                </a:lnTo>
                <a:lnTo>
                  <a:pt x="613537" y="174625"/>
                </a:lnTo>
                <a:lnTo>
                  <a:pt x="599948" y="149098"/>
                </a:lnTo>
                <a:close/>
              </a:path>
              <a:path extrusionOk="0" h="483235" w="895350">
                <a:moveTo>
                  <a:pt x="318516" y="298069"/>
                </a:moveTo>
                <a:lnTo>
                  <a:pt x="113792" y="406527"/>
                </a:lnTo>
                <a:lnTo>
                  <a:pt x="127380" y="432054"/>
                </a:lnTo>
                <a:lnTo>
                  <a:pt x="332104" y="323723"/>
                </a:lnTo>
                <a:lnTo>
                  <a:pt x="318516" y="298069"/>
                </a:lnTo>
                <a:close/>
              </a:path>
              <a:path extrusionOk="0" h="483235" w="895350">
                <a:moveTo>
                  <a:pt x="56388" y="404114"/>
                </a:moveTo>
                <a:lnTo>
                  <a:pt x="0" y="483108"/>
                </a:lnTo>
                <a:lnTo>
                  <a:pt x="97154" y="480822"/>
                </a:lnTo>
                <a:lnTo>
                  <a:pt x="56388" y="404114"/>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5"/>
          <p:cNvSpPr/>
          <p:nvPr/>
        </p:nvSpPr>
        <p:spPr>
          <a:xfrm>
            <a:off x="8814902" y="4219594"/>
            <a:ext cx="845820" cy="115993"/>
          </a:xfrm>
          <a:custGeom>
            <a:rect b="b" l="l" r="r" t="t"/>
            <a:pathLst>
              <a:path extrusionOk="0" h="86994" w="704850">
                <a:moveTo>
                  <a:pt x="507" y="19812"/>
                </a:moveTo>
                <a:lnTo>
                  <a:pt x="0" y="48768"/>
                </a:lnTo>
                <a:lnTo>
                  <a:pt x="231647" y="52197"/>
                </a:lnTo>
                <a:lnTo>
                  <a:pt x="232028" y="23241"/>
                </a:lnTo>
                <a:lnTo>
                  <a:pt x="507" y="19812"/>
                </a:lnTo>
                <a:close/>
              </a:path>
              <a:path extrusionOk="0" h="86994" w="704850">
                <a:moveTo>
                  <a:pt x="318896" y="24511"/>
                </a:moveTo>
                <a:lnTo>
                  <a:pt x="318515" y="53467"/>
                </a:lnTo>
                <a:lnTo>
                  <a:pt x="550163" y="56896"/>
                </a:lnTo>
                <a:lnTo>
                  <a:pt x="550544" y="27940"/>
                </a:lnTo>
                <a:lnTo>
                  <a:pt x="318896" y="24511"/>
                </a:lnTo>
                <a:close/>
              </a:path>
              <a:path extrusionOk="0" h="86994" w="704850">
                <a:moveTo>
                  <a:pt x="618108" y="0"/>
                </a:moveTo>
                <a:lnTo>
                  <a:pt x="616838" y="86868"/>
                </a:lnTo>
                <a:lnTo>
                  <a:pt x="704341" y="44704"/>
                </a:lnTo>
                <a:lnTo>
                  <a:pt x="618108"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5"/>
          <p:cNvSpPr/>
          <p:nvPr/>
        </p:nvSpPr>
        <p:spPr>
          <a:xfrm>
            <a:off x="8806367" y="4621021"/>
            <a:ext cx="853440" cy="115993"/>
          </a:xfrm>
          <a:custGeom>
            <a:rect b="b" l="l" r="r" t="t"/>
            <a:pathLst>
              <a:path extrusionOk="0" h="86994" w="711200">
                <a:moveTo>
                  <a:pt x="683623" y="28701"/>
                </a:moveTo>
                <a:lnTo>
                  <a:pt x="638682" y="28701"/>
                </a:lnTo>
                <a:lnTo>
                  <a:pt x="639063" y="57657"/>
                </a:lnTo>
                <a:lnTo>
                  <a:pt x="624629" y="57899"/>
                </a:lnTo>
                <a:lnTo>
                  <a:pt x="625093" y="86740"/>
                </a:lnTo>
                <a:lnTo>
                  <a:pt x="711200" y="41909"/>
                </a:lnTo>
                <a:lnTo>
                  <a:pt x="683623" y="28701"/>
                </a:lnTo>
                <a:close/>
              </a:path>
              <a:path extrusionOk="0" h="86994" w="711200">
                <a:moveTo>
                  <a:pt x="624163" y="28944"/>
                </a:moveTo>
                <a:lnTo>
                  <a:pt x="0" y="39369"/>
                </a:lnTo>
                <a:lnTo>
                  <a:pt x="507" y="68325"/>
                </a:lnTo>
                <a:lnTo>
                  <a:pt x="624629" y="57899"/>
                </a:lnTo>
                <a:lnTo>
                  <a:pt x="624163" y="28944"/>
                </a:lnTo>
                <a:close/>
              </a:path>
              <a:path extrusionOk="0" h="86994" w="711200">
                <a:moveTo>
                  <a:pt x="638682" y="28701"/>
                </a:moveTo>
                <a:lnTo>
                  <a:pt x="624163" y="28944"/>
                </a:lnTo>
                <a:lnTo>
                  <a:pt x="624629" y="57899"/>
                </a:lnTo>
                <a:lnTo>
                  <a:pt x="639063" y="57657"/>
                </a:lnTo>
                <a:lnTo>
                  <a:pt x="638682" y="28701"/>
                </a:lnTo>
                <a:close/>
              </a:path>
              <a:path extrusionOk="0" h="86994" w="711200">
                <a:moveTo>
                  <a:pt x="623696" y="0"/>
                </a:moveTo>
                <a:lnTo>
                  <a:pt x="624163" y="28944"/>
                </a:lnTo>
                <a:lnTo>
                  <a:pt x="638682" y="28701"/>
                </a:lnTo>
                <a:lnTo>
                  <a:pt x="683623" y="28701"/>
                </a:lnTo>
                <a:lnTo>
                  <a:pt x="62369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5"/>
          <p:cNvSpPr txBox="1"/>
          <p:nvPr>
            <p:ph type="title"/>
          </p:nvPr>
        </p:nvSpPr>
        <p:spPr>
          <a:xfrm>
            <a:off x="9763898" y="3849570"/>
            <a:ext cx="1437894" cy="1038464"/>
          </a:xfrm>
          <a:prstGeom prst="rect">
            <a:avLst/>
          </a:prstGeom>
          <a:noFill/>
          <a:ln>
            <a:noFill/>
          </a:ln>
        </p:spPr>
        <p:txBody>
          <a:bodyPr anchorCtr="0" anchor="t" bIns="0" lIns="0" spcFirstLastPara="1" rIns="0" wrap="square" tIns="15850">
            <a:spAutoFit/>
          </a:bodyPr>
          <a:lstStyle/>
          <a:p>
            <a:pPr indent="0" lvl="0" marL="15850" marR="6340" rtl="0" algn="l">
              <a:lnSpc>
                <a:spcPct val="151100"/>
              </a:lnSpc>
              <a:spcBef>
                <a:spcPts val="0"/>
              </a:spcBef>
              <a:spcAft>
                <a:spcPts val="0"/>
              </a:spcAft>
              <a:buNone/>
            </a:pPr>
            <a:r>
              <a:rPr i="1" lang="en-US" sz="2200">
                <a:solidFill>
                  <a:srgbClr val="366092"/>
                </a:solidFill>
                <a:latin typeface="Calibri"/>
                <a:ea typeface="Calibri"/>
                <a:cs typeface="Calibri"/>
                <a:sym typeface="Calibri"/>
              </a:rPr>
              <a:t>Data flow  Control flow</a:t>
            </a:r>
            <a:endParaRPr i="1" sz="2200">
              <a:solidFill>
                <a:srgbClr val="36609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cxnSp>
        <p:nvCxnSpPr>
          <p:cNvPr id="106" name="Google Shape;106;p6"/>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07" name="Google Shape;107;p6"/>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108" name="Google Shape;108;p6"/>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09" name="Google Shape;109;p6"/>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110" name="Google Shape;110;p6"/>
          <p:cNvSpPr txBox="1"/>
          <p:nvPr/>
        </p:nvSpPr>
        <p:spPr>
          <a:xfrm>
            <a:off x="332901" y="2015908"/>
            <a:ext cx="12186542" cy="8432800"/>
          </a:xfrm>
          <a:prstGeom prst="rect">
            <a:avLst/>
          </a:prstGeom>
          <a:noFill/>
          <a:ln>
            <a:noFill/>
          </a:ln>
        </p:spPr>
        <p:txBody>
          <a:bodyPr anchorCtr="0" anchor="t" bIns="57050" lIns="114100" spcFirstLastPara="1" rIns="114100" wrap="square" tIns="57050">
            <a:noAutofit/>
          </a:bodyPr>
          <a:lstStyle/>
          <a:p>
            <a:pPr indent="0" lvl="0" marL="0" marR="0" rtl="0" algn="just">
              <a:lnSpc>
                <a:spcPct val="150000"/>
              </a:lnSpc>
              <a:spcBef>
                <a:spcPts val="0"/>
              </a:spcBef>
              <a:spcAft>
                <a:spcPts val="0"/>
              </a:spcAft>
              <a:buNone/>
            </a:pPr>
            <a:r>
              <a:t/>
            </a:r>
            <a:endParaRPr sz="3000">
              <a:solidFill>
                <a:schemeClr val="dk1"/>
              </a:solidFill>
              <a:latin typeface="Calibri"/>
              <a:ea typeface="Calibri"/>
              <a:cs typeface="Calibri"/>
              <a:sym typeface="Calibri"/>
            </a:endParaRPr>
          </a:p>
        </p:txBody>
      </p:sp>
      <p:sp>
        <p:nvSpPr>
          <p:cNvPr id="111" name="Google Shape;111;p6"/>
          <p:cNvSpPr txBox="1"/>
          <p:nvPr/>
        </p:nvSpPr>
        <p:spPr>
          <a:xfrm>
            <a:off x="4979822" y="2308476"/>
            <a:ext cx="2490977" cy="5666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7725">
            <a:spAutoFit/>
          </a:bodyPr>
          <a:lstStyle/>
          <a:p>
            <a:pPr indent="0" lvl="0" marL="0" marR="0" rtl="0" algn="ctr">
              <a:spcBef>
                <a:spcPts val="0"/>
              </a:spcBef>
              <a:spcAft>
                <a:spcPts val="0"/>
              </a:spcAft>
              <a:buNone/>
            </a:pPr>
            <a:r>
              <a:rPr lang="en-US" sz="3500">
                <a:solidFill>
                  <a:schemeClr val="dk1"/>
                </a:solidFill>
                <a:latin typeface="Trebuchet MS"/>
                <a:ea typeface="Trebuchet MS"/>
                <a:cs typeface="Trebuchet MS"/>
                <a:sym typeface="Trebuchet MS"/>
              </a:rPr>
              <a:t>x = 1</a:t>
            </a:r>
            <a:endParaRPr sz="3500">
              <a:solidFill>
                <a:schemeClr val="dk1"/>
              </a:solidFill>
              <a:latin typeface="Trebuchet MS"/>
              <a:ea typeface="Trebuchet MS"/>
              <a:cs typeface="Trebuchet MS"/>
              <a:sym typeface="Trebuchet MS"/>
            </a:endParaRPr>
          </a:p>
        </p:txBody>
      </p:sp>
      <p:sp>
        <p:nvSpPr>
          <p:cNvPr id="112" name="Google Shape;112;p6"/>
          <p:cNvSpPr txBox="1"/>
          <p:nvPr/>
        </p:nvSpPr>
        <p:spPr>
          <a:xfrm>
            <a:off x="8180221" y="6772780"/>
            <a:ext cx="2493264" cy="5690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0100">
            <a:spAutoFit/>
          </a:bodyPr>
          <a:lstStyle/>
          <a:p>
            <a:pPr indent="0" lvl="0" marL="2377" marR="0" rtl="0" algn="ctr">
              <a:spcBef>
                <a:spcPts val="0"/>
              </a:spcBef>
              <a:spcAft>
                <a:spcPts val="0"/>
              </a:spcAft>
              <a:buNone/>
            </a:pPr>
            <a:r>
              <a:rPr lang="en-US" sz="3500">
                <a:solidFill>
                  <a:schemeClr val="dk1"/>
                </a:solidFill>
                <a:latin typeface="Trebuchet MS"/>
                <a:ea typeface="Trebuchet MS"/>
                <a:cs typeface="Trebuchet MS"/>
                <a:sym typeface="Trebuchet MS"/>
              </a:rPr>
              <a:t>x = 4</a:t>
            </a:r>
            <a:endParaRPr sz="3500">
              <a:solidFill>
                <a:schemeClr val="dk1"/>
              </a:solidFill>
              <a:latin typeface="Trebuchet MS"/>
              <a:ea typeface="Trebuchet MS"/>
              <a:cs typeface="Trebuchet MS"/>
              <a:sym typeface="Trebuchet MS"/>
            </a:endParaRPr>
          </a:p>
        </p:txBody>
      </p:sp>
      <p:sp>
        <p:nvSpPr>
          <p:cNvPr id="113" name="Google Shape;113;p6"/>
          <p:cNvSpPr txBox="1"/>
          <p:nvPr/>
        </p:nvSpPr>
        <p:spPr>
          <a:xfrm>
            <a:off x="4979822" y="3838572"/>
            <a:ext cx="2490977" cy="5682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9300">
            <a:spAutoFit/>
          </a:bodyPr>
          <a:lstStyle/>
          <a:p>
            <a:pPr indent="0" lvl="0" marL="633192" marR="0" rtl="0" algn="l">
              <a:spcBef>
                <a:spcPts val="0"/>
              </a:spcBef>
              <a:spcAft>
                <a:spcPts val="0"/>
              </a:spcAft>
              <a:buNone/>
            </a:pPr>
            <a:r>
              <a:rPr lang="en-US" sz="3500">
                <a:solidFill>
                  <a:schemeClr val="dk1"/>
                </a:solidFill>
                <a:latin typeface="Trebuchet MS"/>
                <a:ea typeface="Trebuchet MS"/>
                <a:cs typeface="Trebuchet MS"/>
                <a:sym typeface="Trebuchet MS"/>
              </a:rPr>
              <a:t>print(x)</a:t>
            </a:r>
            <a:endParaRPr sz="3500">
              <a:solidFill>
                <a:schemeClr val="dk1"/>
              </a:solidFill>
              <a:latin typeface="Trebuchet MS"/>
              <a:ea typeface="Trebuchet MS"/>
              <a:cs typeface="Trebuchet MS"/>
              <a:sym typeface="Trebuchet MS"/>
            </a:endParaRPr>
          </a:p>
        </p:txBody>
      </p:sp>
      <p:sp>
        <p:nvSpPr>
          <p:cNvPr id="114" name="Google Shape;114;p6"/>
          <p:cNvSpPr txBox="1"/>
          <p:nvPr/>
        </p:nvSpPr>
        <p:spPr>
          <a:xfrm>
            <a:off x="4979822" y="8097643"/>
            <a:ext cx="2490977" cy="5690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0100">
            <a:spAutoFit/>
          </a:bodyPr>
          <a:lstStyle/>
          <a:p>
            <a:pPr indent="0" lvl="0" marL="633192" marR="0" rtl="0" algn="l">
              <a:spcBef>
                <a:spcPts val="0"/>
              </a:spcBef>
              <a:spcAft>
                <a:spcPts val="0"/>
              </a:spcAft>
              <a:buNone/>
            </a:pPr>
            <a:r>
              <a:rPr lang="en-US" sz="3500">
                <a:solidFill>
                  <a:schemeClr val="dk1"/>
                </a:solidFill>
                <a:latin typeface="Trebuchet MS"/>
                <a:ea typeface="Trebuchet MS"/>
                <a:cs typeface="Trebuchet MS"/>
                <a:sym typeface="Trebuchet MS"/>
              </a:rPr>
              <a:t>print(x)</a:t>
            </a:r>
            <a:endParaRPr sz="3500">
              <a:solidFill>
                <a:schemeClr val="dk1"/>
              </a:solidFill>
              <a:latin typeface="Trebuchet MS"/>
              <a:ea typeface="Trebuchet MS"/>
              <a:cs typeface="Trebuchet MS"/>
              <a:sym typeface="Trebuchet MS"/>
            </a:endParaRPr>
          </a:p>
        </p:txBody>
      </p:sp>
      <p:sp>
        <p:nvSpPr>
          <p:cNvPr id="115" name="Google Shape;115;p6"/>
          <p:cNvSpPr txBox="1"/>
          <p:nvPr/>
        </p:nvSpPr>
        <p:spPr>
          <a:xfrm>
            <a:off x="4979822" y="5458075"/>
            <a:ext cx="2490977" cy="56821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9300">
            <a:spAutoFit/>
          </a:bodyPr>
          <a:lstStyle/>
          <a:p>
            <a:pPr indent="0" lvl="0" marL="619719" marR="0" rtl="0" algn="l">
              <a:spcBef>
                <a:spcPts val="0"/>
              </a:spcBef>
              <a:spcAft>
                <a:spcPts val="0"/>
              </a:spcAft>
              <a:buNone/>
            </a:pPr>
            <a:r>
              <a:rPr lang="en-US" sz="3500">
                <a:solidFill>
                  <a:schemeClr val="dk1"/>
                </a:solidFill>
                <a:latin typeface="Trebuchet MS"/>
                <a:ea typeface="Trebuchet MS"/>
                <a:cs typeface="Trebuchet MS"/>
                <a:sym typeface="Trebuchet MS"/>
              </a:rPr>
              <a:t>If(c &gt; 0)</a:t>
            </a:r>
            <a:endParaRPr sz="3500">
              <a:solidFill>
                <a:schemeClr val="dk1"/>
              </a:solidFill>
              <a:latin typeface="Trebuchet MS"/>
              <a:ea typeface="Trebuchet MS"/>
              <a:cs typeface="Trebuchet MS"/>
              <a:sym typeface="Trebuchet MS"/>
            </a:endParaRPr>
          </a:p>
        </p:txBody>
      </p:sp>
      <p:sp>
        <p:nvSpPr>
          <p:cNvPr id="116" name="Google Shape;116;p6"/>
          <p:cNvSpPr/>
          <p:nvPr/>
        </p:nvSpPr>
        <p:spPr>
          <a:xfrm>
            <a:off x="6179515" y="3005451"/>
            <a:ext cx="91440" cy="833967"/>
          </a:xfrm>
          <a:custGeom>
            <a:rect b="b" l="l" r="r" t="t"/>
            <a:pathLst>
              <a:path extrusionOk="0" h="625475" w="76200">
                <a:moveTo>
                  <a:pt x="31750" y="548894"/>
                </a:moveTo>
                <a:lnTo>
                  <a:pt x="0" y="548894"/>
                </a:lnTo>
                <a:lnTo>
                  <a:pt x="38100" y="625094"/>
                </a:lnTo>
                <a:lnTo>
                  <a:pt x="69850" y="561594"/>
                </a:lnTo>
                <a:lnTo>
                  <a:pt x="31750" y="561594"/>
                </a:lnTo>
                <a:lnTo>
                  <a:pt x="31750" y="548894"/>
                </a:lnTo>
                <a:close/>
              </a:path>
              <a:path extrusionOk="0" h="625475" w="76200">
                <a:moveTo>
                  <a:pt x="44450" y="0"/>
                </a:moveTo>
                <a:lnTo>
                  <a:pt x="31750" y="0"/>
                </a:lnTo>
                <a:lnTo>
                  <a:pt x="31750" y="561594"/>
                </a:lnTo>
                <a:lnTo>
                  <a:pt x="44450" y="561594"/>
                </a:lnTo>
                <a:lnTo>
                  <a:pt x="44450" y="0"/>
                </a:lnTo>
                <a:close/>
              </a:path>
              <a:path extrusionOk="0" h="625475" w="76200">
                <a:moveTo>
                  <a:pt x="76200" y="548894"/>
                </a:moveTo>
                <a:lnTo>
                  <a:pt x="44450" y="548894"/>
                </a:lnTo>
                <a:lnTo>
                  <a:pt x="44450" y="561594"/>
                </a:lnTo>
                <a:lnTo>
                  <a:pt x="69850" y="561594"/>
                </a:lnTo>
                <a:lnTo>
                  <a:pt x="76200" y="54889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6"/>
          <p:cNvSpPr/>
          <p:nvPr/>
        </p:nvSpPr>
        <p:spPr>
          <a:xfrm>
            <a:off x="6179515" y="4537581"/>
            <a:ext cx="91440" cy="922020"/>
          </a:xfrm>
          <a:custGeom>
            <a:rect b="b" l="l" r="r" t="t"/>
            <a:pathLst>
              <a:path extrusionOk="0" h="691514" w="76200">
                <a:moveTo>
                  <a:pt x="31750" y="614934"/>
                </a:moveTo>
                <a:lnTo>
                  <a:pt x="0" y="614934"/>
                </a:lnTo>
                <a:lnTo>
                  <a:pt x="38100" y="691134"/>
                </a:lnTo>
                <a:lnTo>
                  <a:pt x="69850" y="627634"/>
                </a:lnTo>
                <a:lnTo>
                  <a:pt x="31750" y="627634"/>
                </a:lnTo>
                <a:lnTo>
                  <a:pt x="31750" y="614934"/>
                </a:lnTo>
                <a:close/>
              </a:path>
              <a:path extrusionOk="0" h="691514" w="76200">
                <a:moveTo>
                  <a:pt x="44450" y="0"/>
                </a:moveTo>
                <a:lnTo>
                  <a:pt x="31750" y="0"/>
                </a:lnTo>
                <a:lnTo>
                  <a:pt x="31750" y="627634"/>
                </a:lnTo>
                <a:lnTo>
                  <a:pt x="44450" y="627634"/>
                </a:lnTo>
                <a:lnTo>
                  <a:pt x="44450" y="0"/>
                </a:lnTo>
                <a:close/>
              </a:path>
              <a:path extrusionOk="0" h="691514" w="76200">
                <a:moveTo>
                  <a:pt x="76200" y="614934"/>
                </a:moveTo>
                <a:lnTo>
                  <a:pt x="44450" y="614934"/>
                </a:lnTo>
                <a:lnTo>
                  <a:pt x="44450" y="627634"/>
                </a:lnTo>
                <a:lnTo>
                  <a:pt x="69850" y="627634"/>
                </a:lnTo>
                <a:lnTo>
                  <a:pt x="76200" y="61493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6"/>
          <p:cNvSpPr/>
          <p:nvPr/>
        </p:nvSpPr>
        <p:spPr>
          <a:xfrm>
            <a:off x="6179515" y="6157083"/>
            <a:ext cx="91440" cy="1942253"/>
          </a:xfrm>
          <a:custGeom>
            <a:rect b="b" l="l" r="r" t="t"/>
            <a:pathLst>
              <a:path extrusionOk="0" h="1456689" w="76200">
                <a:moveTo>
                  <a:pt x="31750" y="1380362"/>
                </a:moveTo>
                <a:lnTo>
                  <a:pt x="0" y="1380362"/>
                </a:lnTo>
                <a:lnTo>
                  <a:pt x="38100" y="1456562"/>
                </a:lnTo>
                <a:lnTo>
                  <a:pt x="69850" y="1393062"/>
                </a:lnTo>
                <a:lnTo>
                  <a:pt x="31750" y="1393062"/>
                </a:lnTo>
                <a:lnTo>
                  <a:pt x="31750" y="1380362"/>
                </a:lnTo>
                <a:close/>
              </a:path>
              <a:path extrusionOk="0" h="1456689" w="76200">
                <a:moveTo>
                  <a:pt x="44450" y="0"/>
                </a:moveTo>
                <a:lnTo>
                  <a:pt x="31750" y="0"/>
                </a:lnTo>
                <a:lnTo>
                  <a:pt x="31750" y="1393062"/>
                </a:lnTo>
                <a:lnTo>
                  <a:pt x="44450" y="1393062"/>
                </a:lnTo>
                <a:lnTo>
                  <a:pt x="44450" y="0"/>
                </a:lnTo>
                <a:close/>
              </a:path>
              <a:path extrusionOk="0" h="1456689" w="76200">
                <a:moveTo>
                  <a:pt x="76200" y="1380362"/>
                </a:moveTo>
                <a:lnTo>
                  <a:pt x="44450" y="1380362"/>
                </a:lnTo>
                <a:lnTo>
                  <a:pt x="44450" y="1393062"/>
                </a:lnTo>
                <a:lnTo>
                  <a:pt x="69850" y="1393062"/>
                </a:lnTo>
                <a:lnTo>
                  <a:pt x="76200" y="138036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6"/>
          <p:cNvSpPr/>
          <p:nvPr/>
        </p:nvSpPr>
        <p:spPr>
          <a:xfrm>
            <a:off x="6222187" y="6149294"/>
            <a:ext cx="1959102" cy="979593"/>
          </a:xfrm>
          <a:custGeom>
            <a:rect b="b" l="l" r="r" t="t"/>
            <a:pathLst>
              <a:path extrusionOk="0" h="734695" w="1632584">
                <a:moveTo>
                  <a:pt x="1560121" y="705267"/>
                </a:moveTo>
                <a:lnTo>
                  <a:pt x="1547240" y="734313"/>
                </a:lnTo>
                <a:lnTo>
                  <a:pt x="1632331" y="730503"/>
                </a:lnTo>
                <a:lnTo>
                  <a:pt x="1615790" y="710438"/>
                </a:lnTo>
                <a:lnTo>
                  <a:pt x="1571752" y="710438"/>
                </a:lnTo>
                <a:lnTo>
                  <a:pt x="1560121" y="705267"/>
                </a:lnTo>
                <a:close/>
              </a:path>
              <a:path extrusionOk="0" h="734695" w="1632584">
                <a:moveTo>
                  <a:pt x="1565238" y="693726"/>
                </a:moveTo>
                <a:lnTo>
                  <a:pt x="1560121" y="705267"/>
                </a:lnTo>
                <a:lnTo>
                  <a:pt x="1571752" y="710438"/>
                </a:lnTo>
                <a:lnTo>
                  <a:pt x="1576832" y="698881"/>
                </a:lnTo>
                <a:lnTo>
                  <a:pt x="1565238" y="693726"/>
                </a:lnTo>
                <a:close/>
              </a:path>
              <a:path extrusionOk="0" h="734695" w="1632584">
                <a:moveTo>
                  <a:pt x="1578102" y="664718"/>
                </a:moveTo>
                <a:lnTo>
                  <a:pt x="1565238" y="693726"/>
                </a:lnTo>
                <a:lnTo>
                  <a:pt x="1576832" y="698881"/>
                </a:lnTo>
                <a:lnTo>
                  <a:pt x="1571752" y="710438"/>
                </a:lnTo>
                <a:lnTo>
                  <a:pt x="1615790" y="710438"/>
                </a:lnTo>
                <a:lnTo>
                  <a:pt x="1578102" y="664718"/>
                </a:lnTo>
                <a:close/>
              </a:path>
              <a:path extrusionOk="0" h="734695" w="1632584">
                <a:moveTo>
                  <a:pt x="5079" y="0"/>
                </a:moveTo>
                <a:lnTo>
                  <a:pt x="0" y="11683"/>
                </a:lnTo>
                <a:lnTo>
                  <a:pt x="1560121" y="705267"/>
                </a:lnTo>
                <a:lnTo>
                  <a:pt x="1565238" y="693726"/>
                </a:lnTo>
                <a:lnTo>
                  <a:pt x="507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6"/>
          <p:cNvSpPr/>
          <p:nvPr/>
        </p:nvSpPr>
        <p:spPr>
          <a:xfrm>
            <a:off x="6364225" y="7114664"/>
            <a:ext cx="1820418" cy="985520"/>
          </a:xfrm>
          <a:custGeom>
            <a:rect b="b" l="l" r="r" t="t"/>
            <a:pathLst>
              <a:path extrusionOk="0" h="739139" w="1517015">
                <a:moveTo>
                  <a:pt x="52070" y="670179"/>
                </a:moveTo>
                <a:lnTo>
                  <a:pt x="0" y="737616"/>
                </a:lnTo>
                <a:lnTo>
                  <a:pt x="85216" y="738759"/>
                </a:lnTo>
                <a:lnTo>
                  <a:pt x="74045" y="715645"/>
                </a:lnTo>
                <a:lnTo>
                  <a:pt x="59944" y="715645"/>
                </a:lnTo>
                <a:lnTo>
                  <a:pt x="54355" y="704215"/>
                </a:lnTo>
                <a:lnTo>
                  <a:pt x="65838" y="698665"/>
                </a:lnTo>
                <a:lnTo>
                  <a:pt x="52070" y="670179"/>
                </a:lnTo>
                <a:close/>
              </a:path>
              <a:path extrusionOk="0" h="739139" w="1517015">
                <a:moveTo>
                  <a:pt x="65838" y="698665"/>
                </a:moveTo>
                <a:lnTo>
                  <a:pt x="54355" y="704215"/>
                </a:lnTo>
                <a:lnTo>
                  <a:pt x="59944" y="715645"/>
                </a:lnTo>
                <a:lnTo>
                  <a:pt x="71374" y="710119"/>
                </a:lnTo>
                <a:lnTo>
                  <a:pt x="65838" y="698665"/>
                </a:lnTo>
                <a:close/>
              </a:path>
              <a:path extrusionOk="0" h="739139" w="1517015">
                <a:moveTo>
                  <a:pt x="71374" y="710119"/>
                </a:moveTo>
                <a:lnTo>
                  <a:pt x="59944" y="715645"/>
                </a:lnTo>
                <a:lnTo>
                  <a:pt x="74045" y="715645"/>
                </a:lnTo>
                <a:lnTo>
                  <a:pt x="71374" y="710119"/>
                </a:lnTo>
                <a:close/>
              </a:path>
              <a:path extrusionOk="0" h="739139" w="1517015">
                <a:moveTo>
                  <a:pt x="1511300" y="0"/>
                </a:moveTo>
                <a:lnTo>
                  <a:pt x="65838" y="698665"/>
                </a:lnTo>
                <a:lnTo>
                  <a:pt x="71374" y="710119"/>
                </a:lnTo>
                <a:lnTo>
                  <a:pt x="1516760" y="11430"/>
                </a:lnTo>
                <a:lnTo>
                  <a:pt x="15113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6"/>
          <p:cNvSpPr txBox="1"/>
          <p:nvPr/>
        </p:nvSpPr>
        <p:spPr>
          <a:xfrm>
            <a:off x="6642760" y="3005439"/>
            <a:ext cx="720900" cy="939600"/>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3000">
                <a:solidFill>
                  <a:srgbClr val="FF0000"/>
                </a:solidFill>
                <a:latin typeface="Trebuchet MS"/>
                <a:ea typeface="Trebuchet MS"/>
                <a:cs typeface="Trebuchet MS"/>
                <a:sym typeface="Trebuchet MS"/>
              </a:rPr>
              <a:t>x = 1</a:t>
            </a:r>
            <a:endParaRPr sz="3000">
              <a:solidFill>
                <a:schemeClr val="dk1"/>
              </a:solidFill>
              <a:latin typeface="Trebuchet MS"/>
              <a:ea typeface="Trebuchet MS"/>
              <a:cs typeface="Trebuchet MS"/>
              <a:sym typeface="Trebuchet MS"/>
            </a:endParaRPr>
          </a:p>
        </p:txBody>
      </p:sp>
      <p:sp>
        <p:nvSpPr>
          <p:cNvPr id="122" name="Google Shape;122;p6"/>
          <p:cNvSpPr txBox="1"/>
          <p:nvPr/>
        </p:nvSpPr>
        <p:spPr>
          <a:xfrm>
            <a:off x="6364216" y="4533040"/>
            <a:ext cx="720900" cy="939600"/>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3000">
                <a:solidFill>
                  <a:srgbClr val="FF0000"/>
                </a:solidFill>
                <a:latin typeface="Trebuchet MS"/>
                <a:ea typeface="Trebuchet MS"/>
                <a:cs typeface="Trebuchet MS"/>
                <a:sym typeface="Trebuchet MS"/>
              </a:rPr>
              <a:t>x = 1</a:t>
            </a:r>
            <a:endParaRPr sz="3000">
              <a:solidFill>
                <a:schemeClr val="dk1"/>
              </a:solidFill>
              <a:latin typeface="Trebuchet MS"/>
              <a:ea typeface="Trebuchet MS"/>
              <a:cs typeface="Trebuchet MS"/>
              <a:sym typeface="Trebuchet MS"/>
            </a:endParaRPr>
          </a:p>
        </p:txBody>
      </p:sp>
      <p:sp>
        <p:nvSpPr>
          <p:cNvPr id="123" name="Google Shape;123;p6"/>
          <p:cNvSpPr txBox="1"/>
          <p:nvPr/>
        </p:nvSpPr>
        <p:spPr>
          <a:xfrm>
            <a:off x="7942784" y="5993466"/>
            <a:ext cx="720900" cy="939600"/>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3000">
                <a:solidFill>
                  <a:srgbClr val="FF0000"/>
                </a:solidFill>
                <a:latin typeface="Trebuchet MS"/>
                <a:ea typeface="Trebuchet MS"/>
                <a:cs typeface="Trebuchet MS"/>
                <a:sym typeface="Trebuchet MS"/>
              </a:rPr>
              <a:t>x = 1</a:t>
            </a:r>
            <a:endParaRPr sz="3000">
              <a:solidFill>
                <a:schemeClr val="dk1"/>
              </a:solidFill>
              <a:latin typeface="Trebuchet MS"/>
              <a:ea typeface="Trebuchet MS"/>
              <a:cs typeface="Trebuchet MS"/>
              <a:sym typeface="Trebuchet MS"/>
            </a:endParaRPr>
          </a:p>
        </p:txBody>
      </p:sp>
      <p:sp>
        <p:nvSpPr>
          <p:cNvPr id="124" name="Google Shape;124;p6"/>
          <p:cNvSpPr txBox="1"/>
          <p:nvPr/>
        </p:nvSpPr>
        <p:spPr>
          <a:xfrm>
            <a:off x="8128406" y="7397619"/>
            <a:ext cx="720852" cy="477670"/>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3000">
                <a:solidFill>
                  <a:srgbClr val="FF0000"/>
                </a:solidFill>
                <a:latin typeface="Trebuchet MS"/>
                <a:ea typeface="Trebuchet MS"/>
                <a:cs typeface="Trebuchet MS"/>
                <a:sym typeface="Trebuchet MS"/>
              </a:rPr>
              <a:t>x = 4</a:t>
            </a:r>
            <a:endParaRPr sz="3000">
              <a:solidFill>
                <a:schemeClr val="dk1"/>
              </a:solidFill>
              <a:latin typeface="Trebuchet MS"/>
              <a:ea typeface="Trebuchet MS"/>
              <a:cs typeface="Trebuchet MS"/>
              <a:sym typeface="Trebuchet MS"/>
            </a:endParaRPr>
          </a:p>
        </p:txBody>
      </p:sp>
      <p:sp>
        <p:nvSpPr>
          <p:cNvPr id="125" name="Google Shape;125;p6"/>
          <p:cNvSpPr txBox="1"/>
          <p:nvPr/>
        </p:nvSpPr>
        <p:spPr>
          <a:xfrm>
            <a:off x="5550092" y="6637010"/>
            <a:ext cx="720900" cy="939600"/>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3000">
                <a:solidFill>
                  <a:srgbClr val="FF0000"/>
                </a:solidFill>
                <a:latin typeface="Trebuchet MS"/>
                <a:ea typeface="Trebuchet MS"/>
                <a:cs typeface="Trebuchet MS"/>
                <a:sym typeface="Trebuchet MS"/>
              </a:rPr>
              <a:t>x = 1</a:t>
            </a:r>
            <a:endParaRPr sz="3000">
              <a:solidFill>
                <a:schemeClr val="dk1"/>
              </a:solidFill>
              <a:latin typeface="Trebuchet MS"/>
              <a:ea typeface="Trebuchet MS"/>
              <a:cs typeface="Trebuchet MS"/>
              <a:sym typeface="Trebuchet MS"/>
            </a:endParaRPr>
          </a:p>
        </p:txBody>
      </p:sp>
      <p:sp>
        <p:nvSpPr>
          <p:cNvPr id="126" name="Google Shape;126;p6"/>
          <p:cNvSpPr txBox="1"/>
          <p:nvPr/>
        </p:nvSpPr>
        <p:spPr>
          <a:xfrm rot="-10740000">
            <a:off x="8092673" y="8354586"/>
            <a:ext cx="421066" cy="371897"/>
          </a:xfrm>
          <a:prstGeom prst="rect">
            <a:avLst/>
          </a:prstGeom>
          <a:noFill/>
          <a:ln>
            <a:noFill/>
          </a:ln>
        </p:spPr>
        <p:txBody>
          <a:bodyPr anchorCtr="0" anchor="t" bIns="0" lIns="0" spcFirstLastPara="1" rIns="0" wrap="square" tIns="0">
            <a:spAutoFit/>
          </a:bodyPr>
          <a:lstStyle/>
          <a:p>
            <a:pPr indent="0" lvl="0" marL="0" marR="0" rtl="0" algn="l">
              <a:lnSpc>
                <a:spcPct val="95466"/>
              </a:lnSpc>
              <a:spcBef>
                <a:spcPts val="0"/>
              </a:spcBef>
              <a:spcAft>
                <a:spcPts val="0"/>
              </a:spcAft>
              <a:buNone/>
            </a:pPr>
            <a:r>
              <a:rPr lang="en-US" sz="3000">
                <a:solidFill>
                  <a:schemeClr val="dk1"/>
                </a:solidFill>
                <a:latin typeface="Arial"/>
                <a:ea typeface="Arial"/>
                <a:cs typeface="Arial"/>
                <a:sym typeface="Arial"/>
              </a:rPr>
              <a:t>Э</a:t>
            </a:r>
            <a:endParaRPr sz="3000">
              <a:solidFill>
                <a:schemeClr val="dk1"/>
              </a:solidFill>
              <a:latin typeface="Arial"/>
              <a:ea typeface="Arial"/>
              <a:cs typeface="Arial"/>
              <a:sym typeface="Arial"/>
            </a:endParaRPr>
          </a:p>
        </p:txBody>
      </p:sp>
      <p:sp>
        <p:nvSpPr>
          <p:cNvPr id="127" name="Google Shape;127;p6"/>
          <p:cNvSpPr txBox="1"/>
          <p:nvPr/>
        </p:nvSpPr>
        <p:spPr>
          <a:xfrm>
            <a:off x="7841284" y="8228234"/>
            <a:ext cx="1835681" cy="477670"/>
          </a:xfrm>
          <a:prstGeom prst="rect">
            <a:avLst/>
          </a:prstGeom>
          <a:noFill/>
          <a:ln>
            <a:noFill/>
          </a:ln>
        </p:spPr>
        <p:txBody>
          <a:bodyPr anchorCtr="0" anchor="t" bIns="0" lIns="0" spcFirstLastPara="1" rIns="0" wrap="square" tIns="15850">
            <a:spAutoFit/>
          </a:bodyPr>
          <a:lstStyle/>
          <a:p>
            <a:pPr indent="0" lvl="0" marL="15850" marR="0" rtl="0" algn="l">
              <a:spcBef>
                <a:spcPts val="0"/>
              </a:spcBef>
              <a:spcAft>
                <a:spcPts val="0"/>
              </a:spcAft>
              <a:buNone/>
            </a:pPr>
            <a:r>
              <a:rPr lang="en-US" sz="3000">
                <a:solidFill>
                  <a:srgbClr val="FF0000"/>
                </a:solidFill>
                <a:latin typeface="Trebuchet MS"/>
                <a:ea typeface="Trebuchet MS"/>
                <a:cs typeface="Trebuchet MS"/>
                <a:sym typeface="Trebuchet MS"/>
              </a:rPr>
              <a:t>x	  {1, 4}</a:t>
            </a:r>
            <a:endParaRPr sz="30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cxnSp>
        <p:nvCxnSpPr>
          <p:cNvPr id="132" name="Google Shape;132;p7"/>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33" name="Google Shape;133;p7"/>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134" name="Google Shape;134;p7"/>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35" name="Google Shape;135;p7"/>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Abstraction</a:t>
            </a:r>
            <a:endParaRPr/>
          </a:p>
        </p:txBody>
      </p:sp>
      <p:sp>
        <p:nvSpPr>
          <p:cNvPr id="136" name="Google Shape;136;p7"/>
          <p:cNvSpPr txBox="1"/>
          <p:nvPr/>
        </p:nvSpPr>
        <p:spPr>
          <a:xfrm>
            <a:off x="332901" y="2015908"/>
            <a:ext cx="12186542" cy="8432800"/>
          </a:xfrm>
          <a:prstGeom prst="rect">
            <a:avLst/>
          </a:prstGeom>
          <a:noFill/>
          <a:ln>
            <a:noFill/>
          </a:ln>
        </p:spPr>
        <p:txBody>
          <a:bodyPr anchorCtr="0" anchor="t" bIns="57050" lIns="114100" spcFirstLastPara="1" rIns="114100" wrap="square" tIns="57050">
            <a:noAutofit/>
          </a:bodyPr>
          <a:lstStyle/>
          <a:p>
            <a:pPr indent="0" lvl="0" marL="0" marR="0" rtl="0" algn="just">
              <a:lnSpc>
                <a:spcPct val="150000"/>
              </a:lnSpc>
              <a:spcBef>
                <a:spcPts val="0"/>
              </a:spcBef>
              <a:spcAft>
                <a:spcPts val="0"/>
              </a:spcAft>
              <a:buNone/>
            </a:pPr>
            <a:r>
              <a:t/>
            </a:r>
            <a:endParaRPr sz="3000">
              <a:solidFill>
                <a:schemeClr val="dk1"/>
              </a:solidFill>
              <a:latin typeface="Calibri"/>
              <a:ea typeface="Calibri"/>
              <a:cs typeface="Calibri"/>
              <a:sym typeface="Calibri"/>
            </a:endParaRPr>
          </a:p>
        </p:txBody>
      </p:sp>
      <p:sp>
        <p:nvSpPr>
          <p:cNvPr id="137" name="Google Shape;137;p7"/>
          <p:cNvSpPr txBox="1"/>
          <p:nvPr/>
        </p:nvSpPr>
        <p:spPr>
          <a:xfrm>
            <a:off x="743712" y="2505351"/>
            <a:ext cx="10216896" cy="3900884"/>
          </a:xfrm>
          <a:prstGeom prst="rect">
            <a:avLst/>
          </a:prstGeom>
          <a:noFill/>
          <a:ln>
            <a:noFill/>
          </a:ln>
        </p:spPr>
        <p:txBody>
          <a:bodyPr anchorCtr="0" anchor="t" bIns="57050" lIns="114100" spcFirstLastPara="1" rIns="114100" wrap="square" tIns="57050">
            <a:spAutoFit/>
          </a:bodyPr>
          <a:lstStyle/>
          <a:p>
            <a:pPr indent="-356616" lvl="0" marL="356616"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Program can be viewed as transformation in states</a:t>
            </a:r>
            <a:endParaRPr/>
          </a:p>
          <a:p>
            <a:pPr indent="-356616" lvl="0" marL="356616"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Input state is associated with </a:t>
            </a:r>
            <a:r>
              <a:rPr b="1" i="1" lang="en-US" sz="3000">
                <a:solidFill>
                  <a:schemeClr val="dk1"/>
                </a:solidFill>
                <a:latin typeface="Calibri"/>
                <a:ea typeface="Calibri"/>
                <a:cs typeface="Calibri"/>
                <a:sym typeface="Calibri"/>
              </a:rPr>
              <a:t>program point </a:t>
            </a:r>
            <a:r>
              <a:rPr lang="en-US" sz="3000">
                <a:solidFill>
                  <a:schemeClr val="dk1"/>
                </a:solidFill>
                <a:latin typeface="Calibri"/>
                <a:ea typeface="Calibri"/>
                <a:cs typeface="Calibri"/>
                <a:sym typeface="Calibri"/>
              </a:rPr>
              <a:t>before the statement</a:t>
            </a:r>
            <a:endParaRPr/>
          </a:p>
          <a:p>
            <a:pPr indent="-356616" lvl="0" marL="356616"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Output state is associated with </a:t>
            </a:r>
            <a:r>
              <a:rPr b="1" lang="en-US" sz="3000">
                <a:solidFill>
                  <a:schemeClr val="dk1"/>
                </a:solidFill>
                <a:latin typeface="Calibri"/>
                <a:ea typeface="Calibri"/>
                <a:cs typeface="Calibri"/>
                <a:sym typeface="Calibri"/>
              </a:rPr>
              <a:t>Program point </a:t>
            </a:r>
            <a:r>
              <a:rPr lang="en-US" sz="3000">
                <a:solidFill>
                  <a:schemeClr val="dk1"/>
                </a:solidFill>
                <a:latin typeface="Calibri"/>
                <a:ea typeface="Calibri"/>
                <a:cs typeface="Calibri"/>
                <a:sym typeface="Calibri"/>
              </a:rPr>
              <a:t>after the statement execution</a:t>
            </a:r>
            <a:endParaRPr/>
          </a:p>
          <a:p>
            <a:pPr indent="-356616" lvl="0" marL="356616"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Program behavior-possible sequence or paths of program points</a:t>
            </a:r>
            <a:endParaRPr/>
          </a:p>
          <a:p>
            <a:pPr indent="-242316" lvl="0" marL="35661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42316" lvl="0" marL="35661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cxnSp>
        <p:nvCxnSpPr>
          <p:cNvPr id="142" name="Google Shape;142;p8"/>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43" name="Google Shape;143;p8"/>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144" name="Google Shape;144;p8"/>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45" name="Google Shape;145;p8"/>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146" name="Google Shape;146;p8"/>
          <p:cNvSpPr txBox="1"/>
          <p:nvPr/>
        </p:nvSpPr>
        <p:spPr>
          <a:xfrm>
            <a:off x="64862" y="2057399"/>
            <a:ext cx="9052560" cy="6410561"/>
          </a:xfrm>
          <a:prstGeom prst="rect">
            <a:avLst/>
          </a:prstGeom>
          <a:noFill/>
          <a:ln>
            <a:noFill/>
          </a:ln>
        </p:spPr>
        <p:txBody>
          <a:bodyPr anchorCtr="0" anchor="t" bIns="57050" lIns="114100" spcFirstLastPara="1" rIns="114100" wrap="square" tIns="57050">
            <a:noAutofit/>
          </a:bodyPr>
          <a:lstStyle/>
          <a:p>
            <a:pPr indent="0" lvl="0" marL="0" marR="0" rtl="0" algn="l">
              <a:lnSpc>
                <a:spcPct val="150000"/>
              </a:lnSpc>
              <a:spcBef>
                <a:spcPts val="0"/>
              </a:spcBef>
              <a:spcAft>
                <a:spcPts val="0"/>
              </a:spcAft>
              <a:buNone/>
            </a:pPr>
            <a:r>
              <a:rPr b="1" lang="en-US" sz="3200">
                <a:solidFill>
                  <a:srgbClr val="002060"/>
                </a:solidFill>
                <a:latin typeface="Calibri"/>
                <a:ea typeface="Calibri"/>
                <a:cs typeface="Calibri"/>
                <a:sym typeface="Calibri"/>
              </a:rPr>
              <a:t>Flow graph depicts the possible execution paths.</a:t>
            </a:r>
            <a:endParaRPr/>
          </a:p>
          <a:p>
            <a:pPr indent="-570586" lvl="1" marL="1141171" marR="0" rtl="0" algn="just">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Within one basic block, the program point after a statement is the same as the program point before the next statement.</a:t>
            </a:r>
            <a:endParaRPr/>
          </a:p>
          <a:p>
            <a:pPr indent="-570586" lvl="1" marL="1141171" marR="0" rtl="0" algn="just">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If there is an edge from block B1 to block B2, then the program point after the last statement of B1 may be followed immediately by the program point before the first statement of B2.</a:t>
            </a:r>
            <a:endParaRPr/>
          </a:p>
          <a:p>
            <a:pPr indent="0" lvl="1" marL="457200" marR="0" rtl="0" algn="l">
              <a:lnSpc>
                <a:spcPct val="15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147" name="Google Shape;147;p8"/>
          <p:cNvSpPr/>
          <p:nvPr/>
        </p:nvSpPr>
        <p:spPr>
          <a:xfrm>
            <a:off x="8611229" y="2105100"/>
            <a:ext cx="1795800" cy="1255200"/>
          </a:xfrm>
          <a:prstGeom prst="rect">
            <a:avLst/>
          </a:prstGeom>
          <a:noFill/>
          <a:ln>
            <a:noFill/>
          </a:ln>
        </p:spPr>
        <p:txBody>
          <a:bodyPr anchorCtr="0" anchor="t" bIns="57050" lIns="114100" spcFirstLastPara="1" rIns="114100" wrap="square" tIns="57050">
            <a:spAutoFit/>
          </a:bodyPr>
          <a:lstStyle/>
          <a:p>
            <a:pPr indent="0" lvl="0" marL="0" marR="0" rtl="0" algn="l">
              <a:spcBef>
                <a:spcPts val="0"/>
              </a:spcBef>
              <a:spcAft>
                <a:spcPts val="0"/>
              </a:spcAft>
              <a:buNone/>
            </a:pPr>
            <a:r>
              <a:rPr b="1" i="1" lang="en-US" sz="2700">
                <a:solidFill>
                  <a:srgbClr val="00B050"/>
                </a:solidFill>
                <a:latin typeface="Calibri"/>
                <a:ea typeface="Calibri"/>
                <a:cs typeface="Calibri"/>
                <a:sym typeface="Calibri"/>
              </a:rPr>
              <a:t>Program points </a:t>
            </a:r>
            <a:endParaRPr i="1" sz="2700">
              <a:solidFill>
                <a:srgbClr val="00B050"/>
              </a:solidFill>
              <a:latin typeface="Calibri"/>
              <a:ea typeface="Calibri"/>
              <a:cs typeface="Calibri"/>
              <a:sym typeface="Calibri"/>
            </a:endParaRPr>
          </a:p>
        </p:txBody>
      </p:sp>
      <p:pic>
        <p:nvPicPr>
          <p:cNvPr id="148" name="Google Shape;148;p8"/>
          <p:cNvPicPr preferRelativeResize="0"/>
          <p:nvPr/>
        </p:nvPicPr>
        <p:blipFill rotWithShape="1">
          <a:blip r:embed="rId4">
            <a:alphaModFix/>
          </a:blip>
          <a:srcRect b="0" l="0" r="0" t="0"/>
          <a:stretch/>
        </p:blipFill>
        <p:spPr>
          <a:xfrm>
            <a:off x="9959999" y="1828800"/>
            <a:ext cx="4114800" cy="6477000"/>
          </a:xfrm>
          <a:prstGeom prst="rect">
            <a:avLst/>
          </a:prstGeom>
          <a:noFill/>
          <a:ln>
            <a:noFill/>
          </a:ln>
        </p:spPr>
      </p:pic>
      <p:cxnSp>
        <p:nvCxnSpPr>
          <p:cNvPr id="149" name="Google Shape;149;p8"/>
          <p:cNvCxnSpPr/>
          <p:nvPr/>
        </p:nvCxnSpPr>
        <p:spPr>
          <a:xfrm>
            <a:off x="10045966" y="2571027"/>
            <a:ext cx="966300" cy="247200"/>
          </a:xfrm>
          <a:prstGeom prst="curvedConnector3">
            <a:avLst>
              <a:gd fmla="val 49999" name="adj1"/>
            </a:avLst>
          </a:prstGeom>
          <a:noFill/>
          <a:ln cap="flat" cmpd="sng" w="381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50" name="Google Shape;150;p8"/>
          <p:cNvCxnSpPr/>
          <p:nvPr/>
        </p:nvCxnSpPr>
        <p:spPr>
          <a:xfrm flipH="1" rot="10800000">
            <a:off x="10352473" y="2000669"/>
            <a:ext cx="810600" cy="329100"/>
          </a:xfrm>
          <a:prstGeom prst="curvedConnector3">
            <a:avLst>
              <a:gd fmla="val 49992" name="adj1"/>
            </a:avLst>
          </a:prstGeom>
          <a:noFill/>
          <a:ln cap="flat" cmpd="sng" w="381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cxnSp>
        <p:nvCxnSpPr>
          <p:cNvPr id="155" name="Google Shape;155;p9"/>
          <p:cNvCxnSpPr/>
          <p:nvPr/>
        </p:nvCxnSpPr>
        <p:spPr>
          <a:xfrm>
            <a:off x="-63" y="1775597"/>
            <a:ext cx="9960062" cy="0"/>
          </a:xfrm>
          <a:prstGeom prst="straightConnector1">
            <a:avLst/>
          </a:prstGeom>
          <a:noFill/>
          <a:ln cap="flat" cmpd="sng" w="38100">
            <a:solidFill>
              <a:srgbClr val="953734"/>
            </a:solidFill>
            <a:prstDash val="solid"/>
            <a:round/>
            <a:headEnd len="sm" w="sm" type="none"/>
            <a:tailEnd len="sm" w="sm" type="none"/>
          </a:ln>
        </p:spPr>
      </p:cxnSp>
      <p:pic>
        <p:nvPicPr>
          <p:cNvPr descr="A close up of a logo&#10;&#10;Description automatically generated" id="156" name="Google Shape;156;p9"/>
          <p:cNvPicPr preferRelativeResize="0"/>
          <p:nvPr/>
        </p:nvPicPr>
        <p:blipFill rotWithShape="1">
          <a:blip r:embed="rId3">
            <a:alphaModFix/>
          </a:blip>
          <a:srcRect b="0" l="0" r="0" t="0"/>
          <a:stretch/>
        </p:blipFill>
        <p:spPr>
          <a:xfrm>
            <a:off x="12791423" y="626521"/>
            <a:ext cx="1120318" cy="1865284"/>
          </a:xfrm>
          <a:prstGeom prst="rect">
            <a:avLst/>
          </a:prstGeom>
          <a:noFill/>
          <a:ln>
            <a:noFill/>
          </a:ln>
        </p:spPr>
      </p:pic>
      <p:sp>
        <p:nvSpPr>
          <p:cNvPr id="157" name="Google Shape;157;p9"/>
          <p:cNvSpPr/>
          <p:nvPr/>
        </p:nvSpPr>
        <p:spPr>
          <a:xfrm>
            <a:off x="471733" y="336321"/>
            <a:ext cx="8996657"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366092"/>
                </a:solidFill>
                <a:latin typeface="Calibri"/>
                <a:ea typeface="Calibri"/>
                <a:cs typeface="Calibri"/>
                <a:sym typeface="Calibri"/>
              </a:rPr>
              <a:t>COMPILER DESIGN</a:t>
            </a:r>
            <a:endParaRPr/>
          </a:p>
        </p:txBody>
      </p:sp>
      <p:sp>
        <p:nvSpPr>
          <p:cNvPr id="158" name="Google Shape;158;p9"/>
          <p:cNvSpPr/>
          <p:nvPr/>
        </p:nvSpPr>
        <p:spPr>
          <a:xfrm>
            <a:off x="446256" y="869198"/>
            <a:ext cx="9599710" cy="576897"/>
          </a:xfrm>
          <a:prstGeom prst="rect">
            <a:avLst/>
          </a:prstGeom>
          <a:noFill/>
          <a:ln>
            <a:noFill/>
          </a:ln>
        </p:spPr>
        <p:txBody>
          <a:bodyPr anchorCtr="0" anchor="t" bIns="57050" lIns="114100" spcFirstLastPara="1" rIns="114100" wrap="square" tIns="57050">
            <a:spAutoFit/>
          </a:bodyPr>
          <a:lstStyle/>
          <a:p>
            <a:pPr indent="0" lvl="0" marL="0" marR="0" rtl="0" algn="just">
              <a:spcBef>
                <a:spcPts val="0"/>
              </a:spcBef>
              <a:spcAft>
                <a:spcPts val="0"/>
              </a:spcAft>
              <a:buNone/>
            </a:pPr>
            <a:r>
              <a:rPr b="1" lang="en-US" sz="3000">
                <a:solidFill>
                  <a:srgbClr val="953734"/>
                </a:solidFill>
                <a:latin typeface="Calibri"/>
                <a:ea typeface="Calibri"/>
                <a:cs typeface="Calibri"/>
                <a:sym typeface="Calibri"/>
              </a:rPr>
              <a:t> Data Flow Analysis</a:t>
            </a:r>
            <a:endParaRPr/>
          </a:p>
        </p:txBody>
      </p:sp>
      <p:sp>
        <p:nvSpPr>
          <p:cNvPr id="159" name="Google Shape;159;p9"/>
          <p:cNvSpPr txBox="1"/>
          <p:nvPr/>
        </p:nvSpPr>
        <p:spPr>
          <a:xfrm>
            <a:off x="279341" y="1759505"/>
            <a:ext cx="6387940" cy="7721600"/>
          </a:xfrm>
          <a:prstGeom prst="rect">
            <a:avLst/>
          </a:prstGeom>
          <a:noFill/>
          <a:ln>
            <a:noFill/>
          </a:ln>
        </p:spPr>
        <p:txBody>
          <a:bodyPr anchorCtr="0" anchor="t" bIns="57050" lIns="114100" spcFirstLastPara="1" rIns="114100" wrap="square" tIns="57050">
            <a:noAutofit/>
          </a:bodyPr>
          <a:lstStyle/>
          <a:p>
            <a:pPr indent="0" lvl="0" marL="0" marR="0" rtl="0" algn="just">
              <a:lnSpc>
                <a:spcPct val="150000"/>
              </a:lnSpc>
              <a:spcBef>
                <a:spcPts val="0"/>
              </a:spcBef>
              <a:spcAft>
                <a:spcPts val="0"/>
              </a:spcAft>
              <a:buNone/>
            </a:pPr>
            <a:r>
              <a:rPr b="1" lang="en-US" sz="2900">
                <a:solidFill>
                  <a:schemeClr val="dk1"/>
                </a:solidFill>
                <a:latin typeface="Calibri"/>
                <a:ea typeface="Calibri"/>
                <a:cs typeface="Calibri"/>
                <a:sym typeface="Calibri"/>
              </a:rPr>
              <a:t>Figure describes an unbounded number of execution paths. </a:t>
            </a:r>
            <a:endParaRPr/>
          </a:p>
          <a:p>
            <a:pPr indent="0" lvl="0" marL="0" marR="0" rtl="0" algn="just">
              <a:lnSpc>
                <a:spcPct val="150000"/>
              </a:lnSpc>
              <a:spcBef>
                <a:spcPts val="0"/>
              </a:spcBef>
              <a:spcAft>
                <a:spcPts val="0"/>
              </a:spcAft>
              <a:buNone/>
            </a:pPr>
            <a:r>
              <a:t/>
            </a:r>
            <a:endParaRPr b="1" sz="2900">
              <a:solidFill>
                <a:schemeClr val="dk2"/>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900">
                <a:solidFill>
                  <a:srgbClr val="000000"/>
                </a:solidFill>
                <a:latin typeface="Calibri"/>
                <a:ea typeface="Calibri"/>
                <a:cs typeface="Calibri"/>
                <a:sym typeface="Calibri"/>
              </a:rPr>
              <a:t>	Not entering the loop at all, the </a:t>
            </a:r>
            <a:r>
              <a:rPr b="1" lang="en-US" sz="2900">
                <a:solidFill>
                  <a:srgbClr val="000000"/>
                </a:solidFill>
                <a:latin typeface="Calibri"/>
                <a:ea typeface="Calibri"/>
                <a:cs typeface="Calibri"/>
                <a:sym typeface="Calibri"/>
              </a:rPr>
              <a:t>shortest complete execution path </a:t>
            </a:r>
            <a:r>
              <a:rPr lang="en-US" sz="2900">
                <a:solidFill>
                  <a:srgbClr val="000000"/>
                </a:solidFill>
                <a:latin typeface="Calibri"/>
                <a:ea typeface="Calibri"/>
                <a:cs typeface="Calibri"/>
                <a:sym typeface="Calibri"/>
              </a:rPr>
              <a:t>consists of the program points </a:t>
            </a:r>
            <a:r>
              <a:rPr b="1" lang="en-US" sz="2900">
                <a:solidFill>
                  <a:srgbClr val="000000"/>
                </a:solidFill>
                <a:latin typeface="Calibri"/>
                <a:ea typeface="Calibri"/>
                <a:cs typeface="Calibri"/>
                <a:sym typeface="Calibri"/>
              </a:rPr>
              <a:t>(1,2,3,4,9). </a:t>
            </a:r>
            <a:endParaRPr/>
          </a:p>
          <a:p>
            <a:pPr indent="0" lvl="0" marL="0" marR="0" rtl="0" algn="just">
              <a:lnSpc>
                <a:spcPct val="150000"/>
              </a:lnSpc>
              <a:spcBef>
                <a:spcPts val="0"/>
              </a:spcBef>
              <a:spcAft>
                <a:spcPts val="0"/>
              </a:spcAft>
              <a:buNone/>
            </a:pPr>
            <a:r>
              <a:rPr lang="en-US" sz="2900">
                <a:solidFill>
                  <a:srgbClr val="000000"/>
                </a:solidFill>
                <a:latin typeface="Calibri"/>
                <a:ea typeface="Calibri"/>
                <a:cs typeface="Calibri"/>
                <a:sym typeface="Calibri"/>
              </a:rPr>
              <a:t>	</a:t>
            </a:r>
            <a:r>
              <a:rPr b="1" lang="en-US" sz="2900">
                <a:solidFill>
                  <a:srgbClr val="000000"/>
                </a:solidFill>
                <a:latin typeface="Calibri"/>
                <a:ea typeface="Calibri"/>
                <a:cs typeface="Calibri"/>
                <a:sym typeface="Calibri"/>
              </a:rPr>
              <a:t>The next shortest path executes one iteration of the loop</a:t>
            </a:r>
            <a:r>
              <a:rPr lang="en-US" sz="2900">
                <a:solidFill>
                  <a:srgbClr val="000000"/>
                </a:solidFill>
                <a:latin typeface="Calibri"/>
                <a:ea typeface="Calibri"/>
                <a:cs typeface="Calibri"/>
                <a:sym typeface="Calibri"/>
              </a:rPr>
              <a:t> and consists of the points </a:t>
            </a:r>
            <a:r>
              <a:rPr b="1" lang="en-US" sz="2900">
                <a:solidFill>
                  <a:srgbClr val="000000"/>
                </a:solidFill>
                <a:latin typeface="Calibri"/>
                <a:ea typeface="Calibri"/>
                <a:cs typeface="Calibri"/>
                <a:sym typeface="Calibri"/>
              </a:rPr>
              <a:t>(1,2,3,4,5,6,7,8,3,4,9). </a:t>
            </a:r>
            <a:endParaRPr/>
          </a:p>
        </p:txBody>
      </p:sp>
      <p:pic>
        <p:nvPicPr>
          <p:cNvPr id="160" name="Google Shape;160;p9"/>
          <p:cNvPicPr preferRelativeResize="0"/>
          <p:nvPr/>
        </p:nvPicPr>
        <p:blipFill rotWithShape="1">
          <a:blip r:embed="rId4">
            <a:alphaModFix/>
          </a:blip>
          <a:srcRect b="0" l="0" r="0" t="0"/>
          <a:stretch/>
        </p:blipFill>
        <p:spPr>
          <a:xfrm>
            <a:off x="7328061" y="2216771"/>
            <a:ext cx="5180932" cy="5756591"/>
          </a:xfrm>
          <a:prstGeom prst="rect">
            <a:avLst/>
          </a:prstGeom>
          <a:noFill/>
          <a:ln>
            <a:noFill/>
          </a:ln>
        </p:spPr>
      </p:pic>
      <p:sp>
        <p:nvSpPr>
          <p:cNvPr id="161" name="Google Shape;161;p9"/>
          <p:cNvSpPr/>
          <p:nvPr/>
        </p:nvSpPr>
        <p:spPr>
          <a:xfrm>
            <a:off x="8621484" y="8106757"/>
            <a:ext cx="3668052" cy="576897"/>
          </a:xfrm>
          <a:prstGeom prst="rect">
            <a:avLst/>
          </a:prstGeom>
          <a:noFill/>
          <a:ln>
            <a:noFill/>
          </a:ln>
        </p:spPr>
        <p:txBody>
          <a:bodyPr anchorCtr="0" anchor="t" bIns="57050" lIns="114100" spcFirstLastPara="1" rIns="114100" wrap="square" tIns="57050">
            <a:spAutoFit/>
          </a:bodyPr>
          <a:lstStyle/>
          <a:p>
            <a:pPr indent="0" lvl="0" marL="0" marR="0" rtl="0" algn="l">
              <a:spcBef>
                <a:spcPts val="0"/>
              </a:spcBef>
              <a:spcAft>
                <a:spcPts val="0"/>
              </a:spcAft>
              <a:buNone/>
            </a:pPr>
            <a:r>
              <a:rPr b="1" lang="en-US" sz="3000">
                <a:solidFill>
                  <a:srgbClr val="002060"/>
                </a:solidFill>
                <a:latin typeface="Calibri"/>
                <a:ea typeface="Calibri"/>
                <a:cs typeface="Calibri"/>
                <a:sym typeface="Calibri"/>
              </a:rPr>
              <a:t>Data-flow abstraction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2022-03-21T04:32:45Z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