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61" roundtripDataSignature="AMtx7mj9fX50UlIS40ZumPQ7Fv0Oq+3X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4FFF9F-6CC2-44EA-9B8C-423F0FFCF989}">
  <a:tblStyle styleId="{9E4FFF9F-6CC2-44EA-9B8C-423F0FFCF989}"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1"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3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p3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4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4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4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4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4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4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4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4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5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5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5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5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bg>
      <p:bgPr>
        <a:solidFill>
          <a:schemeClr val="lt1"/>
        </a:solidFill>
      </p:bgPr>
    </p:bg>
    <p:spTree>
      <p:nvGrpSpPr>
        <p:cNvPr id="11" name="Shape 11"/>
        <p:cNvGrpSpPr/>
        <p:nvPr/>
      </p:nvGrpSpPr>
      <p:grpSpPr>
        <a:xfrm>
          <a:off x="0" y="0"/>
          <a:ext cx="0" cy="0"/>
          <a:chOff x="0" y="0"/>
          <a:chExt cx="0" cy="0"/>
        </a:xfrm>
      </p:grpSpPr>
      <p:pic>
        <p:nvPicPr>
          <p:cNvPr id="12" name="Google Shape;12;p57"/>
          <p:cNvPicPr preferRelativeResize="0"/>
          <p:nvPr/>
        </p:nvPicPr>
        <p:blipFill rotWithShape="1">
          <a:blip r:embed="rId2">
            <a:alphaModFix/>
          </a:blip>
          <a:srcRect b="0" l="0" r="0" t="0"/>
          <a:stretch/>
        </p:blipFill>
        <p:spPr>
          <a:xfrm>
            <a:off x="10658856" y="469391"/>
            <a:ext cx="934211" cy="1399031"/>
          </a:xfrm>
          <a:prstGeom prst="rect">
            <a:avLst/>
          </a:prstGeom>
          <a:noFill/>
          <a:ln>
            <a:noFill/>
          </a:ln>
        </p:spPr>
      </p:pic>
      <p:sp>
        <p:nvSpPr>
          <p:cNvPr id="13" name="Google Shape;13;p57"/>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57"/>
          <p:cNvSpPr txBox="1"/>
          <p:nvPr>
            <p:ph type="title"/>
          </p:nvPr>
        </p:nvSpPr>
        <p:spPr>
          <a:xfrm>
            <a:off x="4361180" y="2054097"/>
            <a:ext cx="3469640"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57"/>
          <p:cNvSpPr txBox="1"/>
          <p:nvPr>
            <p:ph idx="1" type="body"/>
          </p:nvPr>
        </p:nvSpPr>
        <p:spPr>
          <a:xfrm>
            <a:off x="513080" y="2304464"/>
            <a:ext cx="9072245" cy="205168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400">
                <a:solidFill>
                  <a:srgbClr val="006FC0"/>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5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5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5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b="0" i="0" sz="1800" u="none" cap="none" strike="noStrike">
                <a:solidFill>
                  <a:srgbClr val="888888"/>
                </a:solidFill>
                <a:latin typeface="Calibri"/>
                <a:ea typeface="Calibri"/>
                <a:cs typeface="Calibri"/>
                <a:sym typeface="Calibri"/>
              </a:defRPr>
            </a:lvl1pPr>
            <a:lvl2pPr indent="0" lvl="1" marL="0" algn="r">
              <a:spcBef>
                <a:spcPts val="0"/>
              </a:spcBef>
              <a:buNone/>
              <a:defRPr b="0" i="0" sz="1800" u="none" cap="none" strike="noStrike">
                <a:solidFill>
                  <a:srgbClr val="888888"/>
                </a:solidFill>
                <a:latin typeface="Calibri"/>
                <a:ea typeface="Calibri"/>
                <a:cs typeface="Calibri"/>
                <a:sym typeface="Calibri"/>
              </a:defRPr>
            </a:lvl2pPr>
            <a:lvl3pPr indent="0" lvl="2" marL="0" algn="r">
              <a:spcBef>
                <a:spcPts val="0"/>
              </a:spcBef>
              <a:buNone/>
              <a:defRPr b="0" i="0" sz="1800" u="none" cap="none" strike="noStrike">
                <a:solidFill>
                  <a:srgbClr val="888888"/>
                </a:solidFill>
                <a:latin typeface="Calibri"/>
                <a:ea typeface="Calibri"/>
                <a:cs typeface="Calibri"/>
                <a:sym typeface="Calibri"/>
              </a:defRPr>
            </a:lvl3pPr>
            <a:lvl4pPr indent="0" lvl="3" marL="0" algn="r">
              <a:spcBef>
                <a:spcPts val="0"/>
              </a:spcBef>
              <a:buNone/>
              <a:defRPr b="0" i="0" sz="1800" u="none" cap="none" strike="noStrike">
                <a:solidFill>
                  <a:srgbClr val="888888"/>
                </a:solidFill>
                <a:latin typeface="Calibri"/>
                <a:ea typeface="Calibri"/>
                <a:cs typeface="Calibri"/>
                <a:sym typeface="Calibri"/>
              </a:defRPr>
            </a:lvl4pPr>
            <a:lvl5pPr indent="0" lvl="4" marL="0" algn="r">
              <a:spcBef>
                <a:spcPts val="0"/>
              </a:spcBef>
              <a:buNone/>
              <a:defRPr b="0" i="0" sz="1800" u="none" cap="none" strike="noStrike">
                <a:solidFill>
                  <a:srgbClr val="888888"/>
                </a:solidFill>
                <a:latin typeface="Calibri"/>
                <a:ea typeface="Calibri"/>
                <a:cs typeface="Calibri"/>
                <a:sym typeface="Calibri"/>
              </a:defRPr>
            </a:lvl5pPr>
            <a:lvl6pPr indent="0" lvl="5" marL="0" algn="r">
              <a:spcBef>
                <a:spcPts val="0"/>
              </a:spcBef>
              <a:buNone/>
              <a:defRPr b="0" i="0" sz="1800" u="none" cap="none" strike="noStrike">
                <a:solidFill>
                  <a:srgbClr val="888888"/>
                </a:solidFill>
                <a:latin typeface="Calibri"/>
                <a:ea typeface="Calibri"/>
                <a:cs typeface="Calibri"/>
                <a:sym typeface="Calibri"/>
              </a:defRPr>
            </a:lvl6pPr>
            <a:lvl7pPr indent="0" lvl="6" marL="0" algn="r">
              <a:spcBef>
                <a:spcPts val="0"/>
              </a:spcBef>
              <a:buNone/>
              <a:defRPr b="0" i="0" sz="1800" u="none" cap="none" strike="noStrike">
                <a:solidFill>
                  <a:srgbClr val="888888"/>
                </a:solidFill>
                <a:latin typeface="Calibri"/>
                <a:ea typeface="Calibri"/>
                <a:cs typeface="Calibri"/>
                <a:sym typeface="Calibri"/>
              </a:defRPr>
            </a:lvl7pPr>
            <a:lvl8pPr indent="0" lvl="7" marL="0" algn="r">
              <a:spcBef>
                <a:spcPts val="0"/>
              </a:spcBef>
              <a:buNone/>
              <a:defRPr b="0" i="0" sz="1800" u="none" cap="none" strike="noStrike">
                <a:solidFill>
                  <a:srgbClr val="888888"/>
                </a:solidFill>
                <a:latin typeface="Calibri"/>
                <a:ea typeface="Calibri"/>
                <a:cs typeface="Calibri"/>
                <a:sym typeface="Calibri"/>
              </a:defRPr>
            </a:lvl8pPr>
            <a:lvl9pPr indent="0" lvl="8" mar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9" name="Shape 19"/>
        <p:cNvGrpSpPr/>
        <p:nvPr/>
      </p:nvGrpSpPr>
      <p:grpSpPr>
        <a:xfrm>
          <a:off x="0" y="0"/>
          <a:ext cx="0" cy="0"/>
          <a:chOff x="0" y="0"/>
          <a:chExt cx="0" cy="0"/>
        </a:xfrm>
      </p:grpSpPr>
      <p:sp>
        <p:nvSpPr>
          <p:cNvPr id="20" name="Google Shape;20;p58"/>
          <p:cNvSpPr txBox="1"/>
          <p:nvPr>
            <p:ph type="title"/>
          </p:nvPr>
        </p:nvSpPr>
        <p:spPr>
          <a:xfrm>
            <a:off x="4361180" y="2054097"/>
            <a:ext cx="3469640"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58"/>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 name="Google Shape;22;p58"/>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5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bg>
      <p:bgPr>
        <a:solidFill>
          <a:schemeClr val="lt1"/>
        </a:solidFill>
      </p:bgPr>
    </p:bg>
    <p:spTree>
      <p:nvGrpSpPr>
        <p:cNvPr id="26" name="Shape 26"/>
        <p:cNvGrpSpPr/>
        <p:nvPr/>
      </p:nvGrpSpPr>
      <p:grpSpPr>
        <a:xfrm>
          <a:off x="0" y="0"/>
          <a:ext cx="0" cy="0"/>
          <a:chOff x="0" y="0"/>
          <a:chExt cx="0" cy="0"/>
        </a:xfrm>
      </p:grpSpPr>
      <p:pic>
        <p:nvPicPr>
          <p:cNvPr id="27" name="Google Shape;27;p59"/>
          <p:cNvPicPr preferRelativeResize="0"/>
          <p:nvPr/>
        </p:nvPicPr>
        <p:blipFill rotWithShape="1">
          <a:blip r:embed="rId2">
            <a:alphaModFix/>
          </a:blip>
          <a:srcRect b="0" l="0" r="0" t="0"/>
          <a:stretch/>
        </p:blipFill>
        <p:spPr>
          <a:xfrm>
            <a:off x="10658856" y="469391"/>
            <a:ext cx="934211" cy="1399031"/>
          </a:xfrm>
          <a:prstGeom prst="rect">
            <a:avLst/>
          </a:prstGeom>
          <a:noFill/>
          <a:ln>
            <a:noFill/>
          </a:ln>
        </p:spPr>
      </p:pic>
      <p:sp>
        <p:nvSpPr>
          <p:cNvPr id="28" name="Google Shape;28;p59"/>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 name="Google Shape;29;p5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2" name="Shape 32"/>
        <p:cNvGrpSpPr/>
        <p:nvPr/>
      </p:nvGrpSpPr>
      <p:grpSpPr>
        <a:xfrm>
          <a:off x="0" y="0"/>
          <a:ext cx="0" cy="0"/>
          <a:chOff x="0" y="0"/>
          <a:chExt cx="0" cy="0"/>
        </a:xfrm>
      </p:grpSpPr>
      <p:sp>
        <p:nvSpPr>
          <p:cNvPr id="33" name="Google Shape;33;p60"/>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60"/>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8" name="Shape 38"/>
        <p:cNvGrpSpPr/>
        <p:nvPr/>
      </p:nvGrpSpPr>
      <p:grpSpPr>
        <a:xfrm>
          <a:off x="0" y="0"/>
          <a:ext cx="0" cy="0"/>
          <a:chOff x="0" y="0"/>
          <a:chExt cx="0" cy="0"/>
        </a:xfrm>
      </p:grpSpPr>
      <p:sp>
        <p:nvSpPr>
          <p:cNvPr id="39" name="Google Shape;39;p61"/>
          <p:cNvSpPr txBox="1"/>
          <p:nvPr>
            <p:ph type="title"/>
          </p:nvPr>
        </p:nvSpPr>
        <p:spPr>
          <a:xfrm>
            <a:off x="4361180" y="2054097"/>
            <a:ext cx="3469640"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sz="1800">
                <a:solidFill>
                  <a:srgbClr val="888888"/>
                </a:solidFill>
                <a:latin typeface="Calibri"/>
                <a:ea typeface="Calibri"/>
                <a:cs typeface="Calibri"/>
                <a:sym typeface="Calibri"/>
              </a:defRPr>
            </a:lvl1pPr>
            <a:lvl2pPr indent="0" lvl="1" marL="0" algn="r">
              <a:spcBef>
                <a:spcPts val="0"/>
              </a:spcBef>
              <a:buNone/>
              <a:defRPr sz="1800">
                <a:solidFill>
                  <a:srgbClr val="888888"/>
                </a:solidFill>
                <a:latin typeface="Calibri"/>
                <a:ea typeface="Calibri"/>
                <a:cs typeface="Calibri"/>
                <a:sym typeface="Calibri"/>
              </a:defRPr>
            </a:lvl2pPr>
            <a:lvl3pPr indent="0" lvl="2" marL="0" algn="r">
              <a:spcBef>
                <a:spcPts val="0"/>
              </a:spcBef>
              <a:buNone/>
              <a:defRPr sz="1800">
                <a:solidFill>
                  <a:srgbClr val="888888"/>
                </a:solidFill>
                <a:latin typeface="Calibri"/>
                <a:ea typeface="Calibri"/>
                <a:cs typeface="Calibri"/>
                <a:sym typeface="Calibri"/>
              </a:defRPr>
            </a:lvl3pPr>
            <a:lvl4pPr indent="0" lvl="3" marL="0" algn="r">
              <a:spcBef>
                <a:spcPts val="0"/>
              </a:spcBef>
              <a:buNone/>
              <a:defRPr sz="1800">
                <a:solidFill>
                  <a:srgbClr val="888888"/>
                </a:solidFill>
                <a:latin typeface="Calibri"/>
                <a:ea typeface="Calibri"/>
                <a:cs typeface="Calibri"/>
                <a:sym typeface="Calibri"/>
              </a:defRPr>
            </a:lvl4pPr>
            <a:lvl5pPr indent="0" lvl="4" marL="0" algn="r">
              <a:spcBef>
                <a:spcPts val="0"/>
              </a:spcBef>
              <a:buNone/>
              <a:defRPr sz="1800">
                <a:solidFill>
                  <a:srgbClr val="888888"/>
                </a:solidFill>
                <a:latin typeface="Calibri"/>
                <a:ea typeface="Calibri"/>
                <a:cs typeface="Calibri"/>
                <a:sym typeface="Calibri"/>
              </a:defRPr>
            </a:lvl5pPr>
            <a:lvl6pPr indent="0" lvl="5" marL="0" algn="r">
              <a:spcBef>
                <a:spcPts val="0"/>
              </a:spcBef>
              <a:buNone/>
              <a:defRPr sz="1800">
                <a:solidFill>
                  <a:srgbClr val="888888"/>
                </a:solidFill>
                <a:latin typeface="Calibri"/>
                <a:ea typeface="Calibri"/>
                <a:cs typeface="Calibri"/>
                <a:sym typeface="Calibri"/>
              </a:defRPr>
            </a:lvl6pPr>
            <a:lvl7pPr indent="0" lvl="6" marL="0" algn="r">
              <a:spcBef>
                <a:spcPts val="0"/>
              </a:spcBef>
              <a:buNone/>
              <a:defRPr sz="1800">
                <a:solidFill>
                  <a:srgbClr val="888888"/>
                </a:solidFill>
                <a:latin typeface="Calibri"/>
                <a:ea typeface="Calibri"/>
                <a:cs typeface="Calibri"/>
                <a:sym typeface="Calibri"/>
              </a:defRPr>
            </a:lvl7pPr>
            <a:lvl8pPr indent="0" lvl="7" marL="0" algn="r">
              <a:spcBef>
                <a:spcPts val="0"/>
              </a:spcBef>
              <a:buNone/>
              <a:defRPr sz="1800">
                <a:solidFill>
                  <a:srgbClr val="888888"/>
                </a:solidFill>
                <a:latin typeface="Calibri"/>
                <a:ea typeface="Calibri"/>
                <a:cs typeface="Calibri"/>
                <a:sym typeface="Calibri"/>
              </a:defRPr>
            </a:lvl8pPr>
            <a:lvl9pPr indent="0" lvl="8" mar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6"/>
          <p:cNvSpPr txBox="1"/>
          <p:nvPr>
            <p:ph type="title"/>
          </p:nvPr>
        </p:nvSpPr>
        <p:spPr>
          <a:xfrm>
            <a:off x="4361180" y="2054097"/>
            <a:ext cx="3469640" cy="57403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600" u="none" cap="none" strike="noStrike">
                <a:solidFill>
                  <a:srgbClr val="C55A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6"/>
          <p:cNvSpPr txBox="1"/>
          <p:nvPr>
            <p:ph idx="1" type="body"/>
          </p:nvPr>
        </p:nvSpPr>
        <p:spPr>
          <a:xfrm>
            <a:off x="513080" y="2304464"/>
            <a:ext cx="9072245" cy="205168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400" u="none" cap="none" strike="noStrike">
                <a:solidFill>
                  <a:srgbClr val="006FC0"/>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8" name="Google Shape;8;p5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18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b="0" i="0" sz="1800" u="none" cap="none" strike="noStrike">
                <a:solidFill>
                  <a:srgbClr val="888888"/>
                </a:solidFill>
                <a:latin typeface="Calibri"/>
                <a:ea typeface="Calibri"/>
                <a:cs typeface="Calibri"/>
                <a:sym typeface="Calibri"/>
              </a:defRPr>
            </a:lvl1pPr>
            <a:lvl2pPr indent="0" lvl="1" marL="0" marR="0" rtl="0" algn="r">
              <a:spcBef>
                <a:spcPts val="0"/>
              </a:spcBef>
              <a:buNone/>
              <a:defRPr b="0" i="0" sz="1800" u="none" cap="none" strike="noStrike">
                <a:solidFill>
                  <a:srgbClr val="888888"/>
                </a:solidFill>
                <a:latin typeface="Calibri"/>
                <a:ea typeface="Calibri"/>
                <a:cs typeface="Calibri"/>
                <a:sym typeface="Calibri"/>
              </a:defRPr>
            </a:lvl2pPr>
            <a:lvl3pPr indent="0" lvl="2" marL="0" marR="0" rtl="0" algn="r">
              <a:spcBef>
                <a:spcPts val="0"/>
              </a:spcBef>
              <a:buNone/>
              <a:defRPr b="0" i="0" sz="1800" u="none" cap="none" strike="noStrike">
                <a:solidFill>
                  <a:srgbClr val="888888"/>
                </a:solidFill>
                <a:latin typeface="Calibri"/>
                <a:ea typeface="Calibri"/>
                <a:cs typeface="Calibri"/>
                <a:sym typeface="Calibri"/>
              </a:defRPr>
            </a:lvl3pPr>
            <a:lvl4pPr indent="0" lvl="3" marL="0" marR="0" rtl="0" algn="r">
              <a:spcBef>
                <a:spcPts val="0"/>
              </a:spcBef>
              <a:buNone/>
              <a:defRPr b="0" i="0" sz="1800" u="none" cap="none" strike="noStrike">
                <a:solidFill>
                  <a:srgbClr val="888888"/>
                </a:solidFill>
                <a:latin typeface="Calibri"/>
                <a:ea typeface="Calibri"/>
                <a:cs typeface="Calibri"/>
                <a:sym typeface="Calibri"/>
              </a:defRPr>
            </a:lvl4pPr>
            <a:lvl5pPr indent="0" lvl="4" marL="0" marR="0" rtl="0" algn="r">
              <a:spcBef>
                <a:spcPts val="0"/>
              </a:spcBef>
              <a:buNone/>
              <a:defRPr b="0" i="0" sz="1800" u="none" cap="none" strike="noStrike">
                <a:solidFill>
                  <a:srgbClr val="888888"/>
                </a:solidFill>
                <a:latin typeface="Calibri"/>
                <a:ea typeface="Calibri"/>
                <a:cs typeface="Calibri"/>
                <a:sym typeface="Calibri"/>
              </a:defRPr>
            </a:lvl5pPr>
            <a:lvl6pPr indent="0" lvl="5" marL="0" marR="0" rtl="0" algn="r">
              <a:spcBef>
                <a:spcPts val="0"/>
              </a:spcBef>
              <a:buNone/>
              <a:defRPr b="0" i="0" sz="1800" u="none" cap="none" strike="noStrike">
                <a:solidFill>
                  <a:srgbClr val="888888"/>
                </a:solidFill>
                <a:latin typeface="Calibri"/>
                <a:ea typeface="Calibri"/>
                <a:cs typeface="Calibri"/>
                <a:sym typeface="Calibri"/>
              </a:defRPr>
            </a:lvl6pPr>
            <a:lvl7pPr indent="0" lvl="6" marL="0" marR="0" rtl="0" algn="r">
              <a:spcBef>
                <a:spcPts val="0"/>
              </a:spcBef>
              <a:buNone/>
              <a:defRPr b="0" i="0" sz="1800" u="none" cap="none" strike="noStrike">
                <a:solidFill>
                  <a:srgbClr val="888888"/>
                </a:solidFill>
                <a:latin typeface="Calibri"/>
                <a:ea typeface="Calibri"/>
                <a:cs typeface="Calibri"/>
                <a:sym typeface="Calibri"/>
              </a:defRPr>
            </a:lvl7pPr>
            <a:lvl8pPr indent="0" lvl="7" marL="0" marR="0" rtl="0" algn="r">
              <a:spcBef>
                <a:spcPts val="0"/>
              </a:spcBef>
              <a:buNone/>
              <a:defRPr b="0" i="0" sz="1800" u="none" cap="none" strike="noStrike">
                <a:solidFill>
                  <a:srgbClr val="888888"/>
                </a:solidFill>
                <a:latin typeface="Calibri"/>
                <a:ea typeface="Calibri"/>
                <a:cs typeface="Calibri"/>
                <a:sym typeface="Calibri"/>
              </a:defRPr>
            </a:lvl8pPr>
            <a:lvl9pPr indent="0" lvl="8" marL="0" marR="0" rtl="0" algn="r">
              <a:spcBef>
                <a:spcPts val="0"/>
              </a:spcBef>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jp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4.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8.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0.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9.jp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2.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3.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png"/><Relationship Id="rId4" Type="http://schemas.openxmlformats.org/officeDocument/2006/relationships/image" Target="../media/image17.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0.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 Id="rId3" Type="http://schemas.openxmlformats.org/officeDocument/2006/relationships/image" Target="../media/image18.png"/><Relationship Id="rId4" Type="http://schemas.openxmlformats.org/officeDocument/2006/relationships/image" Target="../media/image21.jpg"/><Relationship Id="rId5"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hyperlink" Target="mailto:coprakasha@pes.edu"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6" name="Shape 46"/>
        <p:cNvGrpSpPr/>
        <p:nvPr/>
      </p:nvGrpSpPr>
      <p:grpSpPr>
        <a:xfrm>
          <a:off x="0" y="0"/>
          <a:ext cx="0" cy="0"/>
          <a:chOff x="0" y="0"/>
          <a:chExt cx="0" cy="0"/>
        </a:xfrm>
      </p:grpSpPr>
      <p:sp>
        <p:nvSpPr>
          <p:cNvPr id="47" name="Google Shape;47;p1"/>
          <p:cNvSpPr txBox="1"/>
          <p:nvPr>
            <p:ph type="title"/>
          </p:nvPr>
        </p:nvSpPr>
        <p:spPr>
          <a:xfrm>
            <a:off x="4774184" y="1743201"/>
            <a:ext cx="3940175" cy="635000"/>
          </a:xfrm>
          <a:prstGeom prst="rect">
            <a:avLst/>
          </a:prstGeom>
          <a:noFill/>
          <a:ln>
            <a:noFill/>
          </a:ln>
        </p:spPr>
        <p:txBody>
          <a:bodyPr anchorCtr="0" anchor="t" bIns="0" lIns="0" spcFirstLastPara="1" rIns="0" wrap="square" tIns="12050">
            <a:spAutoFit/>
          </a:bodyPr>
          <a:lstStyle/>
          <a:p>
            <a:pPr indent="0" lvl="0" marL="12700" rtl="0" algn="l">
              <a:lnSpc>
                <a:spcPct val="100000"/>
              </a:lnSpc>
              <a:spcBef>
                <a:spcPts val="0"/>
              </a:spcBef>
              <a:spcAft>
                <a:spcPts val="0"/>
              </a:spcAft>
              <a:buNone/>
            </a:pPr>
            <a:r>
              <a:rPr lang="en-US" sz="4000"/>
              <a:t>COMPILER DESIGN</a:t>
            </a:r>
            <a:endParaRPr sz="4000"/>
          </a:p>
        </p:txBody>
      </p:sp>
      <p:sp>
        <p:nvSpPr>
          <p:cNvPr id="48" name="Google Shape;48;p1"/>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1"/>
          <p:cNvSpPr/>
          <p:nvPr/>
        </p:nvSpPr>
        <p:spPr>
          <a:xfrm>
            <a:off x="4783073" y="3574541"/>
            <a:ext cx="5309870" cy="0"/>
          </a:xfrm>
          <a:custGeom>
            <a:rect b="b" l="l" r="r" t="t"/>
            <a:pathLst>
              <a:path extrusionOk="0" h="120000" w="5309870">
                <a:moveTo>
                  <a:pt x="0" y="0"/>
                </a:moveTo>
                <a:lnTo>
                  <a:pt x="5309489"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1"/>
          <p:cNvSpPr txBox="1"/>
          <p:nvPr/>
        </p:nvSpPr>
        <p:spPr>
          <a:xfrm>
            <a:off x="4764785" y="2928061"/>
            <a:ext cx="6333490" cy="18935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3200">
                <a:solidFill>
                  <a:srgbClr val="2E5496"/>
                </a:solidFill>
                <a:latin typeface="Calibri"/>
                <a:ea typeface="Calibri"/>
                <a:cs typeface="Calibri"/>
                <a:sym typeface="Calibri"/>
              </a:rPr>
              <a:t>Unit 5: Code Generation</a:t>
            </a:r>
            <a:endParaRPr sz="32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None/>
            </a:pPr>
            <a:r>
              <a:t/>
            </a:r>
            <a:endParaRPr sz="3450">
              <a:solidFill>
                <a:schemeClr val="dk1"/>
              </a:solidFill>
              <a:latin typeface="Calibri"/>
              <a:ea typeface="Calibri"/>
              <a:cs typeface="Calibri"/>
              <a:sym typeface="Calibri"/>
            </a:endParaRPr>
          </a:p>
          <a:p>
            <a:pPr indent="0" lvl="0" marL="108585" marR="0" rtl="0" algn="l">
              <a:lnSpc>
                <a:spcPct val="100000"/>
              </a:lnSpc>
              <a:spcBef>
                <a:spcPts val="0"/>
              </a:spcBef>
              <a:spcAft>
                <a:spcPts val="0"/>
              </a:spcAft>
              <a:buNone/>
            </a:pPr>
            <a:r>
              <a:rPr b="1" lang="en-US" sz="2400">
                <a:solidFill>
                  <a:schemeClr val="dk1"/>
                </a:solidFill>
                <a:latin typeface="Calibri"/>
                <a:ea typeface="Calibri"/>
                <a:cs typeface="Calibri"/>
                <a:sym typeface="Calibri"/>
              </a:rPr>
              <a:t>Prakash C O</a:t>
            </a:r>
            <a:endParaRPr sz="2400">
              <a:solidFill>
                <a:schemeClr val="dk1"/>
              </a:solidFill>
              <a:latin typeface="Calibri"/>
              <a:ea typeface="Calibri"/>
              <a:cs typeface="Calibri"/>
              <a:sym typeface="Calibri"/>
            </a:endParaRPr>
          </a:p>
          <a:p>
            <a:pPr indent="0" lvl="0" marL="108585" marR="0" rtl="0" algn="l">
              <a:lnSpc>
                <a:spcPct val="100000"/>
              </a:lnSpc>
              <a:spcBef>
                <a:spcPts val="860"/>
              </a:spcBef>
              <a:spcAft>
                <a:spcPts val="0"/>
              </a:spcAft>
              <a:buNone/>
            </a:pPr>
            <a:r>
              <a:rPr lang="en-US" sz="2400">
                <a:solidFill>
                  <a:schemeClr val="dk1"/>
                </a:solidFill>
                <a:latin typeface="Calibri"/>
                <a:ea typeface="Calibri"/>
                <a:cs typeface="Calibri"/>
                <a:sym typeface="Calibri"/>
              </a:rPr>
              <a:t>Department of Computer Science and Engineering</a:t>
            </a:r>
            <a:endParaRPr sz="2400">
              <a:solidFill>
                <a:schemeClr val="dk1"/>
              </a:solidFill>
              <a:latin typeface="Calibri"/>
              <a:ea typeface="Calibri"/>
              <a:cs typeface="Calibri"/>
              <a:sym typeface="Calibri"/>
            </a:endParaRPr>
          </a:p>
        </p:txBody>
      </p:sp>
      <p:pic>
        <p:nvPicPr>
          <p:cNvPr id="51" name="Google Shape;51;p1"/>
          <p:cNvPicPr preferRelativeResize="0"/>
          <p:nvPr/>
        </p:nvPicPr>
        <p:blipFill rotWithShape="1">
          <a:blip r:embed="rId3">
            <a:alphaModFix/>
          </a:blip>
          <a:srcRect b="0" l="0" r="0" t="0"/>
          <a:stretch/>
        </p:blipFill>
        <p:spPr>
          <a:xfrm>
            <a:off x="1744979" y="1606296"/>
            <a:ext cx="2369820" cy="3549396"/>
          </a:xfrm>
          <a:prstGeom prst="rect">
            <a:avLst/>
          </a:prstGeom>
          <a:noFill/>
          <a:ln>
            <a:noFill/>
          </a:ln>
        </p:spPr>
      </p:pic>
      <p:sp>
        <p:nvSpPr>
          <p:cNvPr id="52" name="Google Shape;52;p1"/>
          <p:cNvSpPr/>
          <p:nvPr/>
        </p:nvSpPr>
        <p:spPr>
          <a:xfrm>
            <a:off x="10855452" y="266699"/>
            <a:ext cx="1066800" cy="1077595"/>
          </a:xfrm>
          <a:custGeom>
            <a:rect b="b" l="l" r="r" t="t"/>
            <a:pathLst>
              <a:path extrusionOk="0" h="1077595" w="1066800">
                <a:moveTo>
                  <a:pt x="1066800" y="0"/>
                </a:moveTo>
                <a:lnTo>
                  <a:pt x="0" y="0"/>
                </a:lnTo>
                <a:lnTo>
                  <a:pt x="0" y="45720"/>
                </a:lnTo>
                <a:lnTo>
                  <a:pt x="1021080" y="45720"/>
                </a:lnTo>
                <a:lnTo>
                  <a:pt x="1021080" y="1077468"/>
                </a:lnTo>
                <a:lnTo>
                  <a:pt x="1066800" y="1077468"/>
                </a:lnTo>
                <a:lnTo>
                  <a:pt x="1066800" y="45720"/>
                </a:lnTo>
                <a:lnTo>
                  <a:pt x="1066800" y="10668"/>
                </a:lnTo>
                <a:lnTo>
                  <a:pt x="1066800"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nvSpPr>
        <p:spPr>
          <a:xfrm>
            <a:off x="513080" y="760603"/>
            <a:ext cx="8437880" cy="495998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Issues in the Design of a Code Generator</a:t>
            </a:r>
            <a:endParaRPr sz="24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225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2100"/>
              <a:buFont typeface="Noto Sans Symbols"/>
              <a:buChar char="⮚"/>
            </a:pPr>
            <a:r>
              <a:rPr b="1" lang="en-US" sz="2200">
                <a:solidFill>
                  <a:schemeClr val="dk1"/>
                </a:solidFill>
                <a:latin typeface="Calibri"/>
                <a:ea typeface="Calibri"/>
                <a:cs typeface="Calibri"/>
                <a:sym typeface="Calibri"/>
              </a:rPr>
              <a:t>The code generator design issues details are dependent on</a:t>
            </a:r>
            <a:endParaRPr sz="2200">
              <a:solidFill>
                <a:schemeClr val="dk1"/>
              </a:solidFill>
              <a:latin typeface="Calibri"/>
              <a:ea typeface="Calibri"/>
              <a:cs typeface="Calibri"/>
              <a:sym typeface="Calibri"/>
            </a:endParaRPr>
          </a:p>
          <a:p>
            <a:pPr indent="-457200" lvl="1" marL="927100" marR="0" rtl="0" algn="l">
              <a:lnSpc>
                <a:spcPct val="100000"/>
              </a:lnSpc>
              <a:spcBef>
                <a:spcPts val="1755"/>
              </a:spcBef>
              <a:spcAft>
                <a:spcPts val="0"/>
              </a:spcAft>
              <a:buClr>
                <a:schemeClr val="dk1"/>
              </a:buClr>
              <a:buSzPts val="2000"/>
              <a:buFont typeface="Calibri"/>
              <a:buAutoNum type="arabicPeriod"/>
            </a:pPr>
            <a:r>
              <a:rPr b="1" i="0" lang="en-US" sz="2000" u="none" cap="none" strike="noStrike">
                <a:solidFill>
                  <a:schemeClr val="dk1"/>
                </a:solidFill>
                <a:latin typeface="Calibri"/>
                <a:ea typeface="Calibri"/>
                <a:cs typeface="Calibri"/>
                <a:sym typeface="Calibri"/>
              </a:rPr>
              <a:t>the specifics of Intermediate Representation,</a:t>
            </a:r>
            <a:endParaRPr b="0" i="0" sz="2000" u="none" cap="none" strike="noStrike">
              <a:solidFill>
                <a:schemeClr val="dk1"/>
              </a:solidFill>
              <a:latin typeface="Calibri"/>
              <a:ea typeface="Calibri"/>
              <a:cs typeface="Calibri"/>
              <a:sym typeface="Calibri"/>
            </a:endParaRPr>
          </a:p>
          <a:p>
            <a:pPr indent="-457200" lvl="1" marL="927100" marR="0" rtl="0" algn="l">
              <a:lnSpc>
                <a:spcPct val="100000"/>
              </a:lnSpc>
              <a:spcBef>
                <a:spcPts val="1689"/>
              </a:spcBef>
              <a:spcAft>
                <a:spcPts val="0"/>
              </a:spcAft>
              <a:buClr>
                <a:schemeClr val="dk1"/>
              </a:buClr>
              <a:buSzPts val="2000"/>
              <a:buFont typeface="Calibri"/>
              <a:buAutoNum type="arabicPeriod"/>
            </a:pPr>
            <a:r>
              <a:rPr b="1" i="0" lang="en-US" sz="2000" u="none" cap="none" strike="noStrike">
                <a:solidFill>
                  <a:schemeClr val="dk1"/>
                </a:solidFill>
                <a:latin typeface="Calibri"/>
                <a:ea typeface="Calibri"/>
                <a:cs typeface="Calibri"/>
                <a:sym typeface="Calibri"/>
              </a:rPr>
              <a:t>the Target Language, and the Run-time system,</a:t>
            </a:r>
            <a:endParaRPr b="0" i="0" sz="2000" u="none" cap="none" strike="noStrike">
              <a:solidFill>
                <a:schemeClr val="dk1"/>
              </a:solidFill>
              <a:latin typeface="Calibri"/>
              <a:ea typeface="Calibri"/>
              <a:cs typeface="Calibri"/>
              <a:sym typeface="Calibri"/>
            </a:endParaRPr>
          </a:p>
          <a:p>
            <a:pPr indent="-457200" lvl="1" marL="927100" marR="0" rtl="0" algn="l">
              <a:lnSpc>
                <a:spcPct val="100000"/>
              </a:lnSpc>
              <a:spcBef>
                <a:spcPts val="1705"/>
              </a:spcBef>
              <a:spcAft>
                <a:spcPts val="0"/>
              </a:spcAft>
              <a:buClr>
                <a:schemeClr val="dk1"/>
              </a:buClr>
              <a:buSzPts val="2000"/>
              <a:buFont typeface="Calibri"/>
              <a:buAutoNum type="arabicPeriod"/>
            </a:pPr>
            <a:r>
              <a:rPr b="1" i="0" lang="en-US" sz="2000" u="none" cap="none" strike="noStrike">
                <a:solidFill>
                  <a:schemeClr val="dk1"/>
                </a:solidFill>
                <a:latin typeface="Calibri"/>
                <a:ea typeface="Calibri"/>
                <a:cs typeface="Calibri"/>
                <a:sym typeface="Calibri"/>
              </a:rPr>
              <a:t>tasks such as Instruction Selection, Register Allocation and Assignment,</a:t>
            </a:r>
            <a:endParaRPr b="0" i="0" sz="2000" u="none" cap="none" strike="noStrike">
              <a:solidFill>
                <a:schemeClr val="dk1"/>
              </a:solidFill>
              <a:latin typeface="Calibri"/>
              <a:ea typeface="Calibri"/>
              <a:cs typeface="Calibri"/>
              <a:sym typeface="Calibri"/>
            </a:endParaRPr>
          </a:p>
          <a:p>
            <a:pPr indent="0" lvl="0" marL="927100" marR="0" rtl="0" algn="l">
              <a:lnSpc>
                <a:spcPct val="100000"/>
              </a:lnSpc>
              <a:spcBef>
                <a:spcPts val="1200"/>
              </a:spcBef>
              <a:spcAft>
                <a:spcPts val="0"/>
              </a:spcAft>
              <a:buNone/>
            </a:pPr>
            <a:r>
              <a:rPr b="1" lang="en-US" sz="2000">
                <a:solidFill>
                  <a:schemeClr val="dk1"/>
                </a:solidFill>
                <a:latin typeface="Calibri"/>
                <a:ea typeface="Calibri"/>
                <a:cs typeface="Calibri"/>
                <a:sym typeface="Calibri"/>
              </a:rPr>
              <a:t>and Instruction Ordering.</a:t>
            </a:r>
            <a:endParaRPr sz="20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sz="185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2100"/>
              <a:buFont typeface="Noto Sans Symbols"/>
              <a:buChar char="⮚"/>
            </a:pPr>
            <a:r>
              <a:rPr b="1" lang="en-US" sz="2200">
                <a:solidFill>
                  <a:schemeClr val="dk1"/>
                </a:solidFill>
                <a:latin typeface="Calibri"/>
                <a:ea typeface="Calibri"/>
                <a:cs typeface="Calibri"/>
                <a:sym typeface="Calibri"/>
              </a:rPr>
              <a:t>The most important criterion for a code generator is that it produce</a:t>
            </a:r>
            <a:endParaRPr sz="2200">
              <a:solidFill>
                <a:schemeClr val="dk1"/>
              </a:solidFill>
              <a:latin typeface="Calibri"/>
              <a:ea typeface="Calibri"/>
              <a:cs typeface="Calibri"/>
              <a:sym typeface="Calibri"/>
            </a:endParaRPr>
          </a:p>
          <a:p>
            <a:pPr indent="0" lvl="0" marL="241300" marR="0" rtl="0" algn="l">
              <a:lnSpc>
                <a:spcPct val="100000"/>
              </a:lnSpc>
              <a:spcBef>
                <a:spcPts val="1320"/>
              </a:spcBef>
              <a:spcAft>
                <a:spcPts val="0"/>
              </a:spcAft>
              <a:buNone/>
            </a:pPr>
            <a:r>
              <a:rPr b="1" lang="en-US" sz="2200">
                <a:solidFill>
                  <a:schemeClr val="dk1"/>
                </a:solidFill>
                <a:latin typeface="Calibri"/>
                <a:ea typeface="Calibri"/>
                <a:cs typeface="Calibri"/>
                <a:sym typeface="Calibri"/>
              </a:rPr>
              <a:t>correct target code</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p:txBody>
      </p:sp>
      <p:sp>
        <p:nvSpPr>
          <p:cNvPr id="157" name="Google Shape;157;p10"/>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58" name="Google Shape;158;p10"/>
          <p:cNvSpPr txBox="1"/>
          <p:nvPr/>
        </p:nvSpPr>
        <p:spPr>
          <a:xfrm>
            <a:off x="11837923" y="6500876"/>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585858"/>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nvSpPr>
        <p:spPr>
          <a:xfrm>
            <a:off x="335305" y="883578"/>
            <a:ext cx="5687100" cy="54651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12700" marR="5080" rtl="0" algn="l">
              <a:lnSpc>
                <a:spcPct val="273291"/>
              </a:lnSpc>
              <a:spcBef>
                <a:spcPts val="10"/>
              </a:spcBef>
              <a:spcAft>
                <a:spcPts val="0"/>
              </a:spcAft>
              <a:buNone/>
            </a:pPr>
            <a:r>
              <a:rPr b="1" lang="en-US" sz="2400">
                <a:solidFill>
                  <a:srgbClr val="001F5F"/>
                </a:solidFill>
                <a:latin typeface="Calibri"/>
                <a:ea typeface="Calibri"/>
                <a:cs typeface="Calibri"/>
                <a:sym typeface="Calibri"/>
              </a:rPr>
              <a:t>Issues in the Design of a Code Generator  </a:t>
            </a:r>
            <a:r>
              <a:rPr b="1" lang="en-US" sz="2400">
                <a:solidFill>
                  <a:srgbClr val="006FC0"/>
                </a:solidFill>
                <a:latin typeface="Calibri"/>
                <a:ea typeface="Calibri"/>
                <a:cs typeface="Calibri"/>
                <a:sym typeface="Calibri"/>
              </a:rPr>
              <a:t>Issues in the Design of a Code Generator are:</a:t>
            </a:r>
            <a:endParaRPr sz="2400">
              <a:solidFill>
                <a:schemeClr val="dk1"/>
              </a:solidFill>
              <a:latin typeface="Calibri"/>
              <a:ea typeface="Calibri"/>
              <a:cs typeface="Calibri"/>
              <a:sym typeface="Calibri"/>
            </a:endParaRPr>
          </a:p>
          <a:p>
            <a:pPr indent="-457200" lvl="0" marL="469900" marR="0" rtl="0" algn="l">
              <a:lnSpc>
                <a:spcPct val="100000"/>
              </a:lnSpc>
              <a:spcBef>
                <a:spcPts val="1545"/>
              </a:spcBef>
              <a:spcAft>
                <a:spcPts val="0"/>
              </a:spcAft>
              <a:buClr>
                <a:srgbClr val="006FC0"/>
              </a:buClr>
              <a:buSzPts val="2200"/>
              <a:buFont typeface="Calibri"/>
              <a:buAutoNum type="arabicPeriod"/>
            </a:pPr>
            <a:r>
              <a:rPr b="1" lang="en-US" sz="2200">
                <a:solidFill>
                  <a:srgbClr val="006FC0"/>
                </a:solidFill>
                <a:latin typeface="Calibri"/>
                <a:ea typeface="Calibri"/>
                <a:cs typeface="Calibri"/>
                <a:sym typeface="Calibri"/>
              </a:rPr>
              <a:t>Input to the Code Generator</a:t>
            </a:r>
            <a:endParaRPr sz="2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6FC0"/>
              </a:buClr>
              <a:buSzPts val="1900"/>
              <a:buFont typeface="Calibri"/>
              <a:buNone/>
            </a:pPr>
            <a:r>
              <a:t/>
            </a:r>
            <a:endParaRPr sz="1900">
              <a:solidFill>
                <a:schemeClr val="dk1"/>
              </a:solidFill>
              <a:latin typeface="Calibri"/>
              <a:ea typeface="Calibri"/>
              <a:cs typeface="Calibri"/>
              <a:sym typeface="Calibri"/>
            </a:endParaRPr>
          </a:p>
          <a:p>
            <a:pPr indent="-457200" lvl="0" marL="469900" marR="0" rtl="0" algn="l">
              <a:lnSpc>
                <a:spcPct val="100000"/>
              </a:lnSpc>
              <a:spcBef>
                <a:spcPts val="0"/>
              </a:spcBef>
              <a:spcAft>
                <a:spcPts val="0"/>
              </a:spcAft>
              <a:buClr>
                <a:srgbClr val="006FC0"/>
              </a:buClr>
              <a:buSzPts val="2200"/>
              <a:buFont typeface="Calibri"/>
              <a:buAutoNum type="arabicPeriod"/>
            </a:pPr>
            <a:r>
              <a:rPr b="1" lang="en-US" sz="2200">
                <a:solidFill>
                  <a:srgbClr val="006FC0"/>
                </a:solidFill>
                <a:latin typeface="Calibri"/>
                <a:ea typeface="Calibri"/>
                <a:cs typeface="Calibri"/>
                <a:sym typeface="Calibri"/>
              </a:rPr>
              <a:t>The Target Program</a:t>
            </a:r>
            <a:endParaRPr sz="22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Clr>
                <a:srgbClr val="006FC0"/>
              </a:buClr>
              <a:buSzPts val="1900"/>
              <a:buFont typeface="Calibri"/>
              <a:buNone/>
            </a:pPr>
            <a:r>
              <a:t/>
            </a:r>
            <a:endParaRPr sz="1900">
              <a:solidFill>
                <a:schemeClr val="dk1"/>
              </a:solidFill>
              <a:latin typeface="Calibri"/>
              <a:ea typeface="Calibri"/>
              <a:cs typeface="Calibri"/>
              <a:sym typeface="Calibri"/>
            </a:endParaRPr>
          </a:p>
          <a:p>
            <a:pPr indent="-457200" lvl="0" marL="469900" marR="0" rtl="0" algn="l">
              <a:lnSpc>
                <a:spcPct val="100000"/>
              </a:lnSpc>
              <a:spcBef>
                <a:spcPts val="0"/>
              </a:spcBef>
              <a:spcAft>
                <a:spcPts val="0"/>
              </a:spcAft>
              <a:buClr>
                <a:srgbClr val="006FC0"/>
              </a:buClr>
              <a:buSzPts val="2200"/>
              <a:buFont typeface="Calibri"/>
              <a:buAutoNum type="arabicPeriod"/>
            </a:pPr>
            <a:r>
              <a:rPr b="1" lang="en-US" sz="2200">
                <a:solidFill>
                  <a:srgbClr val="006FC0"/>
                </a:solidFill>
                <a:latin typeface="Calibri"/>
                <a:ea typeface="Calibri"/>
                <a:cs typeface="Calibri"/>
                <a:sym typeface="Calibri"/>
              </a:rPr>
              <a:t>Instruction Selection</a:t>
            </a:r>
            <a:endParaRPr sz="2200">
              <a:solidFill>
                <a:schemeClr val="dk1"/>
              </a:solidFill>
              <a:latin typeface="Calibri"/>
              <a:ea typeface="Calibri"/>
              <a:cs typeface="Calibri"/>
              <a:sym typeface="Calibri"/>
            </a:endParaRPr>
          </a:p>
          <a:p>
            <a:pPr indent="0" lvl="0" marL="0" marR="0" rtl="0" algn="l">
              <a:lnSpc>
                <a:spcPct val="100000"/>
              </a:lnSpc>
              <a:spcBef>
                <a:spcPts val="55"/>
              </a:spcBef>
              <a:spcAft>
                <a:spcPts val="0"/>
              </a:spcAft>
              <a:buClr>
                <a:srgbClr val="006FC0"/>
              </a:buClr>
              <a:buSzPts val="1850"/>
              <a:buFont typeface="Calibri"/>
              <a:buNone/>
            </a:pPr>
            <a:r>
              <a:t/>
            </a:r>
            <a:endParaRPr sz="1850">
              <a:solidFill>
                <a:schemeClr val="dk1"/>
              </a:solidFill>
              <a:latin typeface="Calibri"/>
              <a:ea typeface="Calibri"/>
              <a:cs typeface="Calibri"/>
              <a:sym typeface="Calibri"/>
            </a:endParaRPr>
          </a:p>
          <a:p>
            <a:pPr indent="-457200" lvl="0" marL="469900" marR="0" rtl="0" algn="l">
              <a:lnSpc>
                <a:spcPct val="100000"/>
              </a:lnSpc>
              <a:spcBef>
                <a:spcPts val="5"/>
              </a:spcBef>
              <a:spcAft>
                <a:spcPts val="0"/>
              </a:spcAft>
              <a:buClr>
                <a:srgbClr val="006FC0"/>
              </a:buClr>
              <a:buSzPts val="2200"/>
              <a:buFont typeface="Calibri"/>
              <a:buAutoNum type="arabicPeriod"/>
            </a:pPr>
            <a:r>
              <a:rPr b="1" lang="en-US" sz="2200">
                <a:solidFill>
                  <a:srgbClr val="006FC0"/>
                </a:solidFill>
                <a:latin typeface="Calibri"/>
                <a:ea typeface="Calibri"/>
                <a:cs typeface="Calibri"/>
                <a:sym typeface="Calibri"/>
              </a:rPr>
              <a:t>Register Allocation</a:t>
            </a:r>
            <a:endParaRPr sz="2200">
              <a:solidFill>
                <a:schemeClr val="dk1"/>
              </a:solidFill>
              <a:latin typeface="Calibri"/>
              <a:ea typeface="Calibri"/>
              <a:cs typeface="Calibri"/>
              <a:sym typeface="Calibri"/>
            </a:endParaRPr>
          </a:p>
          <a:p>
            <a:pPr indent="0" lvl="0" marL="0" marR="0" rtl="0" algn="l">
              <a:lnSpc>
                <a:spcPct val="100000"/>
              </a:lnSpc>
              <a:spcBef>
                <a:spcPts val="55"/>
              </a:spcBef>
              <a:spcAft>
                <a:spcPts val="0"/>
              </a:spcAft>
              <a:buClr>
                <a:srgbClr val="006FC0"/>
              </a:buClr>
              <a:buSzPts val="1850"/>
              <a:buFont typeface="Calibri"/>
              <a:buNone/>
            </a:pPr>
            <a:r>
              <a:t/>
            </a:r>
            <a:endParaRPr sz="1850">
              <a:solidFill>
                <a:schemeClr val="dk1"/>
              </a:solidFill>
              <a:latin typeface="Calibri"/>
              <a:ea typeface="Calibri"/>
              <a:cs typeface="Calibri"/>
              <a:sym typeface="Calibri"/>
            </a:endParaRPr>
          </a:p>
          <a:p>
            <a:pPr indent="-457200" lvl="0" marL="469900" marR="0" rtl="0" algn="l">
              <a:lnSpc>
                <a:spcPct val="100000"/>
              </a:lnSpc>
              <a:spcBef>
                <a:spcPts val="5"/>
              </a:spcBef>
              <a:spcAft>
                <a:spcPts val="0"/>
              </a:spcAft>
              <a:buClr>
                <a:srgbClr val="006FC0"/>
              </a:buClr>
              <a:buSzPts val="2200"/>
              <a:buFont typeface="Calibri"/>
              <a:buAutoNum type="arabicPeriod"/>
            </a:pPr>
            <a:r>
              <a:rPr b="1" lang="en-US" sz="2200">
                <a:solidFill>
                  <a:srgbClr val="006FC0"/>
                </a:solidFill>
                <a:latin typeface="Calibri"/>
                <a:ea typeface="Calibri"/>
                <a:cs typeface="Calibri"/>
                <a:sym typeface="Calibri"/>
              </a:rPr>
              <a:t>Evaluation Order</a:t>
            </a:r>
            <a:endParaRPr sz="2200">
              <a:solidFill>
                <a:schemeClr val="dk1"/>
              </a:solidFill>
              <a:latin typeface="Calibri"/>
              <a:ea typeface="Calibri"/>
              <a:cs typeface="Calibri"/>
              <a:sym typeface="Calibri"/>
            </a:endParaRPr>
          </a:p>
        </p:txBody>
      </p:sp>
      <p:sp>
        <p:nvSpPr>
          <p:cNvPr id="164" name="Google Shape;164;p11"/>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txBox="1"/>
          <p:nvPr/>
        </p:nvSpPr>
        <p:spPr>
          <a:xfrm>
            <a:off x="513080" y="760603"/>
            <a:ext cx="8456295" cy="414401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6FC0"/>
                </a:solidFill>
                <a:latin typeface="Calibri"/>
                <a:ea typeface="Calibri"/>
                <a:cs typeface="Calibri"/>
                <a:sym typeface="Calibri"/>
              </a:rPr>
              <a:t>1. Input to the Code Generator</a:t>
            </a:r>
            <a:endParaRPr sz="2400">
              <a:solidFill>
                <a:schemeClr val="dk1"/>
              </a:solidFill>
              <a:latin typeface="Calibri"/>
              <a:ea typeface="Calibri"/>
              <a:cs typeface="Calibri"/>
              <a:sym typeface="Calibri"/>
            </a:endParaRPr>
          </a:p>
          <a:p>
            <a:pPr indent="0" lvl="0" marL="0" marR="0" rtl="0" algn="l">
              <a:lnSpc>
                <a:spcPct val="100000"/>
              </a:lnSpc>
              <a:spcBef>
                <a:spcPts val="55"/>
              </a:spcBef>
              <a:spcAft>
                <a:spcPts val="0"/>
              </a:spcAft>
              <a:buNone/>
            </a:pPr>
            <a:r>
              <a:t/>
            </a:r>
            <a:endParaRPr sz="35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2100"/>
              <a:buFont typeface="Noto Sans Symbols"/>
              <a:buChar char="⮚"/>
            </a:pPr>
            <a:r>
              <a:rPr b="1" lang="en-US" sz="2200">
                <a:solidFill>
                  <a:schemeClr val="dk1"/>
                </a:solidFill>
                <a:latin typeface="Calibri"/>
                <a:ea typeface="Calibri"/>
                <a:cs typeface="Calibri"/>
                <a:sym typeface="Calibri"/>
              </a:rPr>
              <a:t>The input to the code generator is</a:t>
            </a:r>
            <a:endParaRPr sz="2200">
              <a:solidFill>
                <a:schemeClr val="dk1"/>
              </a:solidFill>
              <a:latin typeface="Calibri"/>
              <a:ea typeface="Calibri"/>
              <a:cs typeface="Calibri"/>
              <a:sym typeface="Calibri"/>
            </a:endParaRPr>
          </a:p>
          <a:p>
            <a:pPr indent="-228600" lvl="1" marL="698500" marR="932814" rtl="0" algn="l">
              <a:lnSpc>
                <a:spcPct val="150000"/>
              </a:lnSpc>
              <a:spcBef>
                <a:spcPts val="495"/>
              </a:spcBef>
              <a:spcAft>
                <a:spcPts val="0"/>
              </a:spcAft>
              <a:buClr>
                <a:srgbClr val="006FC0"/>
              </a:buClr>
              <a:buSzPts val="2200"/>
              <a:buFont typeface="Courier New"/>
              <a:buChar char="o"/>
            </a:pPr>
            <a:r>
              <a:rPr b="1" i="0" lang="en-US" sz="2200" u="none" cap="none" strike="noStrike">
                <a:solidFill>
                  <a:srgbClr val="006FC0"/>
                </a:solidFill>
                <a:latin typeface="Calibri"/>
                <a:ea typeface="Calibri"/>
                <a:cs typeface="Calibri"/>
                <a:sym typeface="Calibri"/>
              </a:rPr>
              <a:t>The intermediate representation(IR) of the source program  </a:t>
            </a:r>
            <a:r>
              <a:rPr b="1" i="0" lang="en-US" sz="2200" u="none" cap="none" strike="noStrike">
                <a:solidFill>
                  <a:schemeClr val="dk1"/>
                </a:solidFill>
                <a:latin typeface="Calibri"/>
                <a:ea typeface="Calibri"/>
                <a:cs typeface="Calibri"/>
                <a:sym typeface="Calibri"/>
              </a:rPr>
              <a:t>produced by the front end</a:t>
            </a:r>
            <a:r>
              <a:rPr b="0" i="0" lang="en-US" sz="2200" u="none" cap="none" strike="noStrike">
                <a:solidFill>
                  <a:schemeClr val="dk1"/>
                </a:solidFill>
                <a:latin typeface="Calibri"/>
                <a:ea typeface="Calibri"/>
                <a:cs typeface="Calibri"/>
                <a:sym typeface="Calibri"/>
              </a:rPr>
              <a:t>, and</a:t>
            </a:r>
            <a:endParaRPr b="0" i="0" sz="2200" u="none" cap="none" strike="noStrike">
              <a:solidFill>
                <a:schemeClr val="dk1"/>
              </a:solidFill>
              <a:latin typeface="Calibri"/>
              <a:ea typeface="Calibri"/>
              <a:cs typeface="Calibri"/>
              <a:sym typeface="Calibri"/>
            </a:endParaRPr>
          </a:p>
          <a:p>
            <a:pPr indent="-228600" lvl="1" marL="698500" marR="0" rtl="0" algn="l">
              <a:lnSpc>
                <a:spcPct val="100000"/>
              </a:lnSpc>
              <a:spcBef>
                <a:spcPts val="1825"/>
              </a:spcBef>
              <a:spcAft>
                <a:spcPts val="0"/>
              </a:spcAft>
              <a:buClr>
                <a:srgbClr val="006FC0"/>
              </a:buClr>
              <a:buSzPts val="2200"/>
              <a:buFont typeface="Courier New"/>
              <a:buChar char="o"/>
            </a:pPr>
            <a:r>
              <a:rPr b="1" i="0" lang="en-US" sz="2200" u="none" cap="none" strike="noStrike">
                <a:solidFill>
                  <a:srgbClr val="006FC0"/>
                </a:solidFill>
                <a:latin typeface="Calibri"/>
                <a:ea typeface="Calibri"/>
                <a:cs typeface="Calibri"/>
                <a:sym typeface="Calibri"/>
              </a:rPr>
              <a:t>Information in the symbol table </a:t>
            </a:r>
            <a:r>
              <a:rPr b="1" i="0" lang="en-US" sz="2200" u="none" cap="none" strike="noStrike">
                <a:solidFill>
                  <a:schemeClr val="dk1"/>
                </a:solidFill>
                <a:latin typeface="Calibri"/>
                <a:ea typeface="Calibri"/>
                <a:cs typeface="Calibri"/>
                <a:sym typeface="Calibri"/>
              </a:rPr>
              <a:t>that is used to determine the run-</a:t>
            </a:r>
            <a:endParaRPr b="0" i="0" sz="2200" u="none" cap="none" strike="noStrike">
              <a:solidFill>
                <a:schemeClr val="dk1"/>
              </a:solidFill>
              <a:latin typeface="Calibri"/>
              <a:ea typeface="Calibri"/>
              <a:cs typeface="Calibri"/>
              <a:sym typeface="Calibri"/>
            </a:endParaRPr>
          </a:p>
          <a:p>
            <a:pPr indent="0" lvl="0" marL="698500" marR="0" rtl="0" algn="l">
              <a:lnSpc>
                <a:spcPct val="100000"/>
              </a:lnSpc>
              <a:spcBef>
                <a:spcPts val="1320"/>
              </a:spcBef>
              <a:spcAft>
                <a:spcPts val="0"/>
              </a:spcAft>
              <a:buNone/>
            </a:pPr>
            <a:r>
              <a:rPr b="1" lang="en-US" sz="2200">
                <a:solidFill>
                  <a:schemeClr val="dk1"/>
                </a:solidFill>
                <a:latin typeface="Calibri"/>
                <a:ea typeface="Calibri"/>
                <a:cs typeface="Calibri"/>
                <a:sym typeface="Calibri"/>
              </a:rPr>
              <a:t>time addresses of the data objects denoted by the names in the IR.</a:t>
            </a:r>
            <a:endParaRPr sz="2200">
              <a:solidFill>
                <a:schemeClr val="dk1"/>
              </a:solidFill>
              <a:latin typeface="Calibri"/>
              <a:ea typeface="Calibri"/>
              <a:cs typeface="Calibri"/>
              <a:sym typeface="Calibri"/>
            </a:endParaRPr>
          </a:p>
        </p:txBody>
      </p:sp>
      <p:sp>
        <p:nvSpPr>
          <p:cNvPr id="170" name="Google Shape;170;p12"/>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3"/>
          <p:cNvSpPr txBox="1"/>
          <p:nvPr/>
        </p:nvSpPr>
        <p:spPr>
          <a:xfrm>
            <a:off x="513080" y="760603"/>
            <a:ext cx="7649845" cy="584644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1. Input to the Code Generator</a:t>
            </a:r>
            <a:endParaRPr sz="24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None/>
            </a:pPr>
            <a:r>
              <a:t/>
            </a:r>
            <a:endParaRPr sz="295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2100"/>
              <a:buFont typeface="Noto Sans Symbols"/>
              <a:buChar char="⮚"/>
            </a:pPr>
            <a:r>
              <a:rPr lang="en-US" sz="2200">
                <a:solidFill>
                  <a:schemeClr val="dk1"/>
                </a:solidFill>
                <a:latin typeface="Calibri"/>
                <a:ea typeface="Calibri"/>
                <a:cs typeface="Calibri"/>
                <a:sym typeface="Calibri"/>
              </a:rPr>
              <a:t>The many choices for the intermediate representation(IR) include</a:t>
            </a:r>
            <a:endParaRPr sz="2200">
              <a:solidFill>
                <a:schemeClr val="dk1"/>
              </a:solidFill>
              <a:latin typeface="Calibri"/>
              <a:ea typeface="Calibri"/>
              <a:cs typeface="Calibri"/>
              <a:sym typeface="Calibri"/>
            </a:endParaRPr>
          </a:p>
          <a:p>
            <a:pPr indent="-343535" lvl="1" marL="704215" marR="0" rtl="0" algn="l">
              <a:lnSpc>
                <a:spcPct val="100000"/>
              </a:lnSpc>
              <a:spcBef>
                <a:spcPts val="1510"/>
              </a:spcBef>
              <a:spcAft>
                <a:spcPts val="0"/>
              </a:spcAft>
              <a:buClr>
                <a:schemeClr val="dk1"/>
              </a:buClr>
              <a:buSzPts val="2000"/>
              <a:buFont typeface="Calibri"/>
              <a:buAutoNum type="arabicPeriod"/>
            </a:pPr>
            <a:r>
              <a:rPr b="1" i="0" lang="en-US" sz="2000" u="none" cap="none" strike="noStrike">
                <a:solidFill>
                  <a:schemeClr val="dk1"/>
                </a:solidFill>
                <a:latin typeface="Calibri"/>
                <a:ea typeface="Calibri"/>
                <a:cs typeface="Calibri"/>
                <a:sym typeface="Calibri"/>
              </a:rPr>
              <a:t>Three-address representations </a:t>
            </a:r>
            <a:r>
              <a:rPr b="0" i="0" lang="en-US" sz="2000" u="none" cap="none" strike="noStrike">
                <a:solidFill>
                  <a:schemeClr val="dk1"/>
                </a:solidFill>
                <a:latin typeface="Calibri"/>
                <a:ea typeface="Calibri"/>
                <a:cs typeface="Calibri"/>
                <a:sym typeface="Calibri"/>
              </a:rPr>
              <a:t>such as</a:t>
            </a:r>
            <a:endParaRPr b="0" i="0" sz="2000" u="none" cap="none" strike="noStrike">
              <a:solidFill>
                <a:schemeClr val="dk1"/>
              </a:solidFill>
              <a:latin typeface="Calibri"/>
              <a:ea typeface="Calibri"/>
              <a:cs typeface="Calibri"/>
              <a:sym typeface="Calibri"/>
            </a:endParaRPr>
          </a:p>
          <a:p>
            <a:pPr indent="-343534" lvl="2" marL="1053465" marR="0" rtl="0" algn="l">
              <a:lnSpc>
                <a:spcPct val="100000"/>
              </a:lnSpc>
              <a:spcBef>
                <a:spcPts val="1450"/>
              </a:spcBef>
              <a:spcAft>
                <a:spcPts val="0"/>
              </a:spcAft>
              <a:buClr>
                <a:srgbClr val="006FC0"/>
              </a:buClr>
              <a:buSzPts val="2000"/>
              <a:buFont typeface="Courier New"/>
              <a:buChar char="o"/>
            </a:pPr>
            <a:r>
              <a:rPr b="1" i="0" lang="en-US" sz="2000" u="none" cap="none" strike="noStrike">
                <a:solidFill>
                  <a:srgbClr val="006FC0"/>
                </a:solidFill>
                <a:latin typeface="Calibri"/>
                <a:ea typeface="Calibri"/>
                <a:cs typeface="Calibri"/>
                <a:sym typeface="Calibri"/>
              </a:rPr>
              <a:t>Quadruples, Triples, </a:t>
            </a:r>
            <a:r>
              <a:rPr b="0" i="0" lang="en-US" sz="2000" u="none" cap="none" strike="noStrike">
                <a:solidFill>
                  <a:srgbClr val="006FC0"/>
                </a:solidFill>
                <a:latin typeface="Calibri"/>
                <a:ea typeface="Calibri"/>
                <a:cs typeface="Calibri"/>
                <a:sym typeface="Calibri"/>
              </a:rPr>
              <a:t>and </a:t>
            </a:r>
            <a:r>
              <a:rPr b="1" i="0" lang="en-US" sz="2000" u="none" cap="none" strike="noStrike">
                <a:solidFill>
                  <a:srgbClr val="006FC0"/>
                </a:solidFill>
                <a:latin typeface="Calibri"/>
                <a:ea typeface="Calibri"/>
                <a:cs typeface="Calibri"/>
                <a:sym typeface="Calibri"/>
              </a:rPr>
              <a:t>Indirect triples</a:t>
            </a:r>
            <a:endParaRPr b="0" i="0" sz="2000" u="none" cap="none" strike="noStrike">
              <a:solidFill>
                <a:schemeClr val="dk1"/>
              </a:solidFill>
              <a:latin typeface="Calibri"/>
              <a:ea typeface="Calibri"/>
              <a:cs typeface="Calibri"/>
              <a:sym typeface="Calibri"/>
            </a:endParaRPr>
          </a:p>
          <a:p>
            <a:pPr indent="-343535" lvl="1" marL="704215" marR="0" rtl="0" algn="l">
              <a:lnSpc>
                <a:spcPct val="100000"/>
              </a:lnSpc>
              <a:spcBef>
                <a:spcPts val="1470"/>
              </a:spcBef>
              <a:spcAft>
                <a:spcPts val="0"/>
              </a:spcAft>
              <a:buClr>
                <a:schemeClr val="dk1"/>
              </a:buClr>
              <a:buSzPts val="2000"/>
              <a:buFont typeface="Calibri"/>
              <a:buAutoNum type="arabicPeriod"/>
            </a:pPr>
            <a:r>
              <a:rPr b="1" i="0" lang="en-US" sz="2000" u="none" cap="none" strike="noStrike">
                <a:solidFill>
                  <a:schemeClr val="dk1"/>
                </a:solidFill>
                <a:latin typeface="Calibri"/>
                <a:ea typeface="Calibri"/>
                <a:cs typeface="Calibri"/>
                <a:sym typeface="Calibri"/>
              </a:rPr>
              <a:t>Virtual machine representations </a:t>
            </a:r>
            <a:r>
              <a:rPr b="0" i="0" lang="en-US" sz="2000" u="none" cap="none" strike="noStrike">
                <a:solidFill>
                  <a:schemeClr val="dk1"/>
                </a:solidFill>
                <a:latin typeface="Calibri"/>
                <a:ea typeface="Calibri"/>
                <a:cs typeface="Calibri"/>
                <a:sym typeface="Calibri"/>
              </a:rPr>
              <a:t>such as</a:t>
            </a:r>
            <a:endParaRPr b="0" i="0" sz="2000" u="none" cap="none" strike="noStrike">
              <a:solidFill>
                <a:schemeClr val="dk1"/>
              </a:solidFill>
              <a:latin typeface="Calibri"/>
              <a:ea typeface="Calibri"/>
              <a:cs typeface="Calibri"/>
              <a:sym typeface="Calibri"/>
            </a:endParaRPr>
          </a:p>
          <a:p>
            <a:pPr indent="-343534" lvl="2" marL="1053465" marR="0" rtl="0" algn="l">
              <a:lnSpc>
                <a:spcPct val="100000"/>
              </a:lnSpc>
              <a:spcBef>
                <a:spcPts val="1465"/>
              </a:spcBef>
              <a:spcAft>
                <a:spcPts val="0"/>
              </a:spcAft>
              <a:buClr>
                <a:srgbClr val="006FC0"/>
              </a:buClr>
              <a:buSzPts val="2000"/>
              <a:buFont typeface="Courier New"/>
              <a:buChar char="o"/>
            </a:pPr>
            <a:r>
              <a:rPr b="1" i="0" lang="en-US" sz="2000" u="none" cap="none" strike="noStrike">
                <a:solidFill>
                  <a:srgbClr val="006FC0"/>
                </a:solidFill>
                <a:latin typeface="Calibri"/>
                <a:ea typeface="Calibri"/>
                <a:cs typeface="Calibri"/>
                <a:sym typeface="Calibri"/>
              </a:rPr>
              <a:t>Bytecodes </a:t>
            </a:r>
            <a:r>
              <a:rPr b="0" i="0" lang="en-US" sz="2000" u="none" cap="none" strike="noStrike">
                <a:solidFill>
                  <a:srgbClr val="006FC0"/>
                </a:solidFill>
                <a:latin typeface="Calibri"/>
                <a:ea typeface="Calibri"/>
                <a:cs typeface="Calibri"/>
                <a:sym typeface="Calibri"/>
              </a:rPr>
              <a:t>and </a:t>
            </a:r>
            <a:r>
              <a:rPr b="1" i="0" lang="en-US" sz="2000" u="none" cap="none" strike="noStrike">
                <a:solidFill>
                  <a:srgbClr val="006FC0"/>
                </a:solidFill>
                <a:latin typeface="Calibri"/>
                <a:ea typeface="Calibri"/>
                <a:cs typeface="Calibri"/>
                <a:sym typeface="Calibri"/>
              </a:rPr>
              <a:t>stack-machine code</a:t>
            </a:r>
            <a:endParaRPr b="0" i="0" sz="2000" u="none" cap="none" strike="noStrike">
              <a:solidFill>
                <a:schemeClr val="dk1"/>
              </a:solidFill>
              <a:latin typeface="Calibri"/>
              <a:ea typeface="Calibri"/>
              <a:cs typeface="Calibri"/>
              <a:sym typeface="Calibri"/>
            </a:endParaRPr>
          </a:p>
          <a:p>
            <a:pPr indent="-343535" lvl="1" marL="704215" marR="0" rtl="0" algn="l">
              <a:lnSpc>
                <a:spcPct val="100000"/>
              </a:lnSpc>
              <a:spcBef>
                <a:spcPts val="1450"/>
              </a:spcBef>
              <a:spcAft>
                <a:spcPts val="0"/>
              </a:spcAft>
              <a:buClr>
                <a:schemeClr val="dk1"/>
              </a:buClr>
              <a:buSzPts val="2000"/>
              <a:buFont typeface="Calibri"/>
              <a:buAutoNum type="arabicPeriod"/>
            </a:pPr>
            <a:r>
              <a:rPr b="1" i="0" lang="en-US" sz="2000" u="none" cap="none" strike="noStrike">
                <a:solidFill>
                  <a:schemeClr val="dk1"/>
                </a:solidFill>
                <a:latin typeface="Calibri"/>
                <a:ea typeface="Calibri"/>
                <a:cs typeface="Calibri"/>
                <a:sym typeface="Calibri"/>
              </a:rPr>
              <a:t>Linear representations </a:t>
            </a:r>
            <a:r>
              <a:rPr b="0" i="0" lang="en-US" sz="2000" u="none" cap="none" strike="noStrike">
                <a:solidFill>
                  <a:schemeClr val="dk1"/>
                </a:solidFill>
                <a:latin typeface="Calibri"/>
                <a:ea typeface="Calibri"/>
                <a:cs typeface="Calibri"/>
                <a:sym typeface="Calibri"/>
              </a:rPr>
              <a:t>such as</a:t>
            </a:r>
            <a:endParaRPr b="0" i="0" sz="2000" u="none" cap="none" strike="noStrike">
              <a:solidFill>
                <a:schemeClr val="dk1"/>
              </a:solidFill>
              <a:latin typeface="Calibri"/>
              <a:ea typeface="Calibri"/>
              <a:cs typeface="Calibri"/>
              <a:sym typeface="Calibri"/>
            </a:endParaRPr>
          </a:p>
          <a:p>
            <a:pPr indent="-343534" lvl="2" marL="1053465" marR="0" rtl="0" algn="l">
              <a:lnSpc>
                <a:spcPct val="100000"/>
              </a:lnSpc>
              <a:spcBef>
                <a:spcPts val="1465"/>
              </a:spcBef>
              <a:spcAft>
                <a:spcPts val="0"/>
              </a:spcAft>
              <a:buClr>
                <a:srgbClr val="006FC0"/>
              </a:buClr>
              <a:buSzPts val="2000"/>
              <a:buFont typeface="Courier New"/>
              <a:buChar char="o"/>
            </a:pPr>
            <a:r>
              <a:rPr b="1" i="0" lang="en-US" sz="2000" u="none" cap="none" strike="noStrike">
                <a:solidFill>
                  <a:srgbClr val="006FC0"/>
                </a:solidFill>
                <a:latin typeface="Calibri"/>
                <a:ea typeface="Calibri"/>
                <a:cs typeface="Calibri"/>
                <a:sym typeface="Calibri"/>
              </a:rPr>
              <a:t>Postfix notation</a:t>
            </a:r>
            <a:endParaRPr b="0" i="0" sz="2000" u="none" cap="none" strike="noStrike">
              <a:solidFill>
                <a:schemeClr val="dk1"/>
              </a:solidFill>
              <a:latin typeface="Calibri"/>
              <a:ea typeface="Calibri"/>
              <a:cs typeface="Calibri"/>
              <a:sym typeface="Calibri"/>
            </a:endParaRPr>
          </a:p>
          <a:p>
            <a:pPr indent="-343535" lvl="1" marL="704215" marR="0" rtl="0" algn="l">
              <a:lnSpc>
                <a:spcPct val="100000"/>
              </a:lnSpc>
              <a:spcBef>
                <a:spcPts val="1465"/>
              </a:spcBef>
              <a:spcAft>
                <a:spcPts val="0"/>
              </a:spcAft>
              <a:buClr>
                <a:schemeClr val="dk1"/>
              </a:buClr>
              <a:buSzPts val="2000"/>
              <a:buFont typeface="Calibri"/>
              <a:buAutoNum type="arabicPeriod"/>
            </a:pPr>
            <a:r>
              <a:rPr b="1" i="0" lang="en-US" sz="2000" u="none" cap="none" strike="noStrike">
                <a:solidFill>
                  <a:schemeClr val="dk1"/>
                </a:solidFill>
                <a:latin typeface="Calibri"/>
                <a:ea typeface="Calibri"/>
                <a:cs typeface="Calibri"/>
                <a:sym typeface="Calibri"/>
              </a:rPr>
              <a:t>Graphical representations </a:t>
            </a:r>
            <a:r>
              <a:rPr b="0" i="0" lang="en-US" sz="2000" u="none" cap="none" strike="noStrike">
                <a:solidFill>
                  <a:schemeClr val="dk1"/>
                </a:solidFill>
                <a:latin typeface="Calibri"/>
                <a:ea typeface="Calibri"/>
                <a:cs typeface="Calibri"/>
                <a:sym typeface="Calibri"/>
              </a:rPr>
              <a:t>such as</a:t>
            </a:r>
            <a:endParaRPr b="0" i="0" sz="2000" u="none" cap="none" strike="noStrike">
              <a:solidFill>
                <a:schemeClr val="dk1"/>
              </a:solidFill>
              <a:latin typeface="Calibri"/>
              <a:ea typeface="Calibri"/>
              <a:cs typeface="Calibri"/>
              <a:sym typeface="Calibri"/>
            </a:endParaRPr>
          </a:p>
          <a:p>
            <a:pPr indent="-343534" lvl="2" marL="1053465" marR="0" rtl="0" algn="l">
              <a:lnSpc>
                <a:spcPct val="100000"/>
              </a:lnSpc>
              <a:spcBef>
                <a:spcPts val="1455"/>
              </a:spcBef>
              <a:spcAft>
                <a:spcPts val="0"/>
              </a:spcAft>
              <a:buClr>
                <a:srgbClr val="006FC0"/>
              </a:buClr>
              <a:buSzPts val="2000"/>
              <a:buFont typeface="Courier New"/>
              <a:buChar char="o"/>
            </a:pPr>
            <a:r>
              <a:rPr b="1" i="0" lang="en-US" sz="2000" u="none" cap="none" strike="noStrike">
                <a:solidFill>
                  <a:srgbClr val="006FC0"/>
                </a:solidFill>
                <a:latin typeface="Calibri"/>
                <a:ea typeface="Calibri"/>
                <a:cs typeface="Calibri"/>
                <a:sym typeface="Calibri"/>
              </a:rPr>
              <a:t>Syntax trees </a:t>
            </a:r>
            <a:r>
              <a:rPr b="0" i="0" lang="en-US" sz="2000" u="none" cap="none" strike="noStrike">
                <a:solidFill>
                  <a:srgbClr val="006FC0"/>
                </a:solidFill>
                <a:latin typeface="Calibri"/>
                <a:ea typeface="Calibri"/>
                <a:cs typeface="Calibri"/>
                <a:sym typeface="Calibri"/>
              </a:rPr>
              <a:t>and </a:t>
            </a:r>
            <a:r>
              <a:rPr b="1" i="0" lang="en-US" sz="2000" u="none" cap="none" strike="noStrike">
                <a:solidFill>
                  <a:srgbClr val="006FC0"/>
                </a:solidFill>
                <a:latin typeface="Calibri"/>
                <a:ea typeface="Calibri"/>
                <a:cs typeface="Calibri"/>
                <a:sym typeface="Calibri"/>
              </a:rPr>
              <a:t>DAG's</a:t>
            </a:r>
            <a:r>
              <a:rPr b="0" i="0" lang="en-US" sz="2000" u="none" cap="none" strike="noStrike">
                <a:solidFill>
                  <a:srgbClr val="006FC0"/>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p:txBody>
      </p:sp>
      <p:sp>
        <p:nvSpPr>
          <p:cNvPr id="176" name="Google Shape;176;p1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4"/>
          <p:cNvSpPr txBox="1"/>
          <p:nvPr/>
        </p:nvSpPr>
        <p:spPr>
          <a:xfrm>
            <a:off x="513080" y="760603"/>
            <a:ext cx="9084945" cy="51638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1. Input to the Code Generator</a:t>
            </a:r>
            <a:endParaRPr sz="2400">
              <a:solidFill>
                <a:schemeClr val="dk1"/>
              </a:solidFill>
              <a:latin typeface="Calibri"/>
              <a:ea typeface="Calibri"/>
              <a:cs typeface="Calibri"/>
              <a:sym typeface="Calibri"/>
            </a:endParaRPr>
          </a:p>
          <a:p>
            <a:pPr indent="-229234" lvl="0" marL="289560" marR="0" rtl="0" algn="l">
              <a:lnSpc>
                <a:spcPct val="100000"/>
              </a:lnSpc>
              <a:spcBef>
                <a:spcPts val="1735"/>
              </a:spcBef>
              <a:spcAft>
                <a:spcPts val="0"/>
              </a:spcAft>
              <a:buClr>
                <a:srgbClr val="C00000"/>
              </a:buClr>
              <a:buSzPts val="2100"/>
              <a:buFont typeface="Noto Sans Symbols"/>
              <a:buChar char="⮚"/>
            </a:pPr>
            <a:r>
              <a:rPr b="1" lang="en-US" sz="2200">
                <a:solidFill>
                  <a:srgbClr val="C00000"/>
                </a:solidFill>
                <a:latin typeface="Calibri"/>
                <a:ea typeface="Calibri"/>
                <a:cs typeface="Calibri"/>
                <a:sym typeface="Calibri"/>
              </a:rPr>
              <a:t>Assumptions:</a:t>
            </a:r>
            <a:endParaRPr sz="2200">
              <a:solidFill>
                <a:schemeClr val="dk1"/>
              </a:solidFill>
              <a:latin typeface="Calibri"/>
              <a:ea typeface="Calibri"/>
              <a:cs typeface="Calibri"/>
              <a:sym typeface="Calibri"/>
            </a:endParaRPr>
          </a:p>
          <a:p>
            <a:pPr indent="-228600" lvl="1" marL="746760" marR="287655" rtl="0" algn="l">
              <a:lnSpc>
                <a:spcPct val="160100"/>
              </a:lnSpc>
              <a:spcBef>
                <a:spcPts val="555"/>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The front end has scanned, parsed, and translated the source program into a  relatively low-level Intermediate Representation.</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0"/>
              </a:spcBef>
              <a:spcAft>
                <a:spcPts val="0"/>
              </a:spcAft>
              <a:buClr>
                <a:schemeClr val="dk1"/>
              </a:buClr>
              <a:buSzPts val="1550"/>
              <a:buFont typeface="Courier New"/>
              <a:buNone/>
            </a:pPr>
            <a:r>
              <a:t/>
            </a:r>
            <a:endParaRPr b="0" i="0" sz="1550" u="none" cap="none" strike="noStrike">
              <a:solidFill>
                <a:schemeClr val="dk1"/>
              </a:solidFill>
              <a:latin typeface="Calibri"/>
              <a:ea typeface="Calibri"/>
              <a:cs typeface="Calibri"/>
              <a:sym typeface="Calibri"/>
            </a:endParaRPr>
          </a:p>
          <a:p>
            <a:pPr indent="-229234" lvl="1" marL="746760" marR="0" rtl="0" algn="l">
              <a:lnSpc>
                <a:spcPct val="100000"/>
              </a:lnSpc>
              <a:spcBef>
                <a:spcPts val="0"/>
              </a:spcBef>
              <a:spcAft>
                <a:spcPts val="0"/>
              </a:spcAft>
              <a:buClr>
                <a:schemeClr val="dk1"/>
              </a:buClr>
              <a:buSzPts val="2000"/>
              <a:buFont typeface="Courier New"/>
              <a:buChar char="o"/>
            </a:pPr>
            <a:r>
              <a:rPr b="1" i="0" lang="en-US" sz="2000" u="none" cap="none" strike="noStrike">
                <a:solidFill>
                  <a:schemeClr val="dk1"/>
                </a:solidFill>
                <a:latin typeface="Calibri"/>
                <a:ea typeface="Calibri"/>
                <a:cs typeface="Calibri"/>
                <a:sym typeface="Calibri"/>
              </a:rPr>
              <a:t>All syntactic </a:t>
            </a:r>
            <a:r>
              <a:rPr b="0" i="0" lang="en-US" sz="2000" u="none" cap="none" strike="noStrike">
                <a:solidFill>
                  <a:schemeClr val="dk1"/>
                </a:solidFill>
                <a:latin typeface="Calibri"/>
                <a:ea typeface="Calibri"/>
                <a:cs typeface="Calibri"/>
                <a:sym typeface="Calibri"/>
              </a:rPr>
              <a:t>and </a:t>
            </a:r>
            <a:r>
              <a:rPr b="1" i="0" lang="en-US" sz="2000" u="none" cap="none" strike="noStrike">
                <a:solidFill>
                  <a:schemeClr val="dk1"/>
                </a:solidFill>
                <a:latin typeface="Calibri"/>
                <a:ea typeface="Calibri"/>
                <a:cs typeface="Calibri"/>
                <a:sym typeface="Calibri"/>
              </a:rPr>
              <a:t>static semantic errors have been detected properly.</a:t>
            </a:r>
            <a:endParaRPr b="0" i="0" sz="2000" u="none" cap="none" strike="noStrike">
              <a:solidFill>
                <a:schemeClr val="dk1"/>
              </a:solidFill>
              <a:latin typeface="Calibri"/>
              <a:ea typeface="Calibri"/>
              <a:cs typeface="Calibri"/>
              <a:sym typeface="Calibri"/>
            </a:endParaRPr>
          </a:p>
          <a:p>
            <a:pPr indent="-229235" lvl="2" marL="1203960" marR="0" rtl="0" algn="l">
              <a:lnSpc>
                <a:spcPct val="100000"/>
              </a:lnSpc>
              <a:spcBef>
                <a:spcPts val="1860"/>
              </a:spcBef>
              <a:spcAft>
                <a:spcPts val="0"/>
              </a:spcAft>
              <a:buClr>
                <a:schemeClr val="dk1"/>
              </a:buClr>
              <a:buSzPts val="1800"/>
              <a:buFont typeface="Courier New"/>
              <a:buChar char="o"/>
            </a:pPr>
            <a:r>
              <a:rPr b="0" i="0" lang="en-US" sz="1800" u="none" cap="none" strike="noStrike">
                <a:solidFill>
                  <a:schemeClr val="dk1"/>
                </a:solidFill>
                <a:latin typeface="Calibri"/>
                <a:ea typeface="Calibri"/>
                <a:cs typeface="Calibri"/>
                <a:sym typeface="Calibri"/>
              </a:rPr>
              <a:t>The necessary type checking has taken place, and that type conversion operators</a:t>
            </a:r>
            <a:endParaRPr b="0" i="0" sz="1800" u="none" cap="none" strike="noStrike">
              <a:solidFill>
                <a:schemeClr val="dk1"/>
              </a:solidFill>
              <a:latin typeface="Calibri"/>
              <a:ea typeface="Calibri"/>
              <a:cs typeface="Calibri"/>
              <a:sym typeface="Calibri"/>
            </a:endParaRPr>
          </a:p>
          <a:p>
            <a:pPr indent="0" lvl="0" marL="1203960" marR="0" rtl="0" algn="l">
              <a:lnSpc>
                <a:spcPct val="100000"/>
              </a:lnSpc>
              <a:spcBef>
                <a:spcPts val="1295"/>
              </a:spcBef>
              <a:spcAft>
                <a:spcPts val="0"/>
              </a:spcAft>
              <a:buNone/>
            </a:pPr>
            <a:r>
              <a:rPr lang="en-US" sz="1800">
                <a:solidFill>
                  <a:schemeClr val="dk1"/>
                </a:solidFill>
                <a:latin typeface="Calibri"/>
                <a:ea typeface="Calibri"/>
                <a:cs typeface="Calibri"/>
                <a:sym typeface="Calibri"/>
              </a:rPr>
              <a:t>have been inserted wherever necessary.</a:t>
            </a:r>
            <a:endParaRPr sz="18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None/>
            </a:pPr>
            <a:r>
              <a:t/>
            </a:r>
            <a:endParaRPr sz="1450">
              <a:solidFill>
                <a:schemeClr val="dk1"/>
              </a:solidFill>
              <a:latin typeface="Calibri"/>
              <a:ea typeface="Calibri"/>
              <a:cs typeface="Calibri"/>
              <a:sym typeface="Calibri"/>
            </a:endParaRPr>
          </a:p>
          <a:p>
            <a:pPr indent="-229235" lvl="2" marL="1203960" marR="0" rtl="0" algn="l">
              <a:lnSpc>
                <a:spcPct val="100000"/>
              </a:lnSpc>
              <a:spcBef>
                <a:spcPts val="0"/>
              </a:spcBef>
              <a:spcAft>
                <a:spcPts val="0"/>
              </a:spcAft>
              <a:buClr>
                <a:schemeClr val="dk1"/>
              </a:buClr>
              <a:buSzPts val="1800"/>
              <a:buFont typeface="Courier New"/>
              <a:buChar char="o"/>
            </a:pPr>
            <a:r>
              <a:rPr b="0" i="0" lang="en-US" sz="1800" u="none" cap="none" strike="noStrike">
                <a:solidFill>
                  <a:schemeClr val="dk1"/>
                </a:solidFill>
                <a:latin typeface="Calibri"/>
                <a:ea typeface="Calibri"/>
                <a:cs typeface="Calibri"/>
                <a:sym typeface="Calibri"/>
              </a:rPr>
              <a:t>The code generator can therefore proceed on the assumption that </a:t>
            </a:r>
            <a:r>
              <a:rPr b="1" i="0" lang="en-US" sz="1800" u="none" cap="none" strike="noStrike">
                <a:solidFill>
                  <a:schemeClr val="dk1"/>
                </a:solidFill>
                <a:latin typeface="Calibri"/>
                <a:ea typeface="Calibri"/>
                <a:cs typeface="Calibri"/>
                <a:sym typeface="Calibri"/>
              </a:rPr>
              <a:t>its input is free of</a:t>
            </a:r>
            <a:endParaRPr b="0" i="0" sz="1800" u="none" cap="none" strike="noStrike">
              <a:solidFill>
                <a:schemeClr val="dk1"/>
              </a:solidFill>
              <a:latin typeface="Calibri"/>
              <a:ea typeface="Calibri"/>
              <a:cs typeface="Calibri"/>
              <a:sym typeface="Calibri"/>
            </a:endParaRPr>
          </a:p>
          <a:p>
            <a:pPr indent="0" lvl="0" marL="1203960" marR="0" rtl="0" algn="l">
              <a:lnSpc>
                <a:spcPct val="100000"/>
              </a:lnSpc>
              <a:spcBef>
                <a:spcPts val="1295"/>
              </a:spcBef>
              <a:spcAft>
                <a:spcPts val="0"/>
              </a:spcAft>
              <a:buNone/>
            </a:pPr>
            <a:r>
              <a:rPr b="1" lang="en-US" sz="1800">
                <a:solidFill>
                  <a:schemeClr val="dk1"/>
                </a:solidFill>
                <a:latin typeface="Calibri"/>
                <a:ea typeface="Calibri"/>
                <a:cs typeface="Calibri"/>
                <a:sym typeface="Calibri"/>
              </a:rPr>
              <a:t>these kinds of errors.</a:t>
            </a:r>
            <a:endParaRPr sz="1800">
              <a:solidFill>
                <a:schemeClr val="dk1"/>
              </a:solidFill>
              <a:latin typeface="Calibri"/>
              <a:ea typeface="Calibri"/>
              <a:cs typeface="Calibri"/>
              <a:sym typeface="Calibri"/>
            </a:endParaRPr>
          </a:p>
        </p:txBody>
      </p:sp>
      <p:sp>
        <p:nvSpPr>
          <p:cNvPr id="182" name="Google Shape;182;p14"/>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83" name="Google Shape;183;p14"/>
          <p:cNvSpPr txBox="1"/>
          <p:nvPr/>
        </p:nvSpPr>
        <p:spPr>
          <a:xfrm>
            <a:off x="11837923" y="6500876"/>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585858"/>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5"/>
          <p:cNvSpPr txBox="1"/>
          <p:nvPr/>
        </p:nvSpPr>
        <p:spPr>
          <a:xfrm>
            <a:off x="513080" y="760603"/>
            <a:ext cx="8362315" cy="52508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6FC0"/>
                </a:solidFill>
                <a:latin typeface="Calibri"/>
                <a:ea typeface="Calibri"/>
                <a:cs typeface="Calibri"/>
                <a:sym typeface="Calibri"/>
              </a:rPr>
              <a:t>2. The Target Program</a:t>
            </a:r>
            <a:endParaRPr sz="2400">
              <a:solidFill>
                <a:schemeClr val="dk1"/>
              </a:solidFill>
              <a:latin typeface="Calibri"/>
              <a:ea typeface="Calibri"/>
              <a:cs typeface="Calibri"/>
              <a:sym typeface="Calibri"/>
            </a:endParaRPr>
          </a:p>
          <a:p>
            <a:pPr indent="0" lvl="0" marL="0" marR="0" rtl="0" algn="l">
              <a:lnSpc>
                <a:spcPct val="100000"/>
              </a:lnSpc>
              <a:spcBef>
                <a:spcPts val="45"/>
              </a:spcBef>
              <a:spcAft>
                <a:spcPts val="0"/>
              </a:spcAft>
              <a:buNone/>
            </a:pPr>
            <a:r>
              <a:t/>
            </a:r>
            <a:endParaRPr sz="1850">
              <a:solidFill>
                <a:schemeClr val="dk1"/>
              </a:solidFill>
              <a:latin typeface="Calibri"/>
              <a:ea typeface="Calibri"/>
              <a:cs typeface="Calibri"/>
              <a:sym typeface="Calibri"/>
            </a:endParaRPr>
          </a:p>
          <a:p>
            <a:pPr indent="-228600" lvl="0" marL="241300" marR="5080" rtl="0" algn="l">
              <a:lnSpc>
                <a:spcPct val="150000"/>
              </a:lnSpc>
              <a:spcBef>
                <a:spcPts val="0"/>
              </a:spcBef>
              <a:spcAft>
                <a:spcPts val="0"/>
              </a:spcAft>
              <a:buClr>
                <a:srgbClr val="006FC0"/>
              </a:buClr>
              <a:buSzPts val="2100"/>
              <a:buFont typeface="Noto Sans Symbols"/>
              <a:buChar char="⮚"/>
            </a:pPr>
            <a:r>
              <a:rPr b="1" i="1" lang="en-US" sz="2200">
                <a:solidFill>
                  <a:srgbClr val="006FC0"/>
                </a:solidFill>
                <a:latin typeface="Calibri"/>
                <a:ea typeface="Calibri"/>
                <a:cs typeface="Calibri"/>
                <a:sym typeface="Calibri"/>
              </a:rPr>
              <a:t>The instruction-set architecture of the target machine </a:t>
            </a:r>
            <a:r>
              <a:rPr b="1" lang="en-US" sz="2200">
                <a:solidFill>
                  <a:srgbClr val="001F5F"/>
                </a:solidFill>
                <a:latin typeface="Calibri"/>
                <a:ea typeface="Calibri"/>
                <a:cs typeface="Calibri"/>
                <a:sym typeface="Calibri"/>
              </a:rPr>
              <a:t>has a significant  impact on the difficulty of constructing a good code generator </a:t>
            </a:r>
            <a:r>
              <a:rPr lang="en-US" sz="2200">
                <a:solidFill>
                  <a:schemeClr val="dk1"/>
                </a:solidFill>
                <a:latin typeface="Calibri"/>
                <a:ea typeface="Calibri"/>
                <a:cs typeface="Calibri"/>
                <a:sym typeface="Calibri"/>
              </a:rPr>
              <a:t>that  produces high-quality machine code.</a:t>
            </a:r>
            <a:endParaRPr sz="2200">
              <a:solidFill>
                <a:schemeClr val="dk1"/>
              </a:solidFill>
              <a:latin typeface="Calibri"/>
              <a:ea typeface="Calibri"/>
              <a:cs typeface="Calibri"/>
              <a:sym typeface="Calibri"/>
            </a:endParaRPr>
          </a:p>
          <a:p>
            <a:pPr indent="0" lvl="0" marL="0" marR="0" rtl="0" algn="l">
              <a:lnSpc>
                <a:spcPct val="100000"/>
              </a:lnSpc>
              <a:spcBef>
                <a:spcPts val="55"/>
              </a:spcBef>
              <a:spcAft>
                <a:spcPts val="0"/>
              </a:spcAft>
              <a:buClr>
                <a:srgbClr val="006FC0"/>
              </a:buClr>
              <a:buSzPts val="1850"/>
              <a:buFont typeface="Noto Sans Symbols"/>
              <a:buNone/>
            </a:pPr>
            <a:r>
              <a:t/>
            </a:r>
            <a:endParaRPr sz="1850">
              <a:solidFill>
                <a:schemeClr val="dk1"/>
              </a:solidFill>
              <a:latin typeface="Calibri"/>
              <a:ea typeface="Calibri"/>
              <a:cs typeface="Calibri"/>
              <a:sym typeface="Calibri"/>
            </a:endParaRPr>
          </a:p>
          <a:p>
            <a:pPr indent="-228600" lvl="0" marL="241300" marR="0" rtl="0" algn="l">
              <a:lnSpc>
                <a:spcPct val="100000"/>
              </a:lnSpc>
              <a:spcBef>
                <a:spcPts val="5"/>
              </a:spcBef>
              <a:spcAft>
                <a:spcPts val="0"/>
              </a:spcAft>
              <a:buClr>
                <a:srgbClr val="006FC0"/>
              </a:buClr>
              <a:buSzPts val="2100"/>
              <a:buFont typeface="Noto Sans Symbols"/>
              <a:buChar char="⮚"/>
            </a:pPr>
            <a:r>
              <a:rPr b="1" lang="en-US" sz="2200">
                <a:solidFill>
                  <a:srgbClr val="006FC0"/>
                </a:solidFill>
                <a:latin typeface="Calibri"/>
                <a:ea typeface="Calibri"/>
                <a:cs typeface="Calibri"/>
                <a:sym typeface="Calibri"/>
              </a:rPr>
              <a:t>The most common target-machine architectures are</a:t>
            </a:r>
            <a:endParaRPr sz="2200">
              <a:solidFill>
                <a:schemeClr val="dk1"/>
              </a:solidFill>
              <a:latin typeface="Calibri"/>
              <a:ea typeface="Calibri"/>
              <a:cs typeface="Calibri"/>
              <a:sym typeface="Calibri"/>
            </a:endParaRPr>
          </a:p>
          <a:p>
            <a:pPr indent="-457833" lvl="1" marL="818514" marR="0" rtl="0" algn="l">
              <a:lnSpc>
                <a:spcPct val="100000"/>
              </a:lnSpc>
              <a:spcBef>
                <a:spcPts val="1820"/>
              </a:spcBef>
              <a:spcAft>
                <a:spcPts val="0"/>
              </a:spcAft>
              <a:buClr>
                <a:srgbClr val="006FC0"/>
              </a:buClr>
              <a:buSzPts val="2200"/>
              <a:buFont typeface="Calibri"/>
              <a:buAutoNum type="alphaLcParenR"/>
            </a:pPr>
            <a:r>
              <a:rPr b="1" i="0" lang="en-US" sz="2200" u="none" cap="none" strike="noStrike">
                <a:solidFill>
                  <a:srgbClr val="006FC0"/>
                </a:solidFill>
                <a:latin typeface="Calibri"/>
                <a:ea typeface="Calibri"/>
                <a:cs typeface="Calibri"/>
                <a:sym typeface="Calibri"/>
              </a:rPr>
              <a:t>RISC </a:t>
            </a:r>
            <a:r>
              <a:rPr b="0" i="0" lang="en-US" sz="2200" u="none" cap="none" strike="noStrike">
                <a:solidFill>
                  <a:schemeClr val="dk1"/>
                </a:solidFill>
                <a:latin typeface="Calibri"/>
                <a:ea typeface="Calibri"/>
                <a:cs typeface="Calibri"/>
                <a:sym typeface="Calibri"/>
              </a:rPr>
              <a:t>(Reduced Instruction Set Computer),</a:t>
            </a:r>
            <a:endParaRPr b="0" i="0" sz="2200" u="none" cap="none" strike="noStrike">
              <a:solidFill>
                <a:schemeClr val="dk1"/>
              </a:solidFill>
              <a:latin typeface="Calibri"/>
              <a:ea typeface="Calibri"/>
              <a:cs typeface="Calibri"/>
              <a:sym typeface="Calibri"/>
            </a:endParaRPr>
          </a:p>
          <a:p>
            <a:pPr indent="-457833" lvl="1" marL="818514" marR="0" rtl="0" algn="l">
              <a:lnSpc>
                <a:spcPct val="100000"/>
              </a:lnSpc>
              <a:spcBef>
                <a:spcPts val="1814"/>
              </a:spcBef>
              <a:spcAft>
                <a:spcPts val="0"/>
              </a:spcAft>
              <a:buClr>
                <a:srgbClr val="006FC0"/>
              </a:buClr>
              <a:buSzPts val="2200"/>
              <a:buFont typeface="Calibri"/>
              <a:buAutoNum type="alphaLcParenR"/>
            </a:pPr>
            <a:r>
              <a:rPr b="1" i="0" lang="en-US" sz="2200" u="none" cap="none" strike="noStrike">
                <a:solidFill>
                  <a:srgbClr val="006FC0"/>
                </a:solidFill>
                <a:latin typeface="Calibri"/>
                <a:ea typeface="Calibri"/>
                <a:cs typeface="Calibri"/>
                <a:sym typeface="Calibri"/>
              </a:rPr>
              <a:t>CISC </a:t>
            </a:r>
            <a:r>
              <a:rPr b="0" i="0" lang="en-US" sz="2200" u="none" cap="none" strike="noStrike">
                <a:solidFill>
                  <a:schemeClr val="dk1"/>
                </a:solidFill>
                <a:latin typeface="Calibri"/>
                <a:ea typeface="Calibri"/>
                <a:cs typeface="Calibri"/>
                <a:sym typeface="Calibri"/>
              </a:rPr>
              <a:t>(Complex Instruction Set Computer), and</a:t>
            </a:r>
            <a:endParaRPr b="0" i="0" sz="2200" u="none" cap="none" strike="noStrike">
              <a:solidFill>
                <a:schemeClr val="dk1"/>
              </a:solidFill>
              <a:latin typeface="Calibri"/>
              <a:ea typeface="Calibri"/>
              <a:cs typeface="Calibri"/>
              <a:sym typeface="Calibri"/>
            </a:endParaRPr>
          </a:p>
          <a:p>
            <a:pPr indent="-457833" lvl="1" marL="818514" marR="0" rtl="0" algn="l">
              <a:lnSpc>
                <a:spcPct val="100000"/>
              </a:lnSpc>
              <a:spcBef>
                <a:spcPts val="1825"/>
              </a:spcBef>
              <a:spcAft>
                <a:spcPts val="0"/>
              </a:spcAft>
              <a:buClr>
                <a:srgbClr val="006FC0"/>
              </a:buClr>
              <a:buSzPts val="2200"/>
              <a:buFont typeface="Calibri"/>
              <a:buAutoNum type="alphaLcParenR"/>
            </a:pPr>
            <a:r>
              <a:rPr b="1" i="0" lang="en-US" sz="2200" u="none" cap="none" strike="noStrike">
                <a:solidFill>
                  <a:srgbClr val="006FC0"/>
                </a:solidFill>
                <a:latin typeface="Calibri"/>
                <a:ea typeface="Calibri"/>
                <a:cs typeface="Calibri"/>
                <a:sym typeface="Calibri"/>
              </a:rPr>
              <a:t>Stack based Architecture</a:t>
            </a:r>
            <a:r>
              <a:rPr b="0" i="0" lang="en-US" sz="2200" u="none" cap="none" strike="noStrike">
                <a:solidFill>
                  <a:schemeClr val="dk1"/>
                </a:solidFill>
                <a:latin typeface="Calibri"/>
                <a:ea typeface="Calibri"/>
                <a:cs typeface="Calibri"/>
                <a:sym typeface="Calibri"/>
              </a:rPr>
              <a:t>.</a:t>
            </a:r>
            <a:endParaRPr b="0" i="0" sz="2200" u="none" cap="none" strike="noStrike">
              <a:solidFill>
                <a:schemeClr val="dk1"/>
              </a:solidFill>
              <a:latin typeface="Calibri"/>
              <a:ea typeface="Calibri"/>
              <a:cs typeface="Calibri"/>
              <a:sym typeface="Calibri"/>
            </a:endParaRPr>
          </a:p>
        </p:txBody>
      </p:sp>
      <p:sp>
        <p:nvSpPr>
          <p:cNvPr id="189" name="Google Shape;189;p15"/>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3" name="Shape 193"/>
        <p:cNvGrpSpPr/>
        <p:nvPr/>
      </p:nvGrpSpPr>
      <p:grpSpPr>
        <a:xfrm>
          <a:off x="0" y="0"/>
          <a:ext cx="0" cy="0"/>
          <a:chOff x="0" y="0"/>
          <a:chExt cx="0" cy="0"/>
        </a:xfrm>
      </p:grpSpPr>
      <p:sp>
        <p:nvSpPr>
          <p:cNvPr id="194" name="Google Shape;194;p16"/>
          <p:cNvSpPr txBox="1"/>
          <p:nvPr/>
        </p:nvSpPr>
        <p:spPr>
          <a:xfrm>
            <a:off x="5809615" y="4639315"/>
            <a:ext cx="3554095" cy="1122680"/>
          </a:xfrm>
          <a:prstGeom prst="rect">
            <a:avLst/>
          </a:prstGeom>
          <a:noFill/>
          <a:ln>
            <a:noFill/>
          </a:ln>
        </p:spPr>
        <p:txBody>
          <a:bodyPr anchorCtr="0" anchor="t" bIns="0" lIns="0" spcFirstLastPara="1" rIns="0" wrap="square" tIns="12050">
            <a:spAutoFit/>
          </a:bodyPr>
          <a:lstStyle/>
          <a:p>
            <a:pPr indent="0" lvl="0" marL="12700" marR="5080" rtl="0" algn="l">
              <a:lnSpc>
                <a:spcPct val="150100"/>
              </a:lnSpc>
              <a:spcBef>
                <a:spcPts val="0"/>
              </a:spcBef>
              <a:spcAft>
                <a:spcPts val="0"/>
              </a:spcAft>
              <a:buNone/>
            </a:pPr>
            <a:r>
              <a:rPr lang="en-US" sz="1600">
                <a:solidFill>
                  <a:srgbClr val="4471C4"/>
                </a:solidFill>
                <a:latin typeface="Calibri"/>
                <a:ea typeface="Calibri"/>
                <a:cs typeface="Calibri"/>
                <a:sym typeface="Calibri"/>
              </a:rPr>
              <a:t>Examples of CISC processors are the  System/360, VAX, PDP-11, Motorola 68000  family, AMD and Intel x86 CPUs.</a:t>
            </a:r>
            <a:endParaRPr sz="1600">
              <a:solidFill>
                <a:schemeClr val="dk1"/>
              </a:solidFill>
              <a:latin typeface="Calibri"/>
              <a:ea typeface="Calibri"/>
              <a:cs typeface="Calibri"/>
              <a:sym typeface="Calibri"/>
            </a:endParaRPr>
          </a:p>
        </p:txBody>
      </p:sp>
      <p:sp>
        <p:nvSpPr>
          <p:cNvPr id="195" name="Google Shape;195;p16"/>
          <p:cNvSpPr txBox="1"/>
          <p:nvPr/>
        </p:nvSpPr>
        <p:spPr>
          <a:xfrm>
            <a:off x="5744971" y="2257402"/>
            <a:ext cx="3756660" cy="1123950"/>
          </a:xfrm>
          <a:prstGeom prst="rect">
            <a:avLst/>
          </a:prstGeom>
          <a:noFill/>
          <a:ln>
            <a:noFill/>
          </a:ln>
        </p:spPr>
        <p:txBody>
          <a:bodyPr anchorCtr="0" anchor="t" bIns="0" lIns="0" spcFirstLastPara="1" rIns="0" wrap="square" tIns="135250">
            <a:spAutoFit/>
          </a:bodyPr>
          <a:lstStyle/>
          <a:p>
            <a:pPr indent="0" lvl="0" marL="12700" marR="0" rtl="0" algn="l">
              <a:lnSpc>
                <a:spcPct val="100000"/>
              </a:lnSpc>
              <a:spcBef>
                <a:spcPts val="0"/>
              </a:spcBef>
              <a:spcAft>
                <a:spcPts val="0"/>
              </a:spcAft>
              <a:buNone/>
            </a:pPr>
            <a:r>
              <a:rPr lang="en-US" sz="1600">
                <a:solidFill>
                  <a:srgbClr val="4471C4"/>
                </a:solidFill>
                <a:latin typeface="Calibri"/>
                <a:ea typeface="Calibri"/>
                <a:cs typeface="Calibri"/>
                <a:sym typeface="Calibri"/>
              </a:rPr>
              <a:t>Examples of RISC microprocessors are Alpha,</a:t>
            </a:r>
            <a:endParaRPr sz="1600">
              <a:solidFill>
                <a:schemeClr val="dk1"/>
              </a:solidFill>
              <a:latin typeface="Calibri"/>
              <a:ea typeface="Calibri"/>
              <a:cs typeface="Calibri"/>
              <a:sym typeface="Calibri"/>
            </a:endParaRPr>
          </a:p>
          <a:p>
            <a:pPr indent="0" lvl="0" marL="12700" marR="0" rtl="0" algn="l">
              <a:lnSpc>
                <a:spcPct val="100000"/>
              </a:lnSpc>
              <a:spcBef>
                <a:spcPts val="960"/>
              </a:spcBef>
              <a:spcAft>
                <a:spcPts val="0"/>
              </a:spcAft>
              <a:buNone/>
            </a:pPr>
            <a:r>
              <a:rPr lang="en-US" sz="1600">
                <a:solidFill>
                  <a:srgbClr val="4471C4"/>
                </a:solidFill>
                <a:latin typeface="Calibri"/>
                <a:ea typeface="Calibri"/>
                <a:cs typeface="Calibri"/>
                <a:sym typeface="Calibri"/>
              </a:rPr>
              <a:t>ARC, ARM, AVR, MIPS, PA-RISC, PIC, Power</a:t>
            </a:r>
            <a:endParaRPr sz="1600">
              <a:solidFill>
                <a:schemeClr val="dk1"/>
              </a:solidFill>
              <a:latin typeface="Calibri"/>
              <a:ea typeface="Calibri"/>
              <a:cs typeface="Calibri"/>
              <a:sym typeface="Calibri"/>
            </a:endParaRPr>
          </a:p>
          <a:p>
            <a:pPr indent="0" lvl="0" marL="12700" marR="0" rtl="0" algn="l">
              <a:lnSpc>
                <a:spcPct val="100000"/>
              </a:lnSpc>
              <a:spcBef>
                <a:spcPts val="960"/>
              </a:spcBef>
              <a:spcAft>
                <a:spcPts val="0"/>
              </a:spcAft>
              <a:buNone/>
            </a:pPr>
            <a:r>
              <a:rPr lang="en-US" sz="1600">
                <a:solidFill>
                  <a:srgbClr val="4471C4"/>
                </a:solidFill>
                <a:latin typeface="Calibri"/>
                <a:ea typeface="Calibri"/>
                <a:cs typeface="Calibri"/>
                <a:sym typeface="Calibri"/>
              </a:rPr>
              <a:t>Architecture, and SPARC</a:t>
            </a:r>
            <a:endParaRPr sz="1600">
              <a:solidFill>
                <a:schemeClr val="dk1"/>
              </a:solidFill>
              <a:latin typeface="Calibri"/>
              <a:ea typeface="Calibri"/>
              <a:cs typeface="Calibri"/>
              <a:sym typeface="Calibri"/>
            </a:endParaRPr>
          </a:p>
        </p:txBody>
      </p:sp>
      <p:pic>
        <p:nvPicPr>
          <p:cNvPr id="196" name="Google Shape;196;p16"/>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97" name="Google Shape;197;p16"/>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6"/>
          <p:cNvSpPr txBox="1"/>
          <p:nvPr/>
        </p:nvSpPr>
        <p:spPr>
          <a:xfrm>
            <a:off x="513080" y="760603"/>
            <a:ext cx="5029200" cy="558228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2. The Target Program</a:t>
            </a:r>
            <a:endParaRPr sz="24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None/>
            </a:pPr>
            <a:r>
              <a:t/>
            </a:r>
            <a:endParaRPr sz="2200">
              <a:solidFill>
                <a:schemeClr val="dk1"/>
              </a:solidFill>
              <a:latin typeface="Calibri"/>
              <a:ea typeface="Calibri"/>
              <a:cs typeface="Calibri"/>
              <a:sym typeface="Calibri"/>
            </a:endParaRPr>
          </a:p>
          <a:p>
            <a:pPr indent="-261619" lvl="0" marL="273685" marR="0" rtl="0" algn="l">
              <a:lnSpc>
                <a:spcPct val="100000"/>
              </a:lnSpc>
              <a:spcBef>
                <a:spcPts val="0"/>
              </a:spcBef>
              <a:spcAft>
                <a:spcPts val="0"/>
              </a:spcAft>
              <a:buClr>
                <a:schemeClr val="dk1"/>
              </a:buClr>
              <a:buSzPts val="2000"/>
              <a:buFont typeface="Calibri"/>
              <a:buAutoNum type="alphaLcParenR"/>
            </a:pPr>
            <a:r>
              <a:rPr b="1" lang="en-US" sz="2000">
                <a:solidFill>
                  <a:schemeClr val="dk1"/>
                </a:solidFill>
                <a:latin typeface="Calibri"/>
                <a:ea typeface="Calibri"/>
                <a:cs typeface="Calibri"/>
                <a:sym typeface="Calibri"/>
              </a:rPr>
              <a:t>A RISC machine typically has</a:t>
            </a:r>
            <a:endParaRPr sz="2000">
              <a:solidFill>
                <a:schemeClr val="dk1"/>
              </a:solidFill>
              <a:latin typeface="Calibri"/>
              <a:ea typeface="Calibri"/>
              <a:cs typeface="Calibri"/>
              <a:sym typeface="Calibri"/>
            </a:endParaRPr>
          </a:p>
          <a:p>
            <a:pPr indent="-343535" lvl="1" marL="704215" marR="0" rtl="0" algn="l">
              <a:lnSpc>
                <a:spcPct val="100000"/>
              </a:lnSpc>
              <a:spcBef>
                <a:spcPts val="515"/>
              </a:spcBef>
              <a:spcAft>
                <a:spcPts val="0"/>
              </a:spcAft>
              <a:buClr>
                <a:schemeClr val="dk1"/>
              </a:buClr>
              <a:buSzPts val="1800"/>
              <a:buFont typeface="Courier New"/>
              <a:buChar char="o"/>
            </a:pPr>
            <a:r>
              <a:rPr b="0" i="0" lang="en-US" sz="1800" u="none" cap="none" strike="noStrike">
                <a:solidFill>
                  <a:schemeClr val="dk1"/>
                </a:solidFill>
                <a:latin typeface="Calibri"/>
                <a:ea typeface="Calibri"/>
                <a:cs typeface="Calibri"/>
                <a:sym typeface="Calibri"/>
              </a:rPr>
              <a:t>many registers,</a:t>
            </a:r>
            <a:endParaRPr b="0" i="0" sz="1800" u="none" cap="none" strike="noStrike">
              <a:solidFill>
                <a:schemeClr val="dk1"/>
              </a:solidFill>
              <a:latin typeface="Calibri"/>
              <a:ea typeface="Calibri"/>
              <a:cs typeface="Calibri"/>
              <a:sym typeface="Calibri"/>
            </a:endParaRPr>
          </a:p>
          <a:p>
            <a:pPr indent="-343535" lvl="1" marL="704215" marR="0" rtl="0" algn="l">
              <a:lnSpc>
                <a:spcPct val="100000"/>
              </a:lnSpc>
              <a:spcBef>
                <a:spcPts val="505"/>
              </a:spcBef>
              <a:spcAft>
                <a:spcPts val="0"/>
              </a:spcAft>
              <a:buClr>
                <a:schemeClr val="dk1"/>
              </a:buClr>
              <a:buSzPts val="1800"/>
              <a:buFont typeface="Courier New"/>
              <a:buChar char="o"/>
            </a:pPr>
            <a:r>
              <a:rPr b="0" i="0" lang="en-US" sz="1800" u="none" cap="none" strike="noStrike">
                <a:solidFill>
                  <a:schemeClr val="dk1"/>
                </a:solidFill>
                <a:latin typeface="Calibri"/>
                <a:ea typeface="Calibri"/>
                <a:cs typeface="Calibri"/>
                <a:sym typeface="Calibri"/>
              </a:rPr>
              <a:t>three-address instructions,</a:t>
            </a:r>
            <a:endParaRPr b="0" i="0" sz="1800" u="none" cap="none" strike="noStrike">
              <a:solidFill>
                <a:schemeClr val="dk1"/>
              </a:solidFill>
              <a:latin typeface="Calibri"/>
              <a:ea typeface="Calibri"/>
              <a:cs typeface="Calibri"/>
              <a:sym typeface="Calibri"/>
            </a:endParaRPr>
          </a:p>
          <a:p>
            <a:pPr indent="-343535" lvl="1" marL="704215" marR="0" rtl="0" algn="l">
              <a:lnSpc>
                <a:spcPct val="100000"/>
              </a:lnSpc>
              <a:spcBef>
                <a:spcPts val="490"/>
              </a:spcBef>
              <a:spcAft>
                <a:spcPts val="0"/>
              </a:spcAft>
              <a:buClr>
                <a:schemeClr val="dk1"/>
              </a:buClr>
              <a:buSzPts val="1800"/>
              <a:buFont typeface="Courier New"/>
              <a:buChar char="o"/>
            </a:pPr>
            <a:r>
              <a:rPr b="0" i="0" lang="en-US" sz="1800" u="none" cap="none" strike="noStrike">
                <a:solidFill>
                  <a:schemeClr val="dk1"/>
                </a:solidFill>
                <a:latin typeface="Calibri"/>
                <a:ea typeface="Calibri"/>
                <a:cs typeface="Calibri"/>
                <a:sym typeface="Calibri"/>
              </a:rPr>
              <a:t>simple addressing modes, and</a:t>
            </a:r>
            <a:endParaRPr b="0" i="0" sz="1800" u="none" cap="none" strike="noStrike">
              <a:solidFill>
                <a:schemeClr val="dk1"/>
              </a:solidFill>
              <a:latin typeface="Calibri"/>
              <a:ea typeface="Calibri"/>
              <a:cs typeface="Calibri"/>
              <a:sym typeface="Calibri"/>
            </a:endParaRPr>
          </a:p>
          <a:p>
            <a:pPr indent="-343535" lvl="1" marL="704215" marR="0" rtl="0" algn="l">
              <a:lnSpc>
                <a:spcPct val="100000"/>
              </a:lnSpc>
              <a:spcBef>
                <a:spcPts val="505"/>
              </a:spcBef>
              <a:spcAft>
                <a:spcPts val="0"/>
              </a:spcAft>
              <a:buClr>
                <a:schemeClr val="dk1"/>
              </a:buClr>
              <a:buSzPts val="1800"/>
              <a:buFont typeface="Courier New"/>
              <a:buChar char="o"/>
            </a:pPr>
            <a:r>
              <a:rPr b="0" i="0" lang="en-US" sz="1800" u="none" cap="none" strike="noStrike">
                <a:solidFill>
                  <a:schemeClr val="dk1"/>
                </a:solidFill>
                <a:latin typeface="Calibri"/>
                <a:ea typeface="Calibri"/>
                <a:cs typeface="Calibri"/>
                <a:sym typeface="Calibri"/>
              </a:rPr>
              <a:t>a relatively simple instruction-set architecture.</a:t>
            </a:r>
            <a:endParaRPr b="0" i="0" sz="1800" u="none" cap="none" strike="noStrike">
              <a:solidFill>
                <a:schemeClr val="dk1"/>
              </a:solidFill>
              <a:latin typeface="Calibri"/>
              <a:ea typeface="Calibri"/>
              <a:cs typeface="Calibri"/>
              <a:sym typeface="Calibri"/>
            </a:endParaRPr>
          </a:p>
          <a:p>
            <a:pPr indent="0" lvl="1" marL="457200" marR="0" rtl="0" algn="l">
              <a:lnSpc>
                <a:spcPct val="100000"/>
              </a:lnSpc>
              <a:spcBef>
                <a:spcPts val="55"/>
              </a:spcBef>
              <a:spcAft>
                <a:spcPts val="0"/>
              </a:spcAft>
              <a:buClr>
                <a:schemeClr val="dk1"/>
              </a:buClr>
              <a:buSzPts val="2950"/>
              <a:buFont typeface="Courier New"/>
              <a:buNone/>
            </a:pPr>
            <a:r>
              <a:t/>
            </a:r>
            <a:endParaRPr b="0" i="0" sz="2950" u="none" cap="none" strike="noStrike">
              <a:solidFill>
                <a:schemeClr val="dk1"/>
              </a:solidFill>
              <a:latin typeface="Calibri"/>
              <a:ea typeface="Calibri"/>
              <a:cs typeface="Calibri"/>
              <a:sym typeface="Calibri"/>
            </a:endParaRPr>
          </a:p>
          <a:p>
            <a:pPr indent="-273050" lvl="0" marL="285115" marR="0" rtl="0" algn="l">
              <a:lnSpc>
                <a:spcPct val="100000"/>
              </a:lnSpc>
              <a:spcBef>
                <a:spcPts val="0"/>
              </a:spcBef>
              <a:spcAft>
                <a:spcPts val="0"/>
              </a:spcAft>
              <a:buClr>
                <a:schemeClr val="dk1"/>
              </a:buClr>
              <a:buSzPts val="2000"/>
              <a:buFont typeface="Calibri"/>
              <a:buAutoNum type="alphaLcParenR"/>
            </a:pPr>
            <a:r>
              <a:rPr b="1" lang="en-US" sz="2000">
                <a:solidFill>
                  <a:schemeClr val="dk1"/>
                </a:solidFill>
                <a:latin typeface="Calibri"/>
                <a:ea typeface="Calibri"/>
                <a:cs typeface="Calibri"/>
                <a:sym typeface="Calibri"/>
              </a:rPr>
              <a:t>A CISC machine typically has</a:t>
            </a:r>
            <a:endParaRPr sz="2000">
              <a:solidFill>
                <a:schemeClr val="dk1"/>
              </a:solidFill>
              <a:latin typeface="Calibri"/>
              <a:ea typeface="Calibri"/>
              <a:cs typeface="Calibri"/>
              <a:sym typeface="Calibri"/>
            </a:endParaRPr>
          </a:p>
          <a:p>
            <a:pPr indent="-343535" lvl="1" marL="704215" marR="0" rtl="0" algn="l">
              <a:lnSpc>
                <a:spcPct val="100000"/>
              </a:lnSpc>
              <a:spcBef>
                <a:spcPts val="509"/>
              </a:spcBef>
              <a:spcAft>
                <a:spcPts val="0"/>
              </a:spcAft>
              <a:buClr>
                <a:schemeClr val="dk1"/>
              </a:buClr>
              <a:buSzPts val="1800"/>
              <a:buFont typeface="Courier New"/>
              <a:buChar char="o"/>
            </a:pPr>
            <a:r>
              <a:rPr b="0" i="0" lang="en-US" sz="1800" u="none" cap="none" strike="noStrike">
                <a:solidFill>
                  <a:schemeClr val="dk1"/>
                </a:solidFill>
                <a:latin typeface="Calibri"/>
                <a:ea typeface="Calibri"/>
                <a:cs typeface="Calibri"/>
                <a:sym typeface="Calibri"/>
              </a:rPr>
              <a:t>few registers,</a:t>
            </a:r>
            <a:endParaRPr b="0" i="0" sz="1800" u="none" cap="none" strike="noStrike">
              <a:solidFill>
                <a:schemeClr val="dk1"/>
              </a:solidFill>
              <a:latin typeface="Calibri"/>
              <a:ea typeface="Calibri"/>
              <a:cs typeface="Calibri"/>
              <a:sym typeface="Calibri"/>
            </a:endParaRPr>
          </a:p>
          <a:p>
            <a:pPr indent="-343535" lvl="1" marL="704215" marR="0" rtl="0" algn="l">
              <a:lnSpc>
                <a:spcPct val="100000"/>
              </a:lnSpc>
              <a:spcBef>
                <a:spcPts val="495"/>
              </a:spcBef>
              <a:spcAft>
                <a:spcPts val="0"/>
              </a:spcAft>
              <a:buClr>
                <a:schemeClr val="dk1"/>
              </a:buClr>
              <a:buSzPts val="1800"/>
              <a:buFont typeface="Courier New"/>
              <a:buChar char="o"/>
            </a:pPr>
            <a:r>
              <a:rPr b="0" i="0" lang="en-US" sz="1800" u="none" cap="none" strike="noStrike">
                <a:solidFill>
                  <a:schemeClr val="dk1"/>
                </a:solidFill>
                <a:latin typeface="Calibri"/>
                <a:ea typeface="Calibri"/>
                <a:cs typeface="Calibri"/>
                <a:sym typeface="Calibri"/>
              </a:rPr>
              <a:t>two-address instructions,</a:t>
            </a:r>
            <a:endParaRPr b="0" i="0" sz="1800" u="none" cap="none" strike="noStrike">
              <a:solidFill>
                <a:schemeClr val="dk1"/>
              </a:solidFill>
              <a:latin typeface="Calibri"/>
              <a:ea typeface="Calibri"/>
              <a:cs typeface="Calibri"/>
              <a:sym typeface="Calibri"/>
            </a:endParaRPr>
          </a:p>
          <a:p>
            <a:pPr indent="-343535" lvl="1" marL="704215" marR="0" rtl="0" algn="l">
              <a:lnSpc>
                <a:spcPct val="100000"/>
              </a:lnSpc>
              <a:spcBef>
                <a:spcPts val="505"/>
              </a:spcBef>
              <a:spcAft>
                <a:spcPts val="0"/>
              </a:spcAft>
              <a:buClr>
                <a:schemeClr val="dk1"/>
              </a:buClr>
              <a:buSzPts val="1800"/>
              <a:buFont typeface="Courier New"/>
              <a:buChar char="o"/>
            </a:pPr>
            <a:r>
              <a:rPr b="0" i="0" lang="en-US" sz="1800" u="none" cap="none" strike="noStrike">
                <a:solidFill>
                  <a:schemeClr val="dk1"/>
                </a:solidFill>
                <a:latin typeface="Calibri"/>
                <a:ea typeface="Calibri"/>
                <a:cs typeface="Calibri"/>
                <a:sym typeface="Calibri"/>
              </a:rPr>
              <a:t>a variety of addressing modes,</a:t>
            </a:r>
            <a:endParaRPr b="0" i="0" sz="1800" u="none" cap="none" strike="noStrike">
              <a:solidFill>
                <a:schemeClr val="dk1"/>
              </a:solidFill>
              <a:latin typeface="Calibri"/>
              <a:ea typeface="Calibri"/>
              <a:cs typeface="Calibri"/>
              <a:sym typeface="Calibri"/>
            </a:endParaRPr>
          </a:p>
          <a:p>
            <a:pPr indent="-343535" lvl="1" marL="704215" marR="0" rtl="0" algn="l">
              <a:lnSpc>
                <a:spcPct val="100000"/>
              </a:lnSpc>
              <a:spcBef>
                <a:spcPts val="505"/>
              </a:spcBef>
              <a:spcAft>
                <a:spcPts val="0"/>
              </a:spcAft>
              <a:buClr>
                <a:schemeClr val="dk1"/>
              </a:buClr>
              <a:buSzPts val="1800"/>
              <a:buFont typeface="Courier New"/>
              <a:buChar char="o"/>
            </a:pPr>
            <a:r>
              <a:rPr b="0" i="0" lang="en-US" sz="1800" u="none" cap="none" strike="noStrike">
                <a:solidFill>
                  <a:schemeClr val="dk1"/>
                </a:solidFill>
                <a:latin typeface="Calibri"/>
                <a:ea typeface="Calibri"/>
                <a:cs typeface="Calibri"/>
                <a:sym typeface="Calibri"/>
              </a:rPr>
              <a:t>several register classes,</a:t>
            </a:r>
            <a:endParaRPr b="0" i="0" sz="1800" u="none" cap="none" strike="noStrike">
              <a:solidFill>
                <a:schemeClr val="dk1"/>
              </a:solidFill>
              <a:latin typeface="Calibri"/>
              <a:ea typeface="Calibri"/>
              <a:cs typeface="Calibri"/>
              <a:sym typeface="Calibri"/>
            </a:endParaRPr>
          </a:p>
          <a:p>
            <a:pPr indent="-343535" lvl="1" marL="704215" marR="0" rtl="0" algn="l">
              <a:lnSpc>
                <a:spcPct val="100000"/>
              </a:lnSpc>
              <a:spcBef>
                <a:spcPts val="490"/>
              </a:spcBef>
              <a:spcAft>
                <a:spcPts val="0"/>
              </a:spcAft>
              <a:buClr>
                <a:schemeClr val="dk1"/>
              </a:buClr>
              <a:buSzPts val="1800"/>
              <a:buFont typeface="Courier New"/>
              <a:buChar char="o"/>
            </a:pPr>
            <a:r>
              <a:rPr b="0" i="0" lang="en-US" sz="1800" u="none" cap="none" strike="noStrike">
                <a:solidFill>
                  <a:schemeClr val="dk1"/>
                </a:solidFill>
                <a:latin typeface="Calibri"/>
                <a:ea typeface="Calibri"/>
                <a:cs typeface="Calibri"/>
                <a:sym typeface="Calibri"/>
              </a:rPr>
              <a:t>variable-length instructions.</a:t>
            </a:r>
            <a:endParaRPr b="0" i="0" sz="1800" u="none" cap="none" strike="noStrike">
              <a:solidFill>
                <a:schemeClr val="dk1"/>
              </a:solidFill>
              <a:latin typeface="Calibri"/>
              <a:ea typeface="Calibri"/>
              <a:cs typeface="Calibri"/>
              <a:sym typeface="Calibri"/>
            </a:endParaRPr>
          </a:p>
        </p:txBody>
      </p:sp>
      <p:sp>
        <p:nvSpPr>
          <p:cNvPr id="199" name="Google Shape;199;p16"/>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200" name="Google Shape;200;p16"/>
          <p:cNvSpPr txBox="1"/>
          <p:nvPr/>
        </p:nvSpPr>
        <p:spPr>
          <a:xfrm>
            <a:off x="11837923" y="6500876"/>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585858"/>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206" name="Google Shape;206;p17"/>
          <p:cNvPicPr preferRelativeResize="0"/>
          <p:nvPr/>
        </p:nvPicPr>
        <p:blipFill rotWithShape="1">
          <a:blip r:embed="rId3">
            <a:alphaModFix/>
          </a:blip>
          <a:srcRect b="0" l="0" r="0" t="0"/>
          <a:stretch/>
        </p:blipFill>
        <p:spPr>
          <a:xfrm>
            <a:off x="5006340" y="4908803"/>
            <a:ext cx="4544568" cy="1696212"/>
          </a:xfrm>
          <a:prstGeom prst="rect">
            <a:avLst/>
          </a:prstGeom>
          <a:noFill/>
          <a:ln>
            <a:noFill/>
          </a:ln>
        </p:spPr>
      </p:pic>
      <p:sp>
        <p:nvSpPr>
          <p:cNvPr id="207" name="Google Shape;207;p17"/>
          <p:cNvSpPr txBox="1"/>
          <p:nvPr/>
        </p:nvSpPr>
        <p:spPr>
          <a:xfrm>
            <a:off x="513080" y="760603"/>
            <a:ext cx="9100820" cy="58305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2. The Target Program</a:t>
            </a:r>
            <a:endParaRPr sz="24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2250">
              <a:solidFill>
                <a:schemeClr val="dk1"/>
              </a:solidFill>
              <a:latin typeface="Calibri"/>
              <a:ea typeface="Calibri"/>
              <a:cs typeface="Calibri"/>
              <a:sym typeface="Calibri"/>
            </a:endParaRPr>
          </a:p>
          <a:p>
            <a:pPr indent="-257175" lvl="0" marL="269240" marR="0" rtl="0" algn="l">
              <a:lnSpc>
                <a:spcPct val="100000"/>
              </a:lnSpc>
              <a:spcBef>
                <a:spcPts val="0"/>
              </a:spcBef>
              <a:spcAft>
                <a:spcPts val="0"/>
              </a:spcAft>
              <a:buClr>
                <a:schemeClr val="dk1"/>
              </a:buClr>
              <a:buSzPts val="2000"/>
              <a:buFont typeface="Calibri"/>
              <a:buAutoNum type="alphaLcParenR" startAt="3"/>
            </a:pPr>
            <a:r>
              <a:rPr b="1" lang="en-US" sz="2200">
                <a:solidFill>
                  <a:schemeClr val="dk1"/>
                </a:solidFill>
                <a:latin typeface="Calibri"/>
                <a:ea typeface="Calibri"/>
                <a:cs typeface="Calibri"/>
                <a:sym typeface="Calibri"/>
              </a:rPr>
              <a:t>Stack based Architecture</a:t>
            </a:r>
            <a:endParaRPr sz="2200">
              <a:solidFill>
                <a:schemeClr val="dk1"/>
              </a:solidFill>
              <a:latin typeface="Calibri"/>
              <a:ea typeface="Calibri"/>
              <a:cs typeface="Calibri"/>
              <a:sym typeface="Calibri"/>
            </a:endParaRPr>
          </a:p>
          <a:p>
            <a:pPr indent="-228600" lvl="1" marL="698500" marR="0" rtl="0" algn="l">
              <a:lnSpc>
                <a:spcPct val="100000"/>
              </a:lnSpc>
              <a:spcBef>
                <a:spcPts val="1814"/>
              </a:spcBef>
              <a:spcAft>
                <a:spcPts val="0"/>
              </a:spcAft>
              <a:buClr>
                <a:schemeClr val="dk1"/>
              </a:buClr>
              <a:buSzPts val="2200"/>
              <a:buFont typeface="Courier New"/>
              <a:buChar char="o"/>
            </a:pPr>
            <a:r>
              <a:rPr b="0" i="0" lang="en-US" sz="2200" u="none" cap="none" strike="noStrike">
                <a:solidFill>
                  <a:schemeClr val="dk1"/>
                </a:solidFill>
                <a:latin typeface="Calibri"/>
                <a:ea typeface="Calibri"/>
                <a:cs typeface="Calibri"/>
                <a:sym typeface="Calibri"/>
              </a:rPr>
              <a:t>Stack-based architectures were revived with the introduction of the </a:t>
            </a:r>
            <a:r>
              <a:rPr b="0" i="0" lang="en-US" sz="2200" u="none" cap="none" strike="noStrike">
                <a:solidFill>
                  <a:srgbClr val="001F5F"/>
                </a:solidFill>
                <a:latin typeface="Calibri"/>
                <a:ea typeface="Calibri"/>
                <a:cs typeface="Calibri"/>
                <a:sym typeface="Calibri"/>
              </a:rPr>
              <a:t>JVM.</a:t>
            </a:r>
            <a:endParaRPr b="0" i="0" sz="2200" u="none" cap="none" strike="noStrike">
              <a:solidFill>
                <a:schemeClr val="dk1"/>
              </a:solidFill>
              <a:latin typeface="Calibri"/>
              <a:ea typeface="Calibri"/>
              <a:cs typeface="Calibri"/>
              <a:sym typeface="Calibri"/>
            </a:endParaRPr>
          </a:p>
          <a:p>
            <a:pPr indent="-228600" lvl="1" marL="698500" marR="5080" rtl="0" algn="l">
              <a:lnSpc>
                <a:spcPct val="148600"/>
              </a:lnSpc>
              <a:spcBef>
                <a:spcPts val="545"/>
              </a:spcBef>
              <a:spcAft>
                <a:spcPts val="0"/>
              </a:spcAft>
              <a:buClr>
                <a:srgbClr val="001F5F"/>
              </a:buClr>
              <a:buSzPts val="2200"/>
              <a:buFont typeface="Courier New"/>
              <a:buChar char="o"/>
            </a:pPr>
            <a:r>
              <a:rPr b="1" i="0" lang="en-US" sz="2200" u="none" cap="none" strike="noStrike">
                <a:solidFill>
                  <a:srgbClr val="001F5F"/>
                </a:solidFill>
                <a:latin typeface="Calibri"/>
                <a:ea typeface="Calibri"/>
                <a:cs typeface="Calibri"/>
                <a:sym typeface="Calibri"/>
              </a:rPr>
              <a:t>Example</a:t>
            </a:r>
            <a:r>
              <a:rPr b="1" i="0" lang="en-US" sz="2000" u="none" cap="none" strike="noStrike">
                <a:solidFill>
                  <a:srgbClr val="001F5F"/>
                </a:solidFill>
                <a:latin typeface="Calibri"/>
                <a:ea typeface="Calibri"/>
                <a:cs typeface="Calibri"/>
                <a:sym typeface="Calibri"/>
              </a:rPr>
              <a:t>: </a:t>
            </a:r>
            <a:r>
              <a:rPr b="0" i="0" lang="en-US" sz="2000" u="none" cap="none" strike="noStrike">
                <a:solidFill>
                  <a:srgbClr val="001F5F"/>
                </a:solidFill>
                <a:latin typeface="Calibri"/>
                <a:ea typeface="Calibri"/>
                <a:cs typeface="Calibri"/>
                <a:sym typeface="Calibri"/>
              </a:rPr>
              <a:t>In a stack based virtual machine, the operation of adding two numbers  would usually be carried out in the following manner (where 20, 7, and ‘result’  are the operands):</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25"/>
              </a:spcBef>
              <a:spcAft>
                <a:spcPts val="0"/>
              </a:spcAft>
              <a:buClr>
                <a:schemeClr val="dk1"/>
              </a:buClr>
              <a:buSzPts val="2950"/>
              <a:buFont typeface="Calibri"/>
              <a:buNone/>
            </a:pPr>
            <a:r>
              <a:t/>
            </a:r>
            <a:endParaRPr b="0" i="0" sz="2950" u="none" cap="none" strike="noStrike">
              <a:solidFill>
                <a:schemeClr val="dk1"/>
              </a:solidFill>
              <a:latin typeface="Calibri"/>
              <a:ea typeface="Calibri"/>
              <a:cs typeface="Calibri"/>
              <a:sym typeface="Calibri"/>
            </a:endParaRPr>
          </a:p>
          <a:p>
            <a:pPr indent="-252095" lvl="2" marL="1213485" marR="0" rtl="0" algn="l">
              <a:lnSpc>
                <a:spcPct val="100000"/>
              </a:lnSpc>
              <a:spcBef>
                <a:spcPts val="0"/>
              </a:spcBef>
              <a:spcAft>
                <a:spcPts val="0"/>
              </a:spcAft>
              <a:buClr>
                <a:srgbClr val="001F5F"/>
              </a:buClr>
              <a:buSzPts val="1700"/>
              <a:buFont typeface="Consolas"/>
              <a:buAutoNum type="arabicPeriod"/>
            </a:pPr>
            <a:r>
              <a:rPr b="1" i="0" lang="en-US" sz="1800" u="none" cap="none" strike="noStrike">
                <a:solidFill>
                  <a:srgbClr val="001F5F"/>
                </a:solidFill>
                <a:latin typeface="Consolas"/>
                <a:ea typeface="Consolas"/>
                <a:cs typeface="Consolas"/>
                <a:sym typeface="Consolas"/>
              </a:rPr>
              <a:t>POP 20</a:t>
            </a:r>
            <a:endParaRPr b="0" i="0" sz="1800" u="none" cap="none" strike="noStrike">
              <a:solidFill>
                <a:schemeClr val="dk1"/>
              </a:solidFill>
              <a:latin typeface="Consolas"/>
              <a:ea typeface="Consolas"/>
              <a:cs typeface="Consolas"/>
              <a:sym typeface="Consolas"/>
            </a:endParaRPr>
          </a:p>
          <a:p>
            <a:pPr indent="-252095" lvl="2" marL="1213485" marR="0" rtl="0" algn="l">
              <a:lnSpc>
                <a:spcPct val="100000"/>
              </a:lnSpc>
              <a:spcBef>
                <a:spcPts val="1080"/>
              </a:spcBef>
              <a:spcAft>
                <a:spcPts val="0"/>
              </a:spcAft>
              <a:buClr>
                <a:srgbClr val="001F5F"/>
              </a:buClr>
              <a:buSzPts val="1700"/>
              <a:buFont typeface="Consolas"/>
              <a:buAutoNum type="arabicPeriod"/>
            </a:pPr>
            <a:r>
              <a:rPr b="1" i="0" lang="en-US" sz="1800" u="none" cap="none" strike="noStrike">
                <a:solidFill>
                  <a:srgbClr val="001F5F"/>
                </a:solidFill>
                <a:latin typeface="Consolas"/>
                <a:ea typeface="Consolas"/>
                <a:cs typeface="Consolas"/>
                <a:sym typeface="Consolas"/>
              </a:rPr>
              <a:t>POP 7</a:t>
            </a:r>
            <a:endParaRPr b="0" i="0" sz="1800" u="none" cap="none" strike="noStrike">
              <a:solidFill>
                <a:schemeClr val="dk1"/>
              </a:solidFill>
              <a:latin typeface="Consolas"/>
              <a:ea typeface="Consolas"/>
              <a:cs typeface="Consolas"/>
              <a:sym typeface="Consolas"/>
            </a:endParaRPr>
          </a:p>
          <a:p>
            <a:pPr indent="-252095" lvl="2" marL="1213485" marR="0" rtl="0" algn="l">
              <a:lnSpc>
                <a:spcPct val="100000"/>
              </a:lnSpc>
              <a:spcBef>
                <a:spcPts val="1080"/>
              </a:spcBef>
              <a:spcAft>
                <a:spcPts val="0"/>
              </a:spcAft>
              <a:buClr>
                <a:srgbClr val="001F5F"/>
              </a:buClr>
              <a:buSzPts val="1700"/>
              <a:buFont typeface="Consolas"/>
              <a:buAutoNum type="arabicPeriod"/>
            </a:pPr>
            <a:r>
              <a:rPr b="1" i="0" lang="en-US" sz="1800" u="none" cap="none" strike="noStrike">
                <a:solidFill>
                  <a:srgbClr val="001F5F"/>
                </a:solidFill>
                <a:latin typeface="Consolas"/>
                <a:ea typeface="Consolas"/>
                <a:cs typeface="Consolas"/>
                <a:sym typeface="Consolas"/>
              </a:rPr>
              <a:t>ADD 20, 7, result</a:t>
            </a:r>
            <a:endParaRPr b="0" i="0" sz="1800" u="none" cap="none" strike="noStrike">
              <a:solidFill>
                <a:schemeClr val="dk1"/>
              </a:solidFill>
              <a:latin typeface="Consolas"/>
              <a:ea typeface="Consolas"/>
              <a:cs typeface="Consolas"/>
              <a:sym typeface="Consolas"/>
            </a:endParaRPr>
          </a:p>
          <a:p>
            <a:pPr indent="-252095" lvl="2" marL="1213485" marR="0" rtl="0" algn="l">
              <a:lnSpc>
                <a:spcPct val="100000"/>
              </a:lnSpc>
              <a:spcBef>
                <a:spcPts val="1080"/>
              </a:spcBef>
              <a:spcAft>
                <a:spcPts val="0"/>
              </a:spcAft>
              <a:buClr>
                <a:srgbClr val="001F5F"/>
              </a:buClr>
              <a:buSzPts val="1700"/>
              <a:buFont typeface="Consolas"/>
              <a:buAutoNum type="arabicPeriod"/>
            </a:pPr>
            <a:r>
              <a:rPr b="1" i="0" lang="en-US" sz="1800" u="none" cap="none" strike="noStrike">
                <a:solidFill>
                  <a:srgbClr val="001F5F"/>
                </a:solidFill>
                <a:latin typeface="Consolas"/>
                <a:ea typeface="Consolas"/>
                <a:cs typeface="Consolas"/>
                <a:sym typeface="Consolas"/>
              </a:rPr>
              <a:t>PUSH result</a:t>
            </a:r>
            <a:endParaRPr b="0" i="0" sz="1800" u="none" cap="none" strike="noStrike">
              <a:solidFill>
                <a:schemeClr val="dk1"/>
              </a:solidFill>
              <a:latin typeface="Consolas"/>
              <a:ea typeface="Consolas"/>
              <a:cs typeface="Consolas"/>
              <a:sym typeface="Consolas"/>
            </a:endParaRPr>
          </a:p>
        </p:txBody>
      </p:sp>
      <p:sp>
        <p:nvSpPr>
          <p:cNvPr id="208" name="Google Shape;208;p17"/>
          <p:cNvSpPr txBox="1"/>
          <p:nvPr/>
        </p:nvSpPr>
        <p:spPr>
          <a:xfrm>
            <a:off x="11837923" y="6500876"/>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585858"/>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2" name="Shape 212"/>
        <p:cNvGrpSpPr/>
        <p:nvPr/>
      </p:nvGrpSpPr>
      <p:grpSpPr>
        <a:xfrm>
          <a:off x="0" y="0"/>
          <a:ext cx="0" cy="0"/>
          <a:chOff x="0" y="0"/>
          <a:chExt cx="0" cy="0"/>
        </a:xfrm>
      </p:grpSpPr>
      <p:sp>
        <p:nvSpPr>
          <p:cNvPr id="213" name="Google Shape;213;p18"/>
          <p:cNvSpPr txBox="1"/>
          <p:nvPr/>
        </p:nvSpPr>
        <p:spPr>
          <a:xfrm>
            <a:off x="741680" y="6503314"/>
            <a:ext cx="1460500"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chemeClr val="dk1"/>
                </a:solidFill>
                <a:latin typeface="Calibri"/>
                <a:ea typeface="Calibri"/>
                <a:cs typeface="Calibri"/>
                <a:sym typeface="Calibri"/>
              </a:rPr>
              <a:t>linking loader.</a:t>
            </a:r>
            <a:endParaRPr sz="2000">
              <a:solidFill>
                <a:schemeClr val="dk1"/>
              </a:solidFill>
              <a:latin typeface="Calibri"/>
              <a:ea typeface="Calibri"/>
              <a:cs typeface="Calibri"/>
              <a:sym typeface="Calibri"/>
            </a:endParaRPr>
          </a:p>
        </p:txBody>
      </p:sp>
      <p:pic>
        <p:nvPicPr>
          <p:cNvPr id="214" name="Google Shape;214;p18"/>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215" name="Google Shape;215;p18"/>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8"/>
          <p:cNvSpPr txBox="1"/>
          <p:nvPr/>
        </p:nvSpPr>
        <p:spPr>
          <a:xfrm>
            <a:off x="513080" y="760603"/>
            <a:ext cx="9373235" cy="558673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2. The Target Program</a:t>
            </a:r>
            <a:endParaRPr sz="24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None/>
            </a:pPr>
            <a:r>
              <a:t/>
            </a:r>
            <a:endParaRPr sz="23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000">
                <a:solidFill>
                  <a:srgbClr val="006FC0"/>
                </a:solidFill>
                <a:latin typeface="Calibri"/>
                <a:ea typeface="Calibri"/>
                <a:cs typeface="Calibri"/>
                <a:sym typeface="Calibri"/>
              </a:rPr>
              <a:t>The target program is the output of the code generator.</a:t>
            </a:r>
            <a:endParaRPr sz="2000">
              <a:solidFill>
                <a:schemeClr val="dk1"/>
              </a:solidFill>
              <a:latin typeface="Calibri"/>
              <a:ea typeface="Calibri"/>
              <a:cs typeface="Calibri"/>
              <a:sym typeface="Calibri"/>
            </a:endParaRPr>
          </a:p>
          <a:p>
            <a:pPr indent="0" lvl="0" marL="12700" marR="24130" rtl="0" algn="l">
              <a:lnSpc>
                <a:spcPct val="160000"/>
              </a:lnSpc>
              <a:spcBef>
                <a:spcPts val="1000"/>
              </a:spcBef>
              <a:spcAft>
                <a:spcPts val="0"/>
              </a:spcAft>
              <a:buNone/>
            </a:pPr>
            <a:r>
              <a:rPr b="1" lang="en-US" sz="2000">
                <a:solidFill>
                  <a:srgbClr val="006FC0"/>
                </a:solidFill>
                <a:latin typeface="Calibri"/>
                <a:ea typeface="Calibri"/>
                <a:cs typeface="Calibri"/>
                <a:sym typeface="Calibri"/>
              </a:rPr>
              <a:t>The output may be absolute machine language code, relocatable machine language code  or assembly language code</a:t>
            </a:r>
            <a:endParaRPr sz="20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0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Producing an </a:t>
            </a:r>
            <a:r>
              <a:rPr b="1" i="1" lang="en-US" sz="2000">
                <a:solidFill>
                  <a:srgbClr val="001F5F"/>
                </a:solidFill>
                <a:latin typeface="Calibri"/>
                <a:ea typeface="Calibri"/>
                <a:cs typeface="Calibri"/>
                <a:sym typeface="Calibri"/>
              </a:rPr>
              <a:t>absolute machine-language program </a:t>
            </a:r>
            <a:r>
              <a:rPr b="1" lang="en-US" sz="2000">
                <a:solidFill>
                  <a:schemeClr val="dk1"/>
                </a:solidFill>
                <a:latin typeface="Calibri"/>
                <a:ea typeface="Calibri"/>
                <a:cs typeface="Calibri"/>
                <a:sym typeface="Calibri"/>
              </a:rPr>
              <a:t>as output has the advantage </a:t>
            </a:r>
            <a:r>
              <a:rPr lang="en-US" sz="2000">
                <a:solidFill>
                  <a:schemeClr val="dk1"/>
                </a:solidFill>
                <a:latin typeface="Calibri"/>
                <a:ea typeface="Calibri"/>
                <a:cs typeface="Calibri"/>
                <a:sym typeface="Calibri"/>
              </a:rPr>
              <a:t>that it</a:t>
            </a:r>
            <a:endParaRPr sz="2000">
              <a:solidFill>
                <a:schemeClr val="dk1"/>
              </a:solidFill>
              <a:latin typeface="Calibri"/>
              <a:ea typeface="Calibri"/>
              <a:cs typeface="Calibri"/>
              <a:sym typeface="Calibri"/>
            </a:endParaRPr>
          </a:p>
          <a:p>
            <a:pPr indent="0" lvl="0" marL="241300" marR="0" rtl="0" algn="l">
              <a:lnSpc>
                <a:spcPct val="100000"/>
              </a:lnSpc>
              <a:spcBef>
                <a:spcPts val="1440"/>
              </a:spcBef>
              <a:spcAft>
                <a:spcPts val="0"/>
              </a:spcAft>
              <a:buNone/>
            </a:pPr>
            <a:r>
              <a:rPr lang="en-US" sz="2000">
                <a:solidFill>
                  <a:schemeClr val="dk1"/>
                </a:solidFill>
                <a:latin typeface="Calibri"/>
                <a:ea typeface="Calibri"/>
                <a:cs typeface="Calibri"/>
                <a:sym typeface="Calibri"/>
              </a:rPr>
              <a:t>can be placed in a fixed location in memory and immediately executed.</a:t>
            </a:r>
            <a:endParaRPr sz="2000">
              <a:solidFill>
                <a:schemeClr val="dk1"/>
              </a:solidFill>
              <a:latin typeface="Calibri"/>
              <a:ea typeface="Calibri"/>
              <a:cs typeface="Calibri"/>
              <a:sym typeface="Calibri"/>
            </a:endParaRPr>
          </a:p>
          <a:p>
            <a:pPr indent="-228600" lvl="0" marL="241300" marR="5715" rtl="0" algn="l">
              <a:lnSpc>
                <a:spcPct val="160100"/>
              </a:lnSpc>
              <a:spcBef>
                <a:spcPts val="994"/>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Producing a </a:t>
            </a:r>
            <a:r>
              <a:rPr b="1" i="1" lang="en-US" sz="2000">
                <a:solidFill>
                  <a:srgbClr val="001F5F"/>
                </a:solidFill>
                <a:latin typeface="Calibri"/>
                <a:ea typeface="Calibri"/>
                <a:cs typeface="Calibri"/>
                <a:sym typeface="Calibri"/>
              </a:rPr>
              <a:t>relocatable machine-language program </a:t>
            </a:r>
            <a:r>
              <a:rPr b="1" lang="en-US" sz="2000">
                <a:solidFill>
                  <a:schemeClr val="dk1"/>
                </a:solidFill>
                <a:latin typeface="Calibri"/>
                <a:ea typeface="Calibri"/>
                <a:cs typeface="Calibri"/>
                <a:sym typeface="Calibri"/>
              </a:rPr>
              <a:t>(often called an object module) as  output allows subprograms to be compiled separately.</a:t>
            </a:r>
            <a:endParaRPr sz="2000">
              <a:solidFill>
                <a:schemeClr val="dk1"/>
              </a:solidFill>
              <a:latin typeface="Calibri"/>
              <a:ea typeface="Calibri"/>
              <a:cs typeface="Calibri"/>
              <a:sym typeface="Calibri"/>
            </a:endParaRPr>
          </a:p>
          <a:p>
            <a:pPr indent="0" lvl="0" marL="241300" marR="0" rtl="0" algn="l">
              <a:lnSpc>
                <a:spcPct val="100000"/>
              </a:lnSpc>
              <a:spcBef>
                <a:spcPts val="1440"/>
              </a:spcBef>
              <a:spcAft>
                <a:spcPts val="0"/>
              </a:spcAft>
              <a:buNone/>
            </a:pPr>
            <a:r>
              <a:rPr lang="en-US" sz="2000">
                <a:solidFill>
                  <a:schemeClr val="dk1"/>
                </a:solidFill>
                <a:latin typeface="Calibri"/>
                <a:ea typeface="Calibri"/>
                <a:cs typeface="Calibri"/>
                <a:sym typeface="Calibri"/>
              </a:rPr>
              <a:t>A set of relocatable object modules can be linked together and loaded for execution by a</a:t>
            </a:r>
            <a:endParaRPr sz="2000">
              <a:solidFill>
                <a:schemeClr val="dk1"/>
              </a:solidFill>
              <a:latin typeface="Calibri"/>
              <a:ea typeface="Calibri"/>
              <a:cs typeface="Calibri"/>
              <a:sym typeface="Calibri"/>
            </a:endParaRPr>
          </a:p>
        </p:txBody>
      </p:sp>
      <p:sp>
        <p:nvSpPr>
          <p:cNvPr id="217" name="Google Shape;217;p18"/>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218" name="Google Shape;218;p18"/>
          <p:cNvSpPr txBox="1"/>
          <p:nvPr/>
        </p:nvSpPr>
        <p:spPr>
          <a:xfrm>
            <a:off x="11837923" y="6500876"/>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585858"/>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nvSpPr>
        <p:spPr>
          <a:xfrm>
            <a:off x="513080" y="760603"/>
            <a:ext cx="9236075" cy="495744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2. The Target Program</a:t>
            </a:r>
            <a:endParaRPr sz="2400">
              <a:solidFill>
                <a:schemeClr val="dk1"/>
              </a:solidFill>
              <a:latin typeface="Calibri"/>
              <a:ea typeface="Calibri"/>
              <a:cs typeface="Calibri"/>
              <a:sym typeface="Calibri"/>
            </a:endParaRPr>
          </a:p>
          <a:p>
            <a:pPr indent="0" lvl="0" marL="12700" marR="5080" rtl="0" algn="l">
              <a:lnSpc>
                <a:spcPct val="150000"/>
              </a:lnSpc>
              <a:spcBef>
                <a:spcPts val="2010"/>
              </a:spcBef>
              <a:spcAft>
                <a:spcPts val="0"/>
              </a:spcAft>
              <a:buNone/>
            </a:pPr>
            <a:r>
              <a:rPr b="1" lang="en-US" sz="2000">
                <a:solidFill>
                  <a:srgbClr val="006FC0"/>
                </a:solidFill>
                <a:latin typeface="Calibri"/>
                <a:ea typeface="Calibri"/>
                <a:cs typeface="Calibri"/>
                <a:sym typeface="Calibri"/>
              </a:rPr>
              <a:t>The target program is the output of the code generator. The output may be absolute  machine language code, relocatable machine language code or assembly language code</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Producing an assembly-language program as output makes the process of code</a:t>
            </a:r>
            <a:endParaRPr sz="2000">
              <a:solidFill>
                <a:schemeClr val="dk1"/>
              </a:solidFill>
              <a:latin typeface="Calibri"/>
              <a:ea typeface="Calibri"/>
              <a:cs typeface="Calibri"/>
              <a:sym typeface="Calibri"/>
            </a:endParaRPr>
          </a:p>
          <a:p>
            <a:pPr indent="0" lvl="0" marL="241300" marR="0" rtl="0" algn="l">
              <a:lnSpc>
                <a:spcPct val="100000"/>
              </a:lnSpc>
              <a:spcBef>
                <a:spcPts val="1200"/>
              </a:spcBef>
              <a:spcAft>
                <a:spcPts val="0"/>
              </a:spcAft>
              <a:buNone/>
            </a:pPr>
            <a:r>
              <a:rPr b="1" lang="en-US" sz="2000">
                <a:solidFill>
                  <a:srgbClr val="001F5F"/>
                </a:solidFill>
                <a:latin typeface="Calibri"/>
                <a:ea typeface="Calibri"/>
                <a:cs typeface="Calibri"/>
                <a:sym typeface="Calibri"/>
              </a:rPr>
              <a:t>generation somewhat easier.</a:t>
            </a:r>
            <a:endParaRPr sz="2000">
              <a:solidFill>
                <a:schemeClr val="dk1"/>
              </a:solidFill>
              <a:latin typeface="Calibri"/>
              <a:ea typeface="Calibri"/>
              <a:cs typeface="Calibri"/>
              <a:sym typeface="Calibri"/>
            </a:endParaRPr>
          </a:p>
          <a:p>
            <a:pPr indent="0" lvl="0" marL="241300" marR="68580" rtl="0" algn="l">
              <a:lnSpc>
                <a:spcPct val="150100"/>
              </a:lnSpc>
              <a:spcBef>
                <a:spcPts val="1005"/>
              </a:spcBef>
              <a:spcAft>
                <a:spcPts val="0"/>
              </a:spcAft>
              <a:buNone/>
            </a:pPr>
            <a:r>
              <a:rPr lang="en-US" sz="2000">
                <a:solidFill>
                  <a:schemeClr val="dk1"/>
                </a:solidFill>
                <a:latin typeface="Calibri"/>
                <a:ea typeface="Calibri"/>
                <a:cs typeface="Calibri"/>
                <a:sym typeface="Calibri"/>
              </a:rPr>
              <a:t>We can generate symbolic instructions and use the macro facilities of the assembler to  help generate code.</a:t>
            </a:r>
            <a:endParaRPr sz="20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241300" marR="0" rtl="0" algn="l">
              <a:lnSpc>
                <a:spcPct val="100000"/>
              </a:lnSpc>
              <a:spcBef>
                <a:spcPts val="0"/>
              </a:spcBef>
              <a:spcAft>
                <a:spcPts val="0"/>
              </a:spcAft>
              <a:buNone/>
            </a:pPr>
            <a:r>
              <a:rPr b="1" lang="en-US" sz="2000">
                <a:solidFill>
                  <a:schemeClr val="dk1"/>
                </a:solidFill>
                <a:latin typeface="Calibri"/>
                <a:ea typeface="Calibri"/>
                <a:cs typeface="Calibri"/>
                <a:sym typeface="Calibri"/>
              </a:rPr>
              <a:t>The price paid is the assembly step after code generation.</a:t>
            </a:r>
            <a:endParaRPr sz="2000">
              <a:solidFill>
                <a:schemeClr val="dk1"/>
              </a:solidFill>
              <a:latin typeface="Calibri"/>
              <a:ea typeface="Calibri"/>
              <a:cs typeface="Calibri"/>
              <a:sym typeface="Calibri"/>
            </a:endParaRPr>
          </a:p>
        </p:txBody>
      </p:sp>
      <p:sp>
        <p:nvSpPr>
          <p:cNvPr id="224" name="Google Shape;224;p19"/>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6" name="Shape 56"/>
        <p:cNvGrpSpPr/>
        <p:nvPr/>
      </p:nvGrpSpPr>
      <p:grpSpPr>
        <a:xfrm>
          <a:off x="0" y="0"/>
          <a:ext cx="0" cy="0"/>
          <a:chOff x="0" y="0"/>
          <a:chExt cx="0" cy="0"/>
        </a:xfrm>
      </p:grpSpPr>
      <p:sp>
        <p:nvSpPr>
          <p:cNvPr id="57" name="Google Shape;57;p2"/>
          <p:cNvSpPr txBox="1"/>
          <p:nvPr>
            <p:ph type="title"/>
          </p:nvPr>
        </p:nvSpPr>
        <p:spPr>
          <a:xfrm>
            <a:off x="677672" y="1854453"/>
            <a:ext cx="354965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00000"/>
                </a:solidFill>
              </a:rPr>
              <a:t>COMPILER DESIGN</a:t>
            </a:r>
            <a:endParaRPr/>
          </a:p>
        </p:txBody>
      </p:sp>
      <p:sp>
        <p:nvSpPr>
          <p:cNvPr id="58" name="Google Shape;58;p2"/>
          <p:cNvSpPr txBox="1"/>
          <p:nvPr/>
        </p:nvSpPr>
        <p:spPr>
          <a:xfrm>
            <a:off x="677672" y="2618993"/>
            <a:ext cx="4706620" cy="1671955"/>
          </a:xfrm>
          <a:prstGeom prst="rect">
            <a:avLst/>
          </a:prstGeom>
          <a:noFill/>
          <a:ln>
            <a:noFill/>
          </a:ln>
        </p:spPr>
        <p:txBody>
          <a:bodyPr anchorCtr="0" anchor="t" bIns="0" lIns="0" spcFirstLastPara="1" rIns="0" wrap="square" tIns="12700">
            <a:spAutoFit/>
          </a:bodyPr>
          <a:lstStyle/>
          <a:p>
            <a:pPr indent="0" lvl="0" marL="12700" marR="5080" rtl="0" algn="l">
              <a:lnSpc>
                <a:spcPct val="150000"/>
              </a:lnSpc>
              <a:spcBef>
                <a:spcPts val="0"/>
              </a:spcBef>
              <a:spcAft>
                <a:spcPts val="0"/>
              </a:spcAft>
              <a:buNone/>
            </a:pPr>
            <a:r>
              <a:rPr b="1" lang="en-US" sz="3600">
                <a:solidFill>
                  <a:srgbClr val="2E5496"/>
                </a:solidFill>
                <a:latin typeface="Calibri"/>
                <a:ea typeface="Calibri"/>
                <a:cs typeface="Calibri"/>
                <a:sym typeface="Calibri"/>
              </a:rPr>
              <a:t>Unit 5:	Code Generation  </a:t>
            </a:r>
            <a:r>
              <a:rPr b="1" lang="en-US" sz="3600">
                <a:solidFill>
                  <a:srgbClr val="001F5F"/>
                </a:solidFill>
                <a:latin typeface="Calibri"/>
                <a:ea typeface="Calibri"/>
                <a:cs typeface="Calibri"/>
                <a:sym typeface="Calibri"/>
              </a:rPr>
              <a:t>Introduction</a:t>
            </a:r>
            <a:endParaRPr sz="3600">
              <a:solidFill>
                <a:schemeClr val="dk1"/>
              </a:solidFill>
              <a:latin typeface="Calibri"/>
              <a:ea typeface="Calibri"/>
              <a:cs typeface="Calibri"/>
              <a:sym typeface="Calibri"/>
            </a:endParaRPr>
          </a:p>
        </p:txBody>
      </p:sp>
      <p:sp>
        <p:nvSpPr>
          <p:cNvPr id="59" name="Google Shape;59;p2"/>
          <p:cNvSpPr txBox="1"/>
          <p:nvPr/>
        </p:nvSpPr>
        <p:spPr>
          <a:xfrm>
            <a:off x="677672" y="5462201"/>
            <a:ext cx="5211445" cy="774065"/>
          </a:xfrm>
          <a:prstGeom prst="rect">
            <a:avLst/>
          </a:prstGeom>
          <a:noFill/>
          <a:ln>
            <a:noFill/>
          </a:ln>
        </p:spPr>
        <p:txBody>
          <a:bodyPr anchorCtr="0" anchor="t" bIns="0" lIns="0" spcFirstLastPara="1" rIns="0" wrap="square" tIns="546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Prakash C O</a:t>
            </a:r>
            <a:endParaRPr sz="2400">
              <a:solidFill>
                <a:schemeClr val="dk1"/>
              </a:solidFill>
              <a:latin typeface="Calibri"/>
              <a:ea typeface="Calibri"/>
              <a:cs typeface="Calibri"/>
              <a:sym typeface="Calibri"/>
            </a:endParaRPr>
          </a:p>
          <a:p>
            <a:pPr indent="0" lvl="0" marL="12700" marR="0" rtl="0" algn="l">
              <a:lnSpc>
                <a:spcPct val="100000"/>
              </a:lnSpc>
              <a:spcBef>
                <a:spcPts val="28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
        <p:nvSpPr>
          <p:cNvPr id="60" name="Google Shape;60;p2"/>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2"/>
          <p:cNvSpPr/>
          <p:nvPr/>
        </p:nvSpPr>
        <p:spPr>
          <a:xfrm>
            <a:off x="761" y="2597657"/>
            <a:ext cx="7904480" cy="68580"/>
          </a:xfrm>
          <a:custGeom>
            <a:rect b="b" l="l" r="r" t="t"/>
            <a:pathLst>
              <a:path extrusionOk="0" h="68580" w="7904480">
                <a:moveTo>
                  <a:pt x="0" y="68579"/>
                </a:moveTo>
                <a:lnTo>
                  <a:pt x="7904099" y="0"/>
                </a:lnTo>
              </a:path>
            </a:pathLst>
          </a:custGeom>
          <a:noFill/>
          <a:ln cap="flat" cmpd="sng" w="38100">
            <a:solidFill>
              <a:srgbClr val="DFA1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2" name="Google Shape;62;p2"/>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0"/>
          <p:cNvSpPr txBox="1"/>
          <p:nvPr/>
        </p:nvSpPr>
        <p:spPr>
          <a:xfrm>
            <a:off x="513080" y="760603"/>
            <a:ext cx="8643620" cy="359854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2. The Target Program</a:t>
            </a:r>
            <a:endParaRPr sz="2400">
              <a:solidFill>
                <a:schemeClr val="dk1"/>
              </a:solidFill>
              <a:latin typeface="Calibri"/>
              <a:ea typeface="Calibri"/>
              <a:cs typeface="Calibri"/>
              <a:sym typeface="Calibri"/>
            </a:endParaRPr>
          </a:p>
          <a:p>
            <a:pPr indent="0" lvl="0" marL="0" marR="0" rtl="0" algn="l">
              <a:lnSpc>
                <a:spcPct val="100000"/>
              </a:lnSpc>
              <a:spcBef>
                <a:spcPts val="55"/>
              </a:spcBef>
              <a:spcAft>
                <a:spcPts val="0"/>
              </a:spcAft>
              <a:buNone/>
            </a:pPr>
            <a:r>
              <a:t/>
            </a:r>
            <a:endParaRPr sz="3150">
              <a:solidFill>
                <a:schemeClr val="dk1"/>
              </a:solidFill>
              <a:latin typeface="Calibri"/>
              <a:ea typeface="Calibri"/>
              <a:cs typeface="Calibri"/>
              <a:sym typeface="Calibri"/>
            </a:endParaRPr>
          </a:p>
          <a:p>
            <a:pPr indent="-243204" lvl="0" marL="290195" marR="0" rtl="0" algn="l">
              <a:lnSpc>
                <a:spcPct val="100000"/>
              </a:lnSpc>
              <a:spcBef>
                <a:spcPts val="0"/>
              </a:spcBef>
              <a:spcAft>
                <a:spcPts val="0"/>
              </a:spcAft>
              <a:buClr>
                <a:srgbClr val="006FC0"/>
              </a:buClr>
              <a:buSzPts val="2300"/>
              <a:buFont typeface="Noto Sans Symbols"/>
              <a:buChar char="⮚"/>
            </a:pPr>
            <a:r>
              <a:rPr b="1" lang="en-US" sz="2400">
                <a:solidFill>
                  <a:srgbClr val="006FC0"/>
                </a:solidFill>
                <a:latin typeface="Calibri"/>
                <a:ea typeface="Calibri"/>
                <a:cs typeface="Calibri"/>
                <a:sym typeface="Calibri"/>
              </a:rPr>
              <a:t>For readability, we use assembly code as the target language</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0" lvl="0" marL="276225" marR="5080" rtl="0" algn="just">
              <a:lnSpc>
                <a:spcPct val="160000"/>
              </a:lnSpc>
              <a:spcBef>
                <a:spcPts val="60"/>
              </a:spcBef>
              <a:spcAft>
                <a:spcPts val="0"/>
              </a:spcAft>
              <a:buNone/>
            </a:pPr>
            <a:r>
              <a:rPr lang="en-US" sz="2200">
                <a:solidFill>
                  <a:schemeClr val="dk1"/>
                </a:solidFill>
                <a:latin typeface="Calibri"/>
                <a:ea typeface="Calibri"/>
                <a:cs typeface="Calibri"/>
                <a:sym typeface="Calibri"/>
              </a:rPr>
              <a:t>As long as addresses can be calculated from offsets and other information  stored in the symbol table, the code generator can produce relocatable or  absolute addresses for names just as easily as symbolic addresses.</a:t>
            </a:r>
            <a:endParaRPr sz="2200">
              <a:solidFill>
                <a:schemeClr val="dk1"/>
              </a:solidFill>
              <a:latin typeface="Calibri"/>
              <a:ea typeface="Calibri"/>
              <a:cs typeface="Calibri"/>
              <a:sym typeface="Calibri"/>
            </a:endParaRPr>
          </a:p>
        </p:txBody>
      </p:sp>
      <p:sp>
        <p:nvSpPr>
          <p:cNvPr id="230" name="Google Shape;230;p20"/>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4" name="Shape 234"/>
        <p:cNvGrpSpPr/>
        <p:nvPr/>
      </p:nvGrpSpPr>
      <p:grpSpPr>
        <a:xfrm>
          <a:off x="0" y="0"/>
          <a:ext cx="0" cy="0"/>
          <a:chOff x="0" y="0"/>
          <a:chExt cx="0" cy="0"/>
        </a:xfrm>
      </p:grpSpPr>
      <p:sp>
        <p:nvSpPr>
          <p:cNvPr id="235" name="Google Shape;235;p21"/>
          <p:cNvSpPr txBox="1"/>
          <p:nvPr/>
        </p:nvSpPr>
        <p:spPr>
          <a:xfrm>
            <a:off x="513080" y="4380177"/>
            <a:ext cx="6350635" cy="1723389"/>
          </a:xfrm>
          <a:prstGeom prst="rect">
            <a:avLst/>
          </a:prstGeom>
          <a:noFill/>
          <a:ln>
            <a:noFill/>
          </a:ln>
        </p:spPr>
        <p:txBody>
          <a:bodyPr anchorCtr="0" anchor="t" bIns="0" lIns="0" spcFirstLastPara="1" rIns="0" wrap="square" tIns="126350">
            <a:spAutoFit/>
          </a:bodyPr>
          <a:lstStyle/>
          <a:p>
            <a:pPr indent="-228600" lvl="0" marL="241300" marR="0" rtl="0" algn="l">
              <a:lnSpc>
                <a:spcPct val="100000"/>
              </a:lnSpc>
              <a:spcBef>
                <a:spcPts val="0"/>
              </a:spcBef>
              <a:spcAft>
                <a:spcPts val="0"/>
              </a:spcAft>
              <a:buClr>
                <a:schemeClr val="dk1"/>
              </a:buClr>
              <a:buSzPts val="2100"/>
              <a:buFont typeface="Noto Sans Symbols"/>
              <a:buChar char="⮚"/>
            </a:pPr>
            <a:r>
              <a:rPr lang="en-US" sz="2200">
                <a:solidFill>
                  <a:schemeClr val="dk1"/>
                </a:solidFill>
                <a:latin typeface="Calibri"/>
                <a:ea typeface="Calibri"/>
                <a:cs typeface="Calibri"/>
                <a:sym typeface="Calibri"/>
              </a:rPr>
              <a:t>The complexity of Instruction Selection depends upon</a:t>
            </a:r>
            <a:endParaRPr sz="2200">
              <a:solidFill>
                <a:schemeClr val="dk1"/>
              </a:solidFill>
              <a:latin typeface="Calibri"/>
              <a:ea typeface="Calibri"/>
              <a:cs typeface="Calibri"/>
              <a:sym typeface="Calibri"/>
            </a:endParaRPr>
          </a:p>
          <a:p>
            <a:pPr indent="-343534" lvl="1" marL="1053465" marR="0" rtl="0" algn="l">
              <a:lnSpc>
                <a:spcPct val="100000"/>
              </a:lnSpc>
              <a:spcBef>
                <a:spcPts val="900"/>
              </a:spcBef>
              <a:spcAft>
                <a:spcPts val="0"/>
              </a:spcAft>
              <a:buClr>
                <a:schemeClr val="dk1"/>
              </a:buClr>
              <a:buSzPts val="2200"/>
              <a:buFont typeface="Calibri"/>
              <a:buAutoNum type="alphaLcParenR"/>
            </a:pPr>
            <a:r>
              <a:rPr b="0" i="0" lang="en-US" sz="2200" u="none" cap="none" strike="noStrike">
                <a:solidFill>
                  <a:schemeClr val="dk1"/>
                </a:solidFill>
                <a:latin typeface="Calibri"/>
                <a:ea typeface="Calibri"/>
                <a:cs typeface="Calibri"/>
                <a:sym typeface="Calibri"/>
              </a:rPr>
              <a:t>Level of the IR</a:t>
            </a:r>
            <a:endParaRPr b="0" i="0" sz="2200" u="none" cap="none" strike="noStrike">
              <a:solidFill>
                <a:schemeClr val="dk1"/>
              </a:solidFill>
              <a:latin typeface="Calibri"/>
              <a:ea typeface="Calibri"/>
              <a:cs typeface="Calibri"/>
              <a:sym typeface="Calibri"/>
            </a:endParaRPr>
          </a:p>
          <a:p>
            <a:pPr indent="-343534" lvl="1" marL="1053465" marR="0" rtl="0" algn="l">
              <a:lnSpc>
                <a:spcPct val="100000"/>
              </a:lnSpc>
              <a:spcBef>
                <a:spcPts val="509"/>
              </a:spcBef>
              <a:spcAft>
                <a:spcPts val="0"/>
              </a:spcAft>
              <a:buClr>
                <a:schemeClr val="dk1"/>
              </a:buClr>
              <a:buSzPts val="2200"/>
              <a:buFont typeface="Calibri"/>
              <a:buAutoNum type="alphaLcParenR"/>
            </a:pPr>
            <a:r>
              <a:rPr b="0" i="0" lang="en-US" sz="2200" u="none" cap="none" strike="noStrike">
                <a:solidFill>
                  <a:schemeClr val="dk1"/>
                </a:solidFill>
                <a:latin typeface="Calibri"/>
                <a:ea typeface="Calibri"/>
                <a:cs typeface="Calibri"/>
                <a:sym typeface="Calibri"/>
              </a:rPr>
              <a:t>Nature of the Instruction-Set Architecture(ISA)</a:t>
            </a:r>
            <a:endParaRPr b="0" i="0" sz="2200" u="none" cap="none" strike="noStrike">
              <a:solidFill>
                <a:schemeClr val="dk1"/>
              </a:solidFill>
              <a:latin typeface="Calibri"/>
              <a:ea typeface="Calibri"/>
              <a:cs typeface="Calibri"/>
              <a:sym typeface="Calibri"/>
            </a:endParaRPr>
          </a:p>
          <a:p>
            <a:pPr indent="-343534" lvl="1" marL="1053465" marR="0" rtl="0" algn="l">
              <a:lnSpc>
                <a:spcPct val="100000"/>
              </a:lnSpc>
              <a:spcBef>
                <a:spcPts val="500"/>
              </a:spcBef>
              <a:spcAft>
                <a:spcPts val="0"/>
              </a:spcAft>
              <a:buClr>
                <a:schemeClr val="dk1"/>
              </a:buClr>
              <a:buSzPts val="2200"/>
              <a:buFont typeface="Calibri"/>
              <a:buAutoNum type="alphaLcParenR"/>
            </a:pPr>
            <a:r>
              <a:rPr b="0" i="0" lang="en-US" sz="2200" u="none" cap="none" strike="noStrike">
                <a:solidFill>
                  <a:schemeClr val="dk1"/>
                </a:solidFill>
                <a:latin typeface="Calibri"/>
                <a:ea typeface="Calibri"/>
                <a:cs typeface="Calibri"/>
                <a:sym typeface="Calibri"/>
              </a:rPr>
              <a:t>Desired quality of the generated code.</a:t>
            </a:r>
            <a:endParaRPr b="0" i="0" sz="2200" u="none" cap="none" strike="noStrike">
              <a:solidFill>
                <a:schemeClr val="dk1"/>
              </a:solidFill>
              <a:latin typeface="Calibri"/>
              <a:ea typeface="Calibri"/>
              <a:cs typeface="Calibri"/>
              <a:sym typeface="Calibri"/>
            </a:endParaRPr>
          </a:p>
        </p:txBody>
      </p:sp>
      <p:pic>
        <p:nvPicPr>
          <p:cNvPr id="236" name="Google Shape;236;p21"/>
          <p:cNvPicPr preferRelativeResize="0"/>
          <p:nvPr/>
        </p:nvPicPr>
        <p:blipFill rotWithShape="1">
          <a:blip r:embed="rId3">
            <a:alphaModFix/>
          </a:blip>
          <a:srcRect b="0" l="0" r="0" t="0"/>
          <a:stretch/>
        </p:blipFill>
        <p:spPr>
          <a:xfrm>
            <a:off x="2574035" y="3408273"/>
            <a:ext cx="4536959" cy="633679"/>
          </a:xfrm>
          <a:prstGeom prst="rect">
            <a:avLst/>
          </a:prstGeom>
          <a:noFill/>
          <a:ln>
            <a:noFill/>
          </a:ln>
        </p:spPr>
      </p:pic>
      <p:pic>
        <p:nvPicPr>
          <p:cNvPr id="237" name="Google Shape;237;p21"/>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238" name="Google Shape;238;p21"/>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1"/>
          <p:cNvSpPr txBox="1"/>
          <p:nvPr/>
        </p:nvSpPr>
        <p:spPr>
          <a:xfrm>
            <a:off x="513080" y="760603"/>
            <a:ext cx="7883525" cy="2204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6FC0"/>
                </a:solidFill>
                <a:latin typeface="Calibri"/>
                <a:ea typeface="Calibri"/>
                <a:cs typeface="Calibri"/>
                <a:sym typeface="Calibri"/>
              </a:rPr>
              <a:t>3. Instruction Selection</a:t>
            </a:r>
            <a:endParaRPr sz="2400">
              <a:solidFill>
                <a:schemeClr val="dk1"/>
              </a:solidFill>
              <a:latin typeface="Calibri"/>
              <a:ea typeface="Calibri"/>
              <a:cs typeface="Calibri"/>
              <a:sym typeface="Calibri"/>
            </a:endParaRPr>
          </a:p>
          <a:p>
            <a:pPr indent="-228600" lvl="0" marL="241300" marR="5080" rtl="0" algn="l">
              <a:lnSpc>
                <a:spcPct val="150100"/>
              </a:lnSpc>
              <a:spcBef>
                <a:spcPts val="610"/>
              </a:spcBef>
              <a:spcAft>
                <a:spcPts val="0"/>
              </a:spcAft>
              <a:buClr>
                <a:schemeClr val="dk1"/>
              </a:buClr>
              <a:buSzPts val="2100"/>
              <a:buFont typeface="Noto Sans Symbols"/>
              <a:buChar char="⮚"/>
            </a:pPr>
            <a:r>
              <a:rPr lang="en-US" sz="2200">
                <a:solidFill>
                  <a:schemeClr val="dk1"/>
                </a:solidFill>
                <a:latin typeface="Calibri"/>
                <a:ea typeface="Calibri"/>
                <a:cs typeface="Calibri"/>
                <a:sym typeface="Calibri"/>
              </a:rPr>
              <a:t>The code generator must map the IR program into a code sequence  that can be executed by the target machine.</a:t>
            </a:r>
            <a:endParaRPr sz="2200">
              <a:solidFill>
                <a:schemeClr val="dk1"/>
              </a:solidFill>
              <a:latin typeface="Calibri"/>
              <a:ea typeface="Calibri"/>
              <a:cs typeface="Calibri"/>
              <a:sym typeface="Calibri"/>
            </a:endParaRPr>
          </a:p>
        </p:txBody>
      </p:sp>
      <p:sp>
        <p:nvSpPr>
          <p:cNvPr id="240" name="Google Shape;240;p21"/>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txBox="1"/>
          <p:nvPr/>
        </p:nvSpPr>
        <p:spPr>
          <a:xfrm>
            <a:off x="513080" y="760603"/>
            <a:ext cx="8949690" cy="58229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3. Instruction Selection</a:t>
            </a:r>
            <a:endParaRPr sz="24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22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200">
                <a:solidFill>
                  <a:srgbClr val="00AF50"/>
                </a:solidFill>
                <a:latin typeface="Calibri"/>
                <a:ea typeface="Calibri"/>
                <a:cs typeface="Calibri"/>
                <a:sym typeface="Calibri"/>
              </a:rPr>
              <a:t>The complexity of Instruction Selection depends upon</a:t>
            </a:r>
            <a:endParaRPr sz="2200">
              <a:solidFill>
                <a:schemeClr val="dk1"/>
              </a:solidFill>
              <a:latin typeface="Calibri"/>
              <a:ea typeface="Calibri"/>
              <a:cs typeface="Calibri"/>
              <a:sym typeface="Calibri"/>
            </a:endParaRPr>
          </a:p>
          <a:p>
            <a:pPr indent="-289560" lvl="0" marL="301625" marR="0" rtl="0" algn="l">
              <a:lnSpc>
                <a:spcPct val="100000"/>
              </a:lnSpc>
              <a:spcBef>
                <a:spcPts val="1925"/>
              </a:spcBef>
              <a:spcAft>
                <a:spcPts val="0"/>
              </a:spcAft>
              <a:buClr>
                <a:srgbClr val="00AF50"/>
              </a:buClr>
              <a:buSzPts val="2200"/>
              <a:buFont typeface="Calibri"/>
              <a:buAutoNum type="alphaLcParenR"/>
            </a:pPr>
            <a:r>
              <a:rPr b="1" lang="en-US" sz="2200">
                <a:solidFill>
                  <a:srgbClr val="00AF50"/>
                </a:solidFill>
                <a:latin typeface="Calibri"/>
                <a:ea typeface="Calibri"/>
                <a:cs typeface="Calibri"/>
                <a:sym typeface="Calibri"/>
              </a:rPr>
              <a:t>Level of the IR</a:t>
            </a:r>
            <a:endParaRPr sz="2200">
              <a:solidFill>
                <a:schemeClr val="dk1"/>
              </a:solidFill>
              <a:latin typeface="Calibri"/>
              <a:ea typeface="Calibri"/>
              <a:cs typeface="Calibri"/>
              <a:sym typeface="Calibri"/>
            </a:endParaRPr>
          </a:p>
          <a:p>
            <a:pPr indent="-228600" lvl="1" marL="698500" marR="0" rtl="0" algn="l">
              <a:lnSpc>
                <a:spcPct val="100000"/>
              </a:lnSpc>
              <a:spcBef>
                <a:spcPts val="1885"/>
              </a:spcBef>
              <a:spcAft>
                <a:spcPts val="0"/>
              </a:spcAft>
              <a:buClr>
                <a:schemeClr val="dk1"/>
              </a:buClr>
              <a:buSzPts val="1900"/>
              <a:buFont typeface="Noto Sans Symbols"/>
              <a:buChar char="⮚"/>
            </a:pPr>
            <a:r>
              <a:rPr b="1" i="0" lang="en-US" sz="1900" u="none" cap="none" strike="noStrike">
                <a:solidFill>
                  <a:schemeClr val="dk1"/>
                </a:solidFill>
                <a:latin typeface="Calibri"/>
                <a:ea typeface="Calibri"/>
                <a:cs typeface="Calibri"/>
                <a:sym typeface="Calibri"/>
              </a:rPr>
              <a:t>If the IR is high level</a:t>
            </a:r>
            <a:r>
              <a:rPr b="0" i="0" lang="en-US" sz="1900" u="none" cap="none" strike="noStrike">
                <a:solidFill>
                  <a:schemeClr val="dk1"/>
                </a:solidFill>
                <a:latin typeface="Calibri"/>
                <a:ea typeface="Calibri"/>
                <a:cs typeface="Calibri"/>
                <a:sym typeface="Calibri"/>
              </a:rPr>
              <a:t>, the code generator may </a:t>
            </a:r>
            <a:r>
              <a:rPr b="1" i="0" lang="en-US" sz="1900" u="none" cap="none" strike="noStrike">
                <a:solidFill>
                  <a:schemeClr val="dk1"/>
                </a:solidFill>
                <a:latin typeface="Calibri"/>
                <a:ea typeface="Calibri"/>
                <a:cs typeface="Calibri"/>
                <a:sym typeface="Calibri"/>
              </a:rPr>
              <a:t>translate each IR statement into a</a:t>
            </a:r>
            <a:endParaRPr b="0" i="0" sz="1900" u="none" cap="none" strike="noStrike">
              <a:solidFill>
                <a:schemeClr val="dk1"/>
              </a:solidFill>
              <a:latin typeface="Calibri"/>
              <a:ea typeface="Calibri"/>
              <a:cs typeface="Calibri"/>
              <a:sym typeface="Calibri"/>
            </a:endParaRPr>
          </a:p>
          <a:p>
            <a:pPr indent="0" lvl="0" marL="698500" marR="0" rtl="0" algn="l">
              <a:lnSpc>
                <a:spcPct val="100000"/>
              </a:lnSpc>
              <a:spcBef>
                <a:spcPts val="1365"/>
              </a:spcBef>
              <a:spcAft>
                <a:spcPts val="0"/>
              </a:spcAft>
              <a:buNone/>
            </a:pPr>
            <a:r>
              <a:rPr b="1" lang="en-US" sz="1900">
                <a:solidFill>
                  <a:schemeClr val="dk1"/>
                </a:solidFill>
                <a:latin typeface="Calibri"/>
                <a:ea typeface="Calibri"/>
                <a:cs typeface="Calibri"/>
                <a:sym typeface="Calibri"/>
              </a:rPr>
              <a:t>sequence of machine instructions </a:t>
            </a:r>
            <a:r>
              <a:rPr lang="en-US" sz="1900">
                <a:solidFill>
                  <a:schemeClr val="dk1"/>
                </a:solidFill>
                <a:latin typeface="Calibri"/>
                <a:ea typeface="Calibri"/>
                <a:cs typeface="Calibri"/>
                <a:sym typeface="Calibri"/>
              </a:rPr>
              <a:t>using code templates.</a:t>
            </a:r>
            <a:endParaRPr sz="1900">
              <a:solidFill>
                <a:schemeClr val="dk1"/>
              </a:solidFill>
              <a:latin typeface="Calibri"/>
              <a:ea typeface="Calibri"/>
              <a:cs typeface="Calibri"/>
              <a:sym typeface="Calibri"/>
            </a:endParaRPr>
          </a:p>
          <a:p>
            <a:pPr indent="0" lvl="0" marL="698500" marR="5080" rtl="0" algn="l">
              <a:lnSpc>
                <a:spcPct val="160000"/>
              </a:lnSpc>
              <a:spcBef>
                <a:spcPts val="5"/>
              </a:spcBef>
              <a:spcAft>
                <a:spcPts val="0"/>
              </a:spcAft>
              <a:buNone/>
            </a:pPr>
            <a:r>
              <a:rPr lang="en-US" sz="1900">
                <a:solidFill>
                  <a:schemeClr val="dk1"/>
                </a:solidFill>
                <a:latin typeface="Calibri"/>
                <a:ea typeface="Calibri"/>
                <a:cs typeface="Calibri"/>
                <a:sym typeface="Calibri"/>
              </a:rPr>
              <a:t>Such </a:t>
            </a:r>
            <a:r>
              <a:rPr b="1" lang="en-US" sz="1900">
                <a:solidFill>
                  <a:schemeClr val="dk1"/>
                </a:solidFill>
                <a:latin typeface="Calibri"/>
                <a:ea typeface="Calibri"/>
                <a:cs typeface="Calibri"/>
                <a:sym typeface="Calibri"/>
              </a:rPr>
              <a:t>statement-by-statement code generation</a:t>
            </a:r>
            <a:r>
              <a:rPr lang="en-US" sz="1900">
                <a:solidFill>
                  <a:schemeClr val="dk1"/>
                </a:solidFill>
                <a:latin typeface="Calibri"/>
                <a:ea typeface="Calibri"/>
                <a:cs typeface="Calibri"/>
                <a:sym typeface="Calibri"/>
              </a:rPr>
              <a:t>, however, often produces poor code  that needs further optimization.</a:t>
            </a:r>
            <a:endParaRPr sz="19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1500">
              <a:solidFill>
                <a:schemeClr val="dk1"/>
              </a:solidFill>
              <a:latin typeface="Calibri"/>
              <a:ea typeface="Calibri"/>
              <a:cs typeface="Calibri"/>
              <a:sym typeface="Calibri"/>
            </a:endParaRPr>
          </a:p>
          <a:p>
            <a:pPr indent="-228600" lvl="1" marL="698500" marR="0" rtl="0" algn="l">
              <a:lnSpc>
                <a:spcPct val="100000"/>
              </a:lnSpc>
              <a:spcBef>
                <a:spcPts val="5"/>
              </a:spcBef>
              <a:spcAft>
                <a:spcPts val="0"/>
              </a:spcAft>
              <a:buClr>
                <a:schemeClr val="dk1"/>
              </a:buClr>
              <a:buSzPts val="1900"/>
              <a:buFont typeface="Noto Sans Symbols"/>
              <a:buChar char="⮚"/>
            </a:pPr>
            <a:r>
              <a:rPr b="1" i="0" lang="en-US" sz="1900" u="none" cap="none" strike="noStrike">
                <a:solidFill>
                  <a:schemeClr val="dk1"/>
                </a:solidFill>
                <a:latin typeface="Calibri"/>
                <a:ea typeface="Calibri"/>
                <a:cs typeface="Calibri"/>
                <a:sym typeface="Calibri"/>
              </a:rPr>
              <a:t>If the IR reflects some of the low-level details </a:t>
            </a:r>
            <a:r>
              <a:rPr b="0" i="0" lang="en-US" sz="1900" u="none" cap="none" strike="noStrike">
                <a:solidFill>
                  <a:schemeClr val="dk1"/>
                </a:solidFill>
                <a:latin typeface="Calibri"/>
                <a:ea typeface="Calibri"/>
                <a:cs typeface="Calibri"/>
                <a:sym typeface="Calibri"/>
              </a:rPr>
              <a:t>of the underlying machine, then the</a:t>
            </a:r>
            <a:endParaRPr b="0" i="0" sz="1900" u="none" cap="none" strike="noStrike">
              <a:solidFill>
                <a:schemeClr val="dk1"/>
              </a:solidFill>
              <a:latin typeface="Calibri"/>
              <a:ea typeface="Calibri"/>
              <a:cs typeface="Calibri"/>
              <a:sym typeface="Calibri"/>
            </a:endParaRPr>
          </a:p>
          <a:p>
            <a:pPr indent="0" lvl="0" marL="698500" marR="0" rtl="0" algn="l">
              <a:lnSpc>
                <a:spcPct val="100000"/>
              </a:lnSpc>
              <a:spcBef>
                <a:spcPts val="1370"/>
              </a:spcBef>
              <a:spcAft>
                <a:spcPts val="0"/>
              </a:spcAft>
              <a:buNone/>
            </a:pPr>
            <a:r>
              <a:rPr lang="en-US" sz="1900">
                <a:solidFill>
                  <a:schemeClr val="dk1"/>
                </a:solidFill>
                <a:latin typeface="Calibri"/>
                <a:ea typeface="Calibri"/>
                <a:cs typeface="Calibri"/>
                <a:sym typeface="Calibri"/>
              </a:rPr>
              <a:t>code generator can use this information to generate more efficient code sequences.</a:t>
            </a:r>
            <a:endParaRPr sz="19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None/>
            </a:pPr>
            <a:r>
              <a:t/>
            </a:r>
            <a:endParaRPr sz="1500">
              <a:solidFill>
                <a:schemeClr val="dk1"/>
              </a:solidFill>
              <a:latin typeface="Calibri"/>
              <a:ea typeface="Calibri"/>
              <a:cs typeface="Calibri"/>
              <a:sym typeface="Calibri"/>
            </a:endParaRPr>
          </a:p>
          <a:p>
            <a:pPr indent="0" lvl="0" marL="927100" marR="0" rtl="0" algn="l">
              <a:lnSpc>
                <a:spcPct val="100000"/>
              </a:lnSpc>
              <a:spcBef>
                <a:spcPts val="0"/>
              </a:spcBef>
              <a:spcAft>
                <a:spcPts val="0"/>
              </a:spcAft>
              <a:buNone/>
            </a:pPr>
            <a:r>
              <a:rPr lang="en-US" sz="1900">
                <a:solidFill>
                  <a:srgbClr val="818181"/>
                </a:solidFill>
                <a:latin typeface="Courier New"/>
                <a:ea typeface="Courier New"/>
                <a:cs typeface="Courier New"/>
                <a:sym typeface="Courier New"/>
              </a:rPr>
              <a:t>o </a:t>
            </a:r>
            <a:r>
              <a:rPr lang="en-US" sz="1900">
                <a:solidFill>
                  <a:srgbClr val="818181"/>
                </a:solidFill>
                <a:latin typeface="Calibri"/>
                <a:ea typeface="Calibri"/>
                <a:cs typeface="Calibri"/>
                <a:sym typeface="Calibri"/>
              </a:rPr>
              <a:t>e.g., </a:t>
            </a:r>
            <a:r>
              <a:rPr i="1" lang="en-US" sz="1900">
                <a:solidFill>
                  <a:srgbClr val="818181"/>
                </a:solidFill>
                <a:latin typeface="Calibri"/>
                <a:ea typeface="Calibri"/>
                <a:cs typeface="Calibri"/>
                <a:sym typeface="Calibri"/>
              </a:rPr>
              <a:t>intsize </a:t>
            </a:r>
            <a:r>
              <a:rPr lang="en-US" sz="1900">
                <a:solidFill>
                  <a:srgbClr val="818181"/>
                </a:solidFill>
                <a:latin typeface="Calibri"/>
                <a:ea typeface="Calibri"/>
                <a:cs typeface="Calibri"/>
                <a:sym typeface="Calibri"/>
              </a:rPr>
              <a:t>versus </a:t>
            </a:r>
            <a:r>
              <a:rPr i="1" lang="en-US" sz="1900">
                <a:solidFill>
                  <a:srgbClr val="818181"/>
                </a:solidFill>
                <a:latin typeface="Calibri"/>
                <a:ea typeface="Calibri"/>
                <a:cs typeface="Calibri"/>
                <a:sym typeface="Calibri"/>
              </a:rPr>
              <a:t>4</a:t>
            </a:r>
            <a:r>
              <a:rPr lang="en-US" sz="1900">
                <a:solidFill>
                  <a:srgbClr val="818181"/>
                </a:solidFill>
                <a:latin typeface="Calibri"/>
                <a:ea typeface="Calibri"/>
                <a:cs typeface="Calibri"/>
                <a:sym typeface="Calibri"/>
              </a:rPr>
              <a:t>.</a:t>
            </a:r>
            <a:endParaRPr sz="1900">
              <a:solidFill>
                <a:schemeClr val="dk1"/>
              </a:solidFill>
              <a:latin typeface="Calibri"/>
              <a:ea typeface="Calibri"/>
              <a:cs typeface="Calibri"/>
              <a:sym typeface="Calibri"/>
            </a:endParaRPr>
          </a:p>
        </p:txBody>
      </p:sp>
      <p:sp>
        <p:nvSpPr>
          <p:cNvPr id="246" name="Google Shape;246;p22"/>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3"/>
          <p:cNvSpPr txBox="1"/>
          <p:nvPr/>
        </p:nvSpPr>
        <p:spPr>
          <a:xfrm>
            <a:off x="513080" y="760603"/>
            <a:ext cx="8701405" cy="59264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3. Instruction Selection</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9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200">
                <a:solidFill>
                  <a:srgbClr val="00AF50"/>
                </a:solidFill>
                <a:latin typeface="Calibri"/>
                <a:ea typeface="Calibri"/>
                <a:cs typeface="Calibri"/>
                <a:sym typeface="Calibri"/>
              </a:rPr>
              <a:t>The complexity of Instruction Selection depends upon</a:t>
            </a:r>
            <a:endParaRPr sz="2200">
              <a:solidFill>
                <a:schemeClr val="dk1"/>
              </a:solidFill>
              <a:latin typeface="Calibri"/>
              <a:ea typeface="Calibri"/>
              <a:cs typeface="Calibri"/>
              <a:sym typeface="Calibri"/>
            </a:endParaRPr>
          </a:p>
          <a:p>
            <a:pPr indent="-300355" lvl="0" marL="312420" marR="0" rtl="0" algn="l">
              <a:lnSpc>
                <a:spcPct val="100000"/>
              </a:lnSpc>
              <a:spcBef>
                <a:spcPts val="1925"/>
              </a:spcBef>
              <a:spcAft>
                <a:spcPts val="0"/>
              </a:spcAft>
              <a:buClr>
                <a:srgbClr val="00AF50"/>
              </a:buClr>
              <a:buSzPts val="2200"/>
              <a:buFont typeface="Calibri"/>
              <a:buAutoNum type="alphaLcParenR" startAt="2"/>
            </a:pPr>
            <a:r>
              <a:rPr b="1" lang="en-US" sz="2200">
                <a:solidFill>
                  <a:srgbClr val="00AF50"/>
                </a:solidFill>
                <a:latin typeface="Calibri"/>
                <a:ea typeface="Calibri"/>
                <a:cs typeface="Calibri"/>
                <a:sym typeface="Calibri"/>
              </a:rPr>
              <a:t>Nature of the Instruction-Set Architecture(ISA)</a:t>
            </a:r>
            <a:endParaRPr sz="2200">
              <a:solidFill>
                <a:schemeClr val="dk1"/>
              </a:solidFill>
              <a:latin typeface="Calibri"/>
              <a:ea typeface="Calibri"/>
              <a:cs typeface="Calibri"/>
              <a:sym typeface="Calibri"/>
            </a:endParaRPr>
          </a:p>
          <a:p>
            <a:pPr indent="-228600" lvl="1" marL="698500" marR="0" rtl="0" algn="l">
              <a:lnSpc>
                <a:spcPct val="100000"/>
              </a:lnSpc>
              <a:spcBef>
                <a:spcPts val="1670"/>
              </a:spcBef>
              <a:spcAft>
                <a:spcPts val="0"/>
              </a:spcAft>
              <a:buClr>
                <a:srgbClr val="006FC0"/>
              </a:buClr>
              <a:buSzPts val="1800"/>
              <a:buFont typeface="Noto Sans Symbols"/>
              <a:buChar char="⮚"/>
            </a:pPr>
            <a:r>
              <a:rPr b="1" i="0" lang="en-US" sz="1800" u="none" cap="none" strike="noStrike">
                <a:solidFill>
                  <a:srgbClr val="006FC0"/>
                </a:solidFill>
                <a:latin typeface="Calibri"/>
                <a:ea typeface="Calibri"/>
                <a:cs typeface="Calibri"/>
                <a:sym typeface="Calibri"/>
              </a:rPr>
              <a:t>The nature of the instruction set of the target machine </a:t>
            </a:r>
            <a:r>
              <a:rPr b="1" i="0" lang="en-US" sz="1800" u="none" cap="none" strike="noStrike">
                <a:solidFill>
                  <a:schemeClr val="dk1"/>
                </a:solidFill>
                <a:latin typeface="Calibri"/>
                <a:ea typeface="Calibri"/>
                <a:cs typeface="Calibri"/>
                <a:sym typeface="Calibri"/>
              </a:rPr>
              <a:t>has a strong effect on the</a:t>
            </a:r>
            <a:endParaRPr b="0" i="0" sz="1800" u="none" cap="none" strike="noStrike">
              <a:solidFill>
                <a:schemeClr val="dk1"/>
              </a:solidFill>
              <a:latin typeface="Calibri"/>
              <a:ea typeface="Calibri"/>
              <a:cs typeface="Calibri"/>
              <a:sym typeface="Calibri"/>
            </a:endParaRPr>
          </a:p>
          <a:p>
            <a:pPr indent="0" lvl="0" marL="698500" marR="0" rtl="0" algn="l">
              <a:lnSpc>
                <a:spcPct val="100000"/>
              </a:lnSpc>
              <a:spcBef>
                <a:spcPts val="1080"/>
              </a:spcBef>
              <a:spcAft>
                <a:spcPts val="0"/>
              </a:spcAft>
              <a:buNone/>
            </a:pPr>
            <a:r>
              <a:rPr b="1" lang="en-US" sz="1800">
                <a:solidFill>
                  <a:schemeClr val="dk1"/>
                </a:solidFill>
                <a:latin typeface="Calibri"/>
                <a:ea typeface="Calibri"/>
                <a:cs typeface="Calibri"/>
                <a:sym typeface="Calibri"/>
              </a:rPr>
              <a:t>difficulty of instruction selection.</a:t>
            </a:r>
            <a:endParaRPr sz="1800">
              <a:solidFill>
                <a:schemeClr val="dk1"/>
              </a:solidFill>
              <a:latin typeface="Calibri"/>
              <a:ea typeface="Calibri"/>
              <a:cs typeface="Calibri"/>
              <a:sym typeface="Calibri"/>
            </a:endParaRPr>
          </a:p>
          <a:p>
            <a:pPr indent="0" lvl="0" marL="698500" marR="198120" rtl="0" algn="l">
              <a:lnSpc>
                <a:spcPct val="150000"/>
              </a:lnSpc>
              <a:spcBef>
                <a:spcPts val="0"/>
              </a:spcBef>
              <a:spcAft>
                <a:spcPts val="0"/>
              </a:spcAft>
              <a:buNone/>
            </a:pPr>
            <a:r>
              <a:rPr b="1" lang="en-US" sz="1800">
                <a:solidFill>
                  <a:schemeClr val="dk1"/>
                </a:solidFill>
                <a:latin typeface="Calibri"/>
                <a:ea typeface="Calibri"/>
                <a:cs typeface="Calibri"/>
                <a:sym typeface="Calibri"/>
              </a:rPr>
              <a:t>For example, </a:t>
            </a:r>
            <a:r>
              <a:rPr b="1" lang="en-US" sz="1800">
                <a:solidFill>
                  <a:srgbClr val="001F5F"/>
                </a:solidFill>
                <a:latin typeface="Calibri"/>
                <a:ea typeface="Calibri"/>
                <a:cs typeface="Calibri"/>
                <a:sym typeface="Calibri"/>
              </a:rPr>
              <a:t>the </a:t>
            </a:r>
            <a:r>
              <a:rPr b="1" lang="en-US" sz="1800">
                <a:solidFill>
                  <a:srgbClr val="006FC0"/>
                </a:solidFill>
                <a:latin typeface="Calibri"/>
                <a:ea typeface="Calibri"/>
                <a:cs typeface="Calibri"/>
                <a:sym typeface="Calibri"/>
              </a:rPr>
              <a:t>uniformity </a:t>
            </a:r>
            <a:r>
              <a:rPr lang="en-US" sz="1800">
                <a:solidFill>
                  <a:srgbClr val="001F5F"/>
                </a:solidFill>
                <a:latin typeface="Calibri"/>
                <a:ea typeface="Calibri"/>
                <a:cs typeface="Calibri"/>
                <a:sym typeface="Calibri"/>
              </a:rPr>
              <a:t>and </a:t>
            </a:r>
            <a:r>
              <a:rPr b="1" lang="en-US" sz="1800">
                <a:solidFill>
                  <a:srgbClr val="006FC0"/>
                </a:solidFill>
                <a:latin typeface="Calibri"/>
                <a:ea typeface="Calibri"/>
                <a:cs typeface="Calibri"/>
                <a:sym typeface="Calibri"/>
              </a:rPr>
              <a:t>completeness </a:t>
            </a:r>
            <a:r>
              <a:rPr b="1" lang="en-US" sz="1800">
                <a:solidFill>
                  <a:srgbClr val="001F5F"/>
                </a:solidFill>
                <a:latin typeface="Calibri"/>
                <a:ea typeface="Calibri"/>
                <a:cs typeface="Calibri"/>
                <a:sym typeface="Calibri"/>
              </a:rPr>
              <a:t>of the instruction set are important  factors</a:t>
            </a:r>
            <a:r>
              <a:rPr lang="en-US" sz="1800">
                <a:solidFill>
                  <a:srgbClr val="001F5F"/>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28600" lvl="1" marL="698500" marR="0" rtl="0" algn="l">
              <a:lnSpc>
                <a:spcPct val="100000"/>
              </a:lnSpc>
              <a:spcBef>
                <a:spcPts val="1585"/>
              </a:spcBef>
              <a:spcAft>
                <a:spcPts val="0"/>
              </a:spcAft>
              <a:buClr>
                <a:schemeClr val="dk1"/>
              </a:buClr>
              <a:buSzPts val="1800"/>
              <a:buFont typeface="Noto Sans Symbols"/>
              <a:buChar char="⮚"/>
            </a:pPr>
            <a:r>
              <a:rPr b="0" i="0" lang="en-US" sz="1800" u="none" cap="none" strike="noStrike">
                <a:solidFill>
                  <a:schemeClr val="dk1"/>
                </a:solidFill>
                <a:latin typeface="Calibri"/>
                <a:ea typeface="Calibri"/>
                <a:cs typeface="Calibri"/>
                <a:sym typeface="Calibri"/>
              </a:rPr>
              <a:t>If the target machine does not support each data type in a uniform manner, then each</a:t>
            </a:r>
            <a:endParaRPr b="0" i="0" sz="1800" u="none" cap="none" strike="noStrike">
              <a:solidFill>
                <a:schemeClr val="dk1"/>
              </a:solidFill>
              <a:latin typeface="Calibri"/>
              <a:ea typeface="Calibri"/>
              <a:cs typeface="Calibri"/>
              <a:sym typeface="Calibri"/>
            </a:endParaRPr>
          </a:p>
          <a:p>
            <a:pPr indent="0" lvl="0" marL="698500" marR="0" rtl="0" algn="l">
              <a:lnSpc>
                <a:spcPct val="100000"/>
              </a:lnSpc>
              <a:spcBef>
                <a:spcPts val="1085"/>
              </a:spcBef>
              <a:spcAft>
                <a:spcPts val="0"/>
              </a:spcAft>
              <a:buNone/>
            </a:pPr>
            <a:r>
              <a:rPr lang="en-US" sz="1800">
                <a:solidFill>
                  <a:schemeClr val="dk1"/>
                </a:solidFill>
                <a:latin typeface="Calibri"/>
                <a:ea typeface="Calibri"/>
                <a:cs typeface="Calibri"/>
                <a:sym typeface="Calibri"/>
              </a:rPr>
              <a:t>exception to the general rule requires special handling.</a:t>
            </a:r>
            <a:endParaRPr sz="1800">
              <a:solidFill>
                <a:schemeClr val="dk1"/>
              </a:solidFill>
              <a:latin typeface="Calibri"/>
              <a:ea typeface="Calibri"/>
              <a:cs typeface="Calibri"/>
              <a:sym typeface="Calibri"/>
            </a:endParaRPr>
          </a:p>
          <a:p>
            <a:pPr indent="0" lvl="0" marL="698500" marR="0" rtl="0" algn="l">
              <a:lnSpc>
                <a:spcPct val="100000"/>
              </a:lnSpc>
              <a:spcBef>
                <a:spcPts val="1080"/>
              </a:spcBef>
              <a:spcAft>
                <a:spcPts val="0"/>
              </a:spcAft>
              <a:buNone/>
            </a:pPr>
            <a:r>
              <a:rPr b="1" lang="en-US" sz="1800">
                <a:solidFill>
                  <a:schemeClr val="dk1"/>
                </a:solidFill>
                <a:latin typeface="Calibri"/>
                <a:ea typeface="Calibri"/>
                <a:cs typeface="Calibri"/>
                <a:sym typeface="Calibri"/>
              </a:rPr>
              <a:t>On some machines, for example, floating-point operations are done using separate</a:t>
            </a:r>
            <a:endParaRPr sz="1800">
              <a:solidFill>
                <a:schemeClr val="dk1"/>
              </a:solidFill>
              <a:latin typeface="Calibri"/>
              <a:ea typeface="Calibri"/>
              <a:cs typeface="Calibri"/>
              <a:sym typeface="Calibri"/>
            </a:endParaRPr>
          </a:p>
          <a:p>
            <a:pPr indent="0" lvl="0" marL="698500" marR="0" rtl="0" algn="l">
              <a:lnSpc>
                <a:spcPct val="100000"/>
              </a:lnSpc>
              <a:spcBef>
                <a:spcPts val="1080"/>
              </a:spcBef>
              <a:spcAft>
                <a:spcPts val="0"/>
              </a:spcAft>
              <a:buNone/>
            </a:pPr>
            <a:r>
              <a:rPr b="1" lang="en-US" sz="1800">
                <a:solidFill>
                  <a:schemeClr val="dk1"/>
                </a:solidFill>
                <a:latin typeface="Calibri"/>
                <a:ea typeface="Calibri"/>
                <a:cs typeface="Calibri"/>
                <a:sym typeface="Calibri"/>
              </a:rPr>
              <a:t>registers.</a:t>
            </a:r>
            <a:endParaRPr sz="1800">
              <a:solidFill>
                <a:schemeClr val="dk1"/>
              </a:solidFill>
              <a:latin typeface="Calibri"/>
              <a:ea typeface="Calibri"/>
              <a:cs typeface="Calibri"/>
              <a:sym typeface="Calibri"/>
            </a:endParaRPr>
          </a:p>
        </p:txBody>
      </p:sp>
      <p:sp>
        <p:nvSpPr>
          <p:cNvPr id="252" name="Google Shape;252;p2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6" name="Shape 256"/>
        <p:cNvGrpSpPr/>
        <p:nvPr/>
      </p:nvGrpSpPr>
      <p:grpSpPr>
        <a:xfrm>
          <a:off x="0" y="0"/>
          <a:ext cx="0" cy="0"/>
          <a:chOff x="0" y="0"/>
          <a:chExt cx="0" cy="0"/>
        </a:xfrm>
      </p:grpSpPr>
      <p:pic>
        <p:nvPicPr>
          <p:cNvPr id="257" name="Google Shape;257;p24"/>
          <p:cNvPicPr preferRelativeResize="0"/>
          <p:nvPr/>
        </p:nvPicPr>
        <p:blipFill rotWithShape="1">
          <a:blip r:embed="rId3">
            <a:alphaModFix/>
          </a:blip>
          <a:srcRect b="0" l="0" r="0" t="0"/>
          <a:stretch/>
        </p:blipFill>
        <p:spPr>
          <a:xfrm>
            <a:off x="1815072" y="5992686"/>
            <a:ext cx="6325596" cy="809774"/>
          </a:xfrm>
          <a:prstGeom prst="rect">
            <a:avLst/>
          </a:prstGeom>
          <a:noFill/>
          <a:ln>
            <a:noFill/>
          </a:ln>
        </p:spPr>
      </p:pic>
      <p:pic>
        <p:nvPicPr>
          <p:cNvPr id="258" name="Google Shape;258;p24"/>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259" name="Google Shape;259;p24"/>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24"/>
          <p:cNvSpPr txBox="1"/>
          <p:nvPr/>
        </p:nvSpPr>
        <p:spPr>
          <a:xfrm>
            <a:off x="513080" y="760603"/>
            <a:ext cx="8999855" cy="48342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3. Instruction Selection</a:t>
            </a:r>
            <a:endParaRPr sz="24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1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200">
                <a:solidFill>
                  <a:srgbClr val="00AF50"/>
                </a:solidFill>
                <a:latin typeface="Calibri"/>
                <a:ea typeface="Calibri"/>
                <a:cs typeface="Calibri"/>
                <a:sym typeface="Calibri"/>
              </a:rPr>
              <a:t>The complexity of Instruction Selection depends upon</a:t>
            </a:r>
            <a:endParaRPr sz="2200">
              <a:solidFill>
                <a:schemeClr val="dk1"/>
              </a:solidFill>
              <a:latin typeface="Calibri"/>
              <a:ea typeface="Calibri"/>
              <a:cs typeface="Calibri"/>
              <a:sym typeface="Calibri"/>
            </a:endParaRPr>
          </a:p>
          <a:p>
            <a:pPr indent="-267969" lvl="0" marL="280035" marR="0" rtl="0" algn="l">
              <a:lnSpc>
                <a:spcPct val="100000"/>
              </a:lnSpc>
              <a:spcBef>
                <a:spcPts val="1660"/>
              </a:spcBef>
              <a:spcAft>
                <a:spcPts val="0"/>
              </a:spcAft>
              <a:buClr>
                <a:srgbClr val="00AF50"/>
              </a:buClr>
              <a:buSzPts val="2200"/>
              <a:buFont typeface="Calibri"/>
              <a:buAutoNum type="alphaLcParenR" startAt="3"/>
            </a:pPr>
            <a:r>
              <a:rPr b="1" lang="en-US" sz="2200">
                <a:solidFill>
                  <a:srgbClr val="00AF50"/>
                </a:solidFill>
                <a:latin typeface="Calibri"/>
                <a:ea typeface="Calibri"/>
                <a:cs typeface="Calibri"/>
                <a:sym typeface="Calibri"/>
              </a:rPr>
              <a:t>Desired quality of the generated code.</a:t>
            </a:r>
            <a:endParaRPr sz="2200">
              <a:solidFill>
                <a:schemeClr val="dk1"/>
              </a:solidFill>
              <a:latin typeface="Calibri"/>
              <a:ea typeface="Calibri"/>
              <a:cs typeface="Calibri"/>
              <a:sym typeface="Calibri"/>
            </a:endParaRPr>
          </a:p>
          <a:p>
            <a:pPr indent="-228600" lvl="1" marL="698500" marR="433705" rtl="0" algn="l">
              <a:lnSpc>
                <a:spcPct val="140000"/>
              </a:lnSpc>
              <a:spcBef>
                <a:spcPts val="590"/>
              </a:spcBef>
              <a:spcAft>
                <a:spcPts val="0"/>
              </a:spcAft>
              <a:buClr>
                <a:schemeClr val="dk1"/>
              </a:buClr>
              <a:buSzPts val="1800"/>
              <a:buFont typeface="Noto Sans Symbols"/>
              <a:buChar char="⮚"/>
            </a:pPr>
            <a:r>
              <a:rPr b="1" i="0" lang="en-US" sz="1800" u="none" cap="none" strike="noStrike">
                <a:solidFill>
                  <a:schemeClr val="dk1"/>
                </a:solidFill>
                <a:latin typeface="Calibri"/>
                <a:ea typeface="Calibri"/>
                <a:cs typeface="Calibri"/>
                <a:sym typeface="Calibri"/>
              </a:rPr>
              <a:t>If we do not care about the efficiency of the target program, instruction selection is  straightforward.</a:t>
            </a:r>
            <a:endParaRPr b="0" i="0" sz="1800" u="none" cap="none" strike="noStrike">
              <a:solidFill>
                <a:schemeClr val="dk1"/>
              </a:solidFill>
              <a:latin typeface="Calibri"/>
              <a:ea typeface="Calibri"/>
              <a:cs typeface="Calibri"/>
              <a:sym typeface="Calibri"/>
            </a:endParaRPr>
          </a:p>
          <a:p>
            <a:pPr indent="-228600" lvl="0" marL="698500" marR="5080" rtl="0" algn="l">
              <a:lnSpc>
                <a:spcPct val="140000"/>
              </a:lnSpc>
              <a:spcBef>
                <a:spcPts val="495"/>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For each type of three-address statement, we can design a code skeleton that defines the  target code to be generated for that construct.</a:t>
            </a:r>
            <a:endParaRPr sz="1800">
              <a:solidFill>
                <a:schemeClr val="dk1"/>
              </a:solidFill>
              <a:latin typeface="Calibri"/>
              <a:ea typeface="Calibri"/>
              <a:cs typeface="Calibri"/>
              <a:sym typeface="Calibri"/>
            </a:endParaRPr>
          </a:p>
          <a:p>
            <a:pPr indent="-228600" lvl="0" marL="698500" marR="0" rtl="0" algn="l">
              <a:lnSpc>
                <a:spcPct val="100000"/>
              </a:lnSpc>
              <a:spcBef>
                <a:spcPts val="137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For example, </a:t>
            </a:r>
            <a:r>
              <a:rPr b="1" lang="en-US" sz="1800">
                <a:solidFill>
                  <a:schemeClr val="dk1"/>
                </a:solidFill>
                <a:latin typeface="Calibri"/>
                <a:ea typeface="Calibri"/>
                <a:cs typeface="Calibri"/>
                <a:sym typeface="Calibri"/>
              </a:rPr>
              <a:t>every three-address statement of the form x = y + z</a:t>
            </a:r>
            <a:r>
              <a:rPr lang="en-US" sz="1800">
                <a:solidFill>
                  <a:schemeClr val="dk1"/>
                </a:solidFill>
                <a:latin typeface="Calibri"/>
                <a:ea typeface="Calibri"/>
                <a:cs typeface="Calibri"/>
                <a:sym typeface="Calibri"/>
              </a:rPr>
              <a:t>, where x, y, and z are</a:t>
            </a:r>
            <a:endParaRPr sz="1800">
              <a:solidFill>
                <a:schemeClr val="dk1"/>
              </a:solidFill>
              <a:latin typeface="Calibri"/>
              <a:ea typeface="Calibri"/>
              <a:cs typeface="Calibri"/>
              <a:sym typeface="Calibri"/>
            </a:endParaRPr>
          </a:p>
          <a:p>
            <a:pPr indent="0" lvl="0" marL="698500" marR="0" rtl="0" algn="l">
              <a:lnSpc>
                <a:spcPct val="100000"/>
              </a:lnSpc>
              <a:spcBef>
                <a:spcPts val="865"/>
              </a:spcBef>
              <a:spcAft>
                <a:spcPts val="0"/>
              </a:spcAft>
              <a:buNone/>
            </a:pPr>
            <a:r>
              <a:rPr lang="en-US" sz="1800">
                <a:solidFill>
                  <a:schemeClr val="dk1"/>
                </a:solidFill>
                <a:latin typeface="Calibri"/>
                <a:ea typeface="Calibri"/>
                <a:cs typeface="Calibri"/>
                <a:sym typeface="Calibri"/>
              </a:rPr>
              <a:t>statically allocated, </a:t>
            </a:r>
            <a:r>
              <a:rPr b="1" lang="en-US" sz="1800">
                <a:solidFill>
                  <a:schemeClr val="dk1"/>
                </a:solidFill>
                <a:latin typeface="Calibri"/>
                <a:ea typeface="Calibri"/>
                <a:cs typeface="Calibri"/>
                <a:sym typeface="Calibri"/>
              </a:rPr>
              <a:t>can be translated into the code sequence</a:t>
            </a:r>
            <a:endParaRPr sz="1800">
              <a:solidFill>
                <a:schemeClr val="dk1"/>
              </a:solidFill>
              <a:latin typeface="Calibri"/>
              <a:ea typeface="Calibri"/>
              <a:cs typeface="Calibri"/>
              <a:sym typeface="Calibri"/>
            </a:endParaRPr>
          </a:p>
        </p:txBody>
      </p:sp>
      <p:sp>
        <p:nvSpPr>
          <p:cNvPr id="261" name="Google Shape;261;p24"/>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5" name="Shape 265"/>
        <p:cNvGrpSpPr/>
        <p:nvPr/>
      </p:nvGrpSpPr>
      <p:grpSpPr>
        <a:xfrm>
          <a:off x="0" y="0"/>
          <a:ext cx="0" cy="0"/>
          <a:chOff x="0" y="0"/>
          <a:chExt cx="0" cy="0"/>
        </a:xfrm>
      </p:grpSpPr>
      <p:pic>
        <p:nvPicPr>
          <p:cNvPr id="266" name="Google Shape;266;p25"/>
          <p:cNvPicPr preferRelativeResize="0"/>
          <p:nvPr/>
        </p:nvPicPr>
        <p:blipFill rotWithShape="1">
          <a:blip r:embed="rId3">
            <a:alphaModFix/>
          </a:blip>
          <a:srcRect b="0" l="0" r="0" t="0"/>
          <a:stretch/>
        </p:blipFill>
        <p:spPr>
          <a:xfrm>
            <a:off x="4419453" y="3688460"/>
            <a:ext cx="1130887" cy="443814"/>
          </a:xfrm>
          <a:prstGeom prst="rect">
            <a:avLst/>
          </a:prstGeom>
          <a:noFill/>
          <a:ln>
            <a:noFill/>
          </a:ln>
        </p:spPr>
      </p:pic>
      <p:pic>
        <p:nvPicPr>
          <p:cNvPr id="267" name="Google Shape;267;p25"/>
          <p:cNvPicPr preferRelativeResize="0"/>
          <p:nvPr/>
        </p:nvPicPr>
        <p:blipFill rotWithShape="1">
          <a:blip r:embed="rId4">
            <a:alphaModFix/>
          </a:blip>
          <a:srcRect b="0" l="0" r="0" t="0"/>
          <a:stretch/>
        </p:blipFill>
        <p:spPr>
          <a:xfrm>
            <a:off x="3641786" y="4625425"/>
            <a:ext cx="2972508" cy="1308082"/>
          </a:xfrm>
          <a:prstGeom prst="rect">
            <a:avLst/>
          </a:prstGeom>
          <a:noFill/>
          <a:ln>
            <a:noFill/>
          </a:ln>
        </p:spPr>
      </p:pic>
      <p:pic>
        <p:nvPicPr>
          <p:cNvPr id="268" name="Google Shape;268;p25"/>
          <p:cNvPicPr preferRelativeResize="0"/>
          <p:nvPr/>
        </p:nvPicPr>
        <p:blipFill rotWithShape="1">
          <a:blip r:embed="rId5">
            <a:alphaModFix/>
          </a:blip>
          <a:srcRect b="0" l="0" r="0" t="0"/>
          <a:stretch/>
        </p:blipFill>
        <p:spPr>
          <a:xfrm>
            <a:off x="10658856" y="469391"/>
            <a:ext cx="934211" cy="1399031"/>
          </a:xfrm>
          <a:prstGeom prst="rect">
            <a:avLst/>
          </a:prstGeom>
          <a:noFill/>
          <a:ln>
            <a:noFill/>
          </a:ln>
        </p:spPr>
      </p:pic>
      <p:sp>
        <p:nvSpPr>
          <p:cNvPr id="269" name="Google Shape;269;p25"/>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25"/>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271" name="Google Shape;271;p25"/>
          <p:cNvSpPr/>
          <p:nvPr/>
        </p:nvSpPr>
        <p:spPr>
          <a:xfrm>
            <a:off x="3403091" y="4610100"/>
            <a:ext cx="111760" cy="638810"/>
          </a:xfrm>
          <a:custGeom>
            <a:rect b="b" l="l" r="r" t="t"/>
            <a:pathLst>
              <a:path extrusionOk="0" h="638810" w="111760">
                <a:moveTo>
                  <a:pt x="111252" y="638556"/>
                </a:moveTo>
                <a:lnTo>
                  <a:pt x="89594" y="637821"/>
                </a:lnTo>
                <a:lnTo>
                  <a:pt x="71913" y="635825"/>
                </a:lnTo>
                <a:lnTo>
                  <a:pt x="59995" y="632876"/>
                </a:lnTo>
                <a:lnTo>
                  <a:pt x="55625" y="629285"/>
                </a:lnTo>
                <a:lnTo>
                  <a:pt x="55625" y="328549"/>
                </a:lnTo>
                <a:lnTo>
                  <a:pt x="51256" y="324957"/>
                </a:lnTo>
                <a:lnTo>
                  <a:pt x="39338" y="322008"/>
                </a:lnTo>
                <a:lnTo>
                  <a:pt x="21657" y="320012"/>
                </a:lnTo>
                <a:lnTo>
                  <a:pt x="0" y="319277"/>
                </a:lnTo>
                <a:lnTo>
                  <a:pt x="21657" y="318543"/>
                </a:lnTo>
                <a:lnTo>
                  <a:pt x="39338" y="316547"/>
                </a:lnTo>
                <a:lnTo>
                  <a:pt x="51256" y="313598"/>
                </a:lnTo>
                <a:lnTo>
                  <a:pt x="55625" y="310006"/>
                </a:lnTo>
                <a:lnTo>
                  <a:pt x="55625" y="9270"/>
                </a:lnTo>
                <a:lnTo>
                  <a:pt x="59995" y="5679"/>
                </a:lnTo>
                <a:lnTo>
                  <a:pt x="71913" y="2730"/>
                </a:lnTo>
                <a:lnTo>
                  <a:pt x="89594" y="734"/>
                </a:lnTo>
                <a:lnTo>
                  <a:pt x="111252" y="0"/>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25"/>
          <p:cNvSpPr/>
          <p:nvPr/>
        </p:nvSpPr>
        <p:spPr>
          <a:xfrm>
            <a:off x="3416808" y="5308091"/>
            <a:ext cx="111760" cy="638810"/>
          </a:xfrm>
          <a:custGeom>
            <a:rect b="b" l="l" r="r" t="t"/>
            <a:pathLst>
              <a:path extrusionOk="0" h="638810" w="111760">
                <a:moveTo>
                  <a:pt x="111251" y="638556"/>
                </a:moveTo>
                <a:lnTo>
                  <a:pt x="89594" y="637827"/>
                </a:lnTo>
                <a:lnTo>
                  <a:pt x="71913" y="635839"/>
                </a:lnTo>
                <a:lnTo>
                  <a:pt x="59995" y="632892"/>
                </a:lnTo>
                <a:lnTo>
                  <a:pt x="55625" y="629285"/>
                </a:lnTo>
                <a:lnTo>
                  <a:pt x="55625" y="328549"/>
                </a:lnTo>
                <a:lnTo>
                  <a:pt x="51256" y="324941"/>
                </a:lnTo>
                <a:lnTo>
                  <a:pt x="39338" y="321994"/>
                </a:lnTo>
                <a:lnTo>
                  <a:pt x="21657" y="320006"/>
                </a:lnTo>
                <a:lnTo>
                  <a:pt x="0" y="319278"/>
                </a:lnTo>
                <a:lnTo>
                  <a:pt x="21657" y="318549"/>
                </a:lnTo>
                <a:lnTo>
                  <a:pt x="39338" y="316561"/>
                </a:lnTo>
                <a:lnTo>
                  <a:pt x="51256" y="313614"/>
                </a:lnTo>
                <a:lnTo>
                  <a:pt x="55625" y="310007"/>
                </a:lnTo>
                <a:lnTo>
                  <a:pt x="55625" y="9271"/>
                </a:lnTo>
                <a:lnTo>
                  <a:pt x="59995" y="5679"/>
                </a:lnTo>
                <a:lnTo>
                  <a:pt x="71913" y="2730"/>
                </a:lnTo>
                <a:lnTo>
                  <a:pt x="89594" y="734"/>
                </a:lnTo>
                <a:lnTo>
                  <a:pt x="111251" y="0"/>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25"/>
          <p:cNvSpPr txBox="1"/>
          <p:nvPr/>
        </p:nvSpPr>
        <p:spPr>
          <a:xfrm>
            <a:off x="487172" y="760603"/>
            <a:ext cx="8806180" cy="5859780"/>
          </a:xfrm>
          <a:prstGeom prst="rect">
            <a:avLst/>
          </a:prstGeom>
          <a:noFill/>
          <a:ln>
            <a:noFill/>
          </a:ln>
        </p:spPr>
        <p:txBody>
          <a:bodyPr anchorCtr="0" anchor="t" bIns="0" lIns="0" spcFirstLastPara="1" rIns="0" wrap="square" tIns="12700">
            <a:spAutoFit/>
          </a:bodyPr>
          <a:lstStyle/>
          <a:p>
            <a:pPr indent="0" lvl="0" marL="381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381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3. Instruction Selection</a:t>
            </a:r>
            <a:endParaRPr sz="24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sz="1900">
              <a:solidFill>
                <a:schemeClr val="dk1"/>
              </a:solidFill>
              <a:latin typeface="Calibri"/>
              <a:ea typeface="Calibri"/>
              <a:cs typeface="Calibri"/>
              <a:sym typeface="Calibri"/>
            </a:endParaRPr>
          </a:p>
          <a:p>
            <a:pPr indent="-228600" lvl="0" marL="289560" marR="5080" rtl="0" algn="l">
              <a:lnSpc>
                <a:spcPct val="100000"/>
              </a:lnSpc>
              <a:spcBef>
                <a:spcPts val="0"/>
              </a:spcBef>
              <a:spcAft>
                <a:spcPts val="0"/>
              </a:spcAft>
              <a:buClr>
                <a:schemeClr val="dk1"/>
              </a:buClr>
              <a:buSzPts val="1900"/>
              <a:buFont typeface="Noto Sans Symbols"/>
              <a:buChar char="⮚"/>
            </a:pPr>
            <a:r>
              <a:rPr b="1" lang="en-US" sz="2000">
                <a:solidFill>
                  <a:schemeClr val="dk1"/>
                </a:solidFill>
                <a:latin typeface="Calibri"/>
                <a:ea typeface="Calibri"/>
                <a:cs typeface="Calibri"/>
                <a:sym typeface="Calibri"/>
              </a:rPr>
              <a:t>If we do not care about the efficiency of the target program, instruction selection  is straightforward.</a:t>
            </a:r>
            <a:endParaRPr sz="20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Clr>
                <a:schemeClr val="dk1"/>
              </a:buClr>
              <a:buSzPts val="1950"/>
              <a:buFont typeface="Noto Sans Symbols"/>
              <a:buNone/>
            </a:pPr>
            <a:r>
              <a:t/>
            </a:r>
            <a:endParaRPr sz="1950">
              <a:solidFill>
                <a:schemeClr val="dk1"/>
              </a:solidFill>
              <a:latin typeface="Calibri"/>
              <a:ea typeface="Calibri"/>
              <a:cs typeface="Calibri"/>
              <a:sym typeface="Calibri"/>
            </a:endParaRPr>
          </a:p>
          <a:p>
            <a:pPr indent="-228600" lvl="0" marL="241300" marR="901700" rtl="0" algn="l">
              <a:lnSpc>
                <a:spcPct val="80000"/>
              </a:lnSpc>
              <a:spcBef>
                <a:spcPts val="0"/>
              </a:spcBef>
              <a:spcAft>
                <a:spcPts val="0"/>
              </a:spcAft>
              <a:buClr>
                <a:schemeClr val="dk1"/>
              </a:buClr>
              <a:buSzPts val="1900"/>
              <a:buFont typeface="Noto Sans Symbols"/>
              <a:buChar char="⮚"/>
            </a:pPr>
            <a:r>
              <a:rPr lang="en-US" sz="2000">
                <a:solidFill>
                  <a:schemeClr val="dk1"/>
                </a:solidFill>
                <a:latin typeface="Calibri"/>
                <a:ea typeface="Calibri"/>
                <a:cs typeface="Calibri"/>
                <a:sym typeface="Calibri"/>
              </a:rPr>
              <a:t>This strategy often produces redundant loads and stores. For example, the  sequence of three-address statements</a:t>
            </a:r>
            <a:endParaRPr sz="20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2800">
              <a:solidFill>
                <a:schemeClr val="dk1"/>
              </a:solidFill>
              <a:latin typeface="Calibri"/>
              <a:ea typeface="Calibri"/>
              <a:cs typeface="Calibri"/>
              <a:sym typeface="Calibri"/>
            </a:endParaRPr>
          </a:p>
          <a:p>
            <a:pPr indent="0" lvl="0" marL="241300" marR="0" rtl="0" algn="l">
              <a:lnSpc>
                <a:spcPct val="100000"/>
              </a:lnSpc>
              <a:spcBef>
                <a:spcPts val="0"/>
              </a:spcBef>
              <a:spcAft>
                <a:spcPts val="0"/>
              </a:spcAft>
              <a:buNone/>
            </a:pPr>
            <a:r>
              <a:rPr lang="en-US" sz="2000">
                <a:solidFill>
                  <a:schemeClr val="dk1"/>
                </a:solidFill>
                <a:latin typeface="Calibri"/>
                <a:ea typeface="Calibri"/>
                <a:cs typeface="Calibri"/>
                <a:sym typeface="Calibri"/>
              </a:rPr>
              <a:t>would be translated into</a:t>
            </a:r>
            <a:endParaRPr sz="20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2850">
              <a:solidFill>
                <a:schemeClr val="dk1"/>
              </a:solidFill>
              <a:latin typeface="Calibri"/>
              <a:ea typeface="Calibri"/>
              <a:cs typeface="Calibri"/>
              <a:sym typeface="Calibri"/>
            </a:endParaRPr>
          </a:p>
          <a:p>
            <a:pPr indent="0" lvl="0" marL="877569" marR="0" rtl="0" algn="l">
              <a:lnSpc>
                <a:spcPct val="100000"/>
              </a:lnSpc>
              <a:spcBef>
                <a:spcPts val="0"/>
              </a:spcBef>
              <a:spcAft>
                <a:spcPts val="0"/>
              </a:spcAft>
              <a:buNone/>
            </a:pPr>
            <a:r>
              <a:rPr b="1" lang="en-US" sz="1800">
                <a:solidFill>
                  <a:schemeClr val="dk1"/>
                </a:solidFill>
                <a:latin typeface="Calibri"/>
                <a:ea typeface="Calibri"/>
                <a:cs typeface="Calibri"/>
                <a:sym typeface="Calibri"/>
              </a:rPr>
              <a:t>a = b + c</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0" lvl="0" marL="901700" marR="0" rtl="0" algn="l">
              <a:lnSpc>
                <a:spcPct val="100000"/>
              </a:lnSpc>
              <a:spcBef>
                <a:spcPts val="1255"/>
              </a:spcBef>
              <a:spcAft>
                <a:spcPts val="0"/>
              </a:spcAft>
              <a:buNone/>
            </a:pPr>
            <a:r>
              <a:rPr b="1" lang="en-US" sz="1800">
                <a:solidFill>
                  <a:schemeClr val="dk1"/>
                </a:solidFill>
                <a:latin typeface="Calibri"/>
                <a:ea typeface="Calibri"/>
                <a:cs typeface="Calibri"/>
                <a:sym typeface="Calibri"/>
              </a:rPr>
              <a:t>d = a + e</a:t>
            </a:r>
            <a:endParaRPr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20320" lvl="0" marL="241300" marR="473709" rtl="0" algn="l">
              <a:lnSpc>
                <a:spcPct val="96111"/>
              </a:lnSpc>
              <a:spcBef>
                <a:spcPts val="1155"/>
              </a:spcBef>
              <a:spcAft>
                <a:spcPts val="0"/>
              </a:spcAft>
              <a:buNone/>
            </a:pPr>
            <a:r>
              <a:rPr lang="en-US" sz="1800">
                <a:solidFill>
                  <a:schemeClr val="dk1"/>
                </a:solidFill>
                <a:latin typeface="Calibri"/>
                <a:ea typeface="Calibri"/>
                <a:cs typeface="Calibri"/>
                <a:sym typeface="Calibri"/>
              </a:rPr>
              <a:t>Here, the fourth statement is redundant since it loads a value that has just been stored,  and so is the third if a is not subsequently used.</a:t>
            </a:r>
            <a:endParaRPr sz="1800">
              <a:solidFill>
                <a:schemeClr val="dk1"/>
              </a:solidFill>
              <a:latin typeface="Calibri"/>
              <a:ea typeface="Calibri"/>
              <a:cs typeface="Calibri"/>
              <a:sym typeface="Calibri"/>
            </a:endParaRPr>
          </a:p>
        </p:txBody>
      </p:sp>
      <p:sp>
        <p:nvSpPr>
          <p:cNvPr id="274" name="Google Shape;274;p25"/>
          <p:cNvSpPr/>
          <p:nvPr/>
        </p:nvSpPr>
        <p:spPr>
          <a:xfrm>
            <a:off x="2515361" y="4873752"/>
            <a:ext cx="685800" cy="114300"/>
          </a:xfrm>
          <a:custGeom>
            <a:rect b="b" l="l" r="r" t="t"/>
            <a:pathLst>
              <a:path extrusionOk="0" h="114300" w="685800">
                <a:moveTo>
                  <a:pt x="571500" y="0"/>
                </a:moveTo>
                <a:lnTo>
                  <a:pt x="571500" y="114300"/>
                </a:lnTo>
                <a:lnTo>
                  <a:pt x="647700" y="76200"/>
                </a:lnTo>
                <a:lnTo>
                  <a:pt x="590550" y="76200"/>
                </a:lnTo>
                <a:lnTo>
                  <a:pt x="590550" y="38100"/>
                </a:lnTo>
                <a:lnTo>
                  <a:pt x="647700" y="38100"/>
                </a:lnTo>
                <a:lnTo>
                  <a:pt x="571500" y="0"/>
                </a:lnTo>
                <a:close/>
              </a:path>
              <a:path extrusionOk="0" h="114300" w="685800">
                <a:moveTo>
                  <a:pt x="571500" y="38100"/>
                </a:moveTo>
                <a:lnTo>
                  <a:pt x="0" y="38100"/>
                </a:lnTo>
                <a:lnTo>
                  <a:pt x="0" y="76200"/>
                </a:lnTo>
                <a:lnTo>
                  <a:pt x="571500" y="76200"/>
                </a:lnTo>
                <a:lnTo>
                  <a:pt x="571500" y="38100"/>
                </a:lnTo>
                <a:close/>
              </a:path>
              <a:path extrusionOk="0" h="114300" w="685800">
                <a:moveTo>
                  <a:pt x="647700" y="38100"/>
                </a:moveTo>
                <a:lnTo>
                  <a:pt x="590550" y="38100"/>
                </a:lnTo>
                <a:lnTo>
                  <a:pt x="590550" y="76200"/>
                </a:lnTo>
                <a:lnTo>
                  <a:pt x="647700" y="76200"/>
                </a:lnTo>
                <a:lnTo>
                  <a:pt x="685800" y="57150"/>
                </a:lnTo>
                <a:lnTo>
                  <a:pt x="647700" y="3810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25"/>
          <p:cNvSpPr/>
          <p:nvPr/>
        </p:nvSpPr>
        <p:spPr>
          <a:xfrm>
            <a:off x="2515361" y="5571744"/>
            <a:ext cx="685800" cy="114300"/>
          </a:xfrm>
          <a:custGeom>
            <a:rect b="b" l="l" r="r" t="t"/>
            <a:pathLst>
              <a:path extrusionOk="0" h="114300" w="685800">
                <a:moveTo>
                  <a:pt x="571500" y="0"/>
                </a:moveTo>
                <a:lnTo>
                  <a:pt x="571500" y="114299"/>
                </a:lnTo>
                <a:lnTo>
                  <a:pt x="647700" y="76199"/>
                </a:lnTo>
                <a:lnTo>
                  <a:pt x="590550" y="76199"/>
                </a:lnTo>
                <a:lnTo>
                  <a:pt x="590550" y="38099"/>
                </a:lnTo>
                <a:lnTo>
                  <a:pt x="647700" y="38099"/>
                </a:lnTo>
                <a:lnTo>
                  <a:pt x="571500" y="0"/>
                </a:lnTo>
                <a:close/>
              </a:path>
              <a:path extrusionOk="0" h="114300" w="685800">
                <a:moveTo>
                  <a:pt x="571500" y="38099"/>
                </a:moveTo>
                <a:lnTo>
                  <a:pt x="0" y="38099"/>
                </a:lnTo>
                <a:lnTo>
                  <a:pt x="0" y="76199"/>
                </a:lnTo>
                <a:lnTo>
                  <a:pt x="571500" y="76199"/>
                </a:lnTo>
                <a:lnTo>
                  <a:pt x="571500" y="38099"/>
                </a:lnTo>
                <a:close/>
              </a:path>
              <a:path extrusionOk="0" h="114300" w="685800">
                <a:moveTo>
                  <a:pt x="647700" y="38099"/>
                </a:moveTo>
                <a:lnTo>
                  <a:pt x="590550" y="38099"/>
                </a:lnTo>
                <a:lnTo>
                  <a:pt x="590550" y="76199"/>
                </a:lnTo>
                <a:lnTo>
                  <a:pt x="647700" y="76199"/>
                </a:lnTo>
                <a:lnTo>
                  <a:pt x="685800" y="57149"/>
                </a:lnTo>
                <a:lnTo>
                  <a:pt x="647700" y="38099"/>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9" name="Shape 279"/>
        <p:cNvGrpSpPr/>
        <p:nvPr/>
      </p:nvGrpSpPr>
      <p:grpSpPr>
        <a:xfrm>
          <a:off x="0" y="0"/>
          <a:ext cx="0" cy="0"/>
          <a:chOff x="0" y="0"/>
          <a:chExt cx="0" cy="0"/>
        </a:xfrm>
      </p:grpSpPr>
      <p:pic>
        <p:nvPicPr>
          <p:cNvPr id="280" name="Google Shape;280;p26"/>
          <p:cNvPicPr preferRelativeResize="0"/>
          <p:nvPr/>
        </p:nvPicPr>
        <p:blipFill rotWithShape="1">
          <a:blip r:embed="rId3">
            <a:alphaModFix/>
          </a:blip>
          <a:srcRect b="0" l="0" r="0" t="0"/>
          <a:stretch/>
        </p:blipFill>
        <p:spPr>
          <a:xfrm>
            <a:off x="2143547" y="5792634"/>
            <a:ext cx="3542240" cy="738153"/>
          </a:xfrm>
          <a:prstGeom prst="rect">
            <a:avLst/>
          </a:prstGeom>
          <a:noFill/>
          <a:ln>
            <a:noFill/>
          </a:ln>
        </p:spPr>
      </p:pic>
      <p:pic>
        <p:nvPicPr>
          <p:cNvPr id="281" name="Google Shape;281;p26"/>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282" name="Google Shape;282;p26"/>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26"/>
          <p:cNvSpPr txBox="1"/>
          <p:nvPr/>
        </p:nvSpPr>
        <p:spPr>
          <a:xfrm>
            <a:off x="471930" y="801128"/>
            <a:ext cx="8658300" cy="45306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3. Instruction Selection</a:t>
            </a:r>
            <a:endParaRPr sz="2400">
              <a:solidFill>
                <a:schemeClr val="dk1"/>
              </a:solidFill>
              <a:latin typeface="Calibri"/>
              <a:ea typeface="Calibri"/>
              <a:cs typeface="Calibri"/>
              <a:sym typeface="Calibri"/>
            </a:endParaRPr>
          </a:p>
          <a:p>
            <a:pPr indent="0" lvl="0" marL="0" marR="0" rtl="0" algn="l">
              <a:lnSpc>
                <a:spcPct val="100000"/>
              </a:lnSpc>
              <a:spcBef>
                <a:spcPts val="15"/>
              </a:spcBef>
              <a:spcAft>
                <a:spcPts val="0"/>
              </a:spcAft>
              <a:buNone/>
            </a:pPr>
            <a:r>
              <a:t/>
            </a:r>
            <a:endParaRPr sz="23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1F5F"/>
              </a:buClr>
              <a:buSzPts val="1900"/>
              <a:buFont typeface="Noto Sans Symbols"/>
              <a:buChar char="⮚"/>
            </a:pPr>
            <a:r>
              <a:rPr b="1" lang="en-US" sz="1900">
                <a:solidFill>
                  <a:srgbClr val="001F5F"/>
                </a:solidFill>
                <a:latin typeface="Calibri"/>
                <a:ea typeface="Calibri"/>
                <a:cs typeface="Calibri"/>
                <a:sym typeface="Calibri"/>
              </a:rPr>
              <a:t>The quality of the generated target code is usually determined by its speed and size.</a:t>
            </a:r>
            <a:endParaRPr sz="1900">
              <a:solidFill>
                <a:schemeClr val="dk1"/>
              </a:solidFill>
              <a:latin typeface="Calibri"/>
              <a:ea typeface="Calibri"/>
              <a:cs typeface="Calibri"/>
              <a:sym typeface="Calibri"/>
            </a:endParaRPr>
          </a:p>
          <a:p>
            <a:pPr indent="-228600" lvl="0" marL="241300" marR="346710" rtl="0" algn="l">
              <a:lnSpc>
                <a:spcPct val="150000"/>
              </a:lnSpc>
              <a:spcBef>
                <a:spcPts val="1000"/>
              </a:spcBef>
              <a:spcAft>
                <a:spcPts val="0"/>
              </a:spcAft>
              <a:buClr>
                <a:srgbClr val="006FC0"/>
              </a:buClr>
              <a:buSzPts val="1900"/>
              <a:buFont typeface="Noto Sans Symbols"/>
              <a:buChar char="⮚"/>
            </a:pPr>
            <a:r>
              <a:rPr b="1" lang="en-US" sz="1900">
                <a:solidFill>
                  <a:srgbClr val="006FC0"/>
                </a:solidFill>
                <a:latin typeface="Calibri"/>
                <a:ea typeface="Calibri"/>
                <a:cs typeface="Calibri"/>
                <a:sym typeface="Calibri"/>
              </a:rPr>
              <a:t>A given IR program can be implemented by many different code sequences, </a:t>
            </a:r>
            <a:r>
              <a:rPr b="1" lang="en-US" sz="1900">
                <a:solidFill>
                  <a:srgbClr val="001F5F"/>
                </a:solidFill>
                <a:latin typeface="Calibri"/>
                <a:ea typeface="Calibri"/>
                <a:cs typeface="Calibri"/>
                <a:sym typeface="Calibri"/>
              </a:rPr>
              <a:t>with  significant cost differences between the different implementations.</a:t>
            </a:r>
            <a:endParaRPr sz="1900">
              <a:solidFill>
                <a:schemeClr val="dk1"/>
              </a:solidFill>
              <a:latin typeface="Calibri"/>
              <a:ea typeface="Calibri"/>
              <a:cs typeface="Calibri"/>
              <a:sym typeface="Calibri"/>
            </a:endParaRPr>
          </a:p>
          <a:p>
            <a:pPr indent="-228600" lvl="0" marL="241300" marR="662940" rtl="0" algn="l">
              <a:lnSpc>
                <a:spcPct val="150000"/>
              </a:lnSpc>
              <a:spcBef>
                <a:spcPts val="1000"/>
              </a:spcBef>
              <a:spcAft>
                <a:spcPts val="0"/>
              </a:spcAft>
              <a:buClr>
                <a:schemeClr val="dk1"/>
              </a:buClr>
              <a:buSzPts val="1900"/>
              <a:buFont typeface="Noto Sans Symbols"/>
              <a:buChar char="⮚"/>
            </a:pPr>
            <a:r>
              <a:rPr b="1" lang="en-US" sz="1900">
                <a:solidFill>
                  <a:schemeClr val="dk1"/>
                </a:solidFill>
                <a:latin typeface="Calibri"/>
                <a:ea typeface="Calibri"/>
                <a:cs typeface="Calibri"/>
                <a:sym typeface="Calibri"/>
              </a:rPr>
              <a:t>A naive translation of the intermediate code </a:t>
            </a:r>
            <a:r>
              <a:rPr lang="en-US" sz="1900">
                <a:solidFill>
                  <a:schemeClr val="dk1"/>
                </a:solidFill>
                <a:latin typeface="Calibri"/>
                <a:ea typeface="Calibri"/>
                <a:cs typeface="Calibri"/>
                <a:sym typeface="Calibri"/>
              </a:rPr>
              <a:t>may therefore lead to correct but  unacceptably inefficient target code.</a:t>
            </a:r>
            <a:endParaRPr sz="1900">
              <a:solidFill>
                <a:schemeClr val="dk1"/>
              </a:solidFill>
              <a:latin typeface="Calibri"/>
              <a:ea typeface="Calibri"/>
              <a:cs typeface="Calibri"/>
              <a:sym typeface="Calibri"/>
            </a:endParaRPr>
          </a:p>
          <a:p>
            <a:pPr indent="0" lvl="0" marL="228600" marR="568960" rtl="0" algn="l">
              <a:lnSpc>
                <a:spcPct val="144300"/>
              </a:lnSpc>
              <a:spcBef>
                <a:spcPts val="345"/>
              </a:spcBef>
              <a:spcAft>
                <a:spcPts val="0"/>
              </a:spcAft>
              <a:buNone/>
            </a:pPr>
            <a:r>
              <a:rPr b="1" lang="en-US" sz="1900">
                <a:solidFill>
                  <a:schemeClr val="dk1"/>
                </a:solidFill>
                <a:latin typeface="Calibri"/>
                <a:ea typeface="Calibri"/>
                <a:cs typeface="Calibri"/>
                <a:sym typeface="Calibri"/>
              </a:rPr>
              <a:t>For example</a:t>
            </a:r>
            <a:r>
              <a:rPr lang="en-US" sz="1900">
                <a:solidFill>
                  <a:schemeClr val="dk1"/>
                </a:solidFill>
                <a:latin typeface="Calibri"/>
                <a:ea typeface="Calibri"/>
                <a:cs typeface="Calibri"/>
                <a:sym typeface="Calibri"/>
              </a:rPr>
              <a:t>, if the target machine has an INC instruction, then </a:t>
            </a:r>
            <a:r>
              <a:rPr b="1" lang="en-US" sz="1900">
                <a:solidFill>
                  <a:schemeClr val="dk1"/>
                </a:solidFill>
                <a:latin typeface="Calibri"/>
                <a:ea typeface="Calibri"/>
                <a:cs typeface="Calibri"/>
                <a:sym typeface="Calibri"/>
              </a:rPr>
              <a:t>a = a + 1 </a:t>
            </a:r>
            <a:r>
              <a:rPr lang="en-US" sz="1900">
                <a:solidFill>
                  <a:schemeClr val="dk1"/>
                </a:solidFill>
                <a:latin typeface="Calibri"/>
                <a:ea typeface="Calibri"/>
                <a:cs typeface="Calibri"/>
                <a:sym typeface="Calibri"/>
              </a:rPr>
              <a:t>may be  implemented more efficiently by the single instruction </a:t>
            </a:r>
            <a:r>
              <a:rPr b="1" lang="en-US" sz="1900">
                <a:solidFill>
                  <a:schemeClr val="dk1"/>
                </a:solidFill>
                <a:latin typeface="Calibri"/>
                <a:ea typeface="Calibri"/>
                <a:cs typeface="Calibri"/>
                <a:sym typeface="Calibri"/>
              </a:rPr>
              <a:t>INC a</a:t>
            </a:r>
            <a:r>
              <a:rPr lang="en-US" sz="1900">
                <a:solidFill>
                  <a:schemeClr val="dk1"/>
                </a:solidFill>
                <a:latin typeface="Calibri"/>
                <a:ea typeface="Calibri"/>
                <a:cs typeface="Calibri"/>
                <a:sym typeface="Calibri"/>
              </a:rPr>
              <a:t>, rather than </a:t>
            </a:r>
            <a:endParaRPr sz="1900">
              <a:solidFill>
                <a:schemeClr val="dk1"/>
              </a:solidFill>
              <a:latin typeface="Calibri"/>
              <a:ea typeface="Calibri"/>
              <a:cs typeface="Calibri"/>
              <a:sym typeface="Calibri"/>
            </a:endParaRPr>
          </a:p>
        </p:txBody>
      </p:sp>
      <p:sp>
        <p:nvSpPr>
          <p:cNvPr id="284" name="Google Shape;284;p26"/>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7"/>
          <p:cNvSpPr txBox="1"/>
          <p:nvPr/>
        </p:nvSpPr>
        <p:spPr>
          <a:xfrm>
            <a:off x="513080" y="760603"/>
            <a:ext cx="8964295" cy="59340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6FC0"/>
                </a:solidFill>
                <a:latin typeface="Calibri"/>
                <a:ea typeface="Calibri"/>
                <a:cs typeface="Calibri"/>
                <a:sym typeface="Calibri"/>
              </a:rPr>
              <a:t>4. Register Allocation</a:t>
            </a:r>
            <a:endParaRPr sz="24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None/>
            </a:pPr>
            <a:r>
              <a:t/>
            </a:r>
            <a:endParaRPr sz="22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A key problem in code generation is deciding what values to hold in what registers.</a:t>
            </a:r>
            <a:endParaRPr sz="2000">
              <a:solidFill>
                <a:schemeClr val="dk1"/>
              </a:solidFill>
              <a:latin typeface="Calibri"/>
              <a:ea typeface="Calibri"/>
              <a:cs typeface="Calibri"/>
              <a:sym typeface="Calibri"/>
            </a:endParaRPr>
          </a:p>
          <a:p>
            <a:pPr indent="-228600" lvl="0" marL="241300" marR="80010" rtl="0" algn="l">
              <a:lnSpc>
                <a:spcPct val="150000"/>
              </a:lnSpc>
              <a:spcBef>
                <a:spcPts val="100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Registers are the fastest computational unit on the target machine, but we usually  do not have enough of them to hold all values.</a:t>
            </a:r>
            <a:endParaRPr sz="20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Clr>
                <a:schemeClr val="dk1"/>
              </a:buClr>
              <a:buSzPts val="1800"/>
              <a:buFont typeface="Noto Sans Symbols"/>
              <a:buNone/>
            </a:pPr>
            <a:r>
              <a:t/>
            </a:r>
            <a:endParaRPr sz="18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Values not held in registers need to reside in memory.</a:t>
            </a:r>
            <a:endParaRPr sz="2000">
              <a:solidFill>
                <a:schemeClr val="dk1"/>
              </a:solidFill>
              <a:latin typeface="Calibri"/>
              <a:ea typeface="Calibri"/>
              <a:cs typeface="Calibri"/>
              <a:sym typeface="Calibri"/>
            </a:endParaRPr>
          </a:p>
          <a:p>
            <a:pPr indent="-228600" lvl="0" marL="241300" marR="130810" rtl="0" algn="l">
              <a:lnSpc>
                <a:spcPct val="150000"/>
              </a:lnSpc>
              <a:spcBef>
                <a:spcPts val="100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Instructions involving register operands are invariably shorter and faster than those  involving operands in memory, so efficient utilization of registers is particularly  important.</a:t>
            </a:r>
            <a:endParaRPr sz="2000">
              <a:solidFill>
                <a:schemeClr val="dk1"/>
              </a:solidFill>
              <a:latin typeface="Calibri"/>
              <a:ea typeface="Calibri"/>
              <a:cs typeface="Calibri"/>
              <a:sym typeface="Calibri"/>
            </a:endParaRPr>
          </a:p>
          <a:p>
            <a:pPr indent="-228600" lvl="0" marL="241300" marR="92710" rtl="0" algn="l">
              <a:lnSpc>
                <a:spcPct val="150000"/>
              </a:lnSpc>
              <a:spcBef>
                <a:spcPts val="100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Keep values in registers as long as possible to minimize the number of load / store  statements executed.</a:t>
            </a:r>
            <a:endParaRPr sz="2000">
              <a:solidFill>
                <a:schemeClr val="dk1"/>
              </a:solidFill>
              <a:latin typeface="Calibri"/>
              <a:ea typeface="Calibri"/>
              <a:cs typeface="Calibri"/>
              <a:sym typeface="Calibri"/>
            </a:endParaRPr>
          </a:p>
        </p:txBody>
      </p:sp>
      <p:sp>
        <p:nvSpPr>
          <p:cNvPr id="290" name="Google Shape;290;p27"/>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8"/>
          <p:cNvSpPr txBox="1"/>
          <p:nvPr/>
        </p:nvSpPr>
        <p:spPr>
          <a:xfrm>
            <a:off x="513080" y="760603"/>
            <a:ext cx="8348345" cy="53047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4. Register Allocation</a:t>
            </a:r>
            <a:endParaRPr sz="24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None/>
            </a:pPr>
            <a:r>
              <a:t/>
            </a:r>
            <a:endParaRPr sz="22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The use of registers is often subdivided into two subproblems:</a:t>
            </a:r>
            <a:endParaRPr sz="2000">
              <a:solidFill>
                <a:schemeClr val="dk1"/>
              </a:solidFill>
              <a:latin typeface="Calibri"/>
              <a:ea typeface="Calibri"/>
              <a:cs typeface="Calibri"/>
              <a:sym typeface="Calibri"/>
            </a:endParaRPr>
          </a:p>
          <a:p>
            <a:pPr indent="-228600" lvl="1" marL="698500" marR="212725" rtl="0" algn="l">
              <a:lnSpc>
                <a:spcPct val="150000"/>
              </a:lnSpc>
              <a:spcBef>
                <a:spcPts val="509"/>
              </a:spcBef>
              <a:spcAft>
                <a:spcPts val="0"/>
              </a:spcAft>
              <a:buClr>
                <a:srgbClr val="006FC0"/>
              </a:buClr>
              <a:buSzPts val="2000"/>
              <a:buFont typeface="Noto Sans Symbols"/>
              <a:buChar char="▪"/>
            </a:pPr>
            <a:r>
              <a:rPr b="1" i="0" lang="en-US" sz="2000" u="none" cap="none" strike="noStrike">
                <a:solidFill>
                  <a:srgbClr val="006FC0"/>
                </a:solidFill>
                <a:latin typeface="Calibri"/>
                <a:ea typeface="Calibri"/>
                <a:cs typeface="Calibri"/>
                <a:sym typeface="Calibri"/>
              </a:rPr>
              <a:t>Register allocation</a:t>
            </a:r>
            <a:r>
              <a:rPr b="0" i="0" lang="en-US" sz="2000" u="none" cap="none" strike="noStrike">
                <a:solidFill>
                  <a:schemeClr val="dk1"/>
                </a:solidFill>
                <a:latin typeface="Calibri"/>
                <a:ea typeface="Calibri"/>
                <a:cs typeface="Calibri"/>
                <a:sym typeface="Calibri"/>
              </a:rPr>
              <a:t>, during which we </a:t>
            </a:r>
            <a:r>
              <a:rPr b="1" i="0" lang="en-US" sz="2000" u="none" cap="none" strike="noStrike">
                <a:solidFill>
                  <a:schemeClr val="dk1"/>
                </a:solidFill>
                <a:latin typeface="Calibri"/>
                <a:ea typeface="Calibri"/>
                <a:cs typeface="Calibri"/>
                <a:sym typeface="Calibri"/>
              </a:rPr>
              <a:t>select the set of variables that will  reside in registers </a:t>
            </a:r>
            <a:r>
              <a:rPr b="0" i="0" lang="en-US" sz="2000" u="none" cap="none" strike="noStrike">
                <a:solidFill>
                  <a:schemeClr val="dk1"/>
                </a:solidFill>
                <a:latin typeface="Calibri"/>
                <a:ea typeface="Calibri"/>
                <a:cs typeface="Calibri"/>
                <a:sym typeface="Calibri"/>
              </a:rPr>
              <a:t>at each point in the program.</a:t>
            </a:r>
            <a:endParaRPr b="0" i="0" sz="2000" u="none" cap="none" strike="noStrike">
              <a:solidFill>
                <a:schemeClr val="dk1"/>
              </a:solidFill>
              <a:latin typeface="Calibri"/>
              <a:ea typeface="Calibri"/>
              <a:cs typeface="Calibri"/>
              <a:sym typeface="Calibri"/>
            </a:endParaRPr>
          </a:p>
          <a:p>
            <a:pPr indent="-228600" lvl="1" marL="698500" marR="438784" rtl="0" algn="l">
              <a:lnSpc>
                <a:spcPct val="150100"/>
              </a:lnSpc>
              <a:spcBef>
                <a:spcPts val="490"/>
              </a:spcBef>
              <a:spcAft>
                <a:spcPts val="0"/>
              </a:spcAft>
              <a:buClr>
                <a:srgbClr val="006FC0"/>
              </a:buClr>
              <a:buSzPts val="2000"/>
              <a:buFont typeface="Noto Sans Symbols"/>
              <a:buChar char="▪"/>
            </a:pPr>
            <a:r>
              <a:rPr b="1" i="0" lang="en-US" sz="2000" u="none" cap="none" strike="noStrike">
                <a:solidFill>
                  <a:srgbClr val="006FC0"/>
                </a:solidFill>
                <a:latin typeface="Calibri"/>
                <a:ea typeface="Calibri"/>
                <a:cs typeface="Calibri"/>
                <a:sym typeface="Calibri"/>
              </a:rPr>
              <a:t>Register assignment</a:t>
            </a:r>
            <a:r>
              <a:rPr b="0" i="0" lang="en-US" sz="2000" u="none" cap="none" strike="noStrike">
                <a:solidFill>
                  <a:schemeClr val="dk1"/>
                </a:solidFill>
                <a:latin typeface="Calibri"/>
                <a:ea typeface="Calibri"/>
                <a:cs typeface="Calibri"/>
                <a:sym typeface="Calibri"/>
              </a:rPr>
              <a:t>, during which we </a:t>
            </a:r>
            <a:r>
              <a:rPr b="1" i="0" lang="en-US" sz="2000" u="none" cap="none" strike="noStrike">
                <a:solidFill>
                  <a:schemeClr val="dk1"/>
                </a:solidFill>
                <a:latin typeface="Calibri"/>
                <a:ea typeface="Calibri"/>
                <a:cs typeface="Calibri"/>
                <a:sym typeface="Calibri"/>
              </a:rPr>
              <a:t>pick the specific register that a  variable will reside in.</a:t>
            </a:r>
            <a:endParaRPr b="0" i="0" sz="2000" u="none" cap="none" strike="noStrike">
              <a:solidFill>
                <a:schemeClr val="dk1"/>
              </a:solidFill>
              <a:latin typeface="Calibri"/>
              <a:ea typeface="Calibri"/>
              <a:cs typeface="Calibri"/>
              <a:sym typeface="Calibri"/>
            </a:endParaRPr>
          </a:p>
          <a:p>
            <a:pPr indent="0" lvl="1" marL="457200" marR="0" rtl="0" algn="l">
              <a:lnSpc>
                <a:spcPct val="100000"/>
              </a:lnSpc>
              <a:spcBef>
                <a:spcPts val="45"/>
              </a:spcBef>
              <a:spcAft>
                <a:spcPts val="0"/>
              </a:spcAft>
              <a:buClr>
                <a:srgbClr val="006FC0"/>
              </a:buClr>
              <a:buSzPts val="2000"/>
              <a:buFont typeface="Noto Sans Symbols"/>
              <a:buNone/>
            </a:pPr>
            <a:r>
              <a:t/>
            </a:r>
            <a:endParaRPr b="0" i="0" sz="2000" u="none" cap="none" strike="noStrike">
              <a:solidFill>
                <a:schemeClr val="dk1"/>
              </a:solidFill>
              <a:latin typeface="Calibri"/>
              <a:ea typeface="Calibri"/>
              <a:cs typeface="Calibri"/>
              <a:sym typeface="Calibri"/>
            </a:endParaRPr>
          </a:p>
          <a:p>
            <a:pPr indent="0" lvl="0" marL="469900" marR="0" rtl="0" algn="l">
              <a:lnSpc>
                <a:spcPct val="100000"/>
              </a:lnSpc>
              <a:spcBef>
                <a:spcPts val="0"/>
              </a:spcBef>
              <a:spcAft>
                <a:spcPts val="0"/>
              </a:spcAft>
              <a:buNone/>
            </a:pPr>
            <a:r>
              <a:rPr b="1" lang="en-US" sz="1200">
                <a:solidFill>
                  <a:srgbClr val="006FC0"/>
                </a:solidFill>
                <a:latin typeface="Calibri"/>
                <a:ea typeface="Calibri"/>
                <a:cs typeface="Calibri"/>
                <a:sym typeface="Calibri"/>
              </a:rPr>
              <a:t>Register allocation - </a:t>
            </a:r>
            <a:r>
              <a:rPr lang="en-US" sz="1200">
                <a:solidFill>
                  <a:schemeClr val="dk1"/>
                </a:solidFill>
                <a:latin typeface="Calibri"/>
                <a:ea typeface="Calibri"/>
                <a:cs typeface="Calibri"/>
                <a:sym typeface="Calibri"/>
              </a:rPr>
              <a:t>deciding which values to keep in registers.	</a:t>
            </a:r>
            <a:r>
              <a:rPr b="1" lang="en-US" sz="1200">
                <a:solidFill>
                  <a:srgbClr val="006FC0"/>
                </a:solidFill>
                <a:latin typeface="Calibri"/>
                <a:ea typeface="Calibri"/>
                <a:cs typeface="Calibri"/>
                <a:sym typeface="Calibri"/>
              </a:rPr>
              <a:t>Register assignment - </a:t>
            </a:r>
            <a:r>
              <a:rPr lang="en-US" sz="1200">
                <a:solidFill>
                  <a:schemeClr val="dk1"/>
                </a:solidFill>
                <a:latin typeface="Calibri"/>
                <a:ea typeface="Calibri"/>
                <a:cs typeface="Calibri"/>
                <a:sym typeface="Calibri"/>
              </a:rPr>
              <a:t>choosing specific registers for values.</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200">
              <a:solidFill>
                <a:schemeClr val="dk1"/>
              </a:solidFill>
              <a:latin typeface="Calibri"/>
              <a:ea typeface="Calibri"/>
              <a:cs typeface="Calibri"/>
              <a:sym typeface="Calibri"/>
            </a:endParaRPr>
          </a:p>
          <a:p>
            <a:pPr indent="-228600" lvl="0" marL="241300" marR="0" rtl="0" algn="l">
              <a:lnSpc>
                <a:spcPct val="100000"/>
              </a:lnSpc>
              <a:spcBef>
                <a:spcPts val="105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Finding an optimal assignment of registers to variables is difficult, even with</a:t>
            </a:r>
            <a:endParaRPr sz="2000">
              <a:solidFill>
                <a:schemeClr val="dk1"/>
              </a:solidFill>
              <a:latin typeface="Calibri"/>
              <a:ea typeface="Calibri"/>
              <a:cs typeface="Calibri"/>
              <a:sym typeface="Calibri"/>
            </a:endParaRPr>
          </a:p>
          <a:p>
            <a:pPr indent="0" lvl="0" marL="241300" marR="0" rtl="0" algn="l">
              <a:lnSpc>
                <a:spcPct val="100000"/>
              </a:lnSpc>
              <a:spcBef>
                <a:spcPts val="1205"/>
              </a:spcBef>
              <a:spcAft>
                <a:spcPts val="0"/>
              </a:spcAft>
              <a:buNone/>
            </a:pPr>
            <a:r>
              <a:rPr lang="en-US" sz="2000">
                <a:solidFill>
                  <a:schemeClr val="dk1"/>
                </a:solidFill>
                <a:latin typeface="Calibri"/>
                <a:ea typeface="Calibri"/>
                <a:cs typeface="Calibri"/>
                <a:sym typeface="Calibri"/>
              </a:rPr>
              <a:t>single-register machines. Mathematically, the problem is NP-complete.</a:t>
            </a:r>
            <a:endParaRPr sz="2000">
              <a:solidFill>
                <a:schemeClr val="dk1"/>
              </a:solidFill>
              <a:latin typeface="Calibri"/>
              <a:ea typeface="Calibri"/>
              <a:cs typeface="Calibri"/>
              <a:sym typeface="Calibri"/>
            </a:endParaRPr>
          </a:p>
        </p:txBody>
      </p:sp>
      <p:sp>
        <p:nvSpPr>
          <p:cNvPr id="296" name="Google Shape;296;p28"/>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00" name="Shape 300"/>
        <p:cNvGrpSpPr/>
        <p:nvPr/>
      </p:nvGrpSpPr>
      <p:grpSpPr>
        <a:xfrm>
          <a:off x="0" y="0"/>
          <a:ext cx="0" cy="0"/>
          <a:chOff x="0" y="0"/>
          <a:chExt cx="0" cy="0"/>
        </a:xfrm>
      </p:grpSpPr>
      <p:sp>
        <p:nvSpPr>
          <p:cNvPr id="301" name="Google Shape;301;p29"/>
          <p:cNvSpPr txBox="1"/>
          <p:nvPr/>
        </p:nvSpPr>
        <p:spPr>
          <a:xfrm>
            <a:off x="970280" y="5231129"/>
            <a:ext cx="4286885" cy="299720"/>
          </a:xfrm>
          <a:prstGeom prst="rect">
            <a:avLst/>
          </a:prstGeom>
          <a:noFill/>
          <a:ln>
            <a:noFill/>
          </a:ln>
        </p:spPr>
        <p:txBody>
          <a:bodyPr anchorCtr="0" anchor="t" bIns="0" lIns="0" spcFirstLastPara="1" rIns="0" wrap="square" tIns="12700">
            <a:spAutoFit/>
          </a:bodyPr>
          <a:lstStyle/>
          <a:p>
            <a:pPr indent="-228600" lvl="0" marL="241300" marR="0" rtl="0" algn="l">
              <a:lnSpc>
                <a:spcPct val="100000"/>
              </a:lnSpc>
              <a:spcBef>
                <a:spcPts val="0"/>
              </a:spcBef>
              <a:spcAft>
                <a:spcPts val="0"/>
              </a:spcAft>
              <a:buClr>
                <a:schemeClr val="dk1"/>
              </a:buClr>
              <a:buSzPts val="1800"/>
              <a:buFont typeface="Noto Sans Symbols"/>
              <a:buChar char="▪"/>
            </a:pPr>
            <a:r>
              <a:rPr lang="en-US" sz="1800">
                <a:solidFill>
                  <a:schemeClr val="dk1"/>
                </a:solidFill>
                <a:latin typeface="Calibri"/>
                <a:ea typeface="Calibri"/>
                <a:cs typeface="Calibri"/>
                <a:sym typeface="Calibri"/>
              </a:rPr>
              <a:t>The multiplication instruction is of the form</a:t>
            </a:r>
            <a:endParaRPr sz="1800">
              <a:solidFill>
                <a:schemeClr val="dk1"/>
              </a:solidFill>
              <a:latin typeface="Calibri"/>
              <a:ea typeface="Calibri"/>
              <a:cs typeface="Calibri"/>
              <a:sym typeface="Calibri"/>
            </a:endParaRPr>
          </a:p>
        </p:txBody>
      </p:sp>
      <p:sp>
        <p:nvSpPr>
          <p:cNvPr id="302" name="Google Shape;302;p29"/>
          <p:cNvSpPr txBox="1"/>
          <p:nvPr/>
        </p:nvSpPr>
        <p:spPr>
          <a:xfrm>
            <a:off x="5811139" y="5205222"/>
            <a:ext cx="1004569"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solidFill>
                  <a:srgbClr val="006FC0"/>
                </a:solidFill>
                <a:latin typeface="Consolas"/>
                <a:ea typeface="Consolas"/>
                <a:cs typeface="Consolas"/>
                <a:sym typeface="Consolas"/>
              </a:rPr>
              <a:t>M	x, y</a:t>
            </a:r>
            <a:endParaRPr sz="2000">
              <a:solidFill>
                <a:schemeClr val="dk1"/>
              </a:solidFill>
              <a:latin typeface="Consolas"/>
              <a:ea typeface="Consolas"/>
              <a:cs typeface="Consolas"/>
              <a:sym typeface="Consolas"/>
            </a:endParaRPr>
          </a:p>
        </p:txBody>
      </p:sp>
      <p:sp>
        <p:nvSpPr>
          <p:cNvPr id="303" name="Google Shape;303;p29"/>
          <p:cNvSpPr txBox="1"/>
          <p:nvPr/>
        </p:nvSpPr>
        <p:spPr>
          <a:xfrm>
            <a:off x="1198880" y="5580562"/>
            <a:ext cx="7891780" cy="848360"/>
          </a:xfrm>
          <a:prstGeom prst="rect">
            <a:avLst/>
          </a:prstGeom>
          <a:noFill/>
          <a:ln>
            <a:noFill/>
          </a:ln>
        </p:spPr>
        <p:txBody>
          <a:bodyPr anchorCtr="0" anchor="t" bIns="0" lIns="0" spcFirstLastPara="1" rIns="0" wrap="square" tIns="149225">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where x, the multiplicand, is the even register of an even/odd register pair and y, the</a:t>
            </a:r>
            <a:endParaRPr sz="1800">
              <a:solidFill>
                <a:schemeClr val="dk1"/>
              </a:solidFill>
              <a:latin typeface="Calibri"/>
              <a:ea typeface="Calibri"/>
              <a:cs typeface="Calibri"/>
              <a:sym typeface="Calibri"/>
            </a:endParaRPr>
          </a:p>
          <a:p>
            <a:pPr indent="0" lvl="0" marL="12700" marR="0" rtl="0" algn="l">
              <a:lnSpc>
                <a:spcPct val="100000"/>
              </a:lnSpc>
              <a:spcBef>
                <a:spcPts val="1080"/>
              </a:spcBef>
              <a:spcAft>
                <a:spcPts val="0"/>
              </a:spcAft>
              <a:buNone/>
            </a:pPr>
            <a:r>
              <a:rPr lang="en-US" sz="1800">
                <a:solidFill>
                  <a:schemeClr val="dk1"/>
                </a:solidFill>
                <a:latin typeface="Calibri"/>
                <a:ea typeface="Calibri"/>
                <a:cs typeface="Calibri"/>
                <a:sym typeface="Calibri"/>
              </a:rPr>
              <a:t>multiplier, is the odd register. The product occupies the entire even/odd register pair.</a:t>
            </a:r>
            <a:endParaRPr sz="1800">
              <a:solidFill>
                <a:schemeClr val="dk1"/>
              </a:solidFill>
              <a:latin typeface="Calibri"/>
              <a:ea typeface="Calibri"/>
              <a:cs typeface="Calibri"/>
              <a:sym typeface="Calibri"/>
            </a:endParaRPr>
          </a:p>
        </p:txBody>
      </p:sp>
      <p:pic>
        <p:nvPicPr>
          <p:cNvPr id="304" name="Google Shape;304;p29"/>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305" name="Google Shape;305;p29"/>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6" name="Google Shape;306;p29"/>
          <p:cNvSpPr txBox="1"/>
          <p:nvPr/>
        </p:nvSpPr>
        <p:spPr>
          <a:xfrm>
            <a:off x="513080" y="760603"/>
            <a:ext cx="8904605" cy="426148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4. Register Allocation</a:t>
            </a:r>
            <a:endParaRPr sz="2400">
              <a:solidFill>
                <a:schemeClr val="dk1"/>
              </a:solidFill>
              <a:latin typeface="Calibri"/>
              <a:ea typeface="Calibri"/>
              <a:cs typeface="Calibri"/>
              <a:sym typeface="Calibri"/>
            </a:endParaRPr>
          </a:p>
          <a:p>
            <a:pPr indent="-228600" lvl="0" marL="241300" marR="5080" rtl="0" algn="l">
              <a:lnSpc>
                <a:spcPct val="150100"/>
              </a:lnSpc>
              <a:spcBef>
                <a:spcPts val="844"/>
              </a:spcBef>
              <a:spcAft>
                <a:spcPts val="0"/>
              </a:spcAft>
              <a:buClr>
                <a:srgbClr val="001F5F"/>
              </a:buClr>
              <a:buSzPts val="1800"/>
              <a:buFont typeface="Noto Sans Symbols"/>
              <a:buChar char="⮚"/>
            </a:pPr>
            <a:r>
              <a:rPr b="1" lang="en-US" sz="1800">
                <a:solidFill>
                  <a:srgbClr val="001F5F"/>
                </a:solidFill>
                <a:latin typeface="Calibri"/>
                <a:ea typeface="Calibri"/>
                <a:cs typeface="Calibri"/>
                <a:sym typeface="Calibri"/>
              </a:rPr>
              <a:t>The register allocation problem is further complicated because the hardware and/or the  operating system of the target machine may require that certain register-usage conventions  be observed.</a:t>
            </a:r>
            <a:endParaRPr sz="18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Clr>
                <a:schemeClr val="dk1"/>
              </a:buClr>
              <a:buSzPts val="1350"/>
              <a:buFont typeface="Calibri"/>
              <a:buNone/>
            </a:pPr>
            <a:r>
              <a:t/>
            </a:r>
            <a:endParaRPr sz="135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1800"/>
              <a:buFont typeface="Noto Sans Symbols"/>
              <a:buChar char="⮚"/>
            </a:pPr>
            <a:r>
              <a:rPr b="1" lang="en-US" sz="1800">
                <a:solidFill>
                  <a:schemeClr val="dk1"/>
                </a:solidFill>
                <a:latin typeface="Calibri"/>
                <a:ea typeface="Calibri"/>
                <a:cs typeface="Calibri"/>
                <a:sym typeface="Calibri"/>
              </a:rPr>
              <a:t>Example 8.1 : </a:t>
            </a:r>
            <a:r>
              <a:rPr lang="en-US" sz="1800">
                <a:solidFill>
                  <a:schemeClr val="dk1"/>
                </a:solidFill>
                <a:latin typeface="Calibri"/>
                <a:ea typeface="Calibri"/>
                <a:cs typeface="Calibri"/>
                <a:sym typeface="Calibri"/>
              </a:rPr>
              <a:t>Certain machines require register-pairs (an even and next odd numbered</a:t>
            </a:r>
            <a:endParaRPr sz="1800">
              <a:solidFill>
                <a:schemeClr val="dk1"/>
              </a:solidFill>
              <a:latin typeface="Calibri"/>
              <a:ea typeface="Calibri"/>
              <a:cs typeface="Calibri"/>
              <a:sym typeface="Calibri"/>
            </a:endParaRPr>
          </a:p>
          <a:p>
            <a:pPr indent="0" lvl="0" marL="241300" marR="0" rtl="0" algn="l">
              <a:lnSpc>
                <a:spcPct val="100000"/>
              </a:lnSpc>
              <a:spcBef>
                <a:spcPts val="1085"/>
              </a:spcBef>
              <a:spcAft>
                <a:spcPts val="0"/>
              </a:spcAft>
              <a:buNone/>
            </a:pPr>
            <a:r>
              <a:rPr lang="en-US" sz="1800">
                <a:solidFill>
                  <a:schemeClr val="dk1"/>
                </a:solidFill>
                <a:latin typeface="Calibri"/>
                <a:ea typeface="Calibri"/>
                <a:cs typeface="Calibri"/>
                <a:sym typeface="Calibri"/>
              </a:rPr>
              <a:t>register) for some operands and results.</a:t>
            </a:r>
            <a:endParaRPr sz="1800">
              <a:solidFill>
                <a:schemeClr val="dk1"/>
              </a:solidFill>
              <a:latin typeface="Calibri"/>
              <a:ea typeface="Calibri"/>
              <a:cs typeface="Calibri"/>
              <a:sym typeface="Calibri"/>
            </a:endParaRPr>
          </a:p>
          <a:p>
            <a:pPr indent="0" lvl="0" marL="0" marR="0" rtl="0" algn="l">
              <a:lnSpc>
                <a:spcPct val="100000"/>
              </a:lnSpc>
              <a:spcBef>
                <a:spcPts val="30"/>
              </a:spcBef>
              <a:spcAft>
                <a:spcPts val="0"/>
              </a:spcAft>
              <a:buNone/>
            </a:pPr>
            <a:r>
              <a:t/>
            </a:r>
            <a:endParaRPr sz="1350">
              <a:solidFill>
                <a:schemeClr val="dk1"/>
              </a:solidFill>
              <a:latin typeface="Calibri"/>
              <a:ea typeface="Calibri"/>
              <a:cs typeface="Calibri"/>
              <a:sym typeface="Calibri"/>
            </a:endParaRPr>
          </a:p>
          <a:p>
            <a:pPr indent="0" lvl="0" marL="2413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For example, on some machines, integer multiplication and integer division involve register</a:t>
            </a:r>
            <a:endParaRPr sz="1800">
              <a:solidFill>
                <a:schemeClr val="dk1"/>
              </a:solidFill>
              <a:latin typeface="Calibri"/>
              <a:ea typeface="Calibri"/>
              <a:cs typeface="Calibri"/>
              <a:sym typeface="Calibri"/>
            </a:endParaRPr>
          </a:p>
          <a:p>
            <a:pPr indent="0" lvl="0" marL="241300" marR="0" rtl="0" algn="l">
              <a:lnSpc>
                <a:spcPct val="100000"/>
              </a:lnSpc>
              <a:spcBef>
                <a:spcPts val="1080"/>
              </a:spcBef>
              <a:spcAft>
                <a:spcPts val="0"/>
              </a:spcAft>
              <a:buNone/>
            </a:pPr>
            <a:r>
              <a:rPr b="1" lang="en-US" sz="1800">
                <a:solidFill>
                  <a:schemeClr val="dk1"/>
                </a:solidFill>
                <a:latin typeface="Calibri"/>
                <a:ea typeface="Calibri"/>
                <a:cs typeface="Calibri"/>
                <a:sym typeface="Calibri"/>
              </a:rPr>
              <a:t>pairs.</a:t>
            </a:r>
            <a:endParaRPr sz="1800">
              <a:solidFill>
                <a:schemeClr val="dk1"/>
              </a:solidFill>
              <a:latin typeface="Calibri"/>
              <a:ea typeface="Calibri"/>
              <a:cs typeface="Calibri"/>
              <a:sym typeface="Calibri"/>
            </a:endParaRPr>
          </a:p>
        </p:txBody>
      </p:sp>
      <p:sp>
        <p:nvSpPr>
          <p:cNvPr id="307" name="Google Shape;307;p29"/>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3"/>
          <p:cNvSpPr txBox="1"/>
          <p:nvPr/>
        </p:nvSpPr>
        <p:spPr>
          <a:xfrm>
            <a:off x="513080" y="760603"/>
            <a:ext cx="8284845" cy="38887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Introduction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5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rgbClr val="006FC0"/>
              </a:buClr>
              <a:buSzPts val="2100"/>
              <a:buFont typeface="Noto Sans Symbols"/>
              <a:buChar char="⮚"/>
            </a:pPr>
            <a:r>
              <a:rPr b="1" lang="en-US" sz="2200">
                <a:solidFill>
                  <a:srgbClr val="006FC0"/>
                </a:solidFill>
                <a:latin typeface="Calibri"/>
                <a:ea typeface="Calibri"/>
                <a:cs typeface="Calibri"/>
                <a:sym typeface="Calibri"/>
              </a:rPr>
              <a:t>The final phase in our compiler model is the code generator.</a:t>
            </a:r>
            <a:endParaRPr sz="2200">
              <a:solidFill>
                <a:schemeClr val="dk1"/>
              </a:solidFill>
              <a:latin typeface="Calibri"/>
              <a:ea typeface="Calibri"/>
              <a:cs typeface="Calibri"/>
              <a:sym typeface="Calibri"/>
            </a:endParaRPr>
          </a:p>
          <a:p>
            <a:pPr indent="-228600" lvl="0" marL="241300" marR="5080" rtl="0" algn="l">
              <a:lnSpc>
                <a:spcPct val="150100"/>
              </a:lnSpc>
              <a:spcBef>
                <a:spcPts val="600"/>
              </a:spcBef>
              <a:spcAft>
                <a:spcPts val="0"/>
              </a:spcAft>
              <a:buClr>
                <a:schemeClr val="dk1"/>
              </a:buClr>
              <a:buSzPts val="2100"/>
              <a:buFont typeface="Noto Sans Symbols"/>
              <a:buChar char="⮚"/>
            </a:pPr>
            <a:r>
              <a:rPr b="1" lang="en-US" sz="2200">
                <a:solidFill>
                  <a:schemeClr val="dk1"/>
                </a:solidFill>
                <a:latin typeface="Calibri"/>
                <a:ea typeface="Calibri"/>
                <a:cs typeface="Calibri"/>
                <a:sym typeface="Calibri"/>
              </a:rPr>
              <a:t>Code generator takes as input </a:t>
            </a:r>
            <a:r>
              <a:rPr lang="en-US" sz="2200">
                <a:solidFill>
                  <a:schemeClr val="dk1"/>
                </a:solidFill>
                <a:latin typeface="Calibri"/>
                <a:ea typeface="Calibri"/>
                <a:cs typeface="Calibri"/>
                <a:sym typeface="Calibri"/>
              </a:rPr>
              <a:t>the </a:t>
            </a:r>
            <a:r>
              <a:rPr b="1" lang="en-US" sz="2200">
                <a:solidFill>
                  <a:schemeClr val="dk1"/>
                </a:solidFill>
                <a:latin typeface="Calibri"/>
                <a:ea typeface="Calibri"/>
                <a:cs typeface="Calibri"/>
                <a:sym typeface="Calibri"/>
              </a:rPr>
              <a:t>intermediate representation(IR)  </a:t>
            </a:r>
            <a:r>
              <a:rPr lang="en-US" sz="2200">
                <a:solidFill>
                  <a:schemeClr val="dk1"/>
                </a:solidFill>
                <a:latin typeface="Calibri"/>
                <a:ea typeface="Calibri"/>
                <a:cs typeface="Calibri"/>
                <a:sym typeface="Calibri"/>
              </a:rPr>
              <a:t>produced by the front end of the compiler, </a:t>
            </a:r>
            <a:r>
              <a:rPr b="1" lang="en-US" sz="2200">
                <a:solidFill>
                  <a:schemeClr val="dk1"/>
                </a:solidFill>
                <a:latin typeface="Calibri"/>
                <a:ea typeface="Calibri"/>
                <a:cs typeface="Calibri"/>
                <a:sym typeface="Calibri"/>
              </a:rPr>
              <a:t>along with relevant symbol  table information</a:t>
            </a:r>
            <a:r>
              <a:rPr lang="en-US" sz="2200">
                <a:solidFill>
                  <a:schemeClr val="dk1"/>
                </a:solidFill>
                <a:latin typeface="Calibri"/>
                <a:ea typeface="Calibri"/>
                <a:cs typeface="Calibri"/>
                <a:sym typeface="Calibri"/>
              </a:rPr>
              <a:t>, and </a:t>
            </a:r>
            <a:r>
              <a:rPr b="1" lang="en-US" sz="2200">
                <a:solidFill>
                  <a:schemeClr val="dk1"/>
                </a:solidFill>
                <a:latin typeface="Calibri"/>
                <a:ea typeface="Calibri"/>
                <a:cs typeface="Calibri"/>
                <a:sym typeface="Calibri"/>
              </a:rPr>
              <a:t>produces as output a semantically equivalent  target program</a:t>
            </a:r>
            <a:r>
              <a:rPr lang="en-US" sz="2200">
                <a:solidFill>
                  <a:schemeClr val="dk1"/>
                </a:solidFill>
                <a:latin typeface="Calibri"/>
                <a:ea typeface="Calibri"/>
                <a:cs typeface="Calibri"/>
                <a:sym typeface="Calibri"/>
              </a:rPr>
              <a:t>, as shown in Figure.</a:t>
            </a:r>
            <a:endParaRPr sz="2200">
              <a:solidFill>
                <a:schemeClr val="dk1"/>
              </a:solidFill>
              <a:latin typeface="Calibri"/>
              <a:ea typeface="Calibri"/>
              <a:cs typeface="Calibri"/>
              <a:sym typeface="Calibri"/>
            </a:endParaRPr>
          </a:p>
        </p:txBody>
      </p:sp>
      <p:sp>
        <p:nvSpPr>
          <p:cNvPr id="68" name="Google Shape;68;p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69" name="Google Shape;69;p3"/>
          <p:cNvSpPr txBox="1"/>
          <p:nvPr/>
        </p:nvSpPr>
        <p:spPr>
          <a:xfrm>
            <a:off x="1178052" y="5434584"/>
            <a:ext cx="1594485" cy="737870"/>
          </a:xfrm>
          <a:prstGeom prst="rect">
            <a:avLst/>
          </a:prstGeom>
          <a:solidFill>
            <a:srgbClr val="843B0C"/>
          </a:solidFill>
          <a:ln cap="flat" cmpd="sng" w="12700">
            <a:solidFill>
              <a:srgbClr val="2E528F"/>
            </a:solidFill>
            <a:prstDash val="solid"/>
            <a:round/>
            <a:headEnd len="sm" w="sm" type="none"/>
            <a:tailEnd len="sm" w="sm" type="none"/>
          </a:ln>
        </p:spPr>
        <p:txBody>
          <a:bodyPr anchorCtr="0" anchor="t" bIns="0" lIns="0" spcFirstLastPara="1" rIns="0" wrap="square" tIns="167000">
            <a:spAutoFit/>
          </a:bodyPr>
          <a:lstStyle/>
          <a:p>
            <a:pPr indent="0" lvl="0" marL="188595" marR="0" rtl="0" algn="l">
              <a:lnSpc>
                <a:spcPct val="100000"/>
              </a:lnSpc>
              <a:spcBef>
                <a:spcPts val="0"/>
              </a:spcBef>
              <a:spcAft>
                <a:spcPts val="0"/>
              </a:spcAft>
              <a:buNone/>
            </a:pPr>
            <a:r>
              <a:rPr b="1" lang="en-US" sz="2400">
                <a:solidFill>
                  <a:srgbClr val="FFFFFF"/>
                </a:solidFill>
                <a:latin typeface="Calibri"/>
                <a:ea typeface="Calibri"/>
                <a:cs typeface="Calibri"/>
                <a:sym typeface="Calibri"/>
              </a:rPr>
              <a:t>Front End</a:t>
            </a:r>
            <a:endParaRPr sz="2400">
              <a:solidFill>
                <a:schemeClr val="dk1"/>
              </a:solidFill>
              <a:latin typeface="Calibri"/>
              <a:ea typeface="Calibri"/>
              <a:cs typeface="Calibri"/>
              <a:sym typeface="Calibri"/>
            </a:endParaRPr>
          </a:p>
        </p:txBody>
      </p:sp>
      <p:sp>
        <p:nvSpPr>
          <p:cNvPr id="70" name="Google Shape;70;p3"/>
          <p:cNvSpPr txBox="1"/>
          <p:nvPr/>
        </p:nvSpPr>
        <p:spPr>
          <a:xfrm>
            <a:off x="4149852" y="5434584"/>
            <a:ext cx="1594485" cy="737870"/>
          </a:xfrm>
          <a:prstGeom prst="rect">
            <a:avLst/>
          </a:prstGeom>
          <a:solidFill>
            <a:srgbClr val="7E7E7E"/>
          </a:solidFill>
          <a:ln cap="flat" cmpd="sng" w="12700">
            <a:solidFill>
              <a:srgbClr val="2E528F"/>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lang="en-US" sz="2400">
                <a:solidFill>
                  <a:srgbClr val="FFFFFF"/>
                </a:solidFill>
                <a:latin typeface="Calibri"/>
                <a:ea typeface="Calibri"/>
                <a:cs typeface="Calibri"/>
                <a:sym typeface="Calibri"/>
              </a:rPr>
              <a:t>Code</a:t>
            </a:r>
            <a:endParaRPr sz="2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2400">
                <a:solidFill>
                  <a:srgbClr val="FFFFFF"/>
                </a:solidFill>
                <a:latin typeface="Calibri"/>
                <a:ea typeface="Calibri"/>
                <a:cs typeface="Calibri"/>
                <a:sym typeface="Calibri"/>
              </a:rPr>
              <a:t>Optimizer</a:t>
            </a:r>
            <a:endParaRPr sz="2400">
              <a:solidFill>
                <a:schemeClr val="dk1"/>
              </a:solidFill>
              <a:latin typeface="Calibri"/>
              <a:ea typeface="Calibri"/>
              <a:cs typeface="Calibri"/>
              <a:sym typeface="Calibri"/>
            </a:endParaRPr>
          </a:p>
        </p:txBody>
      </p:sp>
      <p:sp>
        <p:nvSpPr>
          <p:cNvPr id="71" name="Google Shape;71;p3"/>
          <p:cNvSpPr txBox="1"/>
          <p:nvPr/>
        </p:nvSpPr>
        <p:spPr>
          <a:xfrm>
            <a:off x="7228331" y="5434584"/>
            <a:ext cx="1606550" cy="737870"/>
          </a:xfrm>
          <a:prstGeom prst="rect">
            <a:avLst/>
          </a:prstGeom>
          <a:solidFill>
            <a:srgbClr val="4471C4"/>
          </a:solidFill>
          <a:ln cap="flat" cmpd="sng" w="12700">
            <a:solidFill>
              <a:srgbClr val="2E528F"/>
            </a:solidFill>
            <a:prstDash val="solid"/>
            <a:round/>
            <a:headEnd len="sm" w="sm" type="none"/>
            <a:tailEnd len="sm" w="sm" type="none"/>
          </a:ln>
        </p:spPr>
        <p:txBody>
          <a:bodyPr anchorCtr="0" anchor="t" bIns="0" lIns="0" spcFirstLastPara="1" rIns="0" wrap="square" tIns="0">
            <a:spAutoFit/>
          </a:bodyPr>
          <a:lstStyle/>
          <a:p>
            <a:pPr indent="0" lvl="0" marL="0" marR="0" rtl="0" algn="ctr">
              <a:lnSpc>
                <a:spcPct val="115000"/>
              </a:lnSpc>
              <a:spcBef>
                <a:spcPts val="0"/>
              </a:spcBef>
              <a:spcAft>
                <a:spcPts val="0"/>
              </a:spcAft>
              <a:buNone/>
            </a:pPr>
            <a:r>
              <a:rPr b="1" lang="en-US" sz="2400">
                <a:solidFill>
                  <a:srgbClr val="FFFFFF"/>
                </a:solidFill>
                <a:latin typeface="Calibri"/>
                <a:ea typeface="Calibri"/>
                <a:cs typeface="Calibri"/>
                <a:sym typeface="Calibri"/>
              </a:rPr>
              <a:t>Code</a:t>
            </a:r>
            <a:endParaRPr sz="24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2400">
                <a:solidFill>
                  <a:srgbClr val="FFFFFF"/>
                </a:solidFill>
                <a:latin typeface="Calibri"/>
                <a:ea typeface="Calibri"/>
                <a:cs typeface="Calibri"/>
                <a:sym typeface="Calibri"/>
              </a:rPr>
              <a:t>Generator</a:t>
            </a:r>
            <a:endParaRPr sz="2400">
              <a:solidFill>
                <a:schemeClr val="dk1"/>
              </a:solidFill>
              <a:latin typeface="Calibri"/>
              <a:ea typeface="Calibri"/>
              <a:cs typeface="Calibri"/>
              <a:sym typeface="Calibri"/>
            </a:endParaRPr>
          </a:p>
        </p:txBody>
      </p:sp>
      <p:sp>
        <p:nvSpPr>
          <p:cNvPr id="72" name="Google Shape;72;p3"/>
          <p:cNvSpPr/>
          <p:nvPr/>
        </p:nvSpPr>
        <p:spPr>
          <a:xfrm>
            <a:off x="811530" y="5761291"/>
            <a:ext cx="367030" cy="85725"/>
          </a:xfrm>
          <a:custGeom>
            <a:rect b="b" l="l" r="r" t="t"/>
            <a:pathLst>
              <a:path extrusionOk="0" h="85725" w="367030">
                <a:moveTo>
                  <a:pt x="281127" y="0"/>
                </a:moveTo>
                <a:lnTo>
                  <a:pt x="281127" y="85725"/>
                </a:lnTo>
                <a:lnTo>
                  <a:pt x="338277" y="57150"/>
                </a:lnTo>
                <a:lnTo>
                  <a:pt x="295414" y="57150"/>
                </a:lnTo>
                <a:lnTo>
                  <a:pt x="295414" y="28575"/>
                </a:lnTo>
                <a:lnTo>
                  <a:pt x="338277" y="28575"/>
                </a:lnTo>
                <a:lnTo>
                  <a:pt x="281127" y="0"/>
                </a:lnTo>
                <a:close/>
              </a:path>
              <a:path extrusionOk="0" h="85725" w="367030">
                <a:moveTo>
                  <a:pt x="281127" y="28575"/>
                </a:moveTo>
                <a:lnTo>
                  <a:pt x="0" y="28575"/>
                </a:lnTo>
                <a:lnTo>
                  <a:pt x="0" y="57150"/>
                </a:lnTo>
                <a:lnTo>
                  <a:pt x="281127" y="57150"/>
                </a:lnTo>
                <a:lnTo>
                  <a:pt x="281127" y="28575"/>
                </a:lnTo>
                <a:close/>
              </a:path>
              <a:path extrusionOk="0" h="85725" w="367030">
                <a:moveTo>
                  <a:pt x="338277" y="28575"/>
                </a:moveTo>
                <a:lnTo>
                  <a:pt x="295414" y="28575"/>
                </a:lnTo>
                <a:lnTo>
                  <a:pt x="295414" y="57150"/>
                </a:lnTo>
                <a:lnTo>
                  <a:pt x="338277" y="57150"/>
                </a:lnTo>
                <a:lnTo>
                  <a:pt x="366852" y="42862"/>
                </a:lnTo>
                <a:lnTo>
                  <a:pt x="338277" y="28575"/>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3"/>
          <p:cNvSpPr/>
          <p:nvPr/>
        </p:nvSpPr>
        <p:spPr>
          <a:xfrm>
            <a:off x="2772917" y="5756973"/>
            <a:ext cx="1369695" cy="85725"/>
          </a:xfrm>
          <a:custGeom>
            <a:rect b="b" l="l" r="r" t="t"/>
            <a:pathLst>
              <a:path extrusionOk="0" h="85725" w="1369695">
                <a:moveTo>
                  <a:pt x="1341088" y="28536"/>
                </a:moveTo>
                <a:lnTo>
                  <a:pt x="1297940" y="28536"/>
                </a:lnTo>
                <a:lnTo>
                  <a:pt x="1298067" y="57111"/>
                </a:lnTo>
                <a:lnTo>
                  <a:pt x="1283758" y="57154"/>
                </a:lnTo>
                <a:lnTo>
                  <a:pt x="1283843" y="85725"/>
                </a:lnTo>
                <a:lnTo>
                  <a:pt x="1369441" y="42608"/>
                </a:lnTo>
                <a:lnTo>
                  <a:pt x="1341088" y="28536"/>
                </a:lnTo>
                <a:close/>
              </a:path>
              <a:path extrusionOk="0" h="85725" w="1369695">
                <a:moveTo>
                  <a:pt x="1283673" y="28578"/>
                </a:moveTo>
                <a:lnTo>
                  <a:pt x="0" y="32359"/>
                </a:lnTo>
                <a:lnTo>
                  <a:pt x="0" y="60934"/>
                </a:lnTo>
                <a:lnTo>
                  <a:pt x="1283758" y="57154"/>
                </a:lnTo>
                <a:lnTo>
                  <a:pt x="1283673" y="28578"/>
                </a:lnTo>
                <a:close/>
              </a:path>
              <a:path extrusionOk="0" h="85725" w="1369695">
                <a:moveTo>
                  <a:pt x="1297940" y="28536"/>
                </a:moveTo>
                <a:lnTo>
                  <a:pt x="1283673" y="28578"/>
                </a:lnTo>
                <a:lnTo>
                  <a:pt x="1283758" y="57154"/>
                </a:lnTo>
                <a:lnTo>
                  <a:pt x="1298067" y="57111"/>
                </a:lnTo>
                <a:lnTo>
                  <a:pt x="1297940" y="28536"/>
                </a:lnTo>
                <a:close/>
              </a:path>
              <a:path extrusionOk="0" h="85725" w="1369695">
                <a:moveTo>
                  <a:pt x="1283589" y="0"/>
                </a:moveTo>
                <a:lnTo>
                  <a:pt x="1283673" y="28578"/>
                </a:lnTo>
                <a:lnTo>
                  <a:pt x="1341088" y="28536"/>
                </a:lnTo>
                <a:lnTo>
                  <a:pt x="1283589"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3"/>
          <p:cNvSpPr/>
          <p:nvPr/>
        </p:nvSpPr>
        <p:spPr>
          <a:xfrm>
            <a:off x="5744717" y="5761291"/>
            <a:ext cx="1485265" cy="85725"/>
          </a:xfrm>
          <a:custGeom>
            <a:rect b="b" l="l" r="r" t="t"/>
            <a:pathLst>
              <a:path extrusionOk="0" h="85725" w="1485265">
                <a:moveTo>
                  <a:pt x="1399413" y="0"/>
                </a:moveTo>
                <a:lnTo>
                  <a:pt x="1399413" y="85725"/>
                </a:lnTo>
                <a:lnTo>
                  <a:pt x="1456563" y="57150"/>
                </a:lnTo>
                <a:lnTo>
                  <a:pt x="1413764" y="57150"/>
                </a:lnTo>
                <a:lnTo>
                  <a:pt x="1413764" y="28575"/>
                </a:lnTo>
                <a:lnTo>
                  <a:pt x="1456563" y="28575"/>
                </a:lnTo>
                <a:lnTo>
                  <a:pt x="1399413" y="0"/>
                </a:lnTo>
                <a:close/>
              </a:path>
              <a:path extrusionOk="0" h="85725" w="1485265">
                <a:moveTo>
                  <a:pt x="1399413" y="28575"/>
                </a:moveTo>
                <a:lnTo>
                  <a:pt x="0" y="28575"/>
                </a:lnTo>
                <a:lnTo>
                  <a:pt x="0" y="57150"/>
                </a:lnTo>
                <a:lnTo>
                  <a:pt x="1399413" y="57150"/>
                </a:lnTo>
                <a:lnTo>
                  <a:pt x="1399413" y="28575"/>
                </a:lnTo>
                <a:close/>
              </a:path>
              <a:path extrusionOk="0" h="85725" w="1485265">
                <a:moveTo>
                  <a:pt x="1456563" y="28575"/>
                </a:moveTo>
                <a:lnTo>
                  <a:pt x="1413764" y="28575"/>
                </a:lnTo>
                <a:lnTo>
                  <a:pt x="1413764" y="57150"/>
                </a:lnTo>
                <a:lnTo>
                  <a:pt x="1456563" y="57150"/>
                </a:lnTo>
                <a:lnTo>
                  <a:pt x="1485138" y="42862"/>
                </a:lnTo>
                <a:lnTo>
                  <a:pt x="1456563" y="28575"/>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3"/>
          <p:cNvSpPr/>
          <p:nvPr/>
        </p:nvSpPr>
        <p:spPr>
          <a:xfrm>
            <a:off x="8835390" y="5761291"/>
            <a:ext cx="689610" cy="85725"/>
          </a:xfrm>
          <a:custGeom>
            <a:rect b="b" l="l" r="r" t="t"/>
            <a:pathLst>
              <a:path extrusionOk="0" h="85725" w="689609">
                <a:moveTo>
                  <a:pt x="603757" y="0"/>
                </a:moveTo>
                <a:lnTo>
                  <a:pt x="603757" y="85725"/>
                </a:lnTo>
                <a:lnTo>
                  <a:pt x="660907" y="57150"/>
                </a:lnTo>
                <a:lnTo>
                  <a:pt x="618108" y="57150"/>
                </a:lnTo>
                <a:lnTo>
                  <a:pt x="618108" y="28575"/>
                </a:lnTo>
                <a:lnTo>
                  <a:pt x="660907" y="28575"/>
                </a:lnTo>
                <a:lnTo>
                  <a:pt x="603757" y="0"/>
                </a:lnTo>
                <a:close/>
              </a:path>
              <a:path extrusionOk="0" h="85725" w="689609">
                <a:moveTo>
                  <a:pt x="603757" y="28575"/>
                </a:moveTo>
                <a:lnTo>
                  <a:pt x="0" y="28575"/>
                </a:lnTo>
                <a:lnTo>
                  <a:pt x="0" y="57150"/>
                </a:lnTo>
                <a:lnTo>
                  <a:pt x="603757" y="57150"/>
                </a:lnTo>
                <a:lnTo>
                  <a:pt x="603757" y="28575"/>
                </a:lnTo>
                <a:close/>
              </a:path>
              <a:path extrusionOk="0" h="85725" w="689609">
                <a:moveTo>
                  <a:pt x="660907" y="28575"/>
                </a:moveTo>
                <a:lnTo>
                  <a:pt x="618108" y="28575"/>
                </a:lnTo>
                <a:lnTo>
                  <a:pt x="618108" y="57150"/>
                </a:lnTo>
                <a:lnTo>
                  <a:pt x="660907" y="57150"/>
                </a:lnTo>
                <a:lnTo>
                  <a:pt x="689482" y="42862"/>
                </a:lnTo>
                <a:lnTo>
                  <a:pt x="660907" y="28575"/>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3"/>
          <p:cNvSpPr txBox="1"/>
          <p:nvPr/>
        </p:nvSpPr>
        <p:spPr>
          <a:xfrm>
            <a:off x="2799079" y="5495035"/>
            <a:ext cx="1264285" cy="574675"/>
          </a:xfrm>
          <a:prstGeom prst="rect">
            <a:avLst/>
          </a:prstGeom>
          <a:noFill/>
          <a:ln>
            <a:noFill/>
          </a:ln>
        </p:spPr>
        <p:txBody>
          <a:bodyPr anchorCtr="0" anchor="t" bIns="0" lIns="0" spcFirstLastPara="1" rIns="0" wrap="square" tIns="12700">
            <a:spAutoFit/>
          </a:bodyPr>
          <a:lstStyle/>
          <a:p>
            <a:pPr indent="0" lvl="0" marL="0" marR="0" rtl="0" algn="ctr">
              <a:lnSpc>
                <a:spcPct val="100000"/>
              </a:lnSpc>
              <a:spcBef>
                <a:spcPts val="0"/>
              </a:spcBef>
              <a:spcAft>
                <a:spcPts val="0"/>
              </a:spcAft>
              <a:buNone/>
            </a:pPr>
            <a:r>
              <a:rPr b="1" lang="en-US" sz="1800">
                <a:solidFill>
                  <a:schemeClr val="dk1"/>
                </a:solidFill>
                <a:latin typeface="Calibri"/>
                <a:ea typeface="Calibri"/>
                <a:cs typeface="Calibri"/>
                <a:sym typeface="Calibri"/>
              </a:rPr>
              <a:t>Intermediate</a:t>
            </a:r>
            <a:endParaRPr sz="18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lang="en-US" sz="1800">
                <a:solidFill>
                  <a:schemeClr val="dk1"/>
                </a:solidFill>
                <a:latin typeface="Calibri"/>
                <a:ea typeface="Calibri"/>
                <a:cs typeface="Calibri"/>
                <a:sym typeface="Calibri"/>
              </a:rPr>
              <a:t>code</a:t>
            </a:r>
            <a:endParaRPr sz="1800">
              <a:solidFill>
                <a:schemeClr val="dk1"/>
              </a:solidFill>
              <a:latin typeface="Calibri"/>
              <a:ea typeface="Calibri"/>
              <a:cs typeface="Calibri"/>
              <a:sym typeface="Calibri"/>
            </a:endParaRPr>
          </a:p>
        </p:txBody>
      </p:sp>
      <p:sp>
        <p:nvSpPr>
          <p:cNvPr id="77" name="Google Shape;77;p3"/>
          <p:cNvSpPr txBox="1"/>
          <p:nvPr/>
        </p:nvSpPr>
        <p:spPr>
          <a:xfrm>
            <a:off x="5800090" y="5481624"/>
            <a:ext cx="1261745" cy="574040"/>
          </a:xfrm>
          <a:prstGeom prst="rect">
            <a:avLst/>
          </a:prstGeom>
          <a:noFill/>
          <a:ln>
            <a:noFill/>
          </a:ln>
        </p:spPr>
        <p:txBody>
          <a:bodyPr anchorCtr="0" anchor="t" bIns="0" lIns="0" spcFirstLastPara="1" rIns="0" wrap="square" tIns="12700">
            <a:spAutoFit/>
          </a:bodyPr>
          <a:lstStyle/>
          <a:p>
            <a:pPr indent="-390525" lvl="0" marL="403225" marR="5080" rtl="0" algn="l">
              <a:lnSpc>
                <a:spcPct val="100000"/>
              </a:lnSpc>
              <a:spcBef>
                <a:spcPts val="0"/>
              </a:spcBef>
              <a:spcAft>
                <a:spcPts val="0"/>
              </a:spcAft>
              <a:buNone/>
            </a:pPr>
            <a:r>
              <a:rPr b="1" lang="en-US" sz="1800">
                <a:solidFill>
                  <a:schemeClr val="dk1"/>
                </a:solidFill>
                <a:latin typeface="Calibri"/>
                <a:ea typeface="Calibri"/>
                <a:cs typeface="Calibri"/>
                <a:sym typeface="Calibri"/>
              </a:rPr>
              <a:t>Intermediate  code</a:t>
            </a:r>
            <a:endParaRPr sz="1800">
              <a:solidFill>
                <a:schemeClr val="dk1"/>
              </a:solidFill>
              <a:latin typeface="Calibri"/>
              <a:ea typeface="Calibri"/>
              <a:cs typeface="Calibri"/>
              <a:sym typeface="Calibri"/>
            </a:endParaRPr>
          </a:p>
        </p:txBody>
      </p:sp>
      <p:sp>
        <p:nvSpPr>
          <p:cNvPr id="78" name="Google Shape;78;p3"/>
          <p:cNvSpPr txBox="1"/>
          <p:nvPr/>
        </p:nvSpPr>
        <p:spPr>
          <a:xfrm>
            <a:off x="90931" y="5482538"/>
            <a:ext cx="832485" cy="574040"/>
          </a:xfrm>
          <a:prstGeom prst="rect">
            <a:avLst/>
          </a:prstGeom>
          <a:noFill/>
          <a:ln>
            <a:noFill/>
          </a:ln>
        </p:spPr>
        <p:txBody>
          <a:bodyPr anchorCtr="0" anchor="t" bIns="0" lIns="0" spcFirstLastPara="1" rIns="0" wrap="square" tIns="12700">
            <a:spAutoFit/>
          </a:bodyPr>
          <a:lstStyle/>
          <a:p>
            <a:pPr indent="80645" lvl="0" marL="12700" marR="5080" rtl="0" algn="l">
              <a:lnSpc>
                <a:spcPct val="100000"/>
              </a:lnSpc>
              <a:spcBef>
                <a:spcPts val="0"/>
              </a:spcBef>
              <a:spcAft>
                <a:spcPts val="0"/>
              </a:spcAft>
              <a:buNone/>
            </a:pPr>
            <a:r>
              <a:rPr b="1" lang="en-US" sz="1800">
                <a:solidFill>
                  <a:schemeClr val="dk1"/>
                </a:solidFill>
                <a:latin typeface="Calibri"/>
                <a:ea typeface="Calibri"/>
                <a:cs typeface="Calibri"/>
                <a:sym typeface="Calibri"/>
              </a:rPr>
              <a:t>Source  Program</a:t>
            </a:r>
            <a:endParaRPr sz="1800">
              <a:solidFill>
                <a:schemeClr val="dk1"/>
              </a:solidFill>
              <a:latin typeface="Calibri"/>
              <a:ea typeface="Calibri"/>
              <a:cs typeface="Calibri"/>
              <a:sym typeface="Calibri"/>
            </a:endParaRPr>
          </a:p>
        </p:txBody>
      </p:sp>
      <p:sp>
        <p:nvSpPr>
          <p:cNvPr id="79" name="Google Shape;79;p3"/>
          <p:cNvSpPr txBox="1"/>
          <p:nvPr/>
        </p:nvSpPr>
        <p:spPr>
          <a:xfrm>
            <a:off x="8897873" y="5464861"/>
            <a:ext cx="832485" cy="574040"/>
          </a:xfrm>
          <a:prstGeom prst="rect">
            <a:avLst/>
          </a:prstGeom>
          <a:noFill/>
          <a:ln>
            <a:noFill/>
          </a:ln>
        </p:spPr>
        <p:txBody>
          <a:bodyPr anchorCtr="0" anchor="t" bIns="0" lIns="0" spcFirstLastPara="1" rIns="0" wrap="square" tIns="12700">
            <a:spAutoFit/>
          </a:bodyPr>
          <a:lstStyle/>
          <a:p>
            <a:pPr indent="111125" lvl="0" marL="12700" marR="5080" rtl="0" algn="l">
              <a:lnSpc>
                <a:spcPct val="100000"/>
              </a:lnSpc>
              <a:spcBef>
                <a:spcPts val="0"/>
              </a:spcBef>
              <a:spcAft>
                <a:spcPts val="0"/>
              </a:spcAft>
              <a:buNone/>
            </a:pPr>
            <a:r>
              <a:rPr b="1" lang="en-US" sz="1800">
                <a:solidFill>
                  <a:schemeClr val="dk1"/>
                </a:solidFill>
                <a:latin typeface="Calibri"/>
                <a:ea typeface="Calibri"/>
                <a:cs typeface="Calibri"/>
                <a:sym typeface="Calibri"/>
              </a:rPr>
              <a:t>Target  Program</a:t>
            </a:r>
            <a:endParaRPr sz="18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11" name="Shape 311"/>
        <p:cNvGrpSpPr/>
        <p:nvPr/>
      </p:nvGrpSpPr>
      <p:grpSpPr>
        <a:xfrm>
          <a:off x="0" y="0"/>
          <a:ext cx="0" cy="0"/>
          <a:chOff x="0" y="0"/>
          <a:chExt cx="0" cy="0"/>
        </a:xfrm>
      </p:grpSpPr>
      <p:sp>
        <p:nvSpPr>
          <p:cNvPr id="312" name="Google Shape;312;p30"/>
          <p:cNvSpPr txBox="1"/>
          <p:nvPr/>
        </p:nvSpPr>
        <p:spPr>
          <a:xfrm>
            <a:off x="1198880" y="4162631"/>
            <a:ext cx="8237220" cy="1397000"/>
          </a:xfrm>
          <a:prstGeom prst="rect">
            <a:avLst/>
          </a:prstGeom>
          <a:noFill/>
          <a:ln>
            <a:noFill/>
          </a:ln>
        </p:spPr>
        <p:txBody>
          <a:bodyPr anchorCtr="0" anchor="t" bIns="0" lIns="0" spcFirstLastPara="1" rIns="0" wrap="square" tIns="12050">
            <a:spAutoFit/>
          </a:bodyPr>
          <a:lstStyle/>
          <a:p>
            <a:pPr indent="0" lvl="0" marL="12700" marR="5080" rtl="0" algn="l">
              <a:lnSpc>
                <a:spcPct val="150000"/>
              </a:lnSpc>
              <a:spcBef>
                <a:spcPts val="0"/>
              </a:spcBef>
              <a:spcAft>
                <a:spcPts val="0"/>
              </a:spcAft>
              <a:buNone/>
            </a:pPr>
            <a:r>
              <a:rPr lang="en-US" sz="2000">
                <a:solidFill>
                  <a:schemeClr val="dk1"/>
                </a:solidFill>
                <a:latin typeface="Calibri"/>
                <a:ea typeface="Calibri"/>
                <a:cs typeface="Calibri"/>
                <a:sym typeface="Calibri"/>
              </a:rPr>
              <a:t>where the dividend occupies an even/odd register pair whose even register is x;  the divisor is y. After division, the even register holds the remainder and the  odd register the quotient.</a:t>
            </a:r>
            <a:endParaRPr sz="2000">
              <a:solidFill>
                <a:schemeClr val="dk1"/>
              </a:solidFill>
              <a:latin typeface="Calibri"/>
              <a:ea typeface="Calibri"/>
              <a:cs typeface="Calibri"/>
              <a:sym typeface="Calibri"/>
            </a:endParaRPr>
          </a:p>
        </p:txBody>
      </p:sp>
      <p:pic>
        <p:nvPicPr>
          <p:cNvPr id="313" name="Google Shape;313;p30"/>
          <p:cNvPicPr preferRelativeResize="0"/>
          <p:nvPr/>
        </p:nvPicPr>
        <p:blipFill rotWithShape="1">
          <a:blip r:embed="rId3">
            <a:alphaModFix/>
          </a:blip>
          <a:srcRect b="0" l="0" r="0" t="0"/>
          <a:stretch/>
        </p:blipFill>
        <p:spPr>
          <a:xfrm>
            <a:off x="3078741" y="3458765"/>
            <a:ext cx="816857" cy="273843"/>
          </a:xfrm>
          <a:prstGeom prst="rect">
            <a:avLst/>
          </a:prstGeom>
          <a:noFill/>
          <a:ln>
            <a:noFill/>
          </a:ln>
        </p:spPr>
      </p:pic>
      <p:pic>
        <p:nvPicPr>
          <p:cNvPr id="314" name="Google Shape;314;p30"/>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315" name="Google Shape;315;p30"/>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30"/>
          <p:cNvSpPr txBox="1"/>
          <p:nvPr/>
        </p:nvSpPr>
        <p:spPr>
          <a:xfrm>
            <a:off x="513080" y="760603"/>
            <a:ext cx="4559935" cy="23221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4. Register Allocation</a:t>
            </a:r>
            <a:endParaRPr sz="24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2400">
              <a:solidFill>
                <a:schemeClr val="dk1"/>
              </a:solidFill>
              <a:latin typeface="Calibri"/>
              <a:ea typeface="Calibri"/>
              <a:cs typeface="Calibri"/>
              <a:sym typeface="Calibri"/>
            </a:endParaRPr>
          </a:p>
          <a:p>
            <a:pPr indent="-228600" lvl="0" marL="241300" marR="0" rtl="0" algn="l">
              <a:lnSpc>
                <a:spcPct val="100000"/>
              </a:lnSpc>
              <a:spcBef>
                <a:spcPts val="5"/>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Example 8.1 : </a:t>
            </a:r>
            <a:r>
              <a:rPr lang="en-US" sz="2000">
                <a:solidFill>
                  <a:schemeClr val="dk1"/>
                </a:solidFill>
                <a:latin typeface="Calibri"/>
                <a:ea typeface="Calibri"/>
                <a:cs typeface="Calibri"/>
                <a:sym typeface="Calibri"/>
              </a:rPr>
              <a:t>cont…</a:t>
            </a:r>
            <a:endParaRPr sz="2000">
              <a:solidFill>
                <a:schemeClr val="dk1"/>
              </a:solidFill>
              <a:latin typeface="Calibri"/>
              <a:ea typeface="Calibri"/>
              <a:cs typeface="Calibri"/>
              <a:sym typeface="Calibri"/>
            </a:endParaRPr>
          </a:p>
          <a:p>
            <a:pPr indent="-228600" lvl="1" marL="698500" marR="0" rtl="0" algn="l">
              <a:lnSpc>
                <a:spcPct val="100000"/>
              </a:lnSpc>
              <a:spcBef>
                <a:spcPts val="17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The division instruction is of the form</a:t>
            </a:r>
            <a:endParaRPr b="0" i="0" sz="2000" u="none" cap="none" strike="noStrike">
              <a:solidFill>
                <a:schemeClr val="dk1"/>
              </a:solidFill>
              <a:latin typeface="Calibri"/>
              <a:ea typeface="Calibri"/>
              <a:cs typeface="Calibri"/>
              <a:sym typeface="Calibri"/>
            </a:endParaRPr>
          </a:p>
        </p:txBody>
      </p:sp>
      <p:sp>
        <p:nvSpPr>
          <p:cNvPr id="317" name="Google Shape;317;p30"/>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1"/>
          <p:cNvSpPr txBox="1"/>
          <p:nvPr/>
        </p:nvSpPr>
        <p:spPr>
          <a:xfrm>
            <a:off x="513080" y="760603"/>
            <a:ext cx="8636000" cy="53314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5. Evaluation Order</a:t>
            </a:r>
            <a:endParaRPr sz="24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9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The order in which computations are performed can affect the efficiency of the</a:t>
            </a:r>
            <a:endParaRPr sz="2000">
              <a:solidFill>
                <a:schemeClr val="dk1"/>
              </a:solidFill>
              <a:latin typeface="Calibri"/>
              <a:ea typeface="Calibri"/>
              <a:cs typeface="Calibri"/>
              <a:sym typeface="Calibri"/>
            </a:endParaRPr>
          </a:p>
          <a:p>
            <a:pPr indent="0" lvl="0" marL="241300" marR="0" rtl="0" algn="l">
              <a:lnSpc>
                <a:spcPct val="100000"/>
              </a:lnSpc>
              <a:spcBef>
                <a:spcPts val="1205"/>
              </a:spcBef>
              <a:spcAft>
                <a:spcPts val="0"/>
              </a:spcAft>
              <a:buNone/>
            </a:pPr>
            <a:r>
              <a:rPr b="1" lang="en-US" sz="2000">
                <a:solidFill>
                  <a:schemeClr val="dk1"/>
                </a:solidFill>
                <a:latin typeface="Calibri"/>
                <a:ea typeface="Calibri"/>
                <a:cs typeface="Calibri"/>
                <a:sym typeface="Calibri"/>
              </a:rPr>
              <a:t>target code.</a:t>
            </a:r>
            <a:endParaRPr sz="2000">
              <a:solidFill>
                <a:schemeClr val="dk1"/>
              </a:solidFill>
              <a:latin typeface="Calibri"/>
              <a:ea typeface="Calibri"/>
              <a:cs typeface="Calibri"/>
              <a:sym typeface="Calibri"/>
            </a:endParaRPr>
          </a:p>
          <a:p>
            <a:pPr indent="-228600" lvl="1" marL="698500" marR="0" rtl="0" algn="l">
              <a:lnSpc>
                <a:spcPct val="100000"/>
              </a:lnSpc>
              <a:spcBef>
                <a:spcPts val="17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Some computation orders require fewer registers to hold intermediate</a:t>
            </a:r>
            <a:endParaRPr b="0" i="0" sz="2000" u="none" cap="none" strike="noStrike">
              <a:solidFill>
                <a:schemeClr val="dk1"/>
              </a:solidFill>
              <a:latin typeface="Calibri"/>
              <a:ea typeface="Calibri"/>
              <a:cs typeface="Calibri"/>
              <a:sym typeface="Calibri"/>
            </a:endParaRPr>
          </a:p>
          <a:p>
            <a:pPr indent="0" lvl="0" marL="698500" marR="0" rtl="0" algn="l">
              <a:lnSpc>
                <a:spcPct val="100000"/>
              </a:lnSpc>
              <a:spcBef>
                <a:spcPts val="1200"/>
              </a:spcBef>
              <a:spcAft>
                <a:spcPts val="0"/>
              </a:spcAft>
              <a:buNone/>
            </a:pPr>
            <a:r>
              <a:rPr lang="en-US" sz="2000">
                <a:solidFill>
                  <a:schemeClr val="dk1"/>
                </a:solidFill>
                <a:latin typeface="Calibri"/>
                <a:ea typeface="Calibri"/>
                <a:cs typeface="Calibri"/>
                <a:sym typeface="Calibri"/>
              </a:rPr>
              <a:t>results than others.</a:t>
            </a:r>
            <a:endParaRPr sz="2000">
              <a:solidFill>
                <a:schemeClr val="dk1"/>
              </a:solidFill>
              <a:latin typeface="Calibri"/>
              <a:ea typeface="Calibri"/>
              <a:cs typeface="Calibri"/>
              <a:sym typeface="Calibri"/>
            </a:endParaRPr>
          </a:p>
          <a:p>
            <a:pPr indent="-228600" lvl="1" marL="698500" marR="854075" rtl="0" algn="l">
              <a:lnSpc>
                <a:spcPct val="150000"/>
              </a:lnSpc>
              <a:spcBef>
                <a:spcPts val="495"/>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Picking a best computation order in the general case is a difficult NP-  complete problem.</a:t>
            </a:r>
            <a:endParaRPr b="0" i="0" sz="2000" u="none" cap="none" strike="noStrike">
              <a:solidFill>
                <a:schemeClr val="dk1"/>
              </a:solidFill>
              <a:latin typeface="Calibri"/>
              <a:ea typeface="Calibri"/>
              <a:cs typeface="Calibri"/>
              <a:sym typeface="Calibri"/>
            </a:endParaRPr>
          </a:p>
          <a:p>
            <a:pPr indent="-228600" lvl="0" marL="241300" marR="5080" rtl="0" algn="l">
              <a:lnSpc>
                <a:spcPct val="150000"/>
              </a:lnSpc>
              <a:spcBef>
                <a:spcPts val="101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Initially, we shall avoid the problem by generating code for the TAC in the order in  which they have been produced by the intermediate code generator.</a:t>
            </a:r>
            <a:endParaRPr sz="2000">
              <a:solidFill>
                <a:schemeClr val="dk1"/>
              </a:solidFill>
              <a:latin typeface="Calibri"/>
              <a:ea typeface="Calibri"/>
              <a:cs typeface="Calibri"/>
              <a:sym typeface="Calibri"/>
            </a:endParaRPr>
          </a:p>
        </p:txBody>
      </p:sp>
      <p:sp>
        <p:nvSpPr>
          <p:cNvPr id="323" name="Google Shape;323;p31"/>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27" name="Shape 327"/>
        <p:cNvGrpSpPr/>
        <p:nvPr/>
      </p:nvGrpSpPr>
      <p:grpSpPr>
        <a:xfrm>
          <a:off x="0" y="0"/>
          <a:ext cx="0" cy="0"/>
          <a:chOff x="0" y="0"/>
          <a:chExt cx="0" cy="0"/>
        </a:xfrm>
      </p:grpSpPr>
      <p:sp>
        <p:nvSpPr>
          <p:cNvPr id="328" name="Google Shape;328;p32"/>
          <p:cNvSpPr txBox="1"/>
          <p:nvPr>
            <p:ph type="title"/>
          </p:nvPr>
        </p:nvSpPr>
        <p:spPr>
          <a:xfrm>
            <a:off x="677672" y="1854453"/>
            <a:ext cx="354965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00000"/>
                </a:solidFill>
              </a:rPr>
              <a:t>COMPILER DESIGN</a:t>
            </a:r>
            <a:endParaRPr/>
          </a:p>
        </p:txBody>
      </p:sp>
      <p:sp>
        <p:nvSpPr>
          <p:cNvPr id="329" name="Google Shape;329;p32"/>
          <p:cNvSpPr txBox="1"/>
          <p:nvPr/>
        </p:nvSpPr>
        <p:spPr>
          <a:xfrm>
            <a:off x="677672" y="2618993"/>
            <a:ext cx="6644640" cy="1671955"/>
          </a:xfrm>
          <a:prstGeom prst="rect">
            <a:avLst/>
          </a:prstGeom>
          <a:noFill/>
          <a:ln>
            <a:noFill/>
          </a:ln>
        </p:spPr>
        <p:txBody>
          <a:bodyPr anchorCtr="0" anchor="t" bIns="0" lIns="0" spcFirstLastPara="1" rIns="0" wrap="square" tIns="287000">
            <a:spAutoFit/>
          </a:bodyPr>
          <a:lstStyle/>
          <a:p>
            <a:pPr indent="0" lvl="0" marL="12700" marR="0" rtl="0" algn="l">
              <a:lnSpc>
                <a:spcPct val="100000"/>
              </a:lnSpc>
              <a:spcBef>
                <a:spcPts val="0"/>
              </a:spcBef>
              <a:spcAft>
                <a:spcPts val="0"/>
              </a:spcAft>
              <a:buNone/>
            </a:pPr>
            <a:r>
              <a:rPr b="1" lang="en-US" sz="3600">
                <a:solidFill>
                  <a:srgbClr val="2E5496"/>
                </a:solidFill>
                <a:latin typeface="Calibri"/>
                <a:ea typeface="Calibri"/>
                <a:cs typeface="Calibri"/>
                <a:sym typeface="Calibri"/>
              </a:rPr>
              <a:t>Unit 5:	Code Generation</a:t>
            </a:r>
            <a:endParaRPr sz="3600">
              <a:solidFill>
                <a:schemeClr val="dk1"/>
              </a:solidFill>
              <a:latin typeface="Calibri"/>
              <a:ea typeface="Calibri"/>
              <a:cs typeface="Calibri"/>
              <a:sym typeface="Calibri"/>
            </a:endParaRPr>
          </a:p>
          <a:p>
            <a:pPr indent="0" lvl="0" marL="12700" marR="0" rtl="0" algn="l">
              <a:lnSpc>
                <a:spcPct val="100000"/>
              </a:lnSpc>
              <a:spcBef>
                <a:spcPts val="2165"/>
              </a:spcBef>
              <a:spcAft>
                <a:spcPts val="0"/>
              </a:spcAft>
              <a:buNone/>
            </a:pPr>
            <a:r>
              <a:rPr b="1" lang="en-US" sz="3600">
                <a:solidFill>
                  <a:srgbClr val="001F5F"/>
                </a:solidFill>
                <a:latin typeface="Calibri"/>
                <a:ea typeface="Calibri"/>
                <a:cs typeface="Calibri"/>
                <a:sym typeface="Calibri"/>
              </a:rPr>
              <a:t>Target Machine Model </a:t>
            </a:r>
            <a:r>
              <a:rPr b="1" lang="en-US" sz="2000">
                <a:solidFill>
                  <a:srgbClr val="001F5F"/>
                </a:solidFill>
                <a:latin typeface="Calibri"/>
                <a:ea typeface="Calibri"/>
                <a:cs typeface="Calibri"/>
                <a:sym typeface="Calibri"/>
              </a:rPr>
              <a:t>(Hypothetical Model)</a:t>
            </a:r>
            <a:endParaRPr sz="2000">
              <a:solidFill>
                <a:schemeClr val="dk1"/>
              </a:solidFill>
              <a:latin typeface="Calibri"/>
              <a:ea typeface="Calibri"/>
              <a:cs typeface="Calibri"/>
              <a:sym typeface="Calibri"/>
            </a:endParaRPr>
          </a:p>
        </p:txBody>
      </p:sp>
      <p:sp>
        <p:nvSpPr>
          <p:cNvPr id="330" name="Google Shape;330;p32"/>
          <p:cNvSpPr txBox="1"/>
          <p:nvPr/>
        </p:nvSpPr>
        <p:spPr>
          <a:xfrm>
            <a:off x="677672" y="5462201"/>
            <a:ext cx="5211445" cy="774065"/>
          </a:xfrm>
          <a:prstGeom prst="rect">
            <a:avLst/>
          </a:prstGeom>
          <a:noFill/>
          <a:ln>
            <a:noFill/>
          </a:ln>
        </p:spPr>
        <p:txBody>
          <a:bodyPr anchorCtr="0" anchor="t" bIns="0" lIns="0" spcFirstLastPara="1" rIns="0" wrap="square" tIns="546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Prakash C O</a:t>
            </a:r>
            <a:endParaRPr sz="2400">
              <a:solidFill>
                <a:schemeClr val="dk1"/>
              </a:solidFill>
              <a:latin typeface="Calibri"/>
              <a:ea typeface="Calibri"/>
              <a:cs typeface="Calibri"/>
              <a:sym typeface="Calibri"/>
            </a:endParaRPr>
          </a:p>
          <a:p>
            <a:pPr indent="0" lvl="0" marL="12700" marR="0" rtl="0" algn="l">
              <a:lnSpc>
                <a:spcPct val="100000"/>
              </a:lnSpc>
              <a:spcBef>
                <a:spcPts val="28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
        <p:nvSpPr>
          <p:cNvPr id="331" name="Google Shape;331;p32"/>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2" name="Google Shape;332;p32"/>
          <p:cNvSpPr/>
          <p:nvPr/>
        </p:nvSpPr>
        <p:spPr>
          <a:xfrm>
            <a:off x="761" y="2597657"/>
            <a:ext cx="7904480" cy="68580"/>
          </a:xfrm>
          <a:custGeom>
            <a:rect b="b" l="l" r="r" t="t"/>
            <a:pathLst>
              <a:path extrusionOk="0" h="68580" w="7904480">
                <a:moveTo>
                  <a:pt x="0" y="68579"/>
                </a:moveTo>
                <a:lnTo>
                  <a:pt x="7904099" y="0"/>
                </a:lnTo>
              </a:path>
            </a:pathLst>
          </a:custGeom>
          <a:noFill/>
          <a:ln cap="flat" cmpd="sng" w="38100">
            <a:solidFill>
              <a:srgbClr val="DFA1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33" name="Google Shape;333;p32"/>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3"/>
          <p:cNvSpPr txBox="1"/>
          <p:nvPr/>
        </p:nvSpPr>
        <p:spPr>
          <a:xfrm>
            <a:off x="500380" y="760603"/>
            <a:ext cx="8435340" cy="5749290"/>
          </a:xfrm>
          <a:prstGeom prst="rect">
            <a:avLst/>
          </a:prstGeom>
          <a:noFill/>
          <a:ln>
            <a:noFill/>
          </a:ln>
        </p:spPr>
        <p:txBody>
          <a:bodyPr anchorCtr="0" anchor="t" bIns="0" lIns="0" spcFirstLastPara="1" rIns="0" wrap="square" tIns="12700">
            <a:spAutoFit/>
          </a:bodyPr>
          <a:lstStyle/>
          <a:p>
            <a:pPr indent="0" lvl="0" marL="254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254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Target Machine Model</a:t>
            </a:r>
            <a:endParaRPr sz="2400">
              <a:solidFill>
                <a:schemeClr val="dk1"/>
              </a:solidFill>
              <a:latin typeface="Calibri"/>
              <a:ea typeface="Calibri"/>
              <a:cs typeface="Calibri"/>
              <a:sym typeface="Calibri"/>
            </a:endParaRPr>
          </a:p>
          <a:p>
            <a:pPr indent="-229234" lvl="0" marL="324485" marR="0" rtl="0" algn="l">
              <a:lnSpc>
                <a:spcPct val="100000"/>
              </a:lnSpc>
              <a:spcBef>
                <a:spcPts val="216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Our target computer models a three-address machine </a:t>
            </a:r>
            <a:r>
              <a:rPr lang="en-US" sz="2000">
                <a:solidFill>
                  <a:schemeClr val="dk1"/>
                </a:solidFill>
                <a:latin typeface="Calibri"/>
                <a:ea typeface="Calibri"/>
                <a:cs typeface="Calibri"/>
                <a:sym typeface="Calibri"/>
              </a:rPr>
              <a:t>with</a:t>
            </a:r>
            <a:endParaRPr sz="2000">
              <a:solidFill>
                <a:schemeClr val="dk1"/>
              </a:solidFill>
              <a:latin typeface="Calibri"/>
              <a:ea typeface="Calibri"/>
              <a:cs typeface="Calibri"/>
              <a:sym typeface="Calibri"/>
            </a:endParaRPr>
          </a:p>
          <a:p>
            <a:pPr indent="-457834" lvl="1" marL="902335" marR="0" rtl="0" algn="l">
              <a:lnSpc>
                <a:spcPct val="100000"/>
              </a:lnSpc>
              <a:spcBef>
                <a:spcPts val="695"/>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Load and Store operations,</a:t>
            </a:r>
            <a:endParaRPr b="0" i="0" sz="2000" u="none" cap="none" strike="noStrike">
              <a:solidFill>
                <a:schemeClr val="dk1"/>
              </a:solidFill>
              <a:latin typeface="Calibri"/>
              <a:ea typeface="Calibri"/>
              <a:cs typeface="Calibri"/>
              <a:sym typeface="Calibri"/>
            </a:endParaRPr>
          </a:p>
          <a:p>
            <a:pPr indent="-457834" lvl="1" marL="902335" marR="0" rtl="0" algn="l">
              <a:lnSpc>
                <a:spcPct val="100000"/>
              </a:lnSpc>
              <a:spcBef>
                <a:spcPts val="495"/>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Computation operations,</a:t>
            </a:r>
            <a:endParaRPr b="0" i="0" sz="2000" u="none" cap="none" strike="noStrike">
              <a:solidFill>
                <a:schemeClr val="dk1"/>
              </a:solidFill>
              <a:latin typeface="Calibri"/>
              <a:ea typeface="Calibri"/>
              <a:cs typeface="Calibri"/>
              <a:sym typeface="Calibri"/>
            </a:endParaRPr>
          </a:p>
          <a:p>
            <a:pPr indent="-457834" lvl="1" marL="902335" marR="0" rtl="0" algn="l">
              <a:lnSpc>
                <a:spcPct val="100000"/>
              </a:lnSpc>
              <a:spcBef>
                <a:spcPts val="505"/>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Jump operations, and</a:t>
            </a:r>
            <a:endParaRPr b="0" i="0" sz="2000" u="none" cap="none" strike="noStrike">
              <a:solidFill>
                <a:schemeClr val="dk1"/>
              </a:solidFill>
              <a:latin typeface="Calibri"/>
              <a:ea typeface="Calibri"/>
              <a:cs typeface="Calibri"/>
              <a:sym typeface="Calibri"/>
            </a:endParaRPr>
          </a:p>
          <a:p>
            <a:pPr indent="-457834" lvl="1" marL="902335" marR="0" rtl="0" algn="l">
              <a:lnSpc>
                <a:spcPct val="100000"/>
              </a:lnSpc>
              <a:spcBef>
                <a:spcPts val="500"/>
              </a:spcBef>
              <a:spcAft>
                <a:spcPts val="0"/>
              </a:spcAft>
              <a:buClr>
                <a:schemeClr val="dk1"/>
              </a:buClr>
              <a:buSzPts val="2000"/>
              <a:buFont typeface="Calibri"/>
              <a:buAutoNum type="arabicPeriod"/>
            </a:pPr>
            <a:r>
              <a:rPr b="0" i="0" lang="en-US" sz="2000" u="none" cap="none" strike="noStrike">
                <a:solidFill>
                  <a:schemeClr val="dk1"/>
                </a:solidFill>
                <a:latin typeface="Calibri"/>
                <a:ea typeface="Calibri"/>
                <a:cs typeface="Calibri"/>
                <a:sym typeface="Calibri"/>
              </a:rPr>
              <a:t>Conditional jumps.</a:t>
            </a:r>
            <a:endParaRPr b="0" i="0" sz="2000" u="none" cap="none" strike="noStrike">
              <a:solidFill>
                <a:schemeClr val="dk1"/>
              </a:solidFill>
              <a:latin typeface="Calibri"/>
              <a:ea typeface="Calibri"/>
              <a:cs typeface="Calibri"/>
              <a:sym typeface="Calibri"/>
            </a:endParaRPr>
          </a:p>
          <a:p>
            <a:pPr indent="-228600" lvl="0" marL="324485" marR="561975" rtl="0" algn="l">
              <a:lnSpc>
                <a:spcPct val="120000"/>
              </a:lnSpc>
              <a:spcBef>
                <a:spcPts val="81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The underlying computer is a byte-addressable machine with n general-  purpose registers, R0, R1, . . . , R</a:t>
            </a:r>
            <a:r>
              <a:rPr b="1" baseline="-25000" lang="en-US" sz="1950">
                <a:solidFill>
                  <a:schemeClr val="dk1"/>
                </a:solidFill>
                <a:latin typeface="Calibri"/>
                <a:ea typeface="Calibri"/>
                <a:cs typeface="Calibri"/>
                <a:sym typeface="Calibri"/>
              </a:rPr>
              <a:t>n - 1</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229234" lvl="0" marL="324485" marR="0" rtl="0" algn="l">
              <a:lnSpc>
                <a:spcPct val="100000"/>
              </a:lnSpc>
              <a:spcBef>
                <a:spcPts val="1475"/>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To avoid hiding the concepts in a myriad of details, </a:t>
            </a:r>
            <a:r>
              <a:rPr b="1" lang="en-US" sz="2000">
                <a:solidFill>
                  <a:schemeClr val="dk1"/>
                </a:solidFill>
                <a:latin typeface="Calibri"/>
                <a:ea typeface="Calibri"/>
                <a:cs typeface="Calibri"/>
                <a:sym typeface="Calibri"/>
              </a:rPr>
              <a:t>we shall use a very limited</a:t>
            </a:r>
            <a:endParaRPr sz="2000">
              <a:solidFill>
                <a:schemeClr val="dk1"/>
              </a:solidFill>
              <a:latin typeface="Calibri"/>
              <a:ea typeface="Calibri"/>
              <a:cs typeface="Calibri"/>
              <a:sym typeface="Calibri"/>
            </a:endParaRPr>
          </a:p>
          <a:p>
            <a:pPr indent="0" lvl="0" marL="324485" marR="0" rtl="0" algn="l">
              <a:lnSpc>
                <a:spcPct val="100000"/>
              </a:lnSpc>
              <a:spcBef>
                <a:spcPts val="480"/>
              </a:spcBef>
              <a:spcAft>
                <a:spcPts val="0"/>
              </a:spcAft>
              <a:buNone/>
            </a:pPr>
            <a:r>
              <a:rPr b="1" lang="en-US" sz="2000">
                <a:solidFill>
                  <a:schemeClr val="dk1"/>
                </a:solidFill>
                <a:latin typeface="Calibri"/>
                <a:ea typeface="Calibri"/>
                <a:cs typeface="Calibri"/>
                <a:sym typeface="Calibri"/>
              </a:rPr>
              <a:t>set of instructions and assume that all operands are integers.</a:t>
            </a:r>
            <a:endParaRPr sz="2000">
              <a:solidFill>
                <a:schemeClr val="dk1"/>
              </a:solidFill>
              <a:latin typeface="Calibri"/>
              <a:ea typeface="Calibri"/>
              <a:cs typeface="Calibri"/>
              <a:sym typeface="Calibri"/>
            </a:endParaRPr>
          </a:p>
          <a:p>
            <a:pPr indent="-228600" lvl="0" marL="324485" marR="43180" rtl="0" algn="l">
              <a:lnSpc>
                <a:spcPct val="120000"/>
              </a:lnSpc>
              <a:spcBef>
                <a:spcPts val="101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Most instructions consists of an operator, followed by a target, followed by a  list of source operands. Ex: </a:t>
            </a:r>
            <a:r>
              <a:rPr b="1" lang="en-US" sz="2000">
                <a:solidFill>
                  <a:srgbClr val="00AFEF"/>
                </a:solidFill>
                <a:latin typeface="Consolas"/>
                <a:ea typeface="Consolas"/>
                <a:cs typeface="Consolas"/>
                <a:sym typeface="Consolas"/>
              </a:rPr>
              <a:t>op dest, src1, src2</a:t>
            </a:r>
            <a:endParaRPr sz="2000">
              <a:solidFill>
                <a:schemeClr val="dk1"/>
              </a:solidFill>
              <a:latin typeface="Consolas"/>
              <a:ea typeface="Consolas"/>
              <a:cs typeface="Consolas"/>
              <a:sym typeface="Consolas"/>
            </a:endParaRPr>
          </a:p>
        </p:txBody>
      </p:sp>
      <p:sp>
        <p:nvSpPr>
          <p:cNvPr id="339" name="Google Shape;339;p3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4"/>
          <p:cNvSpPr txBox="1"/>
          <p:nvPr/>
        </p:nvSpPr>
        <p:spPr>
          <a:xfrm>
            <a:off x="513080" y="760603"/>
            <a:ext cx="8147684" cy="55079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Target Machine Model</a:t>
            </a:r>
            <a:endParaRPr sz="24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000">
              <a:solidFill>
                <a:schemeClr val="dk1"/>
              </a:solidFill>
              <a:latin typeface="Calibri"/>
              <a:ea typeface="Calibri"/>
              <a:cs typeface="Calibri"/>
              <a:sym typeface="Calibri"/>
            </a:endParaRPr>
          </a:p>
          <a:p>
            <a:pPr indent="-228600" lvl="0" marL="241300" marR="0" rtl="0" algn="l">
              <a:lnSpc>
                <a:spcPct val="100000"/>
              </a:lnSpc>
              <a:spcBef>
                <a:spcPts val="0"/>
              </a:spcBef>
              <a:spcAft>
                <a:spcPts val="0"/>
              </a:spcAft>
              <a:buClr>
                <a:schemeClr val="dk1"/>
              </a:buClr>
              <a:buSzPts val="2100"/>
              <a:buFont typeface="Noto Sans Symbols"/>
              <a:buChar char="⮚"/>
            </a:pPr>
            <a:r>
              <a:rPr b="1" lang="en-US" sz="2200">
                <a:solidFill>
                  <a:schemeClr val="dk1"/>
                </a:solidFill>
                <a:latin typeface="Calibri"/>
                <a:ea typeface="Calibri"/>
                <a:cs typeface="Calibri"/>
                <a:sym typeface="Calibri"/>
              </a:rPr>
              <a:t>We assume the following kinds of instructions are available:</a:t>
            </a:r>
            <a:endParaRPr sz="2200">
              <a:solidFill>
                <a:schemeClr val="dk1"/>
              </a:solidFill>
              <a:latin typeface="Calibri"/>
              <a:ea typeface="Calibri"/>
              <a:cs typeface="Calibri"/>
              <a:sym typeface="Calibri"/>
            </a:endParaRPr>
          </a:p>
          <a:p>
            <a:pPr indent="-515620" lvl="1" marL="984885" marR="0" rtl="0" algn="l">
              <a:lnSpc>
                <a:spcPct val="100000"/>
              </a:lnSpc>
              <a:spcBef>
                <a:spcPts val="1405"/>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Load (from memory)	</a:t>
            </a:r>
            <a:r>
              <a:rPr b="1" i="0" lang="en-US" sz="2200" u="none" cap="none" strike="noStrike">
                <a:solidFill>
                  <a:srgbClr val="00AFEF"/>
                </a:solidFill>
                <a:latin typeface="Consolas"/>
                <a:ea typeface="Consolas"/>
                <a:cs typeface="Consolas"/>
                <a:sym typeface="Consolas"/>
              </a:rPr>
              <a:t>(LD	</a:t>
            </a:r>
            <a:r>
              <a:rPr b="1" i="0" lang="en-US" sz="2200" u="none" cap="none" strike="noStrike">
                <a:solidFill>
                  <a:schemeClr val="dk1"/>
                </a:solidFill>
                <a:latin typeface="Consolas"/>
                <a:ea typeface="Consolas"/>
                <a:cs typeface="Consolas"/>
                <a:sym typeface="Consolas"/>
              </a:rPr>
              <a:t>Dest</a:t>
            </a:r>
            <a:r>
              <a:rPr b="1" i="0" lang="en-US" sz="2200" u="none" cap="none" strike="noStrike">
                <a:solidFill>
                  <a:srgbClr val="00AFEF"/>
                </a:solidFill>
                <a:latin typeface="Consolas"/>
                <a:ea typeface="Consolas"/>
                <a:cs typeface="Consolas"/>
                <a:sym typeface="Consolas"/>
              </a:rPr>
              <a:t>(Reg), </a:t>
            </a:r>
            <a:r>
              <a:rPr b="1" i="0" lang="en-US" sz="2200" u="none" cap="none" strike="noStrike">
                <a:solidFill>
                  <a:schemeClr val="dk1"/>
                </a:solidFill>
                <a:latin typeface="Consolas"/>
                <a:ea typeface="Consolas"/>
                <a:cs typeface="Consolas"/>
                <a:sym typeface="Consolas"/>
              </a:rPr>
              <a:t>Src</a:t>
            </a:r>
            <a:r>
              <a:rPr b="1" i="0" lang="en-US" sz="2200" u="none" cap="none" strike="noStrike">
                <a:solidFill>
                  <a:srgbClr val="00AFEF"/>
                </a:solidFill>
                <a:latin typeface="Consolas"/>
                <a:ea typeface="Consolas"/>
                <a:cs typeface="Consolas"/>
                <a:sym typeface="Consolas"/>
              </a:rPr>
              <a:t>(memloc))</a:t>
            </a:r>
            <a:endParaRPr b="0" i="0" sz="2200" u="none" cap="none" strike="noStrike">
              <a:solidFill>
                <a:schemeClr val="dk1"/>
              </a:solidFill>
              <a:latin typeface="Consolas"/>
              <a:ea typeface="Consolas"/>
              <a:cs typeface="Consolas"/>
              <a:sym typeface="Consolas"/>
            </a:endParaRPr>
          </a:p>
          <a:p>
            <a:pPr indent="-515620" lvl="1" marL="984885" marR="0" rtl="0" algn="l">
              <a:lnSpc>
                <a:spcPct val="100000"/>
              </a:lnSpc>
              <a:spcBef>
                <a:spcPts val="1825"/>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Store (to memory)	</a:t>
            </a:r>
            <a:r>
              <a:rPr b="1" i="0" lang="en-US" sz="2200" u="none" cap="none" strike="noStrike">
                <a:solidFill>
                  <a:srgbClr val="00AFEF"/>
                </a:solidFill>
                <a:latin typeface="Consolas"/>
                <a:ea typeface="Consolas"/>
                <a:cs typeface="Consolas"/>
                <a:sym typeface="Consolas"/>
              </a:rPr>
              <a:t>(ST	</a:t>
            </a:r>
            <a:r>
              <a:rPr b="1" i="0" lang="en-US" sz="2200" u="none" cap="none" strike="noStrike">
                <a:solidFill>
                  <a:schemeClr val="dk1"/>
                </a:solidFill>
                <a:latin typeface="Consolas"/>
                <a:ea typeface="Consolas"/>
                <a:cs typeface="Consolas"/>
                <a:sym typeface="Consolas"/>
              </a:rPr>
              <a:t>Dest</a:t>
            </a:r>
            <a:r>
              <a:rPr b="1" i="0" lang="en-US" sz="2200" u="none" cap="none" strike="noStrike">
                <a:solidFill>
                  <a:srgbClr val="00AFEF"/>
                </a:solidFill>
                <a:latin typeface="Consolas"/>
                <a:ea typeface="Consolas"/>
                <a:cs typeface="Consolas"/>
                <a:sym typeface="Consolas"/>
              </a:rPr>
              <a:t>(memloc), </a:t>
            </a:r>
            <a:r>
              <a:rPr b="1" i="0" lang="en-US" sz="2200" u="none" cap="none" strike="noStrike">
                <a:solidFill>
                  <a:schemeClr val="dk1"/>
                </a:solidFill>
                <a:latin typeface="Consolas"/>
                <a:ea typeface="Consolas"/>
                <a:cs typeface="Consolas"/>
                <a:sym typeface="Consolas"/>
              </a:rPr>
              <a:t>Src</a:t>
            </a:r>
            <a:r>
              <a:rPr b="1" i="0" lang="en-US" sz="2200" u="none" cap="none" strike="noStrike">
                <a:solidFill>
                  <a:srgbClr val="00AFEF"/>
                </a:solidFill>
                <a:latin typeface="Consolas"/>
                <a:ea typeface="Consolas"/>
                <a:cs typeface="Consolas"/>
                <a:sym typeface="Consolas"/>
              </a:rPr>
              <a:t>(Reg))</a:t>
            </a:r>
            <a:endParaRPr b="0" i="0" sz="2200" u="none" cap="none" strike="noStrike">
              <a:solidFill>
                <a:schemeClr val="dk1"/>
              </a:solidFill>
              <a:latin typeface="Consolas"/>
              <a:ea typeface="Consolas"/>
              <a:cs typeface="Consolas"/>
              <a:sym typeface="Consolas"/>
            </a:endParaRPr>
          </a:p>
          <a:p>
            <a:pPr indent="-515620" lvl="1" marL="984885" marR="0" rtl="0" algn="l">
              <a:lnSpc>
                <a:spcPct val="100000"/>
              </a:lnSpc>
              <a:spcBef>
                <a:spcPts val="1825"/>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Move (b/w registers)	</a:t>
            </a:r>
            <a:r>
              <a:rPr b="1" i="0" lang="en-US" sz="2200" u="none" cap="none" strike="noStrike">
                <a:solidFill>
                  <a:srgbClr val="00AFEF"/>
                </a:solidFill>
                <a:latin typeface="Consolas"/>
                <a:ea typeface="Consolas"/>
                <a:cs typeface="Consolas"/>
                <a:sym typeface="Consolas"/>
              </a:rPr>
              <a:t>(MOV R1, R2)</a:t>
            </a:r>
            <a:endParaRPr b="0" i="0" sz="2200" u="none" cap="none" strike="noStrike">
              <a:solidFill>
                <a:schemeClr val="dk1"/>
              </a:solidFill>
              <a:latin typeface="Consolas"/>
              <a:ea typeface="Consolas"/>
              <a:cs typeface="Consolas"/>
              <a:sym typeface="Consolas"/>
            </a:endParaRPr>
          </a:p>
          <a:p>
            <a:pPr indent="-515620" lvl="1" marL="984885" marR="0" rtl="0" algn="l">
              <a:lnSpc>
                <a:spcPct val="100000"/>
              </a:lnSpc>
              <a:spcBef>
                <a:spcPts val="1810"/>
              </a:spcBef>
              <a:spcAft>
                <a:spcPts val="0"/>
              </a:spcAft>
              <a:buClr>
                <a:schemeClr val="dk1"/>
              </a:buClr>
              <a:buSzPts val="2200"/>
              <a:buFont typeface="Calibri"/>
              <a:buAutoNum type="arabicPeriod"/>
            </a:pPr>
            <a:r>
              <a:rPr b="1" i="0" lang="en-US" sz="2200" u="none" cap="none" strike="noStrike">
                <a:solidFill>
                  <a:schemeClr val="dk1"/>
                </a:solidFill>
                <a:latin typeface="Calibri"/>
                <a:ea typeface="Calibri"/>
                <a:cs typeface="Calibri"/>
                <a:sym typeface="Calibri"/>
              </a:rPr>
              <a:t>Computations	</a:t>
            </a:r>
            <a:r>
              <a:rPr b="1" i="0" lang="en-US" sz="2200" u="none" cap="none" strike="noStrike">
                <a:solidFill>
                  <a:srgbClr val="00AFEF"/>
                </a:solidFill>
                <a:latin typeface="Consolas"/>
                <a:ea typeface="Consolas"/>
                <a:cs typeface="Consolas"/>
                <a:sym typeface="Consolas"/>
              </a:rPr>
              <a:t>(op, dest, src1, src2)</a:t>
            </a:r>
            <a:endParaRPr b="0" i="0" sz="2200" u="none" cap="none" strike="noStrike">
              <a:solidFill>
                <a:schemeClr val="dk1"/>
              </a:solidFill>
              <a:latin typeface="Consolas"/>
              <a:ea typeface="Consolas"/>
              <a:cs typeface="Consolas"/>
              <a:sym typeface="Consolas"/>
            </a:endParaRPr>
          </a:p>
          <a:p>
            <a:pPr indent="-513714" lvl="2" marL="1384300" marR="0" rtl="0" algn="l">
              <a:lnSpc>
                <a:spcPct val="100000"/>
              </a:lnSpc>
              <a:spcBef>
                <a:spcPts val="935"/>
              </a:spcBef>
              <a:spcAft>
                <a:spcPts val="0"/>
              </a:spcAft>
              <a:buClr>
                <a:srgbClr val="6F2F9F"/>
              </a:buClr>
              <a:buSzPts val="2000"/>
              <a:buFont typeface="Consolas"/>
              <a:buAutoNum type="alphaLcParenR"/>
            </a:pPr>
            <a:r>
              <a:rPr b="1" i="0" lang="en-US" sz="2000" u="none" cap="none" strike="noStrike">
                <a:solidFill>
                  <a:srgbClr val="6F2F9F"/>
                </a:solidFill>
                <a:latin typeface="Consolas"/>
                <a:ea typeface="Consolas"/>
                <a:cs typeface="Consolas"/>
                <a:sym typeface="Consolas"/>
              </a:rPr>
              <a:t>ADD</a:t>
            </a:r>
            <a:endParaRPr b="0" i="0" sz="2000" u="none" cap="none" strike="noStrike">
              <a:solidFill>
                <a:schemeClr val="dk1"/>
              </a:solidFill>
              <a:latin typeface="Consolas"/>
              <a:ea typeface="Consolas"/>
              <a:cs typeface="Consolas"/>
              <a:sym typeface="Consolas"/>
            </a:endParaRPr>
          </a:p>
          <a:p>
            <a:pPr indent="-513714" lvl="2" marL="1384300" marR="0" rtl="0" algn="l">
              <a:lnSpc>
                <a:spcPct val="100000"/>
              </a:lnSpc>
              <a:spcBef>
                <a:spcPts val="505"/>
              </a:spcBef>
              <a:spcAft>
                <a:spcPts val="0"/>
              </a:spcAft>
              <a:buClr>
                <a:srgbClr val="6F2F9F"/>
              </a:buClr>
              <a:buSzPts val="2000"/>
              <a:buFont typeface="Consolas"/>
              <a:buAutoNum type="alphaLcParenR"/>
            </a:pPr>
            <a:r>
              <a:rPr b="1" i="0" lang="en-US" sz="2000" u="none" cap="none" strike="noStrike">
                <a:solidFill>
                  <a:srgbClr val="6F2F9F"/>
                </a:solidFill>
                <a:latin typeface="Consolas"/>
                <a:ea typeface="Consolas"/>
                <a:cs typeface="Consolas"/>
                <a:sym typeface="Consolas"/>
              </a:rPr>
              <a:t>SUB</a:t>
            </a:r>
            <a:endParaRPr b="0" i="0" sz="2000" u="none" cap="none" strike="noStrike">
              <a:solidFill>
                <a:schemeClr val="dk1"/>
              </a:solidFill>
              <a:latin typeface="Consolas"/>
              <a:ea typeface="Consolas"/>
              <a:cs typeface="Consolas"/>
              <a:sym typeface="Consolas"/>
            </a:endParaRPr>
          </a:p>
          <a:p>
            <a:pPr indent="-513714" lvl="2" marL="1384300" marR="0" rtl="0" algn="l">
              <a:lnSpc>
                <a:spcPct val="100000"/>
              </a:lnSpc>
              <a:spcBef>
                <a:spcPts val="505"/>
              </a:spcBef>
              <a:spcAft>
                <a:spcPts val="0"/>
              </a:spcAft>
              <a:buClr>
                <a:srgbClr val="6F2F9F"/>
              </a:buClr>
              <a:buSzPts val="2000"/>
              <a:buFont typeface="Consolas"/>
              <a:buAutoNum type="alphaLcParenR"/>
            </a:pPr>
            <a:r>
              <a:rPr b="1" i="0" lang="en-US" sz="2000" u="none" cap="none" strike="noStrike">
                <a:solidFill>
                  <a:srgbClr val="6F2F9F"/>
                </a:solidFill>
                <a:latin typeface="Consolas"/>
                <a:ea typeface="Consolas"/>
                <a:cs typeface="Consolas"/>
                <a:sym typeface="Consolas"/>
              </a:rPr>
              <a:t>MUL</a:t>
            </a:r>
            <a:endParaRPr b="0" i="0" sz="2000" u="none" cap="none" strike="noStrike">
              <a:solidFill>
                <a:schemeClr val="dk1"/>
              </a:solidFill>
              <a:latin typeface="Consolas"/>
              <a:ea typeface="Consolas"/>
              <a:cs typeface="Consolas"/>
              <a:sym typeface="Consolas"/>
            </a:endParaRPr>
          </a:p>
          <a:p>
            <a:pPr indent="-513714" lvl="2" marL="1384300" marR="0" rtl="0" algn="l">
              <a:lnSpc>
                <a:spcPct val="100000"/>
              </a:lnSpc>
              <a:spcBef>
                <a:spcPts val="490"/>
              </a:spcBef>
              <a:spcAft>
                <a:spcPts val="0"/>
              </a:spcAft>
              <a:buClr>
                <a:srgbClr val="6F2F9F"/>
              </a:buClr>
              <a:buSzPts val="2000"/>
              <a:buFont typeface="Consolas"/>
              <a:buAutoNum type="alphaLcParenR"/>
            </a:pPr>
            <a:r>
              <a:rPr b="1" i="0" lang="en-US" sz="2000" u="none" cap="none" strike="noStrike">
                <a:solidFill>
                  <a:srgbClr val="6F2F9F"/>
                </a:solidFill>
                <a:latin typeface="Consolas"/>
                <a:ea typeface="Consolas"/>
                <a:cs typeface="Consolas"/>
                <a:sym typeface="Consolas"/>
              </a:rPr>
              <a:t>DIV</a:t>
            </a:r>
            <a:endParaRPr b="0" i="0" sz="2000" u="none" cap="none" strike="noStrike">
              <a:solidFill>
                <a:schemeClr val="dk1"/>
              </a:solidFill>
              <a:latin typeface="Consolas"/>
              <a:ea typeface="Consolas"/>
              <a:cs typeface="Consolas"/>
              <a:sym typeface="Consolas"/>
            </a:endParaRPr>
          </a:p>
        </p:txBody>
      </p:sp>
      <p:sp>
        <p:nvSpPr>
          <p:cNvPr id="345" name="Google Shape;345;p34"/>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49" name="Shape 349"/>
        <p:cNvGrpSpPr/>
        <p:nvPr/>
      </p:nvGrpSpPr>
      <p:grpSpPr>
        <a:xfrm>
          <a:off x="0" y="0"/>
          <a:ext cx="0" cy="0"/>
          <a:chOff x="0" y="0"/>
          <a:chExt cx="0" cy="0"/>
        </a:xfrm>
      </p:grpSpPr>
      <p:sp>
        <p:nvSpPr>
          <p:cNvPr id="350" name="Google Shape;350;p35"/>
          <p:cNvSpPr txBox="1"/>
          <p:nvPr/>
        </p:nvSpPr>
        <p:spPr>
          <a:xfrm>
            <a:off x="599643" y="2405633"/>
            <a:ext cx="2948305"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200">
                <a:solidFill>
                  <a:schemeClr val="dk1"/>
                </a:solidFill>
                <a:latin typeface="Calibri"/>
                <a:ea typeface="Calibri"/>
                <a:cs typeface="Calibri"/>
                <a:sym typeface="Calibri"/>
              </a:rPr>
              <a:t>5.	Unconditional jumps</a:t>
            </a:r>
            <a:endParaRPr sz="2200">
              <a:solidFill>
                <a:schemeClr val="dk1"/>
              </a:solidFill>
              <a:latin typeface="Calibri"/>
              <a:ea typeface="Calibri"/>
              <a:cs typeface="Calibri"/>
              <a:sym typeface="Calibri"/>
            </a:endParaRPr>
          </a:p>
        </p:txBody>
      </p:sp>
      <p:sp>
        <p:nvSpPr>
          <p:cNvPr id="351" name="Google Shape;351;p35"/>
          <p:cNvSpPr txBox="1"/>
          <p:nvPr/>
        </p:nvSpPr>
        <p:spPr>
          <a:xfrm>
            <a:off x="3800347" y="2405633"/>
            <a:ext cx="1872614" cy="92583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200">
                <a:solidFill>
                  <a:srgbClr val="00AFEF"/>
                </a:solidFill>
                <a:latin typeface="Consolas"/>
                <a:ea typeface="Consolas"/>
                <a:cs typeface="Consolas"/>
                <a:sym typeface="Consolas"/>
              </a:rPr>
              <a:t>(BR	L)</a:t>
            </a:r>
            <a:endParaRPr sz="2200">
              <a:solidFill>
                <a:schemeClr val="dk1"/>
              </a:solidFill>
              <a:latin typeface="Consolas"/>
              <a:ea typeface="Consolas"/>
              <a:cs typeface="Consolas"/>
              <a:sym typeface="Consolas"/>
            </a:endParaRPr>
          </a:p>
          <a:p>
            <a:pPr indent="0" lvl="0" marL="12700" marR="0" rtl="0" algn="l">
              <a:lnSpc>
                <a:spcPct val="100000"/>
              </a:lnSpc>
              <a:spcBef>
                <a:spcPts val="1814"/>
              </a:spcBef>
              <a:spcAft>
                <a:spcPts val="0"/>
              </a:spcAft>
              <a:buNone/>
            </a:pPr>
            <a:r>
              <a:rPr b="1" lang="en-US" sz="2200">
                <a:solidFill>
                  <a:srgbClr val="00AFEF"/>
                </a:solidFill>
                <a:latin typeface="Consolas"/>
                <a:ea typeface="Consolas"/>
                <a:cs typeface="Consolas"/>
                <a:sym typeface="Consolas"/>
              </a:rPr>
              <a:t>(B</a:t>
            </a:r>
            <a:r>
              <a:rPr b="1" i="1" lang="en-US" sz="2200">
                <a:solidFill>
                  <a:srgbClr val="00AFEF"/>
                </a:solidFill>
                <a:latin typeface="Consolas"/>
                <a:ea typeface="Consolas"/>
                <a:cs typeface="Consolas"/>
                <a:sym typeface="Consolas"/>
              </a:rPr>
              <a:t>cond </a:t>
            </a:r>
            <a:r>
              <a:rPr b="1" lang="en-US" sz="2200">
                <a:solidFill>
                  <a:srgbClr val="00AFEF"/>
                </a:solidFill>
                <a:latin typeface="Consolas"/>
                <a:ea typeface="Consolas"/>
                <a:cs typeface="Consolas"/>
                <a:sym typeface="Consolas"/>
              </a:rPr>
              <a:t>R, L)</a:t>
            </a:r>
            <a:endParaRPr sz="2200">
              <a:solidFill>
                <a:schemeClr val="dk1"/>
              </a:solidFill>
              <a:latin typeface="Consolas"/>
              <a:ea typeface="Consolas"/>
              <a:cs typeface="Consolas"/>
              <a:sym typeface="Consolas"/>
            </a:endParaRPr>
          </a:p>
        </p:txBody>
      </p:sp>
      <p:sp>
        <p:nvSpPr>
          <p:cNvPr id="352" name="Google Shape;352;p35"/>
          <p:cNvSpPr txBox="1"/>
          <p:nvPr/>
        </p:nvSpPr>
        <p:spPr>
          <a:xfrm>
            <a:off x="599643" y="2971292"/>
            <a:ext cx="2647315" cy="36068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b="1" lang="en-US" sz="2200">
                <a:solidFill>
                  <a:schemeClr val="dk1"/>
                </a:solidFill>
                <a:latin typeface="Calibri"/>
                <a:ea typeface="Calibri"/>
                <a:cs typeface="Calibri"/>
                <a:sym typeface="Calibri"/>
              </a:rPr>
              <a:t>6.	Conditional jumps</a:t>
            </a:r>
            <a:endParaRPr sz="2200">
              <a:solidFill>
                <a:schemeClr val="dk1"/>
              </a:solidFill>
              <a:latin typeface="Calibri"/>
              <a:ea typeface="Calibri"/>
              <a:cs typeface="Calibri"/>
              <a:sym typeface="Calibri"/>
            </a:endParaRPr>
          </a:p>
        </p:txBody>
      </p:sp>
      <p:sp>
        <p:nvSpPr>
          <p:cNvPr id="353" name="Google Shape;353;p35"/>
          <p:cNvSpPr txBox="1"/>
          <p:nvPr/>
        </p:nvSpPr>
        <p:spPr>
          <a:xfrm>
            <a:off x="828243" y="3538220"/>
            <a:ext cx="7376159" cy="1933575"/>
          </a:xfrm>
          <a:prstGeom prst="rect">
            <a:avLst/>
          </a:prstGeom>
          <a:noFill/>
          <a:ln>
            <a:noFill/>
          </a:ln>
        </p:spPr>
        <p:txBody>
          <a:bodyPr anchorCtr="0" anchor="t" bIns="0" lIns="0" spcFirstLastPara="1" rIns="0" wrap="square" tIns="12050">
            <a:spAutoFit/>
          </a:bodyPr>
          <a:lstStyle/>
          <a:p>
            <a:pPr indent="0" lvl="0" marL="184785" marR="0" rtl="0" algn="l">
              <a:lnSpc>
                <a:spcPct val="100000"/>
              </a:lnSpc>
              <a:spcBef>
                <a:spcPts val="0"/>
              </a:spcBef>
              <a:spcAft>
                <a:spcPts val="0"/>
              </a:spcAft>
              <a:buNone/>
            </a:pPr>
            <a:r>
              <a:rPr b="1" i="1" lang="en-US" sz="2200">
                <a:solidFill>
                  <a:srgbClr val="00AF50"/>
                </a:solidFill>
                <a:latin typeface="Calibri"/>
                <a:ea typeface="Calibri"/>
                <a:cs typeface="Calibri"/>
                <a:sym typeface="Calibri"/>
              </a:rPr>
              <a:t>cond </a:t>
            </a:r>
            <a:r>
              <a:rPr b="1" lang="en-US" sz="2200">
                <a:solidFill>
                  <a:srgbClr val="00AF50"/>
                </a:solidFill>
                <a:latin typeface="Calibri"/>
                <a:ea typeface="Calibri"/>
                <a:cs typeface="Calibri"/>
                <a:sym typeface="Calibri"/>
              </a:rPr>
              <a:t>: </a:t>
            </a:r>
            <a:r>
              <a:rPr b="1" lang="en-US" sz="2200">
                <a:solidFill>
                  <a:srgbClr val="FF0000"/>
                </a:solidFill>
                <a:latin typeface="Consolas"/>
                <a:ea typeface="Consolas"/>
                <a:cs typeface="Consolas"/>
                <a:sym typeface="Consolas"/>
              </a:rPr>
              <a:t>LTZ, GTZ, EZ, LTEZ, GTEZ</a:t>
            </a:r>
            <a:endParaRPr sz="2200">
              <a:solidFill>
                <a:schemeClr val="dk1"/>
              </a:solidFill>
              <a:latin typeface="Consolas"/>
              <a:ea typeface="Consolas"/>
              <a:cs typeface="Consolas"/>
              <a:sym typeface="Consolas"/>
            </a:endParaRPr>
          </a:p>
          <a:p>
            <a:pPr indent="0" lvl="0" marL="12700" marR="5080" rtl="0" algn="just">
              <a:lnSpc>
                <a:spcPct val="150000"/>
              </a:lnSpc>
              <a:spcBef>
                <a:spcPts val="505"/>
              </a:spcBef>
              <a:spcAft>
                <a:spcPts val="0"/>
              </a:spcAft>
              <a:buNone/>
            </a:pPr>
            <a:r>
              <a:rPr lang="en-US" sz="2200">
                <a:solidFill>
                  <a:schemeClr val="dk1"/>
                </a:solidFill>
                <a:latin typeface="Calibri"/>
                <a:ea typeface="Calibri"/>
                <a:cs typeface="Calibri"/>
                <a:sym typeface="Calibri"/>
              </a:rPr>
              <a:t>For example, </a:t>
            </a:r>
            <a:r>
              <a:rPr b="1" lang="en-US" sz="2200">
                <a:solidFill>
                  <a:schemeClr val="dk1"/>
                </a:solidFill>
                <a:latin typeface="Consolas"/>
                <a:ea typeface="Consolas"/>
                <a:cs typeface="Consolas"/>
                <a:sym typeface="Consolas"/>
              </a:rPr>
              <a:t>BLTZ R, L </a:t>
            </a:r>
            <a:r>
              <a:rPr lang="en-US" sz="2200">
                <a:solidFill>
                  <a:schemeClr val="dk1"/>
                </a:solidFill>
                <a:latin typeface="Calibri"/>
                <a:ea typeface="Calibri"/>
                <a:cs typeface="Calibri"/>
                <a:sym typeface="Calibri"/>
              </a:rPr>
              <a:t>causes a jump to label L if the value in  register R is less than zero, and allows control to pass to the next  machine instruction if not.</a:t>
            </a:r>
            <a:endParaRPr sz="2200">
              <a:solidFill>
                <a:schemeClr val="dk1"/>
              </a:solidFill>
              <a:latin typeface="Calibri"/>
              <a:ea typeface="Calibri"/>
              <a:cs typeface="Calibri"/>
              <a:sym typeface="Calibri"/>
            </a:endParaRPr>
          </a:p>
        </p:txBody>
      </p:sp>
      <p:pic>
        <p:nvPicPr>
          <p:cNvPr id="354" name="Google Shape;354;p35"/>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355" name="Google Shape;355;p35"/>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35"/>
          <p:cNvSpPr txBox="1"/>
          <p:nvPr/>
        </p:nvSpPr>
        <p:spPr>
          <a:xfrm>
            <a:off x="513080" y="760603"/>
            <a:ext cx="3075940" cy="11207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Target Machine Model</a:t>
            </a:r>
            <a:endParaRPr sz="2400">
              <a:solidFill>
                <a:schemeClr val="dk1"/>
              </a:solidFill>
              <a:latin typeface="Calibri"/>
              <a:ea typeface="Calibri"/>
              <a:cs typeface="Calibri"/>
              <a:sym typeface="Calibri"/>
            </a:endParaRPr>
          </a:p>
        </p:txBody>
      </p:sp>
      <p:sp>
        <p:nvSpPr>
          <p:cNvPr id="357" name="Google Shape;357;p35"/>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61" name="Shape 361"/>
        <p:cNvGrpSpPr/>
        <p:nvPr/>
      </p:nvGrpSpPr>
      <p:grpSpPr>
        <a:xfrm>
          <a:off x="0" y="0"/>
          <a:ext cx="0" cy="0"/>
          <a:chOff x="0" y="0"/>
          <a:chExt cx="0" cy="0"/>
        </a:xfrm>
      </p:grpSpPr>
      <p:sp>
        <p:nvSpPr>
          <p:cNvPr id="362" name="Google Shape;362;p36"/>
          <p:cNvSpPr txBox="1"/>
          <p:nvPr/>
        </p:nvSpPr>
        <p:spPr>
          <a:xfrm>
            <a:off x="513080" y="2052573"/>
            <a:ext cx="23596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538235"/>
                </a:solidFill>
                <a:latin typeface="Calibri"/>
                <a:ea typeface="Calibri"/>
                <a:cs typeface="Calibri"/>
                <a:sym typeface="Calibri"/>
              </a:rPr>
              <a:t>Addressing Modes</a:t>
            </a:r>
            <a:endParaRPr sz="2400">
              <a:solidFill>
                <a:schemeClr val="dk1"/>
              </a:solidFill>
              <a:latin typeface="Calibri"/>
              <a:ea typeface="Calibri"/>
              <a:cs typeface="Calibri"/>
              <a:sym typeface="Calibri"/>
            </a:endParaRPr>
          </a:p>
        </p:txBody>
      </p:sp>
      <p:sp>
        <p:nvSpPr>
          <p:cNvPr id="363" name="Google Shape;363;p36"/>
          <p:cNvSpPr txBox="1"/>
          <p:nvPr>
            <p:ph idx="1" type="body"/>
          </p:nvPr>
        </p:nvSpPr>
        <p:spPr>
          <a:xfrm>
            <a:off x="513080" y="2304464"/>
            <a:ext cx="9072245" cy="2051685"/>
          </a:xfrm>
          <a:prstGeom prst="rect">
            <a:avLst/>
          </a:prstGeom>
          <a:noFill/>
          <a:ln>
            <a:noFill/>
          </a:ln>
        </p:spPr>
        <p:txBody>
          <a:bodyPr anchorCtr="0" anchor="t" bIns="0" lIns="0" spcFirstLastPara="1" rIns="0" wrap="square" tIns="217800">
            <a:spAutoFit/>
          </a:bodyPr>
          <a:lstStyle/>
          <a:p>
            <a:pPr indent="-515619" lvl="0" marL="527685" rtl="0" algn="l">
              <a:lnSpc>
                <a:spcPct val="100000"/>
              </a:lnSpc>
              <a:spcBef>
                <a:spcPts val="0"/>
              </a:spcBef>
              <a:spcAft>
                <a:spcPts val="0"/>
              </a:spcAft>
              <a:buClr>
                <a:srgbClr val="006FC0"/>
              </a:buClr>
              <a:buSzPts val="2400"/>
              <a:buFont typeface="Calibri"/>
              <a:buAutoNum type="arabicPeriod"/>
            </a:pPr>
            <a:r>
              <a:rPr lang="en-US"/>
              <a:t>Direct Addressing mode:</a:t>
            </a:r>
            <a:endParaRPr/>
          </a:p>
          <a:p>
            <a:pPr indent="-228600" lvl="1" marL="698500" rtl="0" algn="l">
              <a:lnSpc>
                <a:spcPct val="100000"/>
              </a:lnSpc>
              <a:spcBef>
                <a:spcPts val="1350"/>
              </a:spcBef>
              <a:spcAft>
                <a:spcPts val="0"/>
              </a:spcAft>
              <a:buClr>
                <a:srgbClr val="40424E"/>
              </a:buClr>
              <a:buSzPts val="2000"/>
              <a:buFont typeface="Arial"/>
              <a:buChar char="•"/>
            </a:pPr>
            <a:r>
              <a:rPr lang="en-US" sz="2000">
                <a:solidFill>
                  <a:srgbClr val="40424E"/>
                </a:solidFill>
                <a:latin typeface="Calibri"/>
                <a:ea typeface="Calibri"/>
                <a:cs typeface="Calibri"/>
                <a:sym typeface="Calibri"/>
              </a:rPr>
              <a:t>In direct addressing mode, the address field contains the address of the operand.</a:t>
            </a:r>
            <a:endParaRPr sz="2000">
              <a:latin typeface="Calibri"/>
              <a:ea typeface="Calibri"/>
              <a:cs typeface="Calibri"/>
              <a:sym typeface="Calibri"/>
            </a:endParaRPr>
          </a:p>
          <a:p>
            <a:pPr indent="-228600" lvl="1" marL="698500" rtl="0" algn="l">
              <a:lnSpc>
                <a:spcPct val="100000"/>
              </a:lnSpc>
              <a:spcBef>
                <a:spcPts val="1705"/>
              </a:spcBef>
              <a:spcAft>
                <a:spcPts val="0"/>
              </a:spcAft>
              <a:buClr>
                <a:srgbClr val="40424E"/>
              </a:buClr>
              <a:buSzPts val="2000"/>
              <a:buFont typeface="Arial"/>
              <a:buChar char="•"/>
            </a:pPr>
            <a:r>
              <a:rPr b="1" lang="en-US" sz="2000">
                <a:solidFill>
                  <a:srgbClr val="40424E"/>
                </a:solidFill>
                <a:latin typeface="Calibri"/>
                <a:ea typeface="Calibri"/>
                <a:cs typeface="Calibri"/>
                <a:sym typeface="Calibri"/>
              </a:rPr>
              <a:t>Example: </a:t>
            </a:r>
            <a:r>
              <a:rPr b="1" lang="en-US" sz="2000">
                <a:solidFill>
                  <a:srgbClr val="2E5496"/>
                </a:solidFill>
                <a:latin typeface="Consolas"/>
                <a:ea typeface="Consolas"/>
                <a:cs typeface="Consolas"/>
                <a:sym typeface="Consolas"/>
              </a:rPr>
              <a:t>Add the content of R1 and the content of 1001(memory</a:t>
            </a:r>
            <a:endParaRPr sz="2000">
              <a:latin typeface="Consolas"/>
              <a:ea typeface="Consolas"/>
              <a:cs typeface="Consolas"/>
              <a:sym typeface="Consolas"/>
            </a:endParaRPr>
          </a:p>
          <a:p>
            <a:pPr indent="0" lvl="0" marL="698500" rtl="0" algn="l">
              <a:lnSpc>
                <a:spcPct val="100000"/>
              </a:lnSpc>
              <a:spcBef>
                <a:spcPts val="1200"/>
              </a:spcBef>
              <a:spcAft>
                <a:spcPts val="0"/>
              </a:spcAft>
              <a:buNone/>
            </a:pPr>
            <a:r>
              <a:rPr lang="en-US" sz="2000">
                <a:solidFill>
                  <a:srgbClr val="2E5496"/>
                </a:solidFill>
                <a:latin typeface="Consolas"/>
                <a:ea typeface="Consolas"/>
                <a:cs typeface="Consolas"/>
                <a:sym typeface="Consolas"/>
              </a:rPr>
              <a:t>address) and store the result back to R1</a:t>
            </a:r>
            <a:endParaRPr sz="2000">
              <a:latin typeface="Consolas"/>
              <a:ea typeface="Consolas"/>
              <a:cs typeface="Consolas"/>
              <a:sym typeface="Consolas"/>
            </a:endParaRPr>
          </a:p>
        </p:txBody>
      </p:sp>
      <p:sp>
        <p:nvSpPr>
          <p:cNvPr id="364" name="Google Shape;364;p36"/>
          <p:cNvSpPr txBox="1"/>
          <p:nvPr/>
        </p:nvSpPr>
        <p:spPr>
          <a:xfrm>
            <a:off x="513080" y="4544948"/>
            <a:ext cx="9084310" cy="2127250"/>
          </a:xfrm>
          <a:prstGeom prst="rect">
            <a:avLst/>
          </a:prstGeom>
          <a:noFill/>
          <a:ln>
            <a:noFill/>
          </a:ln>
        </p:spPr>
        <p:txBody>
          <a:bodyPr anchorCtr="0" anchor="t" bIns="0" lIns="0" spcFirstLastPara="1" rIns="0" wrap="square" tIns="12700">
            <a:spAutoFit/>
          </a:bodyPr>
          <a:lstStyle/>
          <a:p>
            <a:pPr indent="0" lvl="0" marL="4445" marR="0" rtl="0" algn="ctr">
              <a:lnSpc>
                <a:spcPct val="100000"/>
              </a:lnSpc>
              <a:spcBef>
                <a:spcPts val="0"/>
              </a:spcBef>
              <a:spcAft>
                <a:spcPts val="0"/>
              </a:spcAft>
              <a:buNone/>
            </a:pPr>
            <a:r>
              <a:rPr b="1" lang="en-US" sz="2000">
                <a:solidFill>
                  <a:srgbClr val="C00000"/>
                </a:solidFill>
                <a:latin typeface="Consolas"/>
                <a:ea typeface="Consolas"/>
                <a:cs typeface="Consolas"/>
                <a:sym typeface="Consolas"/>
              </a:rPr>
              <a:t>ADD R1, (1001)	</a:t>
            </a:r>
            <a:r>
              <a:rPr lang="en-US" sz="2000">
                <a:solidFill>
                  <a:srgbClr val="40424E"/>
                </a:solidFill>
                <a:latin typeface="Calibri"/>
                <a:ea typeface="Calibri"/>
                <a:cs typeface="Calibri"/>
                <a:sym typeface="Calibri"/>
              </a:rPr>
              <a:t>Here 1001 is the address where operand is stored.</a:t>
            </a:r>
            <a:endParaRPr sz="20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24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000">
                <a:solidFill>
                  <a:schemeClr val="dk1"/>
                </a:solidFill>
                <a:latin typeface="Consolas"/>
                <a:ea typeface="Consolas"/>
                <a:cs typeface="Consolas"/>
                <a:sym typeface="Consolas"/>
              </a:rPr>
              <a:t>Example(Hypothetical model): </a:t>
            </a:r>
            <a:r>
              <a:rPr b="1" lang="en-US" sz="2000">
                <a:solidFill>
                  <a:srgbClr val="C00000"/>
                </a:solidFill>
                <a:latin typeface="Consolas"/>
                <a:ea typeface="Consolas"/>
                <a:cs typeface="Consolas"/>
                <a:sym typeface="Consolas"/>
              </a:rPr>
              <a:t>ADD R1, a</a:t>
            </a:r>
            <a:endParaRPr sz="2000">
              <a:solidFill>
                <a:schemeClr val="dk1"/>
              </a:solidFill>
              <a:latin typeface="Consolas"/>
              <a:ea typeface="Consolas"/>
              <a:cs typeface="Consolas"/>
              <a:sym typeface="Consolas"/>
            </a:endParaRPr>
          </a:p>
          <a:p>
            <a:pPr indent="0" lvl="0" marL="0" marR="0" rtl="0" algn="l">
              <a:lnSpc>
                <a:spcPct val="100000"/>
              </a:lnSpc>
              <a:spcBef>
                <a:spcPts val="30"/>
              </a:spcBef>
              <a:spcAft>
                <a:spcPts val="0"/>
              </a:spcAft>
              <a:buNone/>
            </a:pPr>
            <a:r>
              <a:t/>
            </a:r>
            <a:endParaRPr sz="2300">
              <a:solidFill>
                <a:schemeClr val="dk1"/>
              </a:solidFill>
              <a:latin typeface="Consolas"/>
              <a:ea typeface="Consolas"/>
              <a:cs typeface="Consolas"/>
              <a:sym typeface="Consolas"/>
            </a:endParaRPr>
          </a:p>
          <a:p>
            <a:pPr indent="0" lvl="0" marL="0" marR="0" rtl="0" algn="ctr">
              <a:lnSpc>
                <a:spcPct val="100000"/>
              </a:lnSpc>
              <a:spcBef>
                <a:spcPts val="0"/>
              </a:spcBef>
              <a:spcAft>
                <a:spcPts val="0"/>
              </a:spcAft>
              <a:buNone/>
            </a:pPr>
            <a:r>
              <a:rPr b="1" lang="en-US" sz="2000">
                <a:solidFill>
                  <a:schemeClr val="dk1"/>
                </a:solidFill>
                <a:latin typeface="Calibri"/>
                <a:ea typeface="Calibri"/>
                <a:cs typeface="Calibri"/>
                <a:sym typeface="Calibri"/>
              </a:rPr>
              <a:t>Note: </a:t>
            </a:r>
            <a:r>
              <a:rPr lang="en-US" sz="2000">
                <a:solidFill>
                  <a:schemeClr val="dk1"/>
                </a:solidFill>
                <a:latin typeface="Calibri"/>
                <a:ea typeface="Calibri"/>
                <a:cs typeface="Calibri"/>
                <a:sym typeface="Calibri"/>
              </a:rPr>
              <a:t>In our hypothetical model, for simplicity, instead of memory address of a variable,</a:t>
            </a:r>
            <a:endParaRPr sz="2000">
              <a:solidFill>
                <a:schemeClr val="dk1"/>
              </a:solidFill>
              <a:latin typeface="Calibri"/>
              <a:ea typeface="Calibri"/>
              <a:cs typeface="Calibri"/>
              <a:sym typeface="Calibri"/>
            </a:endParaRPr>
          </a:p>
          <a:p>
            <a:pPr indent="0" lvl="0" marL="640080" marR="0" rtl="0" algn="l">
              <a:lnSpc>
                <a:spcPct val="100000"/>
              </a:lnSpc>
              <a:spcBef>
                <a:spcPts val="1205"/>
              </a:spcBef>
              <a:spcAft>
                <a:spcPts val="0"/>
              </a:spcAft>
              <a:buNone/>
            </a:pPr>
            <a:r>
              <a:rPr lang="en-US" sz="2000">
                <a:solidFill>
                  <a:schemeClr val="dk1"/>
                </a:solidFill>
                <a:latin typeface="Calibri"/>
                <a:ea typeface="Calibri"/>
                <a:cs typeface="Calibri"/>
                <a:sym typeface="Calibri"/>
              </a:rPr>
              <a:t>we are using variable name in the instruction itself.</a:t>
            </a:r>
            <a:endParaRPr sz="2000">
              <a:solidFill>
                <a:schemeClr val="dk1"/>
              </a:solidFill>
              <a:latin typeface="Calibri"/>
              <a:ea typeface="Calibri"/>
              <a:cs typeface="Calibri"/>
              <a:sym typeface="Calibri"/>
            </a:endParaRPr>
          </a:p>
        </p:txBody>
      </p:sp>
      <p:pic>
        <p:nvPicPr>
          <p:cNvPr id="365" name="Google Shape;365;p36"/>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366" name="Google Shape;366;p36"/>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36"/>
          <p:cNvSpPr txBox="1"/>
          <p:nvPr/>
        </p:nvSpPr>
        <p:spPr>
          <a:xfrm>
            <a:off x="513080" y="760603"/>
            <a:ext cx="3075940" cy="11207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Target Machine Model</a:t>
            </a:r>
            <a:endParaRPr sz="2400">
              <a:solidFill>
                <a:schemeClr val="dk1"/>
              </a:solidFill>
              <a:latin typeface="Calibri"/>
              <a:ea typeface="Calibri"/>
              <a:cs typeface="Calibri"/>
              <a:sym typeface="Calibri"/>
            </a:endParaRPr>
          </a:p>
        </p:txBody>
      </p:sp>
      <p:sp>
        <p:nvSpPr>
          <p:cNvPr id="368" name="Google Shape;368;p36"/>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369" name="Google Shape;369;p36"/>
          <p:cNvPicPr preferRelativeResize="0"/>
          <p:nvPr/>
        </p:nvPicPr>
        <p:blipFill rotWithShape="1">
          <a:blip r:embed="rId4">
            <a:alphaModFix/>
          </a:blip>
          <a:srcRect b="0" l="0" r="0" t="0"/>
          <a:stretch/>
        </p:blipFill>
        <p:spPr>
          <a:xfrm>
            <a:off x="7341507" y="1491361"/>
            <a:ext cx="2679146" cy="115595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3" name="Shape 373"/>
        <p:cNvGrpSpPr/>
        <p:nvPr/>
      </p:nvGrpSpPr>
      <p:grpSpPr>
        <a:xfrm>
          <a:off x="0" y="0"/>
          <a:ext cx="0" cy="0"/>
          <a:chOff x="0" y="0"/>
          <a:chExt cx="0" cy="0"/>
        </a:xfrm>
      </p:grpSpPr>
      <p:sp>
        <p:nvSpPr>
          <p:cNvPr id="374" name="Google Shape;374;p37"/>
          <p:cNvSpPr txBox="1"/>
          <p:nvPr/>
        </p:nvSpPr>
        <p:spPr>
          <a:xfrm>
            <a:off x="1549908" y="4433315"/>
            <a:ext cx="2057400" cy="110807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31100">
            <a:spAutoFit/>
          </a:bodyPr>
          <a:lstStyle/>
          <a:p>
            <a:pPr indent="0" lvl="0" marL="92075" marR="417830" rtl="0" algn="just">
              <a:lnSpc>
                <a:spcPct val="100000"/>
              </a:lnSpc>
              <a:spcBef>
                <a:spcPts val="0"/>
              </a:spcBef>
              <a:spcAft>
                <a:spcPts val="0"/>
              </a:spcAft>
              <a:buNone/>
            </a:pPr>
            <a:r>
              <a:rPr lang="en-US" sz="2200">
                <a:solidFill>
                  <a:schemeClr val="dk1"/>
                </a:solidFill>
                <a:latin typeface="Consolas"/>
                <a:ea typeface="Consolas"/>
                <a:cs typeface="Consolas"/>
                <a:sym typeface="Consolas"/>
              </a:rPr>
              <a:t>t1 = 4 * i  t2 = a[t1]   x = t2</a:t>
            </a:r>
            <a:endParaRPr sz="2200">
              <a:solidFill>
                <a:schemeClr val="dk1"/>
              </a:solidFill>
              <a:latin typeface="Consolas"/>
              <a:ea typeface="Consolas"/>
              <a:cs typeface="Consolas"/>
              <a:sym typeface="Consolas"/>
            </a:endParaRPr>
          </a:p>
        </p:txBody>
      </p:sp>
      <p:sp>
        <p:nvSpPr>
          <p:cNvPr id="375" name="Google Shape;375;p37"/>
          <p:cNvSpPr/>
          <p:nvPr/>
        </p:nvSpPr>
        <p:spPr>
          <a:xfrm>
            <a:off x="8077200" y="3727450"/>
            <a:ext cx="0" cy="2227580"/>
          </a:xfrm>
          <a:custGeom>
            <a:rect b="b" l="l" r="r" t="t"/>
            <a:pathLst>
              <a:path extrusionOk="0" h="2227579" w="120000">
                <a:moveTo>
                  <a:pt x="0" y="0"/>
                </a:moveTo>
                <a:lnTo>
                  <a:pt x="0" y="2227491"/>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6" name="Google Shape;376;p37"/>
          <p:cNvSpPr/>
          <p:nvPr/>
        </p:nvSpPr>
        <p:spPr>
          <a:xfrm>
            <a:off x="8991600" y="3727450"/>
            <a:ext cx="0" cy="2227580"/>
          </a:xfrm>
          <a:custGeom>
            <a:rect b="b" l="l" r="r" t="t"/>
            <a:pathLst>
              <a:path extrusionOk="0" h="2227579" w="120000">
                <a:moveTo>
                  <a:pt x="0" y="0"/>
                </a:moveTo>
                <a:lnTo>
                  <a:pt x="0" y="2227491"/>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77" name="Google Shape;377;p37"/>
          <p:cNvGraphicFramePr/>
          <p:nvPr/>
        </p:nvGraphicFramePr>
        <p:xfrm>
          <a:off x="4718050" y="3727450"/>
          <a:ext cx="3000000" cy="3000000"/>
        </p:xfrm>
        <a:graphic>
          <a:graphicData uri="http://schemas.openxmlformats.org/drawingml/2006/table">
            <a:tbl>
              <a:tblPr bandRow="1" firstRow="1">
                <a:noFill/>
                <a:tableStyleId>{9E4FFF9F-6CC2-44EA-9B8C-423F0FFCF989}</a:tableStyleId>
              </a:tblPr>
              <a:tblGrid>
                <a:gridCol w="1066800"/>
                <a:gridCol w="1066800"/>
                <a:gridCol w="1037600"/>
                <a:gridCol w="1095375"/>
              </a:tblGrid>
              <a:tr h="457200">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op</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dest</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src1</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27368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src2</a:t>
                      </a:r>
                      <a:endParaRPr sz="2400" u="none" cap="none" strike="noStrike">
                        <a:latin typeface="Consolas"/>
                        <a:ea typeface="Consolas"/>
                        <a:cs typeface="Consolas"/>
                        <a:sym typeface="Consolas"/>
                      </a:endParaRPr>
                    </a:p>
                  </a:txBody>
                  <a:tcPr marT="29850" marB="0" marR="0" marL="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r>
              <a:tr h="416550">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LD</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R1</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i</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508000">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MUL</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R1</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R1</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73685" marR="0" rtl="0" algn="l">
                        <a:lnSpc>
                          <a:spcPct val="100000"/>
                        </a:lnSpc>
                        <a:spcBef>
                          <a:spcPts val="0"/>
                        </a:spcBef>
                        <a:spcAft>
                          <a:spcPts val="0"/>
                        </a:spcAft>
                        <a:buNone/>
                      </a:pPr>
                      <a:r>
                        <a:rPr lang="en-US" sz="2000" u="none" cap="none" strike="noStrike">
                          <a:latin typeface="Consolas"/>
                          <a:ea typeface="Consolas"/>
                          <a:cs typeface="Consolas"/>
                          <a:sym typeface="Consolas"/>
                        </a:rPr>
                        <a:t>#4</a:t>
                      </a:r>
                      <a:endParaRPr sz="2000" u="none" cap="none" strike="noStrike">
                        <a:latin typeface="Consolas"/>
                        <a:ea typeface="Consolas"/>
                        <a:cs typeface="Consolas"/>
                        <a:sym typeface="Consolas"/>
                      </a:endParaRPr>
                    </a:p>
                  </a:txBody>
                  <a:tcPr marT="31750" marB="0" marR="0" marL="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16550">
                <a:tc>
                  <a:txBody>
                    <a:bodyPr/>
                    <a:lstStyle/>
                    <a:p>
                      <a:pPr indent="0" lvl="0" marL="92075" marR="0" rtl="0" algn="l">
                        <a:lnSpc>
                          <a:spcPct val="100000"/>
                        </a:lnSpc>
                        <a:spcBef>
                          <a:spcPts val="0"/>
                        </a:spcBef>
                        <a:spcAft>
                          <a:spcPts val="0"/>
                        </a:spcAft>
                        <a:buNone/>
                      </a:pPr>
                      <a:r>
                        <a:rPr b="1" lang="en-US" sz="2000" u="none" cap="none" strike="noStrike">
                          <a:solidFill>
                            <a:srgbClr val="00AF50"/>
                          </a:solidFill>
                          <a:latin typeface="Consolas"/>
                          <a:ea typeface="Consolas"/>
                          <a:cs typeface="Consolas"/>
                          <a:sym typeface="Consolas"/>
                        </a:rPr>
                        <a:t>MOV</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000" u="none" cap="none" strike="noStrike">
                          <a:solidFill>
                            <a:srgbClr val="00AF50"/>
                          </a:solidFill>
                          <a:latin typeface="Consolas"/>
                          <a:ea typeface="Consolas"/>
                          <a:cs typeface="Consolas"/>
                          <a:sym typeface="Consolas"/>
                        </a:rPr>
                        <a:t>R2</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92075" marR="0" rtl="0" algn="l">
                        <a:lnSpc>
                          <a:spcPct val="100000"/>
                        </a:lnSpc>
                        <a:spcBef>
                          <a:spcPts val="0"/>
                        </a:spcBef>
                        <a:spcAft>
                          <a:spcPts val="0"/>
                        </a:spcAft>
                        <a:buNone/>
                      </a:pPr>
                      <a:r>
                        <a:rPr b="1" lang="en-US" sz="2000" u="none" cap="none" strike="noStrike">
                          <a:solidFill>
                            <a:srgbClr val="00AF50"/>
                          </a:solidFill>
                          <a:latin typeface="Consolas"/>
                          <a:ea typeface="Consolas"/>
                          <a:cs typeface="Consolas"/>
                          <a:sym typeface="Consolas"/>
                        </a:rPr>
                        <a:t>R1(a)</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16475">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ST</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x</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R2</a:t>
                      </a:r>
                      <a:endParaRPr/>
                    </a:p>
                  </a:txBody>
                  <a:tcPr marT="317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bl>
          </a:graphicData>
        </a:graphic>
      </p:graphicFrame>
      <p:pic>
        <p:nvPicPr>
          <p:cNvPr id="378" name="Google Shape;378;p37"/>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379" name="Google Shape;379;p37"/>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0" name="Google Shape;380;p37"/>
          <p:cNvSpPr txBox="1"/>
          <p:nvPr/>
        </p:nvSpPr>
        <p:spPr>
          <a:xfrm>
            <a:off x="513080" y="760603"/>
            <a:ext cx="8620760" cy="32689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12700" marR="5757545" rtl="0" algn="l">
              <a:lnSpc>
                <a:spcPct val="153900"/>
              </a:lnSpc>
              <a:spcBef>
                <a:spcPts val="1305"/>
              </a:spcBef>
              <a:spcAft>
                <a:spcPts val="0"/>
              </a:spcAft>
              <a:buNone/>
            </a:pPr>
            <a:r>
              <a:rPr b="1" lang="en-US" sz="2400">
                <a:solidFill>
                  <a:srgbClr val="001F5F"/>
                </a:solidFill>
                <a:latin typeface="Calibri"/>
                <a:ea typeface="Calibri"/>
                <a:cs typeface="Calibri"/>
                <a:sym typeface="Calibri"/>
              </a:rPr>
              <a:t>Target Machine Model  </a:t>
            </a:r>
            <a:r>
              <a:rPr b="1" lang="en-US" sz="2400">
                <a:solidFill>
                  <a:srgbClr val="538235"/>
                </a:solidFill>
                <a:latin typeface="Calibri"/>
                <a:ea typeface="Calibri"/>
                <a:cs typeface="Calibri"/>
                <a:sym typeface="Calibri"/>
              </a:rPr>
              <a:t>Addressing Modes</a:t>
            </a:r>
            <a:endParaRPr sz="2400">
              <a:solidFill>
                <a:schemeClr val="dk1"/>
              </a:solidFill>
              <a:latin typeface="Calibri"/>
              <a:ea typeface="Calibri"/>
              <a:cs typeface="Calibri"/>
              <a:sym typeface="Calibri"/>
            </a:endParaRPr>
          </a:p>
          <a:p>
            <a:pPr indent="0" lvl="0" marL="12700" marR="0" rtl="0" algn="l">
              <a:lnSpc>
                <a:spcPct val="100000"/>
              </a:lnSpc>
              <a:spcBef>
                <a:spcPts val="1600"/>
              </a:spcBef>
              <a:spcAft>
                <a:spcPts val="0"/>
              </a:spcAft>
              <a:buNone/>
            </a:pPr>
            <a:r>
              <a:rPr b="1" lang="en-US" sz="2400">
                <a:solidFill>
                  <a:srgbClr val="006FC0"/>
                </a:solidFill>
                <a:latin typeface="Calibri"/>
                <a:ea typeface="Calibri"/>
                <a:cs typeface="Calibri"/>
                <a:sym typeface="Calibri"/>
              </a:rPr>
              <a:t>2.	Index addressing mode:	</a:t>
            </a:r>
            <a:r>
              <a:rPr b="1" lang="en-US" sz="2200">
                <a:solidFill>
                  <a:schemeClr val="dk1"/>
                </a:solidFill>
                <a:latin typeface="Calibri"/>
                <a:ea typeface="Calibri"/>
                <a:cs typeface="Calibri"/>
                <a:sym typeface="Calibri"/>
              </a:rPr>
              <a:t>Index addressing mode is used to access an</a:t>
            </a:r>
            <a:endParaRPr sz="2200">
              <a:solidFill>
                <a:schemeClr val="dk1"/>
              </a:solidFill>
              <a:latin typeface="Calibri"/>
              <a:ea typeface="Calibri"/>
              <a:cs typeface="Calibri"/>
              <a:sym typeface="Calibri"/>
            </a:endParaRPr>
          </a:p>
          <a:p>
            <a:pPr indent="0" lvl="0" marL="469900" marR="0" rtl="0" algn="l">
              <a:lnSpc>
                <a:spcPct val="100000"/>
              </a:lnSpc>
              <a:spcBef>
                <a:spcPts val="1375"/>
              </a:spcBef>
              <a:spcAft>
                <a:spcPts val="0"/>
              </a:spcAft>
              <a:buNone/>
            </a:pPr>
            <a:r>
              <a:rPr b="1" lang="en-US" sz="2200">
                <a:solidFill>
                  <a:schemeClr val="dk1"/>
                </a:solidFill>
                <a:latin typeface="Calibri"/>
                <a:ea typeface="Calibri"/>
                <a:cs typeface="Calibri"/>
                <a:sym typeface="Calibri"/>
              </a:rPr>
              <a:t>array whose elements are in successive memory locations.</a:t>
            </a:r>
            <a:endParaRPr sz="2200">
              <a:solidFill>
                <a:schemeClr val="dk1"/>
              </a:solidFill>
              <a:latin typeface="Calibri"/>
              <a:ea typeface="Calibri"/>
              <a:cs typeface="Calibri"/>
              <a:sym typeface="Calibri"/>
            </a:endParaRPr>
          </a:p>
          <a:p>
            <a:pPr indent="0" lvl="0" marL="490855" marR="0" rtl="0" algn="l">
              <a:lnSpc>
                <a:spcPct val="100000"/>
              </a:lnSpc>
              <a:spcBef>
                <a:spcPts val="1110"/>
              </a:spcBef>
              <a:spcAft>
                <a:spcPts val="0"/>
              </a:spcAft>
              <a:buNone/>
            </a:pPr>
            <a:r>
              <a:rPr lang="en-US" sz="2400">
                <a:solidFill>
                  <a:schemeClr val="dk1"/>
                </a:solidFill>
                <a:latin typeface="Calibri"/>
                <a:ea typeface="Calibri"/>
                <a:cs typeface="Calibri"/>
                <a:sym typeface="Calibri"/>
              </a:rPr>
              <a:t>Example: </a:t>
            </a:r>
            <a:r>
              <a:rPr b="1" lang="en-US" sz="2400">
                <a:solidFill>
                  <a:schemeClr val="dk1"/>
                </a:solidFill>
                <a:latin typeface="Consolas"/>
                <a:ea typeface="Consolas"/>
                <a:cs typeface="Consolas"/>
                <a:sym typeface="Consolas"/>
              </a:rPr>
              <a:t>x = a[i]</a:t>
            </a:r>
            <a:endParaRPr sz="2400">
              <a:solidFill>
                <a:schemeClr val="dk1"/>
              </a:solidFill>
              <a:latin typeface="Consolas"/>
              <a:ea typeface="Consolas"/>
              <a:cs typeface="Consolas"/>
              <a:sym typeface="Consolas"/>
            </a:endParaRPr>
          </a:p>
        </p:txBody>
      </p:sp>
      <p:sp>
        <p:nvSpPr>
          <p:cNvPr id="381" name="Google Shape;381;p37"/>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382" name="Google Shape;382;p37"/>
          <p:cNvSpPr txBox="1"/>
          <p:nvPr/>
        </p:nvSpPr>
        <p:spPr>
          <a:xfrm>
            <a:off x="4639817" y="6040932"/>
            <a:ext cx="4448175" cy="84899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In the above MOV instruction</a:t>
            </a:r>
            <a:endParaRPr sz="1800">
              <a:solidFill>
                <a:schemeClr val="dk1"/>
              </a:solidFill>
              <a:latin typeface="Calibri"/>
              <a:ea typeface="Calibri"/>
              <a:cs typeface="Calibri"/>
              <a:sym typeface="Calibri"/>
            </a:endParaRPr>
          </a:p>
          <a:p>
            <a:pPr indent="0" lvl="0" marL="927100" marR="5080" rtl="0" algn="l">
              <a:lnSpc>
                <a:spcPct val="100000"/>
              </a:lnSpc>
              <a:spcBef>
                <a:spcPts val="5"/>
              </a:spcBef>
              <a:spcAft>
                <a:spcPts val="0"/>
              </a:spcAft>
              <a:buNone/>
            </a:pPr>
            <a:r>
              <a:rPr lang="en-US" sz="1800">
                <a:solidFill>
                  <a:schemeClr val="dk1"/>
                </a:solidFill>
                <a:latin typeface="Calibri"/>
                <a:ea typeface="Calibri"/>
                <a:cs typeface="Calibri"/>
                <a:sym typeface="Calibri"/>
              </a:rPr>
              <a:t>R2 ← contents (contents of R1 + a )  R2 ← contents (offset + base address)</a:t>
            </a:r>
            <a:endParaRPr sz="1800">
              <a:solidFill>
                <a:schemeClr val="dk1"/>
              </a:solidFill>
              <a:latin typeface="Calibri"/>
              <a:ea typeface="Calibri"/>
              <a:cs typeface="Calibri"/>
              <a:sym typeface="Calibri"/>
            </a:endParaRPr>
          </a:p>
        </p:txBody>
      </p:sp>
      <p:sp>
        <p:nvSpPr>
          <p:cNvPr id="383" name="Google Shape;383;p37"/>
          <p:cNvSpPr/>
          <p:nvPr/>
        </p:nvSpPr>
        <p:spPr>
          <a:xfrm>
            <a:off x="7755508" y="5149341"/>
            <a:ext cx="1757045" cy="266065"/>
          </a:xfrm>
          <a:custGeom>
            <a:rect b="b" l="l" r="r" t="t"/>
            <a:pathLst>
              <a:path extrusionOk="0" h="266064" w="1757045">
                <a:moveTo>
                  <a:pt x="75819" y="189610"/>
                </a:moveTo>
                <a:lnTo>
                  <a:pt x="0" y="228218"/>
                </a:lnTo>
                <a:lnTo>
                  <a:pt x="76454" y="265810"/>
                </a:lnTo>
                <a:lnTo>
                  <a:pt x="76189" y="234060"/>
                </a:lnTo>
                <a:lnTo>
                  <a:pt x="63500" y="234060"/>
                </a:lnTo>
                <a:lnTo>
                  <a:pt x="63373" y="221360"/>
                </a:lnTo>
                <a:lnTo>
                  <a:pt x="76082" y="221275"/>
                </a:lnTo>
                <a:lnTo>
                  <a:pt x="75819" y="189610"/>
                </a:lnTo>
                <a:close/>
              </a:path>
              <a:path extrusionOk="0" h="266064" w="1757045">
                <a:moveTo>
                  <a:pt x="76082" y="221275"/>
                </a:moveTo>
                <a:lnTo>
                  <a:pt x="63373" y="221360"/>
                </a:lnTo>
                <a:lnTo>
                  <a:pt x="63500" y="234060"/>
                </a:lnTo>
                <a:lnTo>
                  <a:pt x="76188" y="233975"/>
                </a:lnTo>
                <a:lnTo>
                  <a:pt x="76082" y="221275"/>
                </a:lnTo>
                <a:close/>
              </a:path>
              <a:path extrusionOk="0" h="266064" w="1757045">
                <a:moveTo>
                  <a:pt x="76188" y="233975"/>
                </a:moveTo>
                <a:lnTo>
                  <a:pt x="63500" y="234060"/>
                </a:lnTo>
                <a:lnTo>
                  <a:pt x="76189" y="234060"/>
                </a:lnTo>
                <a:close/>
              </a:path>
              <a:path extrusionOk="0" h="266064" w="1757045">
                <a:moveTo>
                  <a:pt x="662051" y="179450"/>
                </a:moveTo>
                <a:lnTo>
                  <a:pt x="633222" y="183641"/>
                </a:lnTo>
                <a:lnTo>
                  <a:pt x="571626" y="191388"/>
                </a:lnTo>
                <a:lnTo>
                  <a:pt x="571754" y="191388"/>
                </a:lnTo>
                <a:lnTo>
                  <a:pt x="538988" y="195071"/>
                </a:lnTo>
                <a:lnTo>
                  <a:pt x="470408" y="201802"/>
                </a:lnTo>
                <a:lnTo>
                  <a:pt x="434467" y="204850"/>
                </a:lnTo>
                <a:lnTo>
                  <a:pt x="360299" y="210184"/>
                </a:lnTo>
                <a:lnTo>
                  <a:pt x="283210" y="214756"/>
                </a:lnTo>
                <a:lnTo>
                  <a:pt x="243840" y="216661"/>
                </a:lnTo>
                <a:lnTo>
                  <a:pt x="163575" y="219582"/>
                </a:lnTo>
                <a:lnTo>
                  <a:pt x="82042" y="221233"/>
                </a:lnTo>
                <a:lnTo>
                  <a:pt x="76082" y="221275"/>
                </a:lnTo>
                <a:lnTo>
                  <a:pt x="76188" y="233975"/>
                </a:lnTo>
                <a:lnTo>
                  <a:pt x="82296" y="233933"/>
                </a:lnTo>
                <a:lnTo>
                  <a:pt x="163957" y="232282"/>
                </a:lnTo>
                <a:lnTo>
                  <a:pt x="244475" y="229234"/>
                </a:lnTo>
                <a:lnTo>
                  <a:pt x="322961" y="225297"/>
                </a:lnTo>
                <a:lnTo>
                  <a:pt x="435610" y="217423"/>
                </a:lnTo>
                <a:lnTo>
                  <a:pt x="506475" y="211073"/>
                </a:lnTo>
                <a:lnTo>
                  <a:pt x="604647" y="200151"/>
                </a:lnTo>
                <a:lnTo>
                  <a:pt x="691388" y="187832"/>
                </a:lnTo>
                <a:lnTo>
                  <a:pt x="737616" y="179577"/>
                </a:lnTo>
                <a:lnTo>
                  <a:pt x="662051" y="179577"/>
                </a:lnTo>
                <a:close/>
              </a:path>
              <a:path extrusionOk="0" h="266064" w="1757045">
                <a:moveTo>
                  <a:pt x="715137" y="170814"/>
                </a:moveTo>
                <a:lnTo>
                  <a:pt x="689229" y="175259"/>
                </a:lnTo>
                <a:lnTo>
                  <a:pt x="662051" y="179577"/>
                </a:lnTo>
                <a:lnTo>
                  <a:pt x="737616" y="179577"/>
                </a:lnTo>
                <a:lnTo>
                  <a:pt x="741680" y="178815"/>
                </a:lnTo>
                <a:lnTo>
                  <a:pt x="764413" y="174116"/>
                </a:lnTo>
                <a:lnTo>
                  <a:pt x="778199" y="170941"/>
                </a:lnTo>
                <a:lnTo>
                  <a:pt x="715010" y="170941"/>
                </a:lnTo>
                <a:lnTo>
                  <a:pt x="715137" y="170814"/>
                </a:lnTo>
                <a:close/>
              </a:path>
              <a:path extrusionOk="0" h="266064" w="1757045">
                <a:moveTo>
                  <a:pt x="818007" y="147319"/>
                </a:moveTo>
                <a:lnTo>
                  <a:pt x="801116" y="152272"/>
                </a:lnTo>
                <a:lnTo>
                  <a:pt x="801370" y="152272"/>
                </a:lnTo>
                <a:lnTo>
                  <a:pt x="782447" y="156971"/>
                </a:lnTo>
                <a:lnTo>
                  <a:pt x="761619" y="161670"/>
                </a:lnTo>
                <a:lnTo>
                  <a:pt x="739267" y="166369"/>
                </a:lnTo>
                <a:lnTo>
                  <a:pt x="715010" y="170941"/>
                </a:lnTo>
                <a:lnTo>
                  <a:pt x="778199" y="170941"/>
                </a:lnTo>
                <a:lnTo>
                  <a:pt x="785368" y="169290"/>
                </a:lnTo>
                <a:lnTo>
                  <a:pt x="837057" y="154431"/>
                </a:lnTo>
                <a:lnTo>
                  <a:pt x="853935" y="147446"/>
                </a:lnTo>
                <a:lnTo>
                  <a:pt x="817880" y="147446"/>
                </a:lnTo>
                <a:close/>
              </a:path>
              <a:path extrusionOk="0" h="266064" w="1757045">
                <a:moveTo>
                  <a:pt x="832866" y="142366"/>
                </a:moveTo>
                <a:lnTo>
                  <a:pt x="817880" y="147446"/>
                </a:lnTo>
                <a:lnTo>
                  <a:pt x="853935" y="147446"/>
                </a:lnTo>
                <a:lnTo>
                  <a:pt x="861568" y="143890"/>
                </a:lnTo>
                <a:lnTo>
                  <a:pt x="863819" y="142620"/>
                </a:lnTo>
                <a:lnTo>
                  <a:pt x="832612" y="142620"/>
                </a:lnTo>
                <a:lnTo>
                  <a:pt x="832866" y="142366"/>
                </a:lnTo>
                <a:close/>
              </a:path>
              <a:path extrusionOk="0" h="266064" w="1757045">
                <a:moveTo>
                  <a:pt x="871910" y="137413"/>
                </a:moveTo>
                <a:lnTo>
                  <a:pt x="845566" y="137413"/>
                </a:lnTo>
                <a:lnTo>
                  <a:pt x="832612" y="142620"/>
                </a:lnTo>
                <a:lnTo>
                  <a:pt x="863819" y="142620"/>
                </a:lnTo>
                <a:lnTo>
                  <a:pt x="866521" y="141096"/>
                </a:lnTo>
                <a:lnTo>
                  <a:pt x="870712" y="138302"/>
                </a:lnTo>
                <a:lnTo>
                  <a:pt x="871910" y="137413"/>
                </a:lnTo>
                <a:close/>
              </a:path>
              <a:path extrusionOk="0" h="266064" w="1757045">
                <a:moveTo>
                  <a:pt x="877686" y="132460"/>
                </a:moveTo>
                <a:lnTo>
                  <a:pt x="855980" y="132460"/>
                </a:lnTo>
                <a:lnTo>
                  <a:pt x="855472" y="132714"/>
                </a:lnTo>
                <a:lnTo>
                  <a:pt x="845185" y="137540"/>
                </a:lnTo>
                <a:lnTo>
                  <a:pt x="845566" y="137413"/>
                </a:lnTo>
                <a:lnTo>
                  <a:pt x="871910" y="137413"/>
                </a:lnTo>
                <a:lnTo>
                  <a:pt x="874649" y="135381"/>
                </a:lnTo>
                <a:lnTo>
                  <a:pt x="877686" y="132460"/>
                </a:lnTo>
                <a:close/>
              </a:path>
              <a:path extrusionOk="0" h="266064" w="1757045">
                <a:moveTo>
                  <a:pt x="855647" y="132617"/>
                </a:moveTo>
                <a:lnTo>
                  <a:pt x="855440" y="132714"/>
                </a:lnTo>
                <a:lnTo>
                  <a:pt x="855647" y="132617"/>
                </a:lnTo>
                <a:close/>
              </a:path>
              <a:path extrusionOk="0" h="266064" w="1757045">
                <a:moveTo>
                  <a:pt x="879657" y="130174"/>
                </a:moveTo>
                <a:lnTo>
                  <a:pt x="860044" y="130174"/>
                </a:lnTo>
                <a:lnTo>
                  <a:pt x="859663" y="130428"/>
                </a:lnTo>
                <a:lnTo>
                  <a:pt x="855647" y="132617"/>
                </a:lnTo>
                <a:lnTo>
                  <a:pt x="855980" y="132460"/>
                </a:lnTo>
                <a:lnTo>
                  <a:pt x="877686" y="132460"/>
                </a:lnTo>
                <a:lnTo>
                  <a:pt x="877951" y="132206"/>
                </a:lnTo>
                <a:lnTo>
                  <a:pt x="879657" y="130174"/>
                </a:lnTo>
                <a:close/>
              </a:path>
              <a:path extrusionOk="0" h="266064" w="1757045">
                <a:moveTo>
                  <a:pt x="860010" y="130193"/>
                </a:moveTo>
                <a:lnTo>
                  <a:pt x="859586" y="130428"/>
                </a:lnTo>
                <a:lnTo>
                  <a:pt x="860010" y="130193"/>
                </a:lnTo>
                <a:close/>
              </a:path>
              <a:path extrusionOk="0" h="266064" w="1757045">
                <a:moveTo>
                  <a:pt x="882904" y="125475"/>
                </a:moveTo>
                <a:lnTo>
                  <a:pt x="866775" y="125475"/>
                </a:lnTo>
                <a:lnTo>
                  <a:pt x="866140" y="125983"/>
                </a:lnTo>
                <a:lnTo>
                  <a:pt x="863346" y="128015"/>
                </a:lnTo>
                <a:lnTo>
                  <a:pt x="860010" y="130193"/>
                </a:lnTo>
                <a:lnTo>
                  <a:pt x="879657" y="130174"/>
                </a:lnTo>
                <a:lnTo>
                  <a:pt x="880618" y="129031"/>
                </a:lnTo>
                <a:lnTo>
                  <a:pt x="882904" y="125475"/>
                </a:lnTo>
                <a:close/>
              </a:path>
              <a:path extrusionOk="0" h="266064" w="1757045">
                <a:moveTo>
                  <a:pt x="863600" y="127761"/>
                </a:moveTo>
                <a:lnTo>
                  <a:pt x="863225" y="128015"/>
                </a:lnTo>
                <a:lnTo>
                  <a:pt x="863600" y="127761"/>
                </a:lnTo>
                <a:close/>
              </a:path>
              <a:path extrusionOk="0" h="266064" w="1757045">
                <a:moveTo>
                  <a:pt x="866316" y="125815"/>
                </a:moveTo>
                <a:lnTo>
                  <a:pt x="866089" y="125983"/>
                </a:lnTo>
                <a:lnTo>
                  <a:pt x="866316" y="125815"/>
                </a:lnTo>
                <a:close/>
              </a:path>
              <a:path extrusionOk="0" h="266064" w="1757045">
                <a:moveTo>
                  <a:pt x="866775" y="125475"/>
                </a:moveTo>
                <a:lnTo>
                  <a:pt x="866316" y="125815"/>
                </a:lnTo>
                <a:lnTo>
                  <a:pt x="866140" y="125983"/>
                </a:lnTo>
                <a:lnTo>
                  <a:pt x="866775" y="125475"/>
                </a:lnTo>
                <a:close/>
              </a:path>
              <a:path extrusionOk="0" h="266064" w="1757045">
                <a:moveTo>
                  <a:pt x="883670" y="123316"/>
                </a:moveTo>
                <a:lnTo>
                  <a:pt x="868934" y="123316"/>
                </a:lnTo>
                <a:lnTo>
                  <a:pt x="868426" y="123824"/>
                </a:lnTo>
                <a:lnTo>
                  <a:pt x="866316" y="125815"/>
                </a:lnTo>
                <a:lnTo>
                  <a:pt x="866775" y="125475"/>
                </a:lnTo>
                <a:lnTo>
                  <a:pt x="882904" y="125475"/>
                </a:lnTo>
                <a:lnTo>
                  <a:pt x="883670" y="123316"/>
                </a:lnTo>
                <a:close/>
              </a:path>
              <a:path extrusionOk="0" h="266064" w="1757045">
                <a:moveTo>
                  <a:pt x="868508" y="123723"/>
                </a:moveTo>
                <a:close/>
              </a:path>
              <a:path extrusionOk="0" h="266064" w="1757045">
                <a:moveTo>
                  <a:pt x="868934" y="123316"/>
                </a:moveTo>
                <a:lnTo>
                  <a:pt x="868508" y="123723"/>
                </a:lnTo>
                <a:lnTo>
                  <a:pt x="868934" y="123316"/>
                </a:lnTo>
                <a:close/>
              </a:path>
              <a:path extrusionOk="0" h="266064" w="1757045">
                <a:moveTo>
                  <a:pt x="884344" y="121157"/>
                </a:moveTo>
                <a:lnTo>
                  <a:pt x="870585" y="121157"/>
                </a:lnTo>
                <a:lnTo>
                  <a:pt x="870076" y="121919"/>
                </a:lnTo>
                <a:lnTo>
                  <a:pt x="868508" y="123723"/>
                </a:lnTo>
                <a:lnTo>
                  <a:pt x="868934" y="123316"/>
                </a:lnTo>
                <a:lnTo>
                  <a:pt x="883670" y="123316"/>
                </a:lnTo>
                <a:lnTo>
                  <a:pt x="884301" y="121538"/>
                </a:lnTo>
                <a:lnTo>
                  <a:pt x="884344" y="121157"/>
                </a:lnTo>
                <a:close/>
              </a:path>
              <a:path extrusionOk="0" h="266064" w="1757045">
                <a:moveTo>
                  <a:pt x="870520" y="121237"/>
                </a:moveTo>
                <a:lnTo>
                  <a:pt x="869968" y="121919"/>
                </a:lnTo>
                <a:lnTo>
                  <a:pt x="870520" y="121237"/>
                </a:lnTo>
                <a:close/>
              </a:path>
              <a:path extrusionOk="0" h="266064" w="1757045">
                <a:moveTo>
                  <a:pt x="871362" y="119941"/>
                </a:moveTo>
                <a:lnTo>
                  <a:pt x="870520" y="121237"/>
                </a:lnTo>
                <a:lnTo>
                  <a:pt x="884344" y="121157"/>
                </a:lnTo>
                <a:lnTo>
                  <a:pt x="884403" y="120649"/>
                </a:lnTo>
                <a:lnTo>
                  <a:pt x="871093" y="120649"/>
                </a:lnTo>
                <a:lnTo>
                  <a:pt x="871362" y="119941"/>
                </a:lnTo>
                <a:close/>
              </a:path>
              <a:path extrusionOk="0" h="266064" w="1757045">
                <a:moveTo>
                  <a:pt x="871727" y="119379"/>
                </a:moveTo>
                <a:lnTo>
                  <a:pt x="871362" y="119941"/>
                </a:lnTo>
                <a:lnTo>
                  <a:pt x="871093" y="120649"/>
                </a:lnTo>
                <a:lnTo>
                  <a:pt x="871727" y="119379"/>
                </a:lnTo>
                <a:close/>
              </a:path>
              <a:path extrusionOk="0" h="266064" w="1757045">
                <a:moveTo>
                  <a:pt x="884707" y="117982"/>
                </a:moveTo>
                <a:lnTo>
                  <a:pt x="872109" y="117982"/>
                </a:lnTo>
                <a:lnTo>
                  <a:pt x="871727" y="119379"/>
                </a:lnTo>
                <a:lnTo>
                  <a:pt x="871093" y="120649"/>
                </a:lnTo>
                <a:lnTo>
                  <a:pt x="884403" y="120649"/>
                </a:lnTo>
                <a:lnTo>
                  <a:pt x="884707" y="117982"/>
                </a:lnTo>
                <a:close/>
              </a:path>
              <a:path extrusionOk="0" h="266064" w="1757045">
                <a:moveTo>
                  <a:pt x="871781" y="118841"/>
                </a:moveTo>
                <a:lnTo>
                  <a:pt x="871362" y="119941"/>
                </a:lnTo>
                <a:lnTo>
                  <a:pt x="871727" y="119379"/>
                </a:lnTo>
                <a:lnTo>
                  <a:pt x="871781" y="118841"/>
                </a:lnTo>
                <a:close/>
              </a:path>
              <a:path extrusionOk="0" h="266064" w="1757045">
                <a:moveTo>
                  <a:pt x="872109" y="117982"/>
                </a:moveTo>
                <a:lnTo>
                  <a:pt x="871781" y="118841"/>
                </a:lnTo>
                <a:lnTo>
                  <a:pt x="871727" y="119379"/>
                </a:lnTo>
                <a:lnTo>
                  <a:pt x="872109" y="117982"/>
                </a:lnTo>
                <a:close/>
              </a:path>
              <a:path extrusionOk="0" h="266064" w="1757045">
                <a:moveTo>
                  <a:pt x="1756410" y="0"/>
                </a:moveTo>
                <a:lnTo>
                  <a:pt x="1674114" y="634"/>
                </a:lnTo>
                <a:lnTo>
                  <a:pt x="1592452" y="2539"/>
                </a:lnTo>
                <a:lnTo>
                  <a:pt x="1512062" y="5587"/>
                </a:lnTo>
                <a:lnTo>
                  <a:pt x="1433702" y="9524"/>
                </a:lnTo>
                <a:lnTo>
                  <a:pt x="1320927" y="17398"/>
                </a:lnTo>
                <a:lnTo>
                  <a:pt x="1216279" y="27304"/>
                </a:lnTo>
                <a:lnTo>
                  <a:pt x="1151890" y="34797"/>
                </a:lnTo>
                <a:lnTo>
                  <a:pt x="1092708" y="42925"/>
                </a:lnTo>
                <a:lnTo>
                  <a:pt x="1039241" y="51688"/>
                </a:lnTo>
                <a:lnTo>
                  <a:pt x="992251" y="60959"/>
                </a:lnTo>
                <a:lnTo>
                  <a:pt x="952119" y="70611"/>
                </a:lnTo>
                <a:lnTo>
                  <a:pt x="906272" y="85851"/>
                </a:lnTo>
                <a:lnTo>
                  <a:pt x="873887" y="109474"/>
                </a:lnTo>
                <a:lnTo>
                  <a:pt x="871781" y="118841"/>
                </a:lnTo>
                <a:lnTo>
                  <a:pt x="872109" y="117982"/>
                </a:lnTo>
                <a:lnTo>
                  <a:pt x="884707" y="117982"/>
                </a:lnTo>
                <a:lnTo>
                  <a:pt x="884796" y="117093"/>
                </a:lnTo>
                <a:lnTo>
                  <a:pt x="884555" y="117093"/>
                </a:lnTo>
                <a:lnTo>
                  <a:pt x="884936" y="115696"/>
                </a:lnTo>
                <a:lnTo>
                  <a:pt x="885571" y="114426"/>
                </a:lnTo>
                <a:lnTo>
                  <a:pt x="885722" y="114426"/>
                </a:lnTo>
                <a:lnTo>
                  <a:pt x="886115" y="113791"/>
                </a:lnTo>
                <a:lnTo>
                  <a:pt x="886587" y="113029"/>
                </a:lnTo>
                <a:lnTo>
                  <a:pt x="886726" y="113029"/>
                </a:lnTo>
                <a:lnTo>
                  <a:pt x="887914" y="111632"/>
                </a:lnTo>
                <a:lnTo>
                  <a:pt x="890524" y="108965"/>
                </a:lnTo>
                <a:lnTo>
                  <a:pt x="890701" y="108965"/>
                </a:lnTo>
                <a:lnTo>
                  <a:pt x="893102" y="107187"/>
                </a:lnTo>
                <a:lnTo>
                  <a:pt x="897001" y="104647"/>
                </a:lnTo>
                <a:lnTo>
                  <a:pt x="900756" y="102488"/>
                </a:lnTo>
                <a:lnTo>
                  <a:pt x="901192" y="102234"/>
                </a:lnTo>
                <a:lnTo>
                  <a:pt x="911479" y="97408"/>
                </a:lnTo>
                <a:lnTo>
                  <a:pt x="911745" y="97408"/>
                </a:lnTo>
                <a:lnTo>
                  <a:pt x="924051" y="92582"/>
                </a:lnTo>
                <a:lnTo>
                  <a:pt x="938409" y="87756"/>
                </a:lnTo>
                <a:lnTo>
                  <a:pt x="938784" y="87629"/>
                </a:lnTo>
                <a:lnTo>
                  <a:pt x="955548" y="82803"/>
                </a:lnTo>
                <a:lnTo>
                  <a:pt x="955782" y="82803"/>
                </a:lnTo>
                <a:lnTo>
                  <a:pt x="974344" y="77977"/>
                </a:lnTo>
                <a:lnTo>
                  <a:pt x="974641" y="77977"/>
                </a:lnTo>
                <a:lnTo>
                  <a:pt x="995045" y="73278"/>
                </a:lnTo>
                <a:lnTo>
                  <a:pt x="1017397" y="68706"/>
                </a:lnTo>
                <a:lnTo>
                  <a:pt x="1041526" y="64261"/>
                </a:lnTo>
                <a:lnTo>
                  <a:pt x="1067308" y="59816"/>
                </a:lnTo>
                <a:lnTo>
                  <a:pt x="1094613" y="55498"/>
                </a:lnTo>
                <a:lnTo>
                  <a:pt x="1153541" y="47370"/>
                </a:lnTo>
                <a:lnTo>
                  <a:pt x="1217676" y="39877"/>
                </a:lnTo>
                <a:lnTo>
                  <a:pt x="1251458" y="36448"/>
                </a:lnTo>
                <a:lnTo>
                  <a:pt x="1286256" y="33273"/>
                </a:lnTo>
                <a:lnTo>
                  <a:pt x="1321943" y="30098"/>
                </a:lnTo>
                <a:lnTo>
                  <a:pt x="1396111" y="24637"/>
                </a:lnTo>
                <a:lnTo>
                  <a:pt x="1434465" y="22224"/>
                </a:lnTo>
                <a:lnTo>
                  <a:pt x="1512570" y="18160"/>
                </a:lnTo>
                <a:lnTo>
                  <a:pt x="1592834" y="15112"/>
                </a:lnTo>
                <a:lnTo>
                  <a:pt x="1674368" y="13334"/>
                </a:lnTo>
                <a:lnTo>
                  <a:pt x="1756537" y="12699"/>
                </a:lnTo>
                <a:lnTo>
                  <a:pt x="1756410" y="0"/>
                </a:lnTo>
                <a:close/>
              </a:path>
              <a:path extrusionOk="0" h="266064" w="1757045">
                <a:moveTo>
                  <a:pt x="884936" y="115696"/>
                </a:moveTo>
                <a:lnTo>
                  <a:pt x="884555" y="117093"/>
                </a:lnTo>
                <a:lnTo>
                  <a:pt x="884882" y="116235"/>
                </a:lnTo>
                <a:lnTo>
                  <a:pt x="884936" y="115696"/>
                </a:lnTo>
                <a:close/>
              </a:path>
              <a:path extrusionOk="0" h="266064" w="1757045">
                <a:moveTo>
                  <a:pt x="884882" y="116235"/>
                </a:moveTo>
                <a:lnTo>
                  <a:pt x="884555" y="117093"/>
                </a:lnTo>
                <a:lnTo>
                  <a:pt x="884796" y="117093"/>
                </a:lnTo>
                <a:lnTo>
                  <a:pt x="884882" y="116235"/>
                </a:lnTo>
                <a:close/>
              </a:path>
              <a:path extrusionOk="0" h="266064" w="1757045">
                <a:moveTo>
                  <a:pt x="885329" y="115062"/>
                </a:moveTo>
                <a:lnTo>
                  <a:pt x="884936" y="115696"/>
                </a:lnTo>
                <a:lnTo>
                  <a:pt x="884882" y="116235"/>
                </a:lnTo>
                <a:lnTo>
                  <a:pt x="885329" y="115062"/>
                </a:lnTo>
                <a:close/>
              </a:path>
              <a:path extrusionOk="0" h="266064" w="1757045">
                <a:moveTo>
                  <a:pt x="885571" y="114426"/>
                </a:moveTo>
                <a:lnTo>
                  <a:pt x="884936" y="115696"/>
                </a:lnTo>
                <a:lnTo>
                  <a:pt x="885329" y="115062"/>
                </a:lnTo>
                <a:lnTo>
                  <a:pt x="885571" y="114426"/>
                </a:lnTo>
                <a:close/>
              </a:path>
              <a:path extrusionOk="0" h="266064" w="1757045">
                <a:moveTo>
                  <a:pt x="885722" y="114426"/>
                </a:moveTo>
                <a:lnTo>
                  <a:pt x="885571" y="114426"/>
                </a:lnTo>
                <a:lnTo>
                  <a:pt x="885329" y="115062"/>
                </a:lnTo>
                <a:lnTo>
                  <a:pt x="885722" y="114426"/>
                </a:lnTo>
                <a:close/>
              </a:path>
              <a:path extrusionOk="0" h="266064" w="1757045">
                <a:moveTo>
                  <a:pt x="886587" y="113029"/>
                </a:moveTo>
                <a:lnTo>
                  <a:pt x="886079" y="113791"/>
                </a:lnTo>
                <a:lnTo>
                  <a:pt x="886272" y="113537"/>
                </a:lnTo>
                <a:lnTo>
                  <a:pt x="886587" y="113029"/>
                </a:lnTo>
                <a:close/>
              </a:path>
              <a:path extrusionOk="0" h="266064" w="1757045">
                <a:moveTo>
                  <a:pt x="886212" y="113634"/>
                </a:moveTo>
                <a:lnTo>
                  <a:pt x="886079" y="113791"/>
                </a:lnTo>
                <a:lnTo>
                  <a:pt x="886212" y="113634"/>
                </a:lnTo>
                <a:close/>
              </a:path>
              <a:path extrusionOk="0" h="266064" w="1757045">
                <a:moveTo>
                  <a:pt x="886726" y="113029"/>
                </a:moveTo>
                <a:lnTo>
                  <a:pt x="886587" y="113029"/>
                </a:lnTo>
                <a:lnTo>
                  <a:pt x="886212" y="113634"/>
                </a:lnTo>
                <a:lnTo>
                  <a:pt x="886726" y="113029"/>
                </a:lnTo>
                <a:close/>
              </a:path>
              <a:path extrusionOk="0" h="266064" w="1757045">
                <a:moveTo>
                  <a:pt x="888237" y="111252"/>
                </a:moveTo>
                <a:lnTo>
                  <a:pt x="887857" y="111632"/>
                </a:lnTo>
                <a:lnTo>
                  <a:pt x="888237" y="111252"/>
                </a:lnTo>
                <a:close/>
              </a:path>
              <a:path extrusionOk="0" h="266064" w="1757045">
                <a:moveTo>
                  <a:pt x="890701" y="108965"/>
                </a:moveTo>
                <a:lnTo>
                  <a:pt x="890524" y="108965"/>
                </a:lnTo>
                <a:lnTo>
                  <a:pt x="890015" y="109474"/>
                </a:lnTo>
                <a:lnTo>
                  <a:pt x="890701" y="108965"/>
                </a:lnTo>
                <a:close/>
              </a:path>
              <a:path extrusionOk="0" h="266064" w="1757045">
                <a:moveTo>
                  <a:pt x="893359" y="106997"/>
                </a:moveTo>
                <a:lnTo>
                  <a:pt x="893064" y="107187"/>
                </a:lnTo>
                <a:lnTo>
                  <a:pt x="893359" y="106997"/>
                </a:lnTo>
                <a:close/>
              </a:path>
              <a:path extrusionOk="0" h="266064" w="1757045">
                <a:moveTo>
                  <a:pt x="897055" y="104647"/>
                </a:moveTo>
                <a:lnTo>
                  <a:pt x="896620" y="104901"/>
                </a:lnTo>
                <a:lnTo>
                  <a:pt x="897055" y="104647"/>
                </a:lnTo>
                <a:close/>
              </a:path>
              <a:path extrusionOk="0" h="266064" w="1757045">
                <a:moveTo>
                  <a:pt x="901059" y="102312"/>
                </a:moveTo>
                <a:lnTo>
                  <a:pt x="900684" y="102488"/>
                </a:lnTo>
                <a:lnTo>
                  <a:pt x="901059" y="102312"/>
                </a:lnTo>
                <a:close/>
              </a:path>
              <a:path extrusionOk="0" h="266064" w="1757045">
                <a:moveTo>
                  <a:pt x="901223" y="102234"/>
                </a:moveTo>
                <a:lnTo>
                  <a:pt x="901059" y="102312"/>
                </a:lnTo>
                <a:lnTo>
                  <a:pt x="901223" y="102234"/>
                </a:lnTo>
                <a:close/>
              </a:path>
              <a:path extrusionOk="0" h="266064" w="1757045">
                <a:moveTo>
                  <a:pt x="911745" y="97408"/>
                </a:moveTo>
                <a:lnTo>
                  <a:pt x="911479" y="97408"/>
                </a:lnTo>
                <a:lnTo>
                  <a:pt x="911098" y="97662"/>
                </a:lnTo>
                <a:lnTo>
                  <a:pt x="911745" y="97408"/>
                </a:lnTo>
                <a:close/>
              </a:path>
              <a:path extrusionOk="0" h="266064" w="1757045">
                <a:moveTo>
                  <a:pt x="924172" y="92582"/>
                </a:moveTo>
                <a:lnTo>
                  <a:pt x="923798" y="92709"/>
                </a:lnTo>
                <a:lnTo>
                  <a:pt x="924172" y="92582"/>
                </a:lnTo>
                <a:close/>
              </a:path>
              <a:path extrusionOk="0" h="266064" w="1757045">
                <a:moveTo>
                  <a:pt x="938842" y="87629"/>
                </a:moveTo>
                <a:lnTo>
                  <a:pt x="938445" y="87744"/>
                </a:lnTo>
                <a:lnTo>
                  <a:pt x="938842" y="87629"/>
                </a:lnTo>
                <a:close/>
              </a:path>
              <a:path extrusionOk="0" h="266064" w="1757045">
                <a:moveTo>
                  <a:pt x="955782" y="82803"/>
                </a:moveTo>
                <a:lnTo>
                  <a:pt x="955548" y="82803"/>
                </a:lnTo>
                <a:lnTo>
                  <a:pt x="955294" y="82930"/>
                </a:lnTo>
                <a:lnTo>
                  <a:pt x="955782" y="82803"/>
                </a:lnTo>
                <a:close/>
              </a:path>
              <a:path extrusionOk="0" h="266064" w="1757045">
                <a:moveTo>
                  <a:pt x="974641" y="77977"/>
                </a:moveTo>
                <a:lnTo>
                  <a:pt x="974344" y="77977"/>
                </a:lnTo>
                <a:lnTo>
                  <a:pt x="974090" y="78104"/>
                </a:lnTo>
                <a:lnTo>
                  <a:pt x="974641" y="77977"/>
                </a:lnTo>
                <a:close/>
              </a:path>
            </a:pathLst>
          </a:custGeom>
          <a:solidFill>
            <a:srgbClr val="AEABA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4" name="Google Shape;384;p37"/>
          <p:cNvSpPr txBox="1"/>
          <p:nvPr/>
        </p:nvSpPr>
        <p:spPr>
          <a:xfrm>
            <a:off x="9592436" y="4972253"/>
            <a:ext cx="68897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7E7E7E"/>
                </a:solidFill>
                <a:latin typeface="Calibri"/>
                <a:ea typeface="Calibri"/>
                <a:cs typeface="Calibri"/>
                <a:sym typeface="Calibri"/>
              </a:rPr>
              <a:t>r-value</a:t>
            </a:r>
            <a:endParaRPr sz="1800">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88" name="Shape 388"/>
        <p:cNvGrpSpPr/>
        <p:nvPr/>
      </p:nvGrpSpPr>
      <p:grpSpPr>
        <a:xfrm>
          <a:off x="0" y="0"/>
          <a:ext cx="0" cy="0"/>
          <a:chOff x="0" y="0"/>
          <a:chExt cx="0" cy="0"/>
        </a:xfrm>
      </p:grpSpPr>
      <p:sp>
        <p:nvSpPr>
          <p:cNvPr id="389" name="Google Shape;389;p38"/>
          <p:cNvSpPr txBox="1"/>
          <p:nvPr/>
        </p:nvSpPr>
        <p:spPr>
          <a:xfrm>
            <a:off x="760476" y="4863084"/>
            <a:ext cx="1437640" cy="76962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31750">
            <a:spAutoFit/>
          </a:bodyPr>
          <a:lstStyle/>
          <a:p>
            <a:pPr indent="0" lvl="0" marL="90805" marR="260984" rtl="0" algn="l">
              <a:lnSpc>
                <a:spcPct val="100000"/>
              </a:lnSpc>
              <a:spcBef>
                <a:spcPts val="0"/>
              </a:spcBef>
              <a:spcAft>
                <a:spcPts val="0"/>
              </a:spcAft>
              <a:buNone/>
            </a:pPr>
            <a:r>
              <a:rPr lang="en-US" sz="2200">
                <a:solidFill>
                  <a:schemeClr val="dk1"/>
                </a:solidFill>
                <a:latin typeface="Consolas"/>
                <a:ea typeface="Consolas"/>
                <a:cs typeface="Consolas"/>
                <a:sym typeface="Consolas"/>
              </a:rPr>
              <a:t>t1 = *p   x = t1</a:t>
            </a:r>
            <a:endParaRPr sz="2200">
              <a:solidFill>
                <a:schemeClr val="dk1"/>
              </a:solidFill>
              <a:latin typeface="Consolas"/>
              <a:ea typeface="Consolas"/>
              <a:cs typeface="Consolas"/>
              <a:sym typeface="Consolas"/>
            </a:endParaRPr>
          </a:p>
        </p:txBody>
      </p:sp>
      <p:sp>
        <p:nvSpPr>
          <p:cNvPr id="390" name="Google Shape;390;p38"/>
          <p:cNvSpPr/>
          <p:nvPr/>
        </p:nvSpPr>
        <p:spPr>
          <a:xfrm>
            <a:off x="7315200" y="4293489"/>
            <a:ext cx="0" cy="1597660"/>
          </a:xfrm>
          <a:custGeom>
            <a:rect b="b" l="l" r="r" t="t"/>
            <a:pathLst>
              <a:path extrusionOk="0" h="1597660" w="120000">
                <a:moveTo>
                  <a:pt x="0" y="0"/>
                </a:moveTo>
                <a:lnTo>
                  <a:pt x="0" y="1597596"/>
                </a:lnTo>
              </a:path>
            </a:pathLst>
          </a:custGeom>
          <a:noFill/>
          <a:ln cap="flat" cmpd="sng" w="127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391" name="Google Shape;391;p38"/>
          <p:cNvGraphicFramePr/>
          <p:nvPr/>
        </p:nvGraphicFramePr>
        <p:xfrm>
          <a:off x="3616833" y="4293489"/>
          <a:ext cx="3000000" cy="3000000"/>
        </p:xfrm>
        <a:graphic>
          <a:graphicData uri="http://schemas.openxmlformats.org/drawingml/2006/table">
            <a:tbl>
              <a:tblPr bandRow="1" firstRow="1">
                <a:noFill/>
                <a:tableStyleId>{9E4FFF9F-6CC2-44EA-9B8C-423F0FFCF989}</a:tableStyleId>
              </a:tblPr>
              <a:tblGrid>
                <a:gridCol w="922650"/>
                <a:gridCol w="922650"/>
                <a:gridCol w="922650"/>
                <a:gridCol w="922650"/>
              </a:tblGrid>
              <a:tr h="396250">
                <a:tc>
                  <a:txBody>
                    <a:bodyPr/>
                    <a:lstStyle/>
                    <a:p>
                      <a:pPr indent="0" lvl="0" marL="91440" marR="0" rtl="0" algn="l">
                        <a:lnSpc>
                          <a:spcPct val="100000"/>
                        </a:lnSpc>
                        <a:spcBef>
                          <a:spcPts val="0"/>
                        </a:spcBef>
                        <a:spcAft>
                          <a:spcPts val="0"/>
                        </a:spcAft>
                        <a:buNone/>
                      </a:pPr>
                      <a:r>
                        <a:rPr b="1" lang="en-US" sz="2000" u="none" cap="none" strike="noStrike">
                          <a:solidFill>
                            <a:srgbClr val="FF0000"/>
                          </a:solidFill>
                          <a:latin typeface="Consolas"/>
                          <a:ea typeface="Consolas"/>
                          <a:cs typeface="Consolas"/>
                          <a:sym typeface="Consolas"/>
                        </a:rPr>
                        <a:t>op</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92075" marR="0" rtl="0" algn="l">
                        <a:lnSpc>
                          <a:spcPct val="100000"/>
                        </a:lnSpc>
                        <a:spcBef>
                          <a:spcPts val="0"/>
                        </a:spcBef>
                        <a:spcAft>
                          <a:spcPts val="0"/>
                        </a:spcAft>
                        <a:buNone/>
                      </a:pPr>
                      <a:r>
                        <a:rPr b="1" lang="en-US" sz="2000" u="none" cap="none" strike="noStrike">
                          <a:solidFill>
                            <a:srgbClr val="FF0000"/>
                          </a:solidFill>
                          <a:latin typeface="Consolas"/>
                          <a:ea typeface="Consolas"/>
                          <a:cs typeface="Consolas"/>
                          <a:sym typeface="Consolas"/>
                        </a:rPr>
                        <a:t>dest</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92075" marR="0" rtl="0" algn="l">
                        <a:lnSpc>
                          <a:spcPct val="100000"/>
                        </a:lnSpc>
                        <a:spcBef>
                          <a:spcPts val="0"/>
                        </a:spcBef>
                        <a:spcAft>
                          <a:spcPts val="0"/>
                        </a:spcAft>
                        <a:buNone/>
                      </a:pPr>
                      <a:r>
                        <a:rPr b="1" lang="en-US" sz="2000" u="none" cap="none" strike="noStrike">
                          <a:solidFill>
                            <a:srgbClr val="FF0000"/>
                          </a:solidFill>
                          <a:latin typeface="Consolas"/>
                          <a:ea typeface="Consolas"/>
                          <a:cs typeface="Consolas"/>
                          <a:sym typeface="Consolas"/>
                        </a:rPr>
                        <a:t>src1</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92075" marR="0" rtl="0" algn="l">
                        <a:lnSpc>
                          <a:spcPct val="100000"/>
                        </a:lnSpc>
                        <a:spcBef>
                          <a:spcPts val="0"/>
                        </a:spcBef>
                        <a:spcAft>
                          <a:spcPts val="0"/>
                        </a:spcAft>
                        <a:buNone/>
                      </a:pPr>
                      <a:r>
                        <a:rPr b="1" lang="en-US" sz="2000" u="none" cap="none" strike="noStrike">
                          <a:solidFill>
                            <a:srgbClr val="FF0000"/>
                          </a:solidFill>
                          <a:latin typeface="Consolas"/>
                          <a:ea typeface="Consolas"/>
                          <a:cs typeface="Consolas"/>
                          <a:sym typeface="Consolas"/>
                        </a:rPr>
                        <a:t>src2</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r>
              <a:tr h="396250">
                <a:tc>
                  <a:txBody>
                    <a:bodyPr/>
                    <a:lstStyle/>
                    <a:p>
                      <a:pPr indent="0" lvl="0" marL="91440" marR="0" rtl="0" algn="l">
                        <a:lnSpc>
                          <a:spcPct val="100000"/>
                        </a:lnSpc>
                        <a:spcBef>
                          <a:spcPts val="0"/>
                        </a:spcBef>
                        <a:spcAft>
                          <a:spcPts val="0"/>
                        </a:spcAft>
                        <a:buNone/>
                      </a:pPr>
                      <a:r>
                        <a:rPr lang="en-US" sz="2000" u="none" cap="none" strike="noStrike">
                          <a:latin typeface="Consolas"/>
                          <a:ea typeface="Consolas"/>
                          <a:cs typeface="Consolas"/>
                          <a:sym typeface="Consolas"/>
                        </a:rPr>
                        <a:t>LD</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R1</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p</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250">
                <a:tc>
                  <a:txBody>
                    <a:bodyPr/>
                    <a:lstStyle/>
                    <a:p>
                      <a:pPr indent="0" lvl="0" marL="91440" marR="0" rtl="0" algn="l">
                        <a:lnSpc>
                          <a:spcPct val="100000"/>
                        </a:lnSpc>
                        <a:spcBef>
                          <a:spcPts val="0"/>
                        </a:spcBef>
                        <a:spcAft>
                          <a:spcPts val="0"/>
                        </a:spcAft>
                        <a:buNone/>
                      </a:pPr>
                      <a:r>
                        <a:rPr b="1" lang="en-US" sz="2000" u="none" cap="none" strike="noStrike">
                          <a:solidFill>
                            <a:srgbClr val="00AF50"/>
                          </a:solidFill>
                          <a:latin typeface="Consolas"/>
                          <a:ea typeface="Consolas"/>
                          <a:cs typeface="Consolas"/>
                          <a:sym typeface="Consolas"/>
                        </a:rPr>
                        <a:t>MOV</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000" u="none" cap="none" strike="noStrike">
                          <a:solidFill>
                            <a:srgbClr val="00AF50"/>
                          </a:solidFill>
                          <a:latin typeface="Consolas"/>
                          <a:ea typeface="Consolas"/>
                          <a:cs typeface="Consolas"/>
                          <a:sym typeface="Consolas"/>
                        </a:rPr>
                        <a:t>R2</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000" u="none" cap="none" strike="noStrike">
                          <a:solidFill>
                            <a:srgbClr val="00AF50"/>
                          </a:solidFill>
                          <a:latin typeface="Consolas"/>
                          <a:ea typeface="Consolas"/>
                          <a:cs typeface="Consolas"/>
                          <a:sym typeface="Consolas"/>
                        </a:rPr>
                        <a:t>0(R1)</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96175">
                <a:tc>
                  <a:txBody>
                    <a:bodyPr/>
                    <a:lstStyle/>
                    <a:p>
                      <a:pPr indent="0" lvl="0" marL="91440" marR="0" rtl="0" algn="l">
                        <a:lnSpc>
                          <a:spcPct val="100000"/>
                        </a:lnSpc>
                        <a:spcBef>
                          <a:spcPts val="0"/>
                        </a:spcBef>
                        <a:spcAft>
                          <a:spcPts val="0"/>
                        </a:spcAft>
                        <a:buNone/>
                      </a:pPr>
                      <a:r>
                        <a:rPr lang="en-US" sz="2000" u="none" cap="none" strike="noStrike">
                          <a:latin typeface="Consolas"/>
                          <a:ea typeface="Consolas"/>
                          <a:cs typeface="Consolas"/>
                          <a:sym typeface="Consolas"/>
                        </a:rPr>
                        <a:t>ST</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x</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R2</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392" name="Google Shape;392;p38"/>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393" name="Google Shape;393;p38"/>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4" name="Google Shape;394;p38"/>
          <p:cNvSpPr txBox="1"/>
          <p:nvPr/>
        </p:nvSpPr>
        <p:spPr>
          <a:xfrm>
            <a:off x="513080" y="760603"/>
            <a:ext cx="8112125" cy="367919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12700" marR="5248910" rtl="0" algn="l">
              <a:lnSpc>
                <a:spcPct val="160800"/>
              </a:lnSpc>
              <a:spcBef>
                <a:spcPts val="1110"/>
              </a:spcBef>
              <a:spcAft>
                <a:spcPts val="0"/>
              </a:spcAft>
              <a:buNone/>
            </a:pPr>
            <a:r>
              <a:rPr b="1" lang="en-US" sz="2400">
                <a:solidFill>
                  <a:srgbClr val="001F5F"/>
                </a:solidFill>
                <a:latin typeface="Calibri"/>
                <a:ea typeface="Calibri"/>
                <a:cs typeface="Calibri"/>
                <a:sym typeface="Calibri"/>
              </a:rPr>
              <a:t>Target Machine Model  </a:t>
            </a:r>
            <a:r>
              <a:rPr b="1" lang="en-US" sz="2400">
                <a:solidFill>
                  <a:srgbClr val="538235"/>
                </a:solidFill>
                <a:latin typeface="Calibri"/>
                <a:ea typeface="Calibri"/>
                <a:cs typeface="Calibri"/>
                <a:sym typeface="Calibri"/>
              </a:rPr>
              <a:t>Addressing Modes</a:t>
            </a:r>
            <a:endParaRPr sz="2400">
              <a:solidFill>
                <a:schemeClr val="dk1"/>
              </a:solidFill>
              <a:latin typeface="Calibri"/>
              <a:ea typeface="Calibri"/>
              <a:cs typeface="Calibri"/>
              <a:sym typeface="Calibri"/>
            </a:endParaRPr>
          </a:p>
          <a:p>
            <a:pPr indent="0" lvl="0" marL="12700" marR="0" rtl="0" algn="l">
              <a:lnSpc>
                <a:spcPct val="100000"/>
              </a:lnSpc>
              <a:spcBef>
                <a:spcPts val="1989"/>
              </a:spcBef>
              <a:spcAft>
                <a:spcPts val="0"/>
              </a:spcAft>
              <a:buNone/>
            </a:pPr>
            <a:r>
              <a:rPr b="1" lang="en-US" sz="2400">
                <a:solidFill>
                  <a:srgbClr val="006FC0"/>
                </a:solidFill>
                <a:latin typeface="Calibri"/>
                <a:ea typeface="Calibri"/>
                <a:cs typeface="Calibri"/>
                <a:sym typeface="Calibri"/>
              </a:rPr>
              <a:t>3. Indirect addressing mode:</a:t>
            </a:r>
            <a:endParaRPr sz="2400">
              <a:solidFill>
                <a:schemeClr val="dk1"/>
              </a:solidFill>
              <a:latin typeface="Calibri"/>
              <a:ea typeface="Calibri"/>
              <a:cs typeface="Calibri"/>
              <a:sym typeface="Calibri"/>
            </a:endParaRPr>
          </a:p>
          <a:p>
            <a:pPr indent="0" lvl="0" marL="527685" marR="5080" rtl="0" algn="l">
              <a:lnSpc>
                <a:spcPct val="150100"/>
              </a:lnSpc>
              <a:spcBef>
                <a:spcPts val="100"/>
              </a:spcBef>
              <a:spcAft>
                <a:spcPts val="0"/>
              </a:spcAft>
              <a:buNone/>
            </a:pPr>
            <a:r>
              <a:rPr lang="en-US" sz="2000">
                <a:solidFill>
                  <a:schemeClr val="dk1"/>
                </a:solidFill>
                <a:latin typeface="Calibri"/>
                <a:ea typeface="Calibri"/>
                <a:cs typeface="Calibri"/>
                <a:sym typeface="Calibri"/>
              </a:rPr>
              <a:t>Here two references are required. First reference to get effective address.  Second reference to access the data.</a:t>
            </a:r>
            <a:endParaRPr sz="2000">
              <a:solidFill>
                <a:schemeClr val="dk1"/>
              </a:solidFill>
              <a:latin typeface="Calibri"/>
              <a:ea typeface="Calibri"/>
              <a:cs typeface="Calibri"/>
              <a:sym typeface="Calibri"/>
            </a:endParaRPr>
          </a:p>
          <a:p>
            <a:pPr indent="0" lvl="0" marL="188595" marR="0" rtl="0" algn="l">
              <a:lnSpc>
                <a:spcPct val="100000"/>
              </a:lnSpc>
              <a:spcBef>
                <a:spcPts val="459"/>
              </a:spcBef>
              <a:spcAft>
                <a:spcPts val="0"/>
              </a:spcAft>
              <a:buNone/>
            </a:pPr>
            <a:r>
              <a:rPr lang="en-US" sz="2400">
                <a:solidFill>
                  <a:schemeClr val="dk1"/>
                </a:solidFill>
                <a:latin typeface="Calibri"/>
                <a:ea typeface="Calibri"/>
                <a:cs typeface="Calibri"/>
                <a:sym typeface="Calibri"/>
              </a:rPr>
              <a:t>Example : </a:t>
            </a:r>
            <a:r>
              <a:rPr b="1" lang="en-US" sz="2400">
                <a:solidFill>
                  <a:schemeClr val="dk1"/>
                </a:solidFill>
                <a:latin typeface="Consolas"/>
                <a:ea typeface="Consolas"/>
                <a:cs typeface="Consolas"/>
                <a:sym typeface="Consolas"/>
              </a:rPr>
              <a:t>x = *p</a:t>
            </a:r>
            <a:endParaRPr sz="2400">
              <a:solidFill>
                <a:schemeClr val="dk1"/>
              </a:solidFill>
              <a:latin typeface="Consolas"/>
              <a:ea typeface="Consolas"/>
              <a:cs typeface="Consolas"/>
              <a:sym typeface="Consolas"/>
            </a:endParaRPr>
          </a:p>
        </p:txBody>
      </p:sp>
      <p:sp>
        <p:nvSpPr>
          <p:cNvPr id="395" name="Google Shape;395;p38"/>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396" name="Google Shape;396;p38"/>
          <p:cNvSpPr txBox="1"/>
          <p:nvPr/>
        </p:nvSpPr>
        <p:spPr>
          <a:xfrm>
            <a:off x="627989" y="5970523"/>
            <a:ext cx="7856855" cy="848994"/>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In the above MOV instruction: </a:t>
            </a:r>
            <a:r>
              <a:rPr b="1" lang="en-US" sz="1800">
                <a:solidFill>
                  <a:schemeClr val="dk1"/>
                </a:solidFill>
                <a:latin typeface="Calibri"/>
                <a:ea typeface="Calibri"/>
                <a:cs typeface="Calibri"/>
                <a:sym typeface="Calibri"/>
              </a:rPr>
              <a:t>R2 ← contents(0 + contents of R1),</a:t>
            </a:r>
            <a:endParaRPr sz="18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that is, loading into R2 the value in the memory location obtained by adding 0 to the</a:t>
            </a:r>
            <a:endParaRPr sz="18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lang="en-US" sz="1800">
                <a:solidFill>
                  <a:schemeClr val="dk1"/>
                </a:solidFill>
                <a:latin typeface="Calibri"/>
                <a:ea typeface="Calibri"/>
                <a:cs typeface="Calibri"/>
                <a:sym typeface="Calibri"/>
              </a:rPr>
              <a:t>contents of register R1.</a:t>
            </a:r>
            <a:endParaRPr sz="1800">
              <a:solidFill>
                <a:schemeClr val="dk1"/>
              </a:solidFill>
              <a:latin typeface="Calibri"/>
              <a:ea typeface="Calibri"/>
              <a:cs typeface="Calibri"/>
              <a:sym typeface="Calibri"/>
            </a:endParaRPr>
          </a:p>
        </p:txBody>
      </p:sp>
      <p:sp>
        <p:nvSpPr>
          <p:cNvPr id="397" name="Google Shape;397;p38"/>
          <p:cNvSpPr/>
          <p:nvPr/>
        </p:nvSpPr>
        <p:spPr>
          <a:xfrm>
            <a:off x="6261989" y="5070094"/>
            <a:ext cx="1757045" cy="266065"/>
          </a:xfrm>
          <a:custGeom>
            <a:rect b="b" l="l" r="r" t="t"/>
            <a:pathLst>
              <a:path extrusionOk="0" h="266064" w="1757045">
                <a:moveTo>
                  <a:pt x="75819" y="189610"/>
                </a:moveTo>
                <a:lnTo>
                  <a:pt x="0" y="228218"/>
                </a:lnTo>
                <a:lnTo>
                  <a:pt x="76453" y="265810"/>
                </a:lnTo>
                <a:lnTo>
                  <a:pt x="76189" y="234060"/>
                </a:lnTo>
                <a:lnTo>
                  <a:pt x="63500" y="234060"/>
                </a:lnTo>
                <a:lnTo>
                  <a:pt x="63373" y="221360"/>
                </a:lnTo>
                <a:lnTo>
                  <a:pt x="76082" y="221275"/>
                </a:lnTo>
                <a:lnTo>
                  <a:pt x="75819" y="189610"/>
                </a:lnTo>
                <a:close/>
              </a:path>
              <a:path extrusionOk="0" h="266064" w="1757045">
                <a:moveTo>
                  <a:pt x="76082" y="221275"/>
                </a:moveTo>
                <a:lnTo>
                  <a:pt x="63373" y="221360"/>
                </a:lnTo>
                <a:lnTo>
                  <a:pt x="63500" y="234060"/>
                </a:lnTo>
                <a:lnTo>
                  <a:pt x="76188" y="233975"/>
                </a:lnTo>
                <a:lnTo>
                  <a:pt x="76082" y="221275"/>
                </a:lnTo>
                <a:close/>
              </a:path>
              <a:path extrusionOk="0" h="266064" w="1757045">
                <a:moveTo>
                  <a:pt x="76188" y="233975"/>
                </a:moveTo>
                <a:lnTo>
                  <a:pt x="63500" y="234060"/>
                </a:lnTo>
                <a:lnTo>
                  <a:pt x="76189" y="234060"/>
                </a:lnTo>
                <a:close/>
              </a:path>
              <a:path extrusionOk="0" h="266064" w="1757045">
                <a:moveTo>
                  <a:pt x="538988" y="194944"/>
                </a:moveTo>
                <a:lnTo>
                  <a:pt x="470281" y="201802"/>
                </a:lnTo>
                <a:lnTo>
                  <a:pt x="434466" y="204850"/>
                </a:lnTo>
                <a:lnTo>
                  <a:pt x="360299" y="210184"/>
                </a:lnTo>
                <a:lnTo>
                  <a:pt x="283210" y="214756"/>
                </a:lnTo>
                <a:lnTo>
                  <a:pt x="243839" y="216661"/>
                </a:lnTo>
                <a:lnTo>
                  <a:pt x="163575" y="219582"/>
                </a:lnTo>
                <a:lnTo>
                  <a:pt x="82041" y="221233"/>
                </a:lnTo>
                <a:lnTo>
                  <a:pt x="76082" y="221275"/>
                </a:lnTo>
                <a:lnTo>
                  <a:pt x="76188" y="233975"/>
                </a:lnTo>
                <a:lnTo>
                  <a:pt x="163957" y="232282"/>
                </a:lnTo>
                <a:lnTo>
                  <a:pt x="244475" y="229234"/>
                </a:lnTo>
                <a:lnTo>
                  <a:pt x="322961" y="225297"/>
                </a:lnTo>
                <a:lnTo>
                  <a:pt x="435483" y="217423"/>
                </a:lnTo>
                <a:lnTo>
                  <a:pt x="540258" y="207644"/>
                </a:lnTo>
                <a:lnTo>
                  <a:pt x="604646" y="200151"/>
                </a:lnTo>
                <a:lnTo>
                  <a:pt x="642897" y="195071"/>
                </a:lnTo>
                <a:lnTo>
                  <a:pt x="538988" y="195071"/>
                </a:lnTo>
                <a:lnTo>
                  <a:pt x="538988" y="194944"/>
                </a:lnTo>
                <a:close/>
              </a:path>
              <a:path extrusionOk="0" h="266064" w="1757045">
                <a:moveTo>
                  <a:pt x="662051" y="179450"/>
                </a:moveTo>
                <a:lnTo>
                  <a:pt x="633221" y="183641"/>
                </a:lnTo>
                <a:lnTo>
                  <a:pt x="571627" y="191388"/>
                </a:lnTo>
                <a:lnTo>
                  <a:pt x="538988" y="195071"/>
                </a:lnTo>
                <a:lnTo>
                  <a:pt x="642897" y="195071"/>
                </a:lnTo>
                <a:lnTo>
                  <a:pt x="691388" y="187832"/>
                </a:lnTo>
                <a:lnTo>
                  <a:pt x="717295" y="183387"/>
                </a:lnTo>
                <a:lnTo>
                  <a:pt x="737615" y="179577"/>
                </a:lnTo>
                <a:lnTo>
                  <a:pt x="662051" y="179577"/>
                </a:lnTo>
                <a:lnTo>
                  <a:pt x="662051" y="179450"/>
                </a:lnTo>
                <a:close/>
              </a:path>
              <a:path extrusionOk="0" h="266064" w="1757045">
                <a:moveTo>
                  <a:pt x="715137" y="170814"/>
                </a:moveTo>
                <a:lnTo>
                  <a:pt x="689229" y="175259"/>
                </a:lnTo>
                <a:lnTo>
                  <a:pt x="662051" y="179577"/>
                </a:lnTo>
                <a:lnTo>
                  <a:pt x="737615" y="179577"/>
                </a:lnTo>
                <a:lnTo>
                  <a:pt x="741680" y="178815"/>
                </a:lnTo>
                <a:lnTo>
                  <a:pt x="764413" y="174116"/>
                </a:lnTo>
                <a:lnTo>
                  <a:pt x="778199" y="170941"/>
                </a:lnTo>
                <a:lnTo>
                  <a:pt x="715010" y="170941"/>
                </a:lnTo>
                <a:lnTo>
                  <a:pt x="715137" y="170814"/>
                </a:lnTo>
                <a:close/>
              </a:path>
              <a:path extrusionOk="0" h="266064" w="1757045">
                <a:moveTo>
                  <a:pt x="801369" y="152145"/>
                </a:moveTo>
                <a:lnTo>
                  <a:pt x="782446" y="156971"/>
                </a:lnTo>
                <a:lnTo>
                  <a:pt x="782574" y="156971"/>
                </a:lnTo>
                <a:lnTo>
                  <a:pt x="761618" y="161670"/>
                </a:lnTo>
                <a:lnTo>
                  <a:pt x="739266" y="166369"/>
                </a:lnTo>
                <a:lnTo>
                  <a:pt x="715010" y="170941"/>
                </a:lnTo>
                <a:lnTo>
                  <a:pt x="778199" y="170941"/>
                </a:lnTo>
                <a:lnTo>
                  <a:pt x="821689" y="159511"/>
                </a:lnTo>
                <a:lnTo>
                  <a:pt x="842454" y="152272"/>
                </a:lnTo>
                <a:lnTo>
                  <a:pt x="801115" y="152272"/>
                </a:lnTo>
                <a:lnTo>
                  <a:pt x="801369" y="152145"/>
                </a:lnTo>
                <a:close/>
              </a:path>
              <a:path extrusionOk="0" h="266064" w="1757045">
                <a:moveTo>
                  <a:pt x="832865" y="142366"/>
                </a:moveTo>
                <a:lnTo>
                  <a:pt x="817880" y="147319"/>
                </a:lnTo>
                <a:lnTo>
                  <a:pt x="801115" y="152272"/>
                </a:lnTo>
                <a:lnTo>
                  <a:pt x="842454" y="152272"/>
                </a:lnTo>
                <a:lnTo>
                  <a:pt x="850391" y="149097"/>
                </a:lnTo>
                <a:lnTo>
                  <a:pt x="861567" y="143890"/>
                </a:lnTo>
                <a:lnTo>
                  <a:pt x="863819" y="142620"/>
                </a:lnTo>
                <a:lnTo>
                  <a:pt x="832612" y="142620"/>
                </a:lnTo>
                <a:lnTo>
                  <a:pt x="832865" y="142366"/>
                </a:lnTo>
                <a:close/>
              </a:path>
              <a:path extrusionOk="0" h="266064" w="1757045">
                <a:moveTo>
                  <a:pt x="871910" y="137413"/>
                </a:moveTo>
                <a:lnTo>
                  <a:pt x="845565" y="137413"/>
                </a:lnTo>
                <a:lnTo>
                  <a:pt x="832612" y="142620"/>
                </a:lnTo>
                <a:lnTo>
                  <a:pt x="863819" y="142620"/>
                </a:lnTo>
                <a:lnTo>
                  <a:pt x="866520" y="141096"/>
                </a:lnTo>
                <a:lnTo>
                  <a:pt x="870712" y="138302"/>
                </a:lnTo>
                <a:lnTo>
                  <a:pt x="871910" y="137413"/>
                </a:lnTo>
                <a:close/>
              </a:path>
              <a:path extrusionOk="0" h="266064" w="1757045">
                <a:moveTo>
                  <a:pt x="877686" y="132460"/>
                </a:moveTo>
                <a:lnTo>
                  <a:pt x="855980" y="132460"/>
                </a:lnTo>
                <a:lnTo>
                  <a:pt x="855471" y="132714"/>
                </a:lnTo>
                <a:lnTo>
                  <a:pt x="845185" y="137540"/>
                </a:lnTo>
                <a:lnTo>
                  <a:pt x="845565" y="137413"/>
                </a:lnTo>
                <a:lnTo>
                  <a:pt x="871910" y="137413"/>
                </a:lnTo>
                <a:lnTo>
                  <a:pt x="874649" y="135381"/>
                </a:lnTo>
                <a:lnTo>
                  <a:pt x="877686" y="132460"/>
                </a:lnTo>
                <a:close/>
              </a:path>
              <a:path extrusionOk="0" h="266064" w="1757045">
                <a:moveTo>
                  <a:pt x="855647" y="132617"/>
                </a:moveTo>
                <a:lnTo>
                  <a:pt x="855440" y="132714"/>
                </a:lnTo>
                <a:lnTo>
                  <a:pt x="855647" y="132617"/>
                </a:lnTo>
                <a:close/>
              </a:path>
              <a:path extrusionOk="0" h="266064" w="1757045">
                <a:moveTo>
                  <a:pt x="879657" y="130174"/>
                </a:moveTo>
                <a:lnTo>
                  <a:pt x="860043" y="130174"/>
                </a:lnTo>
                <a:lnTo>
                  <a:pt x="859663" y="130428"/>
                </a:lnTo>
                <a:lnTo>
                  <a:pt x="855647" y="132617"/>
                </a:lnTo>
                <a:lnTo>
                  <a:pt x="855980" y="132460"/>
                </a:lnTo>
                <a:lnTo>
                  <a:pt x="877686" y="132460"/>
                </a:lnTo>
                <a:lnTo>
                  <a:pt x="877951" y="132206"/>
                </a:lnTo>
                <a:lnTo>
                  <a:pt x="879657" y="130174"/>
                </a:lnTo>
                <a:close/>
              </a:path>
              <a:path extrusionOk="0" h="266064" w="1757045">
                <a:moveTo>
                  <a:pt x="860010" y="130193"/>
                </a:moveTo>
                <a:lnTo>
                  <a:pt x="859586" y="130428"/>
                </a:lnTo>
                <a:lnTo>
                  <a:pt x="860010" y="130193"/>
                </a:lnTo>
                <a:close/>
              </a:path>
              <a:path extrusionOk="0" h="266064" w="1757045">
                <a:moveTo>
                  <a:pt x="882777" y="125475"/>
                </a:moveTo>
                <a:lnTo>
                  <a:pt x="866775" y="125475"/>
                </a:lnTo>
                <a:lnTo>
                  <a:pt x="866139" y="125983"/>
                </a:lnTo>
                <a:lnTo>
                  <a:pt x="863345" y="128015"/>
                </a:lnTo>
                <a:lnTo>
                  <a:pt x="860010" y="130193"/>
                </a:lnTo>
                <a:lnTo>
                  <a:pt x="879657" y="130174"/>
                </a:lnTo>
                <a:lnTo>
                  <a:pt x="880617" y="129031"/>
                </a:lnTo>
                <a:lnTo>
                  <a:pt x="882777" y="125475"/>
                </a:lnTo>
                <a:close/>
              </a:path>
              <a:path extrusionOk="0" h="266064" w="1757045">
                <a:moveTo>
                  <a:pt x="863600" y="127761"/>
                </a:moveTo>
                <a:lnTo>
                  <a:pt x="863225" y="128015"/>
                </a:lnTo>
                <a:lnTo>
                  <a:pt x="863600" y="127761"/>
                </a:lnTo>
                <a:close/>
              </a:path>
              <a:path extrusionOk="0" h="266064" w="1757045">
                <a:moveTo>
                  <a:pt x="866315" y="125816"/>
                </a:moveTo>
                <a:lnTo>
                  <a:pt x="866089" y="125983"/>
                </a:lnTo>
                <a:lnTo>
                  <a:pt x="866315" y="125816"/>
                </a:lnTo>
                <a:close/>
              </a:path>
              <a:path extrusionOk="0" h="266064" w="1757045">
                <a:moveTo>
                  <a:pt x="866775" y="125475"/>
                </a:moveTo>
                <a:lnTo>
                  <a:pt x="866315" y="125816"/>
                </a:lnTo>
                <a:lnTo>
                  <a:pt x="866139" y="125983"/>
                </a:lnTo>
                <a:lnTo>
                  <a:pt x="866775" y="125475"/>
                </a:lnTo>
                <a:close/>
              </a:path>
              <a:path extrusionOk="0" h="266064" w="1757045">
                <a:moveTo>
                  <a:pt x="883612" y="123316"/>
                </a:moveTo>
                <a:lnTo>
                  <a:pt x="868934" y="123316"/>
                </a:lnTo>
                <a:lnTo>
                  <a:pt x="868426" y="123824"/>
                </a:lnTo>
                <a:lnTo>
                  <a:pt x="866315" y="125816"/>
                </a:lnTo>
                <a:lnTo>
                  <a:pt x="866775" y="125475"/>
                </a:lnTo>
                <a:lnTo>
                  <a:pt x="882777" y="125475"/>
                </a:lnTo>
                <a:lnTo>
                  <a:pt x="883612" y="123316"/>
                </a:lnTo>
                <a:close/>
              </a:path>
              <a:path extrusionOk="0" h="266064" w="1757045">
                <a:moveTo>
                  <a:pt x="868508" y="123723"/>
                </a:moveTo>
                <a:close/>
              </a:path>
              <a:path extrusionOk="0" h="266064" w="1757045">
                <a:moveTo>
                  <a:pt x="868934" y="123316"/>
                </a:moveTo>
                <a:lnTo>
                  <a:pt x="868508" y="123723"/>
                </a:lnTo>
                <a:lnTo>
                  <a:pt x="868934" y="123316"/>
                </a:lnTo>
                <a:close/>
              </a:path>
              <a:path extrusionOk="0" h="266064" w="1757045">
                <a:moveTo>
                  <a:pt x="884344" y="121157"/>
                </a:moveTo>
                <a:lnTo>
                  <a:pt x="870585" y="121157"/>
                </a:lnTo>
                <a:lnTo>
                  <a:pt x="870077" y="121919"/>
                </a:lnTo>
                <a:lnTo>
                  <a:pt x="868508" y="123723"/>
                </a:lnTo>
                <a:lnTo>
                  <a:pt x="868934" y="123316"/>
                </a:lnTo>
                <a:lnTo>
                  <a:pt x="883612" y="123316"/>
                </a:lnTo>
                <a:lnTo>
                  <a:pt x="884301" y="121538"/>
                </a:lnTo>
                <a:lnTo>
                  <a:pt x="884344" y="121157"/>
                </a:lnTo>
                <a:close/>
              </a:path>
              <a:path extrusionOk="0" h="266064" w="1757045">
                <a:moveTo>
                  <a:pt x="870520" y="121237"/>
                </a:moveTo>
                <a:lnTo>
                  <a:pt x="869968" y="121919"/>
                </a:lnTo>
                <a:lnTo>
                  <a:pt x="870520" y="121237"/>
                </a:lnTo>
                <a:close/>
              </a:path>
              <a:path extrusionOk="0" h="266064" w="1757045">
                <a:moveTo>
                  <a:pt x="871362" y="119941"/>
                </a:moveTo>
                <a:lnTo>
                  <a:pt x="870520" y="121237"/>
                </a:lnTo>
                <a:lnTo>
                  <a:pt x="884344" y="121157"/>
                </a:lnTo>
                <a:lnTo>
                  <a:pt x="884403" y="120649"/>
                </a:lnTo>
                <a:lnTo>
                  <a:pt x="871092" y="120649"/>
                </a:lnTo>
                <a:lnTo>
                  <a:pt x="871362" y="119941"/>
                </a:lnTo>
                <a:close/>
              </a:path>
              <a:path extrusionOk="0" h="266064" w="1757045">
                <a:moveTo>
                  <a:pt x="871728" y="119379"/>
                </a:moveTo>
                <a:lnTo>
                  <a:pt x="871362" y="119941"/>
                </a:lnTo>
                <a:lnTo>
                  <a:pt x="871092" y="120649"/>
                </a:lnTo>
                <a:lnTo>
                  <a:pt x="871728" y="119379"/>
                </a:lnTo>
                <a:close/>
              </a:path>
              <a:path extrusionOk="0" h="266064" w="1757045">
                <a:moveTo>
                  <a:pt x="884707" y="117982"/>
                </a:moveTo>
                <a:lnTo>
                  <a:pt x="872109" y="117982"/>
                </a:lnTo>
                <a:lnTo>
                  <a:pt x="871728" y="119379"/>
                </a:lnTo>
                <a:lnTo>
                  <a:pt x="871092" y="120649"/>
                </a:lnTo>
                <a:lnTo>
                  <a:pt x="884403" y="120649"/>
                </a:lnTo>
                <a:lnTo>
                  <a:pt x="884707" y="117982"/>
                </a:lnTo>
                <a:close/>
              </a:path>
              <a:path extrusionOk="0" h="266064" w="1757045">
                <a:moveTo>
                  <a:pt x="871781" y="118841"/>
                </a:moveTo>
                <a:lnTo>
                  <a:pt x="871362" y="119941"/>
                </a:lnTo>
                <a:lnTo>
                  <a:pt x="871728" y="119379"/>
                </a:lnTo>
                <a:lnTo>
                  <a:pt x="871781" y="118841"/>
                </a:lnTo>
                <a:close/>
              </a:path>
              <a:path extrusionOk="0" h="266064" w="1757045">
                <a:moveTo>
                  <a:pt x="872109" y="117982"/>
                </a:moveTo>
                <a:lnTo>
                  <a:pt x="871781" y="118841"/>
                </a:lnTo>
                <a:lnTo>
                  <a:pt x="871728" y="119379"/>
                </a:lnTo>
                <a:lnTo>
                  <a:pt x="872109" y="117982"/>
                </a:lnTo>
                <a:close/>
              </a:path>
              <a:path extrusionOk="0" h="266064" w="1757045">
                <a:moveTo>
                  <a:pt x="1756410" y="0"/>
                </a:moveTo>
                <a:lnTo>
                  <a:pt x="1674114" y="634"/>
                </a:lnTo>
                <a:lnTo>
                  <a:pt x="1592453" y="2539"/>
                </a:lnTo>
                <a:lnTo>
                  <a:pt x="1512062" y="5587"/>
                </a:lnTo>
                <a:lnTo>
                  <a:pt x="1433703" y="9524"/>
                </a:lnTo>
                <a:lnTo>
                  <a:pt x="1320927" y="17398"/>
                </a:lnTo>
                <a:lnTo>
                  <a:pt x="1216279" y="27304"/>
                </a:lnTo>
                <a:lnTo>
                  <a:pt x="1151889" y="34797"/>
                </a:lnTo>
                <a:lnTo>
                  <a:pt x="1092708" y="42925"/>
                </a:lnTo>
                <a:lnTo>
                  <a:pt x="1039240" y="51688"/>
                </a:lnTo>
                <a:lnTo>
                  <a:pt x="992251" y="60959"/>
                </a:lnTo>
                <a:lnTo>
                  <a:pt x="952118" y="70611"/>
                </a:lnTo>
                <a:lnTo>
                  <a:pt x="906271" y="85851"/>
                </a:lnTo>
                <a:lnTo>
                  <a:pt x="873887" y="109473"/>
                </a:lnTo>
                <a:lnTo>
                  <a:pt x="871781" y="118841"/>
                </a:lnTo>
                <a:lnTo>
                  <a:pt x="872109" y="117982"/>
                </a:lnTo>
                <a:lnTo>
                  <a:pt x="884707" y="117982"/>
                </a:lnTo>
                <a:lnTo>
                  <a:pt x="884796" y="117093"/>
                </a:lnTo>
                <a:lnTo>
                  <a:pt x="884555" y="117093"/>
                </a:lnTo>
                <a:lnTo>
                  <a:pt x="884936" y="115696"/>
                </a:lnTo>
                <a:lnTo>
                  <a:pt x="885570" y="114426"/>
                </a:lnTo>
                <a:lnTo>
                  <a:pt x="885722" y="114426"/>
                </a:lnTo>
                <a:lnTo>
                  <a:pt x="886115" y="113791"/>
                </a:lnTo>
                <a:lnTo>
                  <a:pt x="886587" y="113029"/>
                </a:lnTo>
                <a:lnTo>
                  <a:pt x="886726" y="113029"/>
                </a:lnTo>
                <a:lnTo>
                  <a:pt x="887914" y="111632"/>
                </a:lnTo>
                <a:lnTo>
                  <a:pt x="887730" y="111632"/>
                </a:lnTo>
                <a:lnTo>
                  <a:pt x="890524" y="108965"/>
                </a:lnTo>
                <a:lnTo>
                  <a:pt x="890701" y="108965"/>
                </a:lnTo>
                <a:lnTo>
                  <a:pt x="893102" y="107187"/>
                </a:lnTo>
                <a:lnTo>
                  <a:pt x="897001" y="104647"/>
                </a:lnTo>
                <a:lnTo>
                  <a:pt x="900756" y="102488"/>
                </a:lnTo>
                <a:lnTo>
                  <a:pt x="901191" y="102234"/>
                </a:lnTo>
                <a:lnTo>
                  <a:pt x="911479" y="97408"/>
                </a:lnTo>
                <a:lnTo>
                  <a:pt x="911745" y="97408"/>
                </a:lnTo>
                <a:lnTo>
                  <a:pt x="924052" y="92582"/>
                </a:lnTo>
                <a:lnTo>
                  <a:pt x="938409" y="87756"/>
                </a:lnTo>
                <a:lnTo>
                  <a:pt x="938784" y="87629"/>
                </a:lnTo>
                <a:lnTo>
                  <a:pt x="955547" y="82803"/>
                </a:lnTo>
                <a:lnTo>
                  <a:pt x="955782" y="82803"/>
                </a:lnTo>
                <a:lnTo>
                  <a:pt x="974343" y="77977"/>
                </a:lnTo>
                <a:lnTo>
                  <a:pt x="974641" y="77977"/>
                </a:lnTo>
                <a:lnTo>
                  <a:pt x="995044" y="73278"/>
                </a:lnTo>
                <a:lnTo>
                  <a:pt x="1017396" y="68706"/>
                </a:lnTo>
                <a:lnTo>
                  <a:pt x="1041527" y="64261"/>
                </a:lnTo>
                <a:lnTo>
                  <a:pt x="1067308" y="59816"/>
                </a:lnTo>
                <a:lnTo>
                  <a:pt x="1094613" y="55498"/>
                </a:lnTo>
                <a:lnTo>
                  <a:pt x="1153540" y="47370"/>
                </a:lnTo>
                <a:lnTo>
                  <a:pt x="1217676" y="39877"/>
                </a:lnTo>
                <a:lnTo>
                  <a:pt x="1251458" y="36448"/>
                </a:lnTo>
                <a:lnTo>
                  <a:pt x="1286256" y="33273"/>
                </a:lnTo>
                <a:lnTo>
                  <a:pt x="1321942" y="30098"/>
                </a:lnTo>
                <a:lnTo>
                  <a:pt x="1396111" y="24637"/>
                </a:lnTo>
                <a:lnTo>
                  <a:pt x="1434464" y="22224"/>
                </a:lnTo>
                <a:lnTo>
                  <a:pt x="1512569" y="18160"/>
                </a:lnTo>
                <a:lnTo>
                  <a:pt x="1592834" y="15112"/>
                </a:lnTo>
                <a:lnTo>
                  <a:pt x="1674367" y="13334"/>
                </a:lnTo>
                <a:lnTo>
                  <a:pt x="1756537" y="12699"/>
                </a:lnTo>
                <a:lnTo>
                  <a:pt x="1756410" y="0"/>
                </a:lnTo>
                <a:close/>
              </a:path>
              <a:path extrusionOk="0" h="266064" w="1757045">
                <a:moveTo>
                  <a:pt x="884936" y="115696"/>
                </a:moveTo>
                <a:lnTo>
                  <a:pt x="884555" y="117093"/>
                </a:lnTo>
                <a:lnTo>
                  <a:pt x="884882" y="116235"/>
                </a:lnTo>
                <a:lnTo>
                  <a:pt x="884936" y="115696"/>
                </a:lnTo>
                <a:close/>
              </a:path>
              <a:path extrusionOk="0" h="266064" w="1757045">
                <a:moveTo>
                  <a:pt x="884882" y="116235"/>
                </a:moveTo>
                <a:lnTo>
                  <a:pt x="884555" y="117093"/>
                </a:lnTo>
                <a:lnTo>
                  <a:pt x="884796" y="117093"/>
                </a:lnTo>
                <a:lnTo>
                  <a:pt x="884882" y="116235"/>
                </a:lnTo>
                <a:close/>
              </a:path>
              <a:path extrusionOk="0" h="266064" w="1757045">
                <a:moveTo>
                  <a:pt x="885329" y="115062"/>
                </a:moveTo>
                <a:lnTo>
                  <a:pt x="884936" y="115696"/>
                </a:lnTo>
                <a:lnTo>
                  <a:pt x="884882" y="116235"/>
                </a:lnTo>
                <a:lnTo>
                  <a:pt x="885329" y="115062"/>
                </a:lnTo>
                <a:close/>
              </a:path>
              <a:path extrusionOk="0" h="266064" w="1757045">
                <a:moveTo>
                  <a:pt x="885570" y="114426"/>
                </a:moveTo>
                <a:lnTo>
                  <a:pt x="884936" y="115696"/>
                </a:lnTo>
                <a:lnTo>
                  <a:pt x="885329" y="115062"/>
                </a:lnTo>
                <a:lnTo>
                  <a:pt x="885570" y="114426"/>
                </a:lnTo>
                <a:close/>
              </a:path>
              <a:path extrusionOk="0" h="266064" w="1757045">
                <a:moveTo>
                  <a:pt x="885722" y="114426"/>
                </a:moveTo>
                <a:lnTo>
                  <a:pt x="885570" y="114426"/>
                </a:lnTo>
                <a:lnTo>
                  <a:pt x="885329" y="115062"/>
                </a:lnTo>
                <a:lnTo>
                  <a:pt x="885722" y="114426"/>
                </a:lnTo>
                <a:close/>
              </a:path>
              <a:path extrusionOk="0" h="266064" w="1757045">
                <a:moveTo>
                  <a:pt x="886587" y="113029"/>
                </a:moveTo>
                <a:lnTo>
                  <a:pt x="886079" y="113791"/>
                </a:lnTo>
                <a:lnTo>
                  <a:pt x="886272" y="113537"/>
                </a:lnTo>
                <a:lnTo>
                  <a:pt x="886587" y="113029"/>
                </a:lnTo>
                <a:close/>
              </a:path>
              <a:path extrusionOk="0" h="266064" w="1757045">
                <a:moveTo>
                  <a:pt x="886212" y="113634"/>
                </a:moveTo>
                <a:lnTo>
                  <a:pt x="886079" y="113791"/>
                </a:lnTo>
                <a:lnTo>
                  <a:pt x="886212" y="113634"/>
                </a:lnTo>
                <a:close/>
              </a:path>
              <a:path extrusionOk="0" h="266064" w="1757045">
                <a:moveTo>
                  <a:pt x="886726" y="113029"/>
                </a:moveTo>
                <a:lnTo>
                  <a:pt x="886587" y="113029"/>
                </a:lnTo>
                <a:lnTo>
                  <a:pt x="886212" y="113634"/>
                </a:lnTo>
                <a:lnTo>
                  <a:pt x="886726" y="113029"/>
                </a:lnTo>
                <a:close/>
              </a:path>
              <a:path extrusionOk="0" h="266064" w="1757045">
                <a:moveTo>
                  <a:pt x="888238" y="111251"/>
                </a:moveTo>
                <a:lnTo>
                  <a:pt x="887730" y="111632"/>
                </a:lnTo>
                <a:lnTo>
                  <a:pt x="887914" y="111632"/>
                </a:lnTo>
                <a:lnTo>
                  <a:pt x="888238" y="111251"/>
                </a:lnTo>
                <a:close/>
              </a:path>
              <a:path extrusionOk="0" h="266064" w="1757045">
                <a:moveTo>
                  <a:pt x="890701" y="108965"/>
                </a:moveTo>
                <a:lnTo>
                  <a:pt x="890524" y="108965"/>
                </a:lnTo>
                <a:lnTo>
                  <a:pt x="890015" y="109473"/>
                </a:lnTo>
                <a:lnTo>
                  <a:pt x="890701" y="108965"/>
                </a:lnTo>
                <a:close/>
              </a:path>
              <a:path extrusionOk="0" h="266064" w="1757045">
                <a:moveTo>
                  <a:pt x="893359" y="106997"/>
                </a:moveTo>
                <a:lnTo>
                  <a:pt x="893063" y="107187"/>
                </a:lnTo>
                <a:lnTo>
                  <a:pt x="893359" y="106997"/>
                </a:lnTo>
                <a:close/>
              </a:path>
              <a:path extrusionOk="0" h="266064" w="1757045">
                <a:moveTo>
                  <a:pt x="897055" y="104647"/>
                </a:moveTo>
                <a:lnTo>
                  <a:pt x="896619" y="104901"/>
                </a:lnTo>
                <a:lnTo>
                  <a:pt x="897055" y="104647"/>
                </a:lnTo>
                <a:close/>
              </a:path>
              <a:path extrusionOk="0" h="266064" w="1757045">
                <a:moveTo>
                  <a:pt x="901059" y="102312"/>
                </a:moveTo>
                <a:lnTo>
                  <a:pt x="900684" y="102488"/>
                </a:lnTo>
                <a:lnTo>
                  <a:pt x="901059" y="102312"/>
                </a:lnTo>
                <a:close/>
              </a:path>
              <a:path extrusionOk="0" h="266064" w="1757045">
                <a:moveTo>
                  <a:pt x="901223" y="102234"/>
                </a:moveTo>
                <a:lnTo>
                  <a:pt x="901059" y="102312"/>
                </a:lnTo>
                <a:lnTo>
                  <a:pt x="901223" y="102234"/>
                </a:lnTo>
                <a:close/>
              </a:path>
              <a:path extrusionOk="0" h="266064" w="1757045">
                <a:moveTo>
                  <a:pt x="911745" y="97408"/>
                </a:moveTo>
                <a:lnTo>
                  <a:pt x="911479" y="97408"/>
                </a:lnTo>
                <a:lnTo>
                  <a:pt x="911097" y="97662"/>
                </a:lnTo>
                <a:lnTo>
                  <a:pt x="911745" y="97408"/>
                </a:lnTo>
                <a:close/>
              </a:path>
              <a:path extrusionOk="0" h="266064" w="1757045">
                <a:moveTo>
                  <a:pt x="924172" y="92582"/>
                </a:moveTo>
                <a:lnTo>
                  <a:pt x="923797" y="92709"/>
                </a:lnTo>
                <a:lnTo>
                  <a:pt x="924172" y="92582"/>
                </a:lnTo>
                <a:close/>
              </a:path>
              <a:path extrusionOk="0" h="266064" w="1757045">
                <a:moveTo>
                  <a:pt x="938842" y="87629"/>
                </a:moveTo>
                <a:lnTo>
                  <a:pt x="938445" y="87744"/>
                </a:lnTo>
                <a:lnTo>
                  <a:pt x="938842" y="87629"/>
                </a:lnTo>
                <a:close/>
              </a:path>
              <a:path extrusionOk="0" h="266064" w="1757045">
                <a:moveTo>
                  <a:pt x="955782" y="82803"/>
                </a:moveTo>
                <a:lnTo>
                  <a:pt x="955547" y="82803"/>
                </a:lnTo>
                <a:lnTo>
                  <a:pt x="955293" y="82930"/>
                </a:lnTo>
                <a:lnTo>
                  <a:pt x="955782" y="82803"/>
                </a:lnTo>
                <a:close/>
              </a:path>
              <a:path extrusionOk="0" h="266064" w="1757045">
                <a:moveTo>
                  <a:pt x="974641" y="77977"/>
                </a:moveTo>
                <a:lnTo>
                  <a:pt x="974343" y="77977"/>
                </a:lnTo>
                <a:lnTo>
                  <a:pt x="974089" y="78104"/>
                </a:lnTo>
                <a:lnTo>
                  <a:pt x="974641" y="77977"/>
                </a:lnTo>
                <a:close/>
              </a:path>
            </a:pathLst>
          </a:custGeom>
          <a:solidFill>
            <a:srgbClr val="AEABA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8" name="Google Shape;398;p38"/>
          <p:cNvSpPr txBox="1"/>
          <p:nvPr/>
        </p:nvSpPr>
        <p:spPr>
          <a:xfrm>
            <a:off x="8097773" y="4893691"/>
            <a:ext cx="68897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A6A6A6"/>
                </a:solidFill>
                <a:latin typeface="Calibri"/>
                <a:ea typeface="Calibri"/>
                <a:cs typeface="Calibri"/>
                <a:sym typeface="Calibri"/>
              </a:rPr>
              <a:t>r-value</a:t>
            </a:r>
            <a:endParaRPr sz="1800">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2" name="Shape 402"/>
        <p:cNvGrpSpPr/>
        <p:nvPr/>
      </p:nvGrpSpPr>
      <p:grpSpPr>
        <a:xfrm>
          <a:off x="0" y="0"/>
          <a:ext cx="0" cy="0"/>
          <a:chOff x="0" y="0"/>
          <a:chExt cx="0" cy="0"/>
        </a:xfrm>
      </p:grpSpPr>
      <p:sp>
        <p:nvSpPr>
          <p:cNvPr id="403" name="Google Shape;403;p39"/>
          <p:cNvSpPr txBox="1"/>
          <p:nvPr/>
        </p:nvSpPr>
        <p:spPr>
          <a:xfrm>
            <a:off x="897636" y="4210811"/>
            <a:ext cx="1828800" cy="52451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26650">
            <a:spAutoFit/>
          </a:bodyPr>
          <a:lstStyle/>
          <a:p>
            <a:pPr indent="0" lvl="0" marL="91440" marR="0" rtl="0" algn="l">
              <a:lnSpc>
                <a:spcPct val="100000"/>
              </a:lnSpc>
              <a:spcBef>
                <a:spcPts val="0"/>
              </a:spcBef>
              <a:spcAft>
                <a:spcPts val="0"/>
              </a:spcAft>
              <a:buNone/>
            </a:pPr>
            <a:r>
              <a:rPr lang="en-US" sz="2800">
                <a:solidFill>
                  <a:schemeClr val="dk1"/>
                </a:solidFill>
                <a:latin typeface="Consolas"/>
                <a:ea typeface="Consolas"/>
                <a:cs typeface="Consolas"/>
                <a:sym typeface="Consolas"/>
              </a:rPr>
              <a:t>a = 100</a:t>
            </a:r>
            <a:endParaRPr sz="2800">
              <a:solidFill>
                <a:schemeClr val="dk1"/>
              </a:solidFill>
              <a:latin typeface="Consolas"/>
              <a:ea typeface="Consolas"/>
              <a:cs typeface="Consolas"/>
              <a:sym typeface="Consolas"/>
            </a:endParaRPr>
          </a:p>
        </p:txBody>
      </p:sp>
      <p:graphicFrame>
        <p:nvGraphicFramePr>
          <p:cNvPr id="404" name="Google Shape;404;p39"/>
          <p:cNvGraphicFramePr/>
          <p:nvPr/>
        </p:nvGraphicFramePr>
        <p:xfrm>
          <a:off x="3956050" y="4204842"/>
          <a:ext cx="3000000" cy="3000000"/>
        </p:xfrm>
        <a:graphic>
          <a:graphicData uri="http://schemas.openxmlformats.org/drawingml/2006/table">
            <a:tbl>
              <a:tblPr bandRow="1" firstRow="1">
                <a:noFill/>
                <a:tableStyleId>{9E4FFF9F-6CC2-44EA-9B8C-423F0FFCF989}</a:tableStyleId>
              </a:tblPr>
              <a:tblGrid>
                <a:gridCol w="1066800"/>
                <a:gridCol w="1066800"/>
                <a:gridCol w="1066800"/>
                <a:gridCol w="1066800"/>
              </a:tblGrid>
              <a:tr h="457200">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op</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dest</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src1</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src2</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r>
              <a:tr h="457200">
                <a:tc>
                  <a:txBody>
                    <a:bodyPr/>
                    <a:lstStyle/>
                    <a:p>
                      <a:pPr indent="0" lvl="0" marL="92075" marR="0" rtl="0" algn="l">
                        <a:lnSpc>
                          <a:spcPct val="100000"/>
                        </a:lnSpc>
                        <a:spcBef>
                          <a:spcPts val="0"/>
                        </a:spcBef>
                        <a:spcAft>
                          <a:spcPts val="0"/>
                        </a:spcAft>
                        <a:buNone/>
                      </a:pPr>
                      <a:r>
                        <a:rPr b="1" lang="en-US" sz="2400" u="none" cap="none" strike="noStrike">
                          <a:solidFill>
                            <a:srgbClr val="00AF50"/>
                          </a:solidFill>
                          <a:latin typeface="Consolas"/>
                          <a:ea typeface="Consolas"/>
                          <a:cs typeface="Consolas"/>
                          <a:sym typeface="Consolas"/>
                        </a:rPr>
                        <a:t>LD</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400" u="none" cap="none" strike="noStrike">
                          <a:solidFill>
                            <a:srgbClr val="00AF50"/>
                          </a:solidFill>
                          <a:latin typeface="Consolas"/>
                          <a:ea typeface="Consolas"/>
                          <a:cs typeface="Consolas"/>
                          <a:sym typeface="Consolas"/>
                        </a:rPr>
                        <a:t>R1</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400" u="none" cap="none" strike="noStrike">
                          <a:solidFill>
                            <a:srgbClr val="00AF50"/>
                          </a:solidFill>
                          <a:latin typeface="Consolas"/>
                          <a:ea typeface="Consolas"/>
                          <a:cs typeface="Consolas"/>
                          <a:sym typeface="Consolas"/>
                        </a:rPr>
                        <a:t>#100</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57200">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ST</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a</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R1</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1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405" name="Google Shape;405;p39"/>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06" name="Google Shape;406;p39"/>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39"/>
          <p:cNvSpPr txBox="1"/>
          <p:nvPr/>
        </p:nvSpPr>
        <p:spPr>
          <a:xfrm>
            <a:off x="471931" y="136270"/>
            <a:ext cx="8818880" cy="3797935"/>
          </a:xfrm>
          <a:prstGeom prst="rect">
            <a:avLst/>
          </a:prstGeom>
          <a:noFill/>
          <a:ln>
            <a:noFill/>
          </a:ln>
        </p:spPr>
        <p:txBody>
          <a:bodyPr anchorCtr="0" anchor="t" bIns="0" lIns="0" spcFirstLastPara="1" rIns="0" wrap="square" tIns="1416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53339" marR="0" rtl="0" algn="l">
              <a:lnSpc>
                <a:spcPct val="100000"/>
              </a:lnSpc>
              <a:spcBef>
                <a:spcPts val="1019"/>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53339" marR="5914390" rtl="0" algn="l">
              <a:lnSpc>
                <a:spcPct val="183300"/>
              </a:lnSpc>
              <a:spcBef>
                <a:spcPts val="459"/>
              </a:spcBef>
              <a:spcAft>
                <a:spcPts val="0"/>
              </a:spcAft>
              <a:buNone/>
            </a:pPr>
            <a:r>
              <a:rPr b="1" lang="en-US" sz="2400">
                <a:solidFill>
                  <a:srgbClr val="001F5F"/>
                </a:solidFill>
                <a:latin typeface="Calibri"/>
                <a:ea typeface="Calibri"/>
                <a:cs typeface="Calibri"/>
                <a:sym typeface="Calibri"/>
              </a:rPr>
              <a:t>Target Machine Model  </a:t>
            </a:r>
            <a:r>
              <a:rPr b="1" lang="en-US" sz="2400">
                <a:solidFill>
                  <a:srgbClr val="538235"/>
                </a:solidFill>
                <a:latin typeface="Calibri"/>
                <a:ea typeface="Calibri"/>
                <a:cs typeface="Calibri"/>
                <a:sym typeface="Calibri"/>
              </a:rPr>
              <a:t>Addressing Modes</a:t>
            </a:r>
            <a:endParaRPr sz="2400">
              <a:solidFill>
                <a:schemeClr val="dk1"/>
              </a:solidFill>
              <a:latin typeface="Calibri"/>
              <a:ea typeface="Calibri"/>
              <a:cs typeface="Calibri"/>
              <a:sym typeface="Calibri"/>
            </a:endParaRPr>
          </a:p>
          <a:p>
            <a:pPr indent="-342900" lvl="0" marL="396240" marR="5080" rtl="0" algn="l">
              <a:lnSpc>
                <a:spcPct val="145833"/>
              </a:lnSpc>
              <a:spcBef>
                <a:spcPts val="610"/>
              </a:spcBef>
              <a:spcAft>
                <a:spcPts val="0"/>
              </a:spcAft>
              <a:buNone/>
            </a:pPr>
            <a:r>
              <a:rPr b="1" lang="en-US" sz="2400">
                <a:solidFill>
                  <a:srgbClr val="006FC0"/>
                </a:solidFill>
                <a:latin typeface="Calibri"/>
                <a:ea typeface="Calibri"/>
                <a:cs typeface="Calibri"/>
                <a:sym typeface="Calibri"/>
              </a:rPr>
              <a:t>4.		Immediate addressing mode: </a:t>
            </a:r>
            <a:r>
              <a:rPr b="1" lang="en-US" sz="2000">
                <a:solidFill>
                  <a:schemeClr val="dk1"/>
                </a:solidFill>
                <a:latin typeface="Calibri"/>
                <a:ea typeface="Calibri"/>
                <a:cs typeface="Calibri"/>
                <a:sym typeface="Calibri"/>
              </a:rPr>
              <a:t>In this mode data is present in address field  of instruction.</a:t>
            </a:r>
            <a:endParaRPr sz="2000">
              <a:solidFill>
                <a:schemeClr val="dk1"/>
              </a:solidFill>
              <a:latin typeface="Calibri"/>
              <a:ea typeface="Calibri"/>
              <a:cs typeface="Calibri"/>
              <a:sym typeface="Calibri"/>
            </a:endParaRPr>
          </a:p>
          <a:p>
            <a:pPr indent="0" lvl="0" marL="394970" marR="0" rtl="0" algn="l">
              <a:lnSpc>
                <a:spcPct val="100000"/>
              </a:lnSpc>
              <a:spcBef>
                <a:spcPts val="395"/>
              </a:spcBef>
              <a:spcAft>
                <a:spcPts val="0"/>
              </a:spcAft>
              <a:buNone/>
            </a:pPr>
            <a:r>
              <a:rPr lang="en-US" sz="2400">
                <a:solidFill>
                  <a:schemeClr val="dk1"/>
                </a:solidFill>
                <a:latin typeface="Calibri"/>
                <a:ea typeface="Calibri"/>
                <a:cs typeface="Calibri"/>
                <a:sym typeface="Calibri"/>
              </a:rPr>
              <a:t>Example: </a:t>
            </a:r>
            <a:r>
              <a:rPr b="1" lang="en-US" sz="2400">
                <a:solidFill>
                  <a:schemeClr val="dk1"/>
                </a:solidFill>
                <a:latin typeface="Consolas"/>
                <a:ea typeface="Consolas"/>
                <a:cs typeface="Consolas"/>
                <a:sym typeface="Consolas"/>
              </a:rPr>
              <a:t>a = 100</a:t>
            </a:r>
            <a:endParaRPr sz="2400">
              <a:solidFill>
                <a:schemeClr val="dk1"/>
              </a:solidFill>
              <a:latin typeface="Consolas"/>
              <a:ea typeface="Consolas"/>
              <a:cs typeface="Consolas"/>
              <a:sym typeface="Consolas"/>
            </a:endParaRPr>
          </a:p>
        </p:txBody>
      </p:sp>
      <p:sp>
        <p:nvSpPr>
          <p:cNvPr id="408" name="Google Shape;408;p39"/>
          <p:cNvSpPr txBox="1"/>
          <p:nvPr/>
        </p:nvSpPr>
        <p:spPr>
          <a:xfrm>
            <a:off x="884631" y="5758383"/>
            <a:ext cx="8485505" cy="848360"/>
          </a:xfrm>
          <a:prstGeom prst="rect">
            <a:avLst/>
          </a:prstGeom>
          <a:noFill/>
          <a:ln>
            <a:noFill/>
          </a:ln>
        </p:spPr>
        <p:txBody>
          <a:bodyPr anchorCtr="0" anchor="t" bIns="0" lIns="0" spcFirstLastPara="1" rIns="0" wrap="square" tIns="12700">
            <a:spAutoFit/>
          </a:bodyPr>
          <a:lstStyle/>
          <a:p>
            <a:pPr indent="-515619" lvl="0" marL="527685" marR="5080" rtl="0" algn="l">
              <a:lnSpc>
                <a:spcPct val="150000"/>
              </a:lnSpc>
              <a:spcBef>
                <a:spcPts val="0"/>
              </a:spcBef>
              <a:spcAft>
                <a:spcPts val="0"/>
              </a:spcAft>
              <a:buNone/>
            </a:pPr>
            <a:r>
              <a:rPr b="1" lang="en-US" sz="1800">
                <a:solidFill>
                  <a:schemeClr val="dk1"/>
                </a:solidFill>
                <a:latin typeface="Calibri"/>
                <a:ea typeface="Calibri"/>
                <a:cs typeface="Calibri"/>
                <a:sym typeface="Calibri"/>
              </a:rPr>
              <a:t>Note: </a:t>
            </a:r>
            <a:r>
              <a:rPr lang="en-US" sz="1800">
                <a:solidFill>
                  <a:schemeClr val="dk1"/>
                </a:solidFill>
                <a:latin typeface="Calibri"/>
                <a:ea typeface="Calibri"/>
                <a:cs typeface="Calibri"/>
                <a:sym typeface="Calibri"/>
              </a:rPr>
              <a:t>Limitation in the immediate mode is that the range of constants are restricted by size  of address field.</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3" name="Shape 83"/>
        <p:cNvGrpSpPr/>
        <p:nvPr/>
      </p:nvGrpSpPr>
      <p:grpSpPr>
        <a:xfrm>
          <a:off x="0" y="0"/>
          <a:ext cx="0" cy="0"/>
          <a:chOff x="0" y="0"/>
          <a:chExt cx="0" cy="0"/>
        </a:xfrm>
      </p:grpSpPr>
      <p:sp>
        <p:nvSpPr>
          <p:cNvPr id="84" name="Google Shape;84;p4"/>
          <p:cNvSpPr txBox="1"/>
          <p:nvPr/>
        </p:nvSpPr>
        <p:spPr>
          <a:xfrm>
            <a:off x="513080" y="2276932"/>
            <a:ext cx="3681095"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AF50"/>
                </a:solidFill>
                <a:latin typeface="Calibri"/>
                <a:ea typeface="Calibri"/>
                <a:cs typeface="Calibri"/>
                <a:sym typeface="Calibri"/>
              </a:rPr>
              <a:t>Intermediate Representation</a:t>
            </a:r>
            <a:endParaRPr sz="2400">
              <a:solidFill>
                <a:schemeClr val="dk1"/>
              </a:solidFill>
              <a:latin typeface="Calibri"/>
              <a:ea typeface="Calibri"/>
              <a:cs typeface="Calibri"/>
              <a:sym typeface="Calibri"/>
            </a:endParaRPr>
          </a:p>
        </p:txBody>
      </p:sp>
      <p:pic>
        <p:nvPicPr>
          <p:cNvPr id="85" name="Google Shape;85;p4"/>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86" name="Google Shape;86;p4"/>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4"/>
          <p:cNvSpPr txBox="1"/>
          <p:nvPr/>
        </p:nvSpPr>
        <p:spPr>
          <a:xfrm>
            <a:off x="513073" y="760600"/>
            <a:ext cx="4557900" cy="1085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Introduction</a:t>
            </a:r>
            <a:endParaRPr sz="2400">
              <a:solidFill>
                <a:schemeClr val="dk1"/>
              </a:solidFill>
              <a:latin typeface="Calibri"/>
              <a:ea typeface="Calibri"/>
              <a:cs typeface="Calibri"/>
              <a:sym typeface="Calibri"/>
            </a:endParaRPr>
          </a:p>
        </p:txBody>
      </p:sp>
      <p:sp>
        <p:nvSpPr>
          <p:cNvPr id="88" name="Google Shape;88;p4"/>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89" name="Google Shape;89;p4"/>
          <p:cNvSpPr txBox="1"/>
          <p:nvPr/>
        </p:nvSpPr>
        <p:spPr>
          <a:xfrm>
            <a:off x="900683" y="3250692"/>
            <a:ext cx="2757170" cy="737870"/>
          </a:xfrm>
          <a:prstGeom prst="rect">
            <a:avLst/>
          </a:prstGeom>
          <a:solidFill>
            <a:srgbClr val="4471C4"/>
          </a:solidFill>
          <a:ln cap="flat" cmpd="sng" w="12700">
            <a:solidFill>
              <a:srgbClr val="2E528F"/>
            </a:solidFill>
            <a:prstDash val="solid"/>
            <a:round/>
            <a:headEnd len="sm" w="sm" type="none"/>
            <a:tailEnd len="sm" w="sm" type="none"/>
          </a:ln>
        </p:spPr>
        <p:txBody>
          <a:bodyPr anchorCtr="0" anchor="t" bIns="0" lIns="0" spcFirstLastPara="1" rIns="0" wrap="square" tIns="167000">
            <a:spAutoFit/>
          </a:bodyPr>
          <a:lstStyle/>
          <a:p>
            <a:pPr indent="0" lvl="0" marL="378460" marR="0" rtl="0" algn="l">
              <a:lnSpc>
                <a:spcPct val="100000"/>
              </a:lnSpc>
              <a:spcBef>
                <a:spcPts val="0"/>
              </a:spcBef>
              <a:spcAft>
                <a:spcPts val="0"/>
              </a:spcAft>
              <a:buNone/>
            </a:pPr>
            <a:r>
              <a:rPr b="1" lang="en-US" sz="2400">
                <a:solidFill>
                  <a:srgbClr val="FFFFFF"/>
                </a:solidFill>
                <a:latin typeface="Calibri"/>
                <a:ea typeface="Calibri"/>
                <a:cs typeface="Calibri"/>
                <a:sym typeface="Calibri"/>
              </a:rPr>
              <a:t>Code Generator</a:t>
            </a:r>
            <a:endParaRPr sz="2400">
              <a:solidFill>
                <a:schemeClr val="dk1"/>
              </a:solidFill>
              <a:latin typeface="Calibri"/>
              <a:ea typeface="Calibri"/>
              <a:cs typeface="Calibri"/>
              <a:sym typeface="Calibri"/>
            </a:endParaRPr>
          </a:p>
        </p:txBody>
      </p:sp>
      <p:sp>
        <p:nvSpPr>
          <p:cNvPr id="90" name="Google Shape;90;p4"/>
          <p:cNvSpPr/>
          <p:nvPr/>
        </p:nvSpPr>
        <p:spPr>
          <a:xfrm>
            <a:off x="2223642" y="2731770"/>
            <a:ext cx="114300" cy="520700"/>
          </a:xfrm>
          <a:custGeom>
            <a:rect b="b" l="l" r="r" t="t"/>
            <a:pathLst>
              <a:path extrusionOk="0" h="520700" w="114300">
                <a:moveTo>
                  <a:pt x="37984" y="406400"/>
                </a:moveTo>
                <a:lnTo>
                  <a:pt x="0" y="406400"/>
                </a:lnTo>
                <a:lnTo>
                  <a:pt x="57023" y="520700"/>
                </a:lnTo>
                <a:lnTo>
                  <a:pt x="104753" y="425450"/>
                </a:lnTo>
                <a:lnTo>
                  <a:pt x="37973" y="425450"/>
                </a:lnTo>
                <a:lnTo>
                  <a:pt x="37984" y="406400"/>
                </a:lnTo>
                <a:close/>
              </a:path>
              <a:path extrusionOk="0" h="520700" w="114300">
                <a:moveTo>
                  <a:pt x="76326" y="0"/>
                </a:moveTo>
                <a:lnTo>
                  <a:pt x="38226" y="0"/>
                </a:lnTo>
                <a:lnTo>
                  <a:pt x="37973" y="425450"/>
                </a:lnTo>
                <a:lnTo>
                  <a:pt x="76073" y="425450"/>
                </a:lnTo>
                <a:lnTo>
                  <a:pt x="76326" y="0"/>
                </a:lnTo>
                <a:close/>
              </a:path>
              <a:path extrusionOk="0" h="520700" w="114300">
                <a:moveTo>
                  <a:pt x="114300" y="406400"/>
                </a:moveTo>
                <a:lnTo>
                  <a:pt x="76084" y="406400"/>
                </a:lnTo>
                <a:lnTo>
                  <a:pt x="76073" y="425450"/>
                </a:lnTo>
                <a:lnTo>
                  <a:pt x="104753" y="425450"/>
                </a:lnTo>
                <a:lnTo>
                  <a:pt x="114300" y="40640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4"/>
          <p:cNvSpPr/>
          <p:nvPr/>
        </p:nvSpPr>
        <p:spPr>
          <a:xfrm>
            <a:off x="2223516" y="3989070"/>
            <a:ext cx="114300" cy="520700"/>
          </a:xfrm>
          <a:custGeom>
            <a:rect b="b" l="l" r="r" t="t"/>
            <a:pathLst>
              <a:path extrusionOk="0" h="520700" w="114300">
                <a:moveTo>
                  <a:pt x="38100" y="406399"/>
                </a:moveTo>
                <a:lnTo>
                  <a:pt x="0" y="406399"/>
                </a:lnTo>
                <a:lnTo>
                  <a:pt x="57150" y="520699"/>
                </a:lnTo>
                <a:lnTo>
                  <a:pt x="104775" y="425449"/>
                </a:lnTo>
                <a:lnTo>
                  <a:pt x="38100" y="425449"/>
                </a:lnTo>
                <a:lnTo>
                  <a:pt x="38100" y="406399"/>
                </a:lnTo>
                <a:close/>
              </a:path>
              <a:path extrusionOk="0" h="520700" w="114300">
                <a:moveTo>
                  <a:pt x="76200" y="0"/>
                </a:moveTo>
                <a:lnTo>
                  <a:pt x="38100" y="0"/>
                </a:lnTo>
                <a:lnTo>
                  <a:pt x="38100" y="425449"/>
                </a:lnTo>
                <a:lnTo>
                  <a:pt x="76200" y="425449"/>
                </a:lnTo>
                <a:lnTo>
                  <a:pt x="76200" y="0"/>
                </a:lnTo>
                <a:close/>
              </a:path>
              <a:path extrusionOk="0" h="520700" w="114300">
                <a:moveTo>
                  <a:pt x="114300" y="406399"/>
                </a:moveTo>
                <a:lnTo>
                  <a:pt x="76200" y="406399"/>
                </a:lnTo>
                <a:lnTo>
                  <a:pt x="76200" y="425449"/>
                </a:lnTo>
                <a:lnTo>
                  <a:pt x="104775" y="425449"/>
                </a:lnTo>
                <a:lnTo>
                  <a:pt x="114300" y="406399"/>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4"/>
          <p:cNvSpPr txBox="1"/>
          <p:nvPr/>
        </p:nvSpPr>
        <p:spPr>
          <a:xfrm>
            <a:off x="980033" y="4466031"/>
            <a:ext cx="268732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AF50"/>
                </a:solidFill>
                <a:latin typeface="Calibri"/>
                <a:ea typeface="Calibri"/>
                <a:cs typeface="Calibri"/>
                <a:sym typeface="Calibri"/>
              </a:rPr>
              <a:t>Target Machine Code</a:t>
            </a:r>
            <a:endParaRPr sz="2400">
              <a:solidFill>
                <a:schemeClr val="dk1"/>
              </a:solidFill>
              <a:latin typeface="Calibri"/>
              <a:ea typeface="Calibri"/>
              <a:cs typeface="Calibri"/>
              <a:sym typeface="Calibri"/>
            </a:endParaRPr>
          </a:p>
        </p:txBody>
      </p:sp>
      <p:sp>
        <p:nvSpPr>
          <p:cNvPr id="93" name="Google Shape;93;p4"/>
          <p:cNvSpPr txBox="1"/>
          <p:nvPr/>
        </p:nvSpPr>
        <p:spPr>
          <a:xfrm>
            <a:off x="4677917" y="2073402"/>
            <a:ext cx="7045325" cy="848360"/>
          </a:xfrm>
          <a:prstGeom prst="rect">
            <a:avLst/>
          </a:prstGeom>
          <a:noFill/>
          <a:ln>
            <a:noFill/>
          </a:ln>
        </p:spPr>
        <p:txBody>
          <a:bodyPr anchorCtr="0" anchor="t" bIns="0" lIns="0" spcFirstLastPara="1" rIns="0" wrap="square" tIns="12700">
            <a:spAutoFit/>
          </a:bodyPr>
          <a:lstStyle/>
          <a:p>
            <a:pPr indent="-287019" lvl="0" marL="299085" marR="0" rtl="0" algn="l">
              <a:lnSpc>
                <a:spcPct val="10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Linear representations - 3AC/SSA </a:t>
            </a:r>
            <a:r>
              <a:rPr lang="en-US" sz="1800">
                <a:solidFill>
                  <a:schemeClr val="dk1"/>
                </a:solidFill>
                <a:latin typeface="Calibri"/>
                <a:ea typeface="Calibri"/>
                <a:cs typeface="Calibri"/>
                <a:sym typeface="Calibri"/>
              </a:rPr>
              <a:t>(Quadruples / Triples / Indirect triples)</a:t>
            </a:r>
            <a:endParaRPr sz="1800">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VM instructions </a:t>
            </a:r>
            <a:r>
              <a:rPr lang="en-US" sz="1800">
                <a:solidFill>
                  <a:schemeClr val="dk1"/>
                </a:solidFill>
                <a:latin typeface="Calibri"/>
                <a:ea typeface="Calibri"/>
                <a:cs typeface="Calibri"/>
                <a:sym typeface="Calibri"/>
              </a:rPr>
              <a:t>(Bytecodes / Stack machine codes)</a:t>
            </a:r>
            <a:endParaRPr sz="1800">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Graphical representations </a:t>
            </a:r>
            <a:r>
              <a:rPr lang="en-US" sz="1800">
                <a:solidFill>
                  <a:schemeClr val="dk1"/>
                </a:solidFill>
                <a:latin typeface="Calibri"/>
                <a:ea typeface="Calibri"/>
                <a:cs typeface="Calibri"/>
                <a:sym typeface="Calibri"/>
              </a:rPr>
              <a:t>(Syntax trees / DAGs)</a:t>
            </a:r>
            <a:endParaRPr sz="1800">
              <a:solidFill>
                <a:schemeClr val="dk1"/>
              </a:solidFill>
              <a:latin typeface="Calibri"/>
              <a:ea typeface="Calibri"/>
              <a:cs typeface="Calibri"/>
              <a:sym typeface="Calibri"/>
            </a:endParaRPr>
          </a:p>
        </p:txBody>
      </p:sp>
      <p:sp>
        <p:nvSpPr>
          <p:cNvPr id="94" name="Google Shape;94;p4"/>
          <p:cNvSpPr txBox="1"/>
          <p:nvPr/>
        </p:nvSpPr>
        <p:spPr>
          <a:xfrm>
            <a:off x="4492244" y="4082922"/>
            <a:ext cx="7491600" cy="1397700"/>
          </a:xfrm>
          <a:prstGeom prst="rect">
            <a:avLst/>
          </a:prstGeom>
          <a:noFill/>
          <a:ln>
            <a:noFill/>
          </a:ln>
        </p:spPr>
        <p:txBody>
          <a:bodyPr anchorCtr="0" anchor="t" bIns="0" lIns="0" spcFirstLastPara="1" rIns="0" wrap="square" tIns="12700">
            <a:spAutoFit/>
          </a:bodyPr>
          <a:lstStyle/>
          <a:p>
            <a:pPr indent="-287019" lvl="0" marL="299085" marR="0" rtl="0" algn="l">
              <a:lnSpc>
                <a:spcPct val="10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RISC </a:t>
            </a:r>
            <a:r>
              <a:rPr lang="en-US" sz="1800">
                <a:solidFill>
                  <a:schemeClr val="dk1"/>
                </a:solidFill>
                <a:latin typeface="Calibri"/>
                <a:ea typeface="Calibri"/>
                <a:cs typeface="Calibri"/>
                <a:sym typeface="Calibri"/>
              </a:rPr>
              <a:t>(many registers, 3AC, simple addressing modes, simple ISA)</a:t>
            </a:r>
            <a:endParaRPr sz="1800">
              <a:solidFill>
                <a:schemeClr val="dk1"/>
              </a:solidFill>
              <a:latin typeface="Calibri"/>
              <a:ea typeface="Calibri"/>
              <a:cs typeface="Calibri"/>
              <a:sym typeface="Calibri"/>
            </a:endParaRPr>
          </a:p>
          <a:p>
            <a:pPr indent="-287019" lvl="0" marL="299085" marR="0" rtl="0" algn="l">
              <a:lnSpc>
                <a:spcPct val="10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CISC </a:t>
            </a:r>
            <a:r>
              <a:rPr lang="en-US" sz="1800">
                <a:solidFill>
                  <a:schemeClr val="dk1"/>
                </a:solidFill>
                <a:latin typeface="Calibri"/>
                <a:ea typeface="Calibri"/>
                <a:cs typeface="Calibri"/>
                <a:sym typeface="Calibri"/>
              </a:rPr>
              <a:t>(few registers, 2AC, variety of addressing modes, several register classes,</a:t>
            </a:r>
            <a:endParaRPr sz="1800">
              <a:solidFill>
                <a:schemeClr val="dk1"/>
              </a:solidFill>
              <a:latin typeface="Calibri"/>
              <a:ea typeface="Calibri"/>
              <a:cs typeface="Calibri"/>
              <a:sym typeface="Calibri"/>
            </a:endParaRPr>
          </a:p>
          <a:p>
            <a:pPr indent="0" lvl="0" marL="299085" marR="0" rtl="0" algn="l">
              <a:lnSpc>
                <a:spcPct val="100000"/>
              </a:lnSpc>
              <a:spcBef>
                <a:spcPts val="0"/>
              </a:spcBef>
              <a:spcAft>
                <a:spcPts val="0"/>
              </a:spcAft>
              <a:buNone/>
            </a:pPr>
            <a:r>
              <a:rPr lang="en-US" sz="1800">
                <a:solidFill>
                  <a:schemeClr val="dk1"/>
                </a:solidFill>
                <a:latin typeface="Calibri"/>
                <a:ea typeface="Calibri"/>
                <a:cs typeface="Calibri"/>
                <a:sym typeface="Calibri"/>
              </a:rPr>
              <a:t>variable length instructions, instructions with side-effects)</a:t>
            </a:r>
            <a:endParaRPr sz="1800">
              <a:solidFill>
                <a:schemeClr val="dk1"/>
              </a:solidFill>
              <a:latin typeface="Calibri"/>
              <a:ea typeface="Calibri"/>
              <a:cs typeface="Calibri"/>
              <a:sym typeface="Calibri"/>
            </a:endParaRPr>
          </a:p>
          <a:p>
            <a:pPr indent="-287019" lvl="0" marL="299085" marR="963930" rtl="0" algn="l">
              <a:lnSpc>
                <a:spcPct val="100000"/>
              </a:lnSpc>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Stack machine </a:t>
            </a:r>
            <a:r>
              <a:rPr lang="en-US" sz="1800">
                <a:solidFill>
                  <a:schemeClr val="dk1"/>
                </a:solidFill>
                <a:latin typeface="Calibri"/>
                <a:ea typeface="Calibri"/>
                <a:cs typeface="Calibri"/>
                <a:sym typeface="Calibri"/>
              </a:rPr>
              <a:t>(push/pop, stack top uses registers, used in JVM, JIT  compilation)</a:t>
            </a:r>
            <a:endParaRPr sz="1800">
              <a:solidFill>
                <a:schemeClr val="dk1"/>
              </a:solidFill>
              <a:latin typeface="Calibri"/>
              <a:ea typeface="Calibri"/>
              <a:cs typeface="Calibri"/>
              <a:sym typeface="Calibri"/>
            </a:endParaRPr>
          </a:p>
        </p:txBody>
      </p:sp>
      <p:sp>
        <p:nvSpPr>
          <p:cNvPr id="95" name="Google Shape;95;p4"/>
          <p:cNvSpPr/>
          <p:nvPr/>
        </p:nvSpPr>
        <p:spPr>
          <a:xfrm>
            <a:off x="4309871" y="1967483"/>
            <a:ext cx="338455" cy="1083945"/>
          </a:xfrm>
          <a:custGeom>
            <a:rect b="b" l="l" r="r" t="t"/>
            <a:pathLst>
              <a:path extrusionOk="0" h="1083945" w="338454">
                <a:moveTo>
                  <a:pt x="338327" y="1083564"/>
                </a:moveTo>
                <a:lnTo>
                  <a:pt x="272462" y="1081355"/>
                </a:lnTo>
                <a:lnTo>
                  <a:pt x="218693" y="1075324"/>
                </a:lnTo>
                <a:lnTo>
                  <a:pt x="182451" y="1066365"/>
                </a:lnTo>
                <a:lnTo>
                  <a:pt x="169163" y="1055369"/>
                </a:lnTo>
                <a:lnTo>
                  <a:pt x="169163" y="569976"/>
                </a:lnTo>
                <a:lnTo>
                  <a:pt x="155876" y="558980"/>
                </a:lnTo>
                <a:lnTo>
                  <a:pt x="119634" y="550021"/>
                </a:lnTo>
                <a:lnTo>
                  <a:pt x="65865" y="543990"/>
                </a:lnTo>
                <a:lnTo>
                  <a:pt x="0" y="541781"/>
                </a:lnTo>
                <a:lnTo>
                  <a:pt x="65865" y="539573"/>
                </a:lnTo>
                <a:lnTo>
                  <a:pt x="119634" y="533542"/>
                </a:lnTo>
                <a:lnTo>
                  <a:pt x="155876" y="524583"/>
                </a:lnTo>
                <a:lnTo>
                  <a:pt x="169163" y="513588"/>
                </a:lnTo>
                <a:lnTo>
                  <a:pt x="169163" y="28193"/>
                </a:lnTo>
                <a:lnTo>
                  <a:pt x="182451" y="17198"/>
                </a:lnTo>
                <a:lnTo>
                  <a:pt x="218693" y="8239"/>
                </a:lnTo>
                <a:lnTo>
                  <a:pt x="272462" y="2208"/>
                </a:lnTo>
                <a:lnTo>
                  <a:pt x="338327" y="0"/>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4"/>
          <p:cNvSpPr/>
          <p:nvPr/>
        </p:nvSpPr>
        <p:spPr>
          <a:xfrm>
            <a:off x="4119371" y="4024884"/>
            <a:ext cx="338455" cy="1409700"/>
          </a:xfrm>
          <a:custGeom>
            <a:rect b="b" l="l" r="r" t="t"/>
            <a:pathLst>
              <a:path extrusionOk="0" h="1409700" w="338454">
                <a:moveTo>
                  <a:pt x="338327" y="1409700"/>
                </a:moveTo>
                <a:lnTo>
                  <a:pt x="272462" y="1407491"/>
                </a:lnTo>
                <a:lnTo>
                  <a:pt x="218693" y="1401460"/>
                </a:lnTo>
                <a:lnTo>
                  <a:pt x="182451" y="1392501"/>
                </a:lnTo>
                <a:lnTo>
                  <a:pt x="169163" y="1381506"/>
                </a:lnTo>
                <a:lnTo>
                  <a:pt x="169163" y="733044"/>
                </a:lnTo>
                <a:lnTo>
                  <a:pt x="155876" y="722048"/>
                </a:lnTo>
                <a:lnTo>
                  <a:pt x="119634" y="713089"/>
                </a:lnTo>
                <a:lnTo>
                  <a:pt x="65865" y="707058"/>
                </a:lnTo>
                <a:lnTo>
                  <a:pt x="0" y="704850"/>
                </a:lnTo>
                <a:lnTo>
                  <a:pt x="65865" y="702641"/>
                </a:lnTo>
                <a:lnTo>
                  <a:pt x="119634" y="696610"/>
                </a:lnTo>
                <a:lnTo>
                  <a:pt x="155876" y="687651"/>
                </a:lnTo>
                <a:lnTo>
                  <a:pt x="169163" y="676656"/>
                </a:lnTo>
                <a:lnTo>
                  <a:pt x="169163" y="28194"/>
                </a:lnTo>
                <a:lnTo>
                  <a:pt x="182451" y="17198"/>
                </a:lnTo>
                <a:lnTo>
                  <a:pt x="218693" y="8239"/>
                </a:lnTo>
                <a:lnTo>
                  <a:pt x="272462" y="2208"/>
                </a:lnTo>
                <a:lnTo>
                  <a:pt x="338327" y="0"/>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4"/>
          <p:cNvSpPr txBox="1"/>
          <p:nvPr/>
        </p:nvSpPr>
        <p:spPr>
          <a:xfrm>
            <a:off x="11837923" y="6500876"/>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585858"/>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0"/>
          <p:cNvSpPr txBox="1"/>
          <p:nvPr/>
        </p:nvSpPr>
        <p:spPr>
          <a:xfrm>
            <a:off x="513080" y="760603"/>
            <a:ext cx="5434965" cy="489648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Target Machine Model</a:t>
            </a:r>
            <a:endParaRPr sz="2400">
              <a:solidFill>
                <a:schemeClr val="dk1"/>
              </a:solidFill>
              <a:latin typeface="Calibri"/>
              <a:ea typeface="Calibri"/>
              <a:cs typeface="Calibri"/>
              <a:sym typeface="Calibri"/>
            </a:endParaRPr>
          </a:p>
          <a:p>
            <a:pPr indent="0" lvl="0" marL="0" marR="0" rtl="0" algn="l">
              <a:lnSpc>
                <a:spcPct val="100000"/>
              </a:lnSpc>
              <a:spcBef>
                <a:spcPts val="5"/>
              </a:spcBef>
              <a:spcAft>
                <a:spcPts val="0"/>
              </a:spcAft>
              <a:buNone/>
            </a:pPr>
            <a:r>
              <a:t/>
            </a:r>
            <a:endParaRPr sz="2400">
              <a:solidFill>
                <a:schemeClr val="dk1"/>
              </a:solidFill>
              <a:latin typeface="Calibri"/>
              <a:ea typeface="Calibri"/>
              <a:cs typeface="Calibri"/>
              <a:sym typeface="Calibri"/>
            </a:endParaRPr>
          </a:p>
          <a:p>
            <a:pPr indent="0" lvl="0" marL="111760" marR="0" rtl="0" algn="l">
              <a:lnSpc>
                <a:spcPct val="100000"/>
              </a:lnSpc>
              <a:spcBef>
                <a:spcPts val="0"/>
              </a:spcBef>
              <a:spcAft>
                <a:spcPts val="0"/>
              </a:spcAft>
              <a:buNone/>
            </a:pPr>
            <a:r>
              <a:rPr b="1" lang="en-US" sz="2800">
                <a:solidFill>
                  <a:srgbClr val="00AF50"/>
                </a:solidFill>
                <a:latin typeface="Calibri"/>
                <a:ea typeface="Calibri"/>
                <a:cs typeface="Calibri"/>
                <a:sym typeface="Calibri"/>
              </a:rPr>
              <a:t>Note:</a:t>
            </a:r>
            <a:endParaRPr sz="2800">
              <a:solidFill>
                <a:schemeClr val="dk1"/>
              </a:solidFill>
              <a:latin typeface="Calibri"/>
              <a:ea typeface="Calibri"/>
              <a:cs typeface="Calibri"/>
              <a:sym typeface="Calibri"/>
            </a:endParaRPr>
          </a:p>
          <a:p>
            <a:pPr indent="-515619" lvl="0" marL="626745" marR="0" rtl="0" algn="l">
              <a:lnSpc>
                <a:spcPct val="100000"/>
              </a:lnSpc>
              <a:spcBef>
                <a:spcPts val="1955"/>
              </a:spcBef>
              <a:spcAft>
                <a:spcPts val="0"/>
              </a:spcAft>
              <a:buClr>
                <a:schemeClr val="dk1"/>
              </a:buClr>
              <a:buSzPts val="2200"/>
              <a:buFont typeface="Calibri"/>
              <a:buAutoNum type="arabicPeriod"/>
            </a:pPr>
            <a:r>
              <a:rPr b="1" lang="en-US" sz="2200">
                <a:solidFill>
                  <a:schemeClr val="dk1"/>
                </a:solidFill>
                <a:latin typeface="Calibri"/>
                <a:ea typeface="Calibri"/>
                <a:cs typeface="Calibri"/>
                <a:sym typeface="Calibri"/>
              </a:rPr>
              <a:t>Byte-addressable machine.</a:t>
            </a:r>
            <a:endParaRPr sz="2200">
              <a:solidFill>
                <a:schemeClr val="dk1"/>
              </a:solidFill>
              <a:latin typeface="Calibri"/>
              <a:ea typeface="Calibri"/>
              <a:cs typeface="Calibri"/>
              <a:sym typeface="Calibri"/>
            </a:endParaRPr>
          </a:p>
          <a:p>
            <a:pPr indent="0" lvl="0" marL="0" marR="0" rtl="0" algn="l">
              <a:lnSpc>
                <a:spcPct val="100000"/>
              </a:lnSpc>
              <a:spcBef>
                <a:spcPts val="60"/>
              </a:spcBef>
              <a:spcAft>
                <a:spcPts val="0"/>
              </a:spcAft>
              <a:buClr>
                <a:schemeClr val="dk1"/>
              </a:buClr>
              <a:buSzPts val="1850"/>
              <a:buFont typeface="Calibri"/>
              <a:buNone/>
            </a:pPr>
            <a:r>
              <a:t/>
            </a:r>
            <a:endParaRPr sz="1850">
              <a:solidFill>
                <a:schemeClr val="dk1"/>
              </a:solidFill>
              <a:latin typeface="Calibri"/>
              <a:ea typeface="Calibri"/>
              <a:cs typeface="Calibri"/>
              <a:sym typeface="Calibri"/>
            </a:endParaRPr>
          </a:p>
          <a:p>
            <a:pPr indent="-515619" lvl="0" marL="626745" marR="0" rtl="0" algn="l">
              <a:lnSpc>
                <a:spcPct val="100000"/>
              </a:lnSpc>
              <a:spcBef>
                <a:spcPts val="0"/>
              </a:spcBef>
              <a:spcAft>
                <a:spcPts val="0"/>
              </a:spcAft>
              <a:buClr>
                <a:schemeClr val="dk1"/>
              </a:buClr>
              <a:buSzPts val="2200"/>
              <a:buFont typeface="Calibri"/>
              <a:buAutoNum type="arabicPeriod"/>
            </a:pPr>
            <a:r>
              <a:rPr b="1" lang="en-US" sz="2200">
                <a:solidFill>
                  <a:schemeClr val="dk1"/>
                </a:solidFill>
                <a:latin typeface="Calibri"/>
                <a:ea typeface="Calibri"/>
                <a:cs typeface="Calibri"/>
                <a:sym typeface="Calibri"/>
              </a:rPr>
              <a:t>N general purpose registers are available:</a:t>
            </a:r>
            <a:endParaRPr sz="2200">
              <a:solidFill>
                <a:schemeClr val="dk1"/>
              </a:solidFill>
              <a:latin typeface="Calibri"/>
              <a:ea typeface="Calibri"/>
              <a:cs typeface="Calibri"/>
              <a:sym typeface="Calibri"/>
            </a:endParaRPr>
          </a:p>
          <a:p>
            <a:pPr indent="0" lvl="0" marL="626745" marR="0" rtl="0" algn="l">
              <a:lnSpc>
                <a:spcPct val="100000"/>
              </a:lnSpc>
              <a:spcBef>
                <a:spcPts val="1320"/>
              </a:spcBef>
              <a:spcAft>
                <a:spcPts val="0"/>
              </a:spcAft>
              <a:buNone/>
            </a:pPr>
            <a:r>
              <a:rPr b="1" lang="en-US" sz="2200">
                <a:solidFill>
                  <a:schemeClr val="dk1"/>
                </a:solidFill>
                <a:latin typeface="Calibri"/>
                <a:ea typeface="Calibri"/>
                <a:cs typeface="Calibri"/>
                <a:sym typeface="Calibri"/>
              </a:rPr>
              <a:t>R0, R1, R2…………….. Rn</a:t>
            </a:r>
            <a:endParaRPr sz="2200">
              <a:solidFill>
                <a:schemeClr val="dk1"/>
              </a:solidFill>
              <a:latin typeface="Calibri"/>
              <a:ea typeface="Calibri"/>
              <a:cs typeface="Calibri"/>
              <a:sym typeface="Calibri"/>
            </a:endParaRPr>
          </a:p>
          <a:p>
            <a:pPr indent="0" lvl="0" marL="0" marR="0" rtl="0" algn="l">
              <a:lnSpc>
                <a:spcPct val="100000"/>
              </a:lnSpc>
              <a:spcBef>
                <a:spcPts val="10"/>
              </a:spcBef>
              <a:spcAft>
                <a:spcPts val="0"/>
              </a:spcAft>
              <a:buNone/>
            </a:pPr>
            <a:r>
              <a:t/>
            </a:r>
            <a:endParaRPr sz="1900">
              <a:solidFill>
                <a:schemeClr val="dk1"/>
              </a:solidFill>
              <a:latin typeface="Calibri"/>
              <a:ea typeface="Calibri"/>
              <a:cs typeface="Calibri"/>
              <a:sym typeface="Calibri"/>
            </a:endParaRPr>
          </a:p>
          <a:p>
            <a:pPr indent="-515619" lvl="0" marL="626745" marR="0" rtl="0" algn="l">
              <a:lnSpc>
                <a:spcPct val="100000"/>
              </a:lnSpc>
              <a:spcBef>
                <a:spcPts val="0"/>
              </a:spcBef>
              <a:spcAft>
                <a:spcPts val="0"/>
              </a:spcAft>
              <a:buClr>
                <a:schemeClr val="dk1"/>
              </a:buClr>
              <a:buSzPts val="2200"/>
              <a:buFont typeface="Calibri"/>
              <a:buAutoNum type="arabicPeriod" startAt="3"/>
            </a:pPr>
            <a:r>
              <a:rPr b="1" lang="en-US" sz="2200">
                <a:solidFill>
                  <a:schemeClr val="dk1"/>
                </a:solidFill>
                <a:latin typeface="Calibri"/>
                <a:ea typeface="Calibri"/>
                <a:cs typeface="Calibri"/>
                <a:sym typeface="Calibri"/>
              </a:rPr>
              <a:t>Assume all operands are integers.</a:t>
            </a:r>
            <a:endParaRPr sz="2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900"/>
              <a:buFont typeface="Calibri"/>
              <a:buNone/>
            </a:pPr>
            <a:r>
              <a:t/>
            </a:r>
            <a:endParaRPr sz="1900">
              <a:solidFill>
                <a:schemeClr val="dk1"/>
              </a:solidFill>
              <a:latin typeface="Calibri"/>
              <a:ea typeface="Calibri"/>
              <a:cs typeface="Calibri"/>
              <a:sym typeface="Calibri"/>
            </a:endParaRPr>
          </a:p>
          <a:p>
            <a:pPr indent="-515619" lvl="0" marL="626745" marR="0" rtl="0" algn="l">
              <a:lnSpc>
                <a:spcPct val="100000"/>
              </a:lnSpc>
              <a:spcBef>
                <a:spcPts val="0"/>
              </a:spcBef>
              <a:spcAft>
                <a:spcPts val="0"/>
              </a:spcAft>
              <a:buClr>
                <a:schemeClr val="dk1"/>
              </a:buClr>
              <a:buSzPts val="2200"/>
              <a:buFont typeface="Calibri"/>
              <a:buAutoNum type="arabicPeriod" startAt="3"/>
            </a:pPr>
            <a:r>
              <a:rPr b="1" lang="en-US" sz="2200">
                <a:solidFill>
                  <a:schemeClr val="dk1"/>
                </a:solidFill>
                <a:latin typeface="Calibri"/>
                <a:ea typeface="Calibri"/>
                <a:cs typeface="Calibri"/>
                <a:sym typeface="Calibri"/>
              </a:rPr>
              <a:t>Comments are preceded by //</a:t>
            </a:r>
            <a:endParaRPr sz="2200">
              <a:solidFill>
                <a:schemeClr val="dk1"/>
              </a:solidFill>
              <a:latin typeface="Calibri"/>
              <a:ea typeface="Calibri"/>
              <a:cs typeface="Calibri"/>
              <a:sym typeface="Calibri"/>
            </a:endParaRPr>
          </a:p>
        </p:txBody>
      </p:sp>
      <p:sp>
        <p:nvSpPr>
          <p:cNvPr id="414" name="Google Shape;414;p40"/>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18" name="Shape 418"/>
        <p:cNvGrpSpPr/>
        <p:nvPr/>
      </p:nvGrpSpPr>
      <p:grpSpPr>
        <a:xfrm>
          <a:off x="0" y="0"/>
          <a:ext cx="0" cy="0"/>
          <a:chOff x="0" y="0"/>
          <a:chExt cx="0" cy="0"/>
        </a:xfrm>
      </p:grpSpPr>
      <p:pic>
        <p:nvPicPr>
          <p:cNvPr id="419" name="Google Shape;419;p41"/>
          <p:cNvPicPr preferRelativeResize="0"/>
          <p:nvPr/>
        </p:nvPicPr>
        <p:blipFill rotWithShape="1">
          <a:blip r:embed="rId3">
            <a:alphaModFix/>
          </a:blip>
          <a:srcRect b="0" l="0" r="0" t="0"/>
          <a:stretch/>
        </p:blipFill>
        <p:spPr>
          <a:xfrm>
            <a:off x="595702" y="2279344"/>
            <a:ext cx="7599463" cy="4628536"/>
          </a:xfrm>
          <a:prstGeom prst="rect">
            <a:avLst/>
          </a:prstGeom>
          <a:noFill/>
          <a:ln>
            <a:noFill/>
          </a:ln>
        </p:spPr>
      </p:pic>
      <p:pic>
        <p:nvPicPr>
          <p:cNvPr id="420" name="Google Shape;420;p41"/>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421" name="Google Shape;421;p41"/>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41"/>
          <p:cNvSpPr txBox="1"/>
          <p:nvPr/>
        </p:nvSpPr>
        <p:spPr>
          <a:xfrm>
            <a:off x="471931" y="136270"/>
            <a:ext cx="3117215" cy="1744980"/>
          </a:xfrm>
          <a:prstGeom prst="rect">
            <a:avLst/>
          </a:prstGeom>
          <a:noFill/>
          <a:ln>
            <a:noFill/>
          </a:ln>
        </p:spPr>
        <p:txBody>
          <a:bodyPr anchorCtr="0" anchor="t" bIns="0" lIns="0" spcFirstLastPara="1" rIns="0" wrap="square" tIns="1416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53339" marR="0" rtl="0" algn="l">
              <a:lnSpc>
                <a:spcPct val="100000"/>
              </a:lnSpc>
              <a:spcBef>
                <a:spcPts val="1019"/>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53339"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Target Machine Model</a:t>
            </a:r>
            <a:endParaRPr sz="24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26" name="Shape 426"/>
        <p:cNvGrpSpPr/>
        <p:nvPr/>
      </p:nvGrpSpPr>
      <p:grpSpPr>
        <a:xfrm>
          <a:off x="0" y="0"/>
          <a:ext cx="0" cy="0"/>
          <a:chOff x="0" y="0"/>
          <a:chExt cx="0" cy="0"/>
        </a:xfrm>
      </p:grpSpPr>
      <p:pic>
        <p:nvPicPr>
          <p:cNvPr id="427" name="Google Shape;427;p42"/>
          <p:cNvPicPr preferRelativeResize="0"/>
          <p:nvPr/>
        </p:nvPicPr>
        <p:blipFill rotWithShape="1">
          <a:blip r:embed="rId3">
            <a:alphaModFix/>
          </a:blip>
          <a:srcRect b="0" l="0" r="0" t="0"/>
          <a:stretch/>
        </p:blipFill>
        <p:spPr>
          <a:xfrm>
            <a:off x="582212" y="2292156"/>
            <a:ext cx="5859736" cy="4466540"/>
          </a:xfrm>
          <a:prstGeom prst="rect">
            <a:avLst/>
          </a:prstGeom>
          <a:noFill/>
          <a:ln>
            <a:noFill/>
          </a:ln>
        </p:spPr>
      </p:pic>
      <p:pic>
        <p:nvPicPr>
          <p:cNvPr id="428" name="Google Shape;428;p42"/>
          <p:cNvPicPr preferRelativeResize="0"/>
          <p:nvPr/>
        </p:nvPicPr>
        <p:blipFill rotWithShape="1">
          <a:blip r:embed="rId4">
            <a:alphaModFix/>
          </a:blip>
          <a:srcRect b="0" l="0" r="0" t="0"/>
          <a:stretch/>
        </p:blipFill>
        <p:spPr>
          <a:xfrm>
            <a:off x="10658856" y="469391"/>
            <a:ext cx="934211" cy="1399031"/>
          </a:xfrm>
          <a:prstGeom prst="rect">
            <a:avLst/>
          </a:prstGeom>
          <a:noFill/>
          <a:ln>
            <a:noFill/>
          </a:ln>
        </p:spPr>
      </p:pic>
      <p:sp>
        <p:nvSpPr>
          <p:cNvPr id="429" name="Google Shape;429;p42"/>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42"/>
          <p:cNvSpPr txBox="1"/>
          <p:nvPr/>
        </p:nvSpPr>
        <p:spPr>
          <a:xfrm>
            <a:off x="471931" y="136270"/>
            <a:ext cx="3117215" cy="1744980"/>
          </a:xfrm>
          <a:prstGeom prst="rect">
            <a:avLst/>
          </a:prstGeom>
          <a:noFill/>
          <a:ln>
            <a:noFill/>
          </a:ln>
        </p:spPr>
        <p:txBody>
          <a:bodyPr anchorCtr="0" anchor="t" bIns="0" lIns="0" spcFirstLastPara="1" rIns="0" wrap="square" tIns="1416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53339" marR="0" rtl="0" algn="l">
              <a:lnSpc>
                <a:spcPct val="100000"/>
              </a:lnSpc>
              <a:spcBef>
                <a:spcPts val="1019"/>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53339"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Target Machine Model</a:t>
            </a:r>
            <a:endParaRPr sz="2400">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34" name="Shape 434"/>
        <p:cNvGrpSpPr/>
        <p:nvPr/>
      </p:nvGrpSpPr>
      <p:grpSpPr>
        <a:xfrm>
          <a:off x="0" y="0"/>
          <a:ext cx="0" cy="0"/>
          <a:chOff x="0" y="0"/>
          <a:chExt cx="0" cy="0"/>
        </a:xfrm>
      </p:grpSpPr>
      <p:sp>
        <p:nvSpPr>
          <p:cNvPr id="435" name="Google Shape;435;p43"/>
          <p:cNvSpPr txBox="1"/>
          <p:nvPr/>
        </p:nvSpPr>
        <p:spPr>
          <a:xfrm>
            <a:off x="381000" y="3048000"/>
            <a:ext cx="2143125" cy="114046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18400">
            <a:spAutoFit/>
          </a:bodyPr>
          <a:lstStyle/>
          <a:p>
            <a:pPr indent="0" lvl="0" marL="90805" marR="362585" rtl="0" algn="l">
              <a:lnSpc>
                <a:spcPct val="180000"/>
              </a:lnSpc>
              <a:spcBef>
                <a:spcPts val="0"/>
              </a:spcBef>
              <a:spcAft>
                <a:spcPts val="0"/>
              </a:spcAft>
              <a:buNone/>
            </a:pPr>
            <a:r>
              <a:rPr lang="en-US" sz="2400">
                <a:solidFill>
                  <a:schemeClr val="dk1"/>
                </a:solidFill>
                <a:latin typeface="Consolas"/>
                <a:ea typeface="Consolas"/>
                <a:cs typeface="Consolas"/>
                <a:sym typeface="Consolas"/>
              </a:rPr>
              <a:t>t1 = 4 * i  a[t1] = c</a:t>
            </a:r>
            <a:endParaRPr/>
          </a:p>
        </p:txBody>
      </p:sp>
      <p:pic>
        <p:nvPicPr>
          <p:cNvPr id="436" name="Google Shape;436;p43"/>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37" name="Google Shape;437;p43"/>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43"/>
          <p:cNvSpPr txBox="1"/>
          <p:nvPr/>
        </p:nvSpPr>
        <p:spPr>
          <a:xfrm>
            <a:off x="513080" y="760603"/>
            <a:ext cx="9316720" cy="174688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Generate Three address code and Target code for</a:t>
            </a:r>
            <a:endParaRPr sz="2400">
              <a:solidFill>
                <a:schemeClr val="dk1"/>
              </a:solidFill>
              <a:latin typeface="Calibri"/>
              <a:ea typeface="Calibri"/>
              <a:cs typeface="Calibri"/>
              <a:sym typeface="Calibri"/>
            </a:endParaRPr>
          </a:p>
          <a:p>
            <a:pPr indent="0" lvl="0" marL="27940" marR="0" rtl="0" algn="l">
              <a:lnSpc>
                <a:spcPct val="100000"/>
              </a:lnSpc>
              <a:spcBef>
                <a:spcPts val="2055"/>
              </a:spcBef>
              <a:spcAft>
                <a:spcPts val="0"/>
              </a:spcAft>
              <a:buNone/>
            </a:pPr>
            <a:r>
              <a:rPr b="1" lang="en-US" sz="2400">
                <a:solidFill>
                  <a:schemeClr val="dk1"/>
                </a:solidFill>
                <a:latin typeface="Consolas"/>
                <a:ea typeface="Consolas"/>
                <a:cs typeface="Consolas"/>
                <a:sym typeface="Consolas"/>
              </a:rPr>
              <a:t>1) a[i] = c                               x=a[i] </a:t>
            </a:r>
            <a:endParaRPr sz="2400">
              <a:solidFill>
                <a:schemeClr val="dk1"/>
              </a:solidFill>
              <a:latin typeface="Consolas"/>
              <a:ea typeface="Consolas"/>
              <a:cs typeface="Consolas"/>
              <a:sym typeface="Consolas"/>
            </a:endParaRPr>
          </a:p>
        </p:txBody>
      </p:sp>
      <p:sp>
        <p:nvSpPr>
          <p:cNvPr id="439" name="Google Shape;439;p4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pic>
        <p:nvPicPr>
          <p:cNvPr id="440" name="Google Shape;440;p43"/>
          <p:cNvPicPr preferRelativeResize="0"/>
          <p:nvPr/>
        </p:nvPicPr>
        <p:blipFill rotWithShape="1">
          <a:blip r:embed="rId4">
            <a:alphaModFix/>
          </a:blip>
          <a:srcRect b="0" l="0" r="0" t="0"/>
          <a:stretch/>
        </p:blipFill>
        <p:spPr>
          <a:xfrm>
            <a:off x="3267455" y="5827776"/>
            <a:ext cx="5330952" cy="638556"/>
          </a:xfrm>
          <a:prstGeom prst="rect">
            <a:avLst/>
          </a:prstGeom>
          <a:noFill/>
          <a:ln>
            <a:noFill/>
          </a:ln>
        </p:spPr>
      </p:pic>
      <p:sp>
        <p:nvSpPr>
          <p:cNvPr id="441" name="Google Shape;441;p43"/>
          <p:cNvSpPr txBox="1"/>
          <p:nvPr/>
        </p:nvSpPr>
        <p:spPr>
          <a:xfrm>
            <a:off x="3736975" y="6440525"/>
            <a:ext cx="25488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Contents of (R1 + a ) ← R2</a:t>
            </a:r>
            <a:endParaRPr sz="1800">
              <a:solidFill>
                <a:schemeClr val="dk1"/>
              </a:solidFill>
              <a:latin typeface="Calibri"/>
              <a:ea typeface="Calibri"/>
              <a:cs typeface="Calibri"/>
              <a:sym typeface="Calibri"/>
            </a:endParaRPr>
          </a:p>
        </p:txBody>
      </p:sp>
      <p:graphicFrame>
        <p:nvGraphicFramePr>
          <p:cNvPr id="442" name="Google Shape;442;p43"/>
          <p:cNvGraphicFramePr/>
          <p:nvPr/>
        </p:nvGraphicFramePr>
        <p:xfrm>
          <a:off x="3124200" y="2971800"/>
          <a:ext cx="3000000" cy="3000000"/>
        </p:xfrm>
        <a:graphic>
          <a:graphicData uri="http://schemas.openxmlformats.org/drawingml/2006/table">
            <a:tbl>
              <a:tblPr bandRow="1" firstRow="1">
                <a:noFill/>
                <a:tableStyleId>{9E4FFF9F-6CC2-44EA-9B8C-423F0FFCF989}</a:tableStyleId>
              </a:tblPr>
              <a:tblGrid>
                <a:gridCol w="787850"/>
                <a:gridCol w="993575"/>
                <a:gridCol w="890450"/>
                <a:gridCol w="890450"/>
              </a:tblGrid>
              <a:tr h="470725">
                <a:tc>
                  <a:txBody>
                    <a:bodyPr/>
                    <a:lstStyle/>
                    <a:p>
                      <a:pPr indent="0" lvl="0" marL="91440"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op</a:t>
                      </a:r>
                      <a:endParaRPr sz="2400" u="none" cap="none" strike="noStrike">
                        <a:latin typeface="Consolas"/>
                        <a:ea typeface="Consolas"/>
                        <a:cs typeface="Consolas"/>
                        <a:sym typeface="Consolas"/>
                      </a:endParaRPr>
                    </a:p>
                  </a:txBody>
                  <a:tcPr marT="29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dest</a:t>
                      </a:r>
                      <a:endParaRPr sz="2400" u="none" cap="none" strike="noStrike">
                        <a:latin typeface="Consolas"/>
                        <a:ea typeface="Consolas"/>
                        <a:cs typeface="Consolas"/>
                        <a:sym typeface="Consolas"/>
                      </a:endParaRPr>
                    </a:p>
                  </a:txBody>
                  <a:tcPr marT="29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src1</a:t>
                      </a:r>
                      <a:endParaRPr sz="2400" u="none" cap="none" strike="noStrike">
                        <a:latin typeface="Consolas"/>
                        <a:ea typeface="Consolas"/>
                        <a:cs typeface="Consolas"/>
                        <a:sym typeface="Consolas"/>
                      </a:endParaRPr>
                    </a:p>
                  </a:txBody>
                  <a:tcPr marT="29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src2</a:t>
                      </a:r>
                      <a:endParaRPr sz="2400" u="none" cap="none" strike="noStrike">
                        <a:latin typeface="Consolas"/>
                        <a:ea typeface="Consolas"/>
                        <a:cs typeface="Consolas"/>
                        <a:sym typeface="Consolas"/>
                      </a:endParaRPr>
                    </a:p>
                  </a:txBody>
                  <a:tcPr marT="29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0725">
                <a:tc>
                  <a:txBody>
                    <a:bodyPr/>
                    <a:lstStyle/>
                    <a:p>
                      <a:pPr indent="0" lvl="0" marL="91440" marR="0" rtl="0" algn="l">
                        <a:lnSpc>
                          <a:spcPct val="100000"/>
                        </a:lnSpc>
                        <a:spcBef>
                          <a:spcPts val="0"/>
                        </a:spcBef>
                        <a:spcAft>
                          <a:spcPts val="0"/>
                        </a:spcAft>
                        <a:buNone/>
                      </a:pPr>
                      <a:r>
                        <a:rPr lang="en-US" sz="2400" u="none" cap="none" strike="noStrike">
                          <a:latin typeface="Consolas"/>
                          <a:ea typeface="Consolas"/>
                          <a:cs typeface="Consolas"/>
                          <a:sym typeface="Consolas"/>
                        </a:rPr>
                        <a:t>LD</a:t>
                      </a:r>
                      <a:endParaRPr sz="2400" u="none" cap="none" strike="noStrike">
                        <a:latin typeface="Consolas"/>
                        <a:ea typeface="Consolas"/>
                        <a:cs typeface="Consolas"/>
                        <a:sym typeface="Consolas"/>
                      </a:endParaRPr>
                    </a:p>
                  </a:txBody>
                  <a:tcPr marT="29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R1</a:t>
                      </a:r>
                      <a:endParaRPr sz="2400" u="none" cap="none" strike="noStrike">
                        <a:latin typeface="Consolas"/>
                        <a:ea typeface="Consolas"/>
                        <a:cs typeface="Consolas"/>
                        <a:sym typeface="Consolas"/>
                      </a:endParaRPr>
                    </a:p>
                  </a:txBody>
                  <a:tcPr marT="29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i</a:t>
                      </a:r>
                      <a:endParaRPr sz="2400" u="none" cap="none" strike="noStrike">
                        <a:latin typeface="Consolas"/>
                        <a:ea typeface="Consolas"/>
                        <a:cs typeface="Consolas"/>
                        <a:sym typeface="Consolas"/>
                      </a:endParaRPr>
                    </a:p>
                  </a:txBody>
                  <a:tcPr marT="29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0625">
                <a:tc>
                  <a:txBody>
                    <a:bodyPr/>
                    <a:lstStyle/>
                    <a:p>
                      <a:pPr indent="0" lvl="0" marL="91440" marR="0" rtl="0" algn="l">
                        <a:lnSpc>
                          <a:spcPct val="100000"/>
                        </a:lnSpc>
                        <a:spcBef>
                          <a:spcPts val="0"/>
                        </a:spcBef>
                        <a:spcAft>
                          <a:spcPts val="0"/>
                        </a:spcAft>
                        <a:buNone/>
                      </a:pPr>
                      <a:r>
                        <a:rPr lang="en-US" sz="2400" u="none" cap="none" strike="noStrike">
                          <a:latin typeface="Consolas"/>
                          <a:ea typeface="Consolas"/>
                          <a:cs typeface="Consolas"/>
                          <a:sym typeface="Consolas"/>
                        </a:rPr>
                        <a:t>MUL</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R1</a:t>
                      </a:r>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R1</a:t>
                      </a:r>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#4</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23025">
                <a:tc>
                  <a:txBody>
                    <a:bodyPr/>
                    <a:lstStyle/>
                    <a:p>
                      <a:pPr indent="0" lvl="0" marL="91440" marR="0" rtl="0" algn="l">
                        <a:lnSpc>
                          <a:spcPct val="100000"/>
                        </a:lnSpc>
                        <a:spcBef>
                          <a:spcPts val="0"/>
                        </a:spcBef>
                        <a:spcAft>
                          <a:spcPts val="0"/>
                        </a:spcAft>
                        <a:buNone/>
                      </a:pPr>
                      <a:r>
                        <a:rPr lang="en-US" sz="2400" u="none" cap="none" strike="noStrike">
                          <a:latin typeface="Consolas"/>
                          <a:ea typeface="Consolas"/>
                          <a:cs typeface="Consolas"/>
                          <a:sym typeface="Consolas"/>
                        </a:rPr>
                        <a:t>LD</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R2</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c</a:t>
                      </a:r>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0750">
                <a:tc>
                  <a:txBody>
                    <a:bodyPr/>
                    <a:lstStyle/>
                    <a:p>
                      <a:pPr indent="0" lvl="0" marL="91440" marR="0" rtl="0" algn="l">
                        <a:lnSpc>
                          <a:spcPct val="100000"/>
                        </a:lnSpc>
                        <a:spcBef>
                          <a:spcPts val="0"/>
                        </a:spcBef>
                        <a:spcAft>
                          <a:spcPts val="0"/>
                        </a:spcAft>
                        <a:buNone/>
                      </a:pPr>
                      <a:r>
                        <a:rPr lang="en-US" sz="2400" u="none" cap="none" strike="noStrike">
                          <a:latin typeface="Consolas"/>
                          <a:ea typeface="Consolas"/>
                          <a:cs typeface="Consolas"/>
                          <a:sym typeface="Consolas"/>
                        </a:rPr>
                        <a:t>ST</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R1(a)</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R2</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0700">
                <a:tc gridSpan="4">
                  <a:txBody>
                    <a:bodyPr/>
                    <a:lstStyle/>
                    <a:p>
                      <a:pPr indent="0" lvl="0" marL="3006090" marR="0" rtl="0" algn="l">
                        <a:lnSpc>
                          <a:spcPct val="100000"/>
                        </a:lnSpc>
                        <a:spcBef>
                          <a:spcPts val="0"/>
                        </a:spcBef>
                        <a:spcAft>
                          <a:spcPts val="0"/>
                        </a:spcAft>
                        <a:buNone/>
                      </a:pPr>
                      <a:r>
                        <a:rPr b="1" lang="en-US" sz="1800" u="none" cap="none" strike="noStrike">
                          <a:solidFill>
                            <a:srgbClr val="A6A6A6"/>
                          </a:solidFill>
                          <a:latin typeface="Calibri"/>
                          <a:ea typeface="Calibri"/>
                          <a:cs typeface="Calibri"/>
                          <a:sym typeface="Calibri"/>
                        </a:rPr>
                        <a:t>l-value</a:t>
                      </a:r>
                      <a:endParaRPr sz="1800" u="none" cap="none" strike="noStrike">
                        <a:latin typeface="Calibri"/>
                        <a:ea typeface="Calibri"/>
                        <a:cs typeface="Calibri"/>
                        <a:sym typeface="Calibri"/>
                      </a:endParaRPr>
                    </a:p>
                  </a:txBody>
                  <a:tcPr marT="1079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hMerge="1"/>
              </a:tr>
            </a:tbl>
          </a:graphicData>
        </a:graphic>
      </p:graphicFrame>
      <p:sp>
        <p:nvSpPr>
          <p:cNvPr id="443" name="Google Shape;443;p43"/>
          <p:cNvSpPr/>
          <p:nvPr/>
        </p:nvSpPr>
        <p:spPr>
          <a:xfrm>
            <a:off x="5174234" y="5715000"/>
            <a:ext cx="1499235" cy="383540"/>
          </a:xfrm>
          <a:custGeom>
            <a:rect b="b" l="l" r="r" t="t"/>
            <a:pathLst>
              <a:path extrusionOk="0" h="383539" w="1499234">
                <a:moveTo>
                  <a:pt x="48646" y="153263"/>
                </a:moveTo>
                <a:lnTo>
                  <a:pt x="35940" y="153263"/>
                </a:lnTo>
                <a:lnTo>
                  <a:pt x="36575" y="188709"/>
                </a:lnTo>
                <a:lnTo>
                  <a:pt x="64642" y="224459"/>
                </a:lnTo>
                <a:lnTo>
                  <a:pt x="101345" y="242303"/>
                </a:lnTo>
                <a:lnTo>
                  <a:pt x="137794" y="255130"/>
                </a:lnTo>
                <a:lnTo>
                  <a:pt x="181737" y="267703"/>
                </a:lnTo>
                <a:lnTo>
                  <a:pt x="232663" y="279946"/>
                </a:lnTo>
                <a:lnTo>
                  <a:pt x="290067" y="291706"/>
                </a:lnTo>
                <a:lnTo>
                  <a:pt x="331596" y="299338"/>
                </a:lnTo>
                <a:lnTo>
                  <a:pt x="406766" y="311467"/>
                </a:lnTo>
                <a:lnTo>
                  <a:pt x="451713" y="317931"/>
                </a:lnTo>
                <a:lnTo>
                  <a:pt x="497590" y="324116"/>
                </a:lnTo>
                <a:lnTo>
                  <a:pt x="593198" y="335534"/>
                </a:lnTo>
                <a:lnTo>
                  <a:pt x="659891" y="342645"/>
                </a:lnTo>
                <a:lnTo>
                  <a:pt x="777239" y="353415"/>
                </a:lnTo>
                <a:lnTo>
                  <a:pt x="900429" y="362762"/>
                </a:lnTo>
                <a:lnTo>
                  <a:pt x="1028445" y="370484"/>
                </a:lnTo>
                <a:lnTo>
                  <a:pt x="1227201" y="378777"/>
                </a:lnTo>
                <a:lnTo>
                  <a:pt x="1362583" y="381914"/>
                </a:lnTo>
                <a:lnTo>
                  <a:pt x="1498981" y="382968"/>
                </a:lnTo>
                <a:lnTo>
                  <a:pt x="1498981" y="370268"/>
                </a:lnTo>
                <a:lnTo>
                  <a:pt x="1362710" y="369227"/>
                </a:lnTo>
                <a:lnTo>
                  <a:pt x="1227581" y="366077"/>
                </a:lnTo>
                <a:lnTo>
                  <a:pt x="1160652" y="363702"/>
                </a:lnTo>
                <a:lnTo>
                  <a:pt x="1094790" y="360946"/>
                </a:lnTo>
                <a:lnTo>
                  <a:pt x="1029080" y="357797"/>
                </a:lnTo>
                <a:lnTo>
                  <a:pt x="901318" y="350088"/>
                </a:lnTo>
                <a:lnTo>
                  <a:pt x="778255" y="340766"/>
                </a:lnTo>
                <a:lnTo>
                  <a:pt x="718963" y="335534"/>
                </a:lnTo>
                <a:lnTo>
                  <a:pt x="605043" y="324103"/>
                </a:lnTo>
                <a:lnTo>
                  <a:pt x="550823" y="317919"/>
                </a:lnTo>
                <a:lnTo>
                  <a:pt x="498635" y="311454"/>
                </a:lnTo>
                <a:lnTo>
                  <a:pt x="424476" y="301269"/>
                </a:lnTo>
                <a:lnTo>
                  <a:pt x="355525" y="290525"/>
                </a:lnTo>
                <a:lnTo>
                  <a:pt x="312732" y="283019"/>
                </a:lnTo>
                <a:lnTo>
                  <a:pt x="272606" y="275323"/>
                </a:lnTo>
                <a:lnTo>
                  <a:pt x="235275" y="267538"/>
                </a:lnTo>
                <a:lnTo>
                  <a:pt x="217916" y="263575"/>
                </a:lnTo>
                <a:lnTo>
                  <a:pt x="169814" y="251358"/>
                </a:lnTo>
                <a:lnTo>
                  <a:pt x="128922" y="238848"/>
                </a:lnTo>
                <a:lnTo>
                  <a:pt x="116966" y="234696"/>
                </a:lnTo>
                <a:lnTo>
                  <a:pt x="105917" y="230479"/>
                </a:lnTo>
                <a:lnTo>
                  <a:pt x="95885" y="226275"/>
                </a:lnTo>
                <a:lnTo>
                  <a:pt x="86931" y="222072"/>
                </a:lnTo>
                <a:lnTo>
                  <a:pt x="78834" y="217970"/>
                </a:lnTo>
                <a:lnTo>
                  <a:pt x="71594" y="213791"/>
                </a:lnTo>
                <a:lnTo>
                  <a:pt x="65437" y="209689"/>
                </a:lnTo>
                <a:lnTo>
                  <a:pt x="65024" y="209410"/>
                </a:lnTo>
                <a:lnTo>
                  <a:pt x="60286" y="205676"/>
                </a:lnTo>
                <a:lnTo>
                  <a:pt x="55499" y="201294"/>
                </a:lnTo>
                <a:lnTo>
                  <a:pt x="55632" y="201294"/>
                </a:lnTo>
                <a:lnTo>
                  <a:pt x="53187" y="198386"/>
                </a:lnTo>
                <a:lnTo>
                  <a:pt x="52450" y="197510"/>
                </a:lnTo>
                <a:lnTo>
                  <a:pt x="52589" y="197510"/>
                </a:lnTo>
                <a:lnTo>
                  <a:pt x="51092" y="194868"/>
                </a:lnTo>
                <a:lnTo>
                  <a:pt x="50926" y="194868"/>
                </a:lnTo>
                <a:lnTo>
                  <a:pt x="49850" y="192011"/>
                </a:lnTo>
                <a:lnTo>
                  <a:pt x="49656" y="192011"/>
                </a:lnTo>
                <a:lnTo>
                  <a:pt x="49275" y="190487"/>
                </a:lnTo>
                <a:lnTo>
                  <a:pt x="49480" y="190487"/>
                </a:lnTo>
                <a:lnTo>
                  <a:pt x="49274" y="188709"/>
                </a:lnTo>
                <a:lnTo>
                  <a:pt x="48646" y="153263"/>
                </a:lnTo>
                <a:close/>
              </a:path>
              <a:path extrusionOk="0" h="383539" w="1499234">
                <a:moveTo>
                  <a:pt x="1094486" y="360934"/>
                </a:moveTo>
                <a:lnTo>
                  <a:pt x="1094790" y="360946"/>
                </a:lnTo>
                <a:lnTo>
                  <a:pt x="1094486" y="360934"/>
                </a:lnTo>
                <a:close/>
              </a:path>
              <a:path extrusionOk="0" h="383539" w="1499234">
                <a:moveTo>
                  <a:pt x="718819" y="335521"/>
                </a:moveTo>
                <a:lnTo>
                  <a:pt x="718963" y="335534"/>
                </a:lnTo>
                <a:lnTo>
                  <a:pt x="718819" y="335521"/>
                </a:lnTo>
                <a:close/>
              </a:path>
              <a:path extrusionOk="0" h="383539" w="1499234">
                <a:moveTo>
                  <a:pt x="605043" y="324103"/>
                </a:moveTo>
                <a:close/>
              </a:path>
              <a:path extrusionOk="0" h="383539" w="1499234">
                <a:moveTo>
                  <a:pt x="550926" y="317919"/>
                </a:moveTo>
                <a:close/>
              </a:path>
              <a:path extrusionOk="0" h="383539" w="1499234">
                <a:moveTo>
                  <a:pt x="498728" y="311454"/>
                </a:moveTo>
                <a:close/>
              </a:path>
              <a:path extrusionOk="0" h="383539" w="1499234">
                <a:moveTo>
                  <a:pt x="424561" y="301269"/>
                </a:moveTo>
                <a:close/>
              </a:path>
              <a:path extrusionOk="0" h="383539" w="1499234">
                <a:moveTo>
                  <a:pt x="400938" y="297751"/>
                </a:moveTo>
                <a:close/>
              </a:path>
              <a:path extrusionOk="0" h="383539" w="1499234">
                <a:moveTo>
                  <a:pt x="355600" y="290525"/>
                </a:moveTo>
                <a:close/>
              </a:path>
              <a:path extrusionOk="0" h="383539" w="1499234">
                <a:moveTo>
                  <a:pt x="333812" y="286829"/>
                </a:moveTo>
                <a:close/>
              </a:path>
              <a:path extrusionOk="0" h="383539" w="1499234">
                <a:moveTo>
                  <a:pt x="312800" y="283019"/>
                </a:moveTo>
                <a:close/>
              </a:path>
              <a:path extrusionOk="0" h="383539" w="1499234">
                <a:moveTo>
                  <a:pt x="292416" y="279222"/>
                </a:moveTo>
                <a:close/>
              </a:path>
              <a:path extrusionOk="0" h="383539" w="1499234">
                <a:moveTo>
                  <a:pt x="272668" y="275323"/>
                </a:moveTo>
                <a:close/>
              </a:path>
              <a:path extrusionOk="0" h="383539" w="1499234">
                <a:moveTo>
                  <a:pt x="235330" y="267538"/>
                </a:moveTo>
                <a:close/>
              </a:path>
              <a:path extrusionOk="0" h="383539" w="1499234">
                <a:moveTo>
                  <a:pt x="217804" y="263550"/>
                </a:moveTo>
                <a:close/>
              </a:path>
              <a:path extrusionOk="0" h="383539" w="1499234">
                <a:moveTo>
                  <a:pt x="201040" y="259486"/>
                </a:moveTo>
                <a:close/>
              </a:path>
              <a:path extrusionOk="0" h="383539" w="1499234">
                <a:moveTo>
                  <a:pt x="184943" y="255397"/>
                </a:moveTo>
                <a:close/>
              </a:path>
              <a:path extrusionOk="0" h="383539" w="1499234">
                <a:moveTo>
                  <a:pt x="169671" y="251320"/>
                </a:moveTo>
                <a:lnTo>
                  <a:pt x="169799" y="251358"/>
                </a:lnTo>
                <a:lnTo>
                  <a:pt x="169671" y="251320"/>
                </a:lnTo>
                <a:close/>
              </a:path>
              <a:path extrusionOk="0" h="383539" w="1499234">
                <a:moveTo>
                  <a:pt x="155237" y="247167"/>
                </a:moveTo>
                <a:close/>
              </a:path>
              <a:path extrusionOk="0" h="383539" w="1499234">
                <a:moveTo>
                  <a:pt x="141615" y="243001"/>
                </a:moveTo>
                <a:close/>
              </a:path>
              <a:path extrusionOk="0" h="383539" w="1499234">
                <a:moveTo>
                  <a:pt x="128922" y="238848"/>
                </a:moveTo>
                <a:close/>
              </a:path>
              <a:path extrusionOk="0" h="383539" w="1499234">
                <a:moveTo>
                  <a:pt x="117053" y="234696"/>
                </a:moveTo>
                <a:lnTo>
                  <a:pt x="117220" y="234759"/>
                </a:lnTo>
                <a:lnTo>
                  <a:pt x="117053" y="234696"/>
                </a:lnTo>
                <a:close/>
              </a:path>
              <a:path extrusionOk="0" h="383539" w="1499234">
                <a:moveTo>
                  <a:pt x="105988" y="230479"/>
                </a:moveTo>
                <a:lnTo>
                  <a:pt x="106171" y="230555"/>
                </a:lnTo>
                <a:lnTo>
                  <a:pt x="105988" y="230479"/>
                </a:lnTo>
                <a:close/>
              </a:path>
              <a:path extrusionOk="0" h="383539" w="1499234">
                <a:moveTo>
                  <a:pt x="95948" y="226275"/>
                </a:moveTo>
                <a:lnTo>
                  <a:pt x="96138" y="226364"/>
                </a:lnTo>
                <a:lnTo>
                  <a:pt x="95948" y="226275"/>
                </a:lnTo>
                <a:close/>
              </a:path>
              <a:path extrusionOk="0" h="383539" w="1499234">
                <a:moveTo>
                  <a:pt x="86740" y="221983"/>
                </a:moveTo>
                <a:lnTo>
                  <a:pt x="86931" y="222072"/>
                </a:lnTo>
                <a:lnTo>
                  <a:pt x="86740" y="221983"/>
                </a:lnTo>
                <a:close/>
              </a:path>
              <a:path extrusionOk="0" h="383539" w="1499234">
                <a:moveTo>
                  <a:pt x="78486" y="217792"/>
                </a:moveTo>
                <a:lnTo>
                  <a:pt x="78739" y="217970"/>
                </a:lnTo>
                <a:lnTo>
                  <a:pt x="78486" y="217792"/>
                </a:lnTo>
                <a:close/>
              </a:path>
              <a:path extrusionOk="0" h="383539" w="1499234">
                <a:moveTo>
                  <a:pt x="71246" y="213588"/>
                </a:moveTo>
                <a:lnTo>
                  <a:pt x="71500" y="213791"/>
                </a:lnTo>
                <a:lnTo>
                  <a:pt x="71246" y="213588"/>
                </a:lnTo>
                <a:close/>
              </a:path>
              <a:path extrusionOk="0" h="383539" w="1499234">
                <a:moveTo>
                  <a:pt x="65203" y="209531"/>
                </a:moveTo>
                <a:lnTo>
                  <a:pt x="65404" y="209689"/>
                </a:lnTo>
                <a:lnTo>
                  <a:pt x="65203" y="209531"/>
                </a:lnTo>
                <a:close/>
              </a:path>
              <a:path extrusionOk="0" h="383539" w="1499234">
                <a:moveTo>
                  <a:pt x="65048" y="209410"/>
                </a:moveTo>
                <a:lnTo>
                  <a:pt x="65203" y="209531"/>
                </a:lnTo>
                <a:lnTo>
                  <a:pt x="65048" y="209410"/>
                </a:lnTo>
                <a:close/>
              </a:path>
              <a:path extrusionOk="0" h="383539" w="1499234">
                <a:moveTo>
                  <a:pt x="59816" y="205308"/>
                </a:moveTo>
                <a:lnTo>
                  <a:pt x="60198" y="205676"/>
                </a:lnTo>
                <a:lnTo>
                  <a:pt x="59816" y="205308"/>
                </a:lnTo>
                <a:close/>
              </a:path>
              <a:path extrusionOk="0" h="383539" w="1499234">
                <a:moveTo>
                  <a:pt x="56115" y="201869"/>
                </a:moveTo>
                <a:close/>
              </a:path>
              <a:path extrusionOk="0" h="383539" w="1499234">
                <a:moveTo>
                  <a:pt x="55632" y="201294"/>
                </a:moveTo>
                <a:lnTo>
                  <a:pt x="55499" y="201294"/>
                </a:lnTo>
                <a:lnTo>
                  <a:pt x="56115" y="201869"/>
                </a:lnTo>
                <a:lnTo>
                  <a:pt x="55632" y="201294"/>
                </a:lnTo>
                <a:close/>
              </a:path>
              <a:path extrusionOk="0" h="383539" w="1499234">
                <a:moveTo>
                  <a:pt x="52450" y="197510"/>
                </a:moveTo>
                <a:lnTo>
                  <a:pt x="53086" y="198386"/>
                </a:lnTo>
                <a:lnTo>
                  <a:pt x="52875" y="198015"/>
                </a:lnTo>
                <a:lnTo>
                  <a:pt x="52450" y="197510"/>
                </a:lnTo>
                <a:close/>
              </a:path>
              <a:path extrusionOk="0" h="383539" w="1499234">
                <a:moveTo>
                  <a:pt x="52875" y="198015"/>
                </a:moveTo>
                <a:lnTo>
                  <a:pt x="53086" y="198386"/>
                </a:lnTo>
                <a:lnTo>
                  <a:pt x="52875" y="198015"/>
                </a:lnTo>
                <a:close/>
              </a:path>
              <a:path extrusionOk="0" h="383539" w="1499234">
                <a:moveTo>
                  <a:pt x="52589" y="197510"/>
                </a:moveTo>
                <a:lnTo>
                  <a:pt x="52450" y="197510"/>
                </a:lnTo>
                <a:lnTo>
                  <a:pt x="52875" y="198015"/>
                </a:lnTo>
                <a:lnTo>
                  <a:pt x="52589" y="197510"/>
                </a:lnTo>
                <a:close/>
              </a:path>
              <a:path extrusionOk="0" h="383539" w="1499234">
                <a:moveTo>
                  <a:pt x="50597" y="193994"/>
                </a:moveTo>
                <a:lnTo>
                  <a:pt x="50926" y="194868"/>
                </a:lnTo>
                <a:lnTo>
                  <a:pt x="51092" y="194868"/>
                </a:lnTo>
                <a:lnTo>
                  <a:pt x="50597" y="193994"/>
                </a:lnTo>
                <a:close/>
              </a:path>
              <a:path extrusionOk="0" h="383539" w="1499234">
                <a:moveTo>
                  <a:pt x="50563" y="193903"/>
                </a:moveTo>
                <a:close/>
              </a:path>
              <a:path extrusionOk="0" h="383539" w="1499234">
                <a:moveTo>
                  <a:pt x="49275" y="190487"/>
                </a:moveTo>
                <a:lnTo>
                  <a:pt x="49656" y="192011"/>
                </a:lnTo>
                <a:lnTo>
                  <a:pt x="49571" y="191270"/>
                </a:lnTo>
                <a:lnTo>
                  <a:pt x="49275" y="190487"/>
                </a:lnTo>
                <a:close/>
              </a:path>
              <a:path extrusionOk="0" h="383539" w="1499234">
                <a:moveTo>
                  <a:pt x="49571" y="191270"/>
                </a:moveTo>
                <a:lnTo>
                  <a:pt x="49656" y="192011"/>
                </a:lnTo>
                <a:lnTo>
                  <a:pt x="49850" y="192011"/>
                </a:lnTo>
                <a:lnTo>
                  <a:pt x="49571" y="191270"/>
                </a:lnTo>
                <a:close/>
              </a:path>
              <a:path extrusionOk="0" h="383539" w="1499234">
                <a:moveTo>
                  <a:pt x="49480" y="190487"/>
                </a:moveTo>
                <a:lnTo>
                  <a:pt x="49275" y="190487"/>
                </a:lnTo>
                <a:lnTo>
                  <a:pt x="49571" y="191270"/>
                </a:lnTo>
                <a:lnTo>
                  <a:pt x="49480" y="190487"/>
                </a:lnTo>
                <a:close/>
              </a:path>
              <a:path extrusionOk="0" h="383539" w="1499234">
                <a:moveTo>
                  <a:pt x="49265" y="187629"/>
                </a:moveTo>
                <a:lnTo>
                  <a:pt x="49275" y="188201"/>
                </a:lnTo>
                <a:lnTo>
                  <a:pt x="49265" y="187629"/>
                </a:lnTo>
                <a:close/>
              </a:path>
              <a:path extrusionOk="0" h="383539" w="1499234">
                <a:moveTo>
                  <a:pt x="47145" y="119443"/>
                </a:moveTo>
                <a:lnTo>
                  <a:pt x="34416" y="119443"/>
                </a:lnTo>
                <a:lnTo>
                  <a:pt x="35940" y="153441"/>
                </a:lnTo>
                <a:lnTo>
                  <a:pt x="35940" y="153263"/>
                </a:lnTo>
                <a:lnTo>
                  <a:pt x="48646" y="153263"/>
                </a:lnTo>
                <a:lnTo>
                  <a:pt x="47145" y="119443"/>
                </a:lnTo>
                <a:close/>
              </a:path>
              <a:path extrusionOk="0" h="383539" w="1499234">
                <a:moveTo>
                  <a:pt x="46039" y="103416"/>
                </a:moveTo>
                <a:lnTo>
                  <a:pt x="33274" y="103416"/>
                </a:lnTo>
                <a:lnTo>
                  <a:pt x="34416" y="119608"/>
                </a:lnTo>
                <a:lnTo>
                  <a:pt x="34416" y="119443"/>
                </a:lnTo>
                <a:lnTo>
                  <a:pt x="47145" y="119443"/>
                </a:lnTo>
                <a:lnTo>
                  <a:pt x="47116" y="118795"/>
                </a:lnTo>
                <a:lnTo>
                  <a:pt x="46039" y="103416"/>
                </a:lnTo>
                <a:close/>
              </a:path>
              <a:path extrusionOk="0" h="383539" w="1499234">
                <a:moveTo>
                  <a:pt x="42118" y="72481"/>
                </a:moveTo>
                <a:lnTo>
                  <a:pt x="29860" y="75618"/>
                </a:lnTo>
                <a:lnTo>
                  <a:pt x="32130" y="88442"/>
                </a:lnTo>
                <a:lnTo>
                  <a:pt x="33274" y="103505"/>
                </a:lnTo>
                <a:lnTo>
                  <a:pt x="46039" y="103416"/>
                </a:lnTo>
                <a:lnTo>
                  <a:pt x="45974" y="102476"/>
                </a:lnTo>
                <a:lnTo>
                  <a:pt x="44576" y="86525"/>
                </a:lnTo>
                <a:lnTo>
                  <a:pt x="42118" y="72481"/>
                </a:lnTo>
                <a:close/>
              </a:path>
              <a:path extrusionOk="0" h="383539" w="1499234">
                <a:moveTo>
                  <a:pt x="32003" y="87884"/>
                </a:moveTo>
                <a:lnTo>
                  <a:pt x="32049" y="88442"/>
                </a:lnTo>
                <a:lnTo>
                  <a:pt x="32003" y="87884"/>
                </a:lnTo>
                <a:close/>
              </a:path>
              <a:path extrusionOk="0" h="383539" w="1499234">
                <a:moveTo>
                  <a:pt x="18033" y="0"/>
                </a:moveTo>
                <a:lnTo>
                  <a:pt x="0" y="83261"/>
                </a:lnTo>
                <a:lnTo>
                  <a:pt x="29860" y="75618"/>
                </a:lnTo>
                <a:lnTo>
                  <a:pt x="27558" y="62623"/>
                </a:lnTo>
                <a:lnTo>
                  <a:pt x="40004" y="60413"/>
                </a:lnTo>
                <a:lnTo>
                  <a:pt x="70355" y="60413"/>
                </a:lnTo>
                <a:lnTo>
                  <a:pt x="18033" y="0"/>
                </a:lnTo>
                <a:close/>
              </a:path>
              <a:path extrusionOk="0" h="383539" w="1499234">
                <a:moveTo>
                  <a:pt x="40004" y="60413"/>
                </a:moveTo>
                <a:lnTo>
                  <a:pt x="27558" y="62623"/>
                </a:lnTo>
                <a:lnTo>
                  <a:pt x="29860" y="75618"/>
                </a:lnTo>
                <a:lnTo>
                  <a:pt x="42118" y="72481"/>
                </a:lnTo>
                <a:lnTo>
                  <a:pt x="40004" y="60413"/>
                </a:lnTo>
                <a:close/>
              </a:path>
              <a:path extrusionOk="0" h="383539" w="1499234">
                <a:moveTo>
                  <a:pt x="70355" y="60413"/>
                </a:moveTo>
                <a:lnTo>
                  <a:pt x="40004" y="60413"/>
                </a:lnTo>
                <a:lnTo>
                  <a:pt x="42118" y="72481"/>
                </a:lnTo>
                <a:lnTo>
                  <a:pt x="73787" y="64376"/>
                </a:lnTo>
                <a:lnTo>
                  <a:pt x="70355" y="60413"/>
                </a:lnTo>
                <a:close/>
              </a:path>
            </a:pathLst>
          </a:custGeom>
          <a:solidFill>
            <a:srgbClr val="AEABA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44" name="Google Shape;444;p43"/>
          <p:cNvGraphicFramePr/>
          <p:nvPr/>
        </p:nvGraphicFramePr>
        <p:xfrm>
          <a:off x="7162800" y="3200400"/>
          <a:ext cx="3000000" cy="3000000"/>
        </p:xfrm>
        <a:graphic>
          <a:graphicData uri="http://schemas.openxmlformats.org/drawingml/2006/table">
            <a:tbl>
              <a:tblPr bandRow="1" firstRow="1">
                <a:noFill/>
                <a:tableStyleId>{9E4FFF9F-6CC2-44EA-9B8C-423F0FFCF989}</a:tableStyleId>
              </a:tblPr>
              <a:tblGrid>
                <a:gridCol w="1066800"/>
                <a:gridCol w="1066800"/>
                <a:gridCol w="1037600"/>
                <a:gridCol w="1095375"/>
              </a:tblGrid>
              <a:tr h="582000">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op</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dest</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src1</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c>
                  <a:txBody>
                    <a:bodyPr/>
                    <a:lstStyle/>
                    <a:p>
                      <a:pPr indent="0" lvl="0" marL="27368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src2</a:t>
                      </a:r>
                      <a:endParaRPr sz="2400" u="none" cap="none" strike="noStrike">
                        <a:latin typeface="Consolas"/>
                        <a:ea typeface="Consolas"/>
                        <a:cs typeface="Consolas"/>
                        <a:sym typeface="Consolas"/>
                      </a:endParaRPr>
                    </a:p>
                  </a:txBody>
                  <a:tcPr marT="29850" marB="0" marR="0" marL="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D9D9D9"/>
                    </a:solidFill>
                  </a:tcPr>
                </a:tc>
              </a:tr>
              <a:tr h="530275">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LD</a:t>
                      </a:r>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R1</a:t>
                      </a:r>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i</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646675">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MUL</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R1</a:t>
                      </a:r>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R1</a:t>
                      </a:r>
                      <a:endParaRPr/>
                    </a:p>
                  </a:txBody>
                  <a:tcPr marT="317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273685" marR="0" rtl="0" algn="l">
                        <a:lnSpc>
                          <a:spcPct val="100000"/>
                        </a:lnSpc>
                        <a:spcBef>
                          <a:spcPts val="0"/>
                        </a:spcBef>
                        <a:spcAft>
                          <a:spcPts val="0"/>
                        </a:spcAft>
                        <a:buNone/>
                      </a:pPr>
                      <a:r>
                        <a:rPr lang="en-US" sz="2000" u="none" cap="none" strike="noStrike">
                          <a:latin typeface="Consolas"/>
                          <a:ea typeface="Consolas"/>
                          <a:cs typeface="Consolas"/>
                          <a:sym typeface="Consolas"/>
                        </a:rPr>
                        <a:t>#4</a:t>
                      </a:r>
                      <a:endParaRPr sz="2000" u="none" cap="none" strike="noStrike">
                        <a:latin typeface="Consolas"/>
                        <a:ea typeface="Consolas"/>
                        <a:cs typeface="Consolas"/>
                        <a:sym typeface="Consolas"/>
                      </a:endParaRPr>
                    </a:p>
                  </a:txBody>
                  <a:tcPr marT="31750" marB="0" marR="0" marL="0">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530275">
                <a:tc>
                  <a:txBody>
                    <a:bodyPr/>
                    <a:lstStyle/>
                    <a:p>
                      <a:pPr indent="0" lvl="0" marL="92075" marR="0" rtl="0" algn="l">
                        <a:lnSpc>
                          <a:spcPct val="100000"/>
                        </a:lnSpc>
                        <a:spcBef>
                          <a:spcPts val="0"/>
                        </a:spcBef>
                        <a:spcAft>
                          <a:spcPts val="0"/>
                        </a:spcAft>
                        <a:buNone/>
                      </a:pPr>
                      <a:r>
                        <a:rPr b="1" lang="en-US" sz="2000" u="none" cap="none" strike="noStrike">
                          <a:solidFill>
                            <a:srgbClr val="00AF50"/>
                          </a:solidFill>
                          <a:latin typeface="Consolas"/>
                          <a:ea typeface="Consolas"/>
                          <a:cs typeface="Consolas"/>
                          <a:sym typeface="Consolas"/>
                        </a:rPr>
                        <a:t>MOV</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000" u="none" cap="none" strike="noStrike">
                          <a:solidFill>
                            <a:srgbClr val="00AF50"/>
                          </a:solidFill>
                          <a:latin typeface="Consolas"/>
                          <a:ea typeface="Consolas"/>
                          <a:cs typeface="Consolas"/>
                          <a:sym typeface="Consolas"/>
                        </a:rPr>
                        <a:t>R2</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92075" marR="0" rtl="0" algn="l">
                        <a:lnSpc>
                          <a:spcPct val="100000"/>
                        </a:lnSpc>
                        <a:spcBef>
                          <a:spcPts val="0"/>
                        </a:spcBef>
                        <a:spcAft>
                          <a:spcPts val="0"/>
                        </a:spcAft>
                        <a:buNone/>
                      </a:pPr>
                      <a:r>
                        <a:rPr b="1" lang="en-US" sz="2000" u="none" cap="none" strike="noStrike">
                          <a:solidFill>
                            <a:srgbClr val="00AF50"/>
                          </a:solidFill>
                          <a:latin typeface="Consolas"/>
                          <a:ea typeface="Consolas"/>
                          <a:cs typeface="Consolas"/>
                          <a:sym typeface="Consolas"/>
                        </a:rPr>
                        <a:t>R1(a)</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530150">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ST</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x</a:t>
                      </a:r>
                      <a:endParaRPr sz="2000" u="none" cap="none" strike="noStrike">
                        <a:latin typeface="Consolas"/>
                        <a:ea typeface="Consolas"/>
                        <a:cs typeface="Consolas"/>
                        <a:sym typeface="Consolas"/>
                      </a:endParaRPr>
                    </a:p>
                  </a:txBody>
                  <a:tcPr marT="317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2">
                  <a:txBody>
                    <a:bodyPr/>
                    <a:lstStyle/>
                    <a:p>
                      <a:pPr indent="0" lvl="0" marL="92075" marR="0" rtl="0" algn="l">
                        <a:lnSpc>
                          <a:spcPct val="100000"/>
                        </a:lnSpc>
                        <a:spcBef>
                          <a:spcPts val="0"/>
                        </a:spcBef>
                        <a:spcAft>
                          <a:spcPts val="0"/>
                        </a:spcAft>
                        <a:buNone/>
                      </a:pPr>
                      <a:r>
                        <a:rPr lang="en-US" sz="2000" u="none" cap="none" strike="noStrike">
                          <a:latin typeface="Consolas"/>
                          <a:ea typeface="Consolas"/>
                          <a:cs typeface="Consolas"/>
                          <a:sym typeface="Consolas"/>
                        </a:rPr>
                        <a:t>R2</a:t>
                      </a:r>
                      <a:endParaRPr/>
                    </a:p>
                  </a:txBody>
                  <a:tcPr marT="31750" marB="0" marR="0" marL="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8" name="Shape 448"/>
        <p:cNvGrpSpPr/>
        <p:nvPr/>
      </p:nvGrpSpPr>
      <p:grpSpPr>
        <a:xfrm>
          <a:off x="0" y="0"/>
          <a:ext cx="0" cy="0"/>
          <a:chOff x="0" y="0"/>
          <a:chExt cx="0" cy="0"/>
        </a:xfrm>
      </p:grpSpPr>
      <p:graphicFrame>
        <p:nvGraphicFramePr>
          <p:cNvPr id="449" name="Google Shape;449;p44"/>
          <p:cNvGraphicFramePr/>
          <p:nvPr/>
        </p:nvGraphicFramePr>
        <p:xfrm>
          <a:off x="3774313" y="3181223"/>
          <a:ext cx="3000000" cy="3000000"/>
        </p:xfrm>
        <a:graphic>
          <a:graphicData uri="http://schemas.openxmlformats.org/drawingml/2006/table">
            <a:tbl>
              <a:tblPr bandRow="1" firstRow="1">
                <a:noFill/>
                <a:tableStyleId>{9E4FFF9F-6CC2-44EA-9B8C-423F0FFCF989}</a:tableStyleId>
              </a:tblPr>
              <a:tblGrid>
                <a:gridCol w="1127750"/>
                <a:gridCol w="1127750"/>
                <a:gridCol w="1127750"/>
                <a:gridCol w="1127750"/>
              </a:tblGrid>
              <a:tr h="480050">
                <a:tc>
                  <a:txBody>
                    <a:bodyPr/>
                    <a:lstStyle/>
                    <a:p>
                      <a:pPr indent="0" lvl="0" marL="91440"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op</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dest</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src1</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src2</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0050">
                <a:tc>
                  <a:txBody>
                    <a:bodyPr/>
                    <a:lstStyle/>
                    <a:p>
                      <a:pPr indent="0" lvl="0" marL="91440" marR="0" rtl="0" algn="l">
                        <a:lnSpc>
                          <a:spcPct val="100000"/>
                        </a:lnSpc>
                        <a:spcBef>
                          <a:spcPts val="0"/>
                        </a:spcBef>
                        <a:spcAft>
                          <a:spcPts val="0"/>
                        </a:spcAft>
                        <a:buNone/>
                      </a:pPr>
                      <a:r>
                        <a:rPr lang="en-US" sz="2400" u="none" cap="none" strike="noStrike">
                          <a:latin typeface="Consolas"/>
                          <a:ea typeface="Consolas"/>
                          <a:cs typeface="Consolas"/>
                          <a:sym typeface="Consolas"/>
                        </a:rPr>
                        <a:t>LD</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R1</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x</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0050">
                <a:tc>
                  <a:txBody>
                    <a:bodyPr/>
                    <a:lstStyle/>
                    <a:p>
                      <a:pPr indent="0" lvl="0" marL="91440" marR="0" rtl="0" algn="l">
                        <a:lnSpc>
                          <a:spcPct val="100000"/>
                        </a:lnSpc>
                        <a:spcBef>
                          <a:spcPts val="0"/>
                        </a:spcBef>
                        <a:spcAft>
                          <a:spcPts val="0"/>
                        </a:spcAft>
                        <a:buNone/>
                      </a:pPr>
                      <a:r>
                        <a:rPr lang="en-US" sz="2400" u="none" cap="none" strike="noStrike">
                          <a:latin typeface="Consolas"/>
                          <a:ea typeface="Consolas"/>
                          <a:cs typeface="Consolas"/>
                          <a:sym typeface="Consolas"/>
                        </a:rPr>
                        <a:t>LD</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R2</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y</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79925">
                <a:tc>
                  <a:txBody>
                    <a:bodyPr/>
                    <a:lstStyle/>
                    <a:p>
                      <a:pPr indent="0" lvl="0" marL="91440" marR="0" rtl="0" algn="l">
                        <a:lnSpc>
                          <a:spcPct val="100000"/>
                        </a:lnSpc>
                        <a:spcBef>
                          <a:spcPts val="0"/>
                        </a:spcBef>
                        <a:spcAft>
                          <a:spcPts val="0"/>
                        </a:spcAft>
                        <a:buNone/>
                      </a:pPr>
                      <a:r>
                        <a:rPr lang="en-US" sz="2400" u="none" cap="none" strike="noStrike">
                          <a:latin typeface="Consolas"/>
                          <a:ea typeface="Consolas"/>
                          <a:cs typeface="Consolas"/>
                          <a:sym typeface="Consolas"/>
                        </a:rPr>
                        <a:t>SUB</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R1</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R1</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R2</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0050">
                <a:tc>
                  <a:txBody>
                    <a:bodyPr/>
                    <a:lstStyle/>
                    <a:p>
                      <a:pPr indent="0" lvl="0" marL="91440" marR="0" rtl="0" algn="l">
                        <a:lnSpc>
                          <a:spcPct val="100000"/>
                        </a:lnSpc>
                        <a:spcBef>
                          <a:spcPts val="0"/>
                        </a:spcBef>
                        <a:spcAft>
                          <a:spcPts val="0"/>
                        </a:spcAft>
                        <a:buNone/>
                      </a:pPr>
                      <a:r>
                        <a:rPr lang="en-US" sz="2400" u="none" cap="none" strike="noStrike">
                          <a:latin typeface="Consolas"/>
                          <a:ea typeface="Consolas"/>
                          <a:cs typeface="Consolas"/>
                          <a:sym typeface="Consolas"/>
                        </a:rPr>
                        <a:t>BLTZ</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R1</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lang="en-US" sz="2400" u="none" cap="none" strike="noStrike">
                          <a:latin typeface="Consolas"/>
                          <a:ea typeface="Consolas"/>
                          <a:cs typeface="Consolas"/>
                          <a:sym typeface="Consolas"/>
                        </a:rPr>
                        <a:t>M</a:t>
                      </a:r>
                      <a:endParaRPr sz="2400" u="none" cap="none" strike="noStrike">
                        <a:latin typeface="Consolas"/>
                        <a:ea typeface="Consolas"/>
                        <a:cs typeface="Consolas"/>
                        <a:sym typeface="Consolas"/>
                      </a:endParaRPr>
                    </a:p>
                  </a:txBody>
                  <a:tcPr marT="2985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2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50" name="Google Shape;450;p44"/>
          <p:cNvSpPr txBox="1"/>
          <p:nvPr/>
        </p:nvSpPr>
        <p:spPr>
          <a:xfrm>
            <a:off x="1133043" y="6354876"/>
            <a:ext cx="6364605"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US" sz="2000">
                <a:solidFill>
                  <a:schemeClr val="dk1"/>
                </a:solidFill>
                <a:latin typeface="Calibri"/>
                <a:ea typeface="Calibri"/>
                <a:cs typeface="Calibri"/>
                <a:sym typeface="Calibri"/>
              </a:rPr>
              <a:t>M is the equivalent machine instruction generated for label L</a:t>
            </a:r>
            <a:endParaRPr sz="2000">
              <a:solidFill>
                <a:schemeClr val="dk1"/>
              </a:solidFill>
              <a:latin typeface="Calibri"/>
              <a:ea typeface="Calibri"/>
              <a:cs typeface="Calibri"/>
              <a:sym typeface="Calibri"/>
            </a:endParaRPr>
          </a:p>
        </p:txBody>
      </p:sp>
      <p:pic>
        <p:nvPicPr>
          <p:cNvPr id="451" name="Google Shape;451;p44"/>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52" name="Google Shape;452;p44"/>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44"/>
          <p:cNvSpPr txBox="1"/>
          <p:nvPr/>
        </p:nvSpPr>
        <p:spPr>
          <a:xfrm>
            <a:off x="513080" y="760603"/>
            <a:ext cx="3155315" cy="179451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Generate Target code for</a:t>
            </a:r>
            <a:endParaRPr sz="2400">
              <a:solidFill>
                <a:schemeClr val="dk1"/>
              </a:solidFill>
              <a:latin typeface="Calibri"/>
              <a:ea typeface="Calibri"/>
              <a:cs typeface="Calibri"/>
              <a:sym typeface="Calibri"/>
            </a:endParaRPr>
          </a:p>
          <a:p>
            <a:pPr indent="0" lvl="0" marL="0" marR="0" rtl="0" algn="l">
              <a:lnSpc>
                <a:spcPct val="100000"/>
              </a:lnSpc>
              <a:spcBef>
                <a:spcPts val="45"/>
              </a:spcBef>
              <a:spcAft>
                <a:spcPts val="0"/>
              </a:spcAft>
              <a:buNone/>
            </a:pPr>
            <a:r>
              <a:t/>
            </a:r>
            <a:endParaRPr sz="195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chemeClr val="dk1"/>
                </a:solidFill>
                <a:latin typeface="Consolas"/>
                <a:ea typeface="Consolas"/>
                <a:cs typeface="Consolas"/>
                <a:sym typeface="Consolas"/>
              </a:rPr>
              <a:t>2) if x &lt; y goto L</a:t>
            </a:r>
            <a:endParaRPr sz="2400">
              <a:solidFill>
                <a:schemeClr val="dk1"/>
              </a:solidFill>
              <a:latin typeface="Consolas"/>
              <a:ea typeface="Consolas"/>
              <a:cs typeface="Consolas"/>
              <a:sym typeface="Consolas"/>
            </a:endParaRPr>
          </a:p>
        </p:txBody>
      </p:sp>
      <p:sp>
        <p:nvSpPr>
          <p:cNvPr id="454" name="Google Shape;454;p44"/>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58" name="Shape 458"/>
        <p:cNvGrpSpPr/>
        <p:nvPr/>
      </p:nvGrpSpPr>
      <p:grpSpPr>
        <a:xfrm>
          <a:off x="0" y="0"/>
          <a:ext cx="0" cy="0"/>
          <a:chOff x="0" y="0"/>
          <a:chExt cx="0" cy="0"/>
        </a:xfrm>
      </p:grpSpPr>
      <p:sp>
        <p:nvSpPr>
          <p:cNvPr id="459" name="Google Shape;459;p46"/>
          <p:cNvSpPr txBox="1"/>
          <p:nvPr/>
        </p:nvSpPr>
        <p:spPr>
          <a:xfrm>
            <a:off x="565810" y="2043377"/>
            <a:ext cx="1931035" cy="1182370"/>
          </a:xfrm>
          <a:prstGeom prst="rect">
            <a:avLst/>
          </a:prstGeom>
          <a:noFill/>
          <a:ln>
            <a:noFill/>
          </a:ln>
        </p:spPr>
        <p:txBody>
          <a:bodyPr anchorCtr="0" anchor="t" bIns="0" lIns="0" spcFirstLastPara="1" rIns="0" wrap="square" tIns="138425">
            <a:spAutoFit/>
          </a:bodyPr>
          <a:lstStyle/>
          <a:p>
            <a:pPr indent="0" lvl="0" marL="12700" marR="0" rtl="0" algn="l">
              <a:lnSpc>
                <a:spcPct val="100000"/>
              </a:lnSpc>
              <a:spcBef>
                <a:spcPts val="0"/>
              </a:spcBef>
              <a:spcAft>
                <a:spcPts val="0"/>
              </a:spcAft>
              <a:buNone/>
            </a:pPr>
            <a:r>
              <a:rPr b="1" lang="en-US" sz="1700">
                <a:solidFill>
                  <a:schemeClr val="dk1"/>
                </a:solidFill>
                <a:latin typeface="Consolas"/>
                <a:ea typeface="Consolas"/>
                <a:cs typeface="Consolas"/>
                <a:sym typeface="Consolas"/>
              </a:rPr>
              <a:t>4)	F = 1;</a:t>
            </a:r>
            <a:endParaRPr sz="1700">
              <a:solidFill>
                <a:schemeClr val="dk1"/>
              </a:solidFill>
              <a:latin typeface="Consolas"/>
              <a:ea typeface="Consolas"/>
              <a:cs typeface="Consolas"/>
              <a:sym typeface="Consolas"/>
            </a:endParaRPr>
          </a:p>
          <a:p>
            <a:pPr indent="0" lvl="0" marL="488315" marR="0" rtl="0" algn="l">
              <a:lnSpc>
                <a:spcPct val="100000"/>
              </a:lnSpc>
              <a:spcBef>
                <a:spcPts val="994"/>
              </a:spcBef>
              <a:spcAft>
                <a:spcPts val="0"/>
              </a:spcAft>
              <a:buNone/>
            </a:pPr>
            <a:r>
              <a:rPr b="1" lang="en-US" sz="1700">
                <a:solidFill>
                  <a:schemeClr val="dk1"/>
                </a:solidFill>
                <a:latin typeface="Consolas"/>
                <a:ea typeface="Consolas"/>
                <a:cs typeface="Consolas"/>
                <a:sym typeface="Consolas"/>
              </a:rPr>
              <a:t>while(N &gt; 0)</a:t>
            </a:r>
            <a:endParaRPr sz="1700">
              <a:solidFill>
                <a:schemeClr val="dk1"/>
              </a:solidFill>
              <a:latin typeface="Consolas"/>
              <a:ea typeface="Consolas"/>
              <a:cs typeface="Consolas"/>
              <a:sym typeface="Consolas"/>
            </a:endParaRPr>
          </a:p>
          <a:p>
            <a:pPr indent="0" lvl="0" marL="488315" marR="0" rtl="0" algn="l">
              <a:lnSpc>
                <a:spcPct val="100000"/>
              </a:lnSpc>
              <a:spcBef>
                <a:spcPts val="1000"/>
              </a:spcBef>
              <a:spcAft>
                <a:spcPts val="0"/>
              </a:spcAft>
              <a:buNone/>
            </a:pPr>
            <a:r>
              <a:rPr b="1" lang="en-US" sz="1700">
                <a:solidFill>
                  <a:schemeClr val="dk1"/>
                </a:solidFill>
                <a:latin typeface="Consolas"/>
                <a:ea typeface="Consolas"/>
                <a:cs typeface="Consolas"/>
                <a:sym typeface="Consolas"/>
              </a:rPr>
              <a:t>{</a:t>
            </a:r>
            <a:endParaRPr sz="1700">
              <a:solidFill>
                <a:schemeClr val="dk1"/>
              </a:solidFill>
              <a:latin typeface="Consolas"/>
              <a:ea typeface="Consolas"/>
              <a:cs typeface="Consolas"/>
              <a:sym typeface="Consolas"/>
            </a:endParaRPr>
          </a:p>
        </p:txBody>
      </p:sp>
      <p:graphicFrame>
        <p:nvGraphicFramePr>
          <p:cNvPr id="460" name="Google Shape;460;p46"/>
          <p:cNvGraphicFramePr/>
          <p:nvPr/>
        </p:nvGraphicFramePr>
        <p:xfrm>
          <a:off x="1260347" y="3395660"/>
          <a:ext cx="3000000" cy="3000000"/>
        </p:xfrm>
        <a:graphic>
          <a:graphicData uri="http://schemas.openxmlformats.org/drawingml/2006/table">
            <a:tbl>
              <a:tblPr bandRow="1" firstRow="1">
                <a:noFill/>
                <a:tableStyleId>{9E4FFF9F-6CC2-44EA-9B8C-423F0FFCF989}</a:tableStyleId>
              </a:tblPr>
              <a:tblGrid>
                <a:gridCol w="210175"/>
                <a:gridCol w="476250"/>
                <a:gridCol w="568325"/>
              </a:tblGrid>
              <a:tr h="301000">
                <a:tc>
                  <a:txBody>
                    <a:bodyPr/>
                    <a:lstStyle/>
                    <a:p>
                      <a:pPr indent="0" lvl="0" marL="31750" marR="0" rtl="0" algn="l">
                        <a:lnSpc>
                          <a:spcPct val="94411"/>
                        </a:lnSpc>
                        <a:spcBef>
                          <a:spcPts val="0"/>
                        </a:spcBef>
                        <a:spcAft>
                          <a:spcPts val="0"/>
                        </a:spcAft>
                        <a:buNone/>
                      </a:pPr>
                      <a:r>
                        <a:rPr b="1" lang="en-US" sz="1700" u="none" cap="none" strike="noStrike">
                          <a:latin typeface="Consolas"/>
                          <a:ea typeface="Consolas"/>
                          <a:cs typeface="Consolas"/>
                          <a:sym typeface="Consolas"/>
                        </a:rPr>
                        <a:t>F</a:t>
                      </a:r>
                      <a:endParaRPr sz="1700" u="none" cap="none" strike="noStrike">
                        <a:latin typeface="Consolas"/>
                        <a:ea typeface="Consolas"/>
                        <a:cs typeface="Consolas"/>
                        <a:sym typeface="Consolas"/>
                      </a:endParaRPr>
                    </a:p>
                  </a:txBody>
                  <a:tcPr marT="0" marB="0" marR="0" marL="0"/>
                </a:tc>
                <a:tc>
                  <a:txBody>
                    <a:bodyPr/>
                    <a:lstStyle/>
                    <a:p>
                      <a:pPr indent="0" lvl="0" marL="0" marR="0" rtl="0" algn="ctr">
                        <a:lnSpc>
                          <a:spcPct val="94411"/>
                        </a:lnSpc>
                        <a:spcBef>
                          <a:spcPts val="0"/>
                        </a:spcBef>
                        <a:spcAft>
                          <a:spcPts val="0"/>
                        </a:spcAft>
                        <a:buNone/>
                      </a:pPr>
                      <a:r>
                        <a:rPr b="1" lang="en-US" sz="1700" u="none" cap="none" strike="noStrike">
                          <a:latin typeface="Consolas"/>
                          <a:ea typeface="Consolas"/>
                          <a:cs typeface="Consolas"/>
                          <a:sym typeface="Consolas"/>
                        </a:rPr>
                        <a:t>= F</a:t>
                      </a:r>
                      <a:endParaRPr sz="1700" u="none" cap="none" strike="noStrike">
                        <a:latin typeface="Consolas"/>
                        <a:ea typeface="Consolas"/>
                        <a:cs typeface="Consolas"/>
                        <a:sym typeface="Consolas"/>
                      </a:endParaRPr>
                    </a:p>
                  </a:txBody>
                  <a:tcPr marT="0" marB="0" marR="0" marL="0"/>
                </a:tc>
                <a:tc>
                  <a:txBody>
                    <a:bodyPr/>
                    <a:lstStyle/>
                    <a:p>
                      <a:pPr indent="0" lvl="0" marL="27305" marR="0" rtl="0" algn="ctr">
                        <a:lnSpc>
                          <a:spcPct val="94411"/>
                        </a:lnSpc>
                        <a:spcBef>
                          <a:spcPts val="0"/>
                        </a:spcBef>
                        <a:spcAft>
                          <a:spcPts val="0"/>
                        </a:spcAft>
                        <a:buNone/>
                      </a:pPr>
                      <a:r>
                        <a:rPr b="1" lang="en-US" sz="1700" u="none" cap="none" strike="noStrike">
                          <a:latin typeface="Consolas"/>
                          <a:ea typeface="Consolas"/>
                          <a:cs typeface="Consolas"/>
                          <a:sym typeface="Consolas"/>
                        </a:rPr>
                        <a:t>* N;</a:t>
                      </a:r>
                      <a:endParaRPr sz="1700" u="none" cap="none" strike="noStrike">
                        <a:latin typeface="Consolas"/>
                        <a:ea typeface="Consolas"/>
                        <a:cs typeface="Consolas"/>
                        <a:sym typeface="Consolas"/>
                      </a:endParaRPr>
                    </a:p>
                  </a:txBody>
                  <a:tcPr marT="0" marB="0" marR="0" marL="0"/>
                </a:tc>
              </a:tr>
              <a:tr h="301000">
                <a:tc>
                  <a:txBody>
                    <a:bodyPr/>
                    <a:lstStyle/>
                    <a:p>
                      <a:pPr indent="0" lvl="0" marL="31750" marR="0" rtl="0" algn="l">
                        <a:lnSpc>
                          <a:spcPct val="119941"/>
                        </a:lnSpc>
                        <a:spcBef>
                          <a:spcPts val="0"/>
                        </a:spcBef>
                        <a:spcAft>
                          <a:spcPts val="0"/>
                        </a:spcAft>
                        <a:buNone/>
                      </a:pPr>
                      <a:r>
                        <a:rPr b="1" lang="en-US" sz="1700" u="none" cap="none" strike="noStrike">
                          <a:latin typeface="Consolas"/>
                          <a:ea typeface="Consolas"/>
                          <a:cs typeface="Consolas"/>
                          <a:sym typeface="Consolas"/>
                        </a:rPr>
                        <a:t>N</a:t>
                      </a:r>
                      <a:endParaRPr sz="1700" u="none" cap="none" strike="noStrike">
                        <a:latin typeface="Consolas"/>
                        <a:ea typeface="Consolas"/>
                        <a:cs typeface="Consolas"/>
                        <a:sym typeface="Consolas"/>
                      </a:endParaRPr>
                    </a:p>
                  </a:txBody>
                  <a:tcPr marT="29200" marB="0" marR="0" marL="0"/>
                </a:tc>
                <a:tc>
                  <a:txBody>
                    <a:bodyPr/>
                    <a:lstStyle/>
                    <a:p>
                      <a:pPr indent="0" lvl="0" marL="0" marR="0" rtl="0" algn="ctr">
                        <a:lnSpc>
                          <a:spcPct val="119941"/>
                        </a:lnSpc>
                        <a:spcBef>
                          <a:spcPts val="0"/>
                        </a:spcBef>
                        <a:spcAft>
                          <a:spcPts val="0"/>
                        </a:spcAft>
                        <a:buNone/>
                      </a:pPr>
                      <a:r>
                        <a:rPr b="1" lang="en-US" sz="1700" u="none" cap="none" strike="noStrike">
                          <a:latin typeface="Consolas"/>
                          <a:ea typeface="Consolas"/>
                          <a:cs typeface="Consolas"/>
                          <a:sym typeface="Consolas"/>
                        </a:rPr>
                        <a:t>= N</a:t>
                      </a:r>
                      <a:endParaRPr sz="1700" u="none" cap="none" strike="noStrike">
                        <a:latin typeface="Consolas"/>
                        <a:ea typeface="Consolas"/>
                        <a:cs typeface="Consolas"/>
                        <a:sym typeface="Consolas"/>
                      </a:endParaRPr>
                    </a:p>
                  </a:txBody>
                  <a:tcPr marT="29200" marB="0" marR="0" marL="0"/>
                </a:tc>
                <a:tc>
                  <a:txBody>
                    <a:bodyPr/>
                    <a:lstStyle/>
                    <a:p>
                      <a:pPr indent="0" lvl="0" marL="27940" marR="0" rtl="0" algn="ctr">
                        <a:lnSpc>
                          <a:spcPct val="119941"/>
                        </a:lnSpc>
                        <a:spcBef>
                          <a:spcPts val="0"/>
                        </a:spcBef>
                        <a:spcAft>
                          <a:spcPts val="0"/>
                        </a:spcAft>
                        <a:buNone/>
                      </a:pPr>
                      <a:r>
                        <a:rPr b="1" lang="en-US" sz="1700" u="none" cap="none" strike="noStrike">
                          <a:latin typeface="Consolas"/>
                          <a:ea typeface="Consolas"/>
                          <a:cs typeface="Consolas"/>
                          <a:sym typeface="Consolas"/>
                        </a:rPr>
                        <a:t>– 1;</a:t>
                      </a:r>
                      <a:endParaRPr sz="1700" u="none" cap="none" strike="noStrike">
                        <a:latin typeface="Consolas"/>
                        <a:ea typeface="Consolas"/>
                        <a:cs typeface="Consolas"/>
                        <a:sym typeface="Consolas"/>
                      </a:endParaRPr>
                    </a:p>
                  </a:txBody>
                  <a:tcPr marT="29200" marB="0" marR="0" marL="0"/>
                </a:tc>
              </a:tr>
            </a:tbl>
          </a:graphicData>
        </a:graphic>
      </p:graphicFrame>
      <p:sp>
        <p:nvSpPr>
          <p:cNvPr id="461" name="Google Shape;461;p46"/>
          <p:cNvSpPr txBox="1"/>
          <p:nvPr/>
        </p:nvSpPr>
        <p:spPr>
          <a:xfrm>
            <a:off x="1041603" y="4098112"/>
            <a:ext cx="144780" cy="28575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700">
                <a:solidFill>
                  <a:schemeClr val="dk1"/>
                </a:solidFill>
                <a:latin typeface="Consolas"/>
                <a:ea typeface="Consolas"/>
                <a:cs typeface="Consolas"/>
                <a:sym typeface="Consolas"/>
              </a:rPr>
              <a:t>}</a:t>
            </a:r>
            <a:endParaRPr sz="1700">
              <a:solidFill>
                <a:schemeClr val="dk1"/>
              </a:solidFill>
              <a:latin typeface="Consolas"/>
              <a:ea typeface="Consolas"/>
              <a:cs typeface="Consolas"/>
              <a:sym typeface="Consolas"/>
            </a:endParaRPr>
          </a:p>
        </p:txBody>
      </p:sp>
      <p:pic>
        <p:nvPicPr>
          <p:cNvPr id="462" name="Google Shape;462;p46"/>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63" name="Google Shape;463;p46"/>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4" name="Google Shape;464;p46"/>
          <p:cNvSpPr txBox="1"/>
          <p:nvPr/>
        </p:nvSpPr>
        <p:spPr>
          <a:xfrm>
            <a:off x="513080" y="760603"/>
            <a:ext cx="3155315" cy="11207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Generate Target code for</a:t>
            </a:r>
            <a:endParaRPr sz="2400">
              <a:solidFill>
                <a:schemeClr val="dk1"/>
              </a:solidFill>
              <a:latin typeface="Calibri"/>
              <a:ea typeface="Calibri"/>
              <a:cs typeface="Calibri"/>
              <a:sym typeface="Calibri"/>
            </a:endParaRPr>
          </a:p>
        </p:txBody>
      </p:sp>
      <p:sp>
        <p:nvSpPr>
          <p:cNvPr id="465" name="Google Shape;465;p46"/>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466" name="Google Shape;466;p46"/>
          <p:cNvSpPr txBox="1"/>
          <p:nvPr/>
        </p:nvSpPr>
        <p:spPr>
          <a:xfrm>
            <a:off x="930655" y="4946726"/>
            <a:ext cx="2908300" cy="1942464"/>
          </a:xfrm>
          <a:prstGeom prst="rect">
            <a:avLst/>
          </a:prstGeom>
          <a:noFill/>
          <a:ln>
            <a:noFill/>
          </a:ln>
        </p:spPr>
        <p:txBody>
          <a:bodyPr anchorCtr="0" anchor="t" bIns="0" lIns="0" spcFirstLastPara="1" rIns="0" wrap="square" tIns="12700">
            <a:spAutoFit/>
          </a:bodyPr>
          <a:lstStyle/>
          <a:p>
            <a:pPr indent="0" lvl="0" marL="12700" marR="0" rtl="0" algn="l">
              <a:lnSpc>
                <a:spcPct val="119166"/>
              </a:lnSpc>
              <a:spcBef>
                <a:spcPts val="0"/>
              </a:spcBef>
              <a:spcAft>
                <a:spcPts val="0"/>
              </a:spcAft>
              <a:buNone/>
            </a:pPr>
            <a:r>
              <a:rPr b="1" lang="en-US" sz="1800" u="sng">
                <a:solidFill>
                  <a:srgbClr val="C00000"/>
                </a:solidFill>
                <a:latin typeface="Calibri"/>
                <a:ea typeface="Calibri"/>
                <a:cs typeface="Calibri"/>
                <a:sym typeface="Calibri"/>
              </a:rPr>
              <a:t>TAC:</a:t>
            </a:r>
            <a:endParaRPr sz="1800">
              <a:solidFill>
                <a:schemeClr val="dk1"/>
              </a:solidFill>
              <a:latin typeface="Calibri"/>
              <a:ea typeface="Calibri"/>
              <a:cs typeface="Calibri"/>
              <a:sym typeface="Calibri"/>
            </a:endParaRPr>
          </a:p>
          <a:p>
            <a:pPr indent="0" lvl="0" marL="638810" marR="0" rtl="0" algn="l">
              <a:lnSpc>
                <a:spcPct val="119166"/>
              </a:lnSpc>
              <a:spcBef>
                <a:spcPts val="0"/>
              </a:spcBef>
              <a:spcAft>
                <a:spcPts val="0"/>
              </a:spcAft>
              <a:buNone/>
            </a:pPr>
            <a:r>
              <a:rPr b="1" lang="en-US" sz="1800">
                <a:solidFill>
                  <a:schemeClr val="dk1"/>
                </a:solidFill>
                <a:latin typeface="Consolas"/>
                <a:ea typeface="Consolas"/>
                <a:cs typeface="Consolas"/>
                <a:sym typeface="Consolas"/>
              </a:rPr>
              <a:t>F=1</a:t>
            </a:r>
            <a:endParaRPr sz="1800">
              <a:solidFill>
                <a:schemeClr val="dk1"/>
              </a:solidFill>
              <a:latin typeface="Consolas"/>
              <a:ea typeface="Consolas"/>
              <a:cs typeface="Consolas"/>
              <a:sym typeface="Consolas"/>
            </a:endParaRPr>
          </a:p>
          <a:p>
            <a:pPr indent="-626745" lvl="0" marL="638810" marR="5080" rtl="0" algn="l">
              <a:lnSpc>
                <a:spcPct val="100000"/>
              </a:lnSpc>
              <a:spcBef>
                <a:spcPts val="5"/>
              </a:spcBef>
              <a:spcAft>
                <a:spcPts val="0"/>
              </a:spcAft>
              <a:buNone/>
            </a:pPr>
            <a:r>
              <a:rPr b="1" lang="en-US" sz="1800">
                <a:solidFill>
                  <a:schemeClr val="dk1"/>
                </a:solidFill>
                <a:latin typeface="Consolas"/>
                <a:ea typeface="Consolas"/>
                <a:cs typeface="Consolas"/>
                <a:sym typeface="Consolas"/>
              </a:rPr>
              <a:t>L1 : if(N &lt;= 0) goto L2  F = F * N</a:t>
            </a:r>
            <a:endParaRPr sz="1800">
              <a:solidFill>
                <a:schemeClr val="dk1"/>
              </a:solidFill>
              <a:latin typeface="Consolas"/>
              <a:ea typeface="Consolas"/>
              <a:cs typeface="Consolas"/>
              <a:sym typeface="Consolas"/>
            </a:endParaRPr>
          </a:p>
          <a:p>
            <a:pPr indent="0" lvl="0" marL="638810" marR="0" rtl="0" algn="l">
              <a:lnSpc>
                <a:spcPct val="100000"/>
              </a:lnSpc>
              <a:spcBef>
                <a:spcPts val="0"/>
              </a:spcBef>
              <a:spcAft>
                <a:spcPts val="0"/>
              </a:spcAft>
              <a:buNone/>
            </a:pPr>
            <a:r>
              <a:rPr b="1" lang="en-US" sz="1800">
                <a:solidFill>
                  <a:schemeClr val="dk1"/>
                </a:solidFill>
                <a:latin typeface="Consolas"/>
                <a:ea typeface="Consolas"/>
                <a:cs typeface="Consolas"/>
                <a:sym typeface="Consolas"/>
              </a:rPr>
              <a:t>N = N - 1</a:t>
            </a:r>
            <a:endParaRPr sz="1800">
              <a:solidFill>
                <a:schemeClr val="dk1"/>
              </a:solidFill>
              <a:latin typeface="Consolas"/>
              <a:ea typeface="Consolas"/>
              <a:cs typeface="Consolas"/>
              <a:sym typeface="Consolas"/>
            </a:endParaRPr>
          </a:p>
          <a:p>
            <a:pPr indent="0" lvl="0" marL="638810" marR="0" rtl="0" algn="l">
              <a:lnSpc>
                <a:spcPct val="100000"/>
              </a:lnSpc>
              <a:spcBef>
                <a:spcPts val="0"/>
              </a:spcBef>
              <a:spcAft>
                <a:spcPts val="0"/>
              </a:spcAft>
              <a:buNone/>
            </a:pPr>
            <a:r>
              <a:rPr b="1" lang="en-US" sz="1800">
                <a:solidFill>
                  <a:schemeClr val="dk1"/>
                </a:solidFill>
                <a:latin typeface="Consolas"/>
                <a:ea typeface="Consolas"/>
                <a:cs typeface="Consolas"/>
                <a:sym typeface="Consolas"/>
              </a:rPr>
              <a:t>goto L1</a:t>
            </a:r>
            <a:endParaRPr sz="1800">
              <a:solidFill>
                <a:schemeClr val="dk1"/>
              </a:solidFill>
              <a:latin typeface="Consolas"/>
              <a:ea typeface="Consolas"/>
              <a:cs typeface="Consolas"/>
              <a:sym typeface="Consolas"/>
            </a:endParaRPr>
          </a:p>
          <a:p>
            <a:pPr indent="0" lvl="0" marL="12700" marR="0" rtl="0" algn="l">
              <a:lnSpc>
                <a:spcPct val="100000"/>
              </a:lnSpc>
              <a:spcBef>
                <a:spcPts val="0"/>
              </a:spcBef>
              <a:spcAft>
                <a:spcPts val="0"/>
              </a:spcAft>
              <a:buNone/>
            </a:pPr>
            <a:r>
              <a:rPr b="1" lang="en-US" sz="1800">
                <a:solidFill>
                  <a:schemeClr val="dk1"/>
                </a:solidFill>
                <a:latin typeface="Consolas"/>
                <a:ea typeface="Consolas"/>
                <a:cs typeface="Consolas"/>
                <a:sym typeface="Consolas"/>
              </a:rPr>
              <a:t>L2 :</a:t>
            </a:r>
            <a:endParaRPr sz="1800">
              <a:solidFill>
                <a:schemeClr val="dk1"/>
              </a:solidFill>
              <a:latin typeface="Consolas"/>
              <a:ea typeface="Consolas"/>
              <a:cs typeface="Consolas"/>
              <a:sym typeface="Consolas"/>
            </a:endParaRPr>
          </a:p>
        </p:txBody>
      </p:sp>
      <p:graphicFrame>
        <p:nvGraphicFramePr>
          <p:cNvPr id="467" name="Google Shape;467;p46"/>
          <p:cNvGraphicFramePr/>
          <p:nvPr/>
        </p:nvGraphicFramePr>
        <p:xfrm>
          <a:off x="4999863" y="2623185"/>
          <a:ext cx="3000000" cy="3000000"/>
        </p:xfrm>
        <a:graphic>
          <a:graphicData uri="http://schemas.openxmlformats.org/drawingml/2006/table">
            <a:tbl>
              <a:tblPr bandRow="1" firstRow="1">
                <a:noFill/>
                <a:tableStyleId>{9E4FFF9F-6CC2-44EA-9B8C-423F0FFCF989}</a:tableStyleId>
              </a:tblPr>
              <a:tblGrid>
                <a:gridCol w="711825"/>
                <a:gridCol w="1181725"/>
                <a:gridCol w="946775"/>
                <a:gridCol w="946775"/>
                <a:gridCol w="946775"/>
              </a:tblGrid>
              <a:tr h="457200">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op</a:t>
                      </a:r>
                      <a:endParaRPr sz="2400" u="none" cap="none" strike="noStrike">
                        <a:latin typeface="Consolas"/>
                        <a:ea typeface="Consolas"/>
                        <a:cs typeface="Consolas"/>
                        <a:sym typeface="Consolas"/>
                      </a:endParaRPr>
                    </a:p>
                  </a:txBody>
                  <a:tcPr marT="29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dest</a:t>
                      </a:r>
                      <a:endParaRPr sz="2400" u="none" cap="none" strike="noStrike">
                        <a:latin typeface="Consolas"/>
                        <a:ea typeface="Consolas"/>
                        <a:cs typeface="Consolas"/>
                        <a:sym typeface="Consolas"/>
                      </a:endParaRPr>
                    </a:p>
                  </a:txBody>
                  <a:tcPr marT="29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src1</a:t>
                      </a:r>
                      <a:endParaRPr sz="2400" u="none" cap="none" strike="noStrike">
                        <a:latin typeface="Consolas"/>
                        <a:ea typeface="Consolas"/>
                        <a:cs typeface="Consolas"/>
                        <a:sym typeface="Consolas"/>
                      </a:endParaRPr>
                    </a:p>
                  </a:txBody>
                  <a:tcPr marT="29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src2</a:t>
                      </a:r>
                      <a:endParaRPr sz="2400" u="none" cap="none" strike="noStrike">
                        <a:latin typeface="Consolas"/>
                        <a:ea typeface="Consolas"/>
                        <a:cs typeface="Consolas"/>
                        <a:sym typeface="Consolas"/>
                      </a:endParaRPr>
                    </a:p>
                  </a:txBody>
                  <a:tcPr marT="29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725">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LD</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R1</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#1</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725">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LD</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R2</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N</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725">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L1:</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BLTEZ</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R2</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L2</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725">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MUL</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R1</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R1</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R2</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725">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SUB</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R2</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R2</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#1</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725">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BR</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L1</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725">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L2:</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ST</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F</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R1</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725">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ST</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N</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R2</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468" name="Google Shape;468;p46"/>
          <p:cNvSpPr/>
          <p:nvPr/>
        </p:nvSpPr>
        <p:spPr>
          <a:xfrm>
            <a:off x="852677" y="4751070"/>
            <a:ext cx="3018790" cy="0"/>
          </a:xfrm>
          <a:custGeom>
            <a:rect b="b" l="l" r="r" t="t"/>
            <a:pathLst>
              <a:path extrusionOk="0" h="120000" w="3018790">
                <a:moveTo>
                  <a:pt x="0" y="0"/>
                </a:moveTo>
                <a:lnTo>
                  <a:pt x="3018536" y="0"/>
                </a:lnTo>
              </a:path>
            </a:pathLst>
          </a:custGeom>
          <a:noFill/>
          <a:ln cap="flat" cmpd="sng" w="28575">
            <a:solidFill>
              <a:srgbClr val="D9D9D9"/>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9" name="Google Shape;469;p46"/>
          <p:cNvSpPr txBox="1"/>
          <p:nvPr/>
        </p:nvSpPr>
        <p:spPr>
          <a:xfrm>
            <a:off x="10130790" y="3078226"/>
            <a:ext cx="6864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R1 ← F</a:t>
            </a:r>
            <a:endParaRPr sz="1800">
              <a:solidFill>
                <a:schemeClr val="dk1"/>
              </a:solidFill>
              <a:latin typeface="Calibri"/>
              <a:ea typeface="Calibri"/>
              <a:cs typeface="Calibri"/>
              <a:sym typeface="Calibri"/>
            </a:endParaRPr>
          </a:p>
        </p:txBody>
      </p:sp>
      <p:sp>
        <p:nvSpPr>
          <p:cNvPr id="470" name="Google Shape;470;p46"/>
          <p:cNvSpPr txBox="1"/>
          <p:nvPr/>
        </p:nvSpPr>
        <p:spPr>
          <a:xfrm>
            <a:off x="10130790" y="4010914"/>
            <a:ext cx="73215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R2 ← N</a:t>
            </a:r>
            <a:endParaRPr sz="1800">
              <a:solidFill>
                <a:schemeClr val="dk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74" name="Shape 474"/>
        <p:cNvGrpSpPr/>
        <p:nvPr/>
      </p:nvGrpSpPr>
      <p:grpSpPr>
        <a:xfrm>
          <a:off x="0" y="0"/>
          <a:ext cx="0" cy="0"/>
          <a:chOff x="0" y="0"/>
          <a:chExt cx="0" cy="0"/>
        </a:xfrm>
      </p:grpSpPr>
      <p:sp>
        <p:nvSpPr>
          <p:cNvPr id="475" name="Google Shape;475;p45"/>
          <p:cNvSpPr txBox="1"/>
          <p:nvPr/>
        </p:nvSpPr>
        <p:spPr>
          <a:xfrm>
            <a:off x="513080" y="2145987"/>
            <a:ext cx="2798445" cy="2691130"/>
          </a:xfrm>
          <a:prstGeom prst="rect">
            <a:avLst/>
          </a:prstGeom>
          <a:noFill/>
          <a:ln>
            <a:noFill/>
          </a:ln>
        </p:spPr>
        <p:txBody>
          <a:bodyPr anchorCtr="0" anchor="t" bIns="0" lIns="0" spcFirstLastPara="1" rIns="0" wrap="square" tIns="60325">
            <a:spAutoFit/>
          </a:bodyPr>
          <a:lstStyle/>
          <a:p>
            <a:pPr indent="0" lvl="0" marL="0" marR="1497330" rtl="0" algn="r">
              <a:lnSpc>
                <a:spcPct val="100000"/>
              </a:lnSpc>
              <a:spcBef>
                <a:spcPts val="0"/>
              </a:spcBef>
              <a:spcAft>
                <a:spcPts val="0"/>
              </a:spcAft>
              <a:buNone/>
            </a:pPr>
            <a:r>
              <a:rPr b="1" lang="en-US" sz="2600">
                <a:solidFill>
                  <a:schemeClr val="dk1"/>
                </a:solidFill>
                <a:latin typeface="Calibri"/>
                <a:ea typeface="Calibri"/>
                <a:cs typeface="Calibri"/>
                <a:sym typeface="Calibri"/>
              </a:rPr>
              <a:t>3)	i = 0</a:t>
            </a:r>
            <a:endParaRPr sz="2600">
              <a:solidFill>
                <a:schemeClr val="dk1"/>
              </a:solidFill>
              <a:latin typeface="Calibri"/>
              <a:ea typeface="Calibri"/>
              <a:cs typeface="Calibri"/>
              <a:sym typeface="Calibri"/>
            </a:endParaRPr>
          </a:p>
          <a:p>
            <a:pPr indent="0" lvl="0" marL="0" marR="1475105" rtl="0" algn="r">
              <a:lnSpc>
                <a:spcPct val="100000"/>
              </a:lnSpc>
              <a:spcBef>
                <a:spcPts val="375"/>
              </a:spcBef>
              <a:spcAft>
                <a:spcPts val="0"/>
              </a:spcAft>
              <a:buNone/>
            </a:pPr>
            <a:r>
              <a:rPr b="1" lang="en-US" sz="2600">
                <a:solidFill>
                  <a:schemeClr val="dk1"/>
                </a:solidFill>
                <a:latin typeface="Calibri"/>
                <a:ea typeface="Calibri"/>
                <a:cs typeface="Calibri"/>
                <a:sym typeface="Calibri"/>
              </a:rPr>
              <a:t>s = 0</a:t>
            </a:r>
            <a:endParaRPr sz="2600">
              <a:solidFill>
                <a:schemeClr val="dk1"/>
              </a:solidFill>
              <a:latin typeface="Calibri"/>
              <a:ea typeface="Calibri"/>
              <a:cs typeface="Calibri"/>
              <a:sym typeface="Calibri"/>
            </a:endParaRPr>
          </a:p>
          <a:p>
            <a:pPr indent="-614680" lvl="0" marL="701040" marR="5080" rtl="0" algn="l">
              <a:lnSpc>
                <a:spcPct val="111900"/>
              </a:lnSpc>
              <a:spcBef>
                <a:spcPts val="10"/>
              </a:spcBef>
              <a:spcAft>
                <a:spcPts val="0"/>
              </a:spcAft>
              <a:buNone/>
            </a:pPr>
            <a:r>
              <a:rPr b="1" lang="en-US" sz="2600">
                <a:solidFill>
                  <a:schemeClr val="dk1"/>
                </a:solidFill>
                <a:latin typeface="Calibri"/>
                <a:ea typeface="Calibri"/>
                <a:cs typeface="Calibri"/>
                <a:sym typeface="Calibri"/>
              </a:rPr>
              <a:t>L1:		if i &gt;= n goto L2  s = s + i</a:t>
            </a:r>
            <a:endParaRPr sz="2600">
              <a:solidFill>
                <a:schemeClr val="dk1"/>
              </a:solidFill>
              <a:latin typeface="Calibri"/>
              <a:ea typeface="Calibri"/>
              <a:cs typeface="Calibri"/>
              <a:sym typeface="Calibri"/>
            </a:endParaRPr>
          </a:p>
          <a:p>
            <a:pPr indent="0" lvl="0" marL="701040" marR="1085850" rtl="0" algn="l">
              <a:lnSpc>
                <a:spcPct val="134615"/>
              </a:lnSpc>
              <a:spcBef>
                <a:spcPts val="100"/>
              </a:spcBef>
              <a:spcAft>
                <a:spcPts val="0"/>
              </a:spcAft>
              <a:buNone/>
            </a:pPr>
            <a:r>
              <a:rPr b="1" lang="en-US" sz="2600">
                <a:solidFill>
                  <a:schemeClr val="dk1"/>
                </a:solidFill>
                <a:latin typeface="Calibri"/>
                <a:ea typeface="Calibri"/>
                <a:cs typeface="Calibri"/>
                <a:sym typeface="Calibri"/>
              </a:rPr>
              <a:t>i = i + 1  goto L1</a:t>
            </a:r>
            <a:endParaRPr sz="2600">
              <a:solidFill>
                <a:schemeClr val="dk1"/>
              </a:solidFill>
              <a:latin typeface="Calibri"/>
              <a:ea typeface="Calibri"/>
              <a:cs typeface="Calibri"/>
              <a:sym typeface="Calibri"/>
            </a:endParaRPr>
          </a:p>
        </p:txBody>
      </p:sp>
      <p:sp>
        <p:nvSpPr>
          <p:cNvPr id="476" name="Google Shape;476;p45"/>
          <p:cNvSpPr txBox="1"/>
          <p:nvPr/>
        </p:nvSpPr>
        <p:spPr>
          <a:xfrm>
            <a:off x="587755" y="4857444"/>
            <a:ext cx="424815" cy="42290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600">
                <a:solidFill>
                  <a:schemeClr val="dk1"/>
                </a:solidFill>
                <a:latin typeface="Calibri"/>
                <a:ea typeface="Calibri"/>
                <a:cs typeface="Calibri"/>
                <a:sym typeface="Calibri"/>
              </a:rPr>
              <a:t>L2:</a:t>
            </a:r>
            <a:endParaRPr sz="2600">
              <a:solidFill>
                <a:schemeClr val="dk1"/>
              </a:solidFill>
              <a:latin typeface="Calibri"/>
              <a:ea typeface="Calibri"/>
              <a:cs typeface="Calibri"/>
              <a:sym typeface="Calibri"/>
            </a:endParaRPr>
          </a:p>
        </p:txBody>
      </p:sp>
      <p:graphicFrame>
        <p:nvGraphicFramePr>
          <p:cNvPr id="477" name="Google Shape;477;p45"/>
          <p:cNvGraphicFramePr/>
          <p:nvPr/>
        </p:nvGraphicFramePr>
        <p:xfrm>
          <a:off x="4427728" y="1962530"/>
          <a:ext cx="3000000" cy="3000000"/>
        </p:xfrm>
        <a:graphic>
          <a:graphicData uri="http://schemas.openxmlformats.org/drawingml/2006/table">
            <a:tbl>
              <a:tblPr bandRow="1" firstRow="1">
                <a:noFill/>
                <a:tableStyleId>{9E4FFF9F-6CC2-44EA-9B8C-423F0FFCF989}</a:tableStyleId>
              </a:tblPr>
              <a:tblGrid>
                <a:gridCol w="946775"/>
                <a:gridCol w="946775"/>
                <a:gridCol w="946775"/>
                <a:gridCol w="946775"/>
                <a:gridCol w="946775"/>
              </a:tblGrid>
              <a:tr h="457200">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op</a:t>
                      </a:r>
                      <a:endParaRPr sz="2400" u="none" cap="none" strike="noStrike">
                        <a:latin typeface="Consolas"/>
                        <a:ea typeface="Consolas"/>
                        <a:cs typeface="Consolas"/>
                        <a:sym typeface="Consolas"/>
                      </a:endParaRPr>
                    </a:p>
                  </a:txBody>
                  <a:tcPr marT="29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dest</a:t>
                      </a:r>
                      <a:endParaRPr sz="2400" u="none" cap="none" strike="noStrike">
                        <a:latin typeface="Consolas"/>
                        <a:ea typeface="Consolas"/>
                        <a:cs typeface="Consolas"/>
                        <a:sym typeface="Consolas"/>
                      </a:endParaRPr>
                    </a:p>
                  </a:txBody>
                  <a:tcPr marT="29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src1</a:t>
                      </a:r>
                      <a:endParaRPr sz="2400" u="none" cap="none" strike="noStrike">
                        <a:latin typeface="Consolas"/>
                        <a:ea typeface="Consolas"/>
                        <a:cs typeface="Consolas"/>
                        <a:sym typeface="Consolas"/>
                      </a:endParaRPr>
                    </a:p>
                  </a:txBody>
                  <a:tcPr marT="29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400" u="none" cap="none" strike="noStrike">
                          <a:solidFill>
                            <a:srgbClr val="FF0000"/>
                          </a:solidFill>
                          <a:latin typeface="Consolas"/>
                          <a:ea typeface="Consolas"/>
                          <a:cs typeface="Consolas"/>
                          <a:sym typeface="Consolas"/>
                        </a:rPr>
                        <a:t>src2</a:t>
                      </a:r>
                      <a:endParaRPr sz="2400" u="none" cap="none" strike="noStrike">
                        <a:latin typeface="Consolas"/>
                        <a:ea typeface="Consolas"/>
                        <a:cs typeface="Consolas"/>
                        <a:sym typeface="Consolas"/>
                      </a:endParaRPr>
                    </a:p>
                  </a:txBody>
                  <a:tcPr marT="2920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725">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LD</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R1</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#0</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725">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MOV</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R2</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R1</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725">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LD</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R3</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n</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725">
                <a:tc>
                  <a:txBody>
                    <a:bodyPr/>
                    <a:lstStyle/>
                    <a:p>
                      <a:pPr indent="0" lvl="0" marL="91440" marR="0" rtl="0" algn="l">
                        <a:lnSpc>
                          <a:spcPct val="100000"/>
                        </a:lnSpc>
                        <a:spcBef>
                          <a:spcPts val="0"/>
                        </a:spcBef>
                        <a:spcAft>
                          <a:spcPts val="0"/>
                        </a:spcAft>
                        <a:buNone/>
                      </a:pPr>
                      <a:r>
                        <a:rPr b="1" lang="en-US" sz="2200" u="none" cap="none" strike="noStrike">
                          <a:latin typeface="Consolas"/>
                          <a:ea typeface="Consolas"/>
                          <a:cs typeface="Consolas"/>
                          <a:sym typeface="Consolas"/>
                        </a:rPr>
                        <a:t>L1:</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SUB</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R4</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R3</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R1</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725">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BEZ</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R4</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L2</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725">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ADD</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R2</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R2</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R1</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725">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ADD</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R1</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R1</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#1</a:t>
                      </a:r>
                      <a:endParaRPr sz="2200" u="none" cap="none" strike="noStrike">
                        <a:latin typeface="Consolas"/>
                        <a:ea typeface="Consolas"/>
                        <a:cs typeface="Consolas"/>
                        <a:sym typeface="Consolas"/>
                      </a:endParaRPr>
                    </a:p>
                  </a:txBody>
                  <a:tcPr marT="3047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675">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BR</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L1</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725">
                <a:tc>
                  <a:txBody>
                    <a:bodyPr/>
                    <a:lstStyle/>
                    <a:p>
                      <a:pPr indent="0" lvl="0" marL="91440" marR="0" rtl="0" algn="l">
                        <a:lnSpc>
                          <a:spcPct val="100000"/>
                        </a:lnSpc>
                        <a:spcBef>
                          <a:spcPts val="0"/>
                        </a:spcBef>
                        <a:spcAft>
                          <a:spcPts val="0"/>
                        </a:spcAft>
                        <a:buNone/>
                      </a:pPr>
                      <a:r>
                        <a:rPr b="1" lang="en-US" sz="2200" u="none" cap="none" strike="noStrike">
                          <a:latin typeface="Consolas"/>
                          <a:ea typeface="Consolas"/>
                          <a:cs typeface="Consolas"/>
                          <a:sym typeface="Consolas"/>
                        </a:rPr>
                        <a:t>L2:</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ST</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i</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R1</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6725">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ST</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s</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92075" marR="0" rtl="0" algn="l">
                        <a:lnSpc>
                          <a:spcPct val="100000"/>
                        </a:lnSpc>
                        <a:spcBef>
                          <a:spcPts val="0"/>
                        </a:spcBef>
                        <a:spcAft>
                          <a:spcPts val="0"/>
                        </a:spcAft>
                        <a:buNone/>
                      </a:pPr>
                      <a:r>
                        <a:rPr b="1" lang="en-US" sz="2200" u="none" cap="none" strike="noStrike">
                          <a:latin typeface="Consolas"/>
                          <a:ea typeface="Consolas"/>
                          <a:cs typeface="Consolas"/>
                          <a:sym typeface="Consolas"/>
                        </a:rPr>
                        <a:t>R2</a:t>
                      </a:r>
                      <a:endParaRPr sz="2200" u="none" cap="none" strike="noStrike">
                        <a:latin typeface="Consolas"/>
                        <a:ea typeface="Consolas"/>
                        <a:cs typeface="Consolas"/>
                        <a:sym typeface="Consolas"/>
                      </a:endParaRPr>
                    </a:p>
                  </a:txBody>
                  <a:tcPr marT="31125"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300" u="none" cap="none" strike="noStrike">
                        <a:latin typeface="Times New Roman"/>
                        <a:ea typeface="Times New Roman"/>
                        <a:cs typeface="Times New Roman"/>
                        <a:sym typeface="Times New Roman"/>
                      </a:endParaRPr>
                    </a:p>
                  </a:txBody>
                  <a:tcPr marT="0" marB="0" marR="0" marL="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478" name="Google Shape;478;p45"/>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479" name="Google Shape;479;p45"/>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0" name="Google Shape;480;p45"/>
          <p:cNvSpPr txBox="1"/>
          <p:nvPr/>
        </p:nvSpPr>
        <p:spPr>
          <a:xfrm>
            <a:off x="471931" y="136270"/>
            <a:ext cx="3195955" cy="1744980"/>
          </a:xfrm>
          <a:prstGeom prst="rect">
            <a:avLst/>
          </a:prstGeom>
          <a:noFill/>
          <a:ln>
            <a:noFill/>
          </a:ln>
        </p:spPr>
        <p:txBody>
          <a:bodyPr anchorCtr="0" anchor="t" bIns="0" lIns="0" spcFirstLastPara="1" rIns="0" wrap="square" tIns="1416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53339" marR="0" rtl="0" algn="l">
              <a:lnSpc>
                <a:spcPct val="100000"/>
              </a:lnSpc>
              <a:spcBef>
                <a:spcPts val="1019"/>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53339"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Generate Target code for</a:t>
            </a:r>
            <a:endParaRPr sz="2400">
              <a:solidFill>
                <a:schemeClr val="dk1"/>
              </a:solidFill>
              <a:latin typeface="Calibri"/>
              <a:ea typeface="Calibri"/>
              <a:cs typeface="Calibri"/>
              <a:sym typeface="Calibri"/>
            </a:endParaRPr>
          </a:p>
        </p:txBody>
      </p:sp>
      <p:sp>
        <p:nvSpPr>
          <p:cNvPr id="481" name="Google Shape;481;p45"/>
          <p:cNvSpPr txBox="1"/>
          <p:nvPr/>
        </p:nvSpPr>
        <p:spPr>
          <a:xfrm>
            <a:off x="9658350" y="2467178"/>
            <a:ext cx="638175" cy="30035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R1 ← i</a:t>
            </a:r>
            <a:endParaRPr sz="1800">
              <a:solidFill>
                <a:schemeClr val="dk1"/>
              </a:solidFill>
              <a:latin typeface="Calibri"/>
              <a:ea typeface="Calibri"/>
              <a:cs typeface="Calibri"/>
              <a:sym typeface="Calibri"/>
            </a:endParaRPr>
          </a:p>
        </p:txBody>
      </p:sp>
      <p:sp>
        <p:nvSpPr>
          <p:cNvPr id="482" name="Google Shape;482;p45"/>
          <p:cNvSpPr txBox="1"/>
          <p:nvPr/>
        </p:nvSpPr>
        <p:spPr>
          <a:xfrm>
            <a:off x="9658350" y="2948178"/>
            <a:ext cx="67246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R2 ← s</a:t>
            </a:r>
            <a:endParaRPr sz="1800">
              <a:solidFill>
                <a:schemeClr val="dk1"/>
              </a:solidFill>
              <a:latin typeface="Calibri"/>
              <a:ea typeface="Calibri"/>
              <a:cs typeface="Calibri"/>
              <a:sym typeface="Calibri"/>
            </a:endParaRPr>
          </a:p>
        </p:txBody>
      </p:sp>
      <p:sp>
        <p:nvSpPr>
          <p:cNvPr id="483" name="Google Shape;483;p45"/>
          <p:cNvSpPr txBox="1"/>
          <p:nvPr/>
        </p:nvSpPr>
        <p:spPr>
          <a:xfrm>
            <a:off x="9658350" y="3395217"/>
            <a:ext cx="70421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chemeClr val="dk1"/>
                </a:solidFill>
                <a:latin typeface="Calibri"/>
                <a:ea typeface="Calibri"/>
                <a:cs typeface="Calibri"/>
                <a:sym typeface="Calibri"/>
              </a:rPr>
              <a:t>R3 ← n</a:t>
            </a:r>
            <a:endParaRPr sz="1800">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7"/>
          <p:cNvSpPr txBox="1"/>
          <p:nvPr/>
        </p:nvSpPr>
        <p:spPr>
          <a:xfrm>
            <a:off x="471931" y="136270"/>
            <a:ext cx="8227059" cy="1744980"/>
          </a:xfrm>
          <a:prstGeom prst="rect">
            <a:avLst/>
          </a:prstGeom>
          <a:noFill/>
          <a:ln>
            <a:noFill/>
          </a:ln>
        </p:spPr>
        <p:txBody>
          <a:bodyPr anchorCtr="0" anchor="t" bIns="0" lIns="0" spcFirstLastPara="1" rIns="0" wrap="square" tIns="1416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53339" marR="0" rtl="0" algn="l">
              <a:lnSpc>
                <a:spcPct val="100000"/>
              </a:lnSpc>
              <a:spcBef>
                <a:spcPts val="1019"/>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53339" marR="0" rtl="0" algn="l">
              <a:lnSpc>
                <a:spcPct val="100000"/>
              </a:lnSpc>
              <a:spcBef>
                <a:spcPts val="5"/>
              </a:spcBef>
              <a:spcAft>
                <a:spcPts val="0"/>
              </a:spcAft>
              <a:buNone/>
            </a:pPr>
            <a:r>
              <a:rPr b="1" lang="en-US" sz="2400">
                <a:solidFill>
                  <a:srgbClr val="006FC0"/>
                </a:solidFill>
                <a:latin typeface="Calibri"/>
                <a:ea typeface="Calibri"/>
                <a:cs typeface="Calibri"/>
                <a:sym typeface="Calibri"/>
              </a:rPr>
              <a:t>How do we generate Target code when procedures are involved?</a:t>
            </a:r>
            <a:endParaRPr sz="2400">
              <a:solidFill>
                <a:schemeClr val="dk1"/>
              </a:solidFill>
              <a:latin typeface="Calibri"/>
              <a:ea typeface="Calibri"/>
              <a:cs typeface="Calibri"/>
              <a:sym typeface="Calibri"/>
            </a:endParaRPr>
          </a:p>
        </p:txBody>
      </p:sp>
      <p:pic>
        <p:nvPicPr>
          <p:cNvPr id="489" name="Google Shape;489;p47"/>
          <p:cNvPicPr preferRelativeResize="0"/>
          <p:nvPr/>
        </p:nvPicPr>
        <p:blipFill rotWithShape="1">
          <a:blip r:embed="rId3">
            <a:alphaModFix/>
          </a:blip>
          <a:srcRect b="0" l="0" r="0" t="0"/>
          <a:stretch/>
        </p:blipFill>
        <p:spPr>
          <a:xfrm>
            <a:off x="584479" y="2196905"/>
            <a:ext cx="7692220" cy="440811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8"/>
          <p:cNvSpPr txBox="1"/>
          <p:nvPr/>
        </p:nvSpPr>
        <p:spPr>
          <a:xfrm>
            <a:off x="513080" y="760603"/>
            <a:ext cx="8185784" cy="4140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6FC0"/>
                </a:solidFill>
                <a:latin typeface="Calibri"/>
                <a:ea typeface="Calibri"/>
                <a:cs typeface="Calibri"/>
                <a:sym typeface="Calibri"/>
              </a:rPr>
              <a:t>How do we generate Target code when procedures are involved?</a:t>
            </a:r>
            <a:endParaRPr sz="2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2400">
              <a:solidFill>
                <a:schemeClr val="dk1"/>
              </a:solidFill>
              <a:latin typeface="Calibri"/>
              <a:ea typeface="Calibri"/>
              <a:cs typeface="Calibri"/>
              <a:sym typeface="Calibri"/>
            </a:endParaRPr>
          </a:p>
          <a:p>
            <a:pPr indent="0" lvl="0" marL="0" marR="0" rtl="0" algn="l">
              <a:lnSpc>
                <a:spcPct val="100000"/>
              </a:lnSpc>
              <a:spcBef>
                <a:spcPts val="35"/>
              </a:spcBef>
              <a:spcAft>
                <a:spcPts val="0"/>
              </a:spcAft>
              <a:buNone/>
            </a:pPr>
            <a:r>
              <a:t/>
            </a:r>
            <a:endParaRPr sz="19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Many questions to answer:</a:t>
            </a:r>
            <a:endParaRPr sz="2400">
              <a:solidFill>
                <a:schemeClr val="dk1"/>
              </a:solidFill>
              <a:latin typeface="Calibri"/>
              <a:ea typeface="Calibri"/>
              <a:cs typeface="Calibri"/>
              <a:sym typeface="Calibri"/>
            </a:endParaRPr>
          </a:p>
          <a:p>
            <a:pPr indent="-457200" lvl="0" marL="469900" marR="0" rtl="0" algn="l">
              <a:lnSpc>
                <a:spcPct val="100000"/>
              </a:lnSpc>
              <a:spcBef>
                <a:spcPts val="1095"/>
              </a:spcBef>
              <a:spcAft>
                <a:spcPts val="0"/>
              </a:spcAft>
              <a:buClr>
                <a:schemeClr val="dk1"/>
              </a:buClr>
              <a:buSzPts val="2200"/>
              <a:buFont typeface="Calibri"/>
              <a:buAutoNum type="arabicPeriod"/>
            </a:pPr>
            <a:r>
              <a:rPr b="1" lang="en-US" sz="2200">
                <a:solidFill>
                  <a:schemeClr val="dk1"/>
                </a:solidFill>
                <a:latin typeface="Calibri"/>
                <a:ea typeface="Calibri"/>
                <a:cs typeface="Calibri"/>
                <a:sym typeface="Calibri"/>
              </a:rPr>
              <a:t>What does the dynamic execution of functions look like?</a:t>
            </a:r>
            <a:endParaRPr sz="2200">
              <a:solidFill>
                <a:schemeClr val="dk1"/>
              </a:solidFill>
              <a:latin typeface="Calibri"/>
              <a:ea typeface="Calibri"/>
              <a:cs typeface="Calibri"/>
              <a:sym typeface="Calibri"/>
            </a:endParaRPr>
          </a:p>
          <a:p>
            <a:pPr indent="-457200" lvl="0" marL="469900" marR="0" rtl="0" algn="l">
              <a:lnSpc>
                <a:spcPct val="100000"/>
              </a:lnSpc>
              <a:spcBef>
                <a:spcPts val="1320"/>
              </a:spcBef>
              <a:spcAft>
                <a:spcPts val="0"/>
              </a:spcAft>
              <a:buClr>
                <a:schemeClr val="dk1"/>
              </a:buClr>
              <a:buSzPts val="2200"/>
              <a:buFont typeface="Calibri"/>
              <a:buAutoNum type="arabicPeriod"/>
            </a:pPr>
            <a:r>
              <a:rPr b="1" lang="en-US" sz="2200">
                <a:solidFill>
                  <a:schemeClr val="dk1"/>
                </a:solidFill>
                <a:latin typeface="Calibri"/>
                <a:ea typeface="Calibri"/>
                <a:cs typeface="Calibri"/>
                <a:sym typeface="Calibri"/>
              </a:rPr>
              <a:t>Where is the executable code for functions located?</a:t>
            </a:r>
            <a:endParaRPr sz="2200">
              <a:solidFill>
                <a:schemeClr val="dk1"/>
              </a:solidFill>
              <a:latin typeface="Calibri"/>
              <a:ea typeface="Calibri"/>
              <a:cs typeface="Calibri"/>
              <a:sym typeface="Calibri"/>
            </a:endParaRPr>
          </a:p>
          <a:p>
            <a:pPr indent="-457200" lvl="0" marL="469900" marR="0" rtl="0" algn="l">
              <a:lnSpc>
                <a:spcPct val="100000"/>
              </a:lnSpc>
              <a:spcBef>
                <a:spcPts val="1320"/>
              </a:spcBef>
              <a:spcAft>
                <a:spcPts val="0"/>
              </a:spcAft>
              <a:buClr>
                <a:schemeClr val="dk1"/>
              </a:buClr>
              <a:buSzPts val="2200"/>
              <a:buFont typeface="Calibri"/>
              <a:buAutoNum type="arabicPeriod"/>
            </a:pPr>
            <a:r>
              <a:rPr b="1" lang="en-US" sz="2200">
                <a:solidFill>
                  <a:schemeClr val="dk1"/>
                </a:solidFill>
                <a:latin typeface="Calibri"/>
                <a:ea typeface="Calibri"/>
                <a:cs typeface="Calibri"/>
                <a:sym typeface="Calibri"/>
              </a:rPr>
              <a:t>How are parameters passed in and out of functions?</a:t>
            </a:r>
            <a:endParaRPr sz="2200">
              <a:solidFill>
                <a:schemeClr val="dk1"/>
              </a:solidFill>
              <a:latin typeface="Calibri"/>
              <a:ea typeface="Calibri"/>
              <a:cs typeface="Calibri"/>
              <a:sym typeface="Calibri"/>
            </a:endParaRPr>
          </a:p>
          <a:p>
            <a:pPr indent="-457200" lvl="0" marL="469900" marR="0" rtl="0" algn="l">
              <a:lnSpc>
                <a:spcPct val="100000"/>
              </a:lnSpc>
              <a:spcBef>
                <a:spcPts val="1320"/>
              </a:spcBef>
              <a:spcAft>
                <a:spcPts val="0"/>
              </a:spcAft>
              <a:buClr>
                <a:schemeClr val="dk1"/>
              </a:buClr>
              <a:buSzPts val="2200"/>
              <a:buFont typeface="Calibri"/>
              <a:buAutoNum type="arabicPeriod"/>
            </a:pPr>
            <a:r>
              <a:rPr b="1" lang="en-US" sz="2200">
                <a:solidFill>
                  <a:schemeClr val="dk1"/>
                </a:solidFill>
                <a:latin typeface="Calibri"/>
                <a:ea typeface="Calibri"/>
                <a:cs typeface="Calibri"/>
                <a:sym typeface="Calibri"/>
              </a:rPr>
              <a:t>Where are local variables stored?</a:t>
            </a:r>
            <a:endParaRPr sz="2200">
              <a:solidFill>
                <a:schemeClr val="dk1"/>
              </a:solidFill>
              <a:latin typeface="Calibri"/>
              <a:ea typeface="Calibri"/>
              <a:cs typeface="Calibri"/>
              <a:sym typeface="Calibri"/>
            </a:endParaRPr>
          </a:p>
        </p:txBody>
      </p:sp>
      <p:sp>
        <p:nvSpPr>
          <p:cNvPr id="495" name="Google Shape;495;p48"/>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9"/>
          <p:cNvSpPr txBox="1"/>
          <p:nvPr/>
        </p:nvSpPr>
        <p:spPr>
          <a:xfrm>
            <a:off x="471931" y="136270"/>
            <a:ext cx="5369560" cy="1744980"/>
          </a:xfrm>
          <a:prstGeom prst="rect">
            <a:avLst/>
          </a:prstGeom>
          <a:noFill/>
          <a:ln>
            <a:noFill/>
          </a:ln>
        </p:spPr>
        <p:txBody>
          <a:bodyPr anchorCtr="0" anchor="t" bIns="0" lIns="0" spcFirstLastPara="1" rIns="0" wrap="square" tIns="1416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53339" marR="0" rtl="0" algn="l">
              <a:lnSpc>
                <a:spcPct val="100000"/>
              </a:lnSpc>
              <a:spcBef>
                <a:spcPts val="1019"/>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53339"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Memory Layout of an executable program</a:t>
            </a:r>
            <a:endParaRPr sz="2400">
              <a:solidFill>
                <a:schemeClr val="dk1"/>
              </a:solidFill>
              <a:latin typeface="Calibri"/>
              <a:ea typeface="Calibri"/>
              <a:cs typeface="Calibri"/>
              <a:sym typeface="Calibri"/>
            </a:endParaRPr>
          </a:p>
        </p:txBody>
      </p:sp>
      <p:grpSp>
        <p:nvGrpSpPr>
          <p:cNvPr id="501" name="Google Shape;501;p49"/>
          <p:cNvGrpSpPr/>
          <p:nvPr/>
        </p:nvGrpSpPr>
        <p:grpSpPr>
          <a:xfrm>
            <a:off x="605027" y="2273807"/>
            <a:ext cx="7687056" cy="4425696"/>
            <a:chOff x="605027" y="2273807"/>
            <a:chExt cx="7687056" cy="4425696"/>
          </a:xfrm>
        </p:grpSpPr>
        <p:pic>
          <p:nvPicPr>
            <p:cNvPr id="502" name="Google Shape;502;p49"/>
            <p:cNvPicPr preferRelativeResize="0"/>
            <p:nvPr/>
          </p:nvPicPr>
          <p:blipFill rotWithShape="1">
            <a:blip r:embed="rId3">
              <a:alphaModFix/>
            </a:blip>
            <a:srcRect b="0" l="0" r="0" t="0"/>
            <a:stretch/>
          </p:blipFill>
          <p:spPr>
            <a:xfrm>
              <a:off x="605027" y="2273807"/>
              <a:ext cx="7687056" cy="4425696"/>
            </a:xfrm>
            <a:prstGeom prst="rect">
              <a:avLst/>
            </a:prstGeom>
            <a:noFill/>
            <a:ln>
              <a:noFill/>
            </a:ln>
          </p:spPr>
        </p:pic>
        <p:pic>
          <p:nvPicPr>
            <p:cNvPr id="503" name="Google Shape;503;p49"/>
            <p:cNvPicPr preferRelativeResize="0"/>
            <p:nvPr/>
          </p:nvPicPr>
          <p:blipFill rotWithShape="1">
            <a:blip r:embed="rId4">
              <a:alphaModFix/>
            </a:blip>
            <a:srcRect b="0" l="0" r="0" t="0"/>
            <a:stretch/>
          </p:blipFill>
          <p:spPr>
            <a:xfrm>
              <a:off x="4142231" y="4718303"/>
              <a:ext cx="566927" cy="236219"/>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1" name="Shape 101"/>
        <p:cNvGrpSpPr/>
        <p:nvPr/>
      </p:nvGrpSpPr>
      <p:grpSpPr>
        <a:xfrm>
          <a:off x="0" y="0"/>
          <a:ext cx="0" cy="0"/>
          <a:chOff x="0" y="0"/>
          <a:chExt cx="0" cy="0"/>
        </a:xfrm>
      </p:grpSpPr>
      <p:sp>
        <p:nvSpPr>
          <p:cNvPr id="102" name="Google Shape;102;p5"/>
          <p:cNvSpPr txBox="1"/>
          <p:nvPr/>
        </p:nvSpPr>
        <p:spPr>
          <a:xfrm>
            <a:off x="506374" y="2276983"/>
            <a:ext cx="367982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AF50"/>
                </a:solidFill>
                <a:latin typeface="Calibri"/>
                <a:ea typeface="Calibri"/>
                <a:cs typeface="Calibri"/>
                <a:sym typeface="Calibri"/>
              </a:rPr>
              <a:t>Intermediate Representation</a:t>
            </a:r>
            <a:endParaRPr sz="2400">
              <a:solidFill>
                <a:schemeClr val="dk1"/>
              </a:solidFill>
              <a:latin typeface="Calibri"/>
              <a:ea typeface="Calibri"/>
              <a:cs typeface="Calibri"/>
              <a:sym typeface="Calibri"/>
            </a:endParaRPr>
          </a:p>
        </p:txBody>
      </p:sp>
      <p:pic>
        <p:nvPicPr>
          <p:cNvPr id="103" name="Google Shape;103;p5"/>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04" name="Google Shape;104;p5"/>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5"/>
          <p:cNvSpPr txBox="1"/>
          <p:nvPr/>
        </p:nvSpPr>
        <p:spPr>
          <a:xfrm>
            <a:off x="513080" y="760603"/>
            <a:ext cx="3075940" cy="109347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Introduction</a:t>
            </a:r>
            <a:endParaRPr sz="2400">
              <a:solidFill>
                <a:schemeClr val="dk1"/>
              </a:solidFill>
              <a:latin typeface="Calibri"/>
              <a:ea typeface="Calibri"/>
              <a:cs typeface="Calibri"/>
              <a:sym typeface="Calibri"/>
            </a:endParaRPr>
          </a:p>
        </p:txBody>
      </p:sp>
      <p:sp>
        <p:nvSpPr>
          <p:cNvPr id="106" name="Google Shape;106;p5"/>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07" name="Google Shape;107;p5"/>
          <p:cNvSpPr txBox="1"/>
          <p:nvPr/>
        </p:nvSpPr>
        <p:spPr>
          <a:xfrm>
            <a:off x="894588" y="3250692"/>
            <a:ext cx="2757170" cy="737870"/>
          </a:xfrm>
          <a:prstGeom prst="rect">
            <a:avLst/>
          </a:prstGeom>
          <a:solidFill>
            <a:srgbClr val="4471C4"/>
          </a:solidFill>
          <a:ln cap="flat" cmpd="sng" w="12700">
            <a:solidFill>
              <a:srgbClr val="2E528F"/>
            </a:solidFill>
            <a:prstDash val="solid"/>
            <a:round/>
            <a:headEnd len="sm" w="sm" type="none"/>
            <a:tailEnd len="sm" w="sm" type="none"/>
          </a:ln>
        </p:spPr>
        <p:txBody>
          <a:bodyPr anchorCtr="0" anchor="t" bIns="0" lIns="0" spcFirstLastPara="1" rIns="0" wrap="square" tIns="167000">
            <a:spAutoFit/>
          </a:bodyPr>
          <a:lstStyle/>
          <a:p>
            <a:pPr indent="0" lvl="0" marL="377825" marR="0" rtl="0" algn="l">
              <a:lnSpc>
                <a:spcPct val="100000"/>
              </a:lnSpc>
              <a:spcBef>
                <a:spcPts val="0"/>
              </a:spcBef>
              <a:spcAft>
                <a:spcPts val="0"/>
              </a:spcAft>
              <a:buNone/>
            </a:pPr>
            <a:r>
              <a:rPr b="1" lang="en-US" sz="2400">
                <a:solidFill>
                  <a:srgbClr val="FFFFFF"/>
                </a:solidFill>
                <a:latin typeface="Calibri"/>
                <a:ea typeface="Calibri"/>
                <a:cs typeface="Calibri"/>
                <a:sym typeface="Calibri"/>
              </a:rPr>
              <a:t>Code Generator</a:t>
            </a:r>
            <a:endParaRPr sz="2400">
              <a:solidFill>
                <a:schemeClr val="dk1"/>
              </a:solidFill>
              <a:latin typeface="Calibri"/>
              <a:ea typeface="Calibri"/>
              <a:cs typeface="Calibri"/>
              <a:sym typeface="Calibri"/>
            </a:endParaRPr>
          </a:p>
        </p:txBody>
      </p:sp>
      <p:sp>
        <p:nvSpPr>
          <p:cNvPr id="108" name="Google Shape;108;p5"/>
          <p:cNvSpPr/>
          <p:nvPr/>
        </p:nvSpPr>
        <p:spPr>
          <a:xfrm>
            <a:off x="2216023" y="2730245"/>
            <a:ext cx="114300" cy="520700"/>
          </a:xfrm>
          <a:custGeom>
            <a:rect b="b" l="l" r="r" t="t"/>
            <a:pathLst>
              <a:path extrusionOk="0" h="520700" w="114300">
                <a:moveTo>
                  <a:pt x="37984" y="406400"/>
                </a:moveTo>
                <a:lnTo>
                  <a:pt x="0" y="406400"/>
                </a:lnTo>
                <a:lnTo>
                  <a:pt x="57022" y="520700"/>
                </a:lnTo>
                <a:lnTo>
                  <a:pt x="104753" y="425450"/>
                </a:lnTo>
                <a:lnTo>
                  <a:pt x="37972" y="425450"/>
                </a:lnTo>
                <a:lnTo>
                  <a:pt x="37984" y="406400"/>
                </a:lnTo>
                <a:close/>
              </a:path>
              <a:path extrusionOk="0" h="520700" w="114300">
                <a:moveTo>
                  <a:pt x="76326" y="0"/>
                </a:moveTo>
                <a:lnTo>
                  <a:pt x="38226" y="0"/>
                </a:lnTo>
                <a:lnTo>
                  <a:pt x="37972" y="425450"/>
                </a:lnTo>
                <a:lnTo>
                  <a:pt x="76072" y="425450"/>
                </a:lnTo>
                <a:lnTo>
                  <a:pt x="76326" y="0"/>
                </a:lnTo>
                <a:close/>
              </a:path>
              <a:path extrusionOk="0" h="520700" w="114300">
                <a:moveTo>
                  <a:pt x="114300" y="406400"/>
                </a:moveTo>
                <a:lnTo>
                  <a:pt x="76084" y="406400"/>
                </a:lnTo>
                <a:lnTo>
                  <a:pt x="76072" y="425450"/>
                </a:lnTo>
                <a:lnTo>
                  <a:pt x="104753" y="425450"/>
                </a:lnTo>
                <a:lnTo>
                  <a:pt x="114300" y="40640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5"/>
          <p:cNvSpPr/>
          <p:nvPr/>
        </p:nvSpPr>
        <p:spPr>
          <a:xfrm>
            <a:off x="2215895" y="3989070"/>
            <a:ext cx="114300" cy="520700"/>
          </a:xfrm>
          <a:custGeom>
            <a:rect b="b" l="l" r="r" t="t"/>
            <a:pathLst>
              <a:path extrusionOk="0" h="520700" w="114300">
                <a:moveTo>
                  <a:pt x="38100" y="406399"/>
                </a:moveTo>
                <a:lnTo>
                  <a:pt x="0" y="406399"/>
                </a:lnTo>
                <a:lnTo>
                  <a:pt x="57150" y="520699"/>
                </a:lnTo>
                <a:lnTo>
                  <a:pt x="104775" y="425449"/>
                </a:lnTo>
                <a:lnTo>
                  <a:pt x="38100" y="425449"/>
                </a:lnTo>
                <a:lnTo>
                  <a:pt x="38100" y="406399"/>
                </a:lnTo>
                <a:close/>
              </a:path>
              <a:path extrusionOk="0" h="520700" w="114300">
                <a:moveTo>
                  <a:pt x="76200" y="0"/>
                </a:moveTo>
                <a:lnTo>
                  <a:pt x="38100" y="0"/>
                </a:lnTo>
                <a:lnTo>
                  <a:pt x="38100" y="425449"/>
                </a:lnTo>
                <a:lnTo>
                  <a:pt x="76200" y="425449"/>
                </a:lnTo>
                <a:lnTo>
                  <a:pt x="76200" y="0"/>
                </a:lnTo>
                <a:close/>
              </a:path>
              <a:path extrusionOk="0" h="520700" w="114300">
                <a:moveTo>
                  <a:pt x="114300" y="406399"/>
                </a:moveTo>
                <a:lnTo>
                  <a:pt x="76200" y="406399"/>
                </a:lnTo>
                <a:lnTo>
                  <a:pt x="76200" y="425449"/>
                </a:lnTo>
                <a:lnTo>
                  <a:pt x="104775" y="425449"/>
                </a:lnTo>
                <a:lnTo>
                  <a:pt x="114300" y="406399"/>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5"/>
          <p:cNvSpPr txBox="1"/>
          <p:nvPr/>
        </p:nvSpPr>
        <p:spPr>
          <a:xfrm>
            <a:off x="973327" y="4466031"/>
            <a:ext cx="268732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AF50"/>
                </a:solidFill>
                <a:latin typeface="Calibri"/>
                <a:ea typeface="Calibri"/>
                <a:cs typeface="Calibri"/>
                <a:sym typeface="Calibri"/>
              </a:rPr>
              <a:t>Target Machine Code</a:t>
            </a:r>
            <a:endParaRPr sz="2400">
              <a:solidFill>
                <a:schemeClr val="dk1"/>
              </a:solidFill>
              <a:latin typeface="Calibri"/>
              <a:ea typeface="Calibri"/>
              <a:cs typeface="Calibri"/>
              <a:sym typeface="Calibri"/>
            </a:endParaRPr>
          </a:p>
        </p:txBody>
      </p:sp>
      <p:sp>
        <p:nvSpPr>
          <p:cNvPr id="111" name="Google Shape;111;p5"/>
          <p:cNvSpPr/>
          <p:nvPr/>
        </p:nvSpPr>
        <p:spPr>
          <a:xfrm>
            <a:off x="4309871" y="1967483"/>
            <a:ext cx="338455" cy="1083945"/>
          </a:xfrm>
          <a:custGeom>
            <a:rect b="b" l="l" r="r" t="t"/>
            <a:pathLst>
              <a:path extrusionOk="0" h="1083945" w="338454">
                <a:moveTo>
                  <a:pt x="338327" y="1083564"/>
                </a:moveTo>
                <a:lnTo>
                  <a:pt x="272462" y="1081355"/>
                </a:lnTo>
                <a:lnTo>
                  <a:pt x="218693" y="1075324"/>
                </a:lnTo>
                <a:lnTo>
                  <a:pt x="182451" y="1066365"/>
                </a:lnTo>
                <a:lnTo>
                  <a:pt x="169163" y="1055369"/>
                </a:lnTo>
                <a:lnTo>
                  <a:pt x="169163" y="569976"/>
                </a:lnTo>
                <a:lnTo>
                  <a:pt x="155876" y="558980"/>
                </a:lnTo>
                <a:lnTo>
                  <a:pt x="119634" y="550021"/>
                </a:lnTo>
                <a:lnTo>
                  <a:pt x="65865" y="543990"/>
                </a:lnTo>
                <a:lnTo>
                  <a:pt x="0" y="541781"/>
                </a:lnTo>
                <a:lnTo>
                  <a:pt x="65865" y="539573"/>
                </a:lnTo>
                <a:lnTo>
                  <a:pt x="119634" y="533542"/>
                </a:lnTo>
                <a:lnTo>
                  <a:pt x="155876" y="524583"/>
                </a:lnTo>
                <a:lnTo>
                  <a:pt x="169163" y="513588"/>
                </a:lnTo>
                <a:lnTo>
                  <a:pt x="169163" y="28193"/>
                </a:lnTo>
                <a:lnTo>
                  <a:pt x="182451" y="17198"/>
                </a:lnTo>
                <a:lnTo>
                  <a:pt x="218693" y="8239"/>
                </a:lnTo>
                <a:lnTo>
                  <a:pt x="272462" y="2208"/>
                </a:lnTo>
                <a:lnTo>
                  <a:pt x="338327" y="0"/>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5"/>
          <p:cNvSpPr/>
          <p:nvPr/>
        </p:nvSpPr>
        <p:spPr>
          <a:xfrm>
            <a:off x="4119371" y="4024884"/>
            <a:ext cx="338455" cy="1409700"/>
          </a:xfrm>
          <a:custGeom>
            <a:rect b="b" l="l" r="r" t="t"/>
            <a:pathLst>
              <a:path extrusionOk="0" h="1409700" w="338454">
                <a:moveTo>
                  <a:pt x="338327" y="1409700"/>
                </a:moveTo>
                <a:lnTo>
                  <a:pt x="272462" y="1407491"/>
                </a:lnTo>
                <a:lnTo>
                  <a:pt x="218693" y="1401460"/>
                </a:lnTo>
                <a:lnTo>
                  <a:pt x="182451" y="1392501"/>
                </a:lnTo>
                <a:lnTo>
                  <a:pt x="169163" y="1381506"/>
                </a:lnTo>
                <a:lnTo>
                  <a:pt x="169163" y="733044"/>
                </a:lnTo>
                <a:lnTo>
                  <a:pt x="155876" y="722048"/>
                </a:lnTo>
                <a:lnTo>
                  <a:pt x="119634" y="713089"/>
                </a:lnTo>
                <a:lnTo>
                  <a:pt x="65865" y="707058"/>
                </a:lnTo>
                <a:lnTo>
                  <a:pt x="0" y="704850"/>
                </a:lnTo>
                <a:lnTo>
                  <a:pt x="65865" y="702641"/>
                </a:lnTo>
                <a:lnTo>
                  <a:pt x="119634" y="696610"/>
                </a:lnTo>
                <a:lnTo>
                  <a:pt x="155876" y="687651"/>
                </a:lnTo>
                <a:lnTo>
                  <a:pt x="169163" y="676656"/>
                </a:lnTo>
                <a:lnTo>
                  <a:pt x="169163" y="28194"/>
                </a:lnTo>
                <a:lnTo>
                  <a:pt x="182451" y="17198"/>
                </a:lnTo>
                <a:lnTo>
                  <a:pt x="218693" y="8239"/>
                </a:lnTo>
                <a:lnTo>
                  <a:pt x="272462" y="2208"/>
                </a:lnTo>
                <a:lnTo>
                  <a:pt x="338327" y="0"/>
                </a:lnTo>
              </a:path>
            </a:pathLst>
          </a:custGeom>
          <a:noFill/>
          <a:ln cap="flat" cmpd="sng" w="9525">
            <a:solidFill>
              <a:srgbClr val="4471C4"/>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3" name="Google Shape;113;p5"/>
          <p:cNvSpPr txBox="1"/>
          <p:nvPr/>
        </p:nvSpPr>
        <p:spPr>
          <a:xfrm>
            <a:off x="4784216" y="1758543"/>
            <a:ext cx="1563370" cy="1397000"/>
          </a:xfrm>
          <a:prstGeom prst="rect">
            <a:avLst/>
          </a:prstGeom>
          <a:noFill/>
          <a:ln>
            <a:noFill/>
          </a:ln>
        </p:spPr>
        <p:txBody>
          <a:bodyPr anchorCtr="0" anchor="t" bIns="0" lIns="0" spcFirstLastPara="1" rIns="0" wrap="square" tIns="165100">
            <a:spAutoFit/>
          </a:bodyPr>
          <a:lstStyle/>
          <a:p>
            <a:pPr indent="0" lvl="0" marL="12700" marR="0" rtl="0" algn="l">
              <a:lnSpc>
                <a:spcPct val="100000"/>
              </a:lnSpc>
              <a:spcBef>
                <a:spcPts val="0"/>
              </a:spcBef>
              <a:spcAft>
                <a:spcPts val="0"/>
              </a:spcAft>
              <a:buNone/>
            </a:pPr>
            <a:r>
              <a:rPr b="1" lang="en-US" sz="2000">
                <a:solidFill>
                  <a:schemeClr val="dk1"/>
                </a:solidFill>
                <a:latin typeface="Consolas"/>
                <a:ea typeface="Consolas"/>
                <a:cs typeface="Consolas"/>
                <a:sym typeface="Consolas"/>
              </a:rPr>
              <a:t>t0 = y</a:t>
            </a:r>
            <a:endParaRPr sz="2000">
              <a:solidFill>
                <a:schemeClr val="dk1"/>
              </a:solidFill>
              <a:latin typeface="Consolas"/>
              <a:ea typeface="Consolas"/>
              <a:cs typeface="Consolas"/>
              <a:sym typeface="Consolas"/>
            </a:endParaRPr>
          </a:p>
          <a:p>
            <a:pPr indent="0" lvl="0" marL="12700" marR="5080" rtl="0" algn="l">
              <a:lnSpc>
                <a:spcPct val="150000"/>
              </a:lnSpc>
              <a:spcBef>
                <a:spcPts val="0"/>
              </a:spcBef>
              <a:spcAft>
                <a:spcPts val="0"/>
              </a:spcAft>
              <a:buNone/>
            </a:pPr>
            <a:r>
              <a:rPr b="1" lang="en-US" sz="2000">
                <a:solidFill>
                  <a:schemeClr val="dk1"/>
                </a:solidFill>
                <a:latin typeface="Consolas"/>
                <a:ea typeface="Consolas"/>
                <a:cs typeface="Consolas"/>
                <a:sym typeface="Consolas"/>
              </a:rPr>
              <a:t>t0 = t0 + z   x = t0</a:t>
            </a:r>
            <a:endParaRPr sz="2000">
              <a:solidFill>
                <a:schemeClr val="dk1"/>
              </a:solidFill>
              <a:latin typeface="Consolas"/>
              <a:ea typeface="Consolas"/>
              <a:cs typeface="Consolas"/>
              <a:sym typeface="Consolas"/>
            </a:endParaRPr>
          </a:p>
        </p:txBody>
      </p:sp>
      <p:sp>
        <p:nvSpPr>
          <p:cNvPr id="114" name="Google Shape;114;p5"/>
          <p:cNvSpPr txBox="1"/>
          <p:nvPr/>
        </p:nvSpPr>
        <p:spPr>
          <a:xfrm>
            <a:off x="4569714" y="3970375"/>
            <a:ext cx="1842135" cy="1397000"/>
          </a:xfrm>
          <a:prstGeom prst="rect">
            <a:avLst/>
          </a:prstGeom>
          <a:noFill/>
          <a:ln>
            <a:noFill/>
          </a:ln>
        </p:spPr>
        <p:txBody>
          <a:bodyPr anchorCtr="0" anchor="t" bIns="0" lIns="0" spcFirstLastPara="1" rIns="0" wrap="square" tIns="165100">
            <a:spAutoFit/>
          </a:bodyPr>
          <a:lstStyle/>
          <a:p>
            <a:pPr indent="0" lvl="0" marL="12700" marR="0" rtl="0" algn="l">
              <a:lnSpc>
                <a:spcPct val="100000"/>
              </a:lnSpc>
              <a:spcBef>
                <a:spcPts val="0"/>
              </a:spcBef>
              <a:spcAft>
                <a:spcPts val="0"/>
              </a:spcAft>
              <a:buNone/>
            </a:pPr>
            <a:r>
              <a:rPr b="1" lang="en-US" sz="2000">
                <a:solidFill>
                  <a:schemeClr val="dk1"/>
                </a:solidFill>
                <a:latin typeface="Consolas"/>
                <a:ea typeface="Consolas"/>
                <a:cs typeface="Consolas"/>
                <a:sym typeface="Consolas"/>
              </a:rPr>
              <a:t>LD R0, y</a:t>
            </a:r>
            <a:endParaRPr sz="2000">
              <a:solidFill>
                <a:schemeClr val="dk1"/>
              </a:solidFill>
              <a:latin typeface="Consolas"/>
              <a:ea typeface="Consolas"/>
              <a:cs typeface="Consolas"/>
              <a:sym typeface="Consolas"/>
            </a:endParaRPr>
          </a:p>
          <a:p>
            <a:pPr indent="0" lvl="0" marL="12700" marR="5080" rtl="0" algn="l">
              <a:lnSpc>
                <a:spcPct val="150000"/>
              </a:lnSpc>
              <a:spcBef>
                <a:spcPts val="0"/>
              </a:spcBef>
              <a:spcAft>
                <a:spcPts val="0"/>
              </a:spcAft>
              <a:buNone/>
            </a:pPr>
            <a:r>
              <a:rPr b="1" lang="en-US" sz="2000">
                <a:solidFill>
                  <a:schemeClr val="dk1"/>
                </a:solidFill>
                <a:latin typeface="Consolas"/>
                <a:ea typeface="Consolas"/>
                <a:cs typeface="Consolas"/>
                <a:sym typeface="Consolas"/>
              </a:rPr>
              <a:t>ADD R0, R0, z  ST x, R0</a:t>
            </a:r>
            <a:endParaRPr sz="2000">
              <a:solidFill>
                <a:schemeClr val="dk1"/>
              </a:solidFill>
              <a:latin typeface="Consolas"/>
              <a:ea typeface="Consolas"/>
              <a:cs typeface="Consolas"/>
              <a:sym typeface="Consola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07" name="Shape 507"/>
        <p:cNvGrpSpPr/>
        <p:nvPr/>
      </p:nvGrpSpPr>
      <p:grpSpPr>
        <a:xfrm>
          <a:off x="0" y="0"/>
          <a:ext cx="0" cy="0"/>
          <a:chOff x="0" y="0"/>
          <a:chExt cx="0" cy="0"/>
        </a:xfrm>
      </p:grpSpPr>
      <p:sp>
        <p:nvSpPr>
          <p:cNvPr id="508" name="Google Shape;508;p50"/>
          <p:cNvSpPr txBox="1"/>
          <p:nvPr/>
        </p:nvSpPr>
        <p:spPr>
          <a:xfrm>
            <a:off x="414934" y="6477711"/>
            <a:ext cx="1081532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006FC0"/>
                </a:solidFill>
                <a:latin typeface="Calibri"/>
                <a:ea typeface="Calibri"/>
                <a:cs typeface="Calibri"/>
                <a:sym typeface="Calibri"/>
              </a:rPr>
              <a:t>Note: </a:t>
            </a:r>
            <a:r>
              <a:rPr b="1" i="1" lang="en-US" sz="1800">
                <a:solidFill>
                  <a:schemeClr val="dk1"/>
                </a:solidFill>
                <a:latin typeface="Calibri"/>
                <a:ea typeface="Calibri"/>
                <a:cs typeface="Calibri"/>
                <a:sym typeface="Calibri"/>
              </a:rPr>
              <a:t>action </a:t>
            </a:r>
            <a:r>
              <a:rPr b="1" lang="en-US" sz="1800">
                <a:solidFill>
                  <a:schemeClr val="dk1"/>
                </a:solidFill>
                <a:latin typeface="Calibri"/>
                <a:ea typeface="Calibri"/>
                <a:cs typeface="Calibri"/>
                <a:sym typeface="Calibri"/>
              </a:rPr>
              <a:t>denotes set of three-address statements, target code of action (i.e., ACTION) takes 20 bytes memory.</a:t>
            </a:r>
            <a:endParaRPr sz="1800">
              <a:solidFill>
                <a:schemeClr val="dk1"/>
              </a:solidFill>
              <a:latin typeface="Calibri"/>
              <a:ea typeface="Calibri"/>
              <a:cs typeface="Calibri"/>
              <a:sym typeface="Calibri"/>
            </a:endParaRPr>
          </a:p>
        </p:txBody>
      </p:sp>
      <p:pic>
        <p:nvPicPr>
          <p:cNvPr id="509" name="Google Shape;509;p50"/>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510" name="Google Shape;510;p50"/>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1" name="Google Shape;511;p50"/>
          <p:cNvSpPr txBox="1"/>
          <p:nvPr/>
        </p:nvSpPr>
        <p:spPr>
          <a:xfrm>
            <a:off x="513080" y="760603"/>
            <a:ext cx="6303010" cy="11207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Code generation for procedures (Static allocation)</a:t>
            </a:r>
            <a:endParaRPr sz="2400">
              <a:solidFill>
                <a:schemeClr val="dk1"/>
              </a:solidFill>
              <a:latin typeface="Calibri"/>
              <a:ea typeface="Calibri"/>
              <a:cs typeface="Calibri"/>
              <a:sym typeface="Calibri"/>
            </a:endParaRPr>
          </a:p>
        </p:txBody>
      </p:sp>
      <p:sp>
        <p:nvSpPr>
          <p:cNvPr id="512" name="Google Shape;512;p50"/>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graphicFrame>
        <p:nvGraphicFramePr>
          <p:cNvPr id="513" name="Google Shape;513;p50"/>
          <p:cNvGraphicFramePr/>
          <p:nvPr/>
        </p:nvGraphicFramePr>
        <p:xfrm>
          <a:off x="429577" y="2182367"/>
          <a:ext cx="3000000" cy="3000000"/>
        </p:xfrm>
        <a:graphic>
          <a:graphicData uri="http://schemas.openxmlformats.org/drawingml/2006/table">
            <a:tbl>
              <a:tblPr bandRow="1" firstRow="1">
                <a:noFill/>
                <a:tableStyleId>{9E4FFF9F-6CC2-44EA-9B8C-423F0FFCF989}</a:tableStyleId>
              </a:tblPr>
              <a:tblGrid>
                <a:gridCol w="1000750"/>
                <a:gridCol w="1397000"/>
                <a:gridCol w="1463675"/>
              </a:tblGrid>
              <a:tr h="529425">
                <a:tc>
                  <a:txBody>
                    <a:bodyPr/>
                    <a:lstStyle/>
                    <a:p>
                      <a:pPr indent="0" lvl="0" marL="21590" marR="0" rtl="0" algn="ctr">
                        <a:lnSpc>
                          <a:spcPct val="100000"/>
                        </a:lnSpc>
                        <a:spcBef>
                          <a:spcPts val="0"/>
                        </a:spcBef>
                        <a:spcAft>
                          <a:spcPts val="0"/>
                        </a:spcAft>
                        <a:buNone/>
                      </a:pPr>
                      <a:r>
                        <a:rPr b="1" lang="en-US" sz="2000" u="none" cap="none" strike="noStrike">
                          <a:solidFill>
                            <a:srgbClr val="006FC0"/>
                          </a:solidFill>
                          <a:latin typeface="Consolas"/>
                          <a:ea typeface="Consolas"/>
                          <a:cs typeface="Consolas"/>
                          <a:sym typeface="Consolas"/>
                        </a:rPr>
                        <a:t>IC for</a:t>
                      </a:r>
                      <a:endParaRPr sz="2000" u="none" cap="none" strike="noStrike">
                        <a:latin typeface="Consolas"/>
                        <a:ea typeface="Consolas"/>
                        <a:cs typeface="Consolas"/>
                        <a:sym typeface="Consolas"/>
                      </a:endParaRPr>
                    </a:p>
                  </a:txBody>
                  <a:tcPr marT="32375" marB="0" marR="0" marL="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b="1" lang="en-US" sz="2000" u="none" cap="none" strike="noStrike">
                          <a:solidFill>
                            <a:srgbClr val="006FC0"/>
                          </a:solidFill>
                          <a:latin typeface="Consolas"/>
                          <a:ea typeface="Consolas"/>
                          <a:cs typeface="Consolas"/>
                          <a:sym typeface="Consolas"/>
                        </a:rPr>
                        <a:t>Procedure</a:t>
                      </a:r>
                      <a:endParaRPr sz="2000" u="none" cap="none" strike="noStrike">
                        <a:latin typeface="Consolas"/>
                        <a:ea typeface="Consolas"/>
                        <a:cs typeface="Consolas"/>
                        <a:sym typeface="Consolas"/>
                      </a:endParaRPr>
                    </a:p>
                  </a:txBody>
                  <a:tcPr marT="32375" marB="0" marR="0" marL="0">
                    <a:lnT cap="flat" cmpd="sng" w="9525">
                      <a:solidFill>
                        <a:srgbClr val="000000"/>
                      </a:solidFill>
                      <a:prstDash val="solid"/>
                      <a:round/>
                      <a:headEnd len="sm" w="sm" type="none"/>
                      <a:tailEnd len="sm" w="sm" type="none"/>
                    </a:lnT>
                  </a:tcPr>
                </a:tc>
                <a:tc>
                  <a:txBody>
                    <a:bodyPr/>
                    <a:lstStyle/>
                    <a:p>
                      <a:pPr indent="0" lvl="0" marL="69850" marR="0" rtl="0" algn="l">
                        <a:lnSpc>
                          <a:spcPct val="100000"/>
                        </a:lnSpc>
                        <a:spcBef>
                          <a:spcPts val="0"/>
                        </a:spcBef>
                        <a:spcAft>
                          <a:spcPts val="0"/>
                        </a:spcAft>
                        <a:buNone/>
                      </a:pPr>
                      <a:r>
                        <a:rPr b="1" lang="en-US" sz="2000" u="none" cap="none" strike="noStrike">
                          <a:solidFill>
                            <a:srgbClr val="006FC0"/>
                          </a:solidFill>
                          <a:latin typeface="Consolas"/>
                          <a:ea typeface="Consolas"/>
                          <a:cs typeface="Consolas"/>
                          <a:sym typeface="Consolas"/>
                        </a:rPr>
                        <a:t>C()</a:t>
                      </a:r>
                      <a:endParaRPr sz="2000" u="none" cap="none" strike="noStrike">
                        <a:latin typeface="Consolas"/>
                        <a:ea typeface="Consolas"/>
                        <a:cs typeface="Consolas"/>
                        <a:sym typeface="Consolas"/>
                      </a:endParaRPr>
                    </a:p>
                  </a:txBody>
                  <a:tcPr marT="32375" marB="0" marR="0" marL="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r>
              <a:tr h="1718475">
                <a:tc>
                  <a:txBody>
                    <a:bodyPr/>
                    <a:lstStyle/>
                    <a:p>
                      <a:pPr indent="0" lvl="0" marL="90805" marR="61594" rtl="0" algn="just">
                        <a:lnSpc>
                          <a:spcPct val="100000"/>
                        </a:lnSpc>
                        <a:spcBef>
                          <a:spcPts val="0"/>
                        </a:spcBef>
                        <a:spcAft>
                          <a:spcPts val="0"/>
                        </a:spcAft>
                        <a:buNone/>
                      </a:pPr>
                      <a:r>
                        <a:rPr b="1" lang="en-US" sz="2000" u="none" cap="none" strike="noStrike">
                          <a:latin typeface="Consolas"/>
                          <a:ea typeface="Consolas"/>
                          <a:cs typeface="Consolas"/>
                          <a:sym typeface="Consolas"/>
                        </a:rPr>
                        <a:t>action  action  call p  action  halt</a:t>
                      </a:r>
                      <a:endParaRPr sz="2000" u="none" cap="none" strike="noStrike">
                        <a:latin typeface="Consolas"/>
                        <a:ea typeface="Consolas"/>
                        <a:cs typeface="Consolas"/>
                        <a:sym typeface="Consolas"/>
                      </a:endParaRPr>
                    </a:p>
                  </a:txBody>
                  <a:tcPr marT="112400" marB="0" marR="0" marL="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r>
              <a:tr h="449575">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529275">
                <a:tc>
                  <a:txBody>
                    <a:bodyPr/>
                    <a:lstStyle/>
                    <a:p>
                      <a:pPr indent="0" lvl="0" marL="21590" marR="0" rtl="0" algn="ctr">
                        <a:lnSpc>
                          <a:spcPct val="100000"/>
                        </a:lnSpc>
                        <a:spcBef>
                          <a:spcPts val="0"/>
                        </a:spcBef>
                        <a:spcAft>
                          <a:spcPts val="0"/>
                        </a:spcAft>
                        <a:buNone/>
                      </a:pPr>
                      <a:r>
                        <a:rPr b="1" lang="en-US" sz="2000" u="none" cap="none" strike="noStrike">
                          <a:solidFill>
                            <a:srgbClr val="006FC0"/>
                          </a:solidFill>
                          <a:latin typeface="Consolas"/>
                          <a:ea typeface="Consolas"/>
                          <a:cs typeface="Consolas"/>
                          <a:sym typeface="Consolas"/>
                        </a:rPr>
                        <a:t>IC for</a:t>
                      </a:r>
                      <a:endParaRPr sz="2000" u="none" cap="none" strike="noStrike">
                        <a:latin typeface="Consolas"/>
                        <a:ea typeface="Consolas"/>
                        <a:cs typeface="Consolas"/>
                        <a:sym typeface="Consolas"/>
                      </a:endParaRPr>
                    </a:p>
                  </a:txBody>
                  <a:tcPr marT="31750" marB="0" marR="0" marL="0">
                    <a:lnL cap="flat" cmpd="sng" w="9525">
                      <a:solidFill>
                        <a:srgbClr val="000000"/>
                      </a:solidFill>
                      <a:prstDash val="solid"/>
                      <a:round/>
                      <a:headEnd len="sm" w="sm" type="none"/>
                      <a:tailEnd len="sm" w="sm" type="none"/>
                    </a:lnL>
                    <a:lnT cap="flat" cmpd="sng" w="9525">
                      <a:solidFill>
                        <a:srgbClr val="000000"/>
                      </a:solidFill>
                      <a:prstDash val="solid"/>
                      <a:round/>
                      <a:headEnd len="sm" w="sm" type="none"/>
                      <a:tailEnd len="sm" w="sm" type="none"/>
                    </a:lnT>
                  </a:tcPr>
                </a:tc>
                <a:tc>
                  <a:txBody>
                    <a:bodyPr/>
                    <a:lstStyle/>
                    <a:p>
                      <a:pPr indent="0" lvl="0" marL="0" marR="0" rtl="0" algn="ctr">
                        <a:lnSpc>
                          <a:spcPct val="100000"/>
                        </a:lnSpc>
                        <a:spcBef>
                          <a:spcPts val="0"/>
                        </a:spcBef>
                        <a:spcAft>
                          <a:spcPts val="0"/>
                        </a:spcAft>
                        <a:buNone/>
                      </a:pPr>
                      <a:r>
                        <a:rPr b="1" lang="en-US" sz="2000" u="none" cap="none" strike="noStrike">
                          <a:solidFill>
                            <a:srgbClr val="006FC0"/>
                          </a:solidFill>
                          <a:latin typeface="Consolas"/>
                          <a:ea typeface="Consolas"/>
                          <a:cs typeface="Consolas"/>
                          <a:sym typeface="Consolas"/>
                        </a:rPr>
                        <a:t>Procedure</a:t>
                      </a:r>
                      <a:endParaRPr sz="2000" u="none" cap="none" strike="noStrike">
                        <a:latin typeface="Consolas"/>
                        <a:ea typeface="Consolas"/>
                        <a:cs typeface="Consolas"/>
                        <a:sym typeface="Consolas"/>
                      </a:endParaRPr>
                    </a:p>
                  </a:txBody>
                  <a:tcPr marT="31750" marB="0" marR="0" marL="0">
                    <a:lnT cap="flat" cmpd="sng" w="9525">
                      <a:solidFill>
                        <a:srgbClr val="000000"/>
                      </a:solidFill>
                      <a:prstDash val="solid"/>
                      <a:round/>
                      <a:headEnd len="sm" w="sm" type="none"/>
                      <a:tailEnd len="sm" w="sm" type="none"/>
                    </a:lnT>
                  </a:tcPr>
                </a:tc>
                <a:tc>
                  <a:txBody>
                    <a:bodyPr/>
                    <a:lstStyle/>
                    <a:p>
                      <a:pPr indent="0" lvl="0" marL="69850" marR="0" rtl="0" algn="l">
                        <a:lnSpc>
                          <a:spcPct val="100000"/>
                        </a:lnSpc>
                        <a:spcBef>
                          <a:spcPts val="0"/>
                        </a:spcBef>
                        <a:spcAft>
                          <a:spcPts val="0"/>
                        </a:spcAft>
                        <a:buNone/>
                      </a:pPr>
                      <a:r>
                        <a:rPr b="1" lang="en-US" sz="2000" u="none" cap="none" strike="noStrike">
                          <a:solidFill>
                            <a:srgbClr val="006FC0"/>
                          </a:solidFill>
                          <a:latin typeface="Consolas"/>
                          <a:ea typeface="Consolas"/>
                          <a:cs typeface="Consolas"/>
                          <a:sym typeface="Consolas"/>
                        </a:rPr>
                        <a:t>p()</a:t>
                      </a:r>
                      <a:endParaRPr sz="2000" u="none" cap="none" strike="noStrike">
                        <a:latin typeface="Consolas"/>
                        <a:ea typeface="Consolas"/>
                        <a:cs typeface="Consolas"/>
                        <a:sym typeface="Consolas"/>
                      </a:endParaRPr>
                    </a:p>
                  </a:txBody>
                  <a:tcPr marT="31750" marB="0" marR="0" marL="0">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tcPr>
                </a:tc>
              </a:tr>
              <a:tr h="793550">
                <a:tc>
                  <a:txBody>
                    <a:bodyPr/>
                    <a:lstStyle/>
                    <a:p>
                      <a:pPr indent="0" lvl="0" marL="90805" marR="0" rtl="0" algn="l">
                        <a:lnSpc>
                          <a:spcPct val="100000"/>
                        </a:lnSpc>
                        <a:spcBef>
                          <a:spcPts val="0"/>
                        </a:spcBef>
                        <a:spcAft>
                          <a:spcPts val="0"/>
                        </a:spcAft>
                        <a:buNone/>
                      </a:pPr>
                      <a:r>
                        <a:rPr b="1" lang="en-US" sz="2000" u="none" cap="none" strike="noStrike">
                          <a:latin typeface="Consolas"/>
                          <a:ea typeface="Consolas"/>
                          <a:cs typeface="Consolas"/>
                          <a:sym typeface="Consolas"/>
                        </a:rPr>
                        <a:t>action</a:t>
                      </a:r>
                      <a:endParaRPr sz="2000" u="none" cap="none" strike="noStrike">
                        <a:latin typeface="Consolas"/>
                        <a:ea typeface="Consolas"/>
                        <a:cs typeface="Consolas"/>
                        <a:sym typeface="Consolas"/>
                      </a:endParaRPr>
                    </a:p>
                    <a:p>
                      <a:pPr indent="0" lvl="0" marL="90805" marR="0" rtl="0" algn="l">
                        <a:lnSpc>
                          <a:spcPct val="100000"/>
                        </a:lnSpc>
                        <a:spcBef>
                          <a:spcPts val="0"/>
                        </a:spcBef>
                        <a:spcAft>
                          <a:spcPts val="0"/>
                        </a:spcAft>
                        <a:buNone/>
                      </a:pPr>
                      <a:r>
                        <a:rPr b="1" lang="en-US" sz="2000" u="none" cap="none" strike="noStrike">
                          <a:latin typeface="Consolas"/>
                          <a:ea typeface="Consolas"/>
                          <a:cs typeface="Consolas"/>
                          <a:sym typeface="Consolas"/>
                        </a:rPr>
                        <a:t>return</a:t>
                      </a:r>
                      <a:endParaRPr sz="2000" u="none" cap="none" strike="noStrike">
                        <a:latin typeface="Consolas"/>
                        <a:ea typeface="Consolas"/>
                        <a:cs typeface="Consolas"/>
                        <a:sym typeface="Consolas"/>
                      </a:endParaRPr>
                    </a:p>
                  </a:txBody>
                  <a:tcPr marT="112400" marB="0" marR="0" marL="0">
                    <a:lnL cap="flat" cmpd="sng" w="9525">
                      <a:solidFill>
                        <a:srgbClr val="000000"/>
                      </a:solidFill>
                      <a:prstDash val="solid"/>
                      <a:round/>
                      <a:headEnd len="sm" w="sm" type="none"/>
                      <a:tailEnd len="sm" w="sm" type="none"/>
                    </a:lnL>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t/>
                      </a:r>
                      <a:endParaRPr sz="2000" u="none" cap="none" strike="noStrike">
                        <a:latin typeface="Times New Roman"/>
                        <a:ea typeface="Times New Roman"/>
                        <a:cs typeface="Times New Roman"/>
                        <a:sym typeface="Times New Roman"/>
                      </a:endParaRPr>
                    </a:p>
                  </a:txBody>
                  <a:tcPr marT="0" marB="0" marR="0" marL="0">
                    <a:lnR cap="flat" cmpd="sng" w="9525">
                      <a:solidFill>
                        <a:srgbClr val="000000"/>
                      </a:solidFill>
                      <a:prstDash val="solid"/>
                      <a:round/>
                      <a:headEnd len="sm" w="sm" type="none"/>
                      <a:tailEnd len="sm" w="sm" type="none"/>
                    </a:lnR>
                    <a:lnB cap="flat" cmpd="sng" w="9525">
                      <a:solidFill>
                        <a:srgbClr val="000000"/>
                      </a:solidFill>
                      <a:prstDash val="solid"/>
                      <a:round/>
                      <a:headEnd len="sm" w="sm" type="none"/>
                      <a:tailEnd len="sm" w="sm" type="none"/>
                    </a:lnB>
                  </a:tcPr>
                </a:tc>
              </a:tr>
            </a:tbl>
          </a:graphicData>
        </a:graphic>
      </p:graphicFrame>
      <p:pic>
        <p:nvPicPr>
          <p:cNvPr id="514" name="Google Shape;514;p50"/>
          <p:cNvPicPr preferRelativeResize="0"/>
          <p:nvPr/>
        </p:nvPicPr>
        <p:blipFill rotWithShape="1">
          <a:blip r:embed="rId4">
            <a:alphaModFix/>
          </a:blip>
          <a:srcRect b="0" l="0" r="0" t="0"/>
          <a:stretch/>
        </p:blipFill>
        <p:spPr>
          <a:xfrm>
            <a:off x="4744375" y="2308860"/>
            <a:ext cx="6963551" cy="380237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1"/>
          <p:cNvSpPr txBox="1"/>
          <p:nvPr/>
        </p:nvSpPr>
        <p:spPr>
          <a:xfrm>
            <a:off x="471931" y="136270"/>
            <a:ext cx="6344285" cy="1744980"/>
          </a:xfrm>
          <a:prstGeom prst="rect">
            <a:avLst/>
          </a:prstGeom>
          <a:noFill/>
          <a:ln>
            <a:noFill/>
          </a:ln>
        </p:spPr>
        <p:txBody>
          <a:bodyPr anchorCtr="0" anchor="t" bIns="0" lIns="0" spcFirstLastPara="1" rIns="0" wrap="square" tIns="1416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solidFill>
                <a:schemeClr val="dk1"/>
              </a:solidFill>
              <a:latin typeface="Calibri"/>
              <a:ea typeface="Calibri"/>
              <a:cs typeface="Calibri"/>
              <a:sym typeface="Calibri"/>
            </a:endParaRPr>
          </a:p>
          <a:p>
            <a:pPr indent="0" lvl="0" marL="53339" marR="0" rtl="0" algn="l">
              <a:lnSpc>
                <a:spcPct val="100000"/>
              </a:lnSpc>
              <a:spcBef>
                <a:spcPts val="1019"/>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53339"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Code generation for procedures (Static allocation)</a:t>
            </a:r>
            <a:endParaRPr sz="2400">
              <a:solidFill>
                <a:schemeClr val="dk1"/>
              </a:solidFill>
              <a:latin typeface="Calibri"/>
              <a:ea typeface="Calibri"/>
              <a:cs typeface="Calibri"/>
              <a:sym typeface="Calibri"/>
            </a:endParaRPr>
          </a:p>
        </p:txBody>
      </p:sp>
      <p:pic>
        <p:nvPicPr>
          <p:cNvPr id="520" name="Google Shape;520;p51"/>
          <p:cNvPicPr preferRelativeResize="0"/>
          <p:nvPr/>
        </p:nvPicPr>
        <p:blipFill rotWithShape="1">
          <a:blip r:embed="rId3">
            <a:alphaModFix/>
          </a:blip>
          <a:srcRect b="0" l="-1060" r="1059" t="0"/>
          <a:stretch/>
        </p:blipFill>
        <p:spPr>
          <a:xfrm>
            <a:off x="338815" y="2312826"/>
            <a:ext cx="7210995" cy="420624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52"/>
          <p:cNvSpPr txBox="1"/>
          <p:nvPr/>
        </p:nvSpPr>
        <p:spPr>
          <a:xfrm>
            <a:off x="513080" y="760603"/>
            <a:ext cx="6303010" cy="112077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Code generation for procedures (Static allocation)</a:t>
            </a:r>
            <a:endParaRPr sz="2400">
              <a:solidFill>
                <a:schemeClr val="dk1"/>
              </a:solidFill>
              <a:latin typeface="Calibri"/>
              <a:ea typeface="Calibri"/>
              <a:cs typeface="Calibri"/>
              <a:sym typeface="Calibri"/>
            </a:endParaRPr>
          </a:p>
        </p:txBody>
      </p:sp>
      <p:sp>
        <p:nvSpPr>
          <p:cNvPr id="526" name="Google Shape;526;p52"/>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527" name="Google Shape;527;p52"/>
          <p:cNvSpPr txBox="1"/>
          <p:nvPr/>
        </p:nvSpPr>
        <p:spPr>
          <a:xfrm>
            <a:off x="434340" y="2182367"/>
            <a:ext cx="3389629" cy="175577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32375">
            <a:spAutoFit/>
          </a:bodyPr>
          <a:lstStyle/>
          <a:p>
            <a:pPr indent="0" lvl="0" marL="90805" marR="0" rtl="0" algn="l">
              <a:lnSpc>
                <a:spcPct val="100000"/>
              </a:lnSpc>
              <a:spcBef>
                <a:spcPts val="0"/>
              </a:spcBef>
              <a:spcAft>
                <a:spcPts val="0"/>
              </a:spcAft>
              <a:buNone/>
            </a:pPr>
            <a:r>
              <a:rPr b="1" lang="en-US" sz="2000">
                <a:solidFill>
                  <a:srgbClr val="006FC0"/>
                </a:solidFill>
                <a:latin typeface="Consolas"/>
                <a:ea typeface="Consolas"/>
                <a:cs typeface="Consolas"/>
                <a:sym typeface="Consolas"/>
              </a:rPr>
              <a:t>IC for Procedure p()</a:t>
            </a:r>
            <a:endParaRPr sz="2000">
              <a:solidFill>
                <a:schemeClr val="dk1"/>
              </a:solidFill>
              <a:latin typeface="Consolas"/>
              <a:ea typeface="Consolas"/>
              <a:cs typeface="Consolas"/>
              <a:sym typeface="Consolas"/>
            </a:endParaRPr>
          </a:p>
          <a:p>
            <a:pPr indent="0" lvl="0" marL="90805" marR="2449830" rtl="0" algn="l">
              <a:lnSpc>
                <a:spcPct val="100000"/>
              </a:lnSpc>
              <a:spcBef>
                <a:spcPts val="960"/>
              </a:spcBef>
              <a:spcAft>
                <a:spcPts val="0"/>
              </a:spcAft>
              <a:buNone/>
            </a:pPr>
            <a:r>
              <a:rPr b="1" lang="en-US" sz="2000">
                <a:solidFill>
                  <a:schemeClr val="dk1"/>
                </a:solidFill>
                <a:latin typeface="Consolas"/>
                <a:ea typeface="Consolas"/>
                <a:cs typeface="Consolas"/>
                <a:sym typeface="Consolas"/>
              </a:rPr>
              <a:t>m=5  n=m*2  call q  halt</a:t>
            </a:r>
            <a:endParaRPr sz="2000">
              <a:solidFill>
                <a:schemeClr val="dk1"/>
              </a:solidFill>
              <a:latin typeface="Consolas"/>
              <a:ea typeface="Consolas"/>
              <a:cs typeface="Consolas"/>
              <a:sym typeface="Consolas"/>
            </a:endParaRPr>
          </a:p>
        </p:txBody>
      </p:sp>
      <p:sp>
        <p:nvSpPr>
          <p:cNvPr id="528" name="Google Shape;528;p52"/>
          <p:cNvSpPr txBox="1"/>
          <p:nvPr/>
        </p:nvSpPr>
        <p:spPr>
          <a:xfrm>
            <a:off x="434340" y="4879847"/>
            <a:ext cx="3389629" cy="1138555"/>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31750">
            <a:spAutoFit/>
          </a:bodyPr>
          <a:lstStyle/>
          <a:p>
            <a:pPr indent="0" lvl="0" marL="90805" marR="0" rtl="0" algn="l">
              <a:lnSpc>
                <a:spcPct val="100000"/>
              </a:lnSpc>
              <a:spcBef>
                <a:spcPts val="0"/>
              </a:spcBef>
              <a:spcAft>
                <a:spcPts val="0"/>
              </a:spcAft>
              <a:buNone/>
            </a:pPr>
            <a:r>
              <a:rPr b="1" lang="en-US" sz="2000">
                <a:solidFill>
                  <a:srgbClr val="006FC0"/>
                </a:solidFill>
                <a:latin typeface="Consolas"/>
                <a:ea typeface="Consolas"/>
                <a:cs typeface="Consolas"/>
                <a:sym typeface="Consolas"/>
              </a:rPr>
              <a:t>IC for Procedure q()</a:t>
            </a:r>
            <a:endParaRPr sz="2000">
              <a:solidFill>
                <a:schemeClr val="dk1"/>
              </a:solidFill>
              <a:latin typeface="Consolas"/>
              <a:ea typeface="Consolas"/>
              <a:cs typeface="Consolas"/>
              <a:sym typeface="Consolas"/>
            </a:endParaRPr>
          </a:p>
          <a:p>
            <a:pPr indent="0" lvl="0" marL="90805" marR="0" rtl="0" algn="l">
              <a:lnSpc>
                <a:spcPct val="100000"/>
              </a:lnSpc>
              <a:spcBef>
                <a:spcPts val="960"/>
              </a:spcBef>
              <a:spcAft>
                <a:spcPts val="0"/>
              </a:spcAft>
              <a:buNone/>
            </a:pPr>
            <a:r>
              <a:rPr b="1" lang="en-US" sz="2000">
                <a:solidFill>
                  <a:schemeClr val="dk1"/>
                </a:solidFill>
                <a:latin typeface="Consolas"/>
                <a:ea typeface="Consolas"/>
                <a:cs typeface="Consolas"/>
                <a:sym typeface="Consolas"/>
              </a:rPr>
              <a:t>x=2*x</a:t>
            </a:r>
            <a:endParaRPr sz="2000">
              <a:solidFill>
                <a:schemeClr val="dk1"/>
              </a:solidFill>
              <a:latin typeface="Consolas"/>
              <a:ea typeface="Consolas"/>
              <a:cs typeface="Consolas"/>
              <a:sym typeface="Consolas"/>
            </a:endParaRPr>
          </a:p>
          <a:p>
            <a:pPr indent="0" lvl="0" marL="90805" marR="0" rtl="0" algn="l">
              <a:lnSpc>
                <a:spcPct val="100000"/>
              </a:lnSpc>
              <a:spcBef>
                <a:spcPts val="0"/>
              </a:spcBef>
              <a:spcAft>
                <a:spcPts val="0"/>
              </a:spcAft>
              <a:buNone/>
            </a:pPr>
            <a:r>
              <a:rPr b="1" lang="en-US" sz="2000">
                <a:solidFill>
                  <a:schemeClr val="dk1"/>
                </a:solidFill>
                <a:latin typeface="Consolas"/>
                <a:ea typeface="Consolas"/>
                <a:cs typeface="Consolas"/>
                <a:sym typeface="Consolas"/>
              </a:rPr>
              <a:t>return</a:t>
            </a:r>
            <a:endParaRPr sz="2000">
              <a:solidFill>
                <a:schemeClr val="dk1"/>
              </a:solidFill>
              <a:latin typeface="Consolas"/>
              <a:ea typeface="Consolas"/>
              <a:cs typeface="Consolas"/>
              <a:sym typeface="Consolas"/>
            </a:endParaRPr>
          </a:p>
        </p:txBody>
      </p:sp>
      <p:sp>
        <p:nvSpPr>
          <p:cNvPr id="529" name="Google Shape;529;p52"/>
          <p:cNvSpPr/>
          <p:nvPr/>
        </p:nvSpPr>
        <p:spPr>
          <a:xfrm>
            <a:off x="4286250" y="2090166"/>
            <a:ext cx="0" cy="4011295"/>
          </a:xfrm>
          <a:custGeom>
            <a:rect b="b" l="l" r="r" t="t"/>
            <a:pathLst>
              <a:path extrusionOk="0" h="4011295" w="120000">
                <a:moveTo>
                  <a:pt x="0" y="0"/>
                </a:moveTo>
                <a:lnTo>
                  <a:pt x="0" y="4011104"/>
                </a:lnTo>
              </a:path>
            </a:pathLst>
          </a:custGeom>
          <a:noFill/>
          <a:ln cap="flat" cmpd="sng" w="28575">
            <a:solidFill>
              <a:srgbClr val="BEBEB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0" name="Google Shape;530;p52"/>
          <p:cNvSpPr/>
          <p:nvPr/>
        </p:nvSpPr>
        <p:spPr>
          <a:xfrm>
            <a:off x="4692810" y="1881379"/>
            <a:ext cx="3389629" cy="4525009"/>
          </a:xfrm>
          <a:custGeom>
            <a:rect b="b" l="l" r="r" t="t"/>
            <a:pathLst>
              <a:path extrusionOk="0" h="4525009" w="3389629">
                <a:moveTo>
                  <a:pt x="0" y="4524756"/>
                </a:moveTo>
                <a:lnTo>
                  <a:pt x="3389375" y="4524756"/>
                </a:lnTo>
                <a:lnTo>
                  <a:pt x="3389375" y="0"/>
                </a:lnTo>
                <a:lnTo>
                  <a:pt x="0" y="0"/>
                </a:lnTo>
                <a:lnTo>
                  <a:pt x="0" y="4524756"/>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1" name="Google Shape;531;p52"/>
          <p:cNvSpPr txBox="1"/>
          <p:nvPr/>
        </p:nvSpPr>
        <p:spPr>
          <a:xfrm>
            <a:off x="4838446" y="2182825"/>
            <a:ext cx="2672715" cy="33147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b="1" lang="en-US" sz="2000">
                <a:solidFill>
                  <a:srgbClr val="006FC0"/>
                </a:solidFill>
                <a:latin typeface="Consolas"/>
                <a:ea typeface="Consolas"/>
                <a:cs typeface="Consolas"/>
                <a:sym typeface="Consolas"/>
              </a:rPr>
              <a:t>Target code for p()</a:t>
            </a:r>
            <a:endParaRPr sz="2000">
              <a:solidFill>
                <a:schemeClr val="dk1"/>
              </a:solidFill>
              <a:latin typeface="Consolas"/>
              <a:ea typeface="Consolas"/>
              <a:cs typeface="Consolas"/>
              <a:sym typeface="Consolas"/>
            </a:endParaRPr>
          </a:p>
        </p:txBody>
      </p:sp>
      <p:sp>
        <p:nvSpPr>
          <p:cNvPr id="532" name="Google Shape;532;p52"/>
          <p:cNvSpPr txBox="1"/>
          <p:nvPr/>
        </p:nvSpPr>
        <p:spPr>
          <a:xfrm>
            <a:off x="4838455" y="2610092"/>
            <a:ext cx="2109600" cy="62910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b="1" lang="en-US" sz="2000">
                <a:solidFill>
                  <a:srgbClr val="C55A11"/>
                </a:solidFill>
                <a:latin typeface="Consolas"/>
                <a:ea typeface="Consolas"/>
                <a:cs typeface="Consolas"/>
                <a:sym typeface="Consolas"/>
              </a:rPr>
              <a:t>100: </a:t>
            </a:r>
            <a:r>
              <a:rPr b="1" lang="en-US" sz="2000">
                <a:solidFill>
                  <a:schemeClr val="dk1"/>
                </a:solidFill>
                <a:latin typeface="Consolas"/>
                <a:ea typeface="Consolas"/>
                <a:cs typeface="Consolas"/>
                <a:sym typeface="Consolas"/>
              </a:rPr>
              <a:t>LD</a:t>
            </a:r>
            <a:endParaRPr sz="20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en-US" sz="2000">
                <a:solidFill>
                  <a:srgbClr val="C55A11"/>
                </a:solidFill>
                <a:latin typeface="Consolas"/>
                <a:ea typeface="Consolas"/>
                <a:cs typeface="Consolas"/>
                <a:sym typeface="Consolas"/>
              </a:rPr>
              <a:t>108: </a:t>
            </a:r>
            <a:r>
              <a:rPr b="1" lang="en-US" sz="2000">
                <a:solidFill>
                  <a:schemeClr val="dk1"/>
                </a:solidFill>
                <a:latin typeface="Consolas"/>
                <a:ea typeface="Consolas"/>
                <a:cs typeface="Consolas"/>
                <a:sym typeface="Consolas"/>
              </a:rPr>
              <a:t>ST</a:t>
            </a:r>
            <a:endParaRPr sz="2000">
              <a:solidFill>
                <a:schemeClr val="dk1"/>
              </a:solidFill>
              <a:latin typeface="Consolas"/>
              <a:ea typeface="Consolas"/>
              <a:cs typeface="Consolas"/>
              <a:sym typeface="Consolas"/>
            </a:endParaRPr>
          </a:p>
        </p:txBody>
      </p:sp>
      <p:sp>
        <p:nvSpPr>
          <p:cNvPr id="533" name="Google Shape;533;p52"/>
          <p:cNvSpPr txBox="1"/>
          <p:nvPr/>
        </p:nvSpPr>
        <p:spPr>
          <a:xfrm>
            <a:off x="6097115" y="2610104"/>
            <a:ext cx="850900" cy="635635"/>
          </a:xfrm>
          <a:prstGeom prst="rect">
            <a:avLst/>
          </a:prstGeom>
          <a:noFill/>
          <a:ln>
            <a:noFill/>
          </a:ln>
        </p:spPr>
        <p:txBody>
          <a:bodyPr anchorCtr="0" anchor="t" bIns="0" lIns="0" spcFirstLastPara="1" rIns="0" wrap="square" tIns="13325">
            <a:spAutoFit/>
          </a:bodyPr>
          <a:lstStyle/>
          <a:p>
            <a:pPr indent="0" lvl="0" marL="0" marR="5080" rtl="0" algn="l">
              <a:lnSpc>
                <a:spcPct val="100000"/>
              </a:lnSpc>
              <a:spcBef>
                <a:spcPts val="0"/>
              </a:spcBef>
              <a:spcAft>
                <a:spcPts val="0"/>
              </a:spcAft>
              <a:buNone/>
            </a:pPr>
            <a:r>
              <a:rPr b="1" lang="en-US" sz="2000">
                <a:solidFill>
                  <a:schemeClr val="dk1"/>
                </a:solidFill>
                <a:latin typeface="Consolas"/>
                <a:ea typeface="Consolas"/>
                <a:cs typeface="Consolas"/>
                <a:sym typeface="Consolas"/>
              </a:rPr>
              <a:t>R1, #5  m, R1</a:t>
            </a:r>
            <a:endParaRPr sz="2000">
              <a:solidFill>
                <a:schemeClr val="dk1"/>
              </a:solidFill>
              <a:latin typeface="Consolas"/>
              <a:ea typeface="Consolas"/>
              <a:cs typeface="Consolas"/>
              <a:sym typeface="Consolas"/>
            </a:endParaRPr>
          </a:p>
        </p:txBody>
      </p:sp>
      <p:sp>
        <p:nvSpPr>
          <p:cNvPr id="534" name="Google Shape;534;p52"/>
          <p:cNvSpPr txBox="1"/>
          <p:nvPr/>
        </p:nvSpPr>
        <p:spPr>
          <a:xfrm>
            <a:off x="4838446" y="3219704"/>
            <a:ext cx="2668270" cy="1550670"/>
          </a:xfrm>
          <a:prstGeom prst="rect">
            <a:avLst/>
          </a:prstGeom>
          <a:noFill/>
          <a:ln>
            <a:noFill/>
          </a:ln>
        </p:spPr>
        <p:txBody>
          <a:bodyPr anchorCtr="0" anchor="t" bIns="0" lIns="0" spcFirstLastPara="1" rIns="0" wrap="square" tIns="13325">
            <a:spAutoFit/>
          </a:bodyPr>
          <a:lstStyle/>
          <a:p>
            <a:pPr indent="0" lvl="0" marL="0" marR="0" rtl="0" algn="l">
              <a:lnSpc>
                <a:spcPct val="100000"/>
              </a:lnSpc>
              <a:spcBef>
                <a:spcPts val="0"/>
              </a:spcBef>
              <a:spcAft>
                <a:spcPts val="0"/>
              </a:spcAft>
              <a:buNone/>
            </a:pPr>
            <a:r>
              <a:rPr b="1" lang="en-US" sz="2000">
                <a:solidFill>
                  <a:srgbClr val="C55A11"/>
                </a:solidFill>
                <a:latin typeface="Consolas"/>
                <a:ea typeface="Consolas"/>
                <a:cs typeface="Consolas"/>
                <a:sym typeface="Consolas"/>
              </a:rPr>
              <a:t>116: </a:t>
            </a:r>
            <a:r>
              <a:rPr b="1" lang="en-US" sz="2000">
                <a:solidFill>
                  <a:schemeClr val="dk1"/>
                </a:solidFill>
                <a:latin typeface="Consolas"/>
                <a:ea typeface="Consolas"/>
                <a:cs typeface="Consolas"/>
                <a:sym typeface="Consolas"/>
              </a:rPr>
              <a:t>MUL R1, R1, #2</a:t>
            </a:r>
            <a:endParaRPr sz="20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en-US" sz="2000">
                <a:solidFill>
                  <a:srgbClr val="C55A11"/>
                </a:solidFill>
                <a:latin typeface="Consolas"/>
                <a:ea typeface="Consolas"/>
                <a:cs typeface="Consolas"/>
                <a:sym typeface="Consolas"/>
              </a:rPr>
              <a:t>124: </a:t>
            </a:r>
            <a:r>
              <a:rPr b="1" lang="en-US" sz="2000">
                <a:solidFill>
                  <a:schemeClr val="dk1"/>
                </a:solidFill>
                <a:latin typeface="Consolas"/>
                <a:ea typeface="Consolas"/>
                <a:cs typeface="Consolas"/>
                <a:sym typeface="Consolas"/>
              </a:rPr>
              <a:t>ST	n, R1</a:t>
            </a:r>
            <a:endParaRPr sz="20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en-US" sz="2000">
                <a:solidFill>
                  <a:srgbClr val="C55A11"/>
                </a:solidFill>
                <a:latin typeface="Consolas"/>
                <a:ea typeface="Consolas"/>
                <a:cs typeface="Consolas"/>
                <a:sym typeface="Consolas"/>
              </a:rPr>
              <a:t>132: </a:t>
            </a:r>
            <a:r>
              <a:rPr b="1" lang="en-US" sz="2000">
                <a:solidFill>
                  <a:schemeClr val="dk1"/>
                </a:solidFill>
                <a:latin typeface="Consolas"/>
                <a:ea typeface="Consolas"/>
                <a:cs typeface="Consolas"/>
                <a:sym typeface="Consolas"/>
              </a:rPr>
              <a:t>ST	600, 152</a:t>
            </a:r>
            <a:endParaRPr sz="20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en-US" sz="2000">
                <a:solidFill>
                  <a:srgbClr val="C55A11"/>
                </a:solidFill>
                <a:latin typeface="Consolas"/>
                <a:ea typeface="Consolas"/>
                <a:cs typeface="Consolas"/>
                <a:sym typeface="Consolas"/>
              </a:rPr>
              <a:t>144: </a:t>
            </a:r>
            <a:r>
              <a:rPr b="1" lang="en-US" sz="2000">
                <a:solidFill>
                  <a:schemeClr val="dk1"/>
                </a:solidFill>
                <a:latin typeface="Consolas"/>
                <a:ea typeface="Consolas"/>
                <a:cs typeface="Consolas"/>
                <a:sym typeface="Consolas"/>
              </a:rPr>
              <a:t>BR	300</a:t>
            </a:r>
            <a:endParaRPr sz="20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en-US" sz="2000">
                <a:solidFill>
                  <a:srgbClr val="C55A11"/>
                </a:solidFill>
                <a:latin typeface="Consolas"/>
                <a:ea typeface="Consolas"/>
                <a:cs typeface="Consolas"/>
                <a:sym typeface="Consolas"/>
              </a:rPr>
              <a:t>152: </a:t>
            </a:r>
            <a:r>
              <a:rPr b="1" lang="en-US" sz="2000">
                <a:solidFill>
                  <a:schemeClr val="dk1"/>
                </a:solidFill>
                <a:latin typeface="Consolas"/>
                <a:ea typeface="Consolas"/>
                <a:cs typeface="Consolas"/>
                <a:sym typeface="Consolas"/>
              </a:rPr>
              <a:t>HALT</a:t>
            </a:r>
            <a:endParaRPr sz="2000">
              <a:solidFill>
                <a:schemeClr val="dk1"/>
              </a:solidFill>
              <a:latin typeface="Consolas"/>
              <a:ea typeface="Consolas"/>
              <a:cs typeface="Consolas"/>
              <a:sym typeface="Consolas"/>
            </a:endParaRPr>
          </a:p>
        </p:txBody>
      </p:sp>
      <p:sp>
        <p:nvSpPr>
          <p:cNvPr id="535" name="Google Shape;535;p52"/>
          <p:cNvSpPr txBox="1"/>
          <p:nvPr/>
        </p:nvSpPr>
        <p:spPr>
          <a:xfrm>
            <a:off x="4838446" y="5353913"/>
            <a:ext cx="2673350" cy="1245870"/>
          </a:xfrm>
          <a:prstGeom prst="rect">
            <a:avLst/>
          </a:prstGeom>
          <a:noFill/>
          <a:ln>
            <a:noFill/>
          </a:ln>
        </p:spPr>
        <p:txBody>
          <a:bodyPr anchorCtr="0" anchor="t" bIns="0" lIns="0" spcFirstLastPara="1" rIns="0" wrap="square" tIns="12700">
            <a:spAutoFit/>
          </a:bodyPr>
          <a:lstStyle/>
          <a:p>
            <a:pPr indent="0" lvl="0" marL="0" marR="5080" rtl="0" algn="l">
              <a:lnSpc>
                <a:spcPct val="100000"/>
              </a:lnSpc>
              <a:spcBef>
                <a:spcPts val="0"/>
              </a:spcBef>
              <a:spcAft>
                <a:spcPts val="0"/>
              </a:spcAft>
              <a:buNone/>
            </a:pPr>
            <a:r>
              <a:rPr b="1" lang="en-US" sz="2000">
                <a:solidFill>
                  <a:srgbClr val="006FC0"/>
                </a:solidFill>
                <a:latin typeface="Consolas"/>
                <a:ea typeface="Consolas"/>
                <a:cs typeface="Consolas"/>
                <a:sym typeface="Consolas"/>
              </a:rPr>
              <a:t>Target code for q()  </a:t>
            </a:r>
            <a:r>
              <a:rPr b="1" lang="en-US" sz="2000">
                <a:solidFill>
                  <a:srgbClr val="C55A11"/>
                </a:solidFill>
                <a:latin typeface="Consolas"/>
                <a:ea typeface="Consolas"/>
                <a:cs typeface="Consolas"/>
                <a:sym typeface="Consolas"/>
              </a:rPr>
              <a:t>300: </a:t>
            </a:r>
            <a:r>
              <a:rPr b="1" lang="en-US" sz="2000">
                <a:solidFill>
                  <a:schemeClr val="dk1"/>
                </a:solidFill>
                <a:latin typeface="Consolas"/>
                <a:ea typeface="Consolas"/>
                <a:cs typeface="Consolas"/>
                <a:sym typeface="Consolas"/>
              </a:rPr>
              <a:t>LD R1, x</a:t>
            </a:r>
            <a:endParaRPr sz="20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en-US" sz="2000">
                <a:solidFill>
                  <a:srgbClr val="C55A11"/>
                </a:solidFill>
                <a:latin typeface="Consolas"/>
                <a:ea typeface="Consolas"/>
                <a:cs typeface="Consolas"/>
                <a:sym typeface="Consolas"/>
              </a:rPr>
              <a:t>308: </a:t>
            </a:r>
            <a:r>
              <a:rPr b="1" lang="en-US" sz="2000">
                <a:solidFill>
                  <a:schemeClr val="dk1"/>
                </a:solidFill>
                <a:latin typeface="Consolas"/>
                <a:ea typeface="Consolas"/>
                <a:cs typeface="Consolas"/>
                <a:sym typeface="Consolas"/>
              </a:rPr>
              <a:t>MUL R1,R1,#2</a:t>
            </a:r>
            <a:endParaRPr sz="20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rPr b="1" lang="en-US" sz="2000">
                <a:solidFill>
                  <a:srgbClr val="C55A11"/>
                </a:solidFill>
                <a:latin typeface="Consolas"/>
                <a:ea typeface="Consolas"/>
                <a:cs typeface="Consolas"/>
                <a:sym typeface="Consolas"/>
              </a:rPr>
              <a:t>316: </a:t>
            </a:r>
            <a:r>
              <a:rPr b="1" lang="en-US" sz="2000">
                <a:solidFill>
                  <a:schemeClr val="dk1"/>
                </a:solidFill>
                <a:latin typeface="Consolas"/>
                <a:ea typeface="Consolas"/>
                <a:cs typeface="Consolas"/>
                <a:sym typeface="Consolas"/>
              </a:rPr>
              <a:t>BR *600</a:t>
            </a:r>
            <a:endParaRPr sz="2000">
              <a:solidFill>
                <a:schemeClr val="dk1"/>
              </a:solidFill>
              <a:latin typeface="Consolas"/>
              <a:ea typeface="Consolas"/>
              <a:cs typeface="Consolas"/>
              <a:sym typeface="Consolas"/>
            </a:endParaRPr>
          </a:p>
        </p:txBody>
      </p:sp>
      <p:sp>
        <p:nvSpPr>
          <p:cNvPr id="536" name="Google Shape;536;p52"/>
          <p:cNvSpPr txBox="1"/>
          <p:nvPr/>
        </p:nvSpPr>
        <p:spPr>
          <a:xfrm>
            <a:off x="8292083" y="2182367"/>
            <a:ext cx="3773804" cy="4525010"/>
          </a:xfrm>
          <a:prstGeom prst="rect">
            <a:avLst/>
          </a:prstGeom>
          <a:noFill/>
          <a:ln cap="flat" cmpd="sng" w="9525">
            <a:solidFill>
              <a:srgbClr val="000000"/>
            </a:solidFill>
            <a:prstDash val="solid"/>
            <a:round/>
            <a:headEnd len="sm" w="sm" type="none"/>
            <a:tailEnd len="sm" w="sm" type="none"/>
          </a:ln>
        </p:spPr>
        <p:txBody>
          <a:bodyPr anchorCtr="0" anchor="t" bIns="0" lIns="0" spcFirstLastPara="1" rIns="0" wrap="square" tIns="32375">
            <a:spAutoFit/>
          </a:bodyPr>
          <a:lstStyle/>
          <a:p>
            <a:pPr indent="0" lvl="0" marL="92075" marR="0" rtl="0" algn="l">
              <a:lnSpc>
                <a:spcPct val="100000"/>
              </a:lnSpc>
              <a:spcBef>
                <a:spcPts val="0"/>
              </a:spcBef>
              <a:spcAft>
                <a:spcPts val="0"/>
              </a:spcAft>
              <a:buNone/>
            </a:pPr>
            <a:r>
              <a:rPr b="1" lang="en-US" sz="2000">
                <a:solidFill>
                  <a:srgbClr val="006FC0"/>
                </a:solidFill>
                <a:latin typeface="Consolas"/>
                <a:ea typeface="Consolas"/>
                <a:cs typeface="Consolas"/>
                <a:sym typeface="Consolas"/>
              </a:rPr>
              <a:t>Activation record of p()</a:t>
            </a:r>
            <a:endParaRPr sz="2000">
              <a:solidFill>
                <a:schemeClr val="dk1"/>
              </a:solidFill>
              <a:latin typeface="Consolas"/>
              <a:ea typeface="Consolas"/>
              <a:cs typeface="Consolas"/>
              <a:sym typeface="Consolas"/>
            </a:endParaRPr>
          </a:p>
          <a:p>
            <a:pPr indent="0" lvl="0" marL="92075" marR="0" rtl="0" algn="l">
              <a:lnSpc>
                <a:spcPct val="100000"/>
              </a:lnSpc>
              <a:spcBef>
                <a:spcPts val="960"/>
              </a:spcBef>
              <a:spcAft>
                <a:spcPts val="0"/>
              </a:spcAft>
              <a:buNone/>
            </a:pPr>
            <a:r>
              <a:rPr b="1" lang="en-US" sz="2000">
                <a:solidFill>
                  <a:srgbClr val="C55A11"/>
                </a:solidFill>
                <a:latin typeface="Consolas"/>
                <a:ea typeface="Consolas"/>
                <a:cs typeface="Consolas"/>
                <a:sym typeface="Consolas"/>
              </a:rPr>
              <a:t>400: </a:t>
            </a:r>
            <a:r>
              <a:rPr b="1" lang="en-US" sz="2000">
                <a:solidFill>
                  <a:schemeClr val="dk1"/>
                </a:solidFill>
                <a:latin typeface="Consolas"/>
                <a:ea typeface="Consolas"/>
                <a:cs typeface="Consolas"/>
                <a:sym typeface="Consolas"/>
              </a:rPr>
              <a:t>…</a:t>
            </a:r>
            <a:endParaRPr sz="20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20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20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20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2000">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None/>
            </a:pPr>
            <a:r>
              <a:t/>
            </a:r>
            <a:endParaRPr sz="2250">
              <a:solidFill>
                <a:schemeClr val="dk1"/>
              </a:solidFill>
              <a:latin typeface="Consolas"/>
              <a:ea typeface="Consolas"/>
              <a:cs typeface="Consolas"/>
              <a:sym typeface="Consolas"/>
            </a:endParaRPr>
          </a:p>
          <a:p>
            <a:pPr indent="0" lvl="0" marL="92075" marR="320675" rtl="0" algn="l">
              <a:lnSpc>
                <a:spcPct val="100000"/>
              </a:lnSpc>
              <a:spcBef>
                <a:spcPts val="0"/>
              </a:spcBef>
              <a:spcAft>
                <a:spcPts val="0"/>
              </a:spcAft>
              <a:buNone/>
            </a:pPr>
            <a:r>
              <a:rPr b="1" lang="en-US" sz="2000">
                <a:solidFill>
                  <a:srgbClr val="006FC0"/>
                </a:solidFill>
                <a:latin typeface="Consolas"/>
                <a:ea typeface="Consolas"/>
                <a:cs typeface="Consolas"/>
                <a:sym typeface="Consolas"/>
              </a:rPr>
              <a:t>Activation record of q()  </a:t>
            </a:r>
            <a:r>
              <a:rPr b="1" lang="en-US" sz="2000">
                <a:solidFill>
                  <a:srgbClr val="C55A11"/>
                </a:solidFill>
                <a:latin typeface="Consolas"/>
                <a:ea typeface="Consolas"/>
                <a:cs typeface="Consolas"/>
                <a:sym typeface="Consolas"/>
              </a:rPr>
              <a:t>600: </a:t>
            </a:r>
            <a:r>
              <a:rPr b="1" lang="en-US" sz="2000">
                <a:solidFill>
                  <a:schemeClr val="dk1"/>
                </a:solidFill>
                <a:latin typeface="Consolas"/>
                <a:ea typeface="Consolas"/>
                <a:cs typeface="Consolas"/>
                <a:sym typeface="Consolas"/>
              </a:rPr>
              <a:t>152</a:t>
            </a:r>
            <a:endParaRPr sz="2000">
              <a:solidFill>
                <a:schemeClr val="dk1"/>
              </a:solidFill>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53"/>
          <p:cNvSpPr txBox="1"/>
          <p:nvPr/>
        </p:nvSpPr>
        <p:spPr>
          <a:xfrm>
            <a:off x="462280" y="760603"/>
            <a:ext cx="8109584" cy="2776855"/>
          </a:xfrm>
          <a:prstGeom prst="rect">
            <a:avLst/>
          </a:prstGeom>
          <a:noFill/>
          <a:ln>
            <a:noFill/>
          </a:ln>
        </p:spPr>
        <p:txBody>
          <a:bodyPr anchorCtr="0" anchor="t" bIns="0" lIns="0" spcFirstLastPara="1" rIns="0" wrap="square" tIns="12700">
            <a:spAutoFit/>
          </a:bodyPr>
          <a:lstStyle/>
          <a:p>
            <a:pPr indent="0" lvl="0" marL="635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References</a:t>
            </a:r>
            <a:endParaRPr sz="2400">
              <a:solidFill>
                <a:schemeClr val="dk1"/>
              </a:solidFill>
              <a:latin typeface="Calibri"/>
              <a:ea typeface="Calibri"/>
              <a:cs typeface="Calibri"/>
              <a:sym typeface="Calibri"/>
            </a:endParaRPr>
          </a:p>
          <a:p>
            <a:pPr indent="0" lvl="0" marL="0" marR="0" rtl="0" algn="l">
              <a:lnSpc>
                <a:spcPct val="100000"/>
              </a:lnSpc>
              <a:spcBef>
                <a:spcPts val="25"/>
              </a:spcBef>
              <a:spcAft>
                <a:spcPts val="0"/>
              </a:spcAft>
              <a:buNone/>
            </a:pPr>
            <a:r>
              <a:t/>
            </a:r>
            <a:endParaRPr sz="2750">
              <a:solidFill>
                <a:schemeClr val="dk1"/>
              </a:solidFill>
              <a:latin typeface="Calibri"/>
              <a:ea typeface="Calibri"/>
              <a:cs typeface="Calibri"/>
              <a:sym typeface="Calibri"/>
            </a:endParaRPr>
          </a:p>
          <a:p>
            <a:pPr indent="-228600" lvl="0" marL="292100" marR="55880" rtl="0" algn="l">
              <a:lnSpc>
                <a:spcPct val="150000"/>
              </a:lnSpc>
              <a:spcBef>
                <a:spcPts val="0"/>
              </a:spcBef>
              <a:spcAft>
                <a:spcPts val="0"/>
              </a:spcAft>
              <a:buClr>
                <a:schemeClr val="dk1"/>
              </a:buClr>
              <a:buSzPts val="2000"/>
              <a:buFont typeface="Noto Sans Symbols"/>
              <a:buChar char="⮚"/>
            </a:pPr>
            <a:r>
              <a:rPr b="1" lang="en-US" sz="2000">
                <a:solidFill>
                  <a:schemeClr val="dk1"/>
                </a:solidFill>
                <a:latin typeface="Calibri"/>
                <a:ea typeface="Calibri"/>
                <a:cs typeface="Calibri"/>
                <a:sym typeface="Calibri"/>
              </a:rPr>
              <a:t>Compilers–Principles, Techniques and Tools, </a:t>
            </a:r>
            <a:r>
              <a:rPr lang="en-US" sz="2000">
                <a:solidFill>
                  <a:schemeClr val="dk1"/>
                </a:solidFill>
                <a:latin typeface="Calibri"/>
                <a:ea typeface="Calibri"/>
                <a:cs typeface="Calibri"/>
                <a:sym typeface="Calibri"/>
              </a:rPr>
              <a:t>Alfred V. Aho, Monica S. Lam,  Ravi Sethi, Jeffery D. Ullman, 2</a:t>
            </a:r>
            <a:r>
              <a:rPr baseline="30000" lang="en-US" sz="1950">
                <a:solidFill>
                  <a:schemeClr val="dk1"/>
                </a:solidFill>
                <a:latin typeface="Calibri"/>
                <a:ea typeface="Calibri"/>
                <a:cs typeface="Calibri"/>
                <a:sym typeface="Calibri"/>
              </a:rPr>
              <a:t>nd </a:t>
            </a:r>
            <a:r>
              <a:rPr lang="en-US" sz="2000">
                <a:solidFill>
                  <a:schemeClr val="dk1"/>
                </a:solidFill>
                <a:latin typeface="Calibri"/>
                <a:ea typeface="Calibri"/>
                <a:cs typeface="Calibri"/>
                <a:sym typeface="Calibri"/>
              </a:rPr>
              <a:t>Edition</a:t>
            </a:r>
            <a:endParaRPr sz="2000">
              <a:solidFill>
                <a:schemeClr val="dk1"/>
              </a:solidFill>
              <a:latin typeface="Calibri"/>
              <a:ea typeface="Calibri"/>
              <a:cs typeface="Calibri"/>
              <a:sym typeface="Calibri"/>
            </a:endParaRPr>
          </a:p>
          <a:p>
            <a:pPr indent="-228600" lvl="0" marL="292100" marR="261620" rtl="0" algn="l">
              <a:lnSpc>
                <a:spcPct val="150100"/>
              </a:lnSpc>
              <a:spcBef>
                <a:spcPts val="995"/>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https://markfaction.wordpress.com/2012/07/15/stack-based-vs-register-  based-virtual-machine-architecture-and-the-dalvik-vm/</a:t>
            </a:r>
            <a:endParaRPr sz="2000">
              <a:solidFill>
                <a:schemeClr val="dk1"/>
              </a:solidFill>
              <a:latin typeface="Calibri"/>
              <a:ea typeface="Calibri"/>
              <a:cs typeface="Calibri"/>
              <a:sym typeface="Calibri"/>
            </a:endParaRPr>
          </a:p>
        </p:txBody>
      </p:sp>
      <p:sp>
        <p:nvSpPr>
          <p:cNvPr id="542" name="Google Shape;542;p5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6" name="Shape 546"/>
        <p:cNvGrpSpPr/>
        <p:nvPr/>
      </p:nvGrpSpPr>
      <p:grpSpPr>
        <a:xfrm>
          <a:off x="0" y="0"/>
          <a:ext cx="0" cy="0"/>
          <a:chOff x="0" y="0"/>
          <a:chExt cx="0" cy="0"/>
        </a:xfrm>
      </p:grpSpPr>
      <p:sp>
        <p:nvSpPr>
          <p:cNvPr id="547" name="Google Shape;547;p55"/>
          <p:cNvSpPr txBox="1"/>
          <p:nvPr/>
        </p:nvSpPr>
        <p:spPr>
          <a:xfrm>
            <a:off x="802640" y="6114999"/>
            <a:ext cx="7877809" cy="60706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900">
                <a:solidFill>
                  <a:schemeClr val="dk1"/>
                </a:solidFill>
                <a:latin typeface="Calibri"/>
                <a:ea typeface="Calibri"/>
                <a:cs typeface="Calibri"/>
                <a:sym typeface="Calibri"/>
              </a:rPr>
              <a:t>Ri stands for register i. SRDA stands for Shift-Right-Double-Arithmetic and</a:t>
            </a:r>
            <a:endParaRPr sz="1900">
              <a:solidFill>
                <a:schemeClr val="dk1"/>
              </a:solidFill>
              <a:latin typeface="Calibri"/>
              <a:ea typeface="Calibri"/>
              <a:cs typeface="Calibri"/>
              <a:sym typeface="Calibri"/>
            </a:endParaRPr>
          </a:p>
          <a:p>
            <a:pPr indent="0" lvl="0" marL="12700" marR="0" rtl="0" algn="l">
              <a:lnSpc>
                <a:spcPct val="100000"/>
              </a:lnSpc>
              <a:spcBef>
                <a:spcPts val="25"/>
              </a:spcBef>
              <a:spcAft>
                <a:spcPts val="0"/>
              </a:spcAft>
              <a:buNone/>
            </a:pPr>
            <a:r>
              <a:rPr b="1" lang="en-US" sz="1900">
                <a:solidFill>
                  <a:schemeClr val="dk1"/>
                </a:solidFill>
                <a:latin typeface="Calibri"/>
                <a:ea typeface="Calibri"/>
                <a:cs typeface="Calibri"/>
                <a:sym typeface="Calibri"/>
              </a:rPr>
              <a:t>SRDA R0,32 </a:t>
            </a:r>
            <a:r>
              <a:rPr lang="en-US" sz="1900">
                <a:solidFill>
                  <a:schemeClr val="dk1"/>
                </a:solidFill>
                <a:latin typeface="Calibri"/>
                <a:ea typeface="Calibri"/>
                <a:cs typeface="Calibri"/>
                <a:sym typeface="Calibri"/>
              </a:rPr>
              <a:t>shifts the dividend into R1 and clears R0 so all bits equal its sign bit.</a:t>
            </a:r>
            <a:endParaRPr sz="1900">
              <a:solidFill>
                <a:schemeClr val="dk1"/>
              </a:solidFill>
              <a:latin typeface="Calibri"/>
              <a:ea typeface="Calibri"/>
              <a:cs typeface="Calibri"/>
              <a:sym typeface="Calibri"/>
            </a:endParaRPr>
          </a:p>
        </p:txBody>
      </p:sp>
      <p:pic>
        <p:nvPicPr>
          <p:cNvPr id="548" name="Google Shape;548;p55"/>
          <p:cNvPicPr preferRelativeResize="0"/>
          <p:nvPr/>
        </p:nvPicPr>
        <p:blipFill rotWithShape="1">
          <a:blip r:embed="rId3">
            <a:alphaModFix/>
          </a:blip>
          <a:srcRect b="0" l="0" r="0" t="0"/>
          <a:stretch/>
        </p:blipFill>
        <p:spPr>
          <a:xfrm>
            <a:off x="923737" y="3639180"/>
            <a:ext cx="3579177" cy="2114676"/>
          </a:xfrm>
          <a:prstGeom prst="rect">
            <a:avLst/>
          </a:prstGeom>
          <a:noFill/>
          <a:ln>
            <a:noFill/>
          </a:ln>
        </p:spPr>
      </p:pic>
      <p:pic>
        <p:nvPicPr>
          <p:cNvPr id="549" name="Google Shape;549;p55"/>
          <p:cNvPicPr preferRelativeResize="0"/>
          <p:nvPr/>
        </p:nvPicPr>
        <p:blipFill rotWithShape="1">
          <a:blip r:embed="rId4">
            <a:alphaModFix/>
          </a:blip>
          <a:srcRect b="0" l="0" r="0" t="0"/>
          <a:stretch/>
        </p:blipFill>
        <p:spPr>
          <a:xfrm>
            <a:off x="5285343" y="3466443"/>
            <a:ext cx="3251988" cy="2374614"/>
          </a:xfrm>
          <a:prstGeom prst="rect">
            <a:avLst/>
          </a:prstGeom>
          <a:noFill/>
          <a:ln>
            <a:noFill/>
          </a:ln>
        </p:spPr>
      </p:pic>
      <p:pic>
        <p:nvPicPr>
          <p:cNvPr id="550" name="Google Shape;550;p55"/>
          <p:cNvPicPr preferRelativeResize="0"/>
          <p:nvPr/>
        </p:nvPicPr>
        <p:blipFill rotWithShape="1">
          <a:blip r:embed="rId5">
            <a:alphaModFix/>
          </a:blip>
          <a:srcRect b="0" l="0" r="0" t="0"/>
          <a:stretch/>
        </p:blipFill>
        <p:spPr>
          <a:xfrm>
            <a:off x="10658856" y="469391"/>
            <a:ext cx="934211" cy="1399031"/>
          </a:xfrm>
          <a:prstGeom prst="rect">
            <a:avLst/>
          </a:prstGeom>
          <a:noFill/>
          <a:ln>
            <a:noFill/>
          </a:ln>
        </p:spPr>
      </p:pic>
      <p:sp>
        <p:nvSpPr>
          <p:cNvPr id="551" name="Google Shape;551;p55"/>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2" name="Google Shape;552;p55"/>
          <p:cNvSpPr txBox="1"/>
          <p:nvPr/>
        </p:nvSpPr>
        <p:spPr>
          <a:xfrm>
            <a:off x="513080" y="760603"/>
            <a:ext cx="8664575" cy="231775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50"/>
              </a:spcBef>
              <a:spcAft>
                <a:spcPts val="0"/>
              </a:spcAft>
              <a:buNone/>
            </a:pPr>
            <a:r>
              <a:t/>
            </a:r>
            <a:endParaRPr sz="2300">
              <a:solidFill>
                <a:schemeClr val="dk1"/>
              </a:solidFill>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4. Register Allocation</a:t>
            </a:r>
            <a:endParaRPr sz="2400">
              <a:solidFill>
                <a:schemeClr val="dk1"/>
              </a:solidFill>
              <a:latin typeface="Calibri"/>
              <a:ea typeface="Calibri"/>
              <a:cs typeface="Calibri"/>
              <a:sym typeface="Calibri"/>
            </a:endParaRPr>
          </a:p>
          <a:p>
            <a:pPr indent="-228600" lvl="0" marL="302260" marR="5080" rtl="0" algn="l">
              <a:lnSpc>
                <a:spcPct val="100000"/>
              </a:lnSpc>
              <a:spcBef>
                <a:spcPts val="1864"/>
              </a:spcBef>
              <a:spcAft>
                <a:spcPts val="0"/>
              </a:spcAft>
              <a:buClr>
                <a:schemeClr val="dk1"/>
              </a:buClr>
              <a:buSzPts val="2100"/>
              <a:buFont typeface="Noto Sans Symbols"/>
              <a:buChar char="⮚"/>
            </a:pPr>
            <a:r>
              <a:rPr lang="en-US" sz="2100">
                <a:solidFill>
                  <a:schemeClr val="dk1"/>
                </a:solidFill>
                <a:latin typeface="Calibri"/>
                <a:ea typeface="Calibri"/>
                <a:cs typeface="Calibri"/>
                <a:sym typeface="Calibri"/>
              </a:rPr>
              <a:t>Consider the two three-address code sequences in Fig. 8.2 in which the only  difference in (a) and (b) is the operator in the second statement. The shortest  assembly-code sequences for (a) and (b) are given in Fig. 8.3.</a:t>
            </a:r>
            <a:endParaRPr sz="2100">
              <a:solidFill>
                <a:schemeClr val="dk1"/>
              </a:solidFill>
              <a:latin typeface="Calibri"/>
              <a:ea typeface="Calibri"/>
              <a:cs typeface="Calibri"/>
              <a:sym typeface="Calibri"/>
            </a:endParaRPr>
          </a:p>
        </p:txBody>
      </p:sp>
      <p:sp>
        <p:nvSpPr>
          <p:cNvPr id="553" name="Google Shape;553;p55"/>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57" name="Shape 557"/>
        <p:cNvGrpSpPr/>
        <p:nvPr/>
      </p:nvGrpSpPr>
      <p:grpSpPr>
        <a:xfrm>
          <a:off x="0" y="0"/>
          <a:ext cx="0" cy="0"/>
          <a:chOff x="0" y="0"/>
          <a:chExt cx="0" cy="0"/>
        </a:xfrm>
      </p:grpSpPr>
      <p:sp>
        <p:nvSpPr>
          <p:cNvPr id="558" name="Google Shape;558;p54"/>
          <p:cNvSpPr/>
          <p:nvPr/>
        </p:nvSpPr>
        <p:spPr>
          <a:xfrm>
            <a:off x="5449061" y="2888742"/>
            <a:ext cx="4581525" cy="0"/>
          </a:xfrm>
          <a:custGeom>
            <a:rect b="b" l="l" r="r" t="t"/>
            <a:pathLst>
              <a:path extrusionOk="0" h="120000" w="4581525">
                <a:moveTo>
                  <a:pt x="0" y="0"/>
                </a:moveTo>
                <a:lnTo>
                  <a:pt x="4581397"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59" name="Google Shape;559;p54"/>
          <p:cNvSpPr txBox="1"/>
          <p:nvPr/>
        </p:nvSpPr>
        <p:spPr>
          <a:xfrm>
            <a:off x="5527675" y="3110230"/>
            <a:ext cx="6236970" cy="1868805"/>
          </a:xfrm>
          <a:prstGeom prst="rect">
            <a:avLst/>
          </a:prstGeom>
          <a:noFill/>
          <a:ln>
            <a:noFill/>
          </a:ln>
        </p:spPr>
        <p:txBody>
          <a:bodyPr anchorCtr="0" anchor="t" bIns="0" lIns="0" spcFirstLastPara="1" rIns="0" wrap="square" tIns="4445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Prakash C O</a:t>
            </a:r>
            <a:endParaRPr sz="2400">
              <a:solidFill>
                <a:schemeClr val="dk1"/>
              </a:solidFill>
              <a:latin typeface="Calibri"/>
              <a:ea typeface="Calibri"/>
              <a:cs typeface="Calibri"/>
              <a:sym typeface="Calibri"/>
            </a:endParaRPr>
          </a:p>
          <a:p>
            <a:pPr indent="0" lvl="0" marL="12700" marR="0" rtl="0" algn="l">
              <a:lnSpc>
                <a:spcPct val="100000"/>
              </a:lnSpc>
              <a:spcBef>
                <a:spcPts val="250"/>
              </a:spcBef>
              <a:spcAft>
                <a:spcPts val="0"/>
              </a:spcAft>
              <a:buNone/>
            </a:pPr>
            <a:r>
              <a:rPr lang="en-US" sz="2400">
                <a:solidFill>
                  <a:schemeClr val="dk1"/>
                </a:solidFill>
                <a:latin typeface="Calibri"/>
                <a:ea typeface="Calibri"/>
                <a:cs typeface="Calibri"/>
                <a:sym typeface="Calibri"/>
              </a:rPr>
              <a:t>Department of Computer Science and Engineering</a:t>
            </a:r>
            <a:endParaRPr sz="2400">
              <a:solidFill>
                <a:schemeClr val="dk1"/>
              </a:solidFill>
              <a:latin typeface="Calibri"/>
              <a:ea typeface="Calibri"/>
              <a:cs typeface="Calibri"/>
              <a:sym typeface="Calibri"/>
            </a:endParaRPr>
          </a:p>
          <a:p>
            <a:pPr indent="0" lvl="0" marL="24765" marR="0" rtl="0" algn="l">
              <a:lnSpc>
                <a:spcPct val="100000"/>
              </a:lnSpc>
              <a:spcBef>
                <a:spcPts val="1250"/>
              </a:spcBef>
              <a:spcAft>
                <a:spcPts val="0"/>
              </a:spcAft>
              <a:buNone/>
            </a:pPr>
            <a:r>
              <a:rPr b="1" lang="en-US" sz="2400" u="sng">
                <a:solidFill>
                  <a:schemeClr val="dk1"/>
                </a:solidFill>
                <a:latin typeface="Calibri"/>
                <a:ea typeface="Calibri"/>
                <a:cs typeface="Calibri"/>
                <a:sym typeface="Calibri"/>
                <a:hlinkClick r:id="rId3">
                  <a:extLst>
                    <a:ext uri="{A12FA001-AC4F-418D-AE19-62706E023703}">
                      <ahyp:hlinkClr val="tx"/>
                    </a:ext>
                  </a:extLst>
                </a:hlinkClick>
              </a:rPr>
              <a:t>coprakasha@pes.edu</a:t>
            </a:r>
            <a:endParaRPr sz="2400">
              <a:solidFill>
                <a:schemeClr val="dk1"/>
              </a:solidFill>
              <a:latin typeface="Calibri"/>
              <a:ea typeface="Calibri"/>
              <a:cs typeface="Calibri"/>
              <a:sym typeface="Calibri"/>
            </a:endParaRPr>
          </a:p>
          <a:p>
            <a:pPr indent="0" lvl="0" marL="24765" marR="0" rtl="0" algn="l">
              <a:lnSpc>
                <a:spcPct val="100000"/>
              </a:lnSpc>
              <a:spcBef>
                <a:spcPts val="1240"/>
              </a:spcBef>
              <a:spcAft>
                <a:spcPts val="0"/>
              </a:spcAft>
              <a:buNone/>
            </a:pPr>
            <a:r>
              <a:rPr lang="en-US" sz="2400">
                <a:solidFill>
                  <a:schemeClr val="dk1"/>
                </a:solidFill>
                <a:latin typeface="Calibri"/>
                <a:ea typeface="Calibri"/>
                <a:cs typeface="Calibri"/>
                <a:sym typeface="Calibri"/>
              </a:rPr>
              <a:t>+91 98 8059 1946</a:t>
            </a:r>
            <a:endParaRPr sz="2400">
              <a:solidFill>
                <a:schemeClr val="dk1"/>
              </a:solidFill>
              <a:latin typeface="Calibri"/>
              <a:ea typeface="Calibri"/>
              <a:cs typeface="Calibri"/>
              <a:sym typeface="Calibri"/>
            </a:endParaRPr>
          </a:p>
        </p:txBody>
      </p:sp>
      <p:sp>
        <p:nvSpPr>
          <p:cNvPr id="560" name="Google Shape;560;p54"/>
          <p:cNvSpPr/>
          <p:nvPr/>
        </p:nvSpPr>
        <p:spPr>
          <a:xfrm>
            <a:off x="10765536" y="348995"/>
            <a:ext cx="1066800" cy="1079500"/>
          </a:xfrm>
          <a:custGeom>
            <a:rect b="b" l="l" r="r" t="t"/>
            <a:pathLst>
              <a:path extrusionOk="0" h="1079500" w="1066800">
                <a:moveTo>
                  <a:pt x="1066800" y="0"/>
                </a:moveTo>
                <a:lnTo>
                  <a:pt x="0" y="0"/>
                </a:lnTo>
                <a:lnTo>
                  <a:pt x="0" y="45720"/>
                </a:lnTo>
                <a:lnTo>
                  <a:pt x="1021080" y="45720"/>
                </a:lnTo>
                <a:lnTo>
                  <a:pt x="1021080" y="1078992"/>
                </a:lnTo>
                <a:lnTo>
                  <a:pt x="1066800" y="1078992"/>
                </a:lnTo>
                <a:lnTo>
                  <a:pt x="1066800" y="45720"/>
                </a:lnTo>
                <a:lnTo>
                  <a:pt x="1066800" y="12192"/>
                </a:lnTo>
                <a:lnTo>
                  <a:pt x="1066800"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61" name="Google Shape;561;p54"/>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562" name="Google Shape;562;p54"/>
          <p:cNvPicPr preferRelativeResize="0"/>
          <p:nvPr/>
        </p:nvPicPr>
        <p:blipFill rotWithShape="1">
          <a:blip r:embed="rId4">
            <a:alphaModFix/>
          </a:blip>
          <a:srcRect b="0" l="0" r="0" t="0"/>
          <a:stretch/>
        </p:blipFill>
        <p:spPr>
          <a:xfrm>
            <a:off x="2412492" y="1606296"/>
            <a:ext cx="2368295" cy="3549396"/>
          </a:xfrm>
          <a:prstGeom prst="rect">
            <a:avLst/>
          </a:prstGeom>
          <a:noFill/>
          <a:ln>
            <a:noFill/>
          </a:ln>
        </p:spPr>
      </p:pic>
      <p:sp>
        <p:nvSpPr>
          <p:cNvPr id="563" name="Google Shape;563;p54"/>
          <p:cNvSpPr txBox="1"/>
          <p:nvPr>
            <p:ph type="title"/>
          </p:nvPr>
        </p:nvSpPr>
        <p:spPr>
          <a:xfrm>
            <a:off x="4361180" y="2054097"/>
            <a:ext cx="3469640" cy="574039"/>
          </a:xfrm>
          <a:prstGeom prst="rect">
            <a:avLst/>
          </a:prstGeom>
          <a:noFill/>
          <a:ln>
            <a:noFill/>
          </a:ln>
        </p:spPr>
        <p:txBody>
          <a:bodyPr anchorCtr="0" anchor="t" bIns="0" lIns="0" spcFirstLastPara="1" rIns="0" wrap="square" tIns="12700">
            <a:spAutoFit/>
          </a:bodyPr>
          <a:lstStyle/>
          <a:p>
            <a:pPr indent="0" lvl="0" marL="1179195" rtl="0" algn="l">
              <a:lnSpc>
                <a:spcPct val="100000"/>
              </a:lnSpc>
              <a:spcBef>
                <a:spcPts val="0"/>
              </a:spcBef>
              <a:spcAft>
                <a:spcPts val="0"/>
              </a:spcAft>
              <a:buNone/>
            </a:pPr>
            <a:r>
              <a:rPr lang="en-US"/>
              <a:t>THANK YOU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nvSpPr>
        <p:spPr>
          <a:xfrm>
            <a:off x="475284" y="760603"/>
            <a:ext cx="7722300" cy="5682000"/>
          </a:xfrm>
          <a:prstGeom prst="rect">
            <a:avLst/>
          </a:prstGeom>
          <a:noFill/>
          <a:ln>
            <a:noFill/>
          </a:ln>
        </p:spPr>
        <p:txBody>
          <a:bodyPr anchorCtr="0" anchor="t" bIns="0" lIns="0" spcFirstLastPara="1" rIns="0" wrap="square" tIns="12700">
            <a:spAutoFit/>
          </a:bodyPr>
          <a:lstStyle/>
          <a:p>
            <a:pPr indent="0" lvl="0" marL="50165"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50165"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Introduction</a:t>
            </a:r>
            <a:endParaRPr sz="2400">
              <a:solidFill>
                <a:schemeClr val="dk1"/>
              </a:solidFill>
              <a:latin typeface="Calibri"/>
              <a:ea typeface="Calibri"/>
              <a:cs typeface="Calibri"/>
              <a:sym typeface="Calibri"/>
            </a:endParaRPr>
          </a:p>
          <a:p>
            <a:pPr indent="0" lvl="0" marL="0" marR="0" rtl="0" algn="l">
              <a:lnSpc>
                <a:spcPct val="100000"/>
              </a:lnSpc>
              <a:spcBef>
                <a:spcPts val="40"/>
              </a:spcBef>
              <a:spcAft>
                <a:spcPts val="0"/>
              </a:spcAft>
              <a:buNone/>
            </a:pPr>
            <a:r>
              <a:t/>
            </a:r>
            <a:endParaRPr sz="2200">
              <a:solidFill>
                <a:schemeClr val="dk1"/>
              </a:solidFill>
              <a:latin typeface="Calibri"/>
              <a:ea typeface="Calibri"/>
              <a:cs typeface="Calibri"/>
              <a:sym typeface="Calibri"/>
            </a:endParaRPr>
          </a:p>
          <a:p>
            <a:pPr indent="-243204" lvl="0" marL="255270" marR="0" rtl="0" algn="l">
              <a:lnSpc>
                <a:spcPct val="100000"/>
              </a:lnSpc>
              <a:spcBef>
                <a:spcPts val="0"/>
              </a:spcBef>
              <a:spcAft>
                <a:spcPts val="0"/>
              </a:spcAft>
              <a:buClr>
                <a:srgbClr val="001F5F"/>
              </a:buClr>
              <a:buSzPts val="2300"/>
              <a:buFont typeface="Noto Sans Symbols"/>
              <a:buChar char="⮚"/>
            </a:pPr>
            <a:r>
              <a:rPr b="1" lang="en-US" sz="2400">
                <a:solidFill>
                  <a:srgbClr val="001F5F"/>
                </a:solidFill>
                <a:latin typeface="Calibri"/>
                <a:ea typeface="Calibri"/>
                <a:cs typeface="Calibri"/>
                <a:sym typeface="Calibri"/>
              </a:rPr>
              <a:t>The requirements imposed on a code generator are severe.</a:t>
            </a:r>
            <a:endParaRPr sz="2400">
              <a:solidFill>
                <a:schemeClr val="dk1"/>
              </a:solidFill>
              <a:latin typeface="Calibri"/>
              <a:ea typeface="Calibri"/>
              <a:cs typeface="Calibri"/>
              <a:sym typeface="Calibri"/>
            </a:endParaRPr>
          </a:p>
          <a:p>
            <a:pPr indent="-457833" lvl="1" marL="927100" marR="0" rtl="0" algn="l">
              <a:lnSpc>
                <a:spcPct val="100000"/>
              </a:lnSpc>
              <a:spcBef>
                <a:spcPts val="1805"/>
              </a:spcBef>
              <a:spcAft>
                <a:spcPts val="0"/>
              </a:spcAft>
              <a:buClr>
                <a:schemeClr val="dk1"/>
              </a:buClr>
              <a:buSzPts val="2000"/>
              <a:buFont typeface="Calibri"/>
              <a:buAutoNum type="arabicPeriod"/>
            </a:pPr>
            <a:r>
              <a:rPr b="1" i="0" lang="en-US" sz="2000" u="none" cap="none" strike="noStrike">
                <a:solidFill>
                  <a:schemeClr val="dk1"/>
                </a:solidFill>
                <a:latin typeface="Calibri"/>
                <a:ea typeface="Calibri"/>
                <a:cs typeface="Calibri"/>
                <a:sym typeface="Calibri"/>
              </a:rPr>
              <a:t>The target program must preserve the semantic meaning of the</a:t>
            </a:r>
            <a:endParaRPr b="0" i="0" sz="2000" u="none" cap="none" strike="noStrike">
              <a:solidFill>
                <a:schemeClr val="dk1"/>
              </a:solidFill>
              <a:latin typeface="Calibri"/>
              <a:ea typeface="Calibri"/>
              <a:cs typeface="Calibri"/>
              <a:sym typeface="Calibri"/>
            </a:endParaRPr>
          </a:p>
          <a:p>
            <a:pPr indent="0" lvl="0" marL="927100" marR="0" rtl="0" algn="l">
              <a:lnSpc>
                <a:spcPct val="100000"/>
              </a:lnSpc>
              <a:spcBef>
                <a:spcPts val="1200"/>
              </a:spcBef>
              <a:spcAft>
                <a:spcPts val="0"/>
              </a:spcAft>
              <a:buNone/>
            </a:pPr>
            <a:r>
              <a:rPr b="1" lang="en-US" sz="2000">
                <a:solidFill>
                  <a:schemeClr val="dk1"/>
                </a:solidFill>
                <a:latin typeface="Calibri"/>
                <a:ea typeface="Calibri"/>
                <a:cs typeface="Calibri"/>
                <a:sym typeface="Calibri"/>
              </a:rPr>
              <a:t>source program.</a:t>
            </a:r>
            <a:endParaRPr sz="2000">
              <a:solidFill>
                <a:schemeClr val="dk1"/>
              </a:solidFill>
              <a:latin typeface="Calibri"/>
              <a:ea typeface="Calibri"/>
              <a:cs typeface="Calibri"/>
              <a:sym typeface="Calibri"/>
            </a:endParaRPr>
          </a:p>
          <a:p>
            <a:pPr indent="-228600" lvl="2" marL="1155700" marR="104138" rtl="0" algn="l">
              <a:lnSpc>
                <a:spcPct val="150000"/>
              </a:lnSpc>
              <a:spcBef>
                <a:spcPts val="550"/>
              </a:spcBef>
              <a:spcAft>
                <a:spcPts val="0"/>
              </a:spcAft>
              <a:buClr>
                <a:srgbClr val="818181"/>
              </a:buClr>
              <a:buSzPts val="1800"/>
              <a:buFont typeface="Courier New"/>
              <a:buChar char="o"/>
            </a:pPr>
            <a:r>
              <a:rPr b="0" i="0" lang="en-US" sz="1800" u="none" cap="none" strike="noStrike">
                <a:solidFill>
                  <a:srgbClr val="818181"/>
                </a:solidFill>
                <a:latin typeface="Calibri"/>
                <a:ea typeface="Calibri"/>
                <a:cs typeface="Calibri"/>
                <a:sym typeface="Calibri"/>
              </a:rPr>
              <a:t>Meaning intended by the programmer in the original source program  should carry forward in each compilation stage until code-generation.</a:t>
            </a:r>
            <a:endParaRPr b="0" i="0" sz="1800" u="none" cap="none" strike="noStrike">
              <a:solidFill>
                <a:schemeClr val="dk1"/>
              </a:solidFill>
              <a:latin typeface="Calibri"/>
              <a:ea typeface="Calibri"/>
              <a:cs typeface="Calibri"/>
              <a:sym typeface="Calibri"/>
            </a:endParaRPr>
          </a:p>
          <a:p>
            <a:pPr indent="0" lvl="2" marL="914400" marR="0" rtl="0" algn="l">
              <a:lnSpc>
                <a:spcPct val="100000"/>
              </a:lnSpc>
              <a:spcBef>
                <a:spcPts val="60"/>
              </a:spcBef>
              <a:spcAft>
                <a:spcPts val="0"/>
              </a:spcAft>
              <a:buClr>
                <a:srgbClr val="818181"/>
              </a:buClr>
              <a:buSzPts val="1300"/>
              <a:buFont typeface="Courier New"/>
              <a:buNone/>
            </a:pPr>
            <a:r>
              <a:t/>
            </a:r>
            <a:endParaRPr b="0" i="0" sz="1300" u="none" cap="none" strike="noStrike">
              <a:solidFill>
                <a:schemeClr val="dk1"/>
              </a:solidFill>
              <a:latin typeface="Calibri"/>
              <a:ea typeface="Calibri"/>
              <a:cs typeface="Calibri"/>
              <a:sym typeface="Calibri"/>
            </a:endParaRPr>
          </a:p>
          <a:p>
            <a:pPr indent="-457833" lvl="1" marL="927100" marR="0" rtl="0" algn="l">
              <a:lnSpc>
                <a:spcPct val="100000"/>
              </a:lnSpc>
              <a:spcBef>
                <a:spcPts val="0"/>
              </a:spcBef>
              <a:spcAft>
                <a:spcPts val="0"/>
              </a:spcAft>
              <a:buClr>
                <a:schemeClr val="dk1"/>
              </a:buClr>
              <a:buSzPts val="2000"/>
              <a:buFont typeface="Calibri"/>
              <a:buAutoNum type="arabicPeriod"/>
            </a:pPr>
            <a:r>
              <a:rPr b="1" i="0" lang="en-US" sz="2000" u="none" cap="none" strike="noStrike">
                <a:solidFill>
                  <a:schemeClr val="dk1"/>
                </a:solidFill>
                <a:latin typeface="Calibri"/>
                <a:ea typeface="Calibri"/>
                <a:cs typeface="Calibri"/>
                <a:sym typeface="Calibri"/>
              </a:rPr>
              <a:t>The target program must be of high quality</a:t>
            </a:r>
            <a:r>
              <a:rPr b="0" i="0" lang="en-US" sz="20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a:p>
            <a:pPr indent="-229235" lvl="2" marL="1155700" marR="0" rtl="0" algn="l">
              <a:lnSpc>
                <a:spcPct val="100000"/>
              </a:lnSpc>
              <a:spcBef>
                <a:spcPts val="1630"/>
              </a:spcBef>
              <a:spcAft>
                <a:spcPts val="0"/>
              </a:spcAft>
              <a:buClr>
                <a:srgbClr val="818181"/>
              </a:buClr>
              <a:buSzPts val="1800"/>
              <a:buFont typeface="Courier New"/>
              <a:buChar char="o"/>
            </a:pPr>
            <a:r>
              <a:rPr b="0" i="0" lang="en-US" sz="1800" u="none" cap="none" strike="noStrike">
                <a:solidFill>
                  <a:srgbClr val="818181"/>
                </a:solidFill>
                <a:latin typeface="Calibri"/>
                <a:ea typeface="Calibri"/>
                <a:cs typeface="Calibri"/>
                <a:sym typeface="Calibri"/>
              </a:rPr>
              <a:t>Execution time or space or energy or …</a:t>
            </a:r>
            <a:endParaRPr b="0" i="0" sz="1800" u="none" cap="none" strike="noStrike">
              <a:solidFill>
                <a:schemeClr val="dk1"/>
              </a:solidFill>
              <a:latin typeface="Calibri"/>
              <a:ea typeface="Calibri"/>
              <a:cs typeface="Calibri"/>
              <a:sym typeface="Calibri"/>
            </a:endParaRPr>
          </a:p>
          <a:p>
            <a:pPr indent="-457833" lvl="1" marL="927100" marR="0" rtl="0" algn="l">
              <a:lnSpc>
                <a:spcPct val="100000"/>
              </a:lnSpc>
              <a:spcBef>
                <a:spcPts val="1650"/>
              </a:spcBef>
              <a:spcAft>
                <a:spcPts val="0"/>
              </a:spcAft>
              <a:buClr>
                <a:schemeClr val="dk1"/>
              </a:buClr>
              <a:buSzPts val="2000"/>
              <a:buFont typeface="Calibri"/>
              <a:buAutoNum type="arabicPeriod"/>
            </a:pPr>
            <a:r>
              <a:rPr b="1" i="0" lang="en-US" sz="2000" u="none" cap="none" strike="noStrike">
                <a:solidFill>
                  <a:schemeClr val="dk1"/>
                </a:solidFill>
                <a:latin typeface="Calibri"/>
                <a:ea typeface="Calibri"/>
                <a:cs typeface="Calibri"/>
                <a:sym typeface="Calibri"/>
              </a:rPr>
              <a:t>The code generator itself must run efficiently.</a:t>
            </a:r>
            <a:endParaRPr b="0" i="0" sz="2000" u="none" cap="none" strike="noStrike">
              <a:solidFill>
                <a:schemeClr val="dk1"/>
              </a:solidFill>
              <a:latin typeface="Calibri"/>
              <a:ea typeface="Calibri"/>
              <a:cs typeface="Calibri"/>
              <a:sym typeface="Calibri"/>
            </a:endParaRPr>
          </a:p>
          <a:p>
            <a:pPr indent="-229235" lvl="2" marL="1155700" marR="0" rtl="0" algn="l">
              <a:lnSpc>
                <a:spcPct val="100000"/>
              </a:lnSpc>
              <a:spcBef>
                <a:spcPts val="1640"/>
              </a:spcBef>
              <a:spcAft>
                <a:spcPts val="0"/>
              </a:spcAft>
              <a:buClr>
                <a:srgbClr val="818181"/>
              </a:buClr>
              <a:buSzPts val="1800"/>
              <a:buFont typeface="Courier New"/>
              <a:buChar char="o"/>
            </a:pPr>
            <a:r>
              <a:rPr b="0" i="0" lang="en-US" sz="1800" u="none" cap="none" strike="noStrike">
                <a:solidFill>
                  <a:srgbClr val="818181"/>
                </a:solidFill>
                <a:latin typeface="Calibri"/>
                <a:ea typeface="Calibri"/>
                <a:cs typeface="Calibri"/>
                <a:sym typeface="Calibri"/>
              </a:rPr>
              <a:t>Instruction Selection, Register Allocation and Inst</a:t>
            </a:r>
            <a:r>
              <a:rPr b="0" i="0" lang="en-US" sz="1800" u="none" cap="none" strike="noStrike">
                <a:solidFill>
                  <a:srgbClr val="818181"/>
                </a:solidFill>
                <a:latin typeface="Calibri"/>
                <a:ea typeface="Calibri"/>
                <a:cs typeface="Calibri"/>
                <a:sym typeface="Calibri"/>
              </a:rPr>
              <a:t>ruction ordering.</a:t>
            </a:r>
            <a:endParaRPr b="0" i="0" sz="1800" u="none" cap="none" strike="noStrike">
              <a:solidFill>
                <a:schemeClr val="dk1"/>
              </a:solidFill>
              <a:latin typeface="Calibri"/>
              <a:ea typeface="Calibri"/>
              <a:cs typeface="Calibri"/>
              <a:sym typeface="Calibri"/>
            </a:endParaRPr>
          </a:p>
        </p:txBody>
      </p:sp>
      <p:sp>
        <p:nvSpPr>
          <p:cNvPr id="120" name="Google Shape;120;p6"/>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21" name="Google Shape;121;p6"/>
          <p:cNvSpPr txBox="1"/>
          <p:nvPr/>
        </p:nvSpPr>
        <p:spPr>
          <a:xfrm>
            <a:off x="11837923" y="6500876"/>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585858"/>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nvSpPr>
        <p:spPr>
          <a:xfrm>
            <a:off x="513080" y="760603"/>
            <a:ext cx="8129905" cy="399224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a:p>
            <a:pPr indent="0" lvl="0" marL="0" marR="0" rtl="0" algn="l">
              <a:lnSpc>
                <a:spcPct val="100000"/>
              </a:lnSpc>
              <a:spcBef>
                <a:spcPts val="20"/>
              </a:spcBef>
              <a:spcAft>
                <a:spcPts val="0"/>
              </a:spcAft>
              <a:buNone/>
            </a:pPr>
            <a:r>
              <a:t/>
            </a:r>
            <a:endParaRPr sz="2150">
              <a:solidFill>
                <a:schemeClr val="dk1"/>
              </a:solidFill>
              <a:latin typeface="Calibri"/>
              <a:ea typeface="Calibri"/>
              <a:cs typeface="Calibri"/>
              <a:sym typeface="Calibri"/>
            </a:endParaRPr>
          </a:p>
          <a:p>
            <a:pPr indent="0" lvl="0" marL="12700" marR="0" rtl="0" algn="l">
              <a:lnSpc>
                <a:spcPct val="100000"/>
              </a:lnSpc>
              <a:spcBef>
                <a:spcPts val="5"/>
              </a:spcBef>
              <a:spcAft>
                <a:spcPts val="0"/>
              </a:spcAft>
              <a:buNone/>
            </a:pPr>
            <a:r>
              <a:rPr b="1" lang="en-US" sz="2400">
                <a:solidFill>
                  <a:srgbClr val="001F5F"/>
                </a:solidFill>
                <a:latin typeface="Calibri"/>
                <a:ea typeface="Calibri"/>
                <a:cs typeface="Calibri"/>
                <a:sym typeface="Calibri"/>
              </a:rPr>
              <a:t>Introduction</a:t>
            </a:r>
            <a:endParaRPr sz="2400">
              <a:solidFill>
                <a:schemeClr val="dk1"/>
              </a:solidFill>
              <a:latin typeface="Calibri"/>
              <a:ea typeface="Calibri"/>
              <a:cs typeface="Calibri"/>
              <a:sym typeface="Calibri"/>
            </a:endParaRPr>
          </a:p>
          <a:p>
            <a:pPr indent="0" lvl="0" marL="0" marR="0" rtl="0" algn="l">
              <a:lnSpc>
                <a:spcPct val="100000"/>
              </a:lnSpc>
              <a:spcBef>
                <a:spcPts val="55"/>
              </a:spcBef>
              <a:spcAft>
                <a:spcPts val="0"/>
              </a:spcAft>
              <a:buNone/>
            </a:pPr>
            <a:r>
              <a:t/>
            </a:r>
            <a:endParaRPr sz="2450">
              <a:solidFill>
                <a:schemeClr val="dk1"/>
              </a:solidFill>
              <a:latin typeface="Calibri"/>
              <a:ea typeface="Calibri"/>
              <a:cs typeface="Calibri"/>
              <a:sym typeface="Calibri"/>
            </a:endParaRPr>
          </a:p>
          <a:p>
            <a:pPr indent="-243204" lvl="0" marL="255270" marR="0" rtl="0" algn="l">
              <a:lnSpc>
                <a:spcPct val="100000"/>
              </a:lnSpc>
              <a:spcBef>
                <a:spcPts val="0"/>
              </a:spcBef>
              <a:spcAft>
                <a:spcPts val="0"/>
              </a:spcAft>
              <a:buClr>
                <a:schemeClr val="dk1"/>
              </a:buClr>
              <a:buSzPts val="2300"/>
              <a:buFont typeface="Noto Sans Symbols"/>
              <a:buChar char="⮚"/>
            </a:pPr>
            <a:r>
              <a:rPr b="1" lang="en-US" sz="2400">
                <a:solidFill>
                  <a:schemeClr val="dk1"/>
                </a:solidFill>
                <a:latin typeface="Calibri"/>
                <a:ea typeface="Calibri"/>
                <a:cs typeface="Calibri"/>
                <a:sym typeface="Calibri"/>
              </a:rPr>
              <a:t>The challenges in code generation are</a:t>
            </a:r>
            <a:r>
              <a:rPr lang="en-US" sz="2400">
                <a:solidFill>
                  <a:schemeClr val="dk1"/>
                </a:solidFill>
                <a:latin typeface="Calibri"/>
                <a:ea typeface="Calibri"/>
                <a:cs typeface="Calibri"/>
                <a:sym typeface="Calibri"/>
              </a:rPr>
              <a:t>,</a:t>
            </a:r>
            <a:endParaRPr sz="2400">
              <a:solidFill>
                <a:schemeClr val="dk1"/>
              </a:solidFill>
              <a:latin typeface="Calibri"/>
              <a:ea typeface="Calibri"/>
              <a:cs typeface="Calibri"/>
              <a:sym typeface="Calibri"/>
            </a:endParaRPr>
          </a:p>
          <a:p>
            <a:pPr indent="-457200" lvl="1" marL="927100" marR="330835" rtl="0" algn="l">
              <a:lnSpc>
                <a:spcPct val="150000"/>
              </a:lnSpc>
              <a:spcBef>
                <a:spcPts val="550"/>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Mathematically, the problem of generating an optimal target  program for a given source program is </a:t>
            </a:r>
            <a:r>
              <a:rPr b="0" i="1" lang="en-US" sz="2200" u="none" cap="none" strike="noStrike">
                <a:solidFill>
                  <a:schemeClr val="dk1"/>
                </a:solidFill>
                <a:latin typeface="Calibri"/>
                <a:ea typeface="Calibri"/>
                <a:cs typeface="Calibri"/>
                <a:sym typeface="Calibri"/>
              </a:rPr>
              <a:t>undecidable</a:t>
            </a:r>
            <a:r>
              <a:rPr b="0" i="0" lang="en-US" sz="2200" u="none" cap="none" strike="noStrike">
                <a:solidFill>
                  <a:schemeClr val="dk1"/>
                </a:solidFill>
                <a:latin typeface="Calibri"/>
                <a:ea typeface="Calibri"/>
                <a:cs typeface="Calibri"/>
                <a:sym typeface="Calibri"/>
              </a:rPr>
              <a:t>;</a:t>
            </a:r>
            <a:endParaRPr b="0" i="0" sz="2200" u="none" cap="none" strike="noStrike">
              <a:solidFill>
                <a:schemeClr val="dk1"/>
              </a:solidFill>
              <a:latin typeface="Calibri"/>
              <a:ea typeface="Calibri"/>
              <a:cs typeface="Calibri"/>
              <a:sym typeface="Calibri"/>
            </a:endParaRPr>
          </a:p>
          <a:p>
            <a:pPr indent="-457200" lvl="1" marL="927100" marR="0" rtl="0" algn="l">
              <a:lnSpc>
                <a:spcPct val="100000"/>
              </a:lnSpc>
              <a:spcBef>
                <a:spcPts val="1825"/>
              </a:spcBef>
              <a:spcAft>
                <a:spcPts val="0"/>
              </a:spcAft>
              <a:buClr>
                <a:schemeClr val="dk1"/>
              </a:buClr>
              <a:buSzPts val="2200"/>
              <a:buFont typeface="Calibri"/>
              <a:buAutoNum type="arabicPeriod"/>
            </a:pPr>
            <a:r>
              <a:rPr b="0" i="0" lang="en-US" sz="2200" u="none" cap="none" strike="noStrike">
                <a:solidFill>
                  <a:schemeClr val="dk1"/>
                </a:solidFill>
                <a:latin typeface="Calibri"/>
                <a:ea typeface="Calibri"/>
                <a:cs typeface="Calibri"/>
                <a:sym typeface="Calibri"/>
              </a:rPr>
              <a:t>Many of the subproblems encountered in code generation such</a:t>
            </a:r>
            <a:endParaRPr b="0" i="0" sz="2200" u="none" cap="none" strike="noStrike">
              <a:solidFill>
                <a:schemeClr val="dk1"/>
              </a:solidFill>
              <a:latin typeface="Calibri"/>
              <a:ea typeface="Calibri"/>
              <a:cs typeface="Calibri"/>
              <a:sym typeface="Calibri"/>
            </a:endParaRPr>
          </a:p>
          <a:p>
            <a:pPr indent="0" lvl="0" marL="927100" marR="0" rtl="0" algn="l">
              <a:lnSpc>
                <a:spcPct val="100000"/>
              </a:lnSpc>
              <a:spcBef>
                <a:spcPts val="1320"/>
              </a:spcBef>
              <a:spcAft>
                <a:spcPts val="0"/>
              </a:spcAft>
              <a:buNone/>
            </a:pPr>
            <a:r>
              <a:rPr lang="en-US" sz="2200">
                <a:solidFill>
                  <a:schemeClr val="dk1"/>
                </a:solidFill>
                <a:latin typeface="Calibri"/>
                <a:ea typeface="Calibri"/>
                <a:cs typeface="Calibri"/>
                <a:sym typeface="Calibri"/>
              </a:rPr>
              <a:t>as register allocation are </a:t>
            </a:r>
            <a:r>
              <a:rPr i="1" lang="en-US" sz="2200">
                <a:solidFill>
                  <a:schemeClr val="dk1"/>
                </a:solidFill>
                <a:latin typeface="Calibri"/>
                <a:ea typeface="Calibri"/>
                <a:cs typeface="Calibri"/>
                <a:sym typeface="Calibri"/>
              </a:rPr>
              <a:t>Computationally intractable(NP-Hard)</a:t>
            </a:r>
            <a:r>
              <a:rPr lang="en-US" sz="2200">
                <a:solidFill>
                  <a:schemeClr val="dk1"/>
                </a:solidFill>
                <a:latin typeface="Calibri"/>
                <a:ea typeface="Calibri"/>
                <a:cs typeface="Calibri"/>
                <a:sym typeface="Calibri"/>
              </a:rPr>
              <a:t>.</a:t>
            </a:r>
            <a:endParaRPr sz="2200">
              <a:solidFill>
                <a:schemeClr val="dk1"/>
              </a:solidFill>
              <a:latin typeface="Calibri"/>
              <a:ea typeface="Calibri"/>
              <a:cs typeface="Calibri"/>
              <a:sym typeface="Calibri"/>
            </a:endParaRPr>
          </a:p>
        </p:txBody>
      </p:sp>
      <p:sp>
        <p:nvSpPr>
          <p:cNvPr id="127" name="Google Shape;127;p7"/>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28" name="Google Shape;128;p7"/>
          <p:cNvSpPr txBox="1"/>
          <p:nvPr/>
        </p:nvSpPr>
        <p:spPr>
          <a:xfrm>
            <a:off x="11837923" y="6500876"/>
            <a:ext cx="13970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585858"/>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p8"/>
          <p:cNvSpPr txBox="1"/>
          <p:nvPr/>
        </p:nvSpPr>
        <p:spPr>
          <a:xfrm>
            <a:off x="513080" y="1462785"/>
            <a:ext cx="8336280" cy="25380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1F5F"/>
                </a:solidFill>
                <a:latin typeface="Calibri"/>
                <a:ea typeface="Calibri"/>
                <a:cs typeface="Calibri"/>
                <a:sym typeface="Calibri"/>
              </a:rPr>
              <a:t>Introduction</a:t>
            </a:r>
            <a:endParaRPr sz="2400">
              <a:solidFill>
                <a:schemeClr val="dk1"/>
              </a:solidFill>
              <a:latin typeface="Calibri"/>
              <a:ea typeface="Calibri"/>
              <a:cs typeface="Calibri"/>
              <a:sym typeface="Calibri"/>
            </a:endParaRPr>
          </a:p>
          <a:p>
            <a:pPr indent="-243204" lvl="0" marL="316230" marR="0" rtl="0" algn="l">
              <a:lnSpc>
                <a:spcPct val="100000"/>
              </a:lnSpc>
              <a:spcBef>
                <a:spcPts val="1890"/>
              </a:spcBef>
              <a:spcAft>
                <a:spcPts val="0"/>
              </a:spcAft>
              <a:buClr>
                <a:schemeClr val="dk1"/>
              </a:buClr>
              <a:buSzPts val="2300"/>
              <a:buFont typeface="Noto Sans Symbols"/>
              <a:buChar char="⮚"/>
            </a:pPr>
            <a:r>
              <a:rPr b="1" lang="en-US" sz="2400">
                <a:solidFill>
                  <a:schemeClr val="dk1"/>
                </a:solidFill>
                <a:latin typeface="Calibri"/>
                <a:ea typeface="Calibri"/>
                <a:cs typeface="Calibri"/>
                <a:sym typeface="Calibri"/>
              </a:rPr>
              <a:t>A code generator has three primary tasks:</a:t>
            </a:r>
            <a:endParaRPr sz="2400">
              <a:solidFill>
                <a:schemeClr val="dk1"/>
              </a:solidFill>
              <a:latin typeface="Calibri"/>
              <a:ea typeface="Calibri"/>
              <a:cs typeface="Calibri"/>
              <a:sym typeface="Calibri"/>
            </a:endParaRPr>
          </a:p>
          <a:p>
            <a:pPr indent="-343535" lvl="1" marL="765810" marR="0" rtl="0" algn="l">
              <a:lnSpc>
                <a:spcPct val="100000"/>
              </a:lnSpc>
              <a:spcBef>
                <a:spcPts val="1605"/>
              </a:spcBef>
              <a:spcAft>
                <a:spcPts val="0"/>
              </a:spcAft>
              <a:buClr>
                <a:srgbClr val="001F5F"/>
              </a:buClr>
              <a:buSzPts val="2200"/>
              <a:buFont typeface="Calibri"/>
              <a:buAutoNum type="arabicPeriod"/>
            </a:pPr>
            <a:r>
              <a:rPr b="1" i="0" lang="en-US" sz="2200" u="none" cap="none" strike="noStrike">
                <a:solidFill>
                  <a:srgbClr val="001F5F"/>
                </a:solidFill>
                <a:latin typeface="Calibri"/>
                <a:ea typeface="Calibri"/>
                <a:cs typeface="Calibri"/>
                <a:sym typeface="Calibri"/>
              </a:rPr>
              <a:t>Instruction Selection</a:t>
            </a:r>
            <a:endParaRPr b="0" i="0" sz="2200" u="none" cap="none" strike="noStrike">
              <a:solidFill>
                <a:schemeClr val="dk1"/>
              </a:solidFill>
              <a:latin typeface="Calibri"/>
              <a:ea typeface="Calibri"/>
              <a:cs typeface="Calibri"/>
              <a:sym typeface="Calibri"/>
            </a:endParaRPr>
          </a:p>
          <a:p>
            <a:pPr indent="-342900" lvl="0" marL="1222375" marR="5080" rtl="0" algn="l">
              <a:lnSpc>
                <a:spcPct val="140100"/>
              </a:lnSpc>
              <a:spcBef>
                <a:spcPts val="490"/>
              </a:spcBef>
              <a:spcAft>
                <a:spcPts val="0"/>
              </a:spcAft>
              <a:buNone/>
            </a:pPr>
            <a:r>
              <a:rPr lang="en-US" sz="2200">
                <a:solidFill>
                  <a:srgbClr val="006FC0"/>
                </a:solidFill>
                <a:latin typeface="Courier New"/>
                <a:ea typeface="Courier New"/>
                <a:cs typeface="Courier New"/>
                <a:sym typeface="Courier New"/>
              </a:rPr>
              <a:t>o </a:t>
            </a:r>
            <a:r>
              <a:rPr lang="en-US" sz="2200">
                <a:solidFill>
                  <a:srgbClr val="006FC0"/>
                </a:solidFill>
                <a:latin typeface="Calibri"/>
                <a:ea typeface="Calibri"/>
                <a:cs typeface="Calibri"/>
                <a:sym typeface="Calibri"/>
              </a:rPr>
              <a:t>It involves choosing appropriate target-machine instructions to  implement the IR statements.</a:t>
            </a:r>
            <a:endParaRPr sz="2200">
              <a:solidFill>
                <a:schemeClr val="dk1"/>
              </a:solidFill>
              <a:latin typeface="Calibri"/>
              <a:ea typeface="Calibri"/>
              <a:cs typeface="Calibri"/>
              <a:sym typeface="Calibri"/>
            </a:endParaRPr>
          </a:p>
        </p:txBody>
      </p:sp>
      <p:sp>
        <p:nvSpPr>
          <p:cNvPr id="134" name="Google Shape;134;p8"/>
          <p:cNvSpPr txBox="1"/>
          <p:nvPr/>
        </p:nvSpPr>
        <p:spPr>
          <a:xfrm>
            <a:off x="923036" y="4173728"/>
            <a:ext cx="7854315" cy="2428875"/>
          </a:xfrm>
          <a:prstGeom prst="rect">
            <a:avLst/>
          </a:prstGeom>
          <a:noFill/>
          <a:ln>
            <a:noFill/>
          </a:ln>
        </p:spPr>
        <p:txBody>
          <a:bodyPr anchorCtr="0" anchor="t" bIns="0" lIns="0" spcFirstLastPara="1" rIns="0" wrap="square" tIns="12050">
            <a:spAutoFit/>
          </a:bodyPr>
          <a:lstStyle/>
          <a:p>
            <a:pPr indent="-343535" lvl="0" marL="355600" marR="0" rtl="0" algn="l">
              <a:lnSpc>
                <a:spcPct val="100000"/>
              </a:lnSpc>
              <a:spcBef>
                <a:spcPts val="0"/>
              </a:spcBef>
              <a:spcAft>
                <a:spcPts val="0"/>
              </a:spcAft>
              <a:buClr>
                <a:srgbClr val="001F5F"/>
              </a:buClr>
              <a:buSzPts val="2200"/>
              <a:buFont typeface="Calibri"/>
              <a:buAutoNum type="arabicPeriod" startAt="2"/>
            </a:pPr>
            <a:r>
              <a:rPr b="1" lang="en-US" sz="2200">
                <a:solidFill>
                  <a:srgbClr val="001F5F"/>
                </a:solidFill>
                <a:latin typeface="Calibri"/>
                <a:ea typeface="Calibri"/>
                <a:cs typeface="Calibri"/>
                <a:sym typeface="Calibri"/>
              </a:rPr>
              <a:t>Register Allocation &amp; Assignment</a:t>
            </a:r>
            <a:endParaRPr sz="2200">
              <a:solidFill>
                <a:schemeClr val="dk1"/>
              </a:solidFill>
              <a:latin typeface="Calibri"/>
              <a:ea typeface="Calibri"/>
              <a:cs typeface="Calibri"/>
              <a:sym typeface="Calibri"/>
            </a:endParaRPr>
          </a:p>
          <a:p>
            <a:pPr indent="-343535" lvl="1" marL="812800" marR="0" rtl="0" algn="l">
              <a:lnSpc>
                <a:spcPct val="100000"/>
              </a:lnSpc>
              <a:spcBef>
                <a:spcPts val="1560"/>
              </a:spcBef>
              <a:spcAft>
                <a:spcPts val="0"/>
              </a:spcAft>
              <a:buClr>
                <a:srgbClr val="006FC0"/>
              </a:buClr>
              <a:buSzPts val="2200"/>
              <a:buFont typeface="Courier New"/>
              <a:buChar char="o"/>
            </a:pPr>
            <a:r>
              <a:rPr b="0" i="0" lang="en-US" sz="2200" u="none" cap="none" strike="noStrike">
                <a:solidFill>
                  <a:srgbClr val="006FC0"/>
                </a:solidFill>
                <a:latin typeface="Calibri"/>
                <a:ea typeface="Calibri"/>
                <a:cs typeface="Calibri"/>
                <a:sym typeface="Calibri"/>
              </a:rPr>
              <a:t>It involves deciding what values to keep in which registers.</a:t>
            </a:r>
            <a:endParaRPr b="0" i="0" sz="2200" u="none" cap="none" strike="noStrike">
              <a:solidFill>
                <a:schemeClr val="dk1"/>
              </a:solidFill>
              <a:latin typeface="Calibri"/>
              <a:ea typeface="Calibri"/>
              <a:cs typeface="Calibri"/>
              <a:sym typeface="Calibri"/>
            </a:endParaRPr>
          </a:p>
          <a:p>
            <a:pPr indent="-343535" lvl="0" marL="355600" marR="0" rtl="0" algn="l">
              <a:lnSpc>
                <a:spcPct val="100000"/>
              </a:lnSpc>
              <a:spcBef>
                <a:spcPts val="1550"/>
              </a:spcBef>
              <a:spcAft>
                <a:spcPts val="0"/>
              </a:spcAft>
              <a:buClr>
                <a:srgbClr val="001F5F"/>
              </a:buClr>
              <a:buSzPts val="2200"/>
              <a:buFont typeface="Calibri"/>
              <a:buAutoNum type="arabicPeriod" startAt="2"/>
            </a:pPr>
            <a:r>
              <a:rPr b="1" lang="en-US" sz="2200">
                <a:solidFill>
                  <a:srgbClr val="001F5F"/>
                </a:solidFill>
                <a:latin typeface="Calibri"/>
                <a:ea typeface="Calibri"/>
                <a:cs typeface="Calibri"/>
                <a:sym typeface="Calibri"/>
              </a:rPr>
              <a:t>Instruction ordering</a:t>
            </a:r>
            <a:endParaRPr sz="2200">
              <a:solidFill>
                <a:schemeClr val="dk1"/>
              </a:solidFill>
              <a:latin typeface="Calibri"/>
              <a:ea typeface="Calibri"/>
              <a:cs typeface="Calibri"/>
              <a:sym typeface="Calibri"/>
            </a:endParaRPr>
          </a:p>
          <a:p>
            <a:pPr indent="-342900" lvl="1" marL="812800" marR="5080" rtl="0" algn="l">
              <a:lnSpc>
                <a:spcPct val="140100"/>
              </a:lnSpc>
              <a:spcBef>
                <a:spcPts val="500"/>
              </a:spcBef>
              <a:spcAft>
                <a:spcPts val="0"/>
              </a:spcAft>
              <a:buClr>
                <a:srgbClr val="006FC0"/>
              </a:buClr>
              <a:buSzPts val="2200"/>
              <a:buFont typeface="Courier New"/>
              <a:buChar char="o"/>
            </a:pPr>
            <a:r>
              <a:rPr b="0" i="0" lang="en-US" sz="2200" u="none" cap="none" strike="noStrike">
                <a:solidFill>
                  <a:srgbClr val="006FC0"/>
                </a:solidFill>
                <a:latin typeface="Calibri"/>
                <a:ea typeface="Calibri"/>
                <a:cs typeface="Calibri"/>
                <a:sym typeface="Calibri"/>
              </a:rPr>
              <a:t>It involves deciding in what order to schedule the execution of  instructions</a:t>
            </a:r>
            <a:endParaRPr b="0" i="0" sz="2200" u="none" cap="none" strike="noStrike">
              <a:solidFill>
                <a:schemeClr val="dk1"/>
              </a:solidFill>
              <a:latin typeface="Calibri"/>
              <a:ea typeface="Calibri"/>
              <a:cs typeface="Calibri"/>
              <a:sym typeface="Calibri"/>
            </a:endParaRPr>
          </a:p>
        </p:txBody>
      </p:sp>
      <p:sp>
        <p:nvSpPr>
          <p:cNvPr id="135" name="Google Shape;135;p8"/>
          <p:cNvSpPr txBox="1"/>
          <p:nvPr/>
        </p:nvSpPr>
        <p:spPr>
          <a:xfrm>
            <a:off x="513080" y="760603"/>
            <a:ext cx="307594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Generation</a:t>
            </a:r>
            <a:endParaRPr sz="2400">
              <a:solidFill>
                <a:schemeClr val="dk1"/>
              </a:solidFill>
              <a:latin typeface="Calibri"/>
              <a:ea typeface="Calibri"/>
              <a:cs typeface="Calibri"/>
              <a:sym typeface="Calibri"/>
            </a:endParaRPr>
          </a:p>
        </p:txBody>
      </p:sp>
      <p:pic>
        <p:nvPicPr>
          <p:cNvPr id="136" name="Google Shape;136;p8"/>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37" name="Google Shape;137;p8"/>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8"/>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39" name="Google Shape;139;p8"/>
          <p:cNvSpPr txBox="1"/>
          <p:nvPr/>
        </p:nvSpPr>
        <p:spPr>
          <a:xfrm>
            <a:off x="10103357" y="2162403"/>
            <a:ext cx="1563370" cy="1854835"/>
          </a:xfrm>
          <a:prstGeom prst="rect">
            <a:avLst/>
          </a:prstGeom>
          <a:noFill/>
          <a:ln>
            <a:noFill/>
          </a:ln>
        </p:spPr>
        <p:txBody>
          <a:bodyPr anchorCtr="0" anchor="t" bIns="0" lIns="0" spcFirstLastPara="1" rIns="0" wrap="square" tIns="12700">
            <a:spAutoFit/>
          </a:bodyPr>
          <a:lstStyle/>
          <a:p>
            <a:pPr indent="0" lvl="0" marL="12700" marR="424180" rtl="0" algn="l">
              <a:lnSpc>
                <a:spcPct val="150000"/>
              </a:lnSpc>
              <a:spcBef>
                <a:spcPts val="0"/>
              </a:spcBef>
              <a:spcAft>
                <a:spcPts val="0"/>
              </a:spcAft>
              <a:buNone/>
            </a:pPr>
            <a:r>
              <a:rPr b="1" lang="en-US" sz="2000">
                <a:solidFill>
                  <a:srgbClr val="006FC0"/>
                </a:solidFill>
                <a:latin typeface="Consolas"/>
                <a:ea typeface="Consolas"/>
                <a:cs typeface="Consolas"/>
                <a:sym typeface="Consolas"/>
              </a:rPr>
              <a:t>IR Code:  </a:t>
            </a:r>
            <a:r>
              <a:rPr b="1" lang="en-US" sz="2000">
                <a:solidFill>
                  <a:schemeClr val="dk1"/>
                </a:solidFill>
                <a:latin typeface="Consolas"/>
                <a:ea typeface="Consolas"/>
                <a:cs typeface="Consolas"/>
                <a:sym typeface="Consolas"/>
              </a:rPr>
              <a:t>t0 = y</a:t>
            </a:r>
            <a:endParaRPr sz="2000">
              <a:solidFill>
                <a:schemeClr val="dk1"/>
              </a:solidFill>
              <a:latin typeface="Consolas"/>
              <a:ea typeface="Consolas"/>
              <a:cs typeface="Consolas"/>
              <a:sym typeface="Consolas"/>
            </a:endParaRPr>
          </a:p>
          <a:p>
            <a:pPr indent="0" lvl="0" marL="12700" marR="5080" rtl="0" algn="l">
              <a:lnSpc>
                <a:spcPct val="180000"/>
              </a:lnSpc>
              <a:spcBef>
                <a:spcPts val="120"/>
              </a:spcBef>
              <a:spcAft>
                <a:spcPts val="0"/>
              </a:spcAft>
              <a:buNone/>
            </a:pPr>
            <a:r>
              <a:rPr b="1" lang="en-US" sz="2000">
                <a:solidFill>
                  <a:schemeClr val="dk1"/>
                </a:solidFill>
                <a:latin typeface="Consolas"/>
                <a:ea typeface="Consolas"/>
                <a:cs typeface="Consolas"/>
                <a:sym typeface="Consolas"/>
              </a:rPr>
              <a:t>t0 = t0 </a:t>
            </a:r>
            <a:r>
              <a:rPr b="1" lang="en-US" sz="2000">
                <a:solidFill>
                  <a:srgbClr val="006FC0"/>
                </a:solidFill>
                <a:latin typeface="Consolas"/>
                <a:ea typeface="Consolas"/>
                <a:cs typeface="Consolas"/>
                <a:sym typeface="Consolas"/>
              </a:rPr>
              <a:t>+ </a:t>
            </a:r>
            <a:r>
              <a:rPr b="1" lang="en-US" sz="2000">
                <a:solidFill>
                  <a:schemeClr val="dk1"/>
                </a:solidFill>
                <a:latin typeface="Consolas"/>
                <a:ea typeface="Consolas"/>
                <a:cs typeface="Consolas"/>
                <a:sym typeface="Consolas"/>
              </a:rPr>
              <a:t>z   x = t0</a:t>
            </a:r>
            <a:endParaRPr sz="2000">
              <a:solidFill>
                <a:schemeClr val="dk1"/>
              </a:solidFill>
              <a:latin typeface="Consolas"/>
              <a:ea typeface="Consolas"/>
              <a:cs typeface="Consolas"/>
              <a:sym typeface="Consolas"/>
            </a:endParaRPr>
          </a:p>
        </p:txBody>
      </p:sp>
      <p:sp>
        <p:nvSpPr>
          <p:cNvPr id="140" name="Google Shape;140;p8"/>
          <p:cNvSpPr txBox="1"/>
          <p:nvPr/>
        </p:nvSpPr>
        <p:spPr>
          <a:xfrm>
            <a:off x="10103357" y="4307814"/>
            <a:ext cx="1842135" cy="1854835"/>
          </a:xfrm>
          <a:prstGeom prst="rect">
            <a:avLst/>
          </a:prstGeom>
          <a:noFill/>
          <a:ln>
            <a:noFill/>
          </a:ln>
        </p:spPr>
        <p:txBody>
          <a:bodyPr anchorCtr="0" anchor="t" bIns="0" lIns="0" spcFirstLastPara="1" rIns="0" wrap="square" tIns="12700">
            <a:spAutoFit/>
          </a:bodyPr>
          <a:lstStyle/>
          <a:p>
            <a:pPr indent="0" lvl="0" marL="12700" marR="144780" rtl="0" algn="l">
              <a:lnSpc>
                <a:spcPct val="150000"/>
              </a:lnSpc>
              <a:spcBef>
                <a:spcPts val="0"/>
              </a:spcBef>
              <a:spcAft>
                <a:spcPts val="0"/>
              </a:spcAft>
              <a:buNone/>
            </a:pPr>
            <a:r>
              <a:rPr b="1" lang="en-US" sz="2000">
                <a:solidFill>
                  <a:srgbClr val="006FC0"/>
                </a:solidFill>
                <a:latin typeface="Consolas"/>
                <a:ea typeface="Consolas"/>
                <a:cs typeface="Consolas"/>
                <a:sym typeface="Consolas"/>
              </a:rPr>
              <a:t>Target Code:  </a:t>
            </a:r>
            <a:r>
              <a:rPr b="1" lang="en-US" sz="2000">
                <a:solidFill>
                  <a:schemeClr val="dk1"/>
                </a:solidFill>
                <a:latin typeface="Consolas"/>
                <a:ea typeface="Consolas"/>
                <a:cs typeface="Consolas"/>
                <a:sym typeface="Consolas"/>
              </a:rPr>
              <a:t>LD R0, y</a:t>
            </a:r>
            <a:endParaRPr sz="2000">
              <a:solidFill>
                <a:schemeClr val="dk1"/>
              </a:solidFill>
              <a:latin typeface="Consolas"/>
              <a:ea typeface="Consolas"/>
              <a:cs typeface="Consolas"/>
              <a:sym typeface="Consolas"/>
            </a:endParaRPr>
          </a:p>
          <a:p>
            <a:pPr indent="0" lvl="0" marL="12700" marR="0" rtl="0" algn="l">
              <a:lnSpc>
                <a:spcPct val="100000"/>
              </a:lnSpc>
              <a:spcBef>
                <a:spcPts val="1200"/>
              </a:spcBef>
              <a:spcAft>
                <a:spcPts val="0"/>
              </a:spcAft>
              <a:buNone/>
            </a:pPr>
            <a:r>
              <a:rPr b="1" lang="en-US" sz="2000">
                <a:solidFill>
                  <a:schemeClr val="dk1"/>
                </a:solidFill>
                <a:latin typeface="Consolas"/>
                <a:ea typeface="Consolas"/>
                <a:cs typeface="Consolas"/>
                <a:sym typeface="Consolas"/>
              </a:rPr>
              <a:t>ADD R0, R0, z</a:t>
            </a:r>
            <a:endParaRPr sz="2000">
              <a:solidFill>
                <a:schemeClr val="dk1"/>
              </a:solidFill>
              <a:latin typeface="Consolas"/>
              <a:ea typeface="Consolas"/>
              <a:cs typeface="Consolas"/>
              <a:sym typeface="Consolas"/>
            </a:endParaRPr>
          </a:p>
          <a:p>
            <a:pPr indent="0" lvl="0" marL="12700" marR="0" rtl="0" algn="l">
              <a:lnSpc>
                <a:spcPct val="100000"/>
              </a:lnSpc>
              <a:spcBef>
                <a:spcPts val="1200"/>
              </a:spcBef>
              <a:spcAft>
                <a:spcPts val="0"/>
              </a:spcAft>
              <a:buNone/>
            </a:pPr>
            <a:r>
              <a:rPr b="1" lang="en-US" sz="2000">
                <a:solidFill>
                  <a:schemeClr val="dk1"/>
                </a:solidFill>
                <a:latin typeface="Consolas"/>
                <a:ea typeface="Consolas"/>
                <a:cs typeface="Consolas"/>
                <a:sym typeface="Consolas"/>
              </a:rPr>
              <a:t>ST x, R0</a:t>
            </a:r>
            <a:endParaRPr sz="2000">
              <a:solidFill>
                <a:schemeClr val="dk1"/>
              </a:solidFill>
              <a:latin typeface="Consolas"/>
              <a:ea typeface="Consolas"/>
              <a:cs typeface="Consolas"/>
              <a:sym typeface="Consolas"/>
            </a:endParaRPr>
          </a:p>
        </p:txBody>
      </p:sp>
      <p:sp>
        <p:nvSpPr>
          <p:cNvPr id="141" name="Google Shape;141;p8"/>
          <p:cNvSpPr/>
          <p:nvPr/>
        </p:nvSpPr>
        <p:spPr>
          <a:xfrm>
            <a:off x="9579102" y="1456182"/>
            <a:ext cx="0" cy="5263515"/>
          </a:xfrm>
          <a:custGeom>
            <a:rect b="b" l="l" r="r" t="t"/>
            <a:pathLst>
              <a:path extrusionOk="0" h="5263515" w="120000">
                <a:moveTo>
                  <a:pt x="0" y="0"/>
                </a:moveTo>
                <a:lnTo>
                  <a:pt x="0" y="5263248"/>
                </a:lnTo>
              </a:path>
            </a:pathLst>
          </a:custGeom>
          <a:noFill/>
          <a:ln cap="flat" cmpd="sng" w="28575">
            <a:solidFill>
              <a:srgbClr val="F1F1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9"/>
          <p:cNvSpPr txBox="1"/>
          <p:nvPr>
            <p:ph type="title"/>
          </p:nvPr>
        </p:nvSpPr>
        <p:spPr>
          <a:xfrm>
            <a:off x="677672" y="1854453"/>
            <a:ext cx="354965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00000"/>
                </a:solidFill>
              </a:rPr>
              <a:t>COMPILER DESIGN</a:t>
            </a:r>
            <a:endParaRPr/>
          </a:p>
        </p:txBody>
      </p:sp>
      <p:sp>
        <p:nvSpPr>
          <p:cNvPr id="147" name="Google Shape;147;p9"/>
          <p:cNvSpPr txBox="1"/>
          <p:nvPr/>
        </p:nvSpPr>
        <p:spPr>
          <a:xfrm>
            <a:off x="677672" y="2618993"/>
            <a:ext cx="7678420" cy="1671955"/>
          </a:xfrm>
          <a:prstGeom prst="rect">
            <a:avLst/>
          </a:prstGeom>
          <a:noFill/>
          <a:ln>
            <a:noFill/>
          </a:ln>
        </p:spPr>
        <p:txBody>
          <a:bodyPr anchorCtr="0" anchor="t" bIns="0" lIns="0" spcFirstLastPara="1" rIns="0" wrap="square" tIns="287000">
            <a:spAutoFit/>
          </a:bodyPr>
          <a:lstStyle/>
          <a:p>
            <a:pPr indent="0" lvl="0" marL="12700" marR="0" rtl="0" algn="l">
              <a:lnSpc>
                <a:spcPct val="100000"/>
              </a:lnSpc>
              <a:spcBef>
                <a:spcPts val="0"/>
              </a:spcBef>
              <a:spcAft>
                <a:spcPts val="0"/>
              </a:spcAft>
              <a:buNone/>
            </a:pPr>
            <a:r>
              <a:rPr b="1" lang="en-US" sz="3600">
                <a:solidFill>
                  <a:srgbClr val="2E5496"/>
                </a:solidFill>
                <a:latin typeface="Calibri"/>
                <a:ea typeface="Calibri"/>
                <a:cs typeface="Calibri"/>
                <a:sym typeface="Calibri"/>
              </a:rPr>
              <a:t>Unit 5:	Code Generation</a:t>
            </a:r>
            <a:endParaRPr sz="3600">
              <a:solidFill>
                <a:schemeClr val="dk1"/>
              </a:solidFill>
              <a:latin typeface="Calibri"/>
              <a:ea typeface="Calibri"/>
              <a:cs typeface="Calibri"/>
              <a:sym typeface="Calibri"/>
            </a:endParaRPr>
          </a:p>
          <a:p>
            <a:pPr indent="0" lvl="0" marL="12700" marR="0" rtl="0" algn="l">
              <a:lnSpc>
                <a:spcPct val="100000"/>
              </a:lnSpc>
              <a:spcBef>
                <a:spcPts val="2165"/>
              </a:spcBef>
              <a:spcAft>
                <a:spcPts val="0"/>
              </a:spcAft>
              <a:buNone/>
            </a:pPr>
            <a:r>
              <a:rPr b="1" lang="en-US" sz="3600">
                <a:solidFill>
                  <a:srgbClr val="001F5F"/>
                </a:solidFill>
                <a:latin typeface="Calibri"/>
                <a:ea typeface="Calibri"/>
                <a:cs typeface="Calibri"/>
                <a:sym typeface="Calibri"/>
              </a:rPr>
              <a:t>Issues in the Design of a Code Generator</a:t>
            </a:r>
            <a:endParaRPr sz="3600">
              <a:solidFill>
                <a:schemeClr val="dk1"/>
              </a:solidFill>
              <a:latin typeface="Calibri"/>
              <a:ea typeface="Calibri"/>
              <a:cs typeface="Calibri"/>
              <a:sym typeface="Calibri"/>
            </a:endParaRPr>
          </a:p>
        </p:txBody>
      </p:sp>
      <p:sp>
        <p:nvSpPr>
          <p:cNvPr id="148" name="Google Shape;148;p9"/>
          <p:cNvSpPr txBox="1"/>
          <p:nvPr/>
        </p:nvSpPr>
        <p:spPr>
          <a:xfrm>
            <a:off x="677672" y="5462201"/>
            <a:ext cx="5211445" cy="774065"/>
          </a:xfrm>
          <a:prstGeom prst="rect">
            <a:avLst/>
          </a:prstGeom>
          <a:noFill/>
          <a:ln>
            <a:noFill/>
          </a:ln>
        </p:spPr>
        <p:txBody>
          <a:bodyPr anchorCtr="0" anchor="t" bIns="0" lIns="0" spcFirstLastPara="1" rIns="0" wrap="square" tIns="54600">
            <a:spAutoFit/>
          </a:bodyPr>
          <a:lstStyle/>
          <a:p>
            <a:pPr indent="0" lvl="0" marL="12700" marR="0" rtl="0" algn="l">
              <a:lnSpc>
                <a:spcPct val="100000"/>
              </a:lnSpc>
              <a:spcBef>
                <a:spcPts val="0"/>
              </a:spcBef>
              <a:spcAft>
                <a:spcPts val="0"/>
              </a:spcAft>
              <a:buNone/>
            </a:pPr>
            <a:r>
              <a:rPr b="1" lang="en-US" sz="2400">
                <a:solidFill>
                  <a:schemeClr val="dk1"/>
                </a:solidFill>
                <a:latin typeface="Calibri"/>
                <a:ea typeface="Calibri"/>
                <a:cs typeface="Calibri"/>
                <a:sym typeface="Calibri"/>
              </a:rPr>
              <a:t>Prakash C O</a:t>
            </a:r>
            <a:endParaRPr sz="2400">
              <a:solidFill>
                <a:schemeClr val="dk1"/>
              </a:solidFill>
              <a:latin typeface="Calibri"/>
              <a:ea typeface="Calibri"/>
              <a:cs typeface="Calibri"/>
              <a:sym typeface="Calibri"/>
            </a:endParaRPr>
          </a:p>
          <a:p>
            <a:pPr indent="0" lvl="0" marL="12700" marR="0" rtl="0" algn="l">
              <a:lnSpc>
                <a:spcPct val="100000"/>
              </a:lnSpc>
              <a:spcBef>
                <a:spcPts val="280"/>
              </a:spcBef>
              <a:spcAft>
                <a:spcPts val="0"/>
              </a:spcAft>
              <a:buNone/>
            </a:pPr>
            <a:r>
              <a:rPr lang="en-US" sz="2000">
                <a:solidFill>
                  <a:schemeClr val="dk1"/>
                </a:solidFill>
                <a:latin typeface="Calibri"/>
                <a:ea typeface="Calibri"/>
                <a:cs typeface="Calibri"/>
                <a:sym typeface="Calibri"/>
              </a:rPr>
              <a:t>Department of Computer Science and Engineering</a:t>
            </a:r>
            <a:endParaRPr sz="2000">
              <a:solidFill>
                <a:schemeClr val="dk1"/>
              </a:solidFill>
              <a:latin typeface="Calibri"/>
              <a:ea typeface="Calibri"/>
              <a:cs typeface="Calibri"/>
              <a:sym typeface="Calibri"/>
            </a:endParaRPr>
          </a:p>
        </p:txBody>
      </p:sp>
      <p:sp>
        <p:nvSpPr>
          <p:cNvPr id="149" name="Google Shape;149;p9"/>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9"/>
          <p:cNvSpPr/>
          <p:nvPr/>
        </p:nvSpPr>
        <p:spPr>
          <a:xfrm>
            <a:off x="761" y="2597657"/>
            <a:ext cx="7904480" cy="68580"/>
          </a:xfrm>
          <a:custGeom>
            <a:rect b="b" l="l" r="r" t="t"/>
            <a:pathLst>
              <a:path extrusionOk="0" h="68580" w="7904480">
                <a:moveTo>
                  <a:pt x="0" y="68579"/>
                </a:moveTo>
                <a:lnTo>
                  <a:pt x="7904099" y="0"/>
                </a:lnTo>
              </a:path>
            </a:pathLst>
          </a:custGeom>
          <a:noFill/>
          <a:ln cap="flat" cmpd="sng" w="38100">
            <a:solidFill>
              <a:srgbClr val="DFA1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51" name="Google Shape;151;p9"/>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2023-04-12T03:10:02Z</dcterms:created>
  <dc:creator>Prakash C 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2023-04-11T00:00:00Z</vt:filetime>
  </property>
  <property fmtid="{D5CDD505-2E9C-101B-9397-08002B2CF9AE}" pid="3" name="Creator">
    <vt:lpwstr>Microsoft® PowerPoint® 2019</vt:lpwstr>
  </property>
  <property fmtid="{D5CDD505-2E9C-101B-9397-08002B2CF9AE}" pid="4" name="LastSaved">
    <vt:filetime>2023-04-12T00:00:00Z</vt:filetime>
  </property>
</Properties>
</file>