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theme+xml" PartName="/ppt/theme/theme1.xml"/>
  <Override ContentType="application/vnd.openxmlformats-officedocument.theme+xml" PartName="/ppt/theme/theme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binary" PartName="/ppt/metadata"/>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000000"/>
          </p15:clr>
        </p15:guide>
        <p15:guide id="2" pos="2160">
          <p15:clr>
            <a:srgbClr val="000000"/>
          </p15:clr>
        </p15:guide>
      </p15:sldGuideLst>
    </p:ext>
    <p:ext uri="GoogleSlidesCustomDataVersion2">
      <go:slidesCustomData xmlns:go="http://customooxmlschemas.google.com/" r:id="rId32" roundtripDataSignature="AMtx7mhd1G+4wlRgqgzGqGHgMJgrILJqB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D66E5DD-690F-46F7-8335-5F563BC0AED9}">
  <a:tblStyle styleId="{0D66E5DD-690F-46F7-8335-5F563BC0AED9}"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2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2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2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2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2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2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3" name="Shape 13"/>
        <p:cNvGrpSpPr/>
        <p:nvPr/>
      </p:nvGrpSpPr>
      <p:grpSpPr>
        <a:xfrm>
          <a:off x="0" y="0"/>
          <a:ext cx="0" cy="0"/>
          <a:chOff x="0" y="0"/>
          <a:chExt cx="0" cy="0"/>
        </a:xfrm>
      </p:grpSpPr>
      <p:sp>
        <p:nvSpPr>
          <p:cNvPr id="14" name="Google Shape;14;p27"/>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 name="Google Shape;15;p27"/>
          <p:cNvSpPr txBox="1"/>
          <p:nvPr>
            <p:ph idx="1" type="body"/>
          </p:nvPr>
        </p:nvSpPr>
        <p:spPr>
          <a:xfrm>
            <a:off x="511441" y="2330957"/>
            <a:ext cx="11565255" cy="4476115"/>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a:solidFill>
                  <a:schemeClr val="dk1"/>
                </a:solidFil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16" name="Google Shape;16;p27"/>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7"/>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7"/>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19" name="Shape 19"/>
        <p:cNvGrpSpPr/>
        <p:nvPr/>
      </p:nvGrpSpPr>
      <p:grpSpPr>
        <a:xfrm>
          <a:off x="0" y="0"/>
          <a:ext cx="0" cy="0"/>
          <a:chOff x="0" y="0"/>
          <a:chExt cx="0" cy="0"/>
        </a:xfrm>
      </p:grpSpPr>
      <p:sp>
        <p:nvSpPr>
          <p:cNvPr id="20" name="Google Shape;20;p28"/>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28"/>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28"/>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3" name="Shape 23"/>
        <p:cNvGrpSpPr/>
        <p:nvPr/>
      </p:nvGrpSpPr>
      <p:grpSpPr>
        <a:xfrm>
          <a:off x="0" y="0"/>
          <a:ext cx="0" cy="0"/>
          <a:chOff x="0" y="0"/>
          <a:chExt cx="0" cy="0"/>
        </a:xfrm>
      </p:grpSpPr>
      <p:sp>
        <p:nvSpPr>
          <p:cNvPr id="24" name="Google Shape;24;p29"/>
          <p:cNvSpPr txBox="1"/>
          <p:nvPr>
            <p:ph type="ctrTitle"/>
          </p:nvPr>
        </p:nvSpPr>
        <p:spPr>
          <a:xfrm>
            <a:off x="914400" y="2125980"/>
            <a:ext cx="10363200" cy="144018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29"/>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9"/>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9"/>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29"/>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9" name="Shape 29"/>
        <p:cNvGrpSpPr/>
        <p:nvPr/>
      </p:nvGrpSpPr>
      <p:grpSpPr>
        <a:xfrm>
          <a:off x="0" y="0"/>
          <a:ext cx="0" cy="0"/>
          <a:chOff x="0" y="0"/>
          <a:chExt cx="0" cy="0"/>
        </a:xfrm>
      </p:grpSpPr>
      <p:sp>
        <p:nvSpPr>
          <p:cNvPr id="30" name="Google Shape;30;p30"/>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0"/>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2" name="Google Shape;32;p30"/>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3" name="Google Shape;33;p3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3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36" name="Shape 36"/>
        <p:cNvGrpSpPr/>
        <p:nvPr/>
      </p:nvGrpSpPr>
      <p:grpSpPr>
        <a:xfrm>
          <a:off x="0" y="0"/>
          <a:ext cx="0" cy="0"/>
          <a:chOff x="0" y="0"/>
          <a:chExt cx="0" cy="0"/>
        </a:xfrm>
      </p:grpSpPr>
      <p:sp>
        <p:nvSpPr>
          <p:cNvPr id="37" name="Google Shape;37;p31"/>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600">
                <a:solidFill>
                  <a:srgbClr val="C55A11"/>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3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3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pic>
        <p:nvPicPr>
          <p:cNvPr id="6" name="Google Shape;6;p26"/>
          <p:cNvPicPr preferRelativeResize="0"/>
          <p:nvPr/>
        </p:nvPicPr>
        <p:blipFill rotWithShape="1">
          <a:blip r:embed="rId1">
            <a:alphaModFix/>
          </a:blip>
          <a:srcRect b="0" l="0" r="0" t="0"/>
          <a:stretch/>
        </p:blipFill>
        <p:spPr>
          <a:xfrm>
            <a:off x="10658856" y="469391"/>
            <a:ext cx="934211" cy="1399031"/>
          </a:xfrm>
          <a:prstGeom prst="rect">
            <a:avLst/>
          </a:prstGeom>
          <a:noFill/>
          <a:ln>
            <a:noFill/>
          </a:ln>
        </p:spPr>
      </p:pic>
      <p:sp>
        <p:nvSpPr>
          <p:cNvPr id="7" name="Google Shape;7;p2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 name="Google Shape;8;p26"/>
          <p:cNvSpPr txBox="1"/>
          <p:nvPr>
            <p:ph type="title"/>
          </p:nvPr>
        </p:nvSpPr>
        <p:spPr>
          <a:xfrm>
            <a:off x="4361180" y="2054097"/>
            <a:ext cx="3469640" cy="57403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600" u="none" cap="none" strike="noStrike">
                <a:solidFill>
                  <a:srgbClr val="C55A1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9" name="Google Shape;9;p26"/>
          <p:cNvSpPr txBox="1"/>
          <p:nvPr>
            <p:ph idx="1" type="body"/>
          </p:nvPr>
        </p:nvSpPr>
        <p:spPr>
          <a:xfrm>
            <a:off x="511441" y="2330957"/>
            <a:ext cx="11565255" cy="4476115"/>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0" name="Google Shape;10;p26"/>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1" name="Google Shape;11;p26"/>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defRPr>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2" name="Google Shape;12;p26"/>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defRPr>
            </a:lvl1pPr>
            <a:lvl2pPr indent="0" lvl="1" marL="0" marR="0" rtl="0" algn="r">
              <a:spcBef>
                <a:spcPts val="0"/>
              </a:spcBef>
              <a:buNone/>
              <a:defRPr sz="1800">
                <a:solidFill>
                  <a:srgbClr val="888888"/>
                </a:solidFill>
              </a:defRPr>
            </a:lvl2pPr>
            <a:lvl3pPr indent="0" lvl="2" marL="0" marR="0" rtl="0" algn="r">
              <a:spcBef>
                <a:spcPts val="0"/>
              </a:spcBef>
              <a:buNone/>
              <a:defRPr sz="1800">
                <a:solidFill>
                  <a:srgbClr val="888888"/>
                </a:solidFill>
              </a:defRPr>
            </a:lvl3pPr>
            <a:lvl4pPr indent="0" lvl="3" marL="0" marR="0" rtl="0" algn="r">
              <a:spcBef>
                <a:spcPts val="0"/>
              </a:spcBef>
              <a:buNone/>
              <a:defRPr sz="1800">
                <a:solidFill>
                  <a:srgbClr val="888888"/>
                </a:solidFill>
              </a:defRPr>
            </a:lvl4pPr>
            <a:lvl5pPr indent="0" lvl="4" marL="0" marR="0" rtl="0" algn="r">
              <a:spcBef>
                <a:spcPts val="0"/>
              </a:spcBef>
              <a:buNone/>
              <a:defRPr sz="1800">
                <a:solidFill>
                  <a:srgbClr val="888888"/>
                </a:solidFill>
              </a:defRPr>
            </a:lvl5pPr>
            <a:lvl6pPr indent="0" lvl="5" marL="0" marR="0" rtl="0" algn="r">
              <a:spcBef>
                <a:spcPts val="0"/>
              </a:spcBef>
              <a:buNone/>
              <a:defRPr sz="1800">
                <a:solidFill>
                  <a:srgbClr val="888888"/>
                </a:solidFill>
              </a:defRPr>
            </a:lvl6pPr>
            <a:lvl7pPr indent="0" lvl="6" marL="0" marR="0" rtl="0" algn="r">
              <a:spcBef>
                <a:spcPts val="0"/>
              </a:spcBef>
              <a:buNone/>
              <a:defRPr sz="1800">
                <a:solidFill>
                  <a:srgbClr val="888888"/>
                </a:solidFill>
              </a:defRPr>
            </a:lvl7pPr>
            <a:lvl8pPr indent="0" lvl="7" marL="0" marR="0" rtl="0" algn="r">
              <a:spcBef>
                <a:spcPts val="0"/>
              </a:spcBef>
              <a:buNone/>
              <a:defRPr sz="1800">
                <a:solidFill>
                  <a:srgbClr val="888888"/>
                </a:solidFill>
              </a:defRPr>
            </a:lvl8pPr>
            <a:lvl9pPr indent="0" lvl="8" marL="0" marR="0" rtl="0"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US"/>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hyperlink" Target="http://www.javatpoint.com/code-generation" TargetMode="External"/><Relationship Id="rId4" Type="http://schemas.openxmlformats.org/officeDocument/2006/relationships/hyperlink" Target="http://www.javatpoint.com/code-generation"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hyperlink" Target="mailto:coprakasha@pes.edu" TargetMode="Externa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44" name="Shape 44"/>
        <p:cNvGrpSpPr/>
        <p:nvPr/>
      </p:nvGrpSpPr>
      <p:grpSpPr>
        <a:xfrm>
          <a:off x="0" y="0"/>
          <a:ext cx="0" cy="0"/>
          <a:chOff x="0" y="0"/>
          <a:chExt cx="0" cy="0"/>
        </a:xfrm>
      </p:grpSpPr>
      <p:sp>
        <p:nvSpPr>
          <p:cNvPr id="45" name="Google Shape;45;p1"/>
          <p:cNvSpPr txBox="1"/>
          <p:nvPr>
            <p:ph type="title"/>
          </p:nvPr>
        </p:nvSpPr>
        <p:spPr>
          <a:xfrm>
            <a:off x="4751959" y="1964817"/>
            <a:ext cx="4340860" cy="696595"/>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4400"/>
              <a:t>COMPILER DESIGN</a:t>
            </a:r>
            <a:endParaRPr sz="4400"/>
          </a:p>
        </p:txBody>
      </p:sp>
      <p:sp>
        <p:nvSpPr>
          <p:cNvPr id="46" name="Google Shape;46;p1"/>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7" name="Google Shape;47;p1"/>
          <p:cNvSpPr/>
          <p:nvPr/>
        </p:nvSpPr>
        <p:spPr>
          <a:xfrm>
            <a:off x="4783073" y="3574541"/>
            <a:ext cx="5761355" cy="0"/>
          </a:xfrm>
          <a:custGeom>
            <a:rect b="b" l="l" r="r" t="t"/>
            <a:pathLst>
              <a:path extrusionOk="0" h="120000" w="5761355">
                <a:moveTo>
                  <a:pt x="0" y="0"/>
                </a:moveTo>
                <a:lnTo>
                  <a:pt x="5761228"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48" name="Google Shape;48;p1"/>
          <p:cNvSpPr txBox="1"/>
          <p:nvPr/>
        </p:nvSpPr>
        <p:spPr>
          <a:xfrm>
            <a:off x="4750689" y="2977337"/>
            <a:ext cx="6348095" cy="1844039"/>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3200">
                <a:solidFill>
                  <a:srgbClr val="2E5496"/>
                </a:solidFill>
                <a:latin typeface="Calibri"/>
                <a:ea typeface="Calibri"/>
                <a:cs typeface="Calibri"/>
                <a:sym typeface="Calibri"/>
              </a:rPr>
              <a:t>Unit 5: Code Generator Algorithm</a:t>
            </a:r>
            <a:endParaRPr sz="3200">
              <a:latin typeface="Calibri"/>
              <a:ea typeface="Calibri"/>
              <a:cs typeface="Calibri"/>
              <a:sym typeface="Calibri"/>
            </a:endParaRPr>
          </a:p>
          <a:p>
            <a:pPr indent="0" lvl="0" marL="0" marR="0" rtl="0" algn="l">
              <a:lnSpc>
                <a:spcPct val="100000"/>
              </a:lnSpc>
              <a:spcBef>
                <a:spcPts val="5"/>
              </a:spcBef>
              <a:spcAft>
                <a:spcPts val="0"/>
              </a:spcAft>
              <a:buNone/>
            </a:pPr>
            <a:r>
              <a:t/>
            </a:r>
            <a:endParaRPr sz="3150">
              <a:latin typeface="Calibri"/>
              <a:ea typeface="Calibri"/>
              <a:cs typeface="Calibri"/>
              <a:sym typeface="Calibri"/>
            </a:endParaRPr>
          </a:p>
          <a:p>
            <a:pPr indent="0" lvl="0" marL="123189" marR="0" rtl="0" algn="l">
              <a:lnSpc>
                <a:spcPct val="100000"/>
              </a:lnSpc>
              <a:spcBef>
                <a:spcPts val="5"/>
              </a:spcBef>
              <a:spcAft>
                <a:spcPts val="0"/>
              </a:spcAft>
              <a:buNone/>
            </a:pPr>
            <a:r>
              <a:rPr b="1" lang="en-US" sz="2400">
                <a:latin typeface="Calibri"/>
                <a:ea typeface="Calibri"/>
                <a:cs typeface="Calibri"/>
                <a:sym typeface="Calibri"/>
              </a:rPr>
              <a:t>Prakash C O</a:t>
            </a:r>
            <a:endParaRPr sz="2400">
              <a:latin typeface="Calibri"/>
              <a:ea typeface="Calibri"/>
              <a:cs typeface="Calibri"/>
              <a:sym typeface="Calibri"/>
            </a:endParaRPr>
          </a:p>
          <a:p>
            <a:pPr indent="0" lvl="0" marL="123189" marR="0" rtl="0" algn="l">
              <a:lnSpc>
                <a:spcPct val="100000"/>
              </a:lnSpc>
              <a:spcBef>
                <a:spcPts val="855"/>
              </a:spcBef>
              <a:spcAft>
                <a:spcPts val="0"/>
              </a:spcAft>
              <a:buNone/>
            </a:pPr>
            <a:r>
              <a:rPr lang="en-US" sz="2400">
                <a:latin typeface="Calibri"/>
                <a:ea typeface="Calibri"/>
                <a:cs typeface="Calibri"/>
                <a:sym typeface="Calibri"/>
              </a:rPr>
              <a:t>Department of Computer Science and Engineering</a:t>
            </a:r>
            <a:endParaRPr sz="2400">
              <a:latin typeface="Calibri"/>
              <a:ea typeface="Calibri"/>
              <a:cs typeface="Calibri"/>
              <a:sym typeface="Calibri"/>
            </a:endParaRPr>
          </a:p>
        </p:txBody>
      </p:sp>
      <p:pic>
        <p:nvPicPr>
          <p:cNvPr id="49" name="Google Shape;49;p1"/>
          <p:cNvPicPr preferRelativeResize="0"/>
          <p:nvPr/>
        </p:nvPicPr>
        <p:blipFill rotWithShape="1">
          <a:blip r:embed="rId3">
            <a:alphaModFix/>
          </a:blip>
          <a:srcRect b="0" l="0" r="0" t="0"/>
          <a:stretch/>
        </p:blipFill>
        <p:spPr>
          <a:xfrm>
            <a:off x="1478379" y="1344296"/>
            <a:ext cx="2369821" cy="3549397"/>
          </a:xfrm>
          <a:prstGeom prst="rect">
            <a:avLst/>
          </a:prstGeom>
          <a:noFill/>
          <a:ln>
            <a:noFill/>
          </a:ln>
        </p:spPr>
      </p:pic>
      <p:sp>
        <p:nvSpPr>
          <p:cNvPr id="50" name="Google Shape;50;p1"/>
          <p:cNvSpPr/>
          <p:nvPr/>
        </p:nvSpPr>
        <p:spPr>
          <a:xfrm>
            <a:off x="10855452" y="266699"/>
            <a:ext cx="1066800" cy="1077595"/>
          </a:xfrm>
          <a:custGeom>
            <a:rect b="b" l="l" r="r" t="t"/>
            <a:pathLst>
              <a:path extrusionOk="0" h="1077595" w="1066800">
                <a:moveTo>
                  <a:pt x="1066800" y="0"/>
                </a:moveTo>
                <a:lnTo>
                  <a:pt x="0" y="0"/>
                </a:lnTo>
                <a:lnTo>
                  <a:pt x="0" y="45720"/>
                </a:lnTo>
                <a:lnTo>
                  <a:pt x="1021080" y="45720"/>
                </a:lnTo>
                <a:lnTo>
                  <a:pt x="1021080" y="1077468"/>
                </a:lnTo>
                <a:lnTo>
                  <a:pt x="1066800" y="1077468"/>
                </a:lnTo>
                <a:lnTo>
                  <a:pt x="1066800" y="45720"/>
                </a:lnTo>
                <a:lnTo>
                  <a:pt x="1066800" y="10668"/>
                </a:lnTo>
                <a:lnTo>
                  <a:pt x="1066800"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0"/>
          <p:cNvSpPr txBox="1"/>
          <p:nvPr/>
        </p:nvSpPr>
        <p:spPr>
          <a:xfrm>
            <a:off x="513080" y="760603"/>
            <a:ext cx="10316845" cy="507873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0"/>
              </a:spcBef>
              <a:spcAft>
                <a:spcPts val="0"/>
              </a:spcAft>
              <a:buNone/>
            </a:pPr>
            <a:r>
              <a:t/>
            </a:r>
            <a:endParaRPr sz="2400">
              <a:latin typeface="Calibri"/>
              <a:ea typeface="Calibri"/>
              <a:cs typeface="Calibri"/>
              <a:sym typeface="Calibri"/>
            </a:endParaRPr>
          </a:p>
          <a:p>
            <a:pPr indent="0" lvl="0" marL="12700" marR="0" rtl="0" algn="l">
              <a:lnSpc>
                <a:spcPct val="100000"/>
              </a:lnSpc>
              <a:spcBef>
                <a:spcPts val="1789"/>
              </a:spcBef>
              <a:spcAft>
                <a:spcPts val="0"/>
              </a:spcAft>
              <a:buNone/>
            </a:pPr>
            <a:r>
              <a:rPr b="1" lang="en-US" sz="2400">
                <a:solidFill>
                  <a:srgbClr val="006FC0"/>
                </a:solidFill>
                <a:latin typeface="Calibri"/>
                <a:ea typeface="Calibri"/>
                <a:cs typeface="Calibri"/>
                <a:sym typeface="Calibri"/>
              </a:rPr>
              <a:t>getReg(I) function</a:t>
            </a:r>
            <a:r>
              <a:rPr lang="en-US" sz="2400">
                <a:solidFill>
                  <a:srgbClr val="006FC0"/>
                </a:solidFill>
                <a:latin typeface="Calibri"/>
                <a:ea typeface="Calibri"/>
                <a:cs typeface="Calibri"/>
                <a:sym typeface="Calibri"/>
              </a:rPr>
              <a:t>:</a:t>
            </a:r>
            <a:endParaRPr sz="2400">
              <a:latin typeface="Calibri"/>
              <a:ea typeface="Calibri"/>
              <a:cs typeface="Calibri"/>
              <a:sym typeface="Calibri"/>
            </a:endParaRPr>
          </a:p>
          <a:p>
            <a:pPr indent="0" lvl="0" marL="0" marR="0" rtl="0" algn="l">
              <a:lnSpc>
                <a:spcPct val="100000"/>
              </a:lnSpc>
              <a:spcBef>
                <a:spcPts val="40"/>
              </a:spcBef>
              <a:spcAft>
                <a:spcPts val="0"/>
              </a:spcAft>
              <a:buNone/>
            </a:pPr>
            <a:r>
              <a:t/>
            </a:r>
            <a:endParaRPr sz="1850">
              <a:latin typeface="Calibri"/>
              <a:ea typeface="Calibri"/>
              <a:cs typeface="Calibri"/>
              <a:sym typeface="Calibri"/>
            </a:endParaRPr>
          </a:p>
          <a:p>
            <a:pPr indent="-228600" lvl="0" marL="241300" marR="0" rtl="0" algn="l">
              <a:lnSpc>
                <a:spcPct val="100000"/>
              </a:lnSpc>
              <a:spcBef>
                <a:spcPts val="0"/>
              </a:spcBef>
              <a:spcAft>
                <a:spcPts val="0"/>
              </a:spcAft>
              <a:buClr>
                <a:srgbClr val="006FC0"/>
              </a:buClr>
              <a:buSzPts val="2000"/>
              <a:buFont typeface="Noto Sans Symbols"/>
              <a:buChar char="⮚"/>
            </a:pPr>
            <a:r>
              <a:rPr b="1" lang="en-US" sz="2000">
                <a:solidFill>
                  <a:srgbClr val="006FC0"/>
                </a:solidFill>
                <a:latin typeface="Calibri"/>
                <a:ea typeface="Calibri"/>
                <a:cs typeface="Calibri"/>
                <a:sym typeface="Calibri"/>
              </a:rPr>
              <a:t>getReg(I)</a:t>
            </a:r>
            <a:endParaRPr sz="2000">
              <a:latin typeface="Calibri"/>
              <a:ea typeface="Calibri"/>
              <a:cs typeface="Calibri"/>
              <a:sym typeface="Calibri"/>
            </a:endParaRPr>
          </a:p>
          <a:p>
            <a:pPr indent="-228600" lvl="1" marL="698500" marR="0" rtl="0" algn="l">
              <a:lnSpc>
                <a:spcPct val="100000"/>
              </a:lnSpc>
              <a:spcBef>
                <a:spcPts val="1705"/>
              </a:spcBef>
              <a:spcAft>
                <a:spcPts val="0"/>
              </a:spcAft>
              <a:buClr>
                <a:srgbClr val="001F5F"/>
              </a:buClr>
              <a:buSzPts val="2000"/>
              <a:buFont typeface="Noto Sans Symbols"/>
              <a:buChar char="▪"/>
            </a:pPr>
            <a:r>
              <a:rPr b="1" i="0" lang="en-US" sz="2000" u="none" cap="none" strike="noStrike">
                <a:solidFill>
                  <a:srgbClr val="001F5F"/>
                </a:solidFill>
                <a:latin typeface="Calibri"/>
                <a:ea typeface="Calibri"/>
                <a:cs typeface="Calibri"/>
                <a:sym typeface="Calibri"/>
              </a:rPr>
              <a:t>has access to the </a:t>
            </a:r>
            <a:r>
              <a:rPr b="1" i="1" lang="en-US" sz="2000" u="none" cap="none" strike="noStrike">
                <a:solidFill>
                  <a:srgbClr val="001F5F"/>
                </a:solidFill>
                <a:latin typeface="Calibri"/>
                <a:ea typeface="Calibri"/>
                <a:cs typeface="Calibri"/>
                <a:sym typeface="Calibri"/>
              </a:rPr>
              <a:t>register </a:t>
            </a:r>
            <a:r>
              <a:rPr b="1" i="0" lang="en-US" sz="2000" u="none" cap="none" strike="noStrike">
                <a:solidFill>
                  <a:srgbClr val="001F5F"/>
                </a:solidFill>
                <a:latin typeface="Calibri"/>
                <a:ea typeface="Calibri"/>
                <a:cs typeface="Calibri"/>
                <a:sym typeface="Calibri"/>
              </a:rPr>
              <a:t>and </a:t>
            </a:r>
            <a:r>
              <a:rPr b="1" i="1" lang="en-US" sz="2000" u="none" cap="none" strike="noStrike">
                <a:solidFill>
                  <a:srgbClr val="001F5F"/>
                </a:solidFill>
                <a:latin typeface="Calibri"/>
                <a:ea typeface="Calibri"/>
                <a:cs typeface="Calibri"/>
                <a:sym typeface="Calibri"/>
              </a:rPr>
              <a:t>address descriptors </a:t>
            </a:r>
            <a:r>
              <a:rPr b="1" i="0" lang="en-US" sz="2000" u="none" cap="none" strike="noStrike">
                <a:solidFill>
                  <a:srgbClr val="001F5F"/>
                </a:solidFill>
                <a:latin typeface="Calibri"/>
                <a:ea typeface="Calibri"/>
                <a:cs typeface="Calibri"/>
                <a:sym typeface="Calibri"/>
              </a:rPr>
              <a:t>for all the variables of the basic block </a:t>
            </a:r>
            <a:r>
              <a:rPr b="0" i="0" lang="en-US" sz="2000" u="none" cap="none" strike="noStrike">
                <a:solidFill>
                  <a:srgbClr val="001F5F"/>
                </a:solidFill>
                <a:latin typeface="Calibri"/>
                <a:ea typeface="Calibri"/>
                <a:cs typeface="Calibri"/>
                <a:sym typeface="Calibri"/>
              </a:rPr>
              <a:t>and</a:t>
            </a:r>
            <a:endParaRPr b="0" i="0" sz="2000" u="none" cap="none" strike="noStrike">
              <a:latin typeface="Calibri"/>
              <a:ea typeface="Calibri"/>
              <a:cs typeface="Calibri"/>
              <a:sym typeface="Calibri"/>
            </a:endParaRPr>
          </a:p>
          <a:p>
            <a:pPr indent="-228600" lvl="1" marL="698500" marR="107950" rtl="0" algn="l">
              <a:lnSpc>
                <a:spcPct val="150000"/>
              </a:lnSpc>
              <a:spcBef>
                <a:spcPts val="505"/>
              </a:spcBef>
              <a:spcAft>
                <a:spcPts val="0"/>
              </a:spcAft>
              <a:buClr>
                <a:srgbClr val="001F5F"/>
              </a:buClr>
              <a:buSzPts val="2000"/>
              <a:buFont typeface="Noto Sans Symbols"/>
              <a:buChar char="▪"/>
            </a:pPr>
            <a:r>
              <a:rPr b="1" i="0" lang="en-US" sz="2000" u="none" cap="none" strike="noStrike">
                <a:solidFill>
                  <a:srgbClr val="001F5F"/>
                </a:solidFill>
                <a:latin typeface="Calibri"/>
                <a:ea typeface="Calibri"/>
                <a:cs typeface="Calibri"/>
                <a:sym typeface="Calibri"/>
              </a:rPr>
              <a:t>may also have access to certain useful data-flow information such as the variables that are  live on exit from the block.</a:t>
            </a:r>
            <a:endParaRPr b="0" i="0" sz="2000" u="none" cap="none" strike="noStrike">
              <a:latin typeface="Calibri"/>
              <a:ea typeface="Calibri"/>
              <a:cs typeface="Calibri"/>
              <a:sym typeface="Calibri"/>
            </a:endParaRPr>
          </a:p>
          <a:p>
            <a:pPr indent="-228600" lvl="0" marL="241300" marR="499744" rtl="0" algn="l">
              <a:lnSpc>
                <a:spcPct val="150000"/>
              </a:lnSpc>
              <a:spcBef>
                <a:spcPts val="1000"/>
              </a:spcBef>
              <a:spcAft>
                <a:spcPts val="0"/>
              </a:spcAft>
              <a:buClr>
                <a:srgbClr val="001F5F"/>
              </a:buClr>
              <a:buSzPts val="2000"/>
              <a:buFont typeface="Noto Sans Symbols"/>
              <a:buChar char="⮚"/>
            </a:pPr>
            <a:r>
              <a:rPr b="1" lang="en-US" sz="2000">
                <a:solidFill>
                  <a:srgbClr val="001F5F"/>
                </a:solidFill>
                <a:latin typeface="Calibri"/>
                <a:ea typeface="Calibri"/>
                <a:cs typeface="Calibri"/>
                <a:sym typeface="Calibri"/>
              </a:rPr>
              <a:t>Function getReg(I) </a:t>
            </a:r>
            <a:r>
              <a:rPr b="1" i="1" lang="en-US" sz="2000">
                <a:solidFill>
                  <a:srgbClr val="001F5F"/>
                </a:solidFill>
                <a:latin typeface="Calibri"/>
                <a:ea typeface="Calibri"/>
                <a:cs typeface="Calibri"/>
                <a:sym typeface="Calibri"/>
              </a:rPr>
              <a:t>s</a:t>
            </a:r>
            <a:r>
              <a:rPr b="1" lang="en-US" sz="2000">
                <a:solidFill>
                  <a:srgbClr val="001F5F"/>
                </a:solidFill>
                <a:latin typeface="Calibri"/>
                <a:ea typeface="Calibri"/>
                <a:cs typeface="Calibri"/>
                <a:sym typeface="Calibri"/>
              </a:rPr>
              <a:t>elects registers for each operand(memory location) associated with the  three-address instruction I.</a:t>
            </a:r>
            <a:endParaRPr sz="2000">
              <a:latin typeface="Calibri"/>
              <a:ea typeface="Calibri"/>
              <a:cs typeface="Calibri"/>
              <a:sym typeface="Calibri"/>
            </a:endParaRPr>
          </a:p>
          <a:p>
            <a:pPr indent="0" lvl="0" marL="0" marR="0" rtl="0" algn="l">
              <a:lnSpc>
                <a:spcPct val="100000"/>
              </a:lnSpc>
              <a:spcBef>
                <a:spcPts val="55"/>
              </a:spcBef>
              <a:spcAft>
                <a:spcPts val="0"/>
              </a:spcAft>
              <a:buNone/>
            </a:pPr>
            <a:r>
              <a:t/>
            </a:r>
            <a:endParaRPr sz="1750">
              <a:latin typeface="Calibri"/>
              <a:ea typeface="Calibri"/>
              <a:cs typeface="Calibri"/>
              <a:sym typeface="Calibri"/>
            </a:endParaRPr>
          </a:p>
          <a:p>
            <a:pPr indent="0" lvl="0" marL="927100" marR="0" rtl="0" algn="l">
              <a:lnSpc>
                <a:spcPct val="100000"/>
              </a:lnSpc>
              <a:spcBef>
                <a:spcPts val="5"/>
              </a:spcBef>
              <a:spcAft>
                <a:spcPts val="0"/>
              </a:spcAft>
              <a:buNone/>
            </a:pPr>
            <a:r>
              <a:rPr b="1" lang="en-US" sz="2000">
                <a:solidFill>
                  <a:srgbClr val="001F5F"/>
                </a:solidFill>
                <a:latin typeface="Consolas"/>
                <a:ea typeface="Consolas"/>
                <a:cs typeface="Consolas"/>
                <a:sym typeface="Consolas"/>
              </a:rPr>
              <a:t>x = x + y	</a:t>
            </a:r>
            <a:r>
              <a:rPr b="1" lang="en-US" sz="2000">
                <a:solidFill>
                  <a:srgbClr val="FFC000"/>
                </a:solidFill>
                <a:latin typeface="Consolas"/>
                <a:ea typeface="Consolas"/>
                <a:cs typeface="Consolas"/>
                <a:sym typeface="Consolas"/>
              </a:rPr>
              <a:t>R1 &lt;- x, R2 &lt;- y </a:t>
            </a:r>
            <a:r>
              <a:rPr lang="en-US" sz="2000">
                <a:solidFill>
                  <a:srgbClr val="FFC000"/>
                </a:solidFill>
                <a:latin typeface="Consolas"/>
                <a:ea typeface="Consolas"/>
                <a:cs typeface="Consolas"/>
                <a:sym typeface="Consolas"/>
              </a:rPr>
              <a:t>and </a:t>
            </a:r>
            <a:r>
              <a:rPr b="1" lang="en-US" sz="2000">
                <a:solidFill>
                  <a:srgbClr val="FFC000"/>
                </a:solidFill>
                <a:latin typeface="Consolas"/>
                <a:ea typeface="Consolas"/>
                <a:cs typeface="Consolas"/>
                <a:sym typeface="Consolas"/>
              </a:rPr>
              <a:t>result in R1</a:t>
            </a:r>
            <a:endParaRPr sz="2000">
              <a:latin typeface="Consolas"/>
              <a:ea typeface="Consolas"/>
              <a:cs typeface="Consolas"/>
              <a:sym typeface="Consolas"/>
            </a:endParaRPr>
          </a:p>
        </p:txBody>
      </p:sp>
      <p:sp>
        <p:nvSpPr>
          <p:cNvPr id="139" name="Google Shape;139;p1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1"/>
          <p:cNvSpPr txBox="1"/>
          <p:nvPr/>
        </p:nvSpPr>
        <p:spPr>
          <a:xfrm>
            <a:off x="513080" y="760603"/>
            <a:ext cx="10163100" cy="59760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40"/>
              </a:spcBef>
              <a:spcAft>
                <a:spcPts val="0"/>
              </a:spcAft>
              <a:buNone/>
            </a:pPr>
            <a:r>
              <a:t/>
            </a:r>
            <a:endParaRPr sz="2700">
              <a:latin typeface="Calibri"/>
              <a:ea typeface="Calibri"/>
              <a:cs typeface="Calibri"/>
              <a:sym typeface="Calibri"/>
            </a:endParaRPr>
          </a:p>
          <a:p>
            <a:pPr indent="0" lvl="0" marL="83185" marR="0" rtl="0" algn="l">
              <a:lnSpc>
                <a:spcPct val="100000"/>
              </a:lnSpc>
              <a:spcBef>
                <a:spcPts val="0"/>
              </a:spcBef>
              <a:spcAft>
                <a:spcPts val="0"/>
              </a:spcAft>
              <a:buNone/>
            </a:pPr>
            <a:r>
              <a:rPr b="1" lang="en-US" sz="2800">
                <a:solidFill>
                  <a:srgbClr val="006FC0"/>
                </a:solidFill>
                <a:latin typeface="Calibri"/>
                <a:ea typeface="Calibri"/>
                <a:cs typeface="Calibri"/>
                <a:sym typeface="Calibri"/>
              </a:rPr>
              <a:t>Algorithm getReg()</a:t>
            </a:r>
            <a:r>
              <a:rPr lang="en-US" sz="2800">
                <a:solidFill>
                  <a:srgbClr val="006FC0"/>
                </a:solidFill>
                <a:latin typeface="Calibri"/>
                <a:ea typeface="Calibri"/>
                <a:cs typeface="Calibri"/>
                <a:sym typeface="Calibri"/>
              </a:rPr>
              <a:t>:</a:t>
            </a:r>
            <a:endParaRPr sz="2800">
              <a:latin typeface="Calibri"/>
              <a:ea typeface="Calibri"/>
              <a:cs typeface="Calibri"/>
              <a:sym typeface="Calibri"/>
            </a:endParaRPr>
          </a:p>
          <a:p>
            <a:pPr indent="0" lvl="0" marL="83185" marR="0" rtl="0" algn="l">
              <a:lnSpc>
                <a:spcPct val="100000"/>
              </a:lnSpc>
              <a:spcBef>
                <a:spcPts val="2165"/>
              </a:spcBef>
              <a:spcAft>
                <a:spcPts val="0"/>
              </a:spcAft>
              <a:buNone/>
            </a:pPr>
            <a:r>
              <a:rPr b="1" lang="en-US" sz="2100">
                <a:latin typeface="Calibri"/>
                <a:ea typeface="Calibri"/>
                <a:cs typeface="Calibri"/>
                <a:sym typeface="Calibri"/>
              </a:rPr>
              <a:t>Input: </a:t>
            </a:r>
            <a:r>
              <a:rPr lang="en-US" sz="2100">
                <a:latin typeface="Calibri"/>
                <a:ea typeface="Calibri"/>
                <a:cs typeface="Calibri"/>
                <a:sym typeface="Calibri"/>
              </a:rPr>
              <a:t>Request for a register</a:t>
            </a:r>
            <a:endParaRPr sz="2100">
              <a:latin typeface="Calibri"/>
              <a:ea typeface="Calibri"/>
              <a:cs typeface="Calibri"/>
              <a:sym typeface="Calibri"/>
            </a:endParaRPr>
          </a:p>
          <a:p>
            <a:pPr indent="0" lvl="0" marL="83185" marR="0" rtl="0" algn="l">
              <a:lnSpc>
                <a:spcPct val="100000"/>
              </a:lnSpc>
              <a:spcBef>
                <a:spcPts val="1245"/>
              </a:spcBef>
              <a:spcAft>
                <a:spcPts val="0"/>
              </a:spcAft>
              <a:buNone/>
            </a:pPr>
            <a:r>
              <a:rPr b="1" lang="en-US" sz="2100">
                <a:latin typeface="Calibri"/>
                <a:ea typeface="Calibri"/>
                <a:cs typeface="Calibri"/>
                <a:sym typeface="Calibri"/>
              </a:rPr>
              <a:t>Output: </a:t>
            </a:r>
            <a:r>
              <a:rPr lang="en-US" sz="2100">
                <a:latin typeface="Calibri"/>
                <a:ea typeface="Calibri"/>
                <a:cs typeface="Calibri"/>
                <a:sym typeface="Calibri"/>
              </a:rPr>
              <a:t>A register or the memory location</a:t>
            </a:r>
            <a:endParaRPr sz="2100">
              <a:latin typeface="Calibri"/>
              <a:ea typeface="Calibri"/>
              <a:cs typeface="Calibri"/>
              <a:sym typeface="Calibri"/>
            </a:endParaRPr>
          </a:p>
          <a:p>
            <a:pPr indent="0" lvl="0" marL="0" marR="0" rtl="0" algn="l">
              <a:lnSpc>
                <a:spcPct val="100000"/>
              </a:lnSpc>
              <a:spcBef>
                <a:spcPts val="45"/>
              </a:spcBef>
              <a:spcAft>
                <a:spcPts val="0"/>
              </a:spcAft>
              <a:buNone/>
            </a:pPr>
            <a:r>
              <a:t/>
            </a:r>
            <a:endParaRPr sz="1650">
              <a:latin typeface="Calibri"/>
              <a:ea typeface="Calibri"/>
              <a:cs typeface="Calibri"/>
              <a:sym typeface="Calibri"/>
            </a:endParaRPr>
          </a:p>
          <a:p>
            <a:pPr indent="-457833" lvl="0" marL="540385" marR="0" rtl="0" algn="l">
              <a:lnSpc>
                <a:spcPct val="100000"/>
              </a:lnSpc>
              <a:spcBef>
                <a:spcPts val="0"/>
              </a:spcBef>
              <a:spcAft>
                <a:spcPts val="0"/>
              </a:spcAft>
              <a:buSzPts val="2000"/>
              <a:buFont typeface="Calibri"/>
              <a:buAutoNum type="arabicPeriod"/>
            </a:pPr>
            <a:r>
              <a:rPr b="1" lang="en-US" sz="2000">
                <a:latin typeface="Calibri"/>
                <a:ea typeface="Calibri"/>
                <a:cs typeface="Calibri"/>
                <a:sym typeface="Calibri"/>
              </a:rPr>
              <a:t>Return a new empty register if available.</a:t>
            </a:r>
            <a:endParaRPr sz="2000">
              <a:latin typeface="Calibri"/>
              <a:ea typeface="Calibri"/>
              <a:cs typeface="Calibri"/>
              <a:sym typeface="Calibri"/>
            </a:endParaRPr>
          </a:p>
          <a:p>
            <a:pPr indent="0" lvl="0" marL="0" marR="0" rtl="0" algn="l">
              <a:lnSpc>
                <a:spcPct val="100000"/>
              </a:lnSpc>
              <a:spcBef>
                <a:spcPts val="45"/>
              </a:spcBef>
              <a:spcAft>
                <a:spcPts val="0"/>
              </a:spcAft>
              <a:buSzPts val="1900"/>
              <a:buFont typeface="Calibri"/>
              <a:buNone/>
            </a:pPr>
            <a:r>
              <a:t/>
            </a:r>
            <a:endParaRPr sz="1900">
              <a:latin typeface="Calibri"/>
              <a:ea typeface="Calibri"/>
              <a:cs typeface="Calibri"/>
              <a:sym typeface="Calibri"/>
            </a:endParaRPr>
          </a:p>
          <a:p>
            <a:pPr indent="-457833" lvl="0" marL="540385" marR="0" rtl="0" algn="l">
              <a:lnSpc>
                <a:spcPct val="100000"/>
              </a:lnSpc>
              <a:spcBef>
                <a:spcPts val="0"/>
              </a:spcBef>
              <a:spcAft>
                <a:spcPts val="0"/>
              </a:spcAft>
              <a:buSzPts val="2000"/>
              <a:buFont typeface="Calibri"/>
              <a:buAutoNum type="arabicPeriod"/>
            </a:pPr>
            <a:r>
              <a:rPr b="1" lang="en-US" sz="2000">
                <a:latin typeface="Calibri"/>
                <a:ea typeface="Calibri"/>
                <a:cs typeface="Calibri"/>
                <a:sym typeface="Calibri"/>
              </a:rPr>
              <a:t>Else If value of y is stored in a register R and R only holds the value y, and </a:t>
            </a:r>
            <a:r>
              <a:rPr b="1" lang="en-US" sz="2000">
                <a:solidFill>
                  <a:srgbClr val="006FC0"/>
                </a:solidFill>
                <a:latin typeface="Calibri"/>
                <a:ea typeface="Calibri"/>
                <a:cs typeface="Calibri"/>
                <a:sym typeface="Calibri"/>
              </a:rPr>
              <a:t>y has no next use,</a:t>
            </a:r>
            <a:endParaRPr sz="2000">
              <a:latin typeface="Calibri"/>
              <a:ea typeface="Calibri"/>
              <a:cs typeface="Calibri"/>
              <a:sym typeface="Calibri"/>
            </a:endParaRPr>
          </a:p>
          <a:p>
            <a:pPr indent="0" lvl="0" marL="540385" marR="0" rtl="0" algn="l">
              <a:lnSpc>
                <a:spcPct val="100000"/>
              </a:lnSpc>
              <a:spcBef>
                <a:spcPts val="960"/>
              </a:spcBef>
              <a:spcAft>
                <a:spcPts val="0"/>
              </a:spcAft>
              <a:buNone/>
            </a:pPr>
            <a:r>
              <a:rPr b="1" lang="en-US" sz="2000">
                <a:solidFill>
                  <a:srgbClr val="006FC0"/>
                </a:solidFill>
                <a:latin typeface="Calibri"/>
                <a:ea typeface="Calibri"/>
                <a:cs typeface="Calibri"/>
                <a:sym typeface="Calibri"/>
              </a:rPr>
              <a:t>then return R</a:t>
            </a:r>
            <a:r>
              <a:rPr b="1" lang="en-US" sz="2000">
                <a:latin typeface="Calibri"/>
                <a:ea typeface="Calibri"/>
                <a:cs typeface="Calibri"/>
                <a:sym typeface="Calibri"/>
              </a:rPr>
              <a:t>; Update address descriptor: value y no longer in R.</a:t>
            </a:r>
            <a:endParaRPr sz="2000">
              <a:latin typeface="Calibri"/>
              <a:ea typeface="Calibri"/>
              <a:cs typeface="Calibri"/>
              <a:sym typeface="Calibri"/>
            </a:endParaRPr>
          </a:p>
          <a:p>
            <a:pPr indent="0" lvl="0" marL="0" marR="0" rtl="0" algn="l">
              <a:lnSpc>
                <a:spcPct val="100000"/>
              </a:lnSpc>
              <a:spcBef>
                <a:spcPts val="35"/>
              </a:spcBef>
              <a:spcAft>
                <a:spcPts val="0"/>
              </a:spcAft>
              <a:buNone/>
            </a:pPr>
            <a:r>
              <a:t/>
            </a:r>
            <a:endParaRPr sz="1900">
              <a:latin typeface="Calibri"/>
              <a:ea typeface="Calibri"/>
              <a:cs typeface="Calibri"/>
              <a:sym typeface="Calibri"/>
            </a:endParaRPr>
          </a:p>
          <a:p>
            <a:pPr indent="-457833" lvl="0" marL="540385" marR="0" rtl="0" algn="l">
              <a:lnSpc>
                <a:spcPct val="100000"/>
              </a:lnSpc>
              <a:spcBef>
                <a:spcPts val="0"/>
              </a:spcBef>
              <a:spcAft>
                <a:spcPts val="0"/>
              </a:spcAft>
              <a:buSzPts val="2000"/>
              <a:buFont typeface="Calibri"/>
              <a:buAutoNum type="arabicPeriod" startAt="3"/>
            </a:pPr>
            <a:r>
              <a:rPr b="1" lang="en-US" sz="2000">
                <a:latin typeface="Calibri"/>
                <a:ea typeface="Calibri"/>
                <a:cs typeface="Calibri"/>
                <a:sym typeface="Calibri"/>
              </a:rPr>
              <a:t>Else if there are no free registers and find an occupied register R having value y; Store</a:t>
            </a:r>
            <a:endParaRPr sz="2000">
              <a:latin typeface="Calibri"/>
              <a:ea typeface="Calibri"/>
              <a:cs typeface="Calibri"/>
              <a:sym typeface="Calibri"/>
            </a:endParaRPr>
          </a:p>
          <a:p>
            <a:pPr indent="0" lvl="0" marL="540385" marR="0" rtl="0" algn="l">
              <a:lnSpc>
                <a:spcPct val="100000"/>
              </a:lnSpc>
              <a:spcBef>
                <a:spcPts val="960"/>
              </a:spcBef>
              <a:spcAft>
                <a:spcPts val="0"/>
              </a:spcAft>
              <a:buNone/>
            </a:pPr>
            <a:r>
              <a:rPr b="1" lang="en-US" sz="2000">
                <a:latin typeface="Calibri"/>
                <a:ea typeface="Calibri"/>
                <a:cs typeface="Calibri"/>
                <a:sym typeface="Calibri"/>
              </a:rPr>
              <a:t>contents by generating </a:t>
            </a:r>
            <a:r>
              <a:rPr b="1" i="1" lang="en-US" sz="2000">
                <a:solidFill>
                  <a:srgbClr val="006FC0"/>
                </a:solidFill>
                <a:latin typeface="Calibri"/>
                <a:ea typeface="Calibri"/>
                <a:cs typeface="Calibri"/>
                <a:sym typeface="Calibri"/>
              </a:rPr>
              <a:t>ST M,R </a:t>
            </a:r>
            <a:r>
              <a:rPr b="1" lang="en-US" sz="2000">
                <a:latin typeface="Calibri"/>
                <a:ea typeface="Calibri"/>
                <a:cs typeface="Calibri"/>
                <a:sym typeface="Calibri"/>
              </a:rPr>
              <a:t>for every M in address descriptor of y; Return register R.</a:t>
            </a:r>
            <a:endParaRPr sz="2000">
              <a:latin typeface="Calibri"/>
              <a:ea typeface="Calibri"/>
              <a:cs typeface="Calibri"/>
              <a:sym typeface="Calibri"/>
            </a:endParaRPr>
          </a:p>
          <a:p>
            <a:pPr indent="-457200" lvl="0" marL="540385" marR="273050" rtl="0" algn="l">
              <a:lnSpc>
                <a:spcPct val="140000"/>
              </a:lnSpc>
              <a:spcBef>
                <a:spcPts val="1405"/>
              </a:spcBef>
              <a:spcAft>
                <a:spcPts val="0"/>
              </a:spcAft>
              <a:buSzPts val="2000"/>
              <a:buFont typeface="Calibri"/>
              <a:buAutoNum type="arabicPeriod" startAt="4"/>
            </a:pPr>
            <a:r>
              <a:rPr b="1" lang="en-US" sz="2000">
                <a:latin typeface="Calibri"/>
                <a:ea typeface="Calibri"/>
                <a:cs typeface="Calibri"/>
                <a:sym typeface="Calibri"/>
              </a:rPr>
              <a:t>Else If no such free register could be identified, then the instruction operates on memory  location.</a:t>
            </a:r>
            <a:endParaRPr sz="2000">
              <a:latin typeface="Calibri"/>
              <a:ea typeface="Calibri"/>
              <a:cs typeface="Calibri"/>
              <a:sym typeface="Calibri"/>
            </a:endParaRPr>
          </a:p>
        </p:txBody>
      </p:sp>
      <p:sp>
        <p:nvSpPr>
          <p:cNvPr id="145" name="Google Shape;145;p11"/>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2"/>
          <p:cNvSpPr txBox="1"/>
          <p:nvPr/>
        </p:nvSpPr>
        <p:spPr>
          <a:xfrm>
            <a:off x="513080" y="760603"/>
            <a:ext cx="10404600" cy="55179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60"/>
              </a:spcBef>
              <a:spcAft>
                <a:spcPts val="0"/>
              </a:spcAft>
              <a:buNone/>
            </a:pPr>
            <a:r>
              <a:t/>
            </a:r>
            <a:endParaRPr sz="3500">
              <a:latin typeface="Calibri"/>
              <a:ea typeface="Calibri"/>
              <a:cs typeface="Calibri"/>
              <a:sym typeface="Calibri"/>
            </a:endParaRPr>
          </a:p>
          <a:p>
            <a:pPr indent="0" lvl="0" marL="83185" marR="0" rtl="0" algn="l">
              <a:lnSpc>
                <a:spcPct val="100000"/>
              </a:lnSpc>
              <a:spcBef>
                <a:spcPts val="0"/>
              </a:spcBef>
              <a:spcAft>
                <a:spcPts val="0"/>
              </a:spcAft>
              <a:buNone/>
            </a:pPr>
            <a:r>
              <a:rPr b="1" lang="en-US" sz="2800">
                <a:solidFill>
                  <a:srgbClr val="006FC0"/>
                </a:solidFill>
                <a:latin typeface="Calibri"/>
                <a:ea typeface="Calibri"/>
                <a:cs typeface="Calibri"/>
                <a:sym typeface="Calibri"/>
              </a:rPr>
              <a:t>Principle of Register Allocation </a:t>
            </a:r>
            <a:r>
              <a:rPr lang="en-US" sz="2800">
                <a:solidFill>
                  <a:srgbClr val="006FC0"/>
                </a:solidFill>
                <a:latin typeface="Calibri"/>
                <a:ea typeface="Calibri"/>
                <a:cs typeface="Calibri"/>
                <a:sym typeface="Calibri"/>
              </a:rPr>
              <a:t>:</a:t>
            </a:r>
            <a:endParaRPr sz="2800">
              <a:latin typeface="Calibri"/>
              <a:ea typeface="Calibri"/>
              <a:cs typeface="Calibri"/>
              <a:sym typeface="Calibri"/>
            </a:endParaRPr>
          </a:p>
          <a:p>
            <a:pPr indent="-228600" lvl="0" marL="311785" marR="79375" rtl="0" algn="l">
              <a:lnSpc>
                <a:spcPct val="114999"/>
              </a:lnSpc>
              <a:spcBef>
                <a:spcPts val="1885"/>
              </a:spcBef>
              <a:spcAft>
                <a:spcPts val="0"/>
              </a:spcAft>
              <a:buClr>
                <a:srgbClr val="273139"/>
              </a:buClr>
              <a:buSzPts val="2100"/>
              <a:buFont typeface="Noto Sans Symbols"/>
              <a:buChar char="⮚"/>
            </a:pPr>
            <a:r>
              <a:rPr b="1" lang="en-US" sz="2200">
                <a:solidFill>
                  <a:srgbClr val="273139"/>
                </a:solidFill>
                <a:latin typeface="Calibri"/>
                <a:ea typeface="Calibri"/>
                <a:cs typeface="Calibri"/>
                <a:sym typeface="Calibri"/>
              </a:rPr>
              <a:t>If a variable needs to be allocated to a register, the system checks for any free register  available, if it finds one, it allocates.</a:t>
            </a:r>
            <a:endParaRPr sz="2200">
              <a:latin typeface="Calibri"/>
              <a:ea typeface="Calibri"/>
              <a:cs typeface="Calibri"/>
              <a:sym typeface="Calibri"/>
            </a:endParaRPr>
          </a:p>
          <a:p>
            <a:pPr indent="-228600" lvl="0" marL="311785" marR="384810" rtl="0" algn="just">
              <a:lnSpc>
                <a:spcPct val="114999"/>
              </a:lnSpc>
              <a:spcBef>
                <a:spcPts val="1800"/>
              </a:spcBef>
              <a:spcAft>
                <a:spcPts val="0"/>
              </a:spcAft>
              <a:buClr>
                <a:srgbClr val="273139"/>
              </a:buClr>
              <a:buSzPts val="2100"/>
              <a:buFont typeface="Noto Sans Symbols"/>
              <a:buChar char="⮚"/>
            </a:pPr>
            <a:r>
              <a:rPr b="1" lang="en-US" sz="2200">
                <a:solidFill>
                  <a:srgbClr val="273139"/>
                </a:solidFill>
                <a:latin typeface="Calibri"/>
                <a:ea typeface="Calibri"/>
                <a:cs typeface="Calibri"/>
                <a:sym typeface="Calibri"/>
              </a:rPr>
              <a:t>If there is no free register, then it checks for a register that contains a dead variable  (a variable whose value is not going to be used in future), and if it finds one then it  allocates.</a:t>
            </a:r>
            <a:endParaRPr sz="2200">
              <a:latin typeface="Calibri"/>
              <a:ea typeface="Calibri"/>
              <a:cs typeface="Calibri"/>
              <a:sym typeface="Calibri"/>
            </a:endParaRPr>
          </a:p>
          <a:p>
            <a:pPr indent="-228600" lvl="0" marL="311785" marR="5080" rtl="0" algn="l">
              <a:lnSpc>
                <a:spcPct val="114999"/>
              </a:lnSpc>
              <a:spcBef>
                <a:spcPts val="1805"/>
              </a:spcBef>
              <a:spcAft>
                <a:spcPts val="0"/>
              </a:spcAft>
              <a:buClr>
                <a:srgbClr val="273139"/>
              </a:buClr>
              <a:buSzPts val="2100"/>
              <a:buFont typeface="Noto Sans Symbols"/>
              <a:buChar char="⮚"/>
            </a:pPr>
            <a:r>
              <a:rPr b="1" lang="en-US" sz="2200">
                <a:solidFill>
                  <a:srgbClr val="273139"/>
                </a:solidFill>
                <a:latin typeface="Calibri"/>
                <a:ea typeface="Calibri"/>
                <a:cs typeface="Calibri"/>
                <a:sym typeface="Calibri"/>
              </a:rPr>
              <a:t>Otherwise it goes for Spilling </a:t>
            </a:r>
            <a:r>
              <a:rPr lang="en-US" sz="2200">
                <a:solidFill>
                  <a:srgbClr val="273139"/>
                </a:solidFill>
                <a:latin typeface="Calibri"/>
                <a:ea typeface="Calibri"/>
                <a:cs typeface="Calibri"/>
                <a:sym typeface="Calibri"/>
              </a:rPr>
              <a:t>(it checks for a register whose value is needed after the  longest time, saves its value into the memory, and then use that register for current  allocation, later when the old value of the register is needed, the system gets it from the  memory where it was saved and allocate it in any register which is available).</a:t>
            </a:r>
            <a:endParaRPr sz="2200">
              <a:latin typeface="Calibri"/>
              <a:ea typeface="Calibri"/>
              <a:cs typeface="Calibri"/>
              <a:sym typeface="Calibri"/>
            </a:endParaRPr>
          </a:p>
        </p:txBody>
      </p:sp>
      <p:sp>
        <p:nvSpPr>
          <p:cNvPr id="151" name="Google Shape;151;p1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3"/>
          <p:cNvSpPr txBox="1"/>
          <p:nvPr/>
        </p:nvSpPr>
        <p:spPr>
          <a:xfrm>
            <a:off x="513080" y="760603"/>
            <a:ext cx="9137650" cy="5979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40"/>
              </a:spcBef>
              <a:spcAft>
                <a:spcPts val="0"/>
              </a:spcAft>
              <a:buNone/>
            </a:pPr>
            <a:r>
              <a:t/>
            </a:r>
            <a:endParaRPr sz="2750">
              <a:latin typeface="Calibri"/>
              <a:ea typeface="Calibri"/>
              <a:cs typeface="Calibri"/>
              <a:sym typeface="Calibri"/>
            </a:endParaRPr>
          </a:p>
          <a:p>
            <a:pPr indent="0" lvl="0" marL="12700" marR="164465" rtl="0" algn="l">
              <a:lnSpc>
                <a:spcPct val="140000"/>
              </a:lnSpc>
              <a:spcBef>
                <a:spcPts val="0"/>
              </a:spcBef>
              <a:spcAft>
                <a:spcPts val="0"/>
              </a:spcAft>
              <a:buNone/>
            </a:pPr>
            <a:r>
              <a:rPr b="1" lang="en-US" sz="2200">
                <a:solidFill>
                  <a:srgbClr val="006FC0"/>
                </a:solidFill>
                <a:latin typeface="Calibri"/>
                <a:ea typeface="Calibri"/>
                <a:cs typeface="Calibri"/>
                <a:sym typeface="Calibri"/>
              </a:rPr>
              <a:t>Example 1: </a:t>
            </a:r>
            <a:r>
              <a:rPr b="1" lang="en-US" sz="2200">
                <a:solidFill>
                  <a:srgbClr val="001F5F"/>
                </a:solidFill>
                <a:latin typeface="Calibri"/>
                <a:ea typeface="Calibri"/>
                <a:cs typeface="Calibri"/>
                <a:sym typeface="Calibri"/>
              </a:rPr>
              <a:t>Generate target code sequence for the following basic block three  address statements with register and address descriptors.</a:t>
            </a:r>
            <a:endParaRPr sz="2200">
              <a:latin typeface="Calibri"/>
              <a:ea typeface="Calibri"/>
              <a:cs typeface="Calibri"/>
              <a:sym typeface="Calibri"/>
            </a:endParaRPr>
          </a:p>
          <a:p>
            <a:pPr indent="0" lvl="0" marL="12700" marR="5080" rtl="0" algn="l">
              <a:lnSpc>
                <a:spcPct val="140100"/>
              </a:lnSpc>
              <a:spcBef>
                <a:spcPts val="1040"/>
              </a:spcBef>
              <a:spcAft>
                <a:spcPts val="0"/>
              </a:spcAft>
              <a:buNone/>
            </a:pPr>
            <a:r>
              <a:rPr lang="en-US" sz="2000">
                <a:latin typeface="Calibri"/>
                <a:ea typeface="Calibri"/>
                <a:cs typeface="Calibri"/>
                <a:sym typeface="Calibri"/>
              </a:rPr>
              <a:t>Assuming only three registers(R1, R2 and R3) are available and only variables a and d are  live on exit from the basic block. Variables t, u and v are temporaries.</a:t>
            </a:r>
            <a:endParaRPr sz="2000">
              <a:latin typeface="Calibri"/>
              <a:ea typeface="Calibri"/>
              <a:cs typeface="Calibri"/>
              <a:sym typeface="Calibri"/>
            </a:endParaRPr>
          </a:p>
          <a:p>
            <a:pPr indent="0" lvl="0" marL="0" marR="0" rtl="0" algn="l">
              <a:lnSpc>
                <a:spcPct val="100000"/>
              </a:lnSpc>
              <a:spcBef>
                <a:spcPts val="0"/>
              </a:spcBef>
              <a:spcAft>
                <a:spcPts val="0"/>
              </a:spcAft>
              <a:buNone/>
            </a:pPr>
            <a:r>
              <a:t/>
            </a:r>
            <a:endParaRPr sz="2000">
              <a:latin typeface="Calibri"/>
              <a:ea typeface="Calibri"/>
              <a:cs typeface="Calibri"/>
              <a:sym typeface="Calibri"/>
            </a:endParaRPr>
          </a:p>
          <a:p>
            <a:pPr indent="0" lvl="0" marL="0" marR="0" rtl="0" algn="l">
              <a:lnSpc>
                <a:spcPct val="100000"/>
              </a:lnSpc>
              <a:spcBef>
                <a:spcPts val="50"/>
              </a:spcBef>
              <a:spcAft>
                <a:spcPts val="0"/>
              </a:spcAft>
              <a:buNone/>
            </a:pPr>
            <a:r>
              <a:t/>
            </a:r>
            <a:endParaRPr sz="1900">
              <a:latin typeface="Calibri"/>
              <a:ea typeface="Calibri"/>
              <a:cs typeface="Calibri"/>
              <a:sym typeface="Calibri"/>
            </a:endParaRPr>
          </a:p>
          <a:p>
            <a:pPr indent="-672465" lvl="0" marL="684530" marR="0" rtl="0" algn="l">
              <a:lnSpc>
                <a:spcPct val="100000"/>
              </a:lnSpc>
              <a:spcBef>
                <a:spcPts val="5"/>
              </a:spcBef>
              <a:spcAft>
                <a:spcPts val="0"/>
              </a:spcAft>
              <a:buSzPts val="2400"/>
              <a:buFont typeface="Consolas"/>
              <a:buAutoNum type="arabicPeriod"/>
            </a:pPr>
            <a:r>
              <a:rPr b="1" lang="en-US" sz="2400">
                <a:latin typeface="Consolas"/>
                <a:ea typeface="Consolas"/>
                <a:cs typeface="Consolas"/>
                <a:sym typeface="Consolas"/>
              </a:rPr>
              <a:t>t:= a-b</a:t>
            </a:r>
            <a:endParaRPr sz="2400">
              <a:latin typeface="Consolas"/>
              <a:ea typeface="Consolas"/>
              <a:cs typeface="Consolas"/>
              <a:sym typeface="Consolas"/>
            </a:endParaRPr>
          </a:p>
          <a:p>
            <a:pPr indent="-672465" lvl="0" marL="684530" marR="0" rtl="0" algn="l">
              <a:lnSpc>
                <a:spcPct val="100000"/>
              </a:lnSpc>
              <a:spcBef>
                <a:spcPts val="0"/>
              </a:spcBef>
              <a:spcAft>
                <a:spcPts val="0"/>
              </a:spcAft>
              <a:buSzPts val="2400"/>
              <a:buFont typeface="Consolas"/>
              <a:buAutoNum type="arabicPeriod"/>
            </a:pPr>
            <a:r>
              <a:rPr b="1" lang="en-US" sz="2400">
                <a:latin typeface="Consolas"/>
                <a:ea typeface="Consolas"/>
                <a:cs typeface="Consolas"/>
                <a:sym typeface="Consolas"/>
              </a:rPr>
              <a:t>u:= a-c</a:t>
            </a:r>
            <a:endParaRPr sz="2400">
              <a:latin typeface="Consolas"/>
              <a:ea typeface="Consolas"/>
              <a:cs typeface="Consolas"/>
              <a:sym typeface="Consolas"/>
            </a:endParaRPr>
          </a:p>
          <a:p>
            <a:pPr indent="-672465" lvl="0" marL="684530" marR="0" rtl="0" algn="l">
              <a:lnSpc>
                <a:spcPct val="100000"/>
              </a:lnSpc>
              <a:spcBef>
                <a:spcPts val="0"/>
              </a:spcBef>
              <a:spcAft>
                <a:spcPts val="0"/>
              </a:spcAft>
              <a:buSzPts val="2400"/>
              <a:buFont typeface="Consolas"/>
              <a:buAutoNum type="arabicPeriod"/>
            </a:pPr>
            <a:r>
              <a:rPr b="1" lang="en-US" sz="2400">
                <a:latin typeface="Consolas"/>
                <a:ea typeface="Consolas"/>
                <a:cs typeface="Consolas"/>
                <a:sym typeface="Consolas"/>
              </a:rPr>
              <a:t>v:= t+u</a:t>
            </a:r>
            <a:endParaRPr sz="2400">
              <a:latin typeface="Consolas"/>
              <a:ea typeface="Consolas"/>
              <a:cs typeface="Consolas"/>
              <a:sym typeface="Consolas"/>
            </a:endParaRPr>
          </a:p>
          <a:p>
            <a:pPr indent="-672465" lvl="0" marL="684530" marR="0" rtl="0" algn="l">
              <a:lnSpc>
                <a:spcPct val="100000"/>
              </a:lnSpc>
              <a:spcBef>
                <a:spcPts val="0"/>
              </a:spcBef>
              <a:spcAft>
                <a:spcPts val="0"/>
              </a:spcAft>
              <a:buSzPts val="2400"/>
              <a:buFont typeface="Consolas"/>
              <a:buAutoNum type="arabicPeriod"/>
            </a:pPr>
            <a:r>
              <a:rPr b="1" lang="en-US" sz="2400">
                <a:latin typeface="Consolas"/>
                <a:ea typeface="Consolas"/>
                <a:cs typeface="Consolas"/>
                <a:sym typeface="Consolas"/>
              </a:rPr>
              <a:t>a:= d</a:t>
            </a:r>
            <a:endParaRPr sz="2400">
              <a:latin typeface="Consolas"/>
              <a:ea typeface="Consolas"/>
              <a:cs typeface="Consolas"/>
              <a:sym typeface="Consolas"/>
            </a:endParaRPr>
          </a:p>
          <a:p>
            <a:pPr indent="-672465" lvl="0" marL="684530" marR="0" rtl="0" algn="l">
              <a:lnSpc>
                <a:spcPct val="100000"/>
              </a:lnSpc>
              <a:spcBef>
                <a:spcPts val="0"/>
              </a:spcBef>
              <a:spcAft>
                <a:spcPts val="0"/>
              </a:spcAft>
              <a:buSzPts val="2400"/>
              <a:buFont typeface="Consolas"/>
              <a:buAutoNum type="arabicPeriod"/>
            </a:pPr>
            <a:r>
              <a:rPr b="1" lang="en-US" sz="2400">
                <a:latin typeface="Consolas"/>
                <a:ea typeface="Consolas"/>
                <a:cs typeface="Consolas"/>
                <a:sym typeface="Consolas"/>
              </a:rPr>
              <a:t>d:= v+u</a:t>
            </a:r>
            <a:endParaRPr sz="2400">
              <a:latin typeface="Consolas"/>
              <a:ea typeface="Consolas"/>
              <a:cs typeface="Consolas"/>
              <a:sym typeface="Consolas"/>
            </a:endParaRPr>
          </a:p>
          <a:p>
            <a:pPr indent="0" lvl="0" marL="0" marR="0" rtl="0" algn="l">
              <a:lnSpc>
                <a:spcPct val="100000"/>
              </a:lnSpc>
              <a:spcBef>
                <a:spcPts val="35"/>
              </a:spcBef>
              <a:spcAft>
                <a:spcPts val="0"/>
              </a:spcAft>
              <a:buNone/>
            </a:pPr>
            <a:r>
              <a:t/>
            </a:r>
            <a:endParaRPr sz="3450">
              <a:latin typeface="Consolas"/>
              <a:ea typeface="Consolas"/>
              <a:cs typeface="Consolas"/>
              <a:sym typeface="Consolas"/>
            </a:endParaRPr>
          </a:p>
          <a:p>
            <a:pPr indent="0" lvl="0" marL="12700" marR="0" rtl="0" algn="l">
              <a:lnSpc>
                <a:spcPct val="100000"/>
              </a:lnSpc>
              <a:spcBef>
                <a:spcPts val="0"/>
              </a:spcBef>
              <a:spcAft>
                <a:spcPts val="0"/>
              </a:spcAft>
              <a:buNone/>
            </a:pPr>
            <a:r>
              <a:rPr b="1" lang="en-US" sz="1800">
                <a:solidFill>
                  <a:srgbClr val="273139"/>
                </a:solidFill>
                <a:latin typeface="Calibri"/>
                <a:ea typeface="Calibri"/>
                <a:cs typeface="Calibri"/>
                <a:sym typeface="Calibri"/>
              </a:rPr>
              <a:t>Note</a:t>
            </a:r>
            <a:r>
              <a:rPr lang="en-US" sz="1800">
                <a:solidFill>
                  <a:srgbClr val="273139"/>
                </a:solidFill>
                <a:latin typeface="Calibri"/>
                <a:ea typeface="Calibri"/>
                <a:cs typeface="Calibri"/>
                <a:sym typeface="Calibri"/>
              </a:rPr>
              <a:t>: Assuming that all arithmetic operations take their operands from registers.</a:t>
            </a:r>
            <a:endParaRPr sz="1800">
              <a:latin typeface="Calibri"/>
              <a:ea typeface="Calibri"/>
              <a:cs typeface="Calibri"/>
              <a:sym typeface="Calibri"/>
            </a:endParaRPr>
          </a:p>
        </p:txBody>
      </p:sp>
      <p:sp>
        <p:nvSpPr>
          <p:cNvPr id="157" name="Google Shape;157;p1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61" name="Shape 161"/>
        <p:cNvGrpSpPr/>
        <p:nvPr/>
      </p:nvGrpSpPr>
      <p:grpSpPr>
        <a:xfrm>
          <a:off x="0" y="0"/>
          <a:ext cx="0" cy="0"/>
          <a:chOff x="0" y="0"/>
          <a:chExt cx="0" cy="0"/>
        </a:xfrm>
      </p:grpSpPr>
      <p:sp>
        <p:nvSpPr>
          <p:cNvPr id="162" name="Google Shape;162;p14"/>
          <p:cNvSpPr txBox="1"/>
          <p:nvPr/>
        </p:nvSpPr>
        <p:spPr>
          <a:xfrm>
            <a:off x="513080" y="760603"/>
            <a:ext cx="42773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p:txBody>
      </p:sp>
      <p:pic>
        <p:nvPicPr>
          <p:cNvPr id="163" name="Google Shape;163;p14"/>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64" name="Google Shape;164;p14"/>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65" name="Google Shape;165;p14"/>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66" name="Google Shape;166;p14"/>
          <p:cNvSpPr txBox="1"/>
          <p:nvPr/>
        </p:nvSpPr>
        <p:spPr>
          <a:xfrm>
            <a:off x="513080" y="1726184"/>
            <a:ext cx="14071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Example 1:</a:t>
            </a:r>
            <a:endParaRPr sz="2400">
              <a:latin typeface="Calibri"/>
              <a:ea typeface="Calibri"/>
              <a:cs typeface="Calibri"/>
              <a:sym typeface="Calibri"/>
            </a:endParaRPr>
          </a:p>
        </p:txBody>
      </p:sp>
      <p:graphicFrame>
        <p:nvGraphicFramePr>
          <p:cNvPr id="167" name="Google Shape;167;p14"/>
          <p:cNvGraphicFramePr/>
          <p:nvPr/>
        </p:nvGraphicFramePr>
        <p:xfrm>
          <a:off x="256841" y="2291657"/>
          <a:ext cx="3000000" cy="3000000"/>
        </p:xfrm>
        <a:graphic>
          <a:graphicData uri="http://schemas.openxmlformats.org/drawingml/2006/table">
            <a:tbl>
              <a:tblPr bandRow="1" firstRow="1">
                <a:noFill/>
                <a:tableStyleId>{0D66E5DD-690F-46F7-8335-5F563BC0AED9}</a:tableStyleId>
              </a:tblPr>
              <a:tblGrid>
                <a:gridCol w="1496600"/>
                <a:gridCol w="2344225"/>
                <a:gridCol w="1023475"/>
                <a:gridCol w="1035800"/>
                <a:gridCol w="844325"/>
                <a:gridCol w="1137100"/>
                <a:gridCol w="978700"/>
                <a:gridCol w="806050"/>
                <a:gridCol w="804775"/>
                <a:gridCol w="443250"/>
                <a:gridCol w="443250"/>
                <a:gridCol w="443250"/>
              </a:tblGrid>
              <a:tr h="313025">
                <a:tc rowSpan="2">
                  <a:txBody>
                    <a:bodyPr/>
                    <a:lstStyle/>
                    <a:p>
                      <a:pPr indent="0" lvl="0" marL="3175" marR="0" rtl="0" algn="ctr">
                        <a:lnSpc>
                          <a:spcPct val="116750"/>
                        </a:lnSpc>
                        <a:spcBef>
                          <a:spcPts val="0"/>
                        </a:spcBef>
                        <a:spcAft>
                          <a:spcPts val="0"/>
                        </a:spcAft>
                        <a:buNone/>
                      </a:pPr>
                      <a:r>
                        <a:rPr b="1" lang="en-US" sz="2000" u="none" cap="none" strike="noStrike">
                          <a:solidFill>
                            <a:srgbClr val="FFFFFF"/>
                          </a:solidFill>
                          <a:latin typeface="Consolas"/>
                          <a:ea typeface="Consolas"/>
                          <a:cs typeface="Consolas"/>
                          <a:sym typeface="Consolas"/>
                        </a:rPr>
                        <a:t>TAC</a:t>
                      </a:r>
                      <a:endParaRPr b="1" sz="2000">
                        <a:solidFill>
                          <a:srgbClr val="FFFFFF"/>
                        </a:solidFill>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4471C4"/>
                    </a:solidFill>
                  </a:tcPr>
                </a:tc>
                <a:tc rowSpan="2">
                  <a:txBody>
                    <a:bodyPr/>
                    <a:lstStyle/>
                    <a:p>
                      <a:pPr indent="0" lvl="0" marL="379095" marR="0" rtl="0" algn="l">
                        <a:lnSpc>
                          <a:spcPct val="116750"/>
                        </a:lnSpc>
                        <a:spcBef>
                          <a:spcPts val="0"/>
                        </a:spcBef>
                        <a:spcAft>
                          <a:spcPts val="0"/>
                        </a:spcAft>
                        <a:buNone/>
                      </a:pPr>
                      <a:r>
                        <a:rPr b="1" lang="en-US" sz="2000" u="none" cap="none" strike="noStrike">
                          <a:solidFill>
                            <a:srgbClr val="FFFFFF"/>
                          </a:solidFill>
                          <a:latin typeface="Consolas"/>
                          <a:ea typeface="Consolas"/>
                          <a:cs typeface="Consolas"/>
                          <a:sym typeface="Consolas"/>
                        </a:rPr>
                        <a:t>Target Code</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4471C4"/>
                    </a:solidFill>
                  </a:tcPr>
                </a:tc>
                <a:tc gridSpan="3">
                  <a:txBody>
                    <a:bodyPr/>
                    <a:lstStyle/>
                    <a:p>
                      <a:pPr indent="0" lvl="0" marL="142875" marR="0" rtl="0" algn="l">
                        <a:lnSpc>
                          <a:spcPct val="116750"/>
                        </a:lnSpc>
                        <a:spcBef>
                          <a:spcPts val="0"/>
                        </a:spcBef>
                        <a:spcAft>
                          <a:spcPts val="0"/>
                        </a:spcAft>
                        <a:buNone/>
                      </a:pPr>
                      <a:r>
                        <a:rPr b="1" lang="en-US" sz="2000" u="none" cap="none" strike="noStrike">
                          <a:solidFill>
                            <a:srgbClr val="FFFFFF"/>
                          </a:solidFill>
                          <a:latin typeface="Consolas"/>
                          <a:ea typeface="Consolas"/>
                          <a:cs typeface="Consolas"/>
                          <a:sym typeface="Consolas"/>
                        </a:rPr>
                        <a:t>Register Descriptor</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hMerge="1"/>
                <a:tc hMerge="1"/>
                <a:tc gridSpan="7">
                  <a:txBody>
                    <a:bodyPr/>
                    <a:lstStyle/>
                    <a:p>
                      <a:pPr indent="0" lvl="0" marL="1177925" marR="0" rtl="0" algn="l">
                        <a:lnSpc>
                          <a:spcPct val="116750"/>
                        </a:lnSpc>
                        <a:spcBef>
                          <a:spcPts val="0"/>
                        </a:spcBef>
                        <a:spcAft>
                          <a:spcPts val="0"/>
                        </a:spcAft>
                        <a:buNone/>
                      </a:pPr>
                      <a:r>
                        <a:rPr b="1" lang="en-US" sz="2000" u="none" cap="none" strike="noStrike">
                          <a:solidFill>
                            <a:srgbClr val="FFFFFF"/>
                          </a:solidFill>
                          <a:latin typeface="Consolas"/>
                          <a:ea typeface="Consolas"/>
                          <a:cs typeface="Consolas"/>
                          <a:sym typeface="Consolas"/>
                        </a:rPr>
                        <a:t>Address Descriptor</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hMerge="1"/>
                <a:tc hMerge="1"/>
                <a:tc hMerge="1"/>
                <a:tc hMerge="1"/>
                <a:tc hMerge="1"/>
                <a:tc hMerge="1"/>
              </a:tr>
              <a:tr h="308400">
                <a:tc vMerge="1"/>
                <a:tc vMerge="1"/>
                <a:tc>
                  <a:txBody>
                    <a:bodyPr/>
                    <a:lstStyle/>
                    <a:p>
                      <a:pPr indent="0" lvl="0" marL="0" marR="0" rtl="0" algn="ctr">
                        <a:lnSpc>
                          <a:spcPct val="115250"/>
                        </a:lnSpc>
                        <a:spcBef>
                          <a:spcPts val="0"/>
                        </a:spcBef>
                        <a:spcAft>
                          <a:spcPts val="0"/>
                        </a:spcAft>
                        <a:buNone/>
                      </a:pPr>
                      <a:r>
                        <a:rPr b="1" lang="en-US" sz="2000" u="none" cap="none" strike="noStrike">
                          <a:solidFill>
                            <a:srgbClr val="C00000"/>
                          </a:solidFill>
                          <a:latin typeface="Consolas"/>
                          <a:ea typeface="Consolas"/>
                          <a:cs typeface="Consolas"/>
                          <a:sym typeface="Consolas"/>
                        </a:rPr>
                        <a:t>R1</a:t>
                      </a:r>
                      <a:endParaRPr sz="2000" u="none" cap="none" strike="noStrike">
                        <a:latin typeface="Consolas"/>
                        <a:ea typeface="Consolas"/>
                        <a:cs typeface="Consolas"/>
                        <a:sym typeface="Consolas"/>
                      </a:endParaRPr>
                    </a:p>
                  </a:txBody>
                  <a:tcPr marT="0" marB="0" marR="0" marL="0">
                    <a:lnL cap="flat" cmpd="sng" w="53975">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EC7C30"/>
                      </a:solidFill>
                      <a:prstDash val="solid"/>
                      <a:round/>
                      <a:headEnd len="sm" w="sm" type="none"/>
                      <a:tailEnd len="sm" w="sm" type="none"/>
                    </a:lnB>
                    <a:solidFill>
                      <a:srgbClr val="CFD4EA"/>
                    </a:solidFill>
                  </a:tcPr>
                </a:tc>
                <a:tc>
                  <a:txBody>
                    <a:bodyPr/>
                    <a:lstStyle/>
                    <a:p>
                      <a:pPr indent="0" lvl="0" marL="2540" marR="0" rtl="0" algn="ctr">
                        <a:lnSpc>
                          <a:spcPct val="115250"/>
                        </a:lnSpc>
                        <a:spcBef>
                          <a:spcPts val="0"/>
                        </a:spcBef>
                        <a:spcAft>
                          <a:spcPts val="0"/>
                        </a:spcAft>
                        <a:buNone/>
                      </a:pPr>
                      <a:r>
                        <a:rPr b="1" lang="en-US" sz="2000" u="none" cap="none" strike="noStrike">
                          <a:solidFill>
                            <a:srgbClr val="C00000"/>
                          </a:solidFill>
                          <a:latin typeface="Consolas"/>
                          <a:ea typeface="Consolas"/>
                          <a:cs typeface="Consolas"/>
                          <a:sym typeface="Consolas"/>
                        </a:rPr>
                        <a:t>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EC7C30"/>
                      </a:solidFill>
                      <a:prstDash val="solid"/>
                      <a:round/>
                      <a:headEnd len="sm" w="sm" type="none"/>
                      <a:tailEnd len="sm" w="sm" type="none"/>
                    </a:lnB>
                    <a:solidFill>
                      <a:srgbClr val="CFD4EA"/>
                    </a:solidFill>
                  </a:tcPr>
                </a:tc>
                <a:tc>
                  <a:txBody>
                    <a:bodyPr/>
                    <a:lstStyle/>
                    <a:p>
                      <a:pPr indent="0" lvl="0" marL="14604" marR="0" rtl="0" algn="ctr">
                        <a:lnSpc>
                          <a:spcPct val="115250"/>
                        </a:lnSpc>
                        <a:spcBef>
                          <a:spcPts val="0"/>
                        </a:spcBef>
                        <a:spcAft>
                          <a:spcPts val="0"/>
                        </a:spcAft>
                        <a:buNone/>
                      </a:pPr>
                      <a:r>
                        <a:rPr b="1" lang="en-US" sz="2000" u="none" cap="none" strike="noStrike">
                          <a:solidFill>
                            <a:srgbClr val="C00000"/>
                          </a:solidFill>
                          <a:latin typeface="Consolas"/>
                          <a:ea typeface="Consolas"/>
                          <a:cs typeface="Consolas"/>
                          <a:sym typeface="Consolas"/>
                        </a:rPr>
                        <a:t>R3</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EC7C30"/>
                      </a:solidFill>
                      <a:prstDash val="solid"/>
                      <a:round/>
                      <a:headEnd len="sm" w="sm" type="none"/>
                      <a:tailEnd len="sm" w="sm" type="none"/>
                    </a:lnB>
                    <a:solidFill>
                      <a:srgbClr val="CFD4EA"/>
                    </a:solidFill>
                  </a:tcPr>
                </a:tc>
                <a:tc>
                  <a:txBody>
                    <a:bodyPr/>
                    <a:lstStyle/>
                    <a:p>
                      <a:pPr indent="0" lvl="0" marL="10795" marR="0" rtl="0" algn="ctr">
                        <a:lnSpc>
                          <a:spcPct val="115250"/>
                        </a:lnSpc>
                        <a:spcBef>
                          <a:spcPts val="0"/>
                        </a:spcBef>
                        <a:spcAft>
                          <a:spcPts val="0"/>
                        </a:spcAft>
                        <a:buNone/>
                      </a:pPr>
                      <a:r>
                        <a:rPr b="1" lang="en-US" sz="2000" u="none" cap="none" strike="noStrike">
                          <a:solidFill>
                            <a:srgbClr val="C00000"/>
                          </a:solidFill>
                          <a:latin typeface="Consolas"/>
                          <a:ea typeface="Consolas"/>
                          <a:cs typeface="Consolas"/>
                          <a:sym typeface="Consolas"/>
                        </a:rPr>
                        <a:t>a</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EC7C30"/>
                      </a:solidFill>
                      <a:prstDash val="solid"/>
                      <a:round/>
                      <a:headEnd len="sm" w="sm" type="none"/>
                      <a:tailEnd len="sm" w="sm" type="none"/>
                    </a:lnB>
                    <a:solidFill>
                      <a:srgbClr val="CFD4EA"/>
                    </a:solidFill>
                  </a:tcPr>
                </a:tc>
                <a:tc>
                  <a:txBody>
                    <a:bodyPr/>
                    <a:lstStyle/>
                    <a:p>
                      <a:pPr indent="0" lvl="0" marL="2540" marR="0" rtl="0" algn="ctr">
                        <a:lnSpc>
                          <a:spcPct val="115250"/>
                        </a:lnSpc>
                        <a:spcBef>
                          <a:spcPts val="0"/>
                        </a:spcBef>
                        <a:spcAft>
                          <a:spcPts val="0"/>
                        </a:spcAft>
                        <a:buNone/>
                      </a:pPr>
                      <a:r>
                        <a:rPr b="1" lang="en-US" sz="2000" u="none" cap="none" strike="noStrike">
                          <a:solidFill>
                            <a:srgbClr val="C00000"/>
                          </a:solidFill>
                          <a:latin typeface="Consolas"/>
                          <a:ea typeface="Consolas"/>
                          <a:cs typeface="Consolas"/>
                          <a:sym typeface="Consolas"/>
                        </a:rPr>
                        <a:t>b</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EC7C30"/>
                      </a:solidFill>
                      <a:prstDash val="solid"/>
                      <a:round/>
                      <a:headEnd len="sm" w="sm" type="none"/>
                      <a:tailEnd len="sm" w="sm" type="none"/>
                    </a:lnB>
                    <a:solidFill>
                      <a:srgbClr val="CFD4EA"/>
                    </a:solidFill>
                  </a:tcPr>
                </a:tc>
                <a:tc>
                  <a:txBody>
                    <a:bodyPr/>
                    <a:lstStyle/>
                    <a:p>
                      <a:pPr indent="0" lvl="0" marL="0" marR="0" rtl="0" algn="ctr">
                        <a:lnSpc>
                          <a:spcPct val="115250"/>
                        </a:lnSpc>
                        <a:spcBef>
                          <a:spcPts val="0"/>
                        </a:spcBef>
                        <a:spcAft>
                          <a:spcPts val="0"/>
                        </a:spcAft>
                        <a:buNone/>
                      </a:pPr>
                      <a:r>
                        <a:rPr b="1" lang="en-US" sz="2000" u="none" cap="none" strike="noStrike">
                          <a:solidFill>
                            <a:srgbClr val="C00000"/>
                          </a:solidFill>
                          <a:latin typeface="Consolas"/>
                          <a:ea typeface="Consolas"/>
                          <a:cs typeface="Consolas"/>
                          <a:sym typeface="Consolas"/>
                        </a:rPr>
                        <a:t>c</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EC7C30"/>
                      </a:solidFill>
                      <a:prstDash val="solid"/>
                      <a:round/>
                      <a:headEnd len="sm" w="sm" type="none"/>
                      <a:tailEnd len="sm" w="sm" type="none"/>
                    </a:lnB>
                    <a:solidFill>
                      <a:srgbClr val="CFD4EA"/>
                    </a:solidFill>
                  </a:tcPr>
                </a:tc>
                <a:tc>
                  <a:txBody>
                    <a:bodyPr/>
                    <a:lstStyle/>
                    <a:p>
                      <a:pPr indent="0" lvl="0" marL="1905" marR="0" rtl="0" algn="ctr">
                        <a:lnSpc>
                          <a:spcPct val="115250"/>
                        </a:lnSpc>
                        <a:spcBef>
                          <a:spcPts val="0"/>
                        </a:spcBef>
                        <a:spcAft>
                          <a:spcPts val="0"/>
                        </a:spcAft>
                        <a:buNone/>
                      </a:pPr>
                      <a:r>
                        <a:rPr b="1" lang="en-US" sz="2000" u="none" cap="none" strike="noStrike">
                          <a:solidFill>
                            <a:srgbClr val="C00000"/>
                          </a:solidFill>
                          <a:latin typeface="Consolas"/>
                          <a:ea typeface="Consolas"/>
                          <a:cs typeface="Consolas"/>
                          <a:sym typeface="Consolas"/>
                        </a:rPr>
                        <a:t>d</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EC7C30"/>
                      </a:solidFill>
                      <a:prstDash val="solid"/>
                      <a:round/>
                      <a:headEnd len="sm" w="sm" type="none"/>
                      <a:tailEnd len="sm" w="sm" type="none"/>
                    </a:lnB>
                    <a:solidFill>
                      <a:srgbClr val="CFD4EA"/>
                    </a:solidFill>
                  </a:tcPr>
                </a:tc>
                <a:tc>
                  <a:txBody>
                    <a:bodyPr/>
                    <a:lstStyle/>
                    <a:p>
                      <a:pPr indent="0" lvl="0" marL="2540" marR="0" rtl="0" algn="ctr">
                        <a:lnSpc>
                          <a:spcPct val="115250"/>
                        </a:lnSpc>
                        <a:spcBef>
                          <a:spcPts val="0"/>
                        </a:spcBef>
                        <a:spcAft>
                          <a:spcPts val="0"/>
                        </a:spcAft>
                        <a:buNone/>
                      </a:pPr>
                      <a:r>
                        <a:rPr b="1" lang="en-US" sz="2000" u="none" cap="none" strike="noStrike">
                          <a:solidFill>
                            <a:srgbClr val="C00000"/>
                          </a:solidFill>
                          <a:latin typeface="Consolas"/>
                          <a:ea typeface="Consolas"/>
                          <a:cs typeface="Consolas"/>
                          <a:sym typeface="Consolas"/>
                        </a:rPr>
                        <a:t>t</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EC7C30"/>
                      </a:solidFill>
                      <a:prstDash val="solid"/>
                      <a:round/>
                      <a:headEnd len="sm" w="sm" type="none"/>
                      <a:tailEnd len="sm" w="sm" type="none"/>
                    </a:lnB>
                    <a:solidFill>
                      <a:srgbClr val="CFD4EA"/>
                    </a:solidFill>
                  </a:tcPr>
                </a:tc>
                <a:tc>
                  <a:txBody>
                    <a:bodyPr/>
                    <a:lstStyle/>
                    <a:p>
                      <a:pPr indent="0" lvl="0" marL="2540" marR="0" rtl="0" algn="ctr">
                        <a:lnSpc>
                          <a:spcPct val="115250"/>
                        </a:lnSpc>
                        <a:spcBef>
                          <a:spcPts val="0"/>
                        </a:spcBef>
                        <a:spcAft>
                          <a:spcPts val="0"/>
                        </a:spcAft>
                        <a:buNone/>
                      </a:pPr>
                      <a:r>
                        <a:rPr b="1" lang="en-US" sz="2000" u="none" cap="none" strike="noStrike">
                          <a:solidFill>
                            <a:srgbClr val="C00000"/>
                          </a:solidFill>
                          <a:latin typeface="Consolas"/>
                          <a:ea typeface="Consolas"/>
                          <a:cs typeface="Consolas"/>
                          <a:sym typeface="Consolas"/>
                        </a:rPr>
                        <a:t>u</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EC7C30"/>
                      </a:solidFill>
                      <a:prstDash val="solid"/>
                      <a:round/>
                      <a:headEnd len="sm" w="sm" type="none"/>
                      <a:tailEnd len="sm" w="sm" type="none"/>
                    </a:lnB>
                    <a:solidFill>
                      <a:srgbClr val="CFD4EA"/>
                    </a:solidFill>
                  </a:tcPr>
                </a:tc>
                <a:tc>
                  <a:txBody>
                    <a:bodyPr/>
                    <a:lstStyle/>
                    <a:p>
                      <a:pPr indent="0" lvl="0" marL="2540" marR="0" rtl="0" algn="ctr">
                        <a:lnSpc>
                          <a:spcPct val="115250"/>
                        </a:lnSpc>
                        <a:spcBef>
                          <a:spcPts val="0"/>
                        </a:spcBef>
                        <a:spcAft>
                          <a:spcPts val="0"/>
                        </a:spcAft>
                        <a:buNone/>
                      </a:pPr>
                      <a:r>
                        <a:rPr b="1" lang="en-US" sz="2000" u="none" cap="none" strike="noStrike">
                          <a:solidFill>
                            <a:srgbClr val="C00000"/>
                          </a:solidFill>
                          <a:latin typeface="Consolas"/>
                          <a:ea typeface="Consolas"/>
                          <a:cs typeface="Consolas"/>
                          <a:sym typeface="Consolas"/>
                        </a:rPr>
                        <a:t>v</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38100">
                      <a:solidFill>
                        <a:srgbClr val="EC7C30"/>
                      </a:solidFill>
                      <a:prstDash val="solid"/>
                      <a:round/>
                      <a:headEnd len="sm" w="sm" type="none"/>
                      <a:tailEnd len="sm" w="sm" type="none"/>
                    </a:lnB>
                    <a:solidFill>
                      <a:srgbClr val="CFD4EA"/>
                    </a:solidFill>
                  </a:tcPr>
                </a:tc>
              </a:tr>
              <a:tr h="100000">
                <a:tc rowSpan="4">
                  <a:txBody>
                    <a:bodyPr/>
                    <a:lstStyle/>
                    <a:p>
                      <a:pPr indent="0" lvl="0" marL="68580" marR="0" rtl="0" algn="l">
                        <a:lnSpc>
                          <a:spcPct val="118750"/>
                        </a:lnSpc>
                        <a:spcBef>
                          <a:spcPts val="0"/>
                        </a:spcBef>
                        <a:spcAft>
                          <a:spcPts val="0"/>
                        </a:spcAft>
                        <a:buNone/>
                      </a:pPr>
                      <a:r>
                        <a:rPr b="1" lang="en-US" sz="2000" u="none" cap="none" strike="noStrike">
                          <a:solidFill>
                            <a:srgbClr val="FFFFFF"/>
                          </a:solidFill>
                          <a:latin typeface="Consolas"/>
                          <a:ea typeface="Consolas"/>
                          <a:cs typeface="Consolas"/>
                          <a:sym typeface="Consolas"/>
                        </a:rPr>
                        <a:t>t = a - b</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EC7C30"/>
                      </a:solidFill>
                      <a:prstDash val="solid"/>
                      <a:round/>
                      <a:headEnd len="sm" w="sm" type="none"/>
                      <a:tailEnd len="sm" w="sm" type="none"/>
                    </a:lnT>
                    <a:lnB cap="flat" cmpd="sng" w="38100">
                      <a:solidFill>
                        <a:srgbClr val="F8CAAC"/>
                      </a:solidFill>
                      <a:prstDash val="solid"/>
                      <a:round/>
                      <a:headEnd len="sm" w="sm" type="none"/>
                      <a:tailEnd len="sm" w="sm" type="none"/>
                    </a:lnB>
                    <a:solidFill>
                      <a:srgbClr val="4471C4"/>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0795" marR="0" rtl="0" algn="ctr">
                        <a:lnSpc>
                          <a:spcPct val="118750"/>
                        </a:lnSpc>
                        <a:spcBef>
                          <a:spcPts val="0"/>
                        </a:spcBef>
                        <a:spcAft>
                          <a:spcPts val="0"/>
                        </a:spcAft>
                        <a:buNone/>
                      </a:pPr>
                      <a:r>
                        <a:rPr lang="en-US" sz="2000" u="none" cap="none" strike="noStrike">
                          <a:latin typeface="Consolas"/>
                          <a:ea typeface="Consolas"/>
                          <a:cs typeface="Consolas"/>
                          <a:sym typeface="Consolas"/>
                        </a:rPr>
                        <a:t>a</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2540" marR="0" rtl="0" algn="ctr">
                        <a:lnSpc>
                          <a:spcPct val="118750"/>
                        </a:lnSpc>
                        <a:spcBef>
                          <a:spcPts val="0"/>
                        </a:spcBef>
                        <a:spcAft>
                          <a:spcPts val="0"/>
                        </a:spcAft>
                        <a:buNone/>
                      </a:pPr>
                      <a:r>
                        <a:rPr lang="en-US" sz="2000" u="none" cap="none" strike="noStrike">
                          <a:latin typeface="Consolas"/>
                          <a:ea typeface="Consolas"/>
                          <a:cs typeface="Consolas"/>
                          <a:sym typeface="Consolas"/>
                        </a:rPr>
                        <a:t>b</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8750"/>
                        </a:lnSpc>
                        <a:spcBef>
                          <a:spcPts val="0"/>
                        </a:spcBef>
                        <a:spcAft>
                          <a:spcPts val="0"/>
                        </a:spcAft>
                        <a:buNone/>
                      </a:pPr>
                      <a:r>
                        <a:rPr lang="en-US" sz="2000" u="none" cap="none" strike="noStrike">
                          <a:latin typeface="Consolas"/>
                          <a:ea typeface="Consolas"/>
                          <a:cs typeface="Consolas"/>
                          <a:sym typeface="Consolas"/>
                        </a:rPr>
                        <a:t>c</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905" marR="0" rtl="0" algn="ctr">
                        <a:lnSpc>
                          <a:spcPct val="118750"/>
                        </a:lnSpc>
                        <a:spcBef>
                          <a:spcPts val="0"/>
                        </a:spcBef>
                        <a:spcAft>
                          <a:spcPts val="0"/>
                        </a:spcAft>
                        <a:buNone/>
                      </a:pPr>
                      <a:r>
                        <a:rPr lang="en-US" sz="2000" u="none" cap="none" strike="noStrike">
                          <a:latin typeface="Consolas"/>
                          <a:ea typeface="Consolas"/>
                          <a:cs typeface="Consolas"/>
                          <a:sym typeface="Consolas"/>
                        </a:rPr>
                        <a:t>d</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12900">
                <a:tc vMerge="1"/>
                <a:tc>
                  <a:txBody>
                    <a:bodyPr/>
                    <a:lstStyle/>
                    <a:p>
                      <a:pPr indent="0" lvl="0" marL="69850" marR="0" rtl="0" algn="l">
                        <a:lnSpc>
                          <a:spcPct val="116999"/>
                        </a:lnSpc>
                        <a:spcBef>
                          <a:spcPts val="0"/>
                        </a:spcBef>
                        <a:spcAft>
                          <a:spcPts val="0"/>
                        </a:spcAft>
                        <a:buNone/>
                      </a:pPr>
                      <a:r>
                        <a:rPr lang="en-US" sz="2000" u="none" cap="none" strike="noStrike">
                          <a:latin typeface="Consolas"/>
                          <a:ea typeface="Consolas"/>
                          <a:cs typeface="Consolas"/>
                          <a:sym typeface="Consolas"/>
                        </a:rPr>
                        <a:t>LD R1, a</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999"/>
                        </a:lnSpc>
                        <a:spcBef>
                          <a:spcPts val="0"/>
                        </a:spcBef>
                        <a:spcAft>
                          <a:spcPts val="0"/>
                        </a:spcAft>
                        <a:buNone/>
                      </a:pPr>
                      <a:r>
                        <a:rPr lang="en-US" sz="2000" u="none" cap="none" strike="noStrike">
                          <a:latin typeface="Consolas"/>
                          <a:ea typeface="Consolas"/>
                          <a:cs typeface="Consolas"/>
                          <a:sym typeface="Consolas"/>
                        </a:rPr>
                        <a:t>a</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4604" marR="0" rtl="0" algn="ctr">
                        <a:lnSpc>
                          <a:spcPct val="116999"/>
                        </a:lnSpc>
                        <a:spcBef>
                          <a:spcPts val="0"/>
                        </a:spcBef>
                        <a:spcAft>
                          <a:spcPts val="0"/>
                        </a:spcAft>
                        <a:buNone/>
                      </a:pPr>
                      <a:r>
                        <a:rPr lang="en-US" sz="2000" u="none" cap="none" strike="noStrike">
                          <a:latin typeface="Consolas"/>
                          <a:ea typeface="Consolas"/>
                          <a:cs typeface="Consolas"/>
                          <a:sym typeface="Consolas"/>
                        </a:rPr>
                        <a:t>a,R1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2540" marR="0" rtl="0" algn="ctr">
                        <a:lnSpc>
                          <a:spcPct val="116999"/>
                        </a:lnSpc>
                        <a:spcBef>
                          <a:spcPts val="0"/>
                        </a:spcBef>
                        <a:spcAft>
                          <a:spcPts val="0"/>
                        </a:spcAft>
                        <a:buNone/>
                      </a:pPr>
                      <a:r>
                        <a:rPr lang="en-US" sz="2000" u="none" cap="none" strike="noStrike">
                          <a:latin typeface="Consolas"/>
                          <a:ea typeface="Consolas"/>
                          <a:cs typeface="Consolas"/>
                          <a:sym typeface="Consolas"/>
                        </a:rPr>
                        <a:t>b</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999"/>
                        </a:lnSpc>
                        <a:spcBef>
                          <a:spcPts val="0"/>
                        </a:spcBef>
                        <a:spcAft>
                          <a:spcPts val="0"/>
                        </a:spcAft>
                        <a:buNone/>
                      </a:pPr>
                      <a:r>
                        <a:rPr lang="en-US" sz="2000" u="none" cap="none" strike="noStrike">
                          <a:latin typeface="Consolas"/>
                          <a:ea typeface="Consolas"/>
                          <a:cs typeface="Consolas"/>
                          <a:sym typeface="Consolas"/>
                        </a:rPr>
                        <a:t>c</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905" marR="0" rtl="0" algn="ctr">
                        <a:lnSpc>
                          <a:spcPct val="116999"/>
                        </a:lnSpc>
                        <a:spcBef>
                          <a:spcPts val="0"/>
                        </a:spcBef>
                        <a:spcAft>
                          <a:spcPts val="0"/>
                        </a:spcAft>
                        <a:buNone/>
                      </a:pPr>
                      <a:r>
                        <a:rPr lang="en-US" sz="2000" u="none" cap="none" strike="noStrike">
                          <a:latin typeface="Consolas"/>
                          <a:ea typeface="Consolas"/>
                          <a:cs typeface="Consolas"/>
                          <a:sym typeface="Consolas"/>
                        </a:rPr>
                        <a:t>d</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13025">
                <a:tc vMerge="1"/>
                <a:tc>
                  <a:txBody>
                    <a:bodyPr/>
                    <a:lstStyle/>
                    <a:p>
                      <a:pPr indent="0" lvl="0" marL="69850" marR="0" rtl="0" algn="l">
                        <a:lnSpc>
                          <a:spcPct val="116999"/>
                        </a:lnSpc>
                        <a:spcBef>
                          <a:spcPts val="0"/>
                        </a:spcBef>
                        <a:spcAft>
                          <a:spcPts val="0"/>
                        </a:spcAft>
                        <a:buNone/>
                      </a:pPr>
                      <a:r>
                        <a:rPr lang="en-US" sz="2000" u="none" cap="none" strike="noStrike">
                          <a:latin typeface="Consolas"/>
                          <a:ea typeface="Consolas"/>
                          <a:cs typeface="Consolas"/>
                          <a:sym typeface="Consolas"/>
                        </a:rPr>
                        <a:t>LD R2, b</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999"/>
                        </a:lnSpc>
                        <a:spcBef>
                          <a:spcPts val="0"/>
                        </a:spcBef>
                        <a:spcAft>
                          <a:spcPts val="0"/>
                        </a:spcAft>
                        <a:buNone/>
                      </a:pPr>
                      <a:r>
                        <a:rPr lang="en-US" sz="2000" u="none" cap="none" strike="noStrike">
                          <a:latin typeface="Consolas"/>
                          <a:ea typeface="Consolas"/>
                          <a:cs typeface="Consolas"/>
                          <a:sym typeface="Consolas"/>
                        </a:rPr>
                        <a:t>a</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999"/>
                        </a:lnSpc>
                        <a:spcBef>
                          <a:spcPts val="0"/>
                        </a:spcBef>
                        <a:spcAft>
                          <a:spcPts val="0"/>
                        </a:spcAft>
                        <a:buNone/>
                      </a:pPr>
                      <a:r>
                        <a:rPr lang="en-US" sz="2000" u="none" cap="none" strike="noStrike">
                          <a:latin typeface="Consolas"/>
                          <a:ea typeface="Consolas"/>
                          <a:cs typeface="Consolas"/>
                          <a:sym typeface="Consolas"/>
                        </a:rPr>
                        <a:t>b</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4604" marR="0" rtl="0" algn="ctr">
                        <a:lnSpc>
                          <a:spcPct val="116999"/>
                        </a:lnSpc>
                        <a:spcBef>
                          <a:spcPts val="0"/>
                        </a:spcBef>
                        <a:spcAft>
                          <a:spcPts val="0"/>
                        </a:spcAft>
                        <a:buNone/>
                      </a:pPr>
                      <a:r>
                        <a:rPr lang="en-US" sz="2000" u="none" cap="none" strike="noStrike">
                          <a:latin typeface="Consolas"/>
                          <a:ea typeface="Consolas"/>
                          <a:cs typeface="Consolas"/>
                          <a:sym typeface="Consolas"/>
                        </a:rPr>
                        <a:t>a,R1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2540" marR="0" rtl="0" algn="ctr">
                        <a:lnSpc>
                          <a:spcPct val="116999"/>
                        </a:lnSpc>
                        <a:spcBef>
                          <a:spcPts val="0"/>
                        </a:spcBef>
                        <a:spcAft>
                          <a:spcPts val="0"/>
                        </a:spcAft>
                        <a:buNone/>
                      </a:pPr>
                      <a:r>
                        <a:rPr lang="en-US" sz="2000" u="none" cap="none" strike="noStrike">
                          <a:latin typeface="Consolas"/>
                          <a:ea typeface="Consolas"/>
                          <a:cs typeface="Consolas"/>
                          <a:sym typeface="Consolas"/>
                        </a:rPr>
                        <a:t>b,R2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999"/>
                        </a:lnSpc>
                        <a:spcBef>
                          <a:spcPts val="0"/>
                        </a:spcBef>
                        <a:spcAft>
                          <a:spcPts val="0"/>
                        </a:spcAft>
                        <a:buNone/>
                      </a:pPr>
                      <a:r>
                        <a:rPr lang="en-US" sz="2000" u="none" cap="none" strike="noStrike">
                          <a:latin typeface="Consolas"/>
                          <a:ea typeface="Consolas"/>
                          <a:cs typeface="Consolas"/>
                          <a:sym typeface="Consolas"/>
                        </a:rPr>
                        <a:t>c</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905" marR="0" rtl="0" algn="ctr">
                        <a:lnSpc>
                          <a:spcPct val="116999"/>
                        </a:lnSpc>
                        <a:spcBef>
                          <a:spcPts val="0"/>
                        </a:spcBef>
                        <a:spcAft>
                          <a:spcPts val="0"/>
                        </a:spcAft>
                        <a:buNone/>
                      </a:pPr>
                      <a:r>
                        <a:rPr lang="en-US" sz="2000" u="none" cap="none" strike="noStrike">
                          <a:latin typeface="Consolas"/>
                          <a:ea typeface="Consolas"/>
                          <a:cs typeface="Consolas"/>
                          <a:sym typeface="Consolas"/>
                        </a:rPr>
                        <a:t>d</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100000">
                <a:tc vMerge="1"/>
                <a:tc>
                  <a:txBody>
                    <a:bodyPr/>
                    <a:lstStyle/>
                    <a:p>
                      <a:pPr indent="0" lvl="0" marL="69850" marR="0" rtl="0" algn="l">
                        <a:lnSpc>
                          <a:spcPct val="113750"/>
                        </a:lnSpc>
                        <a:spcBef>
                          <a:spcPts val="0"/>
                        </a:spcBef>
                        <a:spcAft>
                          <a:spcPts val="0"/>
                        </a:spcAft>
                        <a:buNone/>
                      </a:pPr>
                      <a:r>
                        <a:rPr lang="en-US" sz="2000" u="none" cap="none" strike="noStrike">
                          <a:latin typeface="Consolas"/>
                          <a:ea typeface="Consolas"/>
                          <a:cs typeface="Consolas"/>
                          <a:sym typeface="Consolas"/>
                        </a:rPr>
                        <a:t>SUB R2, R1, R2</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ctr">
                        <a:lnSpc>
                          <a:spcPct val="113750"/>
                        </a:lnSpc>
                        <a:spcBef>
                          <a:spcPts val="0"/>
                        </a:spcBef>
                        <a:spcAft>
                          <a:spcPts val="0"/>
                        </a:spcAft>
                        <a:buNone/>
                      </a:pPr>
                      <a:r>
                        <a:rPr lang="en-US" sz="2000" u="none" cap="none" strike="noStrike">
                          <a:latin typeface="Consolas"/>
                          <a:ea typeface="Consolas"/>
                          <a:cs typeface="Consolas"/>
                          <a:sym typeface="Consolas"/>
                        </a:rPr>
                        <a:t>a</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ctr">
                        <a:lnSpc>
                          <a:spcPct val="113750"/>
                        </a:lnSpc>
                        <a:spcBef>
                          <a:spcPts val="0"/>
                        </a:spcBef>
                        <a:spcAft>
                          <a:spcPts val="0"/>
                        </a:spcAft>
                        <a:buNone/>
                      </a:pPr>
                      <a:r>
                        <a:rPr lang="en-US" sz="2000" u="none" cap="none" strike="noStrike">
                          <a:latin typeface="Consolas"/>
                          <a:ea typeface="Consolas"/>
                          <a:cs typeface="Consolas"/>
                          <a:sym typeface="Consolas"/>
                        </a:rPr>
                        <a:t>t</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4604" marR="0" rtl="0" algn="ctr">
                        <a:lnSpc>
                          <a:spcPct val="113750"/>
                        </a:lnSpc>
                        <a:spcBef>
                          <a:spcPts val="0"/>
                        </a:spcBef>
                        <a:spcAft>
                          <a:spcPts val="0"/>
                        </a:spcAft>
                        <a:buNone/>
                      </a:pPr>
                      <a:r>
                        <a:rPr lang="en-US" sz="2000" u="none" cap="none" strike="noStrike">
                          <a:latin typeface="Consolas"/>
                          <a:ea typeface="Consolas"/>
                          <a:cs typeface="Consolas"/>
                          <a:sym typeface="Consolas"/>
                        </a:rPr>
                        <a:t>a,R1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2540" marR="0" rtl="0" algn="ctr">
                        <a:lnSpc>
                          <a:spcPct val="113750"/>
                        </a:lnSpc>
                        <a:spcBef>
                          <a:spcPts val="0"/>
                        </a:spcBef>
                        <a:spcAft>
                          <a:spcPts val="0"/>
                        </a:spcAft>
                        <a:buNone/>
                      </a:pPr>
                      <a:r>
                        <a:rPr lang="en-US" sz="2000" u="none" cap="none" strike="noStrike">
                          <a:latin typeface="Consolas"/>
                          <a:ea typeface="Consolas"/>
                          <a:cs typeface="Consolas"/>
                          <a:sym typeface="Consolas"/>
                        </a:rPr>
                        <a:t>b</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ctr">
                        <a:lnSpc>
                          <a:spcPct val="113750"/>
                        </a:lnSpc>
                        <a:spcBef>
                          <a:spcPts val="0"/>
                        </a:spcBef>
                        <a:spcAft>
                          <a:spcPts val="0"/>
                        </a:spcAft>
                        <a:buNone/>
                      </a:pPr>
                      <a:r>
                        <a:rPr lang="en-US" sz="2000" u="none" cap="none" strike="noStrike">
                          <a:latin typeface="Consolas"/>
                          <a:ea typeface="Consolas"/>
                          <a:cs typeface="Consolas"/>
                          <a:sym typeface="Consolas"/>
                        </a:rPr>
                        <a:t>c</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905" marR="0" rtl="0" algn="ctr">
                        <a:lnSpc>
                          <a:spcPct val="113750"/>
                        </a:lnSpc>
                        <a:spcBef>
                          <a:spcPts val="0"/>
                        </a:spcBef>
                        <a:spcAft>
                          <a:spcPts val="0"/>
                        </a:spcAft>
                        <a:buNone/>
                      </a:pPr>
                      <a:r>
                        <a:rPr lang="en-US" sz="2000" u="none" cap="none" strike="noStrike">
                          <a:latin typeface="Consolas"/>
                          <a:ea typeface="Consolas"/>
                          <a:cs typeface="Consolas"/>
                          <a:sym typeface="Consolas"/>
                        </a:rPr>
                        <a:t>d</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2540" marR="0" rtl="0" algn="ctr">
                        <a:lnSpc>
                          <a:spcPct val="113750"/>
                        </a:lnSpc>
                        <a:spcBef>
                          <a:spcPts val="0"/>
                        </a:spcBef>
                        <a:spcAft>
                          <a:spcPts val="0"/>
                        </a:spcAft>
                        <a:buNone/>
                      </a:pPr>
                      <a:r>
                        <a:rPr lang="en-US" sz="2000" u="none" cap="none" strike="noStrike">
                          <a:latin typeface="Consolas"/>
                          <a:ea typeface="Consolas"/>
                          <a:cs typeface="Consolas"/>
                          <a:sym typeface="Consolas"/>
                        </a:rPr>
                        <a:t>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r>
              <a:tr h="321350">
                <a:tc rowSpan="2">
                  <a:txBody>
                    <a:bodyPr/>
                    <a:lstStyle/>
                    <a:p>
                      <a:pPr indent="0" lvl="0" marL="68580" marR="0" rtl="0" algn="l">
                        <a:lnSpc>
                          <a:spcPct val="100000"/>
                        </a:lnSpc>
                        <a:spcBef>
                          <a:spcPts val="0"/>
                        </a:spcBef>
                        <a:spcAft>
                          <a:spcPts val="0"/>
                        </a:spcAft>
                        <a:buNone/>
                      </a:pPr>
                      <a:r>
                        <a:rPr b="1" lang="en-US" sz="2000" u="none" cap="none" strike="noStrike">
                          <a:solidFill>
                            <a:srgbClr val="FFFFFF"/>
                          </a:solidFill>
                          <a:latin typeface="Consolas"/>
                          <a:ea typeface="Consolas"/>
                          <a:cs typeface="Consolas"/>
                          <a:sym typeface="Consolas"/>
                        </a:rPr>
                        <a:t>u = a - c</a:t>
                      </a:r>
                      <a:endParaRPr sz="2000" u="none" cap="none" strike="noStrike">
                        <a:latin typeface="Consolas"/>
                        <a:ea typeface="Consolas"/>
                        <a:cs typeface="Consolas"/>
                        <a:sym typeface="Consolas"/>
                      </a:endParaRPr>
                    </a:p>
                  </a:txBody>
                  <a:tcPr marT="625"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4471C4"/>
                    </a:solidFill>
                  </a:tcPr>
                </a:tc>
                <a:tc>
                  <a:txBody>
                    <a:bodyPr/>
                    <a:lstStyle/>
                    <a:p>
                      <a:pPr indent="0" lvl="0" marL="69850" marR="0" rtl="0" algn="l">
                        <a:lnSpc>
                          <a:spcPct val="100000"/>
                        </a:lnSpc>
                        <a:spcBef>
                          <a:spcPts val="0"/>
                        </a:spcBef>
                        <a:spcAft>
                          <a:spcPts val="0"/>
                        </a:spcAft>
                        <a:buNone/>
                      </a:pPr>
                      <a:r>
                        <a:rPr lang="en-US" sz="2000" u="none" cap="none" strike="noStrike">
                          <a:latin typeface="Consolas"/>
                          <a:ea typeface="Consolas"/>
                          <a:cs typeface="Consolas"/>
                          <a:sym typeface="Consolas"/>
                        </a:rPr>
                        <a:t>LD R3, c</a:t>
                      </a:r>
                      <a:endParaRPr sz="2000" u="none" cap="none" strike="noStrike">
                        <a:latin typeface="Consolas"/>
                        <a:ea typeface="Consolas"/>
                        <a:cs typeface="Consolas"/>
                        <a:sym typeface="Consolas"/>
                      </a:endParaRPr>
                    </a:p>
                  </a:txBody>
                  <a:tcPr marT="625"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00000"/>
                        </a:lnSpc>
                        <a:spcBef>
                          <a:spcPts val="0"/>
                        </a:spcBef>
                        <a:spcAft>
                          <a:spcPts val="0"/>
                        </a:spcAft>
                        <a:buNone/>
                      </a:pPr>
                      <a:r>
                        <a:rPr lang="en-US" sz="2000" u="none" cap="none" strike="noStrike">
                          <a:latin typeface="Consolas"/>
                          <a:ea typeface="Consolas"/>
                          <a:cs typeface="Consolas"/>
                          <a:sym typeface="Consolas"/>
                        </a:rPr>
                        <a:t>a</a:t>
                      </a:r>
                      <a:endParaRPr sz="2000" u="none" cap="none" strike="noStrike">
                        <a:latin typeface="Consolas"/>
                        <a:ea typeface="Consolas"/>
                        <a:cs typeface="Consolas"/>
                        <a:sym typeface="Consolas"/>
                      </a:endParaRPr>
                    </a:p>
                  </a:txBody>
                  <a:tcPr marT="625"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00000"/>
                        </a:lnSpc>
                        <a:spcBef>
                          <a:spcPts val="0"/>
                        </a:spcBef>
                        <a:spcAft>
                          <a:spcPts val="0"/>
                        </a:spcAft>
                        <a:buNone/>
                      </a:pPr>
                      <a:r>
                        <a:rPr lang="en-US" sz="2000" u="none" cap="none" strike="noStrike">
                          <a:latin typeface="Consolas"/>
                          <a:ea typeface="Consolas"/>
                          <a:cs typeface="Consolas"/>
                          <a:sym typeface="Consolas"/>
                        </a:rPr>
                        <a:t>t</a:t>
                      </a:r>
                      <a:endParaRPr sz="2000" u="none" cap="none" strike="noStrike">
                        <a:latin typeface="Consolas"/>
                        <a:ea typeface="Consolas"/>
                        <a:cs typeface="Consolas"/>
                        <a:sym typeface="Consolas"/>
                      </a:endParaRPr>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1430" marR="0" rtl="0" algn="ctr">
                        <a:lnSpc>
                          <a:spcPct val="100000"/>
                        </a:lnSpc>
                        <a:spcBef>
                          <a:spcPts val="0"/>
                        </a:spcBef>
                        <a:spcAft>
                          <a:spcPts val="0"/>
                        </a:spcAft>
                        <a:buNone/>
                      </a:pPr>
                      <a:r>
                        <a:rPr lang="en-US" sz="2000" u="none" cap="none" strike="noStrike">
                          <a:latin typeface="Consolas"/>
                          <a:ea typeface="Consolas"/>
                          <a:cs typeface="Consolas"/>
                          <a:sym typeface="Consolas"/>
                        </a:rPr>
                        <a:t>c</a:t>
                      </a:r>
                      <a:endParaRPr sz="2000" u="none" cap="none" strike="noStrike">
                        <a:latin typeface="Consolas"/>
                        <a:ea typeface="Consolas"/>
                        <a:cs typeface="Consolas"/>
                        <a:sym typeface="Consolas"/>
                      </a:endParaRPr>
                    </a:p>
                  </a:txBody>
                  <a:tcPr marT="625"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4604" marR="0" rtl="0" algn="ctr">
                        <a:lnSpc>
                          <a:spcPct val="100000"/>
                        </a:lnSpc>
                        <a:spcBef>
                          <a:spcPts val="0"/>
                        </a:spcBef>
                        <a:spcAft>
                          <a:spcPts val="0"/>
                        </a:spcAft>
                        <a:buNone/>
                      </a:pPr>
                      <a:r>
                        <a:rPr lang="en-US" sz="2000" u="none" cap="none" strike="noStrike">
                          <a:latin typeface="Consolas"/>
                          <a:ea typeface="Consolas"/>
                          <a:cs typeface="Consolas"/>
                          <a:sym typeface="Consolas"/>
                        </a:rPr>
                        <a:t>a,R1</a:t>
                      </a:r>
                      <a:endParaRPr sz="2000" u="none" cap="none" strike="noStrike">
                        <a:latin typeface="Consolas"/>
                        <a:ea typeface="Consolas"/>
                        <a:cs typeface="Consolas"/>
                        <a:sym typeface="Consolas"/>
                      </a:endParaRPr>
                    </a:p>
                  </a:txBody>
                  <a:tcPr marT="625"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2540" marR="0" rtl="0" algn="ctr">
                        <a:lnSpc>
                          <a:spcPct val="100000"/>
                        </a:lnSpc>
                        <a:spcBef>
                          <a:spcPts val="0"/>
                        </a:spcBef>
                        <a:spcAft>
                          <a:spcPts val="0"/>
                        </a:spcAft>
                        <a:buNone/>
                      </a:pPr>
                      <a:r>
                        <a:rPr lang="en-US" sz="2000" u="none" cap="none" strike="noStrike">
                          <a:latin typeface="Consolas"/>
                          <a:ea typeface="Consolas"/>
                          <a:cs typeface="Consolas"/>
                          <a:sym typeface="Consolas"/>
                        </a:rPr>
                        <a:t>b</a:t>
                      </a:r>
                      <a:endParaRPr sz="2000" u="none" cap="none" strike="noStrike">
                        <a:latin typeface="Consolas"/>
                        <a:ea typeface="Consolas"/>
                        <a:cs typeface="Consolas"/>
                        <a:sym typeface="Consolas"/>
                      </a:endParaRPr>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3175" marR="0" rtl="0" algn="ctr">
                        <a:lnSpc>
                          <a:spcPct val="100000"/>
                        </a:lnSpc>
                        <a:spcBef>
                          <a:spcPts val="0"/>
                        </a:spcBef>
                        <a:spcAft>
                          <a:spcPts val="0"/>
                        </a:spcAft>
                        <a:buNone/>
                      </a:pPr>
                      <a:r>
                        <a:rPr lang="en-US" sz="2000" u="none" cap="none" strike="noStrike">
                          <a:latin typeface="Consolas"/>
                          <a:ea typeface="Consolas"/>
                          <a:cs typeface="Consolas"/>
                          <a:sym typeface="Consolas"/>
                        </a:rPr>
                        <a:t>c,R3</a:t>
                      </a:r>
                      <a:endParaRPr sz="2000" u="none" cap="none" strike="noStrike">
                        <a:latin typeface="Consolas"/>
                        <a:ea typeface="Consolas"/>
                        <a:cs typeface="Consolas"/>
                        <a:sym typeface="Consolas"/>
                      </a:endParaRPr>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905" marR="0" rtl="0" algn="ctr">
                        <a:lnSpc>
                          <a:spcPct val="100000"/>
                        </a:lnSpc>
                        <a:spcBef>
                          <a:spcPts val="0"/>
                        </a:spcBef>
                        <a:spcAft>
                          <a:spcPts val="0"/>
                        </a:spcAft>
                        <a:buNone/>
                      </a:pPr>
                      <a:r>
                        <a:rPr lang="en-US" sz="2000" u="none" cap="none" strike="noStrike">
                          <a:latin typeface="Consolas"/>
                          <a:ea typeface="Consolas"/>
                          <a:cs typeface="Consolas"/>
                          <a:sym typeface="Consolas"/>
                        </a:rPr>
                        <a:t>d</a:t>
                      </a:r>
                      <a:endParaRPr sz="2000" u="none" cap="none" strike="noStrike">
                        <a:latin typeface="Consolas"/>
                        <a:ea typeface="Consolas"/>
                        <a:cs typeface="Consolas"/>
                        <a:sym typeface="Consolas"/>
                      </a:endParaRPr>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2540" marR="0" rtl="0" algn="ctr">
                        <a:lnSpc>
                          <a:spcPct val="100000"/>
                        </a:lnSpc>
                        <a:spcBef>
                          <a:spcPts val="0"/>
                        </a:spcBef>
                        <a:spcAft>
                          <a:spcPts val="0"/>
                        </a:spcAft>
                        <a:buNone/>
                      </a:pPr>
                      <a:r>
                        <a:rPr lang="en-US" sz="2000" u="none" cap="none" strike="noStrike">
                          <a:latin typeface="Consolas"/>
                          <a:ea typeface="Consolas"/>
                          <a:cs typeface="Consolas"/>
                          <a:sym typeface="Consolas"/>
                        </a:rPr>
                        <a:t>R2</a:t>
                      </a:r>
                      <a:endParaRPr sz="2000" u="none" cap="none" strike="noStrike">
                        <a:latin typeface="Consolas"/>
                        <a:ea typeface="Consolas"/>
                        <a:cs typeface="Consolas"/>
                        <a:sym typeface="Consolas"/>
                      </a:endParaRPr>
                    </a:p>
                  </a:txBody>
                  <a:tcPr marT="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07725">
                <a:tc vMerge="1"/>
                <a:tc>
                  <a:txBody>
                    <a:bodyPr/>
                    <a:lstStyle/>
                    <a:p>
                      <a:pPr indent="0" lvl="0" marL="69850" marR="0" rtl="0" algn="l">
                        <a:lnSpc>
                          <a:spcPct val="114000"/>
                        </a:lnSpc>
                        <a:spcBef>
                          <a:spcPts val="0"/>
                        </a:spcBef>
                        <a:spcAft>
                          <a:spcPts val="0"/>
                        </a:spcAft>
                        <a:buNone/>
                      </a:pPr>
                      <a:r>
                        <a:rPr lang="en-US" sz="2000" u="none" cap="none" strike="noStrike">
                          <a:latin typeface="Consolas"/>
                          <a:ea typeface="Consolas"/>
                          <a:cs typeface="Consolas"/>
                          <a:sym typeface="Consolas"/>
                        </a:rPr>
                        <a:t>SUB R1, R1, R3</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ctr">
                        <a:lnSpc>
                          <a:spcPct val="114000"/>
                        </a:lnSpc>
                        <a:spcBef>
                          <a:spcPts val="0"/>
                        </a:spcBef>
                        <a:spcAft>
                          <a:spcPts val="0"/>
                        </a:spcAft>
                        <a:buNone/>
                      </a:pPr>
                      <a:r>
                        <a:rPr lang="en-US" sz="2000" u="none" cap="none" strike="noStrike">
                          <a:latin typeface="Consolas"/>
                          <a:ea typeface="Consolas"/>
                          <a:cs typeface="Consolas"/>
                          <a:sym typeface="Consolas"/>
                        </a:rPr>
                        <a:t>u</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ctr">
                        <a:lnSpc>
                          <a:spcPct val="114000"/>
                        </a:lnSpc>
                        <a:spcBef>
                          <a:spcPts val="0"/>
                        </a:spcBef>
                        <a:spcAft>
                          <a:spcPts val="0"/>
                        </a:spcAft>
                        <a:buNone/>
                      </a:pPr>
                      <a:r>
                        <a:rPr lang="en-US" sz="2000" u="none" cap="none" strike="noStrike">
                          <a:latin typeface="Consolas"/>
                          <a:ea typeface="Consolas"/>
                          <a:cs typeface="Consolas"/>
                          <a:sym typeface="Consolas"/>
                        </a:rPr>
                        <a:t>t</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1430" marR="0" rtl="0" algn="ctr">
                        <a:lnSpc>
                          <a:spcPct val="114000"/>
                        </a:lnSpc>
                        <a:spcBef>
                          <a:spcPts val="0"/>
                        </a:spcBef>
                        <a:spcAft>
                          <a:spcPts val="0"/>
                        </a:spcAft>
                        <a:buNone/>
                      </a:pPr>
                      <a:r>
                        <a:rPr lang="en-US" sz="2000" u="none" cap="none" strike="noStrike">
                          <a:latin typeface="Consolas"/>
                          <a:ea typeface="Consolas"/>
                          <a:cs typeface="Consolas"/>
                          <a:sym typeface="Consolas"/>
                        </a:rPr>
                        <a:t>c</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0795" marR="0" rtl="0" algn="ctr">
                        <a:lnSpc>
                          <a:spcPct val="114000"/>
                        </a:lnSpc>
                        <a:spcBef>
                          <a:spcPts val="0"/>
                        </a:spcBef>
                        <a:spcAft>
                          <a:spcPts val="0"/>
                        </a:spcAft>
                        <a:buNone/>
                      </a:pPr>
                      <a:r>
                        <a:rPr lang="en-US" sz="2000" u="none" cap="none" strike="noStrike">
                          <a:latin typeface="Consolas"/>
                          <a:ea typeface="Consolas"/>
                          <a:cs typeface="Consolas"/>
                          <a:sym typeface="Consolas"/>
                        </a:rPr>
                        <a:t>a</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2540" marR="0" rtl="0" algn="ctr">
                        <a:lnSpc>
                          <a:spcPct val="114000"/>
                        </a:lnSpc>
                        <a:spcBef>
                          <a:spcPts val="0"/>
                        </a:spcBef>
                        <a:spcAft>
                          <a:spcPts val="0"/>
                        </a:spcAft>
                        <a:buNone/>
                      </a:pPr>
                      <a:r>
                        <a:rPr lang="en-US" sz="2000" u="none" cap="none" strike="noStrike">
                          <a:latin typeface="Consolas"/>
                          <a:ea typeface="Consolas"/>
                          <a:cs typeface="Consolas"/>
                          <a:sym typeface="Consolas"/>
                        </a:rPr>
                        <a:t>b</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3175" marR="0" rtl="0" algn="ctr">
                        <a:lnSpc>
                          <a:spcPct val="114000"/>
                        </a:lnSpc>
                        <a:spcBef>
                          <a:spcPts val="0"/>
                        </a:spcBef>
                        <a:spcAft>
                          <a:spcPts val="0"/>
                        </a:spcAft>
                        <a:buNone/>
                      </a:pPr>
                      <a:r>
                        <a:rPr lang="en-US" sz="2000" u="none" cap="none" strike="noStrike">
                          <a:latin typeface="Consolas"/>
                          <a:ea typeface="Consolas"/>
                          <a:cs typeface="Consolas"/>
                          <a:sym typeface="Consolas"/>
                        </a:rPr>
                        <a:t>c,R3</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905" marR="0" rtl="0" algn="ctr">
                        <a:lnSpc>
                          <a:spcPct val="114000"/>
                        </a:lnSpc>
                        <a:spcBef>
                          <a:spcPts val="0"/>
                        </a:spcBef>
                        <a:spcAft>
                          <a:spcPts val="0"/>
                        </a:spcAft>
                        <a:buNone/>
                      </a:pPr>
                      <a:r>
                        <a:rPr lang="en-US" sz="2000" u="none" cap="none" strike="noStrike">
                          <a:latin typeface="Consolas"/>
                          <a:ea typeface="Consolas"/>
                          <a:cs typeface="Consolas"/>
                          <a:sym typeface="Consolas"/>
                        </a:rPr>
                        <a:t>d</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2540" marR="0" rtl="0" algn="ctr">
                        <a:lnSpc>
                          <a:spcPct val="114000"/>
                        </a:lnSpc>
                        <a:spcBef>
                          <a:spcPts val="0"/>
                        </a:spcBef>
                        <a:spcAft>
                          <a:spcPts val="0"/>
                        </a:spcAft>
                        <a:buNone/>
                      </a:pPr>
                      <a:r>
                        <a:rPr lang="en-US" sz="2000" u="none" cap="none" strike="noStrike">
                          <a:latin typeface="Consolas"/>
                          <a:ea typeface="Consolas"/>
                          <a:cs typeface="Consolas"/>
                          <a:sym typeface="Consolas"/>
                        </a:rPr>
                        <a:t>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2540" marR="0" rtl="0" algn="ctr">
                        <a:lnSpc>
                          <a:spcPct val="114000"/>
                        </a:lnSpc>
                        <a:spcBef>
                          <a:spcPts val="0"/>
                        </a:spcBef>
                        <a:spcAft>
                          <a:spcPts val="0"/>
                        </a:spcAft>
                        <a:buNone/>
                      </a:pPr>
                      <a:r>
                        <a:rPr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r>
              <a:tr h="336950">
                <a:tc>
                  <a:txBody>
                    <a:bodyPr/>
                    <a:lstStyle/>
                    <a:p>
                      <a:pPr indent="0" lvl="0" marL="68580" marR="0" rtl="0" algn="l">
                        <a:lnSpc>
                          <a:spcPct val="100000"/>
                        </a:lnSpc>
                        <a:spcBef>
                          <a:spcPts val="0"/>
                        </a:spcBef>
                        <a:spcAft>
                          <a:spcPts val="0"/>
                        </a:spcAft>
                        <a:buNone/>
                      </a:pPr>
                      <a:r>
                        <a:rPr b="1" lang="en-US" sz="2000" u="none" cap="none" strike="noStrike">
                          <a:solidFill>
                            <a:srgbClr val="FFFFFF"/>
                          </a:solidFill>
                          <a:latin typeface="Consolas"/>
                          <a:ea typeface="Consolas"/>
                          <a:cs typeface="Consolas"/>
                          <a:sym typeface="Consolas"/>
                        </a:rPr>
                        <a:t>v = t + u</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4471C4"/>
                    </a:solidFill>
                  </a:tcPr>
                </a:tc>
                <a:tc>
                  <a:txBody>
                    <a:bodyPr/>
                    <a:lstStyle/>
                    <a:p>
                      <a:pPr indent="0" lvl="0" marL="69850" marR="0" rtl="0" algn="l">
                        <a:lnSpc>
                          <a:spcPct val="100000"/>
                        </a:lnSpc>
                        <a:spcBef>
                          <a:spcPts val="0"/>
                        </a:spcBef>
                        <a:spcAft>
                          <a:spcPts val="0"/>
                        </a:spcAft>
                        <a:buNone/>
                      </a:pPr>
                      <a:r>
                        <a:rPr lang="en-US" sz="2000" u="none" cap="none" strike="noStrike">
                          <a:latin typeface="Consolas"/>
                          <a:ea typeface="Consolas"/>
                          <a:cs typeface="Consolas"/>
                          <a:sym typeface="Consolas"/>
                        </a:rPr>
                        <a:t>ADD R3, R2, 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0" marR="0" rtl="0" algn="ctr">
                        <a:lnSpc>
                          <a:spcPct val="100000"/>
                        </a:lnSpc>
                        <a:spcBef>
                          <a:spcPts val="0"/>
                        </a:spcBef>
                        <a:spcAft>
                          <a:spcPts val="0"/>
                        </a:spcAft>
                        <a:buNone/>
                      </a:pPr>
                      <a:r>
                        <a:rPr lang="en-US" sz="2000" u="none" cap="none" strike="noStrike">
                          <a:latin typeface="Consolas"/>
                          <a:ea typeface="Consolas"/>
                          <a:cs typeface="Consolas"/>
                          <a:sym typeface="Consolas"/>
                        </a:rPr>
                        <a:t>u</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0" marR="0" rtl="0" algn="ctr">
                        <a:lnSpc>
                          <a:spcPct val="100000"/>
                        </a:lnSpc>
                        <a:spcBef>
                          <a:spcPts val="0"/>
                        </a:spcBef>
                        <a:spcAft>
                          <a:spcPts val="0"/>
                        </a:spcAft>
                        <a:buNone/>
                      </a:pPr>
                      <a:r>
                        <a:rPr lang="en-US" sz="2000" u="none" cap="none" strike="noStrike">
                          <a:latin typeface="Consolas"/>
                          <a:ea typeface="Consolas"/>
                          <a:cs typeface="Consolas"/>
                          <a:sym typeface="Consolas"/>
                        </a:rPr>
                        <a:t>t</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11430" marR="0" rtl="0" algn="ctr">
                        <a:lnSpc>
                          <a:spcPct val="100000"/>
                        </a:lnSpc>
                        <a:spcBef>
                          <a:spcPts val="0"/>
                        </a:spcBef>
                        <a:spcAft>
                          <a:spcPts val="0"/>
                        </a:spcAft>
                        <a:buNone/>
                      </a:pPr>
                      <a:r>
                        <a:rPr lang="en-US" sz="2000" u="none" cap="none" strike="noStrike">
                          <a:latin typeface="Consolas"/>
                          <a:ea typeface="Consolas"/>
                          <a:cs typeface="Consolas"/>
                          <a:sym typeface="Consolas"/>
                        </a:rPr>
                        <a:t>v</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10795" marR="0" rtl="0" algn="ctr">
                        <a:lnSpc>
                          <a:spcPct val="100000"/>
                        </a:lnSpc>
                        <a:spcBef>
                          <a:spcPts val="0"/>
                        </a:spcBef>
                        <a:spcAft>
                          <a:spcPts val="0"/>
                        </a:spcAft>
                        <a:buNone/>
                      </a:pPr>
                      <a:r>
                        <a:rPr lang="en-US" sz="2000" u="none" cap="none" strike="noStrike">
                          <a:latin typeface="Consolas"/>
                          <a:ea typeface="Consolas"/>
                          <a:cs typeface="Consolas"/>
                          <a:sym typeface="Consolas"/>
                        </a:rPr>
                        <a:t>a</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2540" marR="0" rtl="0" algn="ctr">
                        <a:lnSpc>
                          <a:spcPct val="100000"/>
                        </a:lnSpc>
                        <a:spcBef>
                          <a:spcPts val="0"/>
                        </a:spcBef>
                        <a:spcAft>
                          <a:spcPts val="0"/>
                        </a:spcAft>
                        <a:buNone/>
                      </a:pPr>
                      <a:r>
                        <a:rPr lang="en-US" sz="2000" u="none" cap="none" strike="noStrike">
                          <a:latin typeface="Consolas"/>
                          <a:ea typeface="Consolas"/>
                          <a:cs typeface="Consolas"/>
                          <a:sym typeface="Consolas"/>
                        </a:rPr>
                        <a:t>b</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0" marR="0" rtl="0" algn="ctr">
                        <a:lnSpc>
                          <a:spcPct val="100000"/>
                        </a:lnSpc>
                        <a:spcBef>
                          <a:spcPts val="0"/>
                        </a:spcBef>
                        <a:spcAft>
                          <a:spcPts val="0"/>
                        </a:spcAft>
                        <a:buNone/>
                      </a:pPr>
                      <a:r>
                        <a:rPr lang="en-US" sz="2000" u="none" cap="none" strike="noStrike">
                          <a:latin typeface="Consolas"/>
                          <a:ea typeface="Consolas"/>
                          <a:cs typeface="Consolas"/>
                          <a:sym typeface="Consolas"/>
                        </a:rPr>
                        <a:t>c</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1905" marR="0" rtl="0" algn="ctr">
                        <a:lnSpc>
                          <a:spcPct val="100000"/>
                        </a:lnSpc>
                        <a:spcBef>
                          <a:spcPts val="0"/>
                        </a:spcBef>
                        <a:spcAft>
                          <a:spcPts val="0"/>
                        </a:spcAft>
                        <a:buNone/>
                      </a:pPr>
                      <a:r>
                        <a:rPr lang="en-US" sz="2000" u="none" cap="none" strike="noStrike">
                          <a:latin typeface="Consolas"/>
                          <a:ea typeface="Consolas"/>
                          <a:cs typeface="Consolas"/>
                          <a:sym typeface="Consolas"/>
                        </a:rPr>
                        <a:t>d</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2540" marR="0" rtl="0" algn="ctr">
                        <a:lnSpc>
                          <a:spcPct val="100000"/>
                        </a:lnSpc>
                        <a:spcBef>
                          <a:spcPts val="0"/>
                        </a:spcBef>
                        <a:spcAft>
                          <a:spcPts val="0"/>
                        </a:spcAft>
                        <a:buNone/>
                      </a:pPr>
                      <a:r>
                        <a:rPr lang="en-US" sz="2000" u="none" cap="none" strike="noStrike">
                          <a:latin typeface="Consolas"/>
                          <a:ea typeface="Consolas"/>
                          <a:cs typeface="Consolas"/>
                          <a:sym typeface="Consolas"/>
                        </a:rPr>
                        <a:t>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2540" marR="0" rtl="0" algn="ctr">
                        <a:lnSpc>
                          <a:spcPct val="100000"/>
                        </a:lnSpc>
                        <a:spcBef>
                          <a:spcPts val="0"/>
                        </a:spcBef>
                        <a:spcAft>
                          <a:spcPts val="0"/>
                        </a:spcAft>
                        <a:buNone/>
                      </a:pPr>
                      <a:r>
                        <a:rPr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3175" marR="0" rtl="0" algn="ctr">
                        <a:lnSpc>
                          <a:spcPct val="100000"/>
                        </a:lnSpc>
                        <a:spcBef>
                          <a:spcPts val="0"/>
                        </a:spcBef>
                        <a:spcAft>
                          <a:spcPts val="0"/>
                        </a:spcAft>
                        <a:buNone/>
                      </a:pPr>
                      <a:r>
                        <a:rPr lang="en-US" sz="2000" u="none" cap="none" strike="noStrike">
                          <a:latin typeface="Consolas"/>
                          <a:ea typeface="Consolas"/>
                          <a:cs typeface="Consolas"/>
                          <a:sym typeface="Consolas"/>
                        </a:rPr>
                        <a:t>R3</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r>
              <a:tr h="312650">
                <a:tc>
                  <a:txBody>
                    <a:bodyPr/>
                    <a:lstStyle/>
                    <a:p>
                      <a:pPr indent="0" lvl="0" marL="68580" marR="0" rtl="0" algn="l">
                        <a:lnSpc>
                          <a:spcPct val="110749"/>
                        </a:lnSpc>
                        <a:spcBef>
                          <a:spcPts val="0"/>
                        </a:spcBef>
                        <a:spcAft>
                          <a:spcPts val="0"/>
                        </a:spcAft>
                        <a:buNone/>
                      </a:pPr>
                      <a:r>
                        <a:rPr b="1" lang="en-US" sz="2000" u="none" cap="none" strike="noStrike">
                          <a:solidFill>
                            <a:srgbClr val="FFFFFF"/>
                          </a:solidFill>
                          <a:latin typeface="Consolas"/>
                          <a:ea typeface="Consolas"/>
                          <a:cs typeface="Consolas"/>
                          <a:sym typeface="Consolas"/>
                        </a:rPr>
                        <a:t>a = d</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4471C4"/>
                    </a:solidFill>
                  </a:tcPr>
                </a:tc>
                <a:tc>
                  <a:txBody>
                    <a:bodyPr/>
                    <a:lstStyle/>
                    <a:p>
                      <a:pPr indent="0" lvl="0" marL="69850" marR="0" rtl="0" algn="l">
                        <a:lnSpc>
                          <a:spcPct val="110749"/>
                        </a:lnSpc>
                        <a:spcBef>
                          <a:spcPts val="0"/>
                        </a:spcBef>
                        <a:spcAft>
                          <a:spcPts val="0"/>
                        </a:spcAft>
                        <a:buNone/>
                      </a:pPr>
                      <a:r>
                        <a:rPr lang="en-US" sz="2000" u="none" cap="none" strike="noStrike">
                          <a:latin typeface="Consolas"/>
                          <a:ea typeface="Consolas"/>
                          <a:cs typeface="Consolas"/>
                          <a:sym typeface="Consolas"/>
                        </a:rPr>
                        <a:t>LD R2, d</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0" marR="0" rtl="0" algn="ctr">
                        <a:lnSpc>
                          <a:spcPct val="110749"/>
                        </a:lnSpc>
                        <a:spcBef>
                          <a:spcPts val="0"/>
                        </a:spcBef>
                        <a:spcAft>
                          <a:spcPts val="0"/>
                        </a:spcAft>
                        <a:buNone/>
                      </a:pPr>
                      <a:r>
                        <a:rPr lang="en-US" sz="2000" u="none" cap="none" strike="noStrike">
                          <a:latin typeface="Consolas"/>
                          <a:ea typeface="Consolas"/>
                          <a:cs typeface="Consolas"/>
                          <a:sym typeface="Consolas"/>
                        </a:rPr>
                        <a:t>u</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2540" marR="0" rtl="0" algn="ctr">
                        <a:lnSpc>
                          <a:spcPct val="110749"/>
                        </a:lnSpc>
                        <a:spcBef>
                          <a:spcPts val="0"/>
                        </a:spcBef>
                        <a:spcAft>
                          <a:spcPts val="0"/>
                        </a:spcAft>
                        <a:buNone/>
                      </a:pPr>
                      <a:r>
                        <a:rPr lang="en-US" sz="2000" u="none" cap="none" strike="noStrike">
                          <a:latin typeface="Consolas"/>
                          <a:ea typeface="Consolas"/>
                          <a:cs typeface="Consolas"/>
                          <a:sym typeface="Consolas"/>
                        </a:rPr>
                        <a:t>d, a</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11430" marR="0" rtl="0" algn="ctr">
                        <a:lnSpc>
                          <a:spcPct val="110749"/>
                        </a:lnSpc>
                        <a:spcBef>
                          <a:spcPts val="0"/>
                        </a:spcBef>
                        <a:spcAft>
                          <a:spcPts val="0"/>
                        </a:spcAft>
                        <a:buNone/>
                      </a:pPr>
                      <a:r>
                        <a:rPr lang="en-US" sz="2000" u="none" cap="none" strike="noStrike">
                          <a:latin typeface="Consolas"/>
                          <a:ea typeface="Consolas"/>
                          <a:cs typeface="Consolas"/>
                          <a:sym typeface="Consolas"/>
                        </a:rPr>
                        <a:t>v</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14604" marR="0" rtl="0" algn="ctr">
                        <a:lnSpc>
                          <a:spcPct val="110749"/>
                        </a:lnSpc>
                        <a:spcBef>
                          <a:spcPts val="0"/>
                        </a:spcBef>
                        <a:spcAft>
                          <a:spcPts val="0"/>
                        </a:spcAft>
                        <a:buNone/>
                      </a:pPr>
                      <a:r>
                        <a:rPr lang="en-US" sz="2000" u="none" cap="none" strike="noStrike">
                          <a:latin typeface="Consolas"/>
                          <a:ea typeface="Consolas"/>
                          <a:cs typeface="Consolas"/>
                          <a:sym typeface="Consolas"/>
                        </a:rPr>
                        <a:t>R2</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2540" marR="0" rtl="0" algn="ctr">
                        <a:lnSpc>
                          <a:spcPct val="110749"/>
                        </a:lnSpc>
                        <a:spcBef>
                          <a:spcPts val="0"/>
                        </a:spcBef>
                        <a:spcAft>
                          <a:spcPts val="0"/>
                        </a:spcAft>
                        <a:buNone/>
                      </a:pPr>
                      <a:r>
                        <a:rPr lang="en-US" sz="2000" u="none" cap="none" strike="noStrike">
                          <a:latin typeface="Consolas"/>
                          <a:ea typeface="Consolas"/>
                          <a:cs typeface="Consolas"/>
                          <a:sym typeface="Consolas"/>
                        </a:rPr>
                        <a:t>b</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0" marR="0" rtl="0" algn="ctr">
                        <a:lnSpc>
                          <a:spcPct val="110749"/>
                        </a:lnSpc>
                        <a:spcBef>
                          <a:spcPts val="0"/>
                        </a:spcBef>
                        <a:spcAft>
                          <a:spcPts val="0"/>
                        </a:spcAft>
                        <a:buNone/>
                      </a:pPr>
                      <a:r>
                        <a:rPr lang="en-US" sz="2000" u="none" cap="none" strike="noStrike">
                          <a:latin typeface="Consolas"/>
                          <a:ea typeface="Consolas"/>
                          <a:cs typeface="Consolas"/>
                          <a:sym typeface="Consolas"/>
                        </a:rPr>
                        <a:t>c</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2540" marR="0" rtl="0" algn="ctr">
                        <a:lnSpc>
                          <a:spcPct val="110749"/>
                        </a:lnSpc>
                        <a:spcBef>
                          <a:spcPts val="0"/>
                        </a:spcBef>
                        <a:spcAft>
                          <a:spcPts val="0"/>
                        </a:spcAft>
                        <a:buNone/>
                      </a:pPr>
                      <a:r>
                        <a:rPr lang="en-US" sz="2000" u="none" cap="none" strike="noStrike">
                          <a:latin typeface="Consolas"/>
                          <a:ea typeface="Consolas"/>
                          <a:cs typeface="Consolas"/>
                          <a:sym typeface="Consolas"/>
                        </a:rPr>
                        <a:t>d,R2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2540" marR="0" rtl="0" algn="ctr">
                        <a:lnSpc>
                          <a:spcPct val="110749"/>
                        </a:lnSpc>
                        <a:spcBef>
                          <a:spcPts val="0"/>
                        </a:spcBef>
                        <a:spcAft>
                          <a:spcPts val="0"/>
                        </a:spcAft>
                        <a:buNone/>
                      </a:pPr>
                      <a:r>
                        <a:rPr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3175" marR="0" rtl="0" algn="ctr">
                        <a:lnSpc>
                          <a:spcPct val="110749"/>
                        </a:lnSpc>
                        <a:spcBef>
                          <a:spcPts val="0"/>
                        </a:spcBef>
                        <a:spcAft>
                          <a:spcPts val="0"/>
                        </a:spcAft>
                        <a:buNone/>
                      </a:pPr>
                      <a:r>
                        <a:rPr lang="en-US" sz="2000" u="none" cap="none" strike="noStrike">
                          <a:latin typeface="Consolas"/>
                          <a:ea typeface="Consolas"/>
                          <a:cs typeface="Consolas"/>
                          <a:sym typeface="Consolas"/>
                        </a:rPr>
                        <a:t>R3</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r>
              <a:tr h="161050">
                <a:tc>
                  <a:txBody>
                    <a:bodyPr/>
                    <a:lstStyle/>
                    <a:p>
                      <a:pPr indent="0" lvl="0" marL="68580" marR="0" rtl="0" algn="l">
                        <a:lnSpc>
                          <a:spcPct val="111000"/>
                        </a:lnSpc>
                        <a:spcBef>
                          <a:spcPts val="0"/>
                        </a:spcBef>
                        <a:spcAft>
                          <a:spcPts val="0"/>
                        </a:spcAft>
                        <a:buNone/>
                      </a:pPr>
                      <a:r>
                        <a:rPr b="1" lang="en-US" sz="2000" u="none" cap="none" strike="noStrike">
                          <a:solidFill>
                            <a:srgbClr val="FFFFFF"/>
                          </a:solidFill>
                          <a:latin typeface="Consolas"/>
                          <a:ea typeface="Consolas"/>
                          <a:cs typeface="Consolas"/>
                          <a:sym typeface="Consolas"/>
                        </a:rPr>
                        <a:t>d = v + u</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4471C4"/>
                    </a:solidFill>
                  </a:tcPr>
                </a:tc>
                <a:tc>
                  <a:txBody>
                    <a:bodyPr/>
                    <a:lstStyle/>
                    <a:p>
                      <a:pPr indent="0" lvl="0" marL="69850" marR="0" rtl="0" algn="l">
                        <a:lnSpc>
                          <a:spcPct val="111000"/>
                        </a:lnSpc>
                        <a:spcBef>
                          <a:spcPts val="0"/>
                        </a:spcBef>
                        <a:spcAft>
                          <a:spcPts val="0"/>
                        </a:spcAft>
                        <a:buNone/>
                      </a:pPr>
                      <a:r>
                        <a:rPr lang="en-US" sz="2000" u="none" cap="none" strike="noStrike">
                          <a:latin typeface="Consolas"/>
                          <a:ea typeface="Consolas"/>
                          <a:cs typeface="Consolas"/>
                          <a:sym typeface="Consolas"/>
                        </a:rPr>
                        <a:t>ADD R1, R3, 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ctr">
                        <a:lnSpc>
                          <a:spcPct val="111000"/>
                        </a:lnSpc>
                        <a:spcBef>
                          <a:spcPts val="0"/>
                        </a:spcBef>
                        <a:spcAft>
                          <a:spcPts val="0"/>
                        </a:spcAft>
                        <a:buNone/>
                      </a:pPr>
                      <a:r>
                        <a:rPr lang="en-US" sz="2000" u="none" cap="none" strike="noStrike">
                          <a:latin typeface="Consolas"/>
                          <a:ea typeface="Consolas"/>
                          <a:cs typeface="Consolas"/>
                          <a:sym typeface="Consolas"/>
                        </a:rPr>
                        <a:t>d</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ctr">
                        <a:lnSpc>
                          <a:spcPct val="111000"/>
                        </a:lnSpc>
                        <a:spcBef>
                          <a:spcPts val="0"/>
                        </a:spcBef>
                        <a:spcAft>
                          <a:spcPts val="0"/>
                        </a:spcAft>
                        <a:buNone/>
                      </a:pPr>
                      <a:r>
                        <a:rPr lang="en-US" sz="2000" u="none" cap="none" strike="noStrike">
                          <a:latin typeface="Consolas"/>
                          <a:ea typeface="Consolas"/>
                          <a:cs typeface="Consolas"/>
                          <a:sym typeface="Consolas"/>
                        </a:rPr>
                        <a:t>a</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11430" marR="0" rtl="0" algn="ctr">
                        <a:lnSpc>
                          <a:spcPct val="111000"/>
                        </a:lnSpc>
                        <a:spcBef>
                          <a:spcPts val="0"/>
                        </a:spcBef>
                        <a:spcAft>
                          <a:spcPts val="0"/>
                        </a:spcAft>
                        <a:buNone/>
                      </a:pPr>
                      <a:r>
                        <a:rPr lang="en-US" sz="2000" u="none" cap="none" strike="noStrike">
                          <a:latin typeface="Consolas"/>
                          <a:ea typeface="Consolas"/>
                          <a:cs typeface="Consolas"/>
                          <a:sym typeface="Consolas"/>
                        </a:rPr>
                        <a:t>v</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14604" marR="0" rtl="0" algn="ctr">
                        <a:lnSpc>
                          <a:spcPct val="111000"/>
                        </a:lnSpc>
                        <a:spcBef>
                          <a:spcPts val="0"/>
                        </a:spcBef>
                        <a:spcAft>
                          <a:spcPts val="0"/>
                        </a:spcAft>
                        <a:buNone/>
                      </a:pPr>
                      <a:r>
                        <a:rPr lang="en-US" sz="2000" u="none" cap="none" strike="noStrike">
                          <a:latin typeface="Consolas"/>
                          <a:ea typeface="Consolas"/>
                          <a:cs typeface="Consolas"/>
                          <a:sym typeface="Consolas"/>
                        </a:rPr>
                        <a:t>R2</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2540" marR="0" rtl="0" algn="ctr">
                        <a:lnSpc>
                          <a:spcPct val="111000"/>
                        </a:lnSpc>
                        <a:spcBef>
                          <a:spcPts val="0"/>
                        </a:spcBef>
                        <a:spcAft>
                          <a:spcPts val="0"/>
                        </a:spcAft>
                        <a:buNone/>
                      </a:pPr>
                      <a:r>
                        <a:rPr lang="en-US" sz="2000" u="none" cap="none" strike="noStrike">
                          <a:latin typeface="Consolas"/>
                          <a:ea typeface="Consolas"/>
                          <a:cs typeface="Consolas"/>
                          <a:sym typeface="Consolas"/>
                        </a:rPr>
                        <a:t>b</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ctr">
                        <a:lnSpc>
                          <a:spcPct val="111000"/>
                        </a:lnSpc>
                        <a:spcBef>
                          <a:spcPts val="0"/>
                        </a:spcBef>
                        <a:spcAft>
                          <a:spcPts val="0"/>
                        </a:spcAft>
                        <a:buNone/>
                      </a:pPr>
                      <a:r>
                        <a:rPr lang="en-US" sz="2000" u="none" cap="none" strike="noStrike">
                          <a:latin typeface="Consolas"/>
                          <a:ea typeface="Consolas"/>
                          <a:cs typeface="Consolas"/>
                          <a:sym typeface="Consolas"/>
                        </a:rPr>
                        <a:t>c</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2540" marR="0" rtl="0" algn="ctr">
                        <a:lnSpc>
                          <a:spcPct val="111000"/>
                        </a:lnSpc>
                        <a:spcBef>
                          <a:spcPts val="0"/>
                        </a:spcBef>
                        <a:spcAft>
                          <a:spcPts val="0"/>
                        </a:spcAft>
                        <a:buNone/>
                      </a:pPr>
                      <a:r>
                        <a:rPr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3175" marR="0" rtl="0" algn="ctr">
                        <a:lnSpc>
                          <a:spcPct val="111000"/>
                        </a:lnSpc>
                        <a:spcBef>
                          <a:spcPts val="0"/>
                        </a:spcBef>
                        <a:spcAft>
                          <a:spcPts val="0"/>
                        </a:spcAft>
                        <a:buNone/>
                      </a:pPr>
                      <a:r>
                        <a:rPr lang="en-US" sz="2000" u="none" cap="none" strike="noStrike">
                          <a:latin typeface="Consolas"/>
                          <a:ea typeface="Consolas"/>
                          <a:cs typeface="Consolas"/>
                          <a:sym typeface="Consolas"/>
                        </a:rPr>
                        <a:t>R3</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r>
              <a:tr h="307725">
                <a:tc rowSpan="2">
                  <a:txBody>
                    <a:bodyPr/>
                    <a:lstStyle/>
                    <a:p>
                      <a:pPr indent="0" lvl="0" marL="68580" marR="0" rtl="0" algn="l">
                        <a:lnSpc>
                          <a:spcPct val="115000"/>
                        </a:lnSpc>
                        <a:spcBef>
                          <a:spcPts val="0"/>
                        </a:spcBef>
                        <a:spcAft>
                          <a:spcPts val="0"/>
                        </a:spcAft>
                        <a:buNone/>
                      </a:pPr>
                      <a:r>
                        <a:rPr b="1" lang="en-US" sz="2000" u="none" cap="none" strike="noStrike">
                          <a:solidFill>
                            <a:srgbClr val="FFFFFF"/>
                          </a:solidFill>
                          <a:latin typeface="Consolas"/>
                          <a:ea typeface="Consolas"/>
                          <a:cs typeface="Consolas"/>
                          <a:sym typeface="Consolas"/>
                        </a:rPr>
                        <a:t>exit</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4471C4"/>
                    </a:solidFill>
                  </a:tcPr>
                </a:tc>
                <a:tc>
                  <a:txBody>
                    <a:bodyPr/>
                    <a:lstStyle/>
                    <a:p>
                      <a:pPr indent="0" lvl="0" marL="69850" marR="0" rtl="0" algn="l">
                        <a:lnSpc>
                          <a:spcPct val="114750"/>
                        </a:lnSpc>
                        <a:spcBef>
                          <a:spcPts val="0"/>
                        </a:spcBef>
                        <a:spcAft>
                          <a:spcPts val="0"/>
                        </a:spcAft>
                        <a:buNone/>
                      </a:pPr>
                      <a:r>
                        <a:rPr lang="en-US" sz="2000" u="none" cap="none" strike="noStrike">
                          <a:latin typeface="Consolas"/>
                          <a:ea typeface="Consolas"/>
                          <a:cs typeface="Consolas"/>
                          <a:sym typeface="Consolas"/>
                        </a:rPr>
                        <a:t>ST a, R2</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4750"/>
                        </a:lnSpc>
                        <a:spcBef>
                          <a:spcPts val="0"/>
                        </a:spcBef>
                        <a:spcAft>
                          <a:spcPts val="0"/>
                        </a:spcAft>
                        <a:buNone/>
                      </a:pPr>
                      <a:r>
                        <a:rPr lang="en-US" sz="2000" u="none" cap="none" strike="noStrike">
                          <a:latin typeface="Consolas"/>
                          <a:ea typeface="Consolas"/>
                          <a:cs typeface="Consolas"/>
                          <a:sym typeface="Consolas"/>
                        </a:rPr>
                        <a:t>d</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4750"/>
                        </a:lnSpc>
                        <a:spcBef>
                          <a:spcPts val="0"/>
                        </a:spcBef>
                        <a:spcAft>
                          <a:spcPts val="0"/>
                        </a:spcAft>
                        <a:buNone/>
                      </a:pPr>
                      <a:r>
                        <a:rPr lang="en-US" sz="2000" u="none" cap="none" strike="noStrike">
                          <a:latin typeface="Consolas"/>
                          <a:ea typeface="Consolas"/>
                          <a:cs typeface="Consolas"/>
                          <a:sym typeface="Consolas"/>
                        </a:rPr>
                        <a:t>a</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1430" marR="0" rtl="0" algn="ctr">
                        <a:lnSpc>
                          <a:spcPct val="114750"/>
                        </a:lnSpc>
                        <a:spcBef>
                          <a:spcPts val="0"/>
                        </a:spcBef>
                        <a:spcAft>
                          <a:spcPts val="0"/>
                        </a:spcAft>
                        <a:buNone/>
                      </a:pPr>
                      <a:r>
                        <a:rPr lang="en-US" sz="2000" u="none" cap="none" strike="noStrike">
                          <a:latin typeface="Consolas"/>
                          <a:ea typeface="Consolas"/>
                          <a:cs typeface="Consolas"/>
                          <a:sym typeface="Consolas"/>
                        </a:rPr>
                        <a:t>v</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4604" marR="0" rtl="0" algn="ctr">
                        <a:lnSpc>
                          <a:spcPct val="114750"/>
                        </a:lnSpc>
                        <a:spcBef>
                          <a:spcPts val="0"/>
                        </a:spcBef>
                        <a:spcAft>
                          <a:spcPts val="0"/>
                        </a:spcAft>
                        <a:buNone/>
                      </a:pPr>
                      <a:r>
                        <a:rPr lang="en-US" sz="2000" u="none" cap="none" strike="noStrike">
                          <a:latin typeface="Consolas"/>
                          <a:ea typeface="Consolas"/>
                          <a:cs typeface="Consolas"/>
                          <a:sym typeface="Consolas"/>
                        </a:rPr>
                        <a:t>a,R2</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2540" marR="0" rtl="0" algn="ctr">
                        <a:lnSpc>
                          <a:spcPct val="114750"/>
                        </a:lnSpc>
                        <a:spcBef>
                          <a:spcPts val="0"/>
                        </a:spcBef>
                        <a:spcAft>
                          <a:spcPts val="0"/>
                        </a:spcAft>
                        <a:buNone/>
                      </a:pPr>
                      <a:r>
                        <a:rPr lang="en-US" sz="2000" u="none" cap="none" strike="noStrike">
                          <a:latin typeface="Consolas"/>
                          <a:ea typeface="Consolas"/>
                          <a:cs typeface="Consolas"/>
                          <a:sym typeface="Consolas"/>
                        </a:rPr>
                        <a:t>b</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4750"/>
                        </a:lnSpc>
                        <a:spcBef>
                          <a:spcPts val="0"/>
                        </a:spcBef>
                        <a:spcAft>
                          <a:spcPts val="0"/>
                        </a:spcAft>
                        <a:buNone/>
                      </a:pPr>
                      <a:r>
                        <a:rPr lang="en-US" sz="2000" u="none" cap="none" strike="noStrike">
                          <a:latin typeface="Consolas"/>
                          <a:ea typeface="Consolas"/>
                          <a:cs typeface="Consolas"/>
                          <a:sym typeface="Consolas"/>
                        </a:rPr>
                        <a:t>c</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2540" marR="0" rtl="0" algn="ctr">
                        <a:lnSpc>
                          <a:spcPct val="114750"/>
                        </a:lnSpc>
                        <a:spcBef>
                          <a:spcPts val="0"/>
                        </a:spcBef>
                        <a:spcAft>
                          <a:spcPts val="0"/>
                        </a:spcAft>
                        <a:buNone/>
                      </a:pPr>
                      <a:r>
                        <a:rPr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3175" marR="0" rtl="0" algn="ctr">
                        <a:lnSpc>
                          <a:spcPct val="114750"/>
                        </a:lnSpc>
                        <a:spcBef>
                          <a:spcPts val="0"/>
                        </a:spcBef>
                        <a:spcAft>
                          <a:spcPts val="0"/>
                        </a:spcAft>
                        <a:buNone/>
                      </a:pPr>
                      <a:r>
                        <a:rPr lang="en-US" sz="2000" u="none" cap="none" strike="noStrike">
                          <a:latin typeface="Consolas"/>
                          <a:ea typeface="Consolas"/>
                          <a:cs typeface="Consolas"/>
                          <a:sym typeface="Consolas"/>
                        </a:rPr>
                        <a:t>R3</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12950">
                <a:tc vMerge="1"/>
                <a:tc>
                  <a:txBody>
                    <a:bodyPr/>
                    <a:lstStyle/>
                    <a:p>
                      <a:pPr indent="0" lvl="0" marL="69850" marR="0" rtl="0" algn="l">
                        <a:lnSpc>
                          <a:spcPct val="116999"/>
                        </a:lnSpc>
                        <a:spcBef>
                          <a:spcPts val="0"/>
                        </a:spcBef>
                        <a:spcAft>
                          <a:spcPts val="0"/>
                        </a:spcAft>
                        <a:buNone/>
                      </a:pPr>
                      <a:r>
                        <a:rPr lang="en-US" sz="2000" u="none" cap="none" strike="noStrike">
                          <a:latin typeface="Consolas"/>
                          <a:ea typeface="Consolas"/>
                          <a:cs typeface="Consolas"/>
                          <a:sym typeface="Consolas"/>
                        </a:rPr>
                        <a:t>ST d, 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999"/>
                        </a:lnSpc>
                        <a:spcBef>
                          <a:spcPts val="0"/>
                        </a:spcBef>
                        <a:spcAft>
                          <a:spcPts val="0"/>
                        </a:spcAft>
                        <a:buNone/>
                      </a:pPr>
                      <a:r>
                        <a:rPr lang="en-US" sz="2000" u="none" cap="none" strike="noStrike">
                          <a:latin typeface="Consolas"/>
                          <a:ea typeface="Consolas"/>
                          <a:cs typeface="Consolas"/>
                          <a:sym typeface="Consolas"/>
                        </a:rPr>
                        <a:t>d</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999"/>
                        </a:lnSpc>
                        <a:spcBef>
                          <a:spcPts val="0"/>
                        </a:spcBef>
                        <a:spcAft>
                          <a:spcPts val="0"/>
                        </a:spcAft>
                        <a:buNone/>
                      </a:pPr>
                      <a:r>
                        <a:rPr lang="en-US" sz="2000" u="none" cap="none" strike="noStrike">
                          <a:latin typeface="Consolas"/>
                          <a:ea typeface="Consolas"/>
                          <a:cs typeface="Consolas"/>
                          <a:sym typeface="Consolas"/>
                        </a:rPr>
                        <a:t>a</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1430" marR="0" rtl="0" algn="ctr">
                        <a:lnSpc>
                          <a:spcPct val="116999"/>
                        </a:lnSpc>
                        <a:spcBef>
                          <a:spcPts val="0"/>
                        </a:spcBef>
                        <a:spcAft>
                          <a:spcPts val="0"/>
                        </a:spcAft>
                        <a:buNone/>
                      </a:pPr>
                      <a:r>
                        <a:rPr lang="en-US" sz="2000" u="none" cap="none" strike="noStrike">
                          <a:latin typeface="Consolas"/>
                          <a:ea typeface="Consolas"/>
                          <a:cs typeface="Consolas"/>
                          <a:sym typeface="Consolas"/>
                        </a:rPr>
                        <a:t>V</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4604" marR="0" rtl="0" algn="ctr">
                        <a:lnSpc>
                          <a:spcPct val="116999"/>
                        </a:lnSpc>
                        <a:spcBef>
                          <a:spcPts val="0"/>
                        </a:spcBef>
                        <a:spcAft>
                          <a:spcPts val="0"/>
                        </a:spcAft>
                        <a:buNone/>
                      </a:pPr>
                      <a:r>
                        <a:rPr lang="en-US" sz="2000" u="none" cap="none" strike="noStrike">
                          <a:latin typeface="Consolas"/>
                          <a:ea typeface="Consolas"/>
                          <a:cs typeface="Consolas"/>
                          <a:sym typeface="Consolas"/>
                        </a:rPr>
                        <a:t>a,R2</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2540" marR="0" rtl="0" algn="ctr">
                        <a:lnSpc>
                          <a:spcPct val="116999"/>
                        </a:lnSpc>
                        <a:spcBef>
                          <a:spcPts val="0"/>
                        </a:spcBef>
                        <a:spcAft>
                          <a:spcPts val="0"/>
                        </a:spcAft>
                        <a:buNone/>
                      </a:pPr>
                      <a:r>
                        <a:rPr lang="en-US" sz="2000" u="none" cap="none" strike="noStrike">
                          <a:latin typeface="Consolas"/>
                          <a:ea typeface="Consolas"/>
                          <a:cs typeface="Consolas"/>
                          <a:sym typeface="Consolas"/>
                        </a:rPr>
                        <a:t>b</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999"/>
                        </a:lnSpc>
                        <a:spcBef>
                          <a:spcPts val="0"/>
                        </a:spcBef>
                        <a:spcAft>
                          <a:spcPts val="0"/>
                        </a:spcAft>
                        <a:buNone/>
                      </a:pPr>
                      <a:r>
                        <a:rPr lang="en-US" sz="2000" u="none" cap="none" strike="noStrike">
                          <a:latin typeface="Consolas"/>
                          <a:ea typeface="Consolas"/>
                          <a:cs typeface="Consolas"/>
                          <a:sym typeface="Consolas"/>
                        </a:rPr>
                        <a:t>c</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2540" marR="0" rtl="0" algn="ctr">
                        <a:lnSpc>
                          <a:spcPct val="116999"/>
                        </a:lnSpc>
                        <a:spcBef>
                          <a:spcPts val="0"/>
                        </a:spcBef>
                        <a:spcAft>
                          <a:spcPts val="0"/>
                        </a:spcAft>
                        <a:buNone/>
                      </a:pPr>
                      <a:r>
                        <a:rPr lang="en-US" sz="2000" u="none" cap="none" strike="noStrike">
                          <a:latin typeface="Consolas"/>
                          <a:ea typeface="Consolas"/>
                          <a:cs typeface="Consolas"/>
                          <a:sym typeface="Consolas"/>
                        </a:rPr>
                        <a:t>d,R1</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8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3175" marR="0" rtl="0" algn="ctr">
                        <a:lnSpc>
                          <a:spcPct val="116999"/>
                        </a:lnSpc>
                        <a:spcBef>
                          <a:spcPts val="0"/>
                        </a:spcBef>
                        <a:spcAft>
                          <a:spcPts val="0"/>
                        </a:spcAft>
                        <a:buNone/>
                      </a:pPr>
                      <a:r>
                        <a:rPr lang="en-US" sz="2000" u="none" cap="none" strike="noStrike">
                          <a:latin typeface="Consolas"/>
                          <a:ea typeface="Consolas"/>
                          <a:cs typeface="Consolas"/>
                          <a:sym typeface="Consolas"/>
                        </a:rPr>
                        <a:t>R3</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
        <p:nvSpPr>
          <p:cNvPr id="168" name="Google Shape;168;p14"/>
          <p:cNvSpPr txBox="1"/>
          <p:nvPr/>
        </p:nvSpPr>
        <p:spPr>
          <a:xfrm>
            <a:off x="4176776" y="1347343"/>
            <a:ext cx="6497955" cy="944244"/>
          </a:xfrm>
          <a:prstGeom prst="rect">
            <a:avLst/>
          </a:prstGeom>
          <a:noFill/>
          <a:ln>
            <a:noFill/>
          </a:ln>
        </p:spPr>
        <p:txBody>
          <a:bodyPr anchorCtr="0" anchor="t" bIns="0" lIns="0" spcFirstLastPara="1" rIns="0" wrap="square" tIns="13325">
            <a:spAutoFit/>
          </a:bodyPr>
          <a:lstStyle/>
          <a:p>
            <a:pPr indent="0" lvl="0" marL="12700" marR="495934" rtl="0" algn="l">
              <a:lnSpc>
                <a:spcPct val="100000"/>
              </a:lnSpc>
              <a:spcBef>
                <a:spcPts val="0"/>
              </a:spcBef>
              <a:spcAft>
                <a:spcPts val="0"/>
              </a:spcAft>
              <a:buNone/>
            </a:pPr>
            <a:r>
              <a:rPr b="1" lang="en-US" sz="1400">
                <a:solidFill>
                  <a:srgbClr val="BEBEBE"/>
                </a:solidFill>
                <a:latin typeface="Calibri"/>
                <a:ea typeface="Calibri"/>
                <a:cs typeface="Calibri"/>
                <a:sym typeface="Calibri"/>
              </a:rPr>
              <a:t>For each available register, a register descriptor keeps track of the variable names  whose current value is in that register</a:t>
            </a:r>
            <a:r>
              <a:rPr lang="en-US" sz="1400">
                <a:solidFill>
                  <a:srgbClr val="BEBEBE"/>
                </a:solidFill>
                <a:latin typeface="Calibri"/>
                <a:ea typeface="Calibri"/>
                <a:cs typeface="Calibri"/>
                <a:sym typeface="Calibri"/>
              </a:rPr>
              <a:t>.</a:t>
            </a:r>
            <a:endParaRPr sz="1400">
              <a:latin typeface="Calibri"/>
              <a:ea typeface="Calibri"/>
              <a:cs typeface="Calibri"/>
              <a:sym typeface="Calibri"/>
            </a:endParaRPr>
          </a:p>
          <a:p>
            <a:pPr indent="0" lvl="0" marL="12700" marR="0" rtl="0" algn="l">
              <a:lnSpc>
                <a:spcPct val="100000"/>
              </a:lnSpc>
              <a:spcBef>
                <a:spcPts val="505"/>
              </a:spcBef>
              <a:spcAft>
                <a:spcPts val="0"/>
              </a:spcAft>
              <a:buNone/>
            </a:pPr>
            <a:r>
              <a:rPr b="1" lang="en-US" sz="1400">
                <a:solidFill>
                  <a:srgbClr val="BEBEBE"/>
                </a:solidFill>
                <a:latin typeface="Calibri"/>
                <a:ea typeface="Calibri"/>
                <a:cs typeface="Calibri"/>
                <a:sym typeface="Calibri"/>
              </a:rPr>
              <a:t>For each program variable, an </a:t>
            </a:r>
            <a:r>
              <a:rPr b="1" i="1" lang="en-US" sz="1400">
                <a:solidFill>
                  <a:srgbClr val="BEBEBE"/>
                </a:solidFill>
                <a:latin typeface="Calibri"/>
                <a:ea typeface="Calibri"/>
                <a:cs typeface="Calibri"/>
                <a:sym typeface="Calibri"/>
              </a:rPr>
              <a:t>address descriptor </a:t>
            </a:r>
            <a:r>
              <a:rPr b="1" lang="en-US" sz="1400">
                <a:solidFill>
                  <a:srgbClr val="BEBEBE"/>
                </a:solidFill>
                <a:latin typeface="Calibri"/>
                <a:ea typeface="Calibri"/>
                <a:cs typeface="Calibri"/>
                <a:sym typeface="Calibri"/>
              </a:rPr>
              <a:t>keeps track of the location or locations</a:t>
            </a:r>
            <a:endParaRPr sz="1400">
              <a:latin typeface="Calibri"/>
              <a:ea typeface="Calibri"/>
              <a:cs typeface="Calibri"/>
              <a:sym typeface="Calibri"/>
            </a:endParaRPr>
          </a:p>
          <a:p>
            <a:pPr indent="0" lvl="0" marL="12700" marR="0" rtl="0" algn="l">
              <a:lnSpc>
                <a:spcPct val="100000"/>
              </a:lnSpc>
              <a:spcBef>
                <a:spcPts val="0"/>
              </a:spcBef>
              <a:spcAft>
                <a:spcPts val="0"/>
              </a:spcAft>
              <a:buNone/>
            </a:pPr>
            <a:r>
              <a:rPr b="1" lang="en-US" sz="1400">
                <a:solidFill>
                  <a:srgbClr val="BEBEBE"/>
                </a:solidFill>
                <a:latin typeface="Calibri"/>
                <a:ea typeface="Calibri"/>
                <a:cs typeface="Calibri"/>
                <a:sym typeface="Calibri"/>
              </a:rPr>
              <a:t>where the current value of that variable can be found.</a:t>
            </a:r>
            <a:endParaRPr sz="14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5"/>
          <p:cNvSpPr txBox="1"/>
          <p:nvPr/>
        </p:nvSpPr>
        <p:spPr>
          <a:xfrm>
            <a:off x="513080" y="760603"/>
            <a:ext cx="9144000" cy="5979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45"/>
              </a:spcBef>
              <a:spcAft>
                <a:spcPts val="0"/>
              </a:spcAft>
              <a:buNone/>
            </a:pPr>
            <a:r>
              <a:t/>
            </a:r>
            <a:endParaRPr sz="2650">
              <a:latin typeface="Calibri"/>
              <a:ea typeface="Calibri"/>
              <a:cs typeface="Calibri"/>
              <a:sym typeface="Calibri"/>
            </a:endParaRPr>
          </a:p>
          <a:p>
            <a:pPr indent="0" lvl="0" marL="12700" marR="28575" rtl="0" algn="l">
              <a:lnSpc>
                <a:spcPct val="150000"/>
              </a:lnSpc>
              <a:spcBef>
                <a:spcPts val="0"/>
              </a:spcBef>
              <a:spcAft>
                <a:spcPts val="0"/>
              </a:spcAft>
              <a:buNone/>
            </a:pPr>
            <a:r>
              <a:rPr b="1" lang="en-US" sz="2400">
                <a:solidFill>
                  <a:srgbClr val="006FC0"/>
                </a:solidFill>
                <a:latin typeface="Calibri"/>
                <a:ea typeface="Calibri"/>
                <a:cs typeface="Calibri"/>
                <a:sym typeface="Calibri"/>
              </a:rPr>
              <a:t>Example 2 : </a:t>
            </a:r>
            <a:r>
              <a:rPr b="1" lang="en-US" sz="2400">
                <a:solidFill>
                  <a:srgbClr val="001F5F"/>
                </a:solidFill>
                <a:latin typeface="Calibri"/>
                <a:ea typeface="Calibri"/>
                <a:cs typeface="Calibri"/>
                <a:sym typeface="Calibri"/>
              </a:rPr>
              <a:t>Generate target code sequence for the following basic block  three address statements with register and address descriptors.</a:t>
            </a:r>
            <a:endParaRPr sz="2400">
              <a:latin typeface="Calibri"/>
              <a:ea typeface="Calibri"/>
              <a:cs typeface="Calibri"/>
              <a:sym typeface="Calibri"/>
            </a:endParaRPr>
          </a:p>
          <a:p>
            <a:pPr indent="0" lvl="0" marL="0" marR="0" rtl="0" algn="l">
              <a:lnSpc>
                <a:spcPct val="100000"/>
              </a:lnSpc>
              <a:spcBef>
                <a:spcPts val="55"/>
              </a:spcBef>
              <a:spcAft>
                <a:spcPts val="0"/>
              </a:spcAft>
              <a:buNone/>
            </a:pPr>
            <a:r>
              <a:t/>
            </a:r>
            <a:endParaRPr sz="1950">
              <a:latin typeface="Calibri"/>
              <a:ea typeface="Calibri"/>
              <a:cs typeface="Calibri"/>
              <a:sym typeface="Calibri"/>
            </a:endParaRPr>
          </a:p>
          <a:p>
            <a:pPr indent="0" lvl="0" marL="12700" marR="0" rtl="0" algn="l">
              <a:lnSpc>
                <a:spcPct val="100000"/>
              </a:lnSpc>
              <a:spcBef>
                <a:spcPts val="0"/>
              </a:spcBef>
              <a:spcAft>
                <a:spcPts val="0"/>
              </a:spcAft>
              <a:buNone/>
            </a:pPr>
            <a:r>
              <a:rPr lang="en-US" sz="2400">
                <a:latin typeface="Calibri"/>
                <a:ea typeface="Calibri"/>
                <a:cs typeface="Calibri"/>
                <a:sym typeface="Calibri"/>
              </a:rPr>
              <a:t>Assuming only two registers (R0 and R1) are available and all the variables</a:t>
            </a:r>
            <a:endParaRPr sz="2400">
              <a:latin typeface="Calibri"/>
              <a:ea typeface="Calibri"/>
              <a:cs typeface="Calibri"/>
              <a:sym typeface="Calibri"/>
            </a:endParaRPr>
          </a:p>
          <a:p>
            <a:pPr indent="0" lvl="0" marL="12700" marR="0" rtl="0" algn="l">
              <a:lnSpc>
                <a:spcPct val="100000"/>
              </a:lnSpc>
              <a:spcBef>
                <a:spcPts val="1445"/>
              </a:spcBef>
              <a:spcAft>
                <a:spcPts val="0"/>
              </a:spcAft>
              <a:buNone/>
            </a:pPr>
            <a:r>
              <a:rPr lang="en-US" sz="2400">
                <a:latin typeface="Calibri"/>
                <a:ea typeface="Calibri"/>
                <a:cs typeface="Calibri"/>
                <a:sym typeface="Calibri"/>
              </a:rPr>
              <a:t>are live on exit from the basic block. No temporary variables are used.</a:t>
            </a:r>
            <a:endParaRPr sz="2400">
              <a:latin typeface="Calibri"/>
              <a:ea typeface="Calibri"/>
              <a:cs typeface="Calibri"/>
              <a:sym typeface="Calibri"/>
            </a:endParaRPr>
          </a:p>
          <a:p>
            <a:pPr indent="0" lvl="0" marL="0" marR="0" rtl="0" algn="l">
              <a:lnSpc>
                <a:spcPct val="100000"/>
              </a:lnSpc>
              <a:spcBef>
                <a:spcPts val="45"/>
              </a:spcBef>
              <a:spcAft>
                <a:spcPts val="0"/>
              </a:spcAft>
              <a:buNone/>
            </a:pPr>
            <a:r>
              <a:t/>
            </a:r>
            <a:endParaRPr sz="3400">
              <a:latin typeface="Calibri"/>
              <a:ea typeface="Calibri"/>
              <a:cs typeface="Calibri"/>
              <a:sym typeface="Calibri"/>
            </a:endParaRPr>
          </a:p>
          <a:p>
            <a:pPr indent="-673099" lvl="0" marL="862964" marR="0" rtl="0" algn="l">
              <a:lnSpc>
                <a:spcPct val="100000"/>
              </a:lnSpc>
              <a:spcBef>
                <a:spcPts val="0"/>
              </a:spcBef>
              <a:spcAft>
                <a:spcPts val="0"/>
              </a:spcAft>
              <a:buSzPts val="2400"/>
              <a:buFont typeface="Consolas"/>
              <a:buAutoNum type="arabicPeriod"/>
            </a:pPr>
            <a:r>
              <a:rPr b="1" lang="en-US" sz="2400">
                <a:latin typeface="Consolas"/>
                <a:ea typeface="Consolas"/>
                <a:cs typeface="Consolas"/>
                <a:sym typeface="Consolas"/>
              </a:rPr>
              <a:t>x:= y+z</a:t>
            </a:r>
            <a:endParaRPr sz="2400">
              <a:latin typeface="Consolas"/>
              <a:ea typeface="Consolas"/>
              <a:cs typeface="Consolas"/>
              <a:sym typeface="Consolas"/>
            </a:endParaRPr>
          </a:p>
          <a:p>
            <a:pPr indent="-673099" lvl="0" marL="862964" marR="0" rtl="0" algn="l">
              <a:lnSpc>
                <a:spcPct val="100000"/>
              </a:lnSpc>
              <a:spcBef>
                <a:spcPts val="5"/>
              </a:spcBef>
              <a:spcAft>
                <a:spcPts val="0"/>
              </a:spcAft>
              <a:buSzPts val="2400"/>
              <a:buFont typeface="Consolas"/>
              <a:buAutoNum type="arabicPeriod"/>
            </a:pPr>
            <a:r>
              <a:rPr b="1" lang="en-US" sz="2400">
                <a:latin typeface="Consolas"/>
                <a:ea typeface="Consolas"/>
                <a:cs typeface="Consolas"/>
                <a:sym typeface="Consolas"/>
              </a:rPr>
              <a:t>z:= x*x</a:t>
            </a:r>
            <a:endParaRPr sz="2400">
              <a:latin typeface="Consolas"/>
              <a:ea typeface="Consolas"/>
              <a:cs typeface="Consolas"/>
              <a:sym typeface="Consolas"/>
            </a:endParaRPr>
          </a:p>
          <a:p>
            <a:pPr indent="-673099" lvl="0" marL="862964" marR="0" rtl="0" algn="l">
              <a:lnSpc>
                <a:spcPct val="100000"/>
              </a:lnSpc>
              <a:spcBef>
                <a:spcPts val="0"/>
              </a:spcBef>
              <a:spcAft>
                <a:spcPts val="0"/>
              </a:spcAft>
              <a:buSzPts val="2400"/>
              <a:buFont typeface="Consolas"/>
              <a:buAutoNum type="arabicPeriod"/>
            </a:pPr>
            <a:r>
              <a:rPr b="1" lang="en-US" sz="2400">
                <a:latin typeface="Consolas"/>
                <a:ea typeface="Consolas"/>
                <a:cs typeface="Consolas"/>
                <a:sym typeface="Consolas"/>
              </a:rPr>
              <a:t>y:= z</a:t>
            </a:r>
            <a:endParaRPr sz="2400">
              <a:latin typeface="Consolas"/>
              <a:ea typeface="Consolas"/>
              <a:cs typeface="Consolas"/>
              <a:sym typeface="Consolas"/>
            </a:endParaRPr>
          </a:p>
          <a:p>
            <a:pPr indent="-673099" lvl="0" marL="862964" marR="0" rtl="0" algn="l">
              <a:lnSpc>
                <a:spcPct val="100000"/>
              </a:lnSpc>
              <a:spcBef>
                <a:spcPts val="0"/>
              </a:spcBef>
              <a:spcAft>
                <a:spcPts val="0"/>
              </a:spcAft>
              <a:buSzPts val="2400"/>
              <a:buFont typeface="Consolas"/>
              <a:buAutoNum type="arabicPeriod"/>
            </a:pPr>
            <a:r>
              <a:rPr b="1" lang="en-US" sz="2400">
                <a:latin typeface="Consolas"/>
                <a:ea typeface="Consolas"/>
                <a:cs typeface="Consolas"/>
                <a:sym typeface="Consolas"/>
              </a:rPr>
              <a:t>x:= y+z</a:t>
            </a:r>
            <a:endParaRPr sz="2400">
              <a:latin typeface="Consolas"/>
              <a:ea typeface="Consolas"/>
              <a:cs typeface="Consolas"/>
              <a:sym typeface="Consolas"/>
            </a:endParaRPr>
          </a:p>
          <a:p>
            <a:pPr indent="0" lvl="0" marL="0" marR="0" rtl="0" algn="l">
              <a:lnSpc>
                <a:spcPct val="100000"/>
              </a:lnSpc>
              <a:spcBef>
                <a:spcPts val="0"/>
              </a:spcBef>
              <a:spcAft>
                <a:spcPts val="0"/>
              </a:spcAft>
              <a:buNone/>
            </a:pPr>
            <a:r>
              <a:t/>
            </a:r>
            <a:endParaRPr sz="2400">
              <a:latin typeface="Consolas"/>
              <a:ea typeface="Consolas"/>
              <a:cs typeface="Consolas"/>
              <a:sym typeface="Consolas"/>
            </a:endParaRPr>
          </a:p>
          <a:p>
            <a:pPr indent="0" lvl="0" marL="12700" marR="0" rtl="0" algn="l">
              <a:lnSpc>
                <a:spcPct val="100000"/>
              </a:lnSpc>
              <a:spcBef>
                <a:spcPts val="1750"/>
              </a:spcBef>
              <a:spcAft>
                <a:spcPts val="0"/>
              </a:spcAft>
              <a:buNone/>
            </a:pPr>
            <a:r>
              <a:rPr b="1" lang="en-US" sz="1800">
                <a:solidFill>
                  <a:srgbClr val="273139"/>
                </a:solidFill>
                <a:latin typeface="Calibri"/>
                <a:ea typeface="Calibri"/>
                <a:cs typeface="Calibri"/>
                <a:sym typeface="Calibri"/>
              </a:rPr>
              <a:t>Note</a:t>
            </a:r>
            <a:r>
              <a:rPr lang="en-US" sz="1800">
                <a:solidFill>
                  <a:srgbClr val="273139"/>
                </a:solidFill>
                <a:latin typeface="Calibri"/>
                <a:ea typeface="Calibri"/>
                <a:cs typeface="Calibri"/>
                <a:sym typeface="Calibri"/>
              </a:rPr>
              <a:t>: Assuming that all arithmetic operations take their operands from registers.</a:t>
            </a:r>
            <a:endParaRPr sz="1800">
              <a:latin typeface="Calibri"/>
              <a:ea typeface="Calibri"/>
              <a:cs typeface="Calibri"/>
              <a:sym typeface="Calibri"/>
            </a:endParaRPr>
          </a:p>
        </p:txBody>
      </p:sp>
      <p:sp>
        <p:nvSpPr>
          <p:cNvPr id="174" name="Google Shape;174;p1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78" name="Shape 178"/>
        <p:cNvGrpSpPr/>
        <p:nvPr/>
      </p:nvGrpSpPr>
      <p:grpSpPr>
        <a:xfrm>
          <a:off x="0" y="0"/>
          <a:ext cx="0" cy="0"/>
          <a:chOff x="0" y="0"/>
          <a:chExt cx="0" cy="0"/>
        </a:xfrm>
      </p:grpSpPr>
      <p:sp>
        <p:nvSpPr>
          <p:cNvPr id="179" name="Google Shape;179;p16"/>
          <p:cNvSpPr txBox="1"/>
          <p:nvPr/>
        </p:nvSpPr>
        <p:spPr>
          <a:xfrm>
            <a:off x="513080" y="760603"/>
            <a:ext cx="4277400" cy="382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 </a:t>
            </a:r>
            <a:endParaRPr sz="2400">
              <a:latin typeface="Calibri"/>
              <a:ea typeface="Calibri"/>
              <a:cs typeface="Calibri"/>
              <a:sym typeface="Calibri"/>
            </a:endParaRPr>
          </a:p>
        </p:txBody>
      </p:sp>
      <p:pic>
        <p:nvPicPr>
          <p:cNvPr id="180" name="Google Shape;180;p16"/>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181" name="Google Shape;181;p16"/>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82" name="Google Shape;182;p16"/>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183" name="Google Shape;183;p16"/>
          <p:cNvSpPr txBox="1"/>
          <p:nvPr/>
        </p:nvSpPr>
        <p:spPr>
          <a:xfrm>
            <a:off x="513080" y="1726184"/>
            <a:ext cx="147510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Example 2 :</a:t>
            </a:r>
            <a:endParaRPr sz="2400">
              <a:latin typeface="Calibri"/>
              <a:ea typeface="Calibri"/>
              <a:cs typeface="Calibri"/>
              <a:sym typeface="Calibri"/>
            </a:endParaRPr>
          </a:p>
        </p:txBody>
      </p:sp>
      <p:graphicFrame>
        <p:nvGraphicFramePr>
          <p:cNvPr id="184" name="Google Shape;184;p16"/>
          <p:cNvGraphicFramePr/>
          <p:nvPr/>
        </p:nvGraphicFramePr>
        <p:xfrm>
          <a:off x="632625" y="2708148"/>
          <a:ext cx="3000000" cy="3000000"/>
        </p:xfrm>
        <a:graphic>
          <a:graphicData uri="http://schemas.openxmlformats.org/drawingml/2006/table">
            <a:tbl>
              <a:tblPr bandRow="1" firstRow="1">
                <a:noFill/>
                <a:tableStyleId>{0D66E5DD-690F-46F7-8335-5F563BC0AED9}</a:tableStyleId>
              </a:tblPr>
              <a:tblGrid>
                <a:gridCol w="2192025"/>
                <a:gridCol w="2188850"/>
                <a:gridCol w="1581775"/>
                <a:gridCol w="1417325"/>
                <a:gridCol w="837575"/>
                <a:gridCol w="1098550"/>
                <a:gridCol w="1098550"/>
              </a:tblGrid>
              <a:tr h="321050">
                <a:tc rowSpan="2">
                  <a:txBody>
                    <a:bodyPr/>
                    <a:lstStyle/>
                    <a:p>
                      <a:pPr indent="0" lvl="0" marL="3810" marR="0" rtl="0" algn="ctr">
                        <a:lnSpc>
                          <a:spcPct val="116750"/>
                        </a:lnSpc>
                        <a:spcBef>
                          <a:spcPts val="0"/>
                        </a:spcBef>
                        <a:spcAft>
                          <a:spcPts val="0"/>
                        </a:spcAft>
                        <a:buNone/>
                      </a:pPr>
                      <a:r>
                        <a:rPr b="1" lang="en-US" sz="2000" u="none" cap="none" strike="noStrike">
                          <a:solidFill>
                            <a:srgbClr val="FFFFFF"/>
                          </a:solidFill>
                          <a:latin typeface="Consolas"/>
                          <a:ea typeface="Consolas"/>
                          <a:cs typeface="Consolas"/>
                          <a:sym typeface="Consolas"/>
                        </a:rPr>
                        <a:t>TAC</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4471C4"/>
                    </a:solidFill>
                  </a:tcPr>
                </a:tc>
                <a:tc rowSpan="2">
                  <a:txBody>
                    <a:bodyPr/>
                    <a:lstStyle/>
                    <a:p>
                      <a:pPr indent="0" lvl="0" marL="334010" marR="0" rtl="0" algn="l">
                        <a:lnSpc>
                          <a:spcPct val="116750"/>
                        </a:lnSpc>
                        <a:spcBef>
                          <a:spcPts val="0"/>
                        </a:spcBef>
                        <a:spcAft>
                          <a:spcPts val="0"/>
                        </a:spcAft>
                        <a:buNone/>
                      </a:pPr>
                      <a:r>
                        <a:rPr b="1" lang="en-US" sz="2000" u="none" cap="none" strike="noStrike">
                          <a:solidFill>
                            <a:srgbClr val="FFFFFF"/>
                          </a:solidFill>
                          <a:latin typeface="Consolas"/>
                          <a:ea typeface="Consolas"/>
                          <a:cs typeface="Consolas"/>
                          <a:sym typeface="Consolas"/>
                        </a:rPr>
                        <a:t>Target Code</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4471C4"/>
                    </a:solidFill>
                  </a:tcPr>
                </a:tc>
                <a:tc gridSpan="2">
                  <a:txBody>
                    <a:bodyPr/>
                    <a:lstStyle/>
                    <a:p>
                      <a:pPr indent="0" lvl="0" marL="175895" marR="0" rtl="0" algn="l">
                        <a:lnSpc>
                          <a:spcPct val="116750"/>
                        </a:lnSpc>
                        <a:spcBef>
                          <a:spcPts val="0"/>
                        </a:spcBef>
                        <a:spcAft>
                          <a:spcPts val="0"/>
                        </a:spcAft>
                        <a:buNone/>
                      </a:pPr>
                      <a:r>
                        <a:rPr b="1" lang="en-US" sz="2000" u="none" cap="none" strike="noStrike">
                          <a:solidFill>
                            <a:srgbClr val="FFFFFF"/>
                          </a:solidFill>
                          <a:latin typeface="Consolas"/>
                          <a:ea typeface="Consolas"/>
                          <a:cs typeface="Consolas"/>
                          <a:sym typeface="Consolas"/>
                        </a:rPr>
                        <a:t>Register Descriptor</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hMerge="1"/>
                <a:tc gridSpan="3">
                  <a:txBody>
                    <a:bodyPr/>
                    <a:lstStyle/>
                    <a:p>
                      <a:pPr indent="0" lvl="0" marL="257809" marR="0" rtl="0" algn="l">
                        <a:lnSpc>
                          <a:spcPct val="116750"/>
                        </a:lnSpc>
                        <a:spcBef>
                          <a:spcPts val="0"/>
                        </a:spcBef>
                        <a:spcAft>
                          <a:spcPts val="0"/>
                        </a:spcAft>
                        <a:buNone/>
                      </a:pPr>
                      <a:r>
                        <a:rPr b="1" lang="en-US" sz="2000" u="none" cap="none" strike="noStrike">
                          <a:solidFill>
                            <a:srgbClr val="FFFFFF"/>
                          </a:solidFill>
                          <a:latin typeface="Consolas"/>
                          <a:ea typeface="Consolas"/>
                          <a:cs typeface="Consolas"/>
                          <a:sym typeface="Consolas"/>
                        </a:rPr>
                        <a:t>Address Descriptor</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hMerge="1"/>
                <a:tc hMerge="1"/>
              </a:tr>
              <a:tr h="314200">
                <a:tc vMerge="1"/>
                <a:tc vMerge="1"/>
                <a:tc>
                  <a:txBody>
                    <a:bodyPr/>
                    <a:lstStyle/>
                    <a:p>
                      <a:pPr indent="0" lvl="0" marL="13970" marR="0" rtl="0" algn="ctr">
                        <a:lnSpc>
                          <a:spcPct val="116999"/>
                        </a:lnSpc>
                        <a:spcBef>
                          <a:spcPts val="0"/>
                        </a:spcBef>
                        <a:spcAft>
                          <a:spcPts val="0"/>
                        </a:spcAft>
                        <a:buNone/>
                      </a:pPr>
                      <a:r>
                        <a:rPr b="1"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0" marB="0" marR="0" marL="0">
                    <a:lnL cap="flat" cmpd="sng" w="53975">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c>
                  <a:txBody>
                    <a:bodyPr/>
                    <a:lstStyle/>
                    <a:p>
                      <a:pPr indent="0" lvl="0" marL="0" marR="0" rtl="0" algn="ctr">
                        <a:lnSpc>
                          <a:spcPct val="116999"/>
                        </a:lnSpc>
                        <a:spcBef>
                          <a:spcPts val="0"/>
                        </a:spcBef>
                        <a:spcAft>
                          <a:spcPts val="0"/>
                        </a:spcAft>
                        <a:buNone/>
                      </a:pPr>
                      <a:r>
                        <a:rPr b="1" lang="en-US" sz="2000" u="none" cap="none" strike="noStrike">
                          <a:latin typeface="Consolas"/>
                          <a:ea typeface="Consolas"/>
                          <a:cs typeface="Consolas"/>
                          <a:sym typeface="Consolas"/>
                        </a:rPr>
                        <a:t>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c>
                  <a:txBody>
                    <a:bodyPr/>
                    <a:lstStyle/>
                    <a:p>
                      <a:pPr indent="0" lvl="0" marL="0" marR="0" rtl="0" algn="ctr">
                        <a:lnSpc>
                          <a:spcPct val="116999"/>
                        </a:lnSpc>
                        <a:spcBef>
                          <a:spcPts val="0"/>
                        </a:spcBef>
                        <a:spcAft>
                          <a:spcPts val="0"/>
                        </a:spcAft>
                        <a:buNone/>
                      </a:pPr>
                      <a:r>
                        <a:rPr b="1" lang="en-US" sz="2000" u="none" cap="none" strike="noStrike">
                          <a:latin typeface="Consolas"/>
                          <a:ea typeface="Consolas"/>
                          <a:cs typeface="Consolas"/>
                          <a:sym typeface="Consolas"/>
                        </a:rPr>
                        <a:t>x</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c>
                  <a:txBody>
                    <a:bodyPr/>
                    <a:lstStyle/>
                    <a:p>
                      <a:pPr indent="0" lvl="0" marL="1270" marR="0" rtl="0" algn="ctr">
                        <a:lnSpc>
                          <a:spcPct val="116999"/>
                        </a:lnSpc>
                        <a:spcBef>
                          <a:spcPts val="0"/>
                        </a:spcBef>
                        <a:spcAft>
                          <a:spcPts val="0"/>
                        </a:spcAft>
                        <a:buNone/>
                      </a:pPr>
                      <a:r>
                        <a:rPr b="1" lang="en-US" sz="2000" u="none" cap="none" strike="noStrike">
                          <a:latin typeface="Consolas"/>
                          <a:ea typeface="Consolas"/>
                          <a:cs typeface="Consolas"/>
                          <a:sym typeface="Consolas"/>
                        </a:rPr>
                        <a:t>y</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c>
                  <a:txBody>
                    <a:bodyPr/>
                    <a:lstStyle/>
                    <a:p>
                      <a:pPr indent="0" lvl="0" marL="1905" marR="0" rtl="0" algn="ctr">
                        <a:lnSpc>
                          <a:spcPct val="116999"/>
                        </a:lnSpc>
                        <a:spcBef>
                          <a:spcPts val="0"/>
                        </a:spcBef>
                        <a:spcAft>
                          <a:spcPts val="0"/>
                        </a:spcAft>
                        <a:buNone/>
                      </a:pPr>
                      <a:r>
                        <a:rPr b="1" lang="en-US" sz="2000" u="none" cap="none" strike="noStrike">
                          <a:latin typeface="Consolas"/>
                          <a:ea typeface="Consolas"/>
                          <a:cs typeface="Consolas"/>
                          <a:sym typeface="Consolas"/>
                        </a:rPr>
                        <a:t>z</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r>
              <a:tr h="328050">
                <a:tc rowSpan="4">
                  <a:txBody>
                    <a:bodyPr/>
                    <a:lstStyle/>
                    <a:p>
                      <a:pPr indent="0" lvl="0" marL="68580" marR="0" rtl="0" algn="l">
                        <a:lnSpc>
                          <a:spcPct val="119500"/>
                        </a:lnSpc>
                        <a:spcBef>
                          <a:spcPts val="0"/>
                        </a:spcBef>
                        <a:spcAft>
                          <a:spcPts val="0"/>
                        </a:spcAft>
                        <a:buNone/>
                      </a:pPr>
                      <a:r>
                        <a:rPr b="1" lang="en-US" sz="2000" u="none" cap="none" strike="noStrike">
                          <a:solidFill>
                            <a:srgbClr val="FFFFFF"/>
                          </a:solidFill>
                          <a:latin typeface="Consolas"/>
                          <a:ea typeface="Consolas"/>
                          <a:cs typeface="Consolas"/>
                          <a:sym typeface="Consolas"/>
                        </a:rPr>
                        <a:t>x = y + z</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EC7C30"/>
                      </a:solidFill>
                      <a:prstDash val="solid"/>
                      <a:round/>
                      <a:headEnd len="sm" w="sm" type="none"/>
                      <a:tailEnd len="sm" w="sm" type="none"/>
                    </a:lnT>
                    <a:lnB cap="flat" cmpd="sng" w="53975">
                      <a:solidFill>
                        <a:srgbClr val="F8CAAC"/>
                      </a:solidFill>
                      <a:prstDash val="solid"/>
                      <a:round/>
                      <a:headEnd len="sm" w="sm" type="none"/>
                      <a:tailEnd len="sm" w="sm" type="none"/>
                    </a:lnB>
                    <a:solidFill>
                      <a:srgbClr val="4471C4"/>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9500"/>
                        </a:lnSpc>
                        <a:spcBef>
                          <a:spcPts val="0"/>
                        </a:spcBef>
                        <a:spcAft>
                          <a:spcPts val="0"/>
                        </a:spcAft>
                        <a:buNone/>
                      </a:pPr>
                      <a:r>
                        <a:rPr lang="en-US" sz="2000" u="none" cap="none" strike="noStrike">
                          <a:latin typeface="Consolas"/>
                          <a:ea typeface="Consolas"/>
                          <a:cs typeface="Consolas"/>
                          <a:sym typeface="Consolas"/>
                        </a:rPr>
                        <a:t>x</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905" marR="0" rtl="0" algn="ctr">
                        <a:lnSpc>
                          <a:spcPct val="119500"/>
                        </a:lnSpc>
                        <a:spcBef>
                          <a:spcPts val="0"/>
                        </a:spcBef>
                        <a:spcAft>
                          <a:spcPts val="0"/>
                        </a:spcAft>
                        <a:buNone/>
                      </a:pPr>
                      <a:r>
                        <a:rPr lang="en-US" sz="2000" u="none" cap="none" strike="noStrike">
                          <a:latin typeface="Consolas"/>
                          <a:ea typeface="Consolas"/>
                          <a:cs typeface="Consolas"/>
                          <a:sym typeface="Consolas"/>
                        </a:rPr>
                        <a:t>y</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905" marR="0" rtl="0" algn="ctr">
                        <a:lnSpc>
                          <a:spcPct val="119500"/>
                        </a:lnSpc>
                        <a:spcBef>
                          <a:spcPts val="0"/>
                        </a:spcBef>
                        <a:spcAft>
                          <a:spcPts val="0"/>
                        </a:spcAft>
                        <a:buNone/>
                      </a:pPr>
                      <a:r>
                        <a:rPr lang="en-US" sz="2000" u="none" cap="none" strike="noStrike">
                          <a:latin typeface="Consolas"/>
                          <a:ea typeface="Consolas"/>
                          <a:cs typeface="Consolas"/>
                          <a:sym typeface="Consolas"/>
                        </a:rPr>
                        <a:t>z</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21050">
                <a:tc vMerge="1"/>
                <a:tc>
                  <a:txBody>
                    <a:bodyPr/>
                    <a:lstStyle/>
                    <a:p>
                      <a:pPr indent="0" lvl="0" marL="73025" marR="0" rtl="0" algn="l">
                        <a:lnSpc>
                          <a:spcPct val="116999"/>
                        </a:lnSpc>
                        <a:spcBef>
                          <a:spcPts val="0"/>
                        </a:spcBef>
                        <a:spcAft>
                          <a:spcPts val="0"/>
                        </a:spcAft>
                        <a:buNone/>
                      </a:pPr>
                      <a:r>
                        <a:rPr lang="en-US" sz="2000" u="none" cap="none" strike="noStrike">
                          <a:latin typeface="Consolas"/>
                          <a:ea typeface="Consolas"/>
                          <a:cs typeface="Consolas"/>
                          <a:sym typeface="Consolas"/>
                        </a:rPr>
                        <a:t>LD R1, y</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3334" marR="0" rtl="0" algn="ctr">
                        <a:lnSpc>
                          <a:spcPct val="116999"/>
                        </a:lnSpc>
                        <a:spcBef>
                          <a:spcPts val="0"/>
                        </a:spcBef>
                        <a:spcAft>
                          <a:spcPts val="0"/>
                        </a:spcAft>
                        <a:buNone/>
                      </a:pPr>
                      <a:r>
                        <a:rPr lang="en-US" sz="2000" u="none" cap="none" strike="noStrike">
                          <a:latin typeface="Consolas"/>
                          <a:ea typeface="Consolas"/>
                          <a:cs typeface="Consolas"/>
                          <a:sym typeface="Consolas"/>
                        </a:rPr>
                        <a:t>y</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7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999"/>
                        </a:lnSpc>
                        <a:spcBef>
                          <a:spcPts val="0"/>
                        </a:spcBef>
                        <a:spcAft>
                          <a:spcPts val="0"/>
                        </a:spcAft>
                        <a:buNone/>
                      </a:pPr>
                      <a:r>
                        <a:rPr lang="en-US" sz="2000" u="none" cap="none" strike="noStrike">
                          <a:latin typeface="Consolas"/>
                          <a:ea typeface="Consolas"/>
                          <a:cs typeface="Consolas"/>
                          <a:sym typeface="Consolas"/>
                        </a:rPr>
                        <a:t>x</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3810" marR="0" rtl="0" algn="ctr">
                        <a:lnSpc>
                          <a:spcPct val="116999"/>
                        </a:lnSpc>
                        <a:spcBef>
                          <a:spcPts val="0"/>
                        </a:spcBef>
                        <a:spcAft>
                          <a:spcPts val="0"/>
                        </a:spcAft>
                        <a:buNone/>
                      </a:pPr>
                      <a:r>
                        <a:rPr lang="en-US" sz="2000" u="none" cap="none" strike="noStrike">
                          <a:latin typeface="Consolas"/>
                          <a:ea typeface="Consolas"/>
                          <a:cs typeface="Consolas"/>
                          <a:sym typeface="Consolas"/>
                        </a:rPr>
                        <a:t>y, R1</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905" marR="0" rtl="0" algn="ctr">
                        <a:lnSpc>
                          <a:spcPct val="116999"/>
                        </a:lnSpc>
                        <a:spcBef>
                          <a:spcPts val="0"/>
                        </a:spcBef>
                        <a:spcAft>
                          <a:spcPts val="0"/>
                        </a:spcAft>
                        <a:buNone/>
                      </a:pPr>
                      <a:r>
                        <a:rPr lang="en-US" sz="2000" u="none" cap="none" strike="noStrike">
                          <a:latin typeface="Consolas"/>
                          <a:ea typeface="Consolas"/>
                          <a:cs typeface="Consolas"/>
                          <a:sym typeface="Consolas"/>
                        </a:rPr>
                        <a:t>z</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21050">
                <a:tc vMerge="1"/>
                <a:tc>
                  <a:txBody>
                    <a:bodyPr/>
                    <a:lstStyle/>
                    <a:p>
                      <a:pPr indent="0" lvl="0" marL="73025" marR="0" rtl="0" algn="l">
                        <a:lnSpc>
                          <a:spcPct val="116999"/>
                        </a:lnSpc>
                        <a:spcBef>
                          <a:spcPts val="0"/>
                        </a:spcBef>
                        <a:spcAft>
                          <a:spcPts val="0"/>
                        </a:spcAft>
                        <a:buNone/>
                      </a:pPr>
                      <a:r>
                        <a:rPr lang="en-US" sz="2000" u="none" cap="none" strike="noStrike">
                          <a:latin typeface="Consolas"/>
                          <a:ea typeface="Consolas"/>
                          <a:cs typeface="Consolas"/>
                          <a:sym typeface="Consolas"/>
                        </a:rPr>
                        <a:t>LD R2, z</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3334" marR="0" rtl="0" algn="ctr">
                        <a:lnSpc>
                          <a:spcPct val="116999"/>
                        </a:lnSpc>
                        <a:spcBef>
                          <a:spcPts val="0"/>
                        </a:spcBef>
                        <a:spcAft>
                          <a:spcPts val="0"/>
                        </a:spcAft>
                        <a:buNone/>
                      </a:pPr>
                      <a:r>
                        <a:rPr lang="en-US" sz="2000" u="none" cap="none" strike="noStrike">
                          <a:latin typeface="Consolas"/>
                          <a:ea typeface="Consolas"/>
                          <a:cs typeface="Consolas"/>
                          <a:sym typeface="Consolas"/>
                        </a:rPr>
                        <a:t>y</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999"/>
                        </a:lnSpc>
                        <a:spcBef>
                          <a:spcPts val="0"/>
                        </a:spcBef>
                        <a:spcAft>
                          <a:spcPts val="0"/>
                        </a:spcAft>
                        <a:buNone/>
                      </a:pPr>
                      <a:r>
                        <a:rPr lang="en-US" sz="2000" u="none" cap="none" strike="noStrike">
                          <a:latin typeface="Consolas"/>
                          <a:ea typeface="Consolas"/>
                          <a:cs typeface="Consolas"/>
                          <a:sym typeface="Consolas"/>
                        </a:rPr>
                        <a:t>z</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999"/>
                        </a:lnSpc>
                        <a:spcBef>
                          <a:spcPts val="0"/>
                        </a:spcBef>
                        <a:spcAft>
                          <a:spcPts val="0"/>
                        </a:spcAft>
                        <a:buNone/>
                      </a:pPr>
                      <a:r>
                        <a:rPr lang="en-US" sz="2000" u="none" cap="none" strike="noStrike">
                          <a:latin typeface="Consolas"/>
                          <a:ea typeface="Consolas"/>
                          <a:cs typeface="Consolas"/>
                          <a:sym typeface="Consolas"/>
                        </a:rPr>
                        <a:t>x</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3810" marR="0" rtl="0" algn="ctr">
                        <a:lnSpc>
                          <a:spcPct val="116999"/>
                        </a:lnSpc>
                        <a:spcBef>
                          <a:spcPts val="0"/>
                        </a:spcBef>
                        <a:spcAft>
                          <a:spcPts val="0"/>
                        </a:spcAft>
                        <a:buNone/>
                      </a:pPr>
                      <a:r>
                        <a:rPr lang="en-US" sz="2000" u="none" cap="none" strike="noStrike">
                          <a:latin typeface="Consolas"/>
                          <a:ea typeface="Consolas"/>
                          <a:cs typeface="Consolas"/>
                          <a:sym typeface="Consolas"/>
                        </a:rPr>
                        <a:t>y, R1</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3810" marR="0" rtl="0" algn="ctr">
                        <a:lnSpc>
                          <a:spcPct val="116999"/>
                        </a:lnSpc>
                        <a:spcBef>
                          <a:spcPts val="0"/>
                        </a:spcBef>
                        <a:spcAft>
                          <a:spcPts val="0"/>
                        </a:spcAft>
                        <a:buNone/>
                      </a:pPr>
                      <a:r>
                        <a:rPr lang="en-US" sz="2000" u="none" cap="none" strike="noStrike">
                          <a:latin typeface="Consolas"/>
                          <a:ea typeface="Consolas"/>
                          <a:cs typeface="Consolas"/>
                          <a:sym typeface="Consolas"/>
                        </a:rPr>
                        <a:t>z, 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335275">
                <a:tc vMerge="1"/>
                <a:tc>
                  <a:txBody>
                    <a:bodyPr/>
                    <a:lstStyle/>
                    <a:p>
                      <a:pPr indent="0" lvl="0" marL="73025" marR="0" rtl="0" algn="l">
                        <a:lnSpc>
                          <a:spcPct val="116999"/>
                        </a:lnSpc>
                        <a:spcBef>
                          <a:spcPts val="0"/>
                        </a:spcBef>
                        <a:spcAft>
                          <a:spcPts val="0"/>
                        </a:spcAft>
                        <a:buNone/>
                      </a:pPr>
                      <a:r>
                        <a:rPr lang="en-US" sz="2000" u="none" cap="none" strike="noStrike">
                          <a:latin typeface="Consolas"/>
                          <a:ea typeface="Consolas"/>
                          <a:cs typeface="Consolas"/>
                          <a:sym typeface="Consolas"/>
                        </a:rPr>
                        <a:t>ADD R1, R1, R2</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13334" marR="0" rtl="0" algn="ctr">
                        <a:lnSpc>
                          <a:spcPct val="116999"/>
                        </a:lnSpc>
                        <a:spcBef>
                          <a:spcPts val="0"/>
                        </a:spcBef>
                        <a:spcAft>
                          <a:spcPts val="0"/>
                        </a:spcAft>
                        <a:buNone/>
                      </a:pPr>
                      <a:r>
                        <a:rPr lang="en-US" sz="2000" u="none" cap="none" strike="noStrike">
                          <a:latin typeface="Consolas"/>
                          <a:ea typeface="Consolas"/>
                          <a:cs typeface="Consolas"/>
                          <a:sym typeface="Consolas"/>
                        </a:rPr>
                        <a:t>x</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0" marR="0" rtl="0" algn="ctr">
                        <a:lnSpc>
                          <a:spcPct val="116999"/>
                        </a:lnSpc>
                        <a:spcBef>
                          <a:spcPts val="0"/>
                        </a:spcBef>
                        <a:spcAft>
                          <a:spcPts val="0"/>
                        </a:spcAft>
                        <a:buNone/>
                      </a:pPr>
                      <a:r>
                        <a:rPr lang="en-US" sz="2000" u="none" cap="none" strike="noStrike">
                          <a:latin typeface="Consolas"/>
                          <a:ea typeface="Consolas"/>
                          <a:cs typeface="Consolas"/>
                          <a:sym typeface="Consolas"/>
                        </a:rPr>
                        <a:t>z</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0" marR="0" rtl="0" algn="ctr">
                        <a:lnSpc>
                          <a:spcPct val="116999"/>
                        </a:lnSpc>
                        <a:spcBef>
                          <a:spcPts val="0"/>
                        </a:spcBef>
                        <a:spcAft>
                          <a:spcPts val="0"/>
                        </a:spcAft>
                        <a:buNone/>
                      </a:pPr>
                      <a:r>
                        <a:rPr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1270" marR="0" rtl="0" algn="ctr">
                        <a:lnSpc>
                          <a:spcPct val="116999"/>
                        </a:lnSpc>
                        <a:spcBef>
                          <a:spcPts val="0"/>
                        </a:spcBef>
                        <a:spcAft>
                          <a:spcPts val="0"/>
                        </a:spcAft>
                        <a:buNone/>
                      </a:pPr>
                      <a:r>
                        <a:rPr lang="en-US" sz="2000" u="none" cap="none" strike="noStrike">
                          <a:latin typeface="Consolas"/>
                          <a:ea typeface="Consolas"/>
                          <a:cs typeface="Consolas"/>
                          <a:sym typeface="Consolas"/>
                        </a:rPr>
                        <a:t>y</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c>
                  <a:txBody>
                    <a:bodyPr/>
                    <a:lstStyle/>
                    <a:p>
                      <a:pPr indent="0" lvl="0" marL="3810" marR="0" rtl="0" algn="ctr">
                        <a:lnSpc>
                          <a:spcPct val="116999"/>
                        </a:lnSpc>
                        <a:spcBef>
                          <a:spcPts val="0"/>
                        </a:spcBef>
                        <a:spcAft>
                          <a:spcPts val="0"/>
                        </a:spcAft>
                        <a:buNone/>
                      </a:pPr>
                      <a:r>
                        <a:rPr lang="en-US" sz="2000" u="none" cap="none" strike="noStrike">
                          <a:latin typeface="Consolas"/>
                          <a:ea typeface="Consolas"/>
                          <a:cs typeface="Consolas"/>
                          <a:sym typeface="Consolas"/>
                        </a:rPr>
                        <a:t>z, 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F8CAAC"/>
                      </a:solidFill>
                      <a:prstDash val="solid"/>
                      <a:round/>
                      <a:headEnd len="sm" w="sm" type="none"/>
                      <a:tailEnd len="sm" w="sm" type="none"/>
                    </a:lnB>
                    <a:solidFill>
                      <a:srgbClr val="CFD4EA"/>
                    </a:solidFill>
                  </a:tcPr>
                </a:tc>
              </a:tr>
              <a:tr h="312300">
                <a:tc>
                  <a:txBody>
                    <a:bodyPr/>
                    <a:lstStyle/>
                    <a:p>
                      <a:pPr indent="0" lvl="0" marL="68580" marR="0" rtl="0" algn="l">
                        <a:lnSpc>
                          <a:spcPct val="111500"/>
                        </a:lnSpc>
                        <a:spcBef>
                          <a:spcPts val="0"/>
                        </a:spcBef>
                        <a:spcAft>
                          <a:spcPts val="0"/>
                        </a:spcAft>
                        <a:buNone/>
                      </a:pPr>
                      <a:r>
                        <a:rPr b="1" lang="en-US" sz="2000" u="none" cap="none" strike="noStrike">
                          <a:solidFill>
                            <a:srgbClr val="FFFFFF"/>
                          </a:solidFill>
                          <a:latin typeface="Consolas"/>
                          <a:ea typeface="Consolas"/>
                          <a:cs typeface="Consolas"/>
                          <a:sym typeface="Consolas"/>
                        </a:rPr>
                        <a:t>z = x * x</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4471C4"/>
                    </a:solidFill>
                  </a:tcPr>
                </a:tc>
                <a:tc>
                  <a:txBody>
                    <a:bodyPr/>
                    <a:lstStyle/>
                    <a:p>
                      <a:pPr indent="0" lvl="0" marL="73025" marR="0" rtl="0" algn="l">
                        <a:lnSpc>
                          <a:spcPct val="111500"/>
                        </a:lnSpc>
                        <a:spcBef>
                          <a:spcPts val="0"/>
                        </a:spcBef>
                        <a:spcAft>
                          <a:spcPts val="0"/>
                        </a:spcAft>
                        <a:buNone/>
                      </a:pPr>
                      <a:r>
                        <a:rPr lang="en-US" sz="2000" u="none" cap="none" strike="noStrike">
                          <a:latin typeface="Consolas"/>
                          <a:ea typeface="Consolas"/>
                          <a:cs typeface="Consolas"/>
                          <a:sym typeface="Consolas"/>
                        </a:rPr>
                        <a:t>MUL R2, R1, 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13334" marR="0" rtl="0" algn="ctr">
                        <a:lnSpc>
                          <a:spcPct val="111500"/>
                        </a:lnSpc>
                        <a:spcBef>
                          <a:spcPts val="0"/>
                        </a:spcBef>
                        <a:spcAft>
                          <a:spcPts val="0"/>
                        </a:spcAft>
                        <a:buNone/>
                      </a:pPr>
                      <a:r>
                        <a:rPr lang="en-US" sz="2000" u="none" cap="none" strike="noStrike">
                          <a:latin typeface="Consolas"/>
                          <a:ea typeface="Consolas"/>
                          <a:cs typeface="Consolas"/>
                          <a:sym typeface="Consolas"/>
                        </a:rPr>
                        <a:t>x</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ctr">
                        <a:lnSpc>
                          <a:spcPct val="111500"/>
                        </a:lnSpc>
                        <a:spcBef>
                          <a:spcPts val="0"/>
                        </a:spcBef>
                        <a:spcAft>
                          <a:spcPts val="0"/>
                        </a:spcAft>
                        <a:buNone/>
                      </a:pPr>
                      <a:r>
                        <a:rPr lang="en-US" sz="2000" u="none" cap="none" strike="noStrike">
                          <a:latin typeface="Consolas"/>
                          <a:ea typeface="Consolas"/>
                          <a:cs typeface="Consolas"/>
                          <a:sym typeface="Consolas"/>
                        </a:rPr>
                        <a:t>z</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ctr">
                        <a:lnSpc>
                          <a:spcPct val="111500"/>
                        </a:lnSpc>
                        <a:spcBef>
                          <a:spcPts val="0"/>
                        </a:spcBef>
                        <a:spcAft>
                          <a:spcPts val="0"/>
                        </a:spcAft>
                        <a:buNone/>
                      </a:pPr>
                      <a:r>
                        <a:rPr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1270" marR="0" rtl="0" algn="ctr">
                        <a:lnSpc>
                          <a:spcPct val="111500"/>
                        </a:lnSpc>
                        <a:spcBef>
                          <a:spcPts val="0"/>
                        </a:spcBef>
                        <a:spcAft>
                          <a:spcPts val="0"/>
                        </a:spcAft>
                        <a:buNone/>
                      </a:pPr>
                      <a:r>
                        <a:rPr lang="en-US" sz="2000" u="none" cap="none" strike="noStrike">
                          <a:latin typeface="Consolas"/>
                          <a:ea typeface="Consolas"/>
                          <a:cs typeface="Consolas"/>
                          <a:sym typeface="Consolas"/>
                        </a:rPr>
                        <a:t>y</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1905" marR="0" rtl="0" algn="ctr">
                        <a:lnSpc>
                          <a:spcPct val="111500"/>
                        </a:lnSpc>
                        <a:spcBef>
                          <a:spcPts val="0"/>
                        </a:spcBef>
                        <a:spcAft>
                          <a:spcPts val="0"/>
                        </a:spcAft>
                        <a:buNone/>
                      </a:pPr>
                      <a:r>
                        <a:rPr lang="en-US" sz="2000" u="none" cap="none" strike="noStrike">
                          <a:latin typeface="Consolas"/>
                          <a:ea typeface="Consolas"/>
                          <a:cs typeface="Consolas"/>
                          <a:sym typeface="Consolas"/>
                        </a:rPr>
                        <a:t>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r>
              <a:tr h="327650">
                <a:tc>
                  <a:txBody>
                    <a:bodyPr/>
                    <a:lstStyle/>
                    <a:p>
                      <a:pPr indent="0" lvl="0" marL="68580" marR="0" rtl="0" algn="l">
                        <a:lnSpc>
                          <a:spcPct val="115000"/>
                        </a:lnSpc>
                        <a:spcBef>
                          <a:spcPts val="0"/>
                        </a:spcBef>
                        <a:spcAft>
                          <a:spcPts val="0"/>
                        </a:spcAft>
                        <a:buNone/>
                      </a:pPr>
                      <a:r>
                        <a:rPr b="1" lang="en-US" sz="2000" u="none" cap="none" strike="noStrike">
                          <a:solidFill>
                            <a:srgbClr val="FFFFFF"/>
                          </a:solidFill>
                          <a:latin typeface="Consolas"/>
                          <a:ea typeface="Consolas"/>
                          <a:cs typeface="Consolas"/>
                          <a:sym typeface="Consolas"/>
                        </a:rPr>
                        <a:t>y = z</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4471C4"/>
                    </a:solidFill>
                  </a:tcPr>
                </a:tc>
                <a:tc>
                  <a:txBody>
                    <a:bodyPr/>
                    <a:lstStyle/>
                    <a:p>
                      <a:pPr indent="0" lvl="0" marL="73025" marR="0" rtl="0" algn="l">
                        <a:lnSpc>
                          <a:spcPct val="115000"/>
                        </a:lnSpc>
                        <a:spcBef>
                          <a:spcPts val="0"/>
                        </a:spcBef>
                        <a:spcAft>
                          <a:spcPts val="0"/>
                        </a:spcAft>
                        <a:buNone/>
                      </a:pPr>
                      <a:r>
                        <a:rPr lang="en-US" sz="2000" u="none" cap="none" strike="noStrike">
                          <a:latin typeface="Consolas"/>
                          <a:ea typeface="Consolas"/>
                          <a:cs typeface="Consolas"/>
                          <a:sym typeface="Consolas"/>
                        </a:rPr>
                        <a:t>ST y, R2</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3334" marR="0" rtl="0" algn="ctr">
                        <a:lnSpc>
                          <a:spcPct val="115000"/>
                        </a:lnSpc>
                        <a:spcBef>
                          <a:spcPts val="0"/>
                        </a:spcBef>
                        <a:spcAft>
                          <a:spcPts val="0"/>
                        </a:spcAft>
                        <a:buNone/>
                      </a:pPr>
                      <a:r>
                        <a:rPr lang="en-US" sz="2000" u="none" cap="none" strike="noStrike">
                          <a:latin typeface="Consolas"/>
                          <a:ea typeface="Consolas"/>
                          <a:cs typeface="Consolas"/>
                          <a:sym typeface="Consolas"/>
                        </a:rPr>
                        <a:t>x</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ctr">
                        <a:lnSpc>
                          <a:spcPct val="115000"/>
                        </a:lnSpc>
                        <a:spcBef>
                          <a:spcPts val="0"/>
                        </a:spcBef>
                        <a:spcAft>
                          <a:spcPts val="0"/>
                        </a:spcAft>
                        <a:buNone/>
                      </a:pPr>
                      <a:r>
                        <a:rPr lang="en-US" sz="2000" u="none" cap="none" strike="noStrike">
                          <a:latin typeface="Consolas"/>
                          <a:ea typeface="Consolas"/>
                          <a:cs typeface="Consolas"/>
                          <a:sym typeface="Consolas"/>
                        </a:rPr>
                        <a:t>z, y</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ctr">
                        <a:lnSpc>
                          <a:spcPct val="115000"/>
                        </a:lnSpc>
                        <a:spcBef>
                          <a:spcPts val="0"/>
                        </a:spcBef>
                        <a:spcAft>
                          <a:spcPts val="0"/>
                        </a:spcAft>
                        <a:buNone/>
                      </a:pPr>
                      <a:r>
                        <a:rPr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3810" marR="0" rtl="0" algn="ctr">
                        <a:lnSpc>
                          <a:spcPct val="115000"/>
                        </a:lnSpc>
                        <a:spcBef>
                          <a:spcPts val="0"/>
                        </a:spcBef>
                        <a:spcAft>
                          <a:spcPts val="0"/>
                        </a:spcAft>
                        <a:buNone/>
                      </a:pPr>
                      <a:r>
                        <a:rPr lang="en-US" sz="2000" u="none" cap="none" strike="noStrike">
                          <a:latin typeface="Consolas"/>
                          <a:ea typeface="Consolas"/>
                          <a:cs typeface="Consolas"/>
                          <a:sym typeface="Consolas"/>
                        </a:rPr>
                        <a:t>y, 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905" marR="0" rtl="0" algn="ctr">
                        <a:lnSpc>
                          <a:spcPct val="115000"/>
                        </a:lnSpc>
                        <a:spcBef>
                          <a:spcPts val="0"/>
                        </a:spcBef>
                        <a:spcAft>
                          <a:spcPts val="0"/>
                        </a:spcAft>
                        <a:buNone/>
                      </a:pPr>
                      <a:r>
                        <a:rPr lang="en-US" sz="2000" u="none" cap="none" strike="noStrike">
                          <a:latin typeface="Consolas"/>
                          <a:ea typeface="Consolas"/>
                          <a:cs typeface="Consolas"/>
                          <a:sym typeface="Consolas"/>
                        </a:rPr>
                        <a:t>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r>
              <a:tr h="325550">
                <a:tc>
                  <a:txBody>
                    <a:bodyPr/>
                    <a:lstStyle/>
                    <a:p>
                      <a:pPr indent="0" lvl="0" marL="68580" marR="0" rtl="0" algn="l">
                        <a:lnSpc>
                          <a:spcPct val="112500"/>
                        </a:lnSpc>
                        <a:spcBef>
                          <a:spcPts val="0"/>
                        </a:spcBef>
                        <a:spcAft>
                          <a:spcPts val="0"/>
                        </a:spcAft>
                        <a:buNone/>
                      </a:pPr>
                      <a:r>
                        <a:rPr b="1" lang="en-US" sz="2000" u="none" cap="none" strike="noStrike">
                          <a:solidFill>
                            <a:srgbClr val="FFFFFF"/>
                          </a:solidFill>
                          <a:latin typeface="Consolas"/>
                          <a:ea typeface="Consolas"/>
                          <a:cs typeface="Consolas"/>
                          <a:sym typeface="Consolas"/>
                        </a:rPr>
                        <a:t>x = y + z</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4471C4"/>
                    </a:solidFill>
                  </a:tcPr>
                </a:tc>
                <a:tc>
                  <a:txBody>
                    <a:bodyPr/>
                    <a:lstStyle/>
                    <a:p>
                      <a:pPr indent="0" lvl="0" marL="73025" marR="0" rtl="0" algn="l">
                        <a:lnSpc>
                          <a:spcPct val="112500"/>
                        </a:lnSpc>
                        <a:spcBef>
                          <a:spcPts val="0"/>
                        </a:spcBef>
                        <a:spcAft>
                          <a:spcPts val="0"/>
                        </a:spcAft>
                        <a:buNone/>
                      </a:pPr>
                      <a:r>
                        <a:rPr lang="en-US" sz="2000" u="none" cap="none" strike="noStrike">
                          <a:latin typeface="Consolas"/>
                          <a:ea typeface="Consolas"/>
                          <a:cs typeface="Consolas"/>
                          <a:sym typeface="Consolas"/>
                        </a:rPr>
                        <a:t>ADD R1, R2, R2</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13334" marR="0" rtl="0" algn="ctr">
                        <a:lnSpc>
                          <a:spcPct val="112500"/>
                        </a:lnSpc>
                        <a:spcBef>
                          <a:spcPts val="0"/>
                        </a:spcBef>
                        <a:spcAft>
                          <a:spcPts val="0"/>
                        </a:spcAft>
                        <a:buNone/>
                      </a:pPr>
                      <a:r>
                        <a:rPr lang="en-US" sz="2000" u="none" cap="none" strike="noStrike">
                          <a:latin typeface="Consolas"/>
                          <a:ea typeface="Consolas"/>
                          <a:cs typeface="Consolas"/>
                          <a:sym typeface="Consolas"/>
                        </a:rPr>
                        <a:t>x</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0" marR="0" rtl="0" algn="ctr">
                        <a:lnSpc>
                          <a:spcPct val="112500"/>
                        </a:lnSpc>
                        <a:spcBef>
                          <a:spcPts val="0"/>
                        </a:spcBef>
                        <a:spcAft>
                          <a:spcPts val="0"/>
                        </a:spcAft>
                        <a:buNone/>
                      </a:pPr>
                      <a:r>
                        <a:rPr lang="en-US" sz="2000" u="none" cap="none" strike="noStrike">
                          <a:latin typeface="Consolas"/>
                          <a:ea typeface="Consolas"/>
                          <a:cs typeface="Consolas"/>
                          <a:sym typeface="Consolas"/>
                        </a:rPr>
                        <a:t>z, y</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0" marR="0" rtl="0" algn="ctr">
                        <a:lnSpc>
                          <a:spcPct val="112500"/>
                        </a:lnSpc>
                        <a:spcBef>
                          <a:spcPts val="0"/>
                        </a:spcBef>
                        <a:spcAft>
                          <a:spcPts val="0"/>
                        </a:spcAft>
                        <a:buNone/>
                      </a:pPr>
                      <a:r>
                        <a:rPr lang="en-US" sz="2000" u="none" cap="none" strike="noStrike">
                          <a:latin typeface="Consolas"/>
                          <a:ea typeface="Consolas"/>
                          <a:cs typeface="Consolas"/>
                          <a:sym typeface="Consolas"/>
                        </a:rPr>
                        <a:t>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3810" marR="0" rtl="0" algn="ctr">
                        <a:lnSpc>
                          <a:spcPct val="112500"/>
                        </a:lnSpc>
                        <a:spcBef>
                          <a:spcPts val="0"/>
                        </a:spcBef>
                        <a:spcAft>
                          <a:spcPts val="0"/>
                        </a:spcAft>
                        <a:buNone/>
                      </a:pPr>
                      <a:r>
                        <a:rPr lang="en-US" sz="2000" u="none" cap="none" strike="noStrike">
                          <a:latin typeface="Consolas"/>
                          <a:ea typeface="Consolas"/>
                          <a:cs typeface="Consolas"/>
                          <a:sym typeface="Consolas"/>
                        </a:rPr>
                        <a:t>y, 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c>
                  <a:txBody>
                    <a:bodyPr/>
                    <a:lstStyle/>
                    <a:p>
                      <a:pPr indent="0" lvl="0" marL="1905" marR="0" rtl="0" algn="ctr">
                        <a:lnSpc>
                          <a:spcPct val="112500"/>
                        </a:lnSpc>
                        <a:spcBef>
                          <a:spcPts val="0"/>
                        </a:spcBef>
                        <a:spcAft>
                          <a:spcPts val="0"/>
                        </a:spcAft>
                        <a:buNone/>
                      </a:pPr>
                      <a:r>
                        <a:rPr lang="en-US" sz="2000" u="none" cap="none" strike="noStrike">
                          <a:latin typeface="Consolas"/>
                          <a:ea typeface="Consolas"/>
                          <a:cs typeface="Consolas"/>
                          <a:sym typeface="Consolas"/>
                        </a:rPr>
                        <a:t>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53975">
                      <a:solidFill>
                        <a:srgbClr val="F8CAAC"/>
                      </a:solidFill>
                      <a:prstDash val="solid"/>
                      <a:round/>
                      <a:headEnd len="sm" w="sm" type="none"/>
                      <a:tailEnd len="sm" w="sm" type="none"/>
                    </a:lnB>
                    <a:solidFill>
                      <a:srgbClr val="E9EBF5"/>
                    </a:solidFill>
                  </a:tcPr>
                </a:tc>
              </a:tr>
              <a:tr h="304750">
                <a:tc rowSpan="2">
                  <a:txBody>
                    <a:bodyPr/>
                    <a:lstStyle/>
                    <a:p>
                      <a:pPr indent="0" lvl="0" marL="68580" marR="0" rtl="0" algn="l">
                        <a:lnSpc>
                          <a:spcPct val="110749"/>
                        </a:lnSpc>
                        <a:spcBef>
                          <a:spcPts val="0"/>
                        </a:spcBef>
                        <a:spcAft>
                          <a:spcPts val="0"/>
                        </a:spcAft>
                        <a:buNone/>
                      </a:pPr>
                      <a:r>
                        <a:rPr b="1" lang="en-US" sz="2000" u="none" cap="none" strike="noStrike">
                          <a:solidFill>
                            <a:srgbClr val="FFFFFF"/>
                          </a:solidFill>
                          <a:latin typeface="Consolas"/>
                          <a:ea typeface="Consolas"/>
                          <a:cs typeface="Consolas"/>
                          <a:sym typeface="Consolas"/>
                        </a:rPr>
                        <a:t>exit</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4471C4"/>
                    </a:solidFill>
                  </a:tcPr>
                </a:tc>
                <a:tc>
                  <a:txBody>
                    <a:bodyPr/>
                    <a:lstStyle/>
                    <a:p>
                      <a:pPr indent="0" lvl="0" marL="73025" marR="0" rtl="0" algn="l">
                        <a:lnSpc>
                          <a:spcPct val="110749"/>
                        </a:lnSpc>
                        <a:spcBef>
                          <a:spcPts val="0"/>
                        </a:spcBef>
                        <a:spcAft>
                          <a:spcPts val="0"/>
                        </a:spcAft>
                        <a:buNone/>
                      </a:pPr>
                      <a:r>
                        <a:rPr lang="en-US" sz="2000" u="none" cap="none" strike="noStrike">
                          <a:latin typeface="Consolas"/>
                          <a:ea typeface="Consolas"/>
                          <a:cs typeface="Consolas"/>
                          <a:sym typeface="Consolas"/>
                        </a:rPr>
                        <a:t>ST x, 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3334" marR="0" rtl="0" algn="ctr">
                        <a:lnSpc>
                          <a:spcPct val="110749"/>
                        </a:lnSpc>
                        <a:spcBef>
                          <a:spcPts val="0"/>
                        </a:spcBef>
                        <a:spcAft>
                          <a:spcPts val="0"/>
                        </a:spcAft>
                        <a:buNone/>
                      </a:pPr>
                      <a:r>
                        <a:rPr lang="en-US" sz="2000" u="none" cap="none" strike="noStrike">
                          <a:latin typeface="Consolas"/>
                          <a:ea typeface="Consolas"/>
                          <a:cs typeface="Consolas"/>
                          <a:sym typeface="Consolas"/>
                        </a:rPr>
                        <a:t>x</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0749"/>
                        </a:lnSpc>
                        <a:spcBef>
                          <a:spcPts val="0"/>
                        </a:spcBef>
                        <a:spcAft>
                          <a:spcPts val="0"/>
                        </a:spcAft>
                        <a:buNone/>
                      </a:pPr>
                      <a:r>
                        <a:rPr lang="en-US" sz="2000" u="none" cap="none" strike="noStrike">
                          <a:latin typeface="Consolas"/>
                          <a:ea typeface="Consolas"/>
                          <a:cs typeface="Consolas"/>
                          <a:sym typeface="Consolas"/>
                        </a:rPr>
                        <a:t>z, y</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0749"/>
                        </a:lnSpc>
                        <a:spcBef>
                          <a:spcPts val="0"/>
                        </a:spcBef>
                        <a:spcAft>
                          <a:spcPts val="0"/>
                        </a:spcAft>
                        <a:buNone/>
                      </a:pPr>
                      <a:r>
                        <a:rPr lang="en-US" sz="2000" u="none" cap="none" strike="noStrike">
                          <a:latin typeface="Consolas"/>
                          <a:ea typeface="Consolas"/>
                          <a:cs typeface="Consolas"/>
                          <a:sym typeface="Consolas"/>
                        </a:rPr>
                        <a:t>x, 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3175" marR="0" rtl="0" algn="ctr">
                        <a:lnSpc>
                          <a:spcPct val="110749"/>
                        </a:lnSpc>
                        <a:spcBef>
                          <a:spcPts val="0"/>
                        </a:spcBef>
                        <a:spcAft>
                          <a:spcPts val="0"/>
                        </a:spcAft>
                        <a:buNone/>
                      </a:pPr>
                      <a:r>
                        <a:rPr lang="en-US" sz="2000" u="none" cap="none" strike="noStrike">
                          <a:latin typeface="Consolas"/>
                          <a:ea typeface="Consolas"/>
                          <a:cs typeface="Consolas"/>
                          <a:sym typeface="Consolas"/>
                        </a:rPr>
                        <a:t>y, 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905" marR="0" rtl="0" algn="ctr">
                        <a:lnSpc>
                          <a:spcPct val="110749"/>
                        </a:lnSpc>
                        <a:spcBef>
                          <a:spcPts val="0"/>
                        </a:spcBef>
                        <a:spcAft>
                          <a:spcPts val="0"/>
                        </a:spcAft>
                        <a:buNone/>
                      </a:pPr>
                      <a:r>
                        <a:rPr lang="en-US" sz="2000" u="none" cap="none" strike="noStrike">
                          <a:latin typeface="Consolas"/>
                          <a:ea typeface="Consolas"/>
                          <a:cs typeface="Consolas"/>
                          <a:sym typeface="Consolas"/>
                        </a:rPr>
                        <a:t>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321100">
                <a:tc vMerge="1"/>
                <a:tc>
                  <a:txBody>
                    <a:bodyPr/>
                    <a:lstStyle/>
                    <a:p>
                      <a:pPr indent="0" lvl="0" marL="73025" marR="0" rtl="0" algn="l">
                        <a:lnSpc>
                          <a:spcPct val="117250"/>
                        </a:lnSpc>
                        <a:spcBef>
                          <a:spcPts val="0"/>
                        </a:spcBef>
                        <a:spcAft>
                          <a:spcPts val="0"/>
                        </a:spcAft>
                        <a:buNone/>
                      </a:pPr>
                      <a:r>
                        <a:rPr lang="en-US" sz="2000" u="none" cap="none" strike="noStrike">
                          <a:latin typeface="Consolas"/>
                          <a:ea typeface="Consolas"/>
                          <a:cs typeface="Consolas"/>
                          <a:sym typeface="Consolas"/>
                        </a:rPr>
                        <a:t>ST z, R2</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3334" marR="0" rtl="0" algn="ctr">
                        <a:lnSpc>
                          <a:spcPct val="117250"/>
                        </a:lnSpc>
                        <a:spcBef>
                          <a:spcPts val="0"/>
                        </a:spcBef>
                        <a:spcAft>
                          <a:spcPts val="0"/>
                        </a:spcAft>
                        <a:buNone/>
                      </a:pPr>
                      <a:r>
                        <a:rPr lang="en-US" sz="2000" u="none" cap="none" strike="noStrike">
                          <a:latin typeface="Consolas"/>
                          <a:ea typeface="Consolas"/>
                          <a:cs typeface="Consolas"/>
                          <a:sym typeface="Consolas"/>
                        </a:rPr>
                        <a:t>x</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7250"/>
                        </a:lnSpc>
                        <a:spcBef>
                          <a:spcPts val="0"/>
                        </a:spcBef>
                        <a:spcAft>
                          <a:spcPts val="0"/>
                        </a:spcAft>
                        <a:buNone/>
                      </a:pPr>
                      <a:r>
                        <a:rPr lang="en-US" sz="2000" u="none" cap="none" strike="noStrike">
                          <a:latin typeface="Consolas"/>
                          <a:ea typeface="Consolas"/>
                          <a:cs typeface="Consolas"/>
                          <a:sym typeface="Consolas"/>
                        </a:rPr>
                        <a:t>z, y</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7250"/>
                        </a:lnSpc>
                        <a:spcBef>
                          <a:spcPts val="0"/>
                        </a:spcBef>
                        <a:spcAft>
                          <a:spcPts val="0"/>
                        </a:spcAft>
                        <a:buNone/>
                      </a:pPr>
                      <a:r>
                        <a:rPr lang="en-US" sz="2000" u="none" cap="none" strike="noStrike">
                          <a:latin typeface="Consolas"/>
                          <a:ea typeface="Consolas"/>
                          <a:cs typeface="Consolas"/>
                          <a:sym typeface="Consolas"/>
                        </a:rPr>
                        <a:t>x, R1</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3810" marR="0" rtl="0" algn="ctr">
                        <a:lnSpc>
                          <a:spcPct val="117250"/>
                        </a:lnSpc>
                        <a:spcBef>
                          <a:spcPts val="0"/>
                        </a:spcBef>
                        <a:spcAft>
                          <a:spcPts val="0"/>
                        </a:spcAft>
                        <a:buNone/>
                      </a:pPr>
                      <a:r>
                        <a:rPr lang="en-US" sz="2000" u="none" cap="none" strike="noStrike">
                          <a:latin typeface="Consolas"/>
                          <a:ea typeface="Consolas"/>
                          <a:cs typeface="Consolas"/>
                          <a:sym typeface="Consolas"/>
                        </a:rPr>
                        <a:t>y, 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3810" marR="0" rtl="0" algn="ctr">
                        <a:lnSpc>
                          <a:spcPct val="117250"/>
                        </a:lnSpc>
                        <a:spcBef>
                          <a:spcPts val="0"/>
                        </a:spcBef>
                        <a:spcAft>
                          <a:spcPts val="0"/>
                        </a:spcAft>
                        <a:buNone/>
                      </a:pPr>
                      <a:r>
                        <a:rPr lang="en-US" sz="2000" u="none" cap="none" strike="noStrike">
                          <a:latin typeface="Consolas"/>
                          <a:ea typeface="Consolas"/>
                          <a:cs typeface="Consolas"/>
                          <a:sym typeface="Consolas"/>
                        </a:rPr>
                        <a:t>z, R2</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
        <p:nvSpPr>
          <p:cNvPr id="185" name="Google Shape;185;p16"/>
          <p:cNvSpPr txBox="1"/>
          <p:nvPr/>
        </p:nvSpPr>
        <p:spPr>
          <a:xfrm>
            <a:off x="4176776" y="1347343"/>
            <a:ext cx="6497955" cy="944244"/>
          </a:xfrm>
          <a:prstGeom prst="rect">
            <a:avLst/>
          </a:prstGeom>
          <a:noFill/>
          <a:ln>
            <a:noFill/>
          </a:ln>
        </p:spPr>
        <p:txBody>
          <a:bodyPr anchorCtr="0" anchor="t" bIns="0" lIns="0" spcFirstLastPara="1" rIns="0" wrap="square" tIns="13325">
            <a:spAutoFit/>
          </a:bodyPr>
          <a:lstStyle/>
          <a:p>
            <a:pPr indent="0" lvl="0" marL="12700" marR="495934" rtl="0" algn="l">
              <a:lnSpc>
                <a:spcPct val="100000"/>
              </a:lnSpc>
              <a:spcBef>
                <a:spcPts val="0"/>
              </a:spcBef>
              <a:spcAft>
                <a:spcPts val="0"/>
              </a:spcAft>
              <a:buNone/>
            </a:pPr>
            <a:r>
              <a:rPr b="1" lang="en-US" sz="1400">
                <a:solidFill>
                  <a:srgbClr val="BEBEBE"/>
                </a:solidFill>
                <a:latin typeface="Calibri"/>
                <a:ea typeface="Calibri"/>
                <a:cs typeface="Calibri"/>
                <a:sym typeface="Calibri"/>
              </a:rPr>
              <a:t>For each available register, a register descriptor keeps track of the variable names  whose current value is in that register</a:t>
            </a:r>
            <a:r>
              <a:rPr lang="en-US" sz="1400">
                <a:solidFill>
                  <a:srgbClr val="BEBEBE"/>
                </a:solidFill>
                <a:latin typeface="Calibri"/>
                <a:ea typeface="Calibri"/>
                <a:cs typeface="Calibri"/>
                <a:sym typeface="Calibri"/>
              </a:rPr>
              <a:t>.</a:t>
            </a:r>
            <a:endParaRPr sz="1400">
              <a:latin typeface="Calibri"/>
              <a:ea typeface="Calibri"/>
              <a:cs typeface="Calibri"/>
              <a:sym typeface="Calibri"/>
            </a:endParaRPr>
          </a:p>
          <a:p>
            <a:pPr indent="0" lvl="0" marL="12700" marR="0" rtl="0" algn="l">
              <a:lnSpc>
                <a:spcPct val="100000"/>
              </a:lnSpc>
              <a:spcBef>
                <a:spcPts val="505"/>
              </a:spcBef>
              <a:spcAft>
                <a:spcPts val="0"/>
              </a:spcAft>
              <a:buNone/>
            </a:pPr>
            <a:r>
              <a:rPr b="1" lang="en-US" sz="1400">
                <a:solidFill>
                  <a:srgbClr val="BEBEBE"/>
                </a:solidFill>
                <a:latin typeface="Calibri"/>
                <a:ea typeface="Calibri"/>
                <a:cs typeface="Calibri"/>
                <a:sym typeface="Calibri"/>
              </a:rPr>
              <a:t>For each program variable, an </a:t>
            </a:r>
            <a:r>
              <a:rPr b="1" i="1" lang="en-US" sz="1400">
                <a:solidFill>
                  <a:srgbClr val="BEBEBE"/>
                </a:solidFill>
                <a:latin typeface="Calibri"/>
                <a:ea typeface="Calibri"/>
                <a:cs typeface="Calibri"/>
                <a:sym typeface="Calibri"/>
              </a:rPr>
              <a:t>address descriptor </a:t>
            </a:r>
            <a:r>
              <a:rPr b="1" lang="en-US" sz="1400">
                <a:solidFill>
                  <a:srgbClr val="BEBEBE"/>
                </a:solidFill>
                <a:latin typeface="Calibri"/>
                <a:ea typeface="Calibri"/>
                <a:cs typeface="Calibri"/>
                <a:sym typeface="Calibri"/>
              </a:rPr>
              <a:t>keeps track of the location or locations</a:t>
            </a:r>
            <a:endParaRPr sz="1400">
              <a:latin typeface="Calibri"/>
              <a:ea typeface="Calibri"/>
              <a:cs typeface="Calibri"/>
              <a:sym typeface="Calibri"/>
            </a:endParaRPr>
          </a:p>
          <a:p>
            <a:pPr indent="0" lvl="0" marL="12700" marR="0" rtl="0" algn="l">
              <a:lnSpc>
                <a:spcPct val="100000"/>
              </a:lnSpc>
              <a:spcBef>
                <a:spcPts val="0"/>
              </a:spcBef>
              <a:spcAft>
                <a:spcPts val="0"/>
              </a:spcAft>
              <a:buNone/>
            </a:pPr>
            <a:r>
              <a:rPr b="1" lang="en-US" sz="1400">
                <a:solidFill>
                  <a:srgbClr val="BEBEBE"/>
                </a:solidFill>
                <a:latin typeface="Calibri"/>
                <a:ea typeface="Calibri"/>
                <a:cs typeface="Calibri"/>
                <a:sym typeface="Calibri"/>
              </a:rPr>
              <a:t>where the current value of that variable can be found.</a:t>
            </a:r>
            <a:endParaRPr sz="14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7"/>
          <p:cNvSpPr txBox="1"/>
          <p:nvPr/>
        </p:nvSpPr>
        <p:spPr>
          <a:xfrm>
            <a:off x="513080" y="760603"/>
            <a:ext cx="8982075" cy="312991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45"/>
              </a:spcBef>
              <a:spcAft>
                <a:spcPts val="0"/>
              </a:spcAft>
              <a:buNone/>
            </a:pPr>
            <a:r>
              <a:t/>
            </a:r>
            <a:endParaRPr sz="2650">
              <a:latin typeface="Calibri"/>
              <a:ea typeface="Calibri"/>
              <a:cs typeface="Calibri"/>
              <a:sym typeface="Calibri"/>
            </a:endParaRPr>
          </a:p>
          <a:p>
            <a:pPr indent="0" lvl="0" marL="12700" marR="5080" rtl="0" algn="l">
              <a:lnSpc>
                <a:spcPct val="150000"/>
              </a:lnSpc>
              <a:spcBef>
                <a:spcPts val="0"/>
              </a:spcBef>
              <a:spcAft>
                <a:spcPts val="0"/>
              </a:spcAft>
              <a:buNone/>
            </a:pPr>
            <a:r>
              <a:rPr b="1" lang="en-US" sz="2400">
                <a:solidFill>
                  <a:srgbClr val="006FC0"/>
                </a:solidFill>
                <a:latin typeface="Calibri"/>
                <a:ea typeface="Calibri"/>
                <a:cs typeface="Calibri"/>
                <a:sym typeface="Calibri"/>
              </a:rPr>
              <a:t>Exercise 1: </a:t>
            </a:r>
            <a:r>
              <a:rPr b="1" lang="en-US" sz="2400">
                <a:solidFill>
                  <a:srgbClr val="001F5F"/>
                </a:solidFill>
                <a:latin typeface="Calibri"/>
                <a:ea typeface="Calibri"/>
                <a:cs typeface="Calibri"/>
                <a:sym typeface="Calibri"/>
              </a:rPr>
              <a:t>Generate target code sequence for the following basic block  three address statements with register and address descriptors.</a:t>
            </a:r>
            <a:endParaRPr sz="2400">
              <a:latin typeface="Calibri"/>
              <a:ea typeface="Calibri"/>
              <a:cs typeface="Calibri"/>
              <a:sym typeface="Calibri"/>
            </a:endParaRPr>
          </a:p>
          <a:p>
            <a:pPr indent="0" lvl="0" marL="0" marR="0" rtl="0" algn="l">
              <a:lnSpc>
                <a:spcPct val="100000"/>
              </a:lnSpc>
              <a:spcBef>
                <a:spcPts val="55"/>
              </a:spcBef>
              <a:spcAft>
                <a:spcPts val="0"/>
              </a:spcAft>
              <a:buNone/>
            </a:pPr>
            <a:r>
              <a:t/>
            </a:r>
            <a:endParaRPr sz="1950">
              <a:latin typeface="Calibri"/>
              <a:ea typeface="Calibri"/>
              <a:cs typeface="Calibri"/>
              <a:sym typeface="Calibri"/>
            </a:endParaRPr>
          </a:p>
          <a:p>
            <a:pPr indent="0" lvl="0" marL="12700" marR="0" rtl="0" algn="l">
              <a:lnSpc>
                <a:spcPct val="100000"/>
              </a:lnSpc>
              <a:spcBef>
                <a:spcPts val="0"/>
              </a:spcBef>
              <a:spcAft>
                <a:spcPts val="0"/>
              </a:spcAft>
              <a:buNone/>
            </a:pPr>
            <a:r>
              <a:rPr lang="en-US" sz="2400">
                <a:latin typeface="Calibri"/>
                <a:ea typeface="Calibri"/>
                <a:cs typeface="Calibri"/>
                <a:sym typeface="Calibri"/>
              </a:rPr>
              <a:t>Assuming only two registers are available, and </a:t>
            </a:r>
            <a:r>
              <a:rPr lang="en-US" sz="2400">
                <a:solidFill>
                  <a:srgbClr val="001F5F"/>
                </a:solidFill>
                <a:latin typeface="Calibri"/>
                <a:ea typeface="Calibri"/>
                <a:cs typeface="Calibri"/>
                <a:sym typeface="Calibri"/>
              </a:rPr>
              <a:t>y, z and d are live on exit</a:t>
            </a:r>
            <a:endParaRPr sz="2400">
              <a:latin typeface="Calibri"/>
              <a:ea typeface="Calibri"/>
              <a:cs typeface="Calibri"/>
              <a:sym typeface="Calibri"/>
            </a:endParaRPr>
          </a:p>
          <a:p>
            <a:pPr indent="0" lvl="0" marL="12700" marR="0" rtl="0" algn="l">
              <a:lnSpc>
                <a:spcPct val="100000"/>
              </a:lnSpc>
              <a:spcBef>
                <a:spcPts val="1445"/>
              </a:spcBef>
              <a:spcAft>
                <a:spcPts val="0"/>
              </a:spcAft>
              <a:buNone/>
            </a:pPr>
            <a:r>
              <a:rPr lang="en-US" sz="2400">
                <a:solidFill>
                  <a:srgbClr val="001F5F"/>
                </a:solidFill>
                <a:latin typeface="Calibri"/>
                <a:ea typeface="Calibri"/>
                <a:cs typeface="Calibri"/>
                <a:sym typeface="Calibri"/>
              </a:rPr>
              <a:t>from the basic block. </a:t>
            </a:r>
            <a:r>
              <a:rPr lang="en-US" sz="2400">
                <a:latin typeface="Calibri"/>
                <a:ea typeface="Calibri"/>
                <a:cs typeface="Calibri"/>
                <a:sym typeface="Calibri"/>
              </a:rPr>
              <a:t>No temporary variables are used.</a:t>
            </a:r>
            <a:endParaRPr sz="2400">
              <a:latin typeface="Calibri"/>
              <a:ea typeface="Calibri"/>
              <a:cs typeface="Calibri"/>
              <a:sym typeface="Calibri"/>
            </a:endParaRPr>
          </a:p>
        </p:txBody>
      </p:sp>
      <p:sp>
        <p:nvSpPr>
          <p:cNvPr id="191" name="Google Shape;191;p17"/>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graphicFrame>
        <p:nvGraphicFramePr>
          <p:cNvPr id="192" name="Google Shape;192;p17"/>
          <p:cNvGraphicFramePr/>
          <p:nvPr/>
        </p:nvGraphicFramePr>
        <p:xfrm>
          <a:off x="494030" y="4447105"/>
          <a:ext cx="3000000" cy="3000000"/>
        </p:xfrm>
        <a:graphic>
          <a:graphicData uri="http://schemas.openxmlformats.org/drawingml/2006/table">
            <a:tbl>
              <a:tblPr bandRow="1" firstRow="1">
                <a:noFill/>
                <a:tableStyleId>{0D66E5DD-690F-46F7-8335-5F563BC0AED9}</a:tableStyleId>
              </a:tblPr>
              <a:tblGrid>
                <a:gridCol w="956300"/>
                <a:gridCol w="504825"/>
                <a:gridCol w="625475"/>
              </a:tblGrid>
              <a:tr h="335175">
                <a:tc>
                  <a:txBody>
                    <a:bodyPr/>
                    <a:lstStyle/>
                    <a:p>
                      <a:pPr indent="0" lvl="0" marL="31750" marR="0" rtl="0" algn="l">
                        <a:lnSpc>
                          <a:spcPct val="94166"/>
                        </a:lnSpc>
                        <a:spcBef>
                          <a:spcPts val="0"/>
                        </a:spcBef>
                        <a:spcAft>
                          <a:spcPts val="0"/>
                        </a:spcAft>
                        <a:buNone/>
                      </a:pPr>
                      <a:r>
                        <a:rPr b="1" lang="en-US" sz="2400" u="none" cap="none" strike="noStrike">
                          <a:latin typeface="Consolas"/>
                          <a:ea typeface="Consolas"/>
                          <a:cs typeface="Consolas"/>
                          <a:sym typeface="Consolas"/>
                        </a:rPr>
                        <a:t>1.	x</a:t>
                      </a:r>
                      <a:endParaRPr sz="2400" u="none" cap="none" strike="noStrike">
                        <a:latin typeface="Consolas"/>
                        <a:ea typeface="Consolas"/>
                        <a:cs typeface="Consolas"/>
                        <a:sym typeface="Consolas"/>
                      </a:endParaRPr>
                    </a:p>
                  </a:txBody>
                  <a:tcPr marT="0" marB="0" marR="0" marL="0"/>
                </a:tc>
                <a:tc>
                  <a:txBody>
                    <a:bodyPr/>
                    <a:lstStyle/>
                    <a:p>
                      <a:pPr indent="0" lvl="0" marL="0" marR="0" rtl="0" algn="ctr">
                        <a:lnSpc>
                          <a:spcPct val="94166"/>
                        </a:lnSpc>
                        <a:spcBef>
                          <a:spcPts val="0"/>
                        </a:spcBef>
                        <a:spcAft>
                          <a:spcPts val="0"/>
                        </a:spcAft>
                        <a:buNone/>
                      </a:pPr>
                      <a:r>
                        <a:rPr b="1" lang="en-US" sz="2400" u="none" cap="none" strike="noStrike">
                          <a:latin typeface="Consolas"/>
                          <a:ea typeface="Consolas"/>
                          <a:cs typeface="Consolas"/>
                          <a:sym typeface="Consolas"/>
                        </a:rPr>
                        <a:t>:=</a:t>
                      </a:r>
                      <a:endParaRPr sz="2400" u="none" cap="none" strike="noStrike">
                        <a:latin typeface="Consolas"/>
                        <a:ea typeface="Consolas"/>
                        <a:cs typeface="Consolas"/>
                        <a:sym typeface="Consolas"/>
                      </a:endParaRPr>
                    </a:p>
                  </a:txBody>
                  <a:tcPr marT="0" marB="0" marR="0" marL="0"/>
                </a:tc>
                <a:tc>
                  <a:txBody>
                    <a:bodyPr/>
                    <a:lstStyle/>
                    <a:p>
                      <a:pPr indent="0" lvl="0" marL="0" marR="26034" rtl="0" algn="r">
                        <a:lnSpc>
                          <a:spcPct val="94166"/>
                        </a:lnSpc>
                        <a:spcBef>
                          <a:spcPts val="0"/>
                        </a:spcBef>
                        <a:spcAft>
                          <a:spcPts val="0"/>
                        </a:spcAft>
                        <a:buNone/>
                      </a:pPr>
                      <a:r>
                        <a:rPr b="1" lang="en-US" sz="2400" u="none" cap="none" strike="noStrike">
                          <a:latin typeface="Consolas"/>
                          <a:ea typeface="Consolas"/>
                          <a:cs typeface="Consolas"/>
                          <a:sym typeface="Consolas"/>
                        </a:rPr>
                        <a:t>a+b</a:t>
                      </a:r>
                      <a:endParaRPr sz="2400" u="none" cap="none" strike="noStrike">
                        <a:latin typeface="Consolas"/>
                        <a:ea typeface="Consolas"/>
                        <a:cs typeface="Consolas"/>
                        <a:sym typeface="Consolas"/>
                      </a:endParaRPr>
                    </a:p>
                  </a:txBody>
                  <a:tcPr marT="0" marB="0" marR="0" marL="0"/>
                </a:tc>
              </a:tr>
              <a:tr h="366100">
                <a:tc>
                  <a:txBody>
                    <a:bodyPr/>
                    <a:lstStyle/>
                    <a:p>
                      <a:pPr indent="0" lvl="0" marL="31750" marR="0" rtl="0" algn="l">
                        <a:lnSpc>
                          <a:spcPct val="104375"/>
                        </a:lnSpc>
                        <a:spcBef>
                          <a:spcPts val="0"/>
                        </a:spcBef>
                        <a:spcAft>
                          <a:spcPts val="0"/>
                        </a:spcAft>
                        <a:buNone/>
                      </a:pPr>
                      <a:r>
                        <a:rPr b="1" lang="en-US" sz="2400" u="none" cap="none" strike="noStrike">
                          <a:latin typeface="Consolas"/>
                          <a:ea typeface="Consolas"/>
                          <a:cs typeface="Consolas"/>
                          <a:sym typeface="Consolas"/>
                        </a:rPr>
                        <a:t>2.	y</a:t>
                      </a:r>
                      <a:endParaRPr sz="2400" u="none" cap="none" strike="noStrike">
                        <a:latin typeface="Consolas"/>
                        <a:ea typeface="Consolas"/>
                        <a:cs typeface="Consolas"/>
                        <a:sym typeface="Consolas"/>
                      </a:endParaRPr>
                    </a:p>
                  </a:txBody>
                  <a:tcPr marT="0" marB="0" marR="0" marL="0"/>
                </a:tc>
                <a:tc>
                  <a:txBody>
                    <a:bodyPr/>
                    <a:lstStyle/>
                    <a:p>
                      <a:pPr indent="0" lvl="0" marL="0" marR="0" rtl="0" algn="ctr">
                        <a:lnSpc>
                          <a:spcPct val="104375"/>
                        </a:lnSpc>
                        <a:spcBef>
                          <a:spcPts val="0"/>
                        </a:spcBef>
                        <a:spcAft>
                          <a:spcPts val="0"/>
                        </a:spcAft>
                        <a:buNone/>
                      </a:pPr>
                      <a:r>
                        <a:rPr b="1" lang="en-US" sz="2400" u="none" cap="none" strike="noStrike">
                          <a:latin typeface="Consolas"/>
                          <a:ea typeface="Consolas"/>
                          <a:cs typeface="Consolas"/>
                          <a:sym typeface="Consolas"/>
                        </a:rPr>
                        <a:t>:=</a:t>
                      </a:r>
                      <a:endParaRPr sz="2400" u="none" cap="none" strike="noStrike">
                        <a:latin typeface="Consolas"/>
                        <a:ea typeface="Consolas"/>
                        <a:cs typeface="Consolas"/>
                        <a:sym typeface="Consolas"/>
                      </a:endParaRPr>
                    </a:p>
                  </a:txBody>
                  <a:tcPr marT="0" marB="0" marR="0" marL="0"/>
                </a:tc>
                <a:tc>
                  <a:txBody>
                    <a:bodyPr/>
                    <a:lstStyle/>
                    <a:p>
                      <a:pPr indent="0" lvl="0" marL="0" marR="26034" rtl="0" algn="r">
                        <a:lnSpc>
                          <a:spcPct val="104375"/>
                        </a:lnSpc>
                        <a:spcBef>
                          <a:spcPts val="0"/>
                        </a:spcBef>
                        <a:spcAft>
                          <a:spcPts val="0"/>
                        </a:spcAft>
                        <a:buNone/>
                      </a:pPr>
                      <a:r>
                        <a:rPr b="1" lang="en-US" sz="2400" u="none" cap="none" strike="noStrike">
                          <a:latin typeface="Consolas"/>
                          <a:ea typeface="Consolas"/>
                          <a:cs typeface="Consolas"/>
                          <a:sym typeface="Consolas"/>
                        </a:rPr>
                        <a:t>c-d</a:t>
                      </a:r>
                      <a:endParaRPr sz="2400" u="none" cap="none" strike="noStrike">
                        <a:latin typeface="Consolas"/>
                        <a:ea typeface="Consolas"/>
                        <a:cs typeface="Consolas"/>
                        <a:sym typeface="Consolas"/>
                      </a:endParaRPr>
                    </a:p>
                  </a:txBody>
                  <a:tcPr marT="0" marB="0" marR="0" marL="0"/>
                </a:tc>
              </a:tr>
              <a:tr h="365875">
                <a:tc>
                  <a:txBody>
                    <a:bodyPr/>
                    <a:lstStyle/>
                    <a:p>
                      <a:pPr indent="0" lvl="0" marL="31750" marR="0" rtl="0" algn="l">
                        <a:lnSpc>
                          <a:spcPct val="104375"/>
                        </a:lnSpc>
                        <a:spcBef>
                          <a:spcPts val="0"/>
                        </a:spcBef>
                        <a:spcAft>
                          <a:spcPts val="0"/>
                        </a:spcAft>
                        <a:buNone/>
                      </a:pPr>
                      <a:r>
                        <a:rPr b="1" lang="en-US" sz="2400" u="none" cap="none" strike="noStrike">
                          <a:latin typeface="Consolas"/>
                          <a:ea typeface="Consolas"/>
                          <a:cs typeface="Consolas"/>
                          <a:sym typeface="Consolas"/>
                        </a:rPr>
                        <a:t>3.	z</a:t>
                      </a:r>
                      <a:endParaRPr sz="2400" u="none" cap="none" strike="noStrike">
                        <a:latin typeface="Consolas"/>
                        <a:ea typeface="Consolas"/>
                        <a:cs typeface="Consolas"/>
                        <a:sym typeface="Consolas"/>
                      </a:endParaRPr>
                    </a:p>
                  </a:txBody>
                  <a:tcPr marT="0" marB="0" marR="0" marL="0"/>
                </a:tc>
                <a:tc>
                  <a:txBody>
                    <a:bodyPr/>
                    <a:lstStyle/>
                    <a:p>
                      <a:pPr indent="0" lvl="0" marL="0" marR="0" rtl="0" algn="ctr">
                        <a:lnSpc>
                          <a:spcPct val="104375"/>
                        </a:lnSpc>
                        <a:spcBef>
                          <a:spcPts val="0"/>
                        </a:spcBef>
                        <a:spcAft>
                          <a:spcPts val="0"/>
                        </a:spcAft>
                        <a:buNone/>
                      </a:pPr>
                      <a:r>
                        <a:rPr b="1" lang="en-US" sz="2400" u="none" cap="none" strike="noStrike">
                          <a:latin typeface="Consolas"/>
                          <a:ea typeface="Consolas"/>
                          <a:cs typeface="Consolas"/>
                          <a:sym typeface="Consolas"/>
                        </a:rPr>
                        <a:t>:=</a:t>
                      </a:r>
                      <a:endParaRPr sz="2400" u="none" cap="none" strike="noStrike">
                        <a:latin typeface="Consolas"/>
                        <a:ea typeface="Consolas"/>
                        <a:cs typeface="Consolas"/>
                        <a:sym typeface="Consolas"/>
                      </a:endParaRPr>
                    </a:p>
                  </a:txBody>
                  <a:tcPr marT="0" marB="0" marR="0" marL="0"/>
                </a:tc>
                <a:tc>
                  <a:txBody>
                    <a:bodyPr/>
                    <a:lstStyle/>
                    <a:p>
                      <a:pPr indent="0" lvl="0" marL="0" marR="26034" rtl="0" algn="r">
                        <a:lnSpc>
                          <a:spcPct val="104375"/>
                        </a:lnSpc>
                        <a:spcBef>
                          <a:spcPts val="0"/>
                        </a:spcBef>
                        <a:spcAft>
                          <a:spcPts val="0"/>
                        </a:spcAft>
                        <a:buNone/>
                      </a:pPr>
                      <a:r>
                        <a:rPr b="1" lang="en-US" sz="2400" u="none" cap="none" strike="noStrike">
                          <a:latin typeface="Consolas"/>
                          <a:ea typeface="Consolas"/>
                          <a:cs typeface="Consolas"/>
                          <a:sym typeface="Consolas"/>
                        </a:rPr>
                        <a:t>x+y</a:t>
                      </a:r>
                      <a:endParaRPr sz="2400" u="none" cap="none" strike="noStrike">
                        <a:latin typeface="Consolas"/>
                        <a:ea typeface="Consolas"/>
                        <a:cs typeface="Consolas"/>
                        <a:sym typeface="Consolas"/>
                      </a:endParaRPr>
                    </a:p>
                  </a:txBody>
                  <a:tcPr marT="0" marB="0" marR="0" marL="0"/>
                </a:tc>
              </a:tr>
              <a:tr h="335250">
                <a:tc>
                  <a:txBody>
                    <a:bodyPr/>
                    <a:lstStyle/>
                    <a:p>
                      <a:pPr indent="0" lvl="0" marL="31750" marR="0" rtl="0" algn="l">
                        <a:lnSpc>
                          <a:spcPct val="104166"/>
                        </a:lnSpc>
                        <a:spcBef>
                          <a:spcPts val="0"/>
                        </a:spcBef>
                        <a:spcAft>
                          <a:spcPts val="0"/>
                        </a:spcAft>
                        <a:buNone/>
                      </a:pPr>
                      <a:r>
                        <a:rPr b="1" lang="en-US" sz="2400" u="none" cap="none" strike="noStrike">
                          <a:latin typeface="Consolas"/>
                          <a:ea typeface="Consolas"/>
                          <a:cs typeface="Consolas"/>
                          <a:sym typeface="Consolas"/>
                        </a:rPr>
                        <a:t>4.	d</a:t>
                      </a:r>
                      <a:endParaRPr sz="2400" u="none" cap="none" strike="noStrike">
                        <a:latin typeface="Consolas"/>
                        <a:ea typeface="Consolas"/>
                        <a:cs typeface="Consolas"/>
                        <a:sym typeface="Consolas"/>
                      </a:endParaRPr>
                    </a:p>
                  </a:txBody>
                  <a:tcPr marT="0" marB="0" marR="0" marL="0"/>
                </a:tc>
                <a:tc>
                  <a:txBody>
                    <a:bodyPr/>
                    <a:lstStyle/>
                    <a:p>
                      <a:pPr indent="0" lvl="0" marL="0" marR="0" rtl="0" algn="ctr">
                        <a:lnSpc>
                          <a:spcPct val="104166"/>
                        </a:lnSpc>
                        <a:spcBef>
                          <a:spcPts val="0"/>
                        </a:spcBef>
                        <a:spcAft>
                          <a:spcPts val="0"/>
                        </a:spcAft>
                        <a:buNone/>
                      </a:pPr>
                      <a:r>
                        <a:rPr b="1" lang="en-US" sz="2400" u="none" cap="none" strike="noStrike">
                          <a:latin typeface="Consolas"/>
                          <a:ea typeface="Consolas"/>
                          <a:cs typeface="Consolas"/>
                          <a:sym typeface="Consolas"/>
                        </a:rPr>
                        <a:t>:=</a:t>
                      </a:r>
                      <a:endParaRPr sz="2400" u="none" cap="none" strike="noStrike">
                        <a:latin typeface="Consolas"/>
                        <a:ea typeface="Consolas"/>
                        <a:cs typeface="Consolas"/>
                        <a:sym typeface="Consolas"/>
                      </a:endParaRPr>
                    </a:p>
                  </a:txBody>
                  <a:tcPr marT="0" marB="0" marR="0" marL="0"/>
                </a:tc>
                <a:tc>
                  <a:txBody>
                    <a:bodyPr/>
                    <a:lstStyle/>
                    <a:p>
                      <a:pPr indent="0" lvl="0" marL="0" marR="24130" rtl="0" algn="r">
                        <a:lnSpc>
                          <a:spcPct val="104166"/>
                        </a:lnSpc>
                        <a:spcBef>
                          <a:spcPts val="0"/>
                        </a:spcBef>
                        <a:spcAft>
                          <a:spcPts val="0"/>
                        </a:spcAft>
                        <a:buNone/>
                      </a:pPr>
                      <a:r>
                        <a:rPr b="1" lang="en-US" sz="2400" u="none" cap="none" strike="noStrike">
                          <a:latin typeface="Consolas"/>
                          <a:ea typeface="Consolas"/>
                          <a:cs typeface="Consolas"/>
                          <a:sym typeface="Consolas"/>
                        </a:rPr>
                        <a:t>y*z</a:t>
                      </a:r>
                      <a:endParaRPr sz="2400" u="none" cap="none" strike="noStrike">
                        <a:latin typeface="Consolas"/>
                        <a:ea typeface="Consolas"/>
                        <a:cs typeface="Consolas"/>
                        <a:sym typeface="Consolas"/>
                      </a:endParaRPr>
                    </a:p>
                  </a:txBody>
                  <a:tcPr marT="0" marB="0" marR="0" marL="0"/>
                </a:tc>
              </a:tr>
            </a:tbl>
          </a:graphicData>
        </a:graphic>
      </p:graphicFrame>
      <p:sp>
        <p:nvSpPr>
          <p:cNvPr id="193" name="Google Shape;193;p17"/>
          <p:cNvSpPr txBox="1"/>
          <p:nvPr/>
        </p:nvSpPr>
        <p:spPr>
          <a:xfrm>
            <a:off x="513080" y="6440525"/>
            <a:ext cx="761174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273139"/>
                </a:solidFill>
                <a:latin typeface="Calibri"/>
                <a:ea typeface="Calibri"/>
                <a:cs typeface="Calibri"/>
                <a:sym typeface="Calibri"/>
              </a:rPr>
              <a:t>Note</a:t>
            </a:r>
            <a:r>
              <a:rPr lang="en-US" sz="1800">
                <a:solidFill>
                  <a:srgbClr val="273139"/>
                </a:solidFill>
                <a:latin typeface="Calibri"/>
                <a:ea typeface="Calibri"/>
                <a:cs typeface="Calibri"/>
                <a:sym typeface="Calibri"/>
              </a:rPr>
              <a:t>: Assuming that all arithmetic operations take their operands from registers.</a:t>
            </a:r>
            <a:endParaRPr sz="18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97" name="Shape 197"/>
        <p:cNvGrpSpPr/>
        <p:nvPr/>
      </p:nvGrpSpPr>
      <p:grpSpPr>
        <a:xfrm>
          <a:off x="0" y="0"/>
          <a:ext cx="0" cy="0"/>
          <a:chOff x="0" y="0"/>
          <a:chExt cx="0" cy="0"/>
        </a:xfrm>
      </p:grpSpPr>
      <p:sp>
        <p:nvSpPr>
          <p:cNvPr id="198" name="Google Shape;198;p18"/>
          <p:cNvSpPr txBox="1"/>
          <p:nvPr/>
        </p:nvSpPr>
        <p:spPr>
          <a:xfrm>
            <a:off x="513080" y="760603"/>
            <a:ext cx="42773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p:txBody>
      </p:sp>
      <p:pic>
        <p:nvPicPr>
          <p:cNvPr id="199" name="Google Shape;199;p18"/>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200" name="Google Shape;200;p18"/>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01" name="Google Shape;201;p1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202" name="Google Shape;202;p18"/>
          <p:cNvSpPr txBox="1"/>
          <p:nvPr/>
        </p:nvSpPr>
        <p:spPr>
          <a:xfrm>
            <a:off x="513080" y="1726184"/>
            <a:ext cx="2470785"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Exercise 1: Solution</a:t>
            </a:r>
            <a:endParaRPr sz="2400">
              <a:latin typeface="Calibri"/>
              <a:ea typeface="Calibri"/>
              <a:cs typeface="Calibri"/>
              <a:sym typeface="Calibri"/>
            </a:endParaRPr>
          </a:p>
        </p:txBody>
      </p:sp>
      <p:graphicFrame>
        <p:nvGraphicFramePr>
          <p:cNvPr id="203" name="Google Shape;203;p18"/>
          <p:cNvGraphicFramePr/>
          <p:nvPr/>
        </p:nvGraphicFramePr>
        <p:xfrm>
          <a:off x="511441" y="2330957"/>
          <a:ext cx="3000000" cy="3000000"/>
        </p:xfrm>
        <a:graphic>
          <a:graphicData uri="http://schemas.openxmlformats.org/drawingml/2006/table">
            <a:tbl>
              <a:tblPr bandRow="1" firstRow="1">
                <a:noFill/>
                <a:tableStyleId>{0D66E5DD-690F-46F7-8335-5F563BC0AED9}</a:tableStyleId>
              </a:tblPr>
              <a:tblGrid>
                <a:gridCol w="1464300"/>
                <a:gridCol w="1999625"/>
                <a:gridCol w="980450"/>
                <a:gridCol w="962025"/>
                <a:gridCol w="795025"/>
                <a:gridCol w="906775"/>
                <a:gridCol w="858525"/>
                <a:gridCol w="810900"/>
                <a:gridCol w="739150"/>
                <a:gridCol w="675650"/>
                <a:gridCol w="755025"/>
                <a:gridCol w="597525"/>
              </a:tblGrid>
              <a:tr h="279025">
                <a:tc rowSpan="2">
                  <a:txBody>
                    <a:bodyPr/>
                    <a:lstStyle/>
                    <a:p>
                      <a:pPr indent="0" lvl="0" marL="3175" marR="0" rtl="0" algn="ctr">
                        <a:lnSpc>
                          <a:spcPct val="116750"/>
                        </a:lnSpc>
                        <a:spcBef>
                          <a:spcPts val="0"/>
                        </a:spcBef>
                        <a:spcAft>
                          <a:spcPts val="0"/>
                        </a:spcAft>
                        <a:buNone/>
                      </a:pPr>
                      <a:r>
                        <a:rPr b="1" lang="en-US" sz="2000" u="none" cap="none" strike="noStrike">
                          <a:solidFill>
                            <a:srgbClr val="FFFFFF"/>
                          </a:solidFill>
                          <a:latin typeface="Consolas"/>
                          <a:ea typeface="Consolas"/>
                          <a:cs typeface="Consolas"/>
                          <a:sym typeface="Consolas"/>
                        </a:rPr>
                        <a:t>TAC</a:t>
                      </a:r>
                      <a:endParaRPr sz="20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4471C4"/>
                    </a:solidFill>
                  </a:tcPr>
                </a:tc>
                <a:tc rowSpan="2">
                  <a:txBody>
                    <a:bodyPr/>
                    <a:lstStyle/>
                    <a:p>
                      <a:pPr indent="0" lvl="0" marL="236220" marR="0" rtl="0" algn="l">
                        <a:lnSpc>
                          <a:spcPct val="116750"/>
                        </a:lnSpc>
                        <a:spcBef>
                          <a:spcPts val="0"/>
                        </a:spcBef>
                        <a:spcAft>
                          <a:spcPts val="0"/>
                        </a:spcAft>
                        <a:buNone/>
                      </a:pPr>
                      <a:r>
                        <a:rPr b="1" lang="en-US" sz="2000" u="none" cap="none" strike="noStrike">
                          <a:solidFill>
                            <a:srgbClr val="FFFFFF"/>
                          </a:solidFill>
                          <a:latin typeface="Consolas"/>
                          <a:ea typeface="Consolas"/>
                          <a:cs typeface="Consolas"/>
                          <a:sym typeface="Consolas"/>
                        </a:rPr>
                        <a:t>Target Code</a:t>
                      </a:r>
                      <a:endParaRPr sz="20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4471C4"/>
                    </a:solidFill>
                  </a:tcPr>
                </a:tc>
                <a:tc gridSpan="3">
                  <a:txBody>
                    <a:bodyPr/>
                    <a:lstStyle/>
                    <a:p>
                      <a:pPr indent="0" lvl="0" marL="182880" marR="0" rtl="0" algn="l">
                        <a:lnSpc>
                          <a:spcPct val="116111"/>
                        </a:lnSpc>
                        <a:spcBef>
                          <a:spcPts val="0"/>
                        </a:spcBef>
                        <a:spcAft>
                          <a:spcPts val="0"/>
                        </a:spcAft>
                        <a:buNone/>
                      </a:pPr>
                      <a:r>
                        <a:rPr b="1" lang="en-US" sz="1800" u="none" cap="none" strike="noStrike">
                          <a:solidFill>
                            <a:srgbClr val="FFFFFF"/>
                          </a:solidFill>
                          <a:latin typeface="Consolas"/>
                          <a:ea typeface="Consolas"/>
                          <a:cs typeface="Consolas"/>
                          <a:sym typeface="Consolas"/>
                        </a:rPr>
                        <a:t>Register Descriptor</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hMerge="1"/>
                <a:tc hMerge="1"/>
                <a:tc gridSpan="7">
                  <a:txBody>
                    <a:bodyPr/>
                    <a:lstStyle/>
                    <a:p>
                      <a:pPr indent="0" lvl="0" marL="1270" marR="0" rtl="0" algn="ctr">
                        <a:lnSpc>
                          <a:spcPct val="116111"/>
                        </a:lnSpc>
                        <a:spcBef>
                          <a:spcPts val="0"/>
                        </a:spcBef>
                        <a:spcAft>
                          <a:spcPts val="0"/>
                        </a:spcAft>
                        <a:buNone/>
                      </a:pPr>
                      <a:r>
                        <a:rPr b="1" lang="en-US" sz="1800" u="none" cap="none" strike="noStrike">
                          <a:solidFill>
                            <a:srgbClr val="FFFFFF"/>
                          </a:solidFill>
                          <a:latin typeface="Consolas"/>
                          <a:ea typeface="Consolas"/>
                          <a:cs typeface="Consolas"/>
                          <a:sym typeface="Consolas"/>
                        </a:rPr>
                        <a:t>Address Descriptor</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hMerge="1"/>
                <a:tc hMerge="1"/>
                <a:tc hMerge="1"/>
                <a:tc hMerge="1"/>
                <a:tc hMerge="1"/>
                <a:tc hMerge="1"/>
              </a:tr>
              <a:tr h="265500">
                <a:tc vMerge="1"/>
                <a:tc vMerge="1"/>
                <a:tc>
                  <a:txBody>
                    <a:bodyPr/>
                    <a:lstStyle/>
                    <a:p>
                      <a:pPr indent="0" lvl="0" marL="8255" marR="0" rtl="0" algn="ctr">
                        <a:lnSpc>
                          <a:spcPct val="110500"/>
                        </a:lnSpc>
                        <a:spcBef>
                          <a:spcPts val="0"/>
                        </a:spcBef>
                        <a:spcAft>
                          <a:spcPts val="0"/>
                        </a:spcAft>
                        <a:buNone/>
                      </a:pPr>
                      <a:r>
                        <a:rPr b="1" lang="en-US" sz="1800" u="none" cap="none" strike="noStrike">
                          <a:solidFill>
                            <a:srgbClr val="C00000"/>
                          </a:solidFill>
                          <a:latin typeface="Consolas"/>
                          <a:ea typeface="Consolas"/>
                          <a:cs typeface="Consolas"/>
                          <a:sym typeface="Consolas"/>
                        </a:rPr>
                        <a:t>R1</a:t>
                      </a:r>
                      <a:endParaRPr sz="1800" u="none" cap="none" strike="noStrike">
                        <a:latin typeface="Consolas"/>
                        <a:ea typeface="Consolas"/>
                        <a:cs typeface="Consolas"/>
                        <a:sym typeface="Consolas"/>
                      </a:endParaRPr>
                    </a:p>
                  </a:txBody>
                  <a:tcPr marT="0" marB="0" marR="0" marL="0">
                    <a:lnL cap="flat" cmpd="sng" w="53975">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c>
                  <a:txBody>
                    <a:bodyPr/>
                    <a:lstStyle/>
                    <a:p>
                      <a:pPr indent="0" lvl="0" marL="0" marR="0" rtl="0" algn="ctr">
                        <a:lnSpc>
                          <a:spcPct val="110500"/>
                        </a:lnSpc>
                        <a:spcBef>
                          <a:spcPts val="0"/>
                        </a:spcBef>
                        <a:spcAft>
                          <a:spcPts val="0"/>
                        </a:spcAft>
                        <a:buNone/>
                      </a:pPr>
                      <a:r>
                        <a:rPr b="1" lang="en-US" sz="1800" u="none" cap="none" strike="noStrike">
                          <a:solidFill>
                            <a:srgbClr val="C00000"/>
                          </a:solidFill>
                          <a:latin typeface="Consolas"/>
                          <a:ea typeface="Consolas"/>
                          <a:cs typeface="Consolas"/>
                          <a:sym typeface="Consolas"/>
                        </a:rPr>
                        <a:t>R2</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c>
                  <a:txBody>
                    <a:bodyPr/>
                    <a:lstStyle/>
                    <a:p>
                      <a:pPr indent="0" lvl="0" marL="1905" marR="0" rtl="0" algn="ctr">
                        <a:lnSpc>
                          <a:spcPct val="110500"/>
                        </a:lnSpc>
                        <a:spcBef>
                          <a:spcPts val="0"/>
                        </a:spcBef>
                        <a:spcAft>
                          <a:spcPts val="0"/>
                        </a:spcAft>
                        <a:buNone/>
                      </a:pPr>
                      <a:r>
                        <a:rPr b="1" lang="en-US" sz="1800" u="none" cap="none" strike="noStrike">
                          <a:solidFill>
                            <a:srgbClr val="C00000"/>
                          </a:solidFill>
                          <a:latin typeface="Consolas"/>
                          <a:ea typeface="Consolas"/>
                          <a:cs typeface="Consolas"/>
                          <a:sym typeface="Consolas"/>
                        </a:rPr>
                        <a:t>a</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c>
                  <a:txBody>
                    <a:bodyPr/>
                    <a:lstStyle/>
                    <a:p>
                      <a:pPr indent="0" lvl="0" marL="1270" marR="0" rtl="0" algn="ctr">
                        <a:lnSpc>
                          <a:spcPct val="110500"/>
                        </a:lnSpc>
                        <a:spcBef>
                          <a:spcPts val="0"/>
                        </a:spcBef>
                        <a:spcAft>
                          <a:spcPts val="0"/>
                        </a:spcAft>
                        <a:buNone/>
                      </a:pPr>
                      <a:r>
                        <a:rPr b="1" lang="en-US" sz="1800" u="none" cap="none" strike="noStrike">
                          <a:solidFill>
                            <a:srgbClr val="C00000"/>
                          </a:solidFill>
                          <a:latin typeface="Consolas"/>
                          <a:ea typeface="Consolas"/>
                          <a:cs typeface="Consolas"/>
                          <a:sym typeface="Consolas"/>
                        </a:rPr>
                        <a:t>b</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c>
                  <a:txBody>
                    <a:bodyPr/>
                    <a:lstStyle/>
                    <a:p>
                      <a:pPr indent="0" lvl="0" marL="3175" marR="0" rtl="0" algn="ctr">
                        <a:lnSpc>
                          <a:spcPct val="110500"/>
                        </a:lnSpc>
                        <a:spcBef>
                          <a:spcPts val="0"/>
                        </a:spcBef>
                        <a:spcAft>
                          <a:spcPts val="0"/>
                        </a:spcAft>
                        <a:buNone/>
                      </a:pPr>
                      <a:r>
                        <a:rPr b="1" lang="en-US" sz="1800" u="none" cap="none" strike="noStrike">
                          <a:solidFill>
                            <a:srgbClr val="C00000"/>
                          </a:solidFill>
                          <a:latin typeface="Consolas"/>
                          <a:ea typeface="Consolas"/>
                          <a:cs typeface="Consolas"/>
                          <a:sym typeface="Consolas"/>
                        </a:rPr>
                        <a:t>c</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c>
                  <a:txBody>
                    <a:bodyPr/>
                    <a:lstStyle/>
                    <a:p>
                      <a:pPr indent="0" lvl="0" marL="1905" marR="0" rtl="0" algn="ctr">
                        <a:lnSpc>
                          <a:spcPct val="110500"/>
                        </a:lnSpc>
                        <a:spcBef>
                          <a:spcPts val="0"/>
                        </a:spcBef>
                        <a:spcAft>
                          <a:spcPts val="0"/>
                        </a:spcAft>
                        <a:buNone/>
                      </a:pPr>
                      <a:r>
                        <a:rPr b="1" lang="en-US" sz="1800" u="none" cap="none" strike="noStrike">
                          <a:solidFill>
                            <a:srgbClr val="C00000"/>
                          </a:solidFill>
                          <a:latin typeface="Consolas"/>
                          <a:ea typeface="Consolas"/>
                          <a:cs typeface="Consolas"/>
                          <a:sym typeface="Consolas"/>
                        </a:rPr>
                        <a:t>d</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c>
                  <a:txBody>
                    <a:bodyPr/>
                    <a:lstStyle/>
                    <a:p>
                      <a:pPr indent="0" lvl="0" marL="1270" marR="0" rtl="0" algn="ctr">
                        <a:lnSpc>
                          <a:spcPct val="110500"/>
                        </a:lnSpc>
                        <a:spcBef>
                          <a:spcPts val="0"/>
                        </a:spcBef>
                        <a:spcAft>
                          <a:spcPts val="0"/>
                        </a:spcAft>
                        <a:buNone/>
                      </a:pPr>
                      <a:r>
                        <a:rPr b="1" lang="en-US" sz="1800" u="none" cap="none" strike="noStrike">
                          <a:solidFill>
                            <a:srgbClr val="C00000"/>
                          </a:solidFill>
                          <a:latin typeface="Consolas"/>
                          <a:ea typeface="Consolas"/>
                          <a:cs typeface="Consolas"/>
                          <a:sym typeface="Consolas"/>
                        </a:rPr>
                        <a:t>x</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c>
                  <a:txBody>
                    <a:bodyPr/>
                    <a:lstStyle/>
                    <a:p>
                      <a:pPr indent="0" lvl="0" marL="1270" marR="0" rtl="0" algn="ctr">
                        <a:lnSpc>
                          <a:spcPct val="110500"/>
                        </a:lnSpc>
                        <a:spcBef>
                          <a:spcPts val="0"/>
                        </a:spcBef>
                        <a:spcAft>
                          <a:spcPts val="0"/>
                        </a:spcAft>
                        <a:buNone/>
                      </a:pPr>
                      <a:r>
                        <a:rPr b="1" lang="en-US" sz="1800" u="none" cap="none" strike="noStrike">
                          <a:solidFill>
                            <a:srgbClr val="C00000"/>
                          </a:solidFill>
                          <a:latin typeface="Consolas"/>
                          <a:ea typeface="Consolas"/>
                          <a:cs typeface="Consolas"/>
                          <a:sym typeface="Consolas"/>
                        </a:rPr>
                        <a:t>y</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c>
                  <a:txBody>
                    <a:bodyPr/>
                    <a:lstStyle/>
                    <a:p>
                      <a:pPr indent="0" lvl="0" marL="3175" marR="0" rtl="0" algn="ctr">
                        <a:lnSpc>
                          <a:spcPct val="110500"/>
                        </a:lnSpc>
                        <a:spcBef>
                          <a:spcPts val="0"/>
                        </a:spcBef>
                        <a:spcAft>
                          <a:spcPts val="0"/>
                        </a:spcAft>
                        <a:buNone/>
                      </a:pPr>
                      <a:r>
                        <a:rPr b="1" lang="en-US" sz="1800" u="none" cap="none" strike="noStrike">
                          <a:solidFill>
                            <a:srgbClr val="C00000"/>
                          </a:solidFill>
                          <a:latin typeface="Consolas"/>
                          <a:ea typeface="Consolas"/>
                          <a:cs typeface="Consolas"/>
                          <a:sym typeface="Consolas"/>
                        </a:rPr>
                        <a:t>z</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53975">
                      <a:solidFill>
                        <a:srgbClr val="EC7C30"/>
                      </a:solidFill>
                      <a:prstDash val="solid"/>
                      <a:round/>
                      <a:headEnd len="sm" w="sm" type="none"/>
                      <a:tailEnd len="sm" w="sm" type="none"/>
                    </a:lnB>
                    <a:solidFill>
                      <a:srgbClr val="CFD4EA"/>
                    </a:solidFill>
                  </a:tcPr>
                </a:tc>
              </a:tr>
              <a:tr h="292425">
                <a:tc rowSpan="5">
                  <a:txBody>
                    <a:bodyPr/>
                    <a:lstStyle/>
                    <a:p>
                      <a:pPr indent="0" lvl="0" marL="68580" marR="0" rtl="0" algn="l">
                        <a:lnSpc>
                          <a:spcPct val="100000"/>
                        </a:lnSpc>
                        <a:spcBef>
                          <a:spcPts val="0"/>
                        </a:spcBef>
                        <a:spcAft>
                          <a:spcPts val="0"/>
                        </a:spcAft>
                        <a:buNone/>
                      </a:pPr>
                      <a:r>
                        <a:rPr b="1" lang="en-US" sz="1800" u="none" cap="none" strike="noStrike">
                          <a:solidFill>
                            <a:srgbClr val="FFFFFF"/>
                          </a:solidFill>
                          <a:latin typeface="Consolas"/>
                          <a:ea typeface="Consolas"/>
                          <a:cs typeface="Consolas"/>
                          <a:sym typeface="Consolas"/>
                        </a:rPr>
                        <a:t>x = a + b</a:t>
                      </a:r>
                      <a:endParaRPr sz="1800" u="none" cap="none" strike="noStrike">
                        <a:latin typeface="Consolas"/>
                        <a:ea typeface="Consolas"/>
                        <a:cs typeface="Consolas"/>
                        <a:sym typeface="Consolas"/>
                      </a:endParaRPr>
                    </a:p>
                  </a:txBody>
                  <a:tcPr marT="445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EC7C30"/>
                      </a:solidFill>
                      <a:prstDash val="solid"/>
                      <a:round/>
                      <a:headEnd len="sm" w="sm" type="none"/>
                      <a:tailEnd len="sm" w="sm" type="none"/>
                    </a:lnT>
                    <a:lnB cap="flat" cmpd="sng" w="38100">
                      <a:solidFill>
                        <a:srgbClr val="F8CAAC"/>
                      </a:solidFill>
                      <a:prstDash val="solid"/>
                      <a:round/>
                      <a:headEnd len="sm" w="sm" type="none"/>
                      <a:tailEnd len="sm" w="sm" type="none"/>
                    </a:lnB>
                    <a:solidFill>
                      <a:srgbClr val="4471C4"/>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38100">
                      <a:solidFill>
                        <a:srgbClr val="EC7C30"/>
                      </a:solidFill>
                      <a:prstDash val="solid"/>
                      <a:round/>
                      <a:headEnd len="sm" w="sm" type="none"/>
                      <a:tailEnd len="sm" w="sm" type="none"/>
                    </a:lnL>
                    <a:lnR cap="flat" cmpd="sng" w="53975">
                      <a:solidFill>
                        <a:srgbClr val="EC7C30"/>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53975">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00000"/>
                        </a:lnSpc>
                        <a:spcBef>
                          <a:spcPts val="0"/>
                        </a:spcBef>
                        <a:spcAft>
                          <a:spcPts val="0"/>
                        </a:spcAft>
                        <a:buNone/>
                      </a:pPr>
                      <a:r>
                        <a:rPr b="1" lang="en-US" sz="1400" u="none" cap="none" strike="noStrike">
                          <a:latin typeface="Consolas"/>
                          <a:ea typeface="Consolas"/>
                          <a:cs typeface="Consolas"/>
                          <a:sym typeface="Consolas"/>
                        </a:rPr>
                        <a:t>a</a:t>
                      </a:r>
                      <a:endParaRPr sz="1400" u="none" cap="none" strike="noStrike">
                        <a:latin typeface="Consolas"/>
                        <a:ea typeface="Consolas"/>
                        <a:cs typeface="Consolas"/>
                        <a:sym typeface="Consolas"/>
                      </a:endParaRPr>
                    </a:p>
                  </a:txBody>
                  <a:tcPr marT="6975"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35" marR="0" rtl="0" algn="ctr">
                        <a:lnSpc>
                          <a:spcPct val="100000"/>
                        </a:lnSpc>
                        <a:spcBef>
                          <a:spcPts val="0"/>
                        </a:spcBef>
                        <a:spcAft>
                          <a:spcPts val="0"/>
                        </a:spcAft>
                        <a:buNone/>
                      </a:pPr>
                      <a:r>
                        <a:rPr b="1" lang="en-US" sz="1400" u="none" cap="none" strike="noStrike">
                          <a:latin typeface="Consolas"/>
                          <a:ea typeface="Consolas"/>
                          <a:cs typeface="Consolas"/>
                          <a:sym typeface="Consolas"/>
                        </a:rPr>
                        <a:t>b</a:t>
                      </a:r>
                      <a:endParaRPr sz="1400" u="none" cap="none" strike="noStrike">
                        <a:latin typeface="Consolas"/>
                        <a:ea typeface="Consolas"/>
                        <a:cs typeface="Consolas"/>
                        <a:sym typeface="Consolas"/>
                      </a:endParaRPr>
                    </a:p>
                  </a:txBody>
                  <a:tcPr marT="69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00000"/>
                        </a:lnSpc>
                        <a:spcBef>
                          <a:spcPts val="0"/>
                        </a:spcBef>
                        <a:spcAft>
                          <a:spcPts val="0"/>
                        </a:spcAft>
                        <a:buNone/>
                      </a:pPr>
                      <a:r>
                        <a:rPr b="1" lang="en-US" sz="1400" u="none" cap="none" strike="noStrike">
                          <a:latin typeface="Consolas"/>
                          <a:ea typeface="Consolas"/>
                          <a:cs typeface="Consolas"/>
                          <a:sym typeface="Consolas"/>
                        </a:rPr>
                        <a:t>c</a:t>
                      </a:r>
                      <a:endParaRPr sz="1400" u="none" cap="none" strike="noStrike">
                        <a:latin typeface="Consolas"/>
                        <a:ea typeface="Consolas"/>
                        <a:cs typeface="Consolas"/>
                        <a:sym typeface="Consolas"/>
                      </a:endParaRPr>
                    </a:p>
                  </a:txBody>
                  <a:tcPr marT="69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70" marR="0" rtl="0" algn="ctr">
                        <a:lnSpc>
                          <a:spcPct val="100000"/>
                        </a:lnSpc>
                        <a:spcBef>
                          <a:spcPts val="0"/>
                        </a:spcBef>
                        <a:spcAft>
                          <a:spcPts val="0"/>
                        </a:spcAft>
                        <a:buNone/>
                      </a:pPr>
                      <a:r>
                        <a:rPr b="1" lang="en-US" sz="1400" u="none" cap="none" strike="noStrike">
                          <a:latin typeface="Consolas"/>
                          <a:ea typeface="Consolas"/>
                          <a:cs typeface="Consolas"/>
                          <a:sym typeface="Consolas"/>
                        </a:rPr>
                        <a:t>d</a:t>
                      </a:r>
                      <a:endParaRPr sz="1400" u="none" cap="none" strike="noStrike">
                        <a:latin typeface="Consolas"/>
                        <a:ea typeface="Consolas"/>
                        <a:cs typeface="Consolas"/>
                        <a:sym typeface="Consolas"/>
                      </a:endParaRPr>
                    </a:p>
                  </a:txBody>
                  <a:tcPr marT="69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88265" rtl="0" algn="ctr">
                        <a:lnSpc>
                          <a:spcPct val="100000"/>
                        </a:lnSpc>
                        <a:spcBef>
                          <a:spcPts val="0"/>
                        </a:spcBef>
                        <a:spcAft>
                          <a:spcPts val="0"/>
                        </a:spcAft>
                        <a:buNone/>
                      </a:pPr>
                      <a:r>
                        <a:rPr b="1" lang="en-US" sz="1400" u="none" cap="none" strike="noStrike">
                          <a:latin typeface="Consolas"/>
                          <a:ea typeface="Consolas"/>
                          <a:cs typeface="Consolas"/>
                          <a:sym typeface="Consolas"/>
                        </a:rPr>
                        <a:t>x</a:t>
                      </a:r>
                      <a:endParaRPr sz="1400" u="none" cap="none" strike="noStrike">
                        <a:latin typeface="Consolas"/>
                        <a:ea typeface="Consolas"/>
                        <a:cs typeface="Consolas"/>
                        <a:sym typeface="Consolas"/>
                      </a:endParaRPr>
                    </a:p>
                  </a:txBody>
                  <a:tcPr marT="69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70" marR="0" rtl="0" algn="ctr">
                        <a:lnSpc>
                          <a:spcPct val="100000"/>
                        </a:lnSpc>
                        <a:spcBef>
                          <a:spcPts val="0"/>
                        </a:spcBef>
                        <a:spcAft>
                          <a:spcPts val="0"/>
                        </a:spcAft>
                        <a:buNone/>
                      </a:pPr>
                      <a:r>
                        <a:rPr b="1" lang="en-US" sz="1400" u="none" cap="none" strike="noStrike">
                          <a:latin typeface="Consolas"/>
                          <a:ea typeface="Consolas"/>
                          <a:cs typeface="Consolas"/>
                          <a:sym typeface="Consolas"/>
                        </a:rPr>
                        <a:t>y</a:t>
                      </a:r>
                      <a:endParaRPr sz="1400" u="none" cap="none" strike="noStrike">
                        <a:latin typeface="Consolas"/>
                        <a:ea typeface="Consolas"/>
                        <a:cs typeface="Consolas"/>
                        <a:sym typeface="Consolas"/>
                      </a:endParaRPr>
                    </a:p>
                  </a:txBody>
                  <a:tcPr marT="69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00000"/>
                        </a:lnSpc>
                        <a:spcBef>
                          <a:spcPts val="0"/>
                        </a:spcBef>
                        <a:spcAft>
                          <a:spcPts val="0"/>
                        </a:spcAft>
                        <a:buNone/>
                      </a:pPr>
                      <a:r>
                        <a:rPr b="1" lang="en-US" sz="1400" u="none" cap="none" strike="noStrike">
                          <a:latin typeface="Consolas"/>
                          <a:ea typeface="Consolas"/>
                          <a:cs typeface="Consolas"/>
                          <a:sym typeface="Consolas"/>
                        </a:rPr>
                        <a:t>z</a:t>
                      </a:r>
                      <a:endParaRPr sz="1400" u="none" cap="none" strike="noStrike">
                        <a:latin typeface="Consolas"/>
                        <a:ea typeface="Consolas"/>
                        <a:cs typeface="Consolas"/>
                        <a:sym typeface="Consolas"/>
                      </a:endParaRPr>
                    </a:p>
                  </a:txBody>
                  <a:tcPr marT="697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53975">
                      <a:solidFill>
                        <a:srgbClr val="EC7C30"/>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278900">
                <a:tc vMerge="1"/>
                <a:tc>
                  <a:txBody>
                    <a:bodyPr/>
                    <a:lstStyle/>
                    <a:p>
                      <a:pPr indent="0" lvl="0" marL="69850" marR="0" rtl="0" algn="l">
                        <a:lnSpc>
                          <a:spcPct val="116388"/>
                        </a:lnSpc>
                        <a:spcBef>
                          <a:spcPts val="0"/>
                        </a:spcBef>
                        <a:spcAft>
                          <a:spcPts val="0"/>
                        </a:spcAft>
                        <a:buNone/>
                      </a:pPr>
                      <a:r>
                        <a:rPr lang="en-US" sz="1800" u="none" cap="none" strike="noStrike">
                          <a:latin typeface="Consolas"/>
                          <a:ea typeface="Consolas"/>
                          <a:cs typeface="Consolas"/>
                          <a:sym typeface="Consolas"/>
                        </a:rPr>
                        <a:t>LD R1, a</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065" marR="0" rtl="0" algn="ctr">
                        <a:lnSpc>
                          <a:spcPct val="116388"/>
                        </a:lnSpc>
                        <a:spcBef>
                          <a:spcPts val="0"/>
                        </a:spcBef>
                        <a:spcAft>
                          <a:spcPts val="0"/>
                        </a:spcAft>
                        <a:buNone/>
                      </a:pPr>
                      <a:r>
                        <a:rPr lang="en-US" sz="1800" u="none" cap="none" strike="noStrike">
                          <a:latin typeface="Consolas"/>
                          <a:ea typeface="Consolas"/>
                          <a:cs typeface="Consolas"/>
                          <a:sym typeface="Consolas"/>
                        </a:rPr>
                        <a:t>a</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 marR="0" rtl="0" algn="ctr">
                        <a:lnSpc>
                          <a:spcPct val="116428"/>
                        </a:lnSpc>
                        <a:spcBef>
                          <a:spcPts val="0"/>
                        </a:spcBef>
                        <a:spcAft>
                          <a:spcPts val="0"/>
                        </a:spcAft>
                        <a:buNone/>
                      </a:pPr>
                      <a:r>
                        <a:rPr b="1" lang="en-US" sz="1400" u="none" cap="none" strike="noStrike">
                          <a:latin typeface="Consolas"/>
                          <a:ea typeface="Consolas"/>
                          <a:cs typeface="Consolas"/>
                          <a:sym typeface="Consolas"/>
                        </a:rPr>
                        <a:t>a,R1</a:t>
                      </a:r>
                      <a:endParaRPr sz="14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 marR="0" rtl="0" algn="ctr">
                        <a:lnSpc>
                          <a:spcPct val="116428"/>
                        </a:lnSpc>
                        <a:spcBef>
                          <a:spcPts val="0"/>
                        </a:spcBef>
                        <a:spcAft>
                          <a:spcPts val="0"/>
                        </a:spcAft>
                        <a:buNone/>
                      </a:pPr>
                      <a:r>
                        <a:rPr b="1" lang="en-US" sz="1400" u="none" cap="none" strike="noStrike">
                          <a:latin typeface="Consolas"/>
                          <a:ea typeface="Consolas"/>
                          <a:cs typeface="Consolas"/>
                          <a:sym typeface="Consolas"/>
                        </a:rPr>
                        <a:t>b</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c</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70" marR="0" rtl="0" algn="ctr">
                        <a:lnSpc>
                          <a:spcPct val="116428"/>
                        </a:lnSpc>
                        <a:spcBef>
                          <a:spcPts val="0"/>
                        </a:spcBef>
                        <a:spcAft>
                          <a:spcPts val="0"/>
                        </a:spcAft>
                        <a:buNone/>
                      </a:pPr>
                      <a:r>
                        <a:rPr b="1" lang="en-US" sz="1400" u="none" cap="none" strike="noStrike">
                          <a:latin typeface="Consolas"/>
                          <a:ea typeface="Consolas"/>
                          <a:cs typeface="Consolas"/>
                          <a:sym typeface="Consolas"/>
                        </a:rPr>
                        <a:t>d</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88265" rtl="0" algn="ctr">
                        <a:lnSpc>
                          <a:spcPct val="116428"/>
                        </a:lnSpc>
                        <a:spcBef>
                          <a:spcPts val="0"/>
                        </a:spcBef>
                        <a:spcAft>
                          <a:spcPts val="0"/>
                        </a:spcAft>
                        <a:buNone/>
                      </a:pPr>
                      <a:r>
                        <a:rPr b="1" lang="en-US" sz="1400" u="none" cap="none" strike="noStrike">
                          <a:latin typeface="Consolas"/>
                          <a:ea typeface="Consolas"/>
                          <a:cs typeface="Consolas"/>
                          <a:sym typeface="Consolas"/>
                        </a:rPr>
                        <a:t>x</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70" marR="0" rtl="0" algn="ctr">
                        <a:lnSpc>
                          <a:spcPct val="116428"/>
                        </a:lnSpc>
                        <a:spcBef>
                          <a:spcPts val="0"/>
                        </a:spcBef>
                        <a:spcAft>
                          <a:spcPts val="0"/>
                        </a:spcAft>
                        <a:buNone/>
                      </a:pPr>
                      <a:r>
                        <a:rPr b="1" lang="en-US" sz="1400" u="none" cap="none" strike="noStrike">
                          <a:latin typeface="Consolas"/>
                          <a:ea typeface="Consolas"/>
                          <a:cs typeface="Consolas"/>
                          <a:sym typeface="Consolas"/>
                        </a:rPr>
                        <a:t>y</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z</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279025">
                <a:tc vMerge="1"/>
                <a:tc>
                  <a:txBody>
                    <a:bodyPr/>
                    <a:lstStyle/>
                    <a:p>
                      <a:pPr indent="0" lvl="0" marL="69850" marR="0" rtl="0" algn="l">
                        <a:lnSpc>
                          <a:spcPct val="116388"/>
                        </a:lnSpc>
                        <a:spcBef>
                          <a:spcPts val="0"/>
                        </a:spcBef>
                        <a:spcAft>
                          <a:spcPts val="0"/>
                        </a:spcAft>
                        <a:buNone/>
                      </a:pPr>
                      <a:r>
                        <a:rPr lang="en-US" sz="1800" u="none" cap="none" strike="noStrike">
                          <a:latin typeface="Consolas"/>
                          <a:ea typeface="Consolas"/>
                          <a:cs typeface="Consolas"/>
                          <a:sym typeface="Consolas"/>
                        </a:rPr>
                        <a:t>LD R2, b</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065" marR="0" rtl="0" algn="ctr">
                        <a:lnSpc>
                          <a:spcPct val="116388"/>
                        </a:lnSpc>
                        <a:spcBef>
                          <a:spcPts val="0"/>
                        </a:spcBef>
                        <a:spcAft>
                          <a:spcPts val="0"/>
                        </a:spcAft>
                        <a:buNone/>
                      </a:pPr>
                      <a:r>
                        <a:rPr lang="en-US" sz="1800" u="none" cap="none" strike="noStrike">
                          <a:latin typeface="Consolas"/>
                          <a:ea typeface="Consolas"/>
                          <a:cs typeface="Consolas"/>
                          <a:sym typeface="Consolas"/>
                        </a:rPr>
                        <a:t>a</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35" marR="0" rtl="0" algn="ctr">
                        <a:lnSpc>
                          <a:spcPct val="116388"/>
                        </a:lnSpc>
                        <a:spcBef>
                          <a:spcPts val="0"/>
                        </a:spcBef>
                        <a:spcAft>
                          <a:spcPts val="0"/>
                        </a:spcAft>
                        <a:buNone/>
                      </a:pPr>
                      <a:r>
                        <a:rPr lang="en-US" sz="1800" u="none" cap="none" strike="noStrike">
                          <a:latin typeface="Consolas"/>
                          <a:ea typeface="Consolas"/>
                          <a:cs typeface="Consolas"/>
                          <a:sym typeface="Consolas"/>
                        </a:rPr>
                        <a:t>b</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35" marR="0" rtl="0" algn="ctr">
                        <a:lnSpc>
                          <a:spcPct val="116428"/>
                        </a:lnSpc>
                        <a:spcBef>
                          <a:spcPts val="0"/>
                        </a:spcBef>
                        <a:spcAft>
                          <a:spcPts val="0"/>
                        </a:spcAft>
                        <a:buNone/>
                      </a:pPr>
                      <a:r>
                        <a:rPr b="1" lang="en-US" sz="1400" u="none" cap="none" strike="noStrike">
                          <a:latin typeface="Consolas"/>
                          <a:ea typeface="Consolas"/>
                          <a:cs typeface="Consolas"/>
                          <a:sym typeface="Consolas"/>
                        </a:rPr>
                        <a:t>a,R1</a:t>
                      </a:r>
                      <a:endParaRPr sz="14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b,R2</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c</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70" marR="0" rtl="0" algn="ctr">
                        <a:lnSpc>
                          <a:spcPct val="116428"/>
                        </a:lnSpc>
                        <a:spcBef>
                          <a:spcPts val="0"/>
                        </a:spcBef>
                        <a:spcAft>
                          <a:spcPts val="0"/>
                        </a:spcAft>
                        <a:buNone/>
                      </a:pPr>
                      <a:r>
                        <a:rPr b="1" lang="en-US" sz="1400" u="none" cap="none" strike="noStrike">
                          <a:latin typeface="Consolas"/>
                          <a:ea typeface="Consolas"/>
                          <a:cs typeface="Consolas"/>
                          <a:sym typeface="Consolas"/>
                        </a:rPr>
                        <a:t>d</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88265" rtl="0" algn="ctr">
                        <a:lnSpc>
                          <a:spcPct val="116428"/>
                        </a:lnSpc>
                        <a:spcBef>
                          <a:spcPts val="0"/>
                        </a:spcBef>
                        <a:spcAft>
                          <a:spcPts val="0"/>
                        </a:spcAft>
                        <a:buNone/>
                      </a:pPr>
                      <a:r>
                        <a:rPr b="1" lang="en-US" sz="1400" u="none" cap="none" strike="noStrike">
                          <a:latin typeface="Consolas"/>
                          <a:ea typeface="Consolas"/>
                          <a:cs typeface="Consolas"/>
                          <a:sym typeface="Consolas"/>
                        </a:rPr>
                        <a:t>x</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70" marR="0" rtl="0" algn="ctr">
                        <a:lnSpc>
                          <a:spcPct val="116428"/>
                        </a:lnSpc>
                        <a:spcBef>
                          <a:spcPts val="0"/>
                        </a:spcBef>
                        <a:spcAft>
                          <a:spcPts val="0"/>
                        </a:spcAft>
                        <a:buNone/>
                      </a:pPr>
                      <a:r>
                        <a:rPr b="1" lang="en-US" sz="1400" u="none" cap="none" strike="noStrike">
                          <a:latin typeface="Consolas"/>
                          <a:ea typeface="Consolas"/>
                          <a:cs typeface="Consolas"/>
                          <a:sym typeface="Consolas"/>
                        </a:rPr>
                        <a:t>y</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z</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278900">
                <a:tc vMerge="1"/>
                <a:tc>
                  <a:txBody>
                    <a:bodyPr/>
                    <a:lstStyle/>
                    <a:p>
                      <a:pPr indent="0" lvl="0" marL="69850" marR="0" rtl="0" algn="l">
                        <a:lnSpc>
                          <a:spcPct val="116388"/>
                        </a:lnSpc>
                        <a:spcBef>
                          <a:spcPts val="0"/>
                        </a:spcBef>
                        <a:spcAft>
                          <a:spcPts val="0"/>
                        </a:spcAft>
                        <a:buNone/>
                      </a:pPr>
                      <a:r>
                        <a:rPr lang="en-US" sz="1800" u="none" cap="none" strike="noStrike">
                          <a:latin typeface="Consolas"/>
                          <a:ea typeface="Consolas"/>
                          <a:cs typeface="Consolas"/>
                          <a:sym typeface="Consolas"/>
                        </a:rPr>
                        <a:t>ADD R2, R1, R2</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065" marR="0" rtl="0" algn="ctr">
                        <a:lnSpc>
                          <a:spcPct val="116388"/>
                        </a:lnSpc>
                        <a:spcBef>
                          <a:spcPts val="0"/>
                        </a:spcBef>
                        <a:spcAft>
                          <a:spcPts val="0"/>
                        </a:spcAft>
                        <a:buNone/>
                      </a:pPr>
                      <a:r>
                        <a:rPr lang="en-US" sz="1800" u="none" cap="none" strike="noStrike">
                          <a:latin typeface="Consolas"/>
                          <a:ea typeface="Consolas"/>
                          <a:cs typeface="Consolas"/>
                          <a:sym typeface="Consolas"/>
                        </a:rPr>
                        <a:t>a</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 marR="0" rtl="0" algn="ctr">
                        <a:lnSpc>
                          <a:spcPct val="116388"/>
                        </a:lnSpc>
                        <a:spcBef>
                          <a:spcPts val="0"/>
                        </a:spcBef>
                        <a:spcAft>
                          <a:spcPts val="0"/>
                        </a:spcAft>
                        <a:buNone/>
                      </a:pPr>
                      <a:r>
                        <a:rPr lang="en-US" sz="1800" u="none" cap="none" strike="noStrike">
                          <a:latin typeface="Consolas"/>
                          <a:ea typeface="Consolas"/>
                          <a:cs typeface="Consolas"/>
                          <a:sym typeface="Consolas"/>
                        </a:rPr>
                        <a:t>x</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 marR="0" rtl="0" algn="ctr">
                        <a:lnSpc>
                          <a:spcPct val="116428"/>
                        </a:lnSpc>
                        <a:spcBef>
                          <a:spcPts val="0"/>
                        </a:spcBef>
                        <a:spcAft>
                          <a:spcPts val="0"/>
                        </a:spcAft>
                        <a:buNone/>
                      </a:pPr>
                      <a:r>
                        <a:rPr b="1" lang="en-US" sz="1400" u="none" cap="none" strike="noStrike">
                          <a:latin typeface="Consolas"/>
                          <a:ea typeface="Consolas"/>
                          <a:cs typeface="Consolas"/>
                          <a:sym typeface="Consolas"/>
                        </a:rPr>
                        <a:t>a,R1</a:t>
                      </a:r>
                      <a:endParaRPr sz="14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70" marR="0" rtl="0" algn="ctr">
                        <a:lnSpc>
                          <a:spcPct val="116428"/>
                        </a:lnSpc>
                        <a:spcBef>
                          <a:spcPts val="0"/>
                        </a:spcBef>
                        <a:spcAft>
                          <a:spcPts val="0"/>
                        </a:spcAft>
                        <a:buNone/>
                      </a:pPr>
                      <a:r>
                        <a:rPr b="1" lang="en-US" sz="1400" u="none" cap="none" strike="noStrike">
                          <a:latin typeface="Consolas"/>
                          <a:ea typeface="Consolas"/>
                          <a:cs typeface="Consolas"/>
                          <a:sym typeface="Consolas"/>
                        </a:rPr>
                        <a:t>b</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c</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905" marR="0" rtl="0" algn="ctr">
                        <a:lnSpc>
                          <a:spcPct val="116428"/>
                        </a:lnSpc>
                        <a:spcBef>
                          <a:spcPts val="0"/>
                        </a:spcBef>
                        <a:spcAft>
                          <a:spcPts val="0"/>
                        </a:spcAft>
                        <a:buNone/>
                      </a:pPr>
                      <a:r>
                        <a:rPr b="1" lang="en-US" sz="1400" u="none" cap="none" strike="noStrike">
                          <a:latin typeface="Consolas"/>
                          <a:ea typeface="Consolas"/>
                          <a:cs typeface="Consolas"/>
                          <a:sym typeface="Consolas"/>
                        </a:rPr>
                        <a:t>d</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 marR="0" rtl="0" algn="ctr">
                        <a:lnSpc>
                          <a:spcPct val="116428"/>
                        </a:lnSpc>
                        <a:spcBef>
                          <a:spcPts val="0"/>
                        </a:spcBef>
                        <a:spcAft>
                          <a:spcPts val="0"/>
                        </a:spcAft>
                        <a:buNone/>
                      </a:pPr>
                      <a:r>
                        <a:rPr b="1" lang="en-US" sz="1400" u="none" cap="none" strike="noStrike">
                          <a:latin typeface="Consolas"/>
                          <a:ea typeface="Consolas"/>
                          <a:cs typeface="Consolas"/>
                          <a:sym typeface="Consolas"/>
                        </a:rPr>
                        <a:t>R2</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y</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z</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273675">
                <a:tc vMerge="1"/>
                <a:tc>
                  <a:txBody>
                    <a:bodyPr/>
                    <a:lstStyle/>
                    <a:p>
                      <a:pPr indent="0" lvl="0" marL="69850" marR="0" rtl="0" algn="l">
                        <a:lnSpc>
                          <a:spcPct val="114166"/>
                        </a:lnSpc>
                        <a:spcBef>
                          <a:spcPts val="0"/>
                        </a:spcBef>
                        <a:spcAft>
                          <a:spcPts val="0"/>
                        </a:spcAft>
                        <a:buNone/>
                      </a:pPr>
                      <a:r>
                        <a:rPr lang="en-US" sz="1800" u="none" cap="none" strike="noStrike">
                          <a:latin typeface="Consolas"/>
                          <a:ea typeface="Consolas"/>
                          <a:cs typeface="Consolas"/>
                          <a:sym typeface="Consolas"/>
                        </a:rPr>
                        <a:t>ST x,R2</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12065" marR="0" rtl="0" algn="ctr">
                        <a:lnSpc>
                          <a:spcPct val="114166"/>
                        </a:lnSpc>
                        <a:spcBef>
                          <a:spcPts val="0"/>
                        </a:spcBef>
                        <a:spcAft>
                          <a:spcPts val="0"/>
                        </a:spcAft>
                        <a:buNone/>
                      </a:pPr>
                      <a:r>
                        <a:rPr lang="en-US" sz="1800" u="none" cap="none" strike="noStrike">
                          <a:latin typeface="Consolas"/>
                          <a:ea typeface="Consolas"/>
                          <a:cs typeface="Consolas"/>
                          <a:sym typeface="Consolas"/>
                        </a:rPr>
                        <a:t>a</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635" marR="0" rtl="0" algn="ctr">
                        <a:lnSpc>
                          <a:spcPct val="114166"/>
                        </a:lnSpc>
                        <a:spcBef>
                          <a:spcPts val="0"/>
                        </a:spcBef>
                        <a:spcAft>
                          <a:spcPts val="0"/>
                        </a:spcAft>
                        <a:buNone/>
                      </a:pPr>
                      <a:r>
                        <a:rPr lang="en-US" sz="1800" u="none" cap="none" strike="noStrike">
                          <a:latin typeface="Consolas"/>
                          <a:ea typeface="Consolas"/>
                          <a:cs typeface="Consolas"/>
                          <a:sym typeface="Consolas"/>
                        </a:rPr>
                        <a:t>x</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635" marR="0" rtl="0" algn="ctr">
                        <a:lnSpc>
                          <a:spcPct val="116428"/>
                        </a:lnSpc>
                        <a:spcBef>
                          <a:spcPts val="0"/>
                        </a:spcBef>
                        <a:spcAft>
                          <a:spcPts val="0"/>
                        </a:spcAft>
                        <a:buNone/>
                      </a:pPr>
                      <a:r>
                        <a:rPr b="1" lang="en-US" sz="1400" u="none" cap="none" strike="noStrike">
                          <a:latin typeface="Consolas"/>
                          <a:ea typeface="Consolas"/>
                          <a:cs typeface="Consolas"/>
                          <a:sym typeface="Consolas"/>
                        </a:rPr>
                        <a:t>a,R1</a:t>
                      </a:r>
                      <a:endParaRPr sz="14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635" marR="0" rtl="0" algn="ctr">
                        <a:lnSpc>
                          <a:spcPct val="116428"/>
                        </a:lnSpc>
                        <a:spcBef>
                          <a:spcPts val="0"/>
                        </a:spcBef>
                        <a:spcAft>
                          <a:spcPts val="0"/>
                        </a:spcAft>
                        <a:buNone/>
                      </a:pPr>
                      <a:r>
                        <a:rPr b="1" lang="en-US" sz="1400" u="none" cap="none" strike="noStrike">
                          <a:latin typeface="Consolas"/>
                          <a:ea typeface="Consolas"/>
                          <a:cs typeface="Consolas"/>
                          <a:sym typeface="Consolas"/>
                        </a:rPr>
                        <a:t>b</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c</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1270" marR="0" rtl="0" algn="ctr">
                        <a:lnSpc>
                          <a:spcPct val="116428"/>
                        </a:lnSpc>
                        <a:spcBef>
                          <a:spcPts val="0"/>
                        </a:spcBef>
                        <a:spcAft>
                          <a:spcPts val="0"/>
                        </a:spcAft>
                        <a:buNone/>
                      </a:pPr>
                      <a:r>
                        <a:rPr b="1" lang="en-US" sz="1400" u="none" cap="none" strike="noStrike">
                          <a:latin typeface="Consolas"/>
                          <a:ea typeface="Consolas"/>
                          <a:cs typeface="Consolas"/>
                          <a:sym typeface="Consolas"/>
                        </a:rPr>
                        <a:t>d</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141605" marR="0" rtl="0" algn="l">
                        <a:lnSpc>
                          <a:spcPct val="116428"/>
                        </a:lnSpc>
                        <a:spcBef>
                          <a:spcPts val="0"/>
                        </a:spcBef>
                        <a:spcAft>
                          <a:spcPts val="0"/>
                        </a:spcAft>
                        <a:buNone/>
                      </a:pPr>
                      <a:r>
                        <a:rPr b="1" lang="en-US" sz="1400" u="none" cap="none" strike="noStrike">
                          <a:latin typeface="Consolas"/>
                          <a:ea typeface="Consolas"/>
                          <a:cs typeface="Consolas"/>
                          <a:sym typeface="Consolas"/>
                        </a:rPr>
                        <a:t>x,R2</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y</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z</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r>
              <a:tr h="284225">
                <a:tc rowSpan="3">
                  <a:txBody>
                    <a:bodyPr/>
                    <a:lstStyle/>
                    <a:p>
                      <a:pPr indent="0" lvl="0" marL="68580" marR="0" rtl="0" algn="l">
                        <a:lnSpc>
                          <a:spcPct val="118611"/>
                        </a:lnSpc>
                        <a:spcBef>
                          <a:spcPts val="0"/>
                        </a:spcBef>
                        <a:spcAft>
                          <a:spcPts val="0"/>
                        </a:spcAft>
                        <a:buNone/>
                      </a:pPr>
                      <a:r>
                        <a:rPr b="1" lang="en-US" sz="1800" u="none" cap="none" strike="noStrike">
                          <a:solidFill>
                            <a:srgbClr val="FFFFFF"/>
                          </a:solidFill>
                          <a:latin typeface="Consolas"/>
                          <a:ea typeface="Consolas"/>
                          <a:cs typeface="Consolas"/>
                          <a:sym typeface="Consolas"/>
                        </a:rPr>
                        <a:t>y = c - d</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4471C4"/>
                    </a:solidFill>
                  </a:tcPr>
                </a:tc>
                <a:tc>
                  <a:txBody>
                    <a:bodyPr/>
                    <a:lstStyle/>
                    <a:p>
                      <a:pPr indent="0" lvl="0" marL="69850" marR="0" rtl="0" algn="l">
                        <a:lnSpc>
                          <a:spcPct val="118611"/>
                        </a:lnSpc>
                        <a:spcBef>
                          <a:spcPts val="0"/>
                        </a:spcBef>
                        <a:spcAft>
                          <a:spcPts val="0"/>
                        </a:spcAft>
                        <a:buNone/>
                      </a:pPr>
                      <a:r>
                        <a:rPr lang="en-US" sz="1800" u="none" cap="none" strike="noStrike">
                          <a:latin typeface="Consolas"/>
                          <a:ea typeface="Consolas"/>
                          <a:cs typeface="Consolas"/>
                          <a:sym typeface="Consolas"/>
                        </a:rPr>
                        <a:t>LD R1, c</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065" marR="0" rtl="0" algn="ctr">
                        <a:lnSpc>
                          <a:spcPct val="118611"/>
                        </a:lnSpc>
                        <a:spcBef>
                          <a:spcPts val="0"/>
                        </a:spcBef>
                        <a:spcAft>
                          <a:spcPts val="0"/>
                        </a:spcAft>
                        <a:buNone/>
                      </a:pPr>
                      <a:r>
                        <a:rPr lang="en-US" sz="1800" u="none" cap="none" strike="noStrike">
                          <a:latin typeface="Consolas"/>
                          <a:ea typeface="Consolas"/>
                          <a:cs typeface="Consolas"/>
                          <a:sym typeface="Consolas"/>
                        </a:rPr>
                        <a:t>c</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 marR="0" rtl="0" algn="ctr">
                        <a:lnSpc>
                          <a:spcPct val="118611"/>
                        </a:lnSpc>
                        <a:spcBef>
                          <a:spcPts val="0"/>
                        </a:spcBef>
                        <a:spcAft>
                          <a:spcPts val="0"/>
                        </a:spcAft>
                        <a:buNone/>
                      </a:pPr>
                      <a:r>
                        <a:rPr lang="en-US" sz="1800" u="none" cap="none" strike="noStrike">
                          <a:latin typeface="Consolas"/>
                          <a:ea typeface="Consolas"/>
                          <a:cs typeface="Consolas"/>
                          <a:sym typeface="Consolas"/>
                        </a:rPr>
                        <a:t>x</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9642"/>
                        </a:lnSpc>
                        <a:spcBef>
                          <a:spcPts val="0"/>
                        </a:spcBef>
                        <a:spcAft>
                          <a:spcPts val="0"/>
                        </a:spcAft>
                        <a:buNone/>
                      </a:pPr>
                      <a:r>
                        <a:rPr b="1" lang="en-US" sz="1400" u="none" cap="none" strike="noStrike">
                          <a:latin typeface="Consolas"/>
                          <a:ea typeface="Consolas"/>
                          <a:cs typeface="Consolas"/>
                          <a:sym typeface="Consolas"/>
                        </a:rPr>
                        <a:t>a</a:t>
                      </a:r>
                      <a:endParaRPr sz="14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 marR="0" rtl="0" algn="ctr">
                        <a:lnSpc>
                          <a:spcPct val="119642"/>
                        </a:lnSpc>
                        <a:spcBef>
                          <a:spcPts val="0"/>
                        </a:spcBef>
                        <a:spcAft>
                          <a:spcPts val="0"/>
                        </a:spcAft>
                        <a:buNone/>
                      </a:pPr>
                      <a:r>
                        <a:rPr b="1" lang="en-US" sz="1400" u="none" cap="none" strike="noStrike">
                          <a:latin typeface="Consolas"/>
                          <a:ea typeface="Consolas"/>
                          <a:cs typeface="Consolas"/>
                          <a:sym typeface="Consolas"/>
                        </a:rPr>
                        <a:t>b</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905" marR="0" rtl="0" algn="ctr">
                        <a:lnSpc>
                          <a:spcPct val="119642"/>
                        </a:lnSpc>
                        <a:spcBef>
                          <a:spcPts val="0"/>
                        </a:spcBef>
                        <a:spcAft>
                          <a:spcPts val="0"/>
                        </a:spcAft>
                        <a:buNone/>
                      </a:pPr>
                      <a:r>
                        <a:rPr b="1" lang="en-US" sz="1400" u="none" cap="none" strike="noStrike">
                          <a:latin typeface="Consolas"/>
                          <a:ea typeface="Consolas"/>
                          <a:cs typeface="Consolas"/>
                          <a:sym typeface="Consolas"/>
                        </a:rPr>
                        <a:t>c,R1</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70" marR="0" rtl="0" algn="ctr">
                        <a:lnSpc>
                          <a:spcPct val="119642"/>
                        </a:lnSpc>
                        <a:spcBef>
                          <a:spcPts val="0"/>
                        </a:spcBef>
                        <a:spcAft>
                          <a:spcPts val="0"/>
                        </a:spcAft>
                        <a:buNone/>
                      </a:pPr>
                      <a:r>
                        <a:rPr b="1" lang="en-US" sz="1400" u="none" cap="none" strike="noStrike">
                          <a:latin typeface="Consolas"/>
                          <a:ea typeface="Consolas"/>
                          <a:cs typeface="Consolas"/>
                          <a:sym typeface="Consolas"/>
                        </a:rPr>
                        <a:t>d</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41605" marR="0" rtl="0" algn="l">
                        <a:lnSpc>
                          <a:spcPct val="119642"/>
                        </a:lnSpc>
                        <a:spcBef>
                          <a:spcPts val="0"/>
                        </a:spcBef>
                        <a:spcAft>
                          <a:spcPts val="0"/>
                        </a:spcAft>
                        <a:buNone/>
                      </a:pPr>
                      <a:r>
                        <a:rPr b="1" lang="en-US" sz="1400" u="none" cap="none" strike="noStrike">
                          <a:latin typeface="Consolas"/>
                          <a:ea typeface="Consolas"/>
                          <a:cs typeface="Consolas"/>
                          <a:sym typeface="Consolas"/>
                        </a:rPr>
                        <a:t>x,R2</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9642"/>
                        </a:lnSpc>
                        <a:spcBef>
                          <a:spcPts val="0"/>
                        </a:spcBef>
                        <a:spcAft>
                          <a:spcPts val="0"/>
                        </a:spcAft>
                        <a:buNone/>
                      </a:pPr>
                      <a:r>
                        <a:rPr b="1" lang="en-US" sz="1400" u="none" cap="none" strike="noStrike">
                          <a:latin typeface="Consolas"/>
                          <a:ea typeface="Consolas"/>
                          <a:cs typeface="Consolas"/>
                          <a:sym typeface="Consolas"/>
                        </a:rPr>
                        <a:t>y</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9642"/>
                        </a:lnSpc>
                        <a:spcBef>
                          <a:spcPts val="0"/>
                        </a:spcBef>
                        <a:spcAft>
                          <a:spcPts val="0"/>
                        </a:spcAft>
                        <a:buNone/>
                      </a:pPr>
                      <a:r>
                        <a:rPr b="1" lang="en-US" sz="1400" u="none" cap="none" strike="noStrike">
                          <a:latin typeface="Consolas"/>
                          <a:ea typeface="Consolas"/>
                          <a:cs typeface="Consolas"/>
                          <a:sym typeface="Consolas"/>
                        </a:rPr>
                        <a:t>z</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279025">
                <a:tc vMerge="1"/>
                <a:tc>
                  <a:txBody>
                    <a:bodyPr/>
                    <a:lstStyle/>
                    <a:p>
                      <a:pPr indent="0" lvl="0" marL="69850" marR="0" rtl="0" algn="l">
                        <a:lnSpc>
                          <a:spcPct val="116388"/>
                        </a:lnSpc>
                        <a:spcBef>
                          <a:spcPts val="0"/>
                        </a:spcBef>
                        <a:spcAft>
                          <a:spcPts val="0"/>
                        </a:spcAft>
                        <a:buNone/>
                      </a:pPr>
                      <a:r>
                        <a:rPr lang="en-US" sz="1800" u="none" cap="none" strike="noStrike">
                          <a:latin typeface="Consolas"/>
                          <a:ea typeface="Consolas"/>
                          <a:cs typeface="Consolas"/>
                          <a:sym typeface="Consolas"/>
                        </a:rPr>
                        <a:t>LD R2, d</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065" marR="0" rtl="0" algn="ctr">
                        <a:lnSpc>
                          <a:spcPct val="116388"/>
                        </a:lnSpc>
                        <a:spcBef>
                          <a:spcPts val="0"/>
                        </a:spcBef>
                        <a:spcAft>
                          <a:spcPts val="0"/>
                        </a:spcAft>
                        <a:buNone/>
                      </a:pPr>
                      <a:r>
                        <a:rPr lang="en-US" sz="1800" u="none" cap="none" strike="noStrike">
                          <a:latin typeface="Consolas"/>
                          <a:ea typeface="Consolas"/>
                          <a:cs typeface="Consolas"/>
                          <a:sym typeface="Consolas"/>
                        </a:rPr>
                        <a:t>c</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35" marR="0" rtl="0" algn="ctr">
                        <a:lnSpc>
                          <a:spcPct val="116388"/>
                        </a:lnSpc>
                        <a:spcBef>
                          <a:spcPts val="0"/>
                        </a:spcBef>
                        <a:spcAft>
                          <a:spcPts val="0"/>
                        </a:spcAft>
                        <a:buNone/>
                      </a:pPr>
                      <a:r>
                        <a:rPr lang="en-US" sz="1800" u="none" cap="none" strike="noStrike">
                          <a:latin typeface="Consolas"/>
                          <a:ea typeface="Consolas"/>
                          <a:cs typeface="Consolas"/>
                          <a:sym typeface="Consolas"/>
                        </a:rPr>
                        <a:t>d</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a</a:t>
                      </a:r>
                      <a:endParaRPr sz="14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35" marR="0" rtl="0" algn="ctr">
                        <a:lnSpc>
                          <a:spcPct val="116785"/>
                        </a:lnSpc>
                        <a:spcBef>
                          <a:spcPts val="0"/>
                        </a:spcBef>
                        <a:spcAft>
                          <a:spcPts val="0"/>
                        </a:spcAft>
                        <a:buNone/>
                      </a:pPr>
                      <a:r>
                        <a:rPr b="1" lang="en-US" sz="1400" u="none" cap="none" strike="noStrike">
                          <a:latin typeface="Consolas"/>
                          <a:ea typeface="Consolas"/>
                          <a:cs typeface="Consolas"/>
                          <a:sym typeface="Consolas"/>
                        </a:rPr>
                        <a:t>b</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905" marR="0" rtl="0" algn="ctr">
                        <a:lnSpc>
                          <a:spcPct val="116785"/>
                        </a:lnSpc>
                        <a:spcBef>
                          <a:spcPts val="0"/>
                        </a:spcBef>
                        <a:spcAft>
                          <a:spcPts val="0"/>
                        </a:spcAft>
                        <a:buNone/>
                      </a:pPr>
                      <a:r>
                        <a:rPr b="1" lang="en-US" sz="1400" u="none" cap="none" strike="noStrike">
                          <a:latin typeface="Consolas"/>
                          <a:ea typeface="Consolas"/>
                          <a:cs typeface="Consolas"/>
                          <a:sym typeface="Consolas"/>
                        </a:rPr>
                        <a:t>c,R1</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d,R2</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70" marR="0" rtl="0" algn="ctr">
                        <a:lnSpc>
                          <a:spcPct val="116785"/>
                        </a:lnSpc>
                        <a:spcBef>
                          <a:spcPts val="0"/>
                        </a:spcBef>
                        <a:spcAft>
                          <a:spcPts val="0"/>
                        </a:spcAft>
                        <a:buNone/>
                      </a:pPr>
                      <a:r>
                        <a:rPr b="1" lang="en-US" sz="1400" u="none" cap="none" strike="noStrike">
                          <a:latin typeface="Consolas"/>
                          <a:ea typeface="Consolas"/>
                          <a:cs typeface="Consolas"/>
                          <a:sym typeface="Consolas"/>
                        </a:rPr>
                        <a:t>x</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70" marR="0" rtl="0" algn="ctr">
                        <a:lnSpc>
                          <a:spcPct val="116785"/>
                        </a:lnSpc>
                        <a:spcBef>
                          <a:spcPts val="0"/>
                        </a:spcBef>
                        <a:spcAft>
                          <a:spcPts val="0"/>
                        </a:spcAft>
                        <a:buNone/>
                      </a:pPr>
                      <a:r>
                        <a:rPr b="1" lang="en-US" sz="1400" u="none" cap="none" strike="noStrike">
                          <a:latin typeface="Consolas"/>
                          <a:ea typeface="Consolas"/>
                          <a:cs typeface="Consolas"/>
                          <a:sym typeface="Consolas"/>
                        </a:rPr>
                        <a:t>y</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z</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282575">
                <a:tc vMerge="1"/>
                <a:tc>
                  <a:txBody>
                    <a:bodyPr/>
                    <a:lstStyle/>
                    <a:p>
                      <a:pPr indent="0" lvl="0" marL="69850" marR="0" rtl="0" algn="l">
                        <a:lnSpc>
                          <a:spcPct val="116388"/>
                        </a:lnSpc>
                        <a:spcBef>
                          <a:spcPts val="0"/>
                        </a:spcBef>
                        <a:spcAft>
                          <a:spcPts val="0"/>
                        </a:spcAft>
                        <a:buNone/>
                      </a:pPr>
                      <a:r>
                        <a:rPr lang="en-US" sz="1800" u="none" cap="none" strike="noStrike">
                          <a:latin typeface="Consolas"/>
                          <a:ea typeface="Consolas"/>
                          <a:cs typeface="Consolas"/>
                          <a:sym typeface="Consolas"/>
                        </a:rPr>
                        <a:t>SUB R2, R1, R2</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2065" marR="0" rtl="0" algn="ctr">
                        <a:lnSpc>
                          <a:spcPct val="116388"/>
                        </a:lnSpc>
                        <a:spcBef>
                          <a:spcPts val="0"/>
                        </a:spcBef>
                        <a:spcAft>
                          <a:spcPts val="0"/>
                        </a:spcAft>
                        <a:buNone/>
                      </a:pPr>
                      <a:r>
                        <a:rPr lang="en-US" sz="1800" u="none" cap="none" strike="noStrike">
                          <a:latin typeface="Consolas"/>
                          <a:ea typeface="Consolas"/>
                          <a:cs typeface="Consolas"/>
                          <a:sym typeface="Consolas"/>
                        </a:rPr>
                        <a:t>c</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635" marR="0" rtl="0" algn="ctr">
                        <a:lnSpc>
                          <a:spcPct val="116388"/>
                        </a:lnSpc>
                        <a:spcBef>
                          <a:spcPts val="0"/>
                        </a:spcBef>
                        <a:spcAft>
                          <a:spcPts val="0"/>
                        </a:spcAft>
                        <a:buNone/>
                      </a:pPr>
                      <a:r>
                        <a:rPr lang="en-US" sz="1800" u="none" cap="none" strike="noStrike">
                          <a:latin typeface="Consolas"/>
                          <a:ea typeface="Consolas"/>
                          <a:cs typeface="Consolas"/>
                          <a:sym typeface="Consolas"/>
                        </a:rPr>
                        <a:t>y</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a</a:t>
                      </a:r>
                      <a:endParaRPr sz="14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635" marR="0" rtl="0" algn="ctr">
                        <a:lnSpc>
                          <a:spcPct val="116785"/>
                        </a:lnSpc>
                        <a:spcBef>
                          <a:spcPts val="0"/>
                        </a:spcBef>
                        <a:spcAft>
                          <a:spcPts val="0"/>
                        </a:spcAft>
                        <a:buNone/>
                      </a:pPr>
                      <a:r>
                        <a:rPr b="1" lang="en-US" sz="1400" u="none" cap="none" strike="noStrike">
                          <a:latin typeface="Consolas"/>
                          <a:ea typeface="Consolas"/>
                          <a:cs typeface="Consolas"/>
                          <a:sym typeface="Consolas"/>
                        </a:rPr>
                        <a:t>b</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905" marR="0" rtl="0" algn="ctr">
                        <a:lnSpc>
                          <a:spcPct val="116785"/>
                        </a:lnSpc>
                        <a:spcBef>
                          <a:spcPts val="0"/>
                        </a:spcBef>
                        <a:spcAft>
                          <a:spcPts val="0"/>
                        </a:spcAft>
                        <a:buNone/>
                      </a:pPr>
                      <a:r>
                        <a:rPr b="1" lang="en-US" sz="1400" u="none" cap="none" strike="noStrike">
                          <a:latin typeface="Consolas"/>
                          <a:ea typeface="Consolas"/>
                          <a:cs typeface="Consolas"/>
                          <a:sym typeface="Consolas"/>
                        </a:rPr>
                        <a:t>c,R1</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270" marR="0" rtl="0" algn="ctr">
                        <a:lnSpc>
                          <a:spcPct val="116785"/>
                        </a:lnSpc>
                        <a:spcBef>
                          <a:spcPts val="0"/>
                        </a:spcBef>
                        <a:spcAft>
                          <a:spcPts val="0"/>
                        </a:spcAft>
                        <a:buNone/>
                      </a:pPr>
                      <a:r>
                        <a:rPr b="1" lang="en-US" sz="1400" u="none" cap="none" strike="noStrike">
                          <a:latin typeface="Consolas"/>
                          <a:ea typeface="Consolas"/>
                          <a:cs typeface="Consolas"/>
                          <a:sym typeface="Consolas"/>
                        </a:rPr>
                        <a:t>d</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270" marR="0" rtl="0" algn="ctr">
                        <a:lnSpc>
                          <a:spcPct val="116785"/>
                        </a:lnSpc>
                        <a:spcBef>
                          <a:spcPts val="0"/>
                        </a:spcBef>
                        <a:spcAft>
                          <a:spcPts val="0"/>
                        </a:spcAft>
                        <a:buNone/>
                      </a:pPr>
                      <a:r>
                        <a:rPr b="1" lang="en-US" sz="1400" u="none" cap="none" strike="noStrike">
                          <a:latin typeface="Consolas"/>
                          <a:ea typeface="Consolas"/>
                          <a:cs typeface="Consolas"/>
                          <a:sym typeface="Consolas"/>
                        </a:rPr>
                        <a:t>x</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635" marR="0" rtl="0" algn="ctr">
                        <a:lnSpc>
                          <a:spcPct val="116785"/>
                        </a:lnSpc>
                        <a:spcBef>
                          <a:spcPts val="0"/>
                        </a:spcBef>
                        <a:spcAft>
                          <a:spcPts val="0"/>
                        </a:spcAft>
                        <a:buNone/>
                      </a:pPr>
                      <a:r>
                        <a:rPr b="1" lang="en-US" sz="1400" u="none" cap="none" strike="noStrike">
                          <a:latin typeface="Consolas"/>
                          <a:ea typeface="Consolas"/>
                          <a:cs typeface="Consolas"/>
                          <a:sym typeface="Consolas"/>
                        </a:rPr>
                        <a:t>R2</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z</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r>
              <a:tr h="275325">
                <a:tc rowSpan="3">
                  <a:txBody>
                    <a:bodyPr/>
                    <a:lstStyle/>
                    <a:p>
                      <a:pPr indent="0" lvl="0" marL="68580" marR="0" rtl="0" algn="l">
                        <a:lnSpc>
                          <a:spcPct val="115000"/>
                        </a:lnSpc>
                        <a:spcBef>
                          <a:spcPts val="0"/>
                        </a:spcBef>
                        <a:spcAft>
                          <a:spcPts val="0"/>
                        </a:spcAft>
                        <a:buNone/>
                      </a:pPr>
                      <a:r>
                        <a:rPr b="1" lang="en-US" sz="1800" u="none" cap="none" strike="noStrike">
                          <a:solidFill>
                            <a:srgbClr val="FFFFFF"/>
                          </a:solidFill>
                          <a:latin typeface="Consolas"/>
                          <a:ea typeface="Consolas"/>
                          <a:cs typeface="Consolas"/>
                          <a:sym typeface="Consolas"/>
                        </a:rPr>
                        <a:t>z = x + y</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4471C4"/>
                    </a:solidFill>
                  </a:tcPr>
                </a:tc>
                <a:tc>
                  <a:txBody>
                    <a:bodyPr/>
                    <a:lstStyle/>
                    <a:p>
                      <a:pPr indent="0" lvl="0" marL="69850" marR="0" rtl="0" algn="l">
                        <a:lnSpc>
                          <a:spcPct val="115000"/>
                        </a:lnSpc>
                        <a:spcBef>
                          <a:spcPts val="0"/>
                        </a:spcBef>
                        <a:spcAft>
                          <a:spcPts val="0"/>
                        </a:spcAft>
                        <a:buNone/>
                      </a:pPr>
                      <a:r>
                        <a:rPr lang="en-US" sz="1800" u="none" cap="none" strike="noStrike">
                          <a:latin typeface="Consolas"/>
                          <a:ea typeface="Consolas"/>
                          <a:cs typeface="Consolas"/>
                          <a:sym typeface="Consolas"/>
                        </a:rPr>
                        <a:t>LD R1, x</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065" marR="0" rtl="0" algn="ctr">
                        <a:lnSpc>
                          <a:spcPct val="115000"/>
                        </a:lnSpc>
                        <a:spcBef>
                          <a:spcPts val="0"/>
                        </a:spcBef>
                        <a:spcAft>
                          <a:spcPts val="0"/>
                        </a:spcAft>
                        <a:buNone/>
                      </a:pPr>
                      <a:r>
                        <a:rPr lang="en-US" sz="1800" u="none" cap="none" strike="noStrike">
                          <a:latin typeface="Consolas"/>
                          <a:ea typeface="Consolas"/>
                          <a:cs typeface="Consolas"/>
                          <a:sym typeface="Consolas"/>
                        </a:rPr>
                        <a:t>x</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35" marR="0" rtl="0" algn="ctr">
                        <a:lnSpc>
                          <a:spcPct val="115000"/>
                        </a:lnSpc>
                        <a:spcBef>
                          <a:spcPts val="0"/>
                        </a:spcBef>
                        <a:spcAft>
                          <a:spcPts val="0"/>
                        </a:spcAft>
                        <a:buNone/>
                      </a:pPr>
                      <a:r>
                        <a:rPr lang="en-US" sz="1800" u="none" cap="none" strike="noStrike">
                          <a:latin typeface="Consolas"/>
                          <a:ea typeface="Consolas"/>
                          <a:cs typeface="Consolas"/>
                          <a:sym typeface="Consolas"/>
                        </a:rPr>
                        <a:t>y</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4642"/>
                        </a:lnSpc>
                        <a:spcBef>
                          <a:spcPts val="0"/>
                        </a:spcBef>
                        <a:spcAft>
                          <a:spcPts val="0"/>
                        </a:spcAft>
                        <a:buNone/>
                      </a:pPr>
                      <a:r>
                        <a:rPr b="1" lang="en-US" sz="1400" u="none" cap="none" strike="noStrike">
                          <a:latin typeface="Consolas"/>
                          <a:ea typeface="Consolas"/>
                          <a:cs typeface="Consolas"/>
                          <a:sym typeface="Consolas"/>
                        </a:rPr>
                        <a:t>a</a:t>
                      </a:r>
                      <a:endParaRPr sz="14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35" marR="0" rtl="0" algn="ctr">
                        <a:lnSpc>
                          <a:spcPct val="114642"/>
                        </a:lnSpc>
                        <a:spcBef>
                          <a:spcPts val="0"/>
                        </a:spcBef>
                        <a:spcAft>
                          <a:spcPts val="0"/>
                        </a:spcAft>
                        <a:buNone/>
                      </a:pPr>
                      <a:r>
                        <a:rPr b="1" lang="en-US" sz="1400" u="none" cap="none" strike="noStrike">
                          <a:latin typeface="Consolas"/>
                          <a:ea typeface="Consolas"/>
                          <a:cs typeface="Consolas"/>
                          <a:sym typeface="Consolas"/>
                        </a:rPr>
                        <a:t>b</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4642"/>
                        </a:lnSpc>
                        <a:spcBef>
                          <a:spcPts val="0"/>
                        </a:spcBef>
                        <a:spcAft>
                          <a:spcPts val="0"/>
                        </a:spcAft>
                        <a:buNone/>
                      </a:pPr>
                      <a:r>
                        <a:rPr b="1" lang="en-US" sz="1400" u="none" cap="none" strike="noStrike">
                          <a:latin typeface="Consolas"/>
                          <a:ea typeface="Consolas"/>
                          <a:cs typeface="Consolas"/>
                          <a:sym typeface="Consolas"/>
                        </a:rPr>
                        <a:t>c</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70" marR="0" rtl="0" algn="ctr">
                        <a:lnSpc>
                          <a:spcPct val="114642"/>
                        </a:lnSpc>
                        <a:spcBef>
                          <a:spcPts val="0"/>
                        </a:spcBef>
                        <a:spcAft>
                          <a:spcPts val="0"/>
                        </a:spcAft>
                        <a:buNone/>
                      </a:pPr>
                      <a:r>
                        <a:rPr b="1" lang="en-US" sz="1400" u="none" cap="none" strike="noStrike">
                          <a:latin typeface="Consolas"/>
                          <a:ea typeface="Consolas"/>
                          <a:cs typeface="Consolas"/>
                          <a:sym typeface="Consolas"/>
                        </a:rPr>
                        <a:t>d</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41605" marR="0" rtl="0" algn="l">
                        <a:lnSpc>
                          <a:spcPct val="114642"/>
                        </a:lnSpc>
                        <a:spcBef>
                          <a:spcPts val="0"/>
                        </a:spcBef>
                        <a:spcAft>
                          <a:spcPts val="0"/>
                        </a:spcAft>
                        <a:buNone/>
                      </a:pPr>
                      <a:r>
                        <a:rPr b="1" lang="en-US" sz="1400" u="none" cap="none" strike="noStrike">
                          <a:latin typeface="Consolas"/>
                          <a:ea typeface="Consolas"/>
                          <a:cs typeface="Consolas"/>
                          <a:sym typeface="Consolas"/>
                        </a:rPr>
                        <a:t>x,R1</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35" marR="0" rtl="0" algn="ctr">
                        <a:lnSpc>
                          <a:spcPct val="114642"/>
                        </a:lnSpc>
                        <a:spcBef>
                          <a:spcPts val="0"/>
                        </a:spcBef>
                        <a:spcAft>
                          <a:spcPts val="0"/>
                        </a:spcAft>
                        <a:buNone/>
                      </a:pPr>
                      <a:r>
                        <a:rPr b="1" lang="en-US" sz="1400" u="none" cap="none" strike="noStrike">
                          <a:latin typeface="Consolas"/>
                          <a:ea typeface="Consolas"/>
                          <a:cs typeface="Consolas"/>
                          <a:sym typeface="Consolas"/>
                        </a:rPr>
                        <a:t>R2</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4642"/>
                        </a:lnSpc>
                        <a:spcBef>
                          <a:spcPts val="0"/>
                        </a:spcBef>
                        <a:spcAft>
                          <a:spcPts val="0"/>
                        </a:spcAft>
                        <a:buNone/>
                      </a:pPr>
                      <a:r>
                        <a:rPr b="1" lang="en-US" sz="1400" u="none" cap="none" strike="noStrike">
                          <a:latin typeface="Consolas"/>
                          <a:ea typeface="Consolas"/>
                          <a:cs typeface="Consolas"/>
                          <a:sym typeface="Consolas"/>
                        </a:rPr>
                        <a:t>z</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278925">
                <a:tc vMerge="1"/>
                <a:tc>
                  <a:txBody>
                    <a:bodyPr/>
                    <a:lstStyle/>
                    <a:p>
                      <a:pPr indent="0" lvl="0" marL="69850" marR="0" rtl="0" algn="l">
                        <a:lnSpc>
                          <a:spcPct val="116388"/>
                        </a:lnSpc>
                        <a:spcBef>
                          <a:spcPts val="0"/>
                        </a:spcBef>
                        <a:spcAft>
                          <a:spcPts val="0"/>
                        </a:spcAft>
                        <a:buNone/>
                      </a:pPr>
                      <a:r>
                        <a:rPr lang="en-US" sz="1800" u="none" cap="none" strike="noStrike">
                          <a:latin typeface="Consolas"/>
                          <a:ea typeface="Consolas"/>
                          <a:cs typeface="Consolas"/>
                          <a:sym typeface="Consolas"/>
                        </a:rPr>
                        <a:t>ADD R1, R1, R2</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065" marR="0" rtl="0" algn="ctr">
                        <a:lnSpc>
                          <a:spcPct val="116388"/>
                        </a:lnSpc>
                        <a:spcBef>
                          <a:spcPts val="0"/>
                        </a:spcBef>
                        <a:spcAft>
                          <a:spcPts val="0"/>
                        </a:spcAft>
                        <a:buNone/>
                      </a:pPr>
                      <a:r>
                        <a:rPr lang="en-US" sz="1800" u="none" cap="none" strike="noStrike">
                          <a:latin typeface="Consolas"/>
                          <a:ea typeface="Consolas"/>
                          <a:cs typeface="Consolas"/>
                          <a:sym typeface="Consolas"/>
                        </a:rPr>
                        <a:t>z</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 marR="0" rtl="0" algn="ctr">
                        <a:lnSpc>
                          <a:spcPct val="116388"/>
                        </a:lnSpc>
                        <a:spcBef>
                          <a:spcPts val="0"/>
                        </a:spcBef>
                        <a:spcAft>
                          <a:spcPts val="0"/>
                        </a:spcAft>
                        <a:buNone/>
                      </a:pPr>
                      <a:r>
                        <a:rPr lang="en-US" sz="1800" u="none" cap="none" strike="noStrike">
                          <a:latin typeface="Consolas"/>
                          <a:ea typeface="Consolas"/>
                          <a:cs typeface="Consolas"/>
                          <a:sym typeface="Consolas"/>
                        </a:rPr>
                        <a:t>y</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a</a:t>
                      </a:r>
                      <a:endParaRPr sz="14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 marR="0" rtl="0" algn="ctr">
                        <a:lnSpc>
                          <a:spcPct val="116785"/>
                        </a:lnSpc>
                        <a:spcBef>
                          <a:spcPts val="0"/>
                        </a:spcBef>
                        <a:spcAft>
                          <a:spcPts val="0"/>
                        </a:spcAft>
                        <a:buNone/>
                      </a:pPr>
                      <a:r>
                        <a:rPr b="1" lang="en-US" sz="1400" u="none" cap="none" strike="noStrike">
                          <a:latin typeface="Consolas"/>
                          <a:ea typeface="Consolas"/>
                          <a:cs typeface="Consolas"/>
                          <a:sym typeface="Consolas"/>
                        </a:rPr>
                        <a:t>b</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c</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70" marR="0" rtl="0" algn="ctr">
                        <a:lnSpc>
                          <a:spcPct val="116785"/>
                        </a:lnSpc>
                        <a:spcBef>
                          <a:spcPts val="0"/>
                        </a:spcBef>
                        <a:spcAft>
                          <a:spcPts val="0"/>
                        </a:spcAft>
                        <a:buNone/>
                      </a:pPr>
                      <a:r>
                        <a:rPr b="1" lang="en-US" sz="1400" u="none" cap="none" strike="noStrike">
                          <a:latin typeface="Consolas"/>
                          <a:ea typeface="Consolas"/>
                          <a:cs typeface="Consolas"/>
                          <a:sym typeface="Consolas"/>
                        </a:rPr>
                        <a:t>d</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70" marR="0" rtl="0" algn="ctr">
                        <a:lnSpc>
                          <a:spcPct val="116785"/>
                        </a:lnSpc>
                        <a:spcBef>
                          <a:spcPts val="0"/>
                        </a:spcBef>
                        <a:spcAft>
                          <a:spcPts val="0"/>
                        </a:spcAft>
                        <a:buNone/>
                      </a:pPr>
                      <a:r>
                        <a:rPr b="1" lang="en-US" sz="1400" u="none" cap="none" strike="noStrike">
                          <a:latin typeface="Consolas"/>
                          <a:ea typeface="Consolas"/>
                          <a:cs typeface="Consolas"/>
                          <a:sym typeface="Consolas"/>
                        </a:rPr>
                        <a:t>x</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 marR="0" rtl="0" algn="ctr">
                        <a:lnSpc>
                          <a:spcPct val="116785"/>
                        </a:lnSpc>
                        <a:spcBef>
                          <a:spcPts val="0"/>
                        </a:spcBef>
                        <a:spcAft>
                          <a:spcPts val="0"/>
                        </a:spcAft>
                        <a:buNone/>
                      </a:pPr>
                      <a:r>
                        <a:rPr b="1" lang="en-US" sz="1400" u="none" cap="none" strike="noStrike">
                          <a:latin typeface="Consolas"/>
                          <a:ea typeface="Consolas"/>
                          <a:cs typeface="Consolas"/>
                          <a:sym typeface="Consolas"/>
                        </a:rPr>
                        <a:t>R2</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R1</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286975">
                <a:tc vMerge="1"/>
                <a:tc>
                  <a:txBody>
                    <a:bodyPr/>
                    <a:lstStyle/>
                    <a:p>
                      <a:pPr indent="0" lvl="0" marL="69850" marR="0" rtl="0" algn="l">
                        <a:lnSpc>
                          <a:spcPct val="116666"/>
                        </a:lnSpc>
                        <a:spcBef>
                          <a:spcPts val="0"/>
                        </a:spcBef>
                        <a:spcAft>
                          <a:spcPts val="0"/>
                        </a:spcAft>
                        <a:buNone/>
                      </a:pPr>
                      <a:r>
                        <a:rPr lang="en-US" sz="1800" u="none" cap="none" strike="noStrike">
                          <a:latin typeface="Consolas"/>
                          <a:ea typeface="Consolas"/>
                          <a:cs typeface="Consolas"/>
                          <a:sym typeface="Consolas"/>
                        </a:rPr>
                        <a:t>ST z,R1</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12065" marR="0" rtl="0" algn="ctr">
                        <a:lnSpc>
                          <a:spcPct val="116666"/>
                        </a:lnSpc>
                        <a:spcBef>
                          <a:spcPts val="0"/>
                        </a:spcBef>
                        <a:spcAft>
                          <a:spcPts val="0"/>
                        </a:spcAft>
                        <a:buNone/>
                      </a:pPr>
                      <a:r>
                        <a:rPr lang="en-US" sz="1800" u="none" cap="none" strike="noStrike">
                          <a:latin typeface="Consolas"/>
                          <a:ea typeface="Consolas"/>
                          <a:cs typeface="Consolas"/>
                          <a:sym typeface="Consolas"/>
                        </a:rPr>
                        <a:t>z</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635" marR="0" rtl="0" algn="ctr">
                        <a:lnSpc>
                          <a:spcPct val="116666"/>
                        </a:lnSpc>
                        <a:spcBef>
                          <a:spcPts val="0"/>
                        </a:spcBef>
                        <a:spcAft>
                          <a:spcPts val="0"/>
                        </a:spcAft>
                        <a:buNone/>
                      </a:pPr>
                      <a:r>
                        <a:rPr lang="en-US" sz="1800" u="none" cap="none" strike="noStrike">
                          <a:latin typeface="Consolas"/>
                          <a:ea typeface="Consolas"/>
                          <a:cs typeface="Consolas"/>
                          <a:sym typeface="Consolas"/>
                        </a:rPr>
                        <a:t>y</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a</a:t>
                      </a:r>
                      <a:endParaRPr sz="14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635" marR="0" rtl="0" algn="ctr">
                        <a:lnSpc>
                          <a:spcPct val="116785"/>
                        </a:lnSpc>
                        <a:spcBef>
                          <a:spcPts val="0"/>
                        </a:spcBef>
                        <a:spcAft>
                          <a:spcPts val="0"/>
                        </a:spcAft>
                        <a:buNone/>
                      </a:pPr>
                      <a:r>
                        <a:rPr b="1" lang="en-US" sz="1400" u="none" cap="none" strike="noStrike">
                          <a:latin typeface="Consolas"/>
                          <a:ea typeface="Consolas"/>
                          <a:cs typeface="Consolas"/>
                          <a:sym typeface="Consolas"/>
                        </a:rPr>
                        <a:t>b</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c</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1270" marR="0" rtl="0" algn="ctr">
                        <a:lnSpc>
                          <a:spcPct val="116785"/>
                        </a:lnSpc>
                        <a:spcBef>
                          <a:spcPts val="0"/>
                        </a:spcBef>
                        <a:spcAft>
                          <a:spcPts val="0"/>
                        </a:spcAft>
                        <a:buNone/>
                      </a:pPr>
                      <a:r>
                        <a:rPr b="1" lang="en-US" sz="1400" u="none" cap="none" strike="noStrike">
                          <a:latin typeface="Consolas"/>
                          <a:ea typeface="Consolas"/>
                          <a:cs typeface="Consolas"/>
                          <a:sym typeface="Consolas"/>
                        </a:rPr>
                        <a:t>d</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1270" marR="0" rtl="0" algn="ctr">
                        <a:lnSpc>
                          <a:spcPct val="116785"/>
                        </a:lnSpc>
                        <a:spcBef>
                          <a:spcPts val="0"/>
                        </a:spcBef>
                        <a:spcAft>
                          <a:spcPts val="0"/>
                        </a:spcAft>
                        <a:buNone/>
                      </a:pPr>
                      <a:r>
                        <a:rPr b="1" lang="en-US" sz="1400" u="none" cap="none" strike="noStrike">
                          <a:latin typeface="Consolas"/>
                          <a:ea typeface="Consolas"/>
                          <a:cs typeface="Consolas"/>
                          <a:sym typeface="Consolas"/>
                        </a:rPr>
                        <a:t>x</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635" marR="0" rtl="0" algn="ctr">
                        <a:lnSpc>
                          <a:spcPct val="116785"/>
                        </a:lnSpc>
                        <a:spcBef>
                          <a:spcPts val="0"/>
                        </a:spcBef>
                        <a:spcAft>
                          <a:spcPts val="0"/>
                        </a:spcAft>
                        <a:buNone/>
                      </a:pPr>
                      <a:r>
                        <a:rPr b="1" lang="en-US" sz="1400" u="none" cap="none" strike="noStrike">
                          <a:latin typeface="Consolas"/>
                          <a:ea typeface="Consolas"/>
                          <a:cs typeface="Consolas"/>
                          <a:sym typeface="Consolas"/>
                        </a:rPr>
                        <a:t>R2</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c>
                  <a:txBody>
                    <a:bodyPr/>
                    <a:lstStyle/>
                    <a:p>
                      <a:pPr indent="0" lvl="0" marL="1270" marR="0" rtl="0" algn="ctr">
                        <a:lnSpc>
                          <a:spcPct val="116785"/>
                        </a:lnSpc>
                        <a:spcBef>
                          <a:spcPts val="0"/>
                        </a:spcBef>
                        <a:spcAft>
                          <a:spcPts val="0"/>
                        </a:spcAft>
                        <a:buNone/>
                      </a:pPr>
                      <a:r>
                        <a:rPr b="1" lang="en-US" sz="1400" u="none" cap="none" strike="noStrike">
                          <a:latin typeface="Consolas"/>
                          <a:ea typeface="Consolas"/>
                          <a:cs typeface="Consolas"/>
                          <a:sym typeface="Consolas"/>
                        </a:rPr>
                        <a:t>z,R1</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8CAAC"/>
                      </a:solidFill>
                      <a:prstDash val="solid"/>
                      <a:round/>
                      <a:headEnd len="sm" w="sm" type="none"/>
                      <a:tailEnd len="sm" w="sm" type="none"/>
                    </a:lnB>
                    <a:solidFill>
                      <a:srgbClr val="E9EBF5"/>
                    </a:solidFill>
                  </a:tcPr>
                </a:tc>
              </a:tr>
              <a:tr h="271275">
                <a:tc>
                  <a:txBody>
                    <a:bodyPr/>
                    <a:lstStyle/>
                    <a:p>
                      <a:pPr indent="0" lvl="0" marL="68580" marR="0" rtl="0" algn="l">
                        <a:lnSpc>
                          <a:spcPct val="113055"/>
                        </a:lnSpc>
                        <a:spcBef>
                          <a:spcPts val="0"/>
                        </a:spcBef>
                        <a:spcAft>
                          <a:spcPts val="0"/>
                        </a:spcAft>
                        <a:buNone/>
                      </a:pPr>
                      <a:r>
                        <a:rPr b="1" lang="en-US" sz="1800" u="none" cap="none" strike="noStrike">
                          <a:solidFill>
                            <a:srgbClr val="FFFFFF"/>
                          </a:solidFill>
                          <a:latin typeface="Consolas"/>
                          <a:ea typeface="Consolas"/>
                          <a:cs typeface="Consolas"/>
                          <a:sym typeface="Consolas"/>
                        </a:rPr>
                        <a:t>d = y * z</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4471C4"/>
                    </a:solidFill>
                  </a:tcPr>
                </a:tc>
                <a:tc>
                  <a:txBody>
                    <a:bodyPr/>
                    <a:lstStyle/>
                    <a:p>
                      <a:pPr indent="0" lvl="0" marL="69850" marR="0" rtl="0" algn="l">
                        <a:lnSpc>
                          <a:spcPct val="113055"/>
                        </a:lnSpc>
                        <a:spcBef>
                          <a:spcPts val="0"/>
                        </a:spcBef>
                        <a:spcAft>
                          <a:spcPts val="0"/>
                        </a:spcAft>
                        <a:buNone/>
                      </a:pPr>
                      <a:r>
                        <a:rPr lang="en-US" sz="1800" u="none" cap="none" strike="noStrike">
                          <a:latin typeface="Consolas"/>
                          <a:ea typeface="Consolas"/>
                          <a:cs typeface="Consolas"/>
                          <a:sym typeface="Consolas"/>
                        </a:rPr>
                        <a:t>MUL R1, R2, R1</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2065" marR="0" rtl="0" algn="ctr">
                        <a:lnSpc>
                          <a:spcPct val="113055"/>
                        </a:lnSpc>
                        <a:spcBef>
                          <a:spcPts val="0"/>
                        </a:spcBef>
                        <a:spcAft>
                          <a:spcPts val="0"/>
                        </a:spcAft>
                        <a:buNone/>
                      </a:pPr>
                      <a:r>
                        <a:rPr lang="en-US" sz="1800" u="none" cap="none" strike="noStrike">
                          <a:latin typeface="Consolas"/>
                          <a:ea typeface="Consolas"/>
                          <a:cs typeface="Consolas"/>
                          <a:sym typeface="Consolas"/>
                        </a:rPr>
                        <a:t>d</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635" marR="0" rtl="0" algn="ctr">
                        <a:lnSpc>
                          <a:spcPct val="113055"/>
                        </a:lnSpc>
                        <a:spcBef>
                          <a:spcPts val="0"/>
                        </a:spcBef>
                        <a:spcAft>
                          <a:spcPts val="0"/>
                        </a:spcAft>
                        <a:buNone/>
                      </a:pPr>
                      <a:r>
                        <a:rPr lang="en-US" sz="1800" u="none" cap="none" strike="noStrike">
                          <a:latin typeface="Consolas"/>
                          <a:ea typeface="Consolas"/>
                          <a:cs typeface="Consolas"/>
                          <a:sym typeface="Consolas"/>
                        </a:rPr>
                        <a:t>y</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ctr">
                        <a:lnSpc>
                          <a:spcPct val="112142"/>
                        </a:lnSpc>
                        <a:spcBef>
                          <a:spcPts val="0"/>
                        </a:spcBef>
                        <a:spcAft>
                          <a:spcPts val="0"/>
                        </a:spcAft>
                        <a:buNone/>
                      </a:pPr>
                      <a:r>
                        <a:rPr b="1" lang="en-US" sz="1400" u="none" cap="none" strike="noStrike">
                          <a:latin typeface="Consolas"/>
                          <a:ea typeface="Consolas"/>
                          <a:cs typeface="Consolas"/>
                          <a:sym typeface="Consolas"/>
                        </a:rPr>
                        <a:t>a</a:t>
                      </a:r>
                      <a:endParaRPr sz="14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635" marR="0" rtl="0" algn="ctr">
                        <a:lnSpc>
                          <a:spcPct val="112142"/>
                        </a:lnSpc>
                        <a:spcBef>
                          <a:spcPts val="0"/>
                        </a:spcBef>
                        <a:spcAft>
                          <a:spcPts val="0"/>
                        </a:spcAft>
                        <a:buNone/>
                      </a:pPr>
                      <a:r>
                        <a:rPr b="1" lang="en-US" sz="1400" u="none" cap="none" strike="noStrike">
                          <a:latin typeface="Consolas"/>
                          <a:ea typeface="Consolas"/>
                          <a:cs typeface="Consolas"/>
                          <a:sym typeface="Consolas"/>
                        </a:rPr>
                        <a:t>b</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ctr">
                        <a:lnSpc>
                          <a:spcPct val="112142"/>
                        </a:lnSpc>
                        <a:spcBef>
                          <a:spcPts val="0"/>
                        </a:spcBef>
                        <a:spcAft>
                          <a:spcPts val="0"/>
                        </a:spcAft>
                        <a:buNone/>
                      </a:pPr>
                      <a:r>
                        <a:rPr b="1" lang="en-US" sz="1400" u="none" cap="none" strike="noStrike">
                          <a:latin typeface="Consolas"/>
                          <a:ea typeface="Consolas"/>
                          <a:cs typeface="Consolas"/>
                          <a:sym typeface="Consolas"/>
                        </a:rPr>
                        <a:t>c</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270" marR="0" rtl="0" algn="ctr">
                        <a:lnSpc>
                          <a:spcPct val="112142"/>
                        </a:lnSpc>
                        <a:spcBef>
                          <a:spcPts val="0"/>
                        </a:spcBef>
                        <a:spcAft>
                          <a:spcPts val="0"/>
                        </a:spcAft>
                        <a:buNone/>
                      </a:pPr>
                      <a:r>
                        <a:rPr b="1" lang="en-US" sz="1400" u="none" cap="none" strike="noStrike">
                          <a:latin typeface="Consolas"/>
                          <a:ea typeface="Consolas"/>
                          <a:cs typeface="Consolas"/>
                          <a:sym typeface="Consolas"/>
                        </a:rPr>
                        <a:t>R1</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1270" marR="0" rtl="0" algn="ctr">
                        <a:lnSpc>
                          <a:spcPct val="112142"/>
                        </a:lnSpc>
                        <a:spcBef>
                          <a:spcPts val="0"/>
                        </a:spcBef>
                        <a:spcAft>
                          <a:spcPts val="0"/>
                        </a:spcAft>
                        <a:buNone/>
                      </a:pPr>
                      <a:r>
                        <a:rPr b="1" lang="en-US" sz="1400" u="none" cap="none" strike="noStrike">
                          <a:latin typeface="Consolas"/>
                          <a:ea typeface="Consolas"/>
                          <a:cs typeface="Consolas"/>
                          <a:sym typeface="Consolas"/>
                        </a:rPr>
                        <a:t>x</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635" marR="0" rtl="0" algn="ctr">
                        <a:lnSpc>
                          <a:spcPct val="112142"/>
                        </a:lnSpc>
                        <a:spcBef>
                          <a:spcPts val="0"/>
                        </a:spcBef>
                        <a:spcAft>
                          <a:spcPts val="0"/>
                        </a:spcAft>
                        <a:buNone/>
                      </a:pPr>
                      <a:r>
                        <a:rPr b="1" lang="en-US" sz="1400" u="none" cap="none" strike="noStrike">
                          <a:latin typeface="Consolas"/>
                          <a:ea typeface="Consolas"/>
                          <a:cs typeface="Consolas"/>
                          <a:sym typeface="Consolas"/>
                        </a:rPr>
                        <a:t>R2</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c>
                  <a:txBody>
                    <a:bodyPr/>
                    <a:lstStyle/>
                    <a:p>
                      <a:pPr indent="0" lvl="0" marL="0" marR="0" rtl="0" algn="ctr">
                        <a:lnSpc>
                          <a:spcPct val="112142"/>
                        </a:lnSpc>
                        <a:spcBef>
                          <a:spcPts val="0"/>
                        </a:spcBef>
                        <a:spcAft>
                          <a:spcPts val="0"/>
                        </a:spcAft>
                        <a:buNone/>
                      </a:pPr>
                      <a:r>
                        <a:rPr b="1" lang="en-US" sz="1400" u="none" cap="none" strike="noStrike">
                          <a:latin typeface="Consolas"/>
                          <a:ea typeface="Consolas"/>
                          <a:cs typeface="Consolas"/>
                          <a:sym typeface="Consolas"/>
                        </a:rPr>
                        <a:t>z</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38100">
                      <a:solidFill>
                        <a:srgbClr val="F8CAAC"/>
                      </a:solidFill>
                      <a:prstDash val="solid"/>
                      <a:round/>
                      <a:headEnd len="sm" w="sm" type="none"/>
                      <a:tailEnd len="sm" w="sm" type="none"/>
                    </a:lnB>
                    <a:solidFill>
                      <a:srgbClr val="CFD4EA"/>
                    </a:solidFill>
                  </a:tcPr>
                </a:tc>
              </a:tr>
              <a:tr h="278625">
                <a:tc rowSpan="2">
                  <a:txBody>
                    <a:bodyPr/>
                    <a:lstStyle/>
                    <a:p>
                      <a:pPr indent="0" lvl="0" marL="68580" marR="0" rtl="0" algn="l">
                        <a:lnSpc>
                          <a:spcPct val="116388"/>
                        </a:lnSpc>
                        <a:spcBef>
                          <a:spcPts val="0"/>
                        </a:spcBef>
                        <a:spcAft>
                          <a:spcPts val="0"/>
                        </a:spcAft>
                        <a:buNone/>
                      </a:pPr>
                      <a:r>
                        <a:rPr b="1" lang="en-US" sz="1800" u="none" cap="none" strike="noStrike">
                          <a:solidFill>
                            <a:srgbClr val="FFFFFF"/>
                          </a:solidFill>
                          <a:latin typeface="Consolas"/>
                          <a:ea typeface="Consolas"/>
                          <a:cs typeface="Consolas"/>
                          <a:sym typeface="Consolas"/>
                        </a:rPr>
                        <a:t>exit</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4471C4"/>
                    </a:solidFill>
                  </a:tcPr>
                </a:tc>
                <a:tc>
                  <a:txBody>
                    <a:bodyPr/>
                    <a:lstStyle/>
                    <a:p>
                      <a:pPr indent="0" lvl="0" marL="69850" marR="0" rtl="0" algn="l">
                        <a:lnSpc>
                          <a:spcPct val="116388"/>
                        </a:lnSpc>
                        <a:spcBef>
                          <a:spcPts val="0"/>
                        </a:spcBef>
                        <a:spcAft>
                          <a:spcPts val="0"/>
                        </a:spcAft>
                        <a:buNone/>
                      </a:pPr>
                      <a:r>
                        <a:rPr lang="en-US" sz="1800" u="none" cap="none" strike="noStrike">
                          <a:latin typeface="Consolas"/>
                          <a:ea typeface="Consolas"/>
                          <a:cs typeface="Consolas"/>
                          <a:sym typeface="Consolas"/>
                        </a:rPr>
                        <a:t>ST d,R1</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065" marR="0" rtl="0" algn="ctr">
                        <a:lnSpc>
                          <a:spcPct val="116388"/>
                        </a:lnSpc>
                        <a:spcBef>
                          <a:spcPts val="0"/>
                        </a:spcBef>
                        <a:spcAft>
                          <a:spcPts val="0"/>
                        </a:spcAft>
                        <a:buNone/>
                      </a:pPr>
                      <a:r>
                        <a:rPr lang="en-US" sz="1800" u="none" cap="none" strike="noStrike">
                          <a:latin typeface="Consolas"/>
                          <a:ea typeface="Consolas"/>
                          <a:cs typeface="Consolas"/>
                          <a:sym typeface="Consolas"/>
                        </a:rPr>
                        <a:t>d</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35" marR="0" rtl="0" algn="ctr">
                        <a:lnSpc>
                          <a:spcPct val="116388"/>
                        </a:lnSpc>
                        <a:spcBef>
                          <a:spcPts val="0"/>
                        </a:spcBef>
                        <a:spcAft>
                          <a:spcPts val="0"/>
                        </a:spcAft>
                        <a:buNone/>
                      </a:pPr>
                      <a:r>
                        <a:rPr lang="en-US" sz="1800" u="none" cap="none" strike="noStrike">
                          <a:latin typeface="Consolas"/>
                          <a:ea typeface="Consolas"/>
                          <a:cs typeface="Consolas"/>
                          <a:sym typeface="Consolas"/>
                        </a:rPr>
                        <a:t>y</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a</a:t>
                      </a:r>
                      <a:endParaRPr sz="14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35" marR="0" rtl="0" algn="ctr">
                        <a:lnSpc>
                          <a:spcPct val="116428"/>
                        </a:lnSpc>
                        <a:spcBef>
                          <a:spcPts val="0"/>
                        </a:spcBef>
                        <a:spcAft>
                          <a:spcPts val="0"/>
                        </a:spcAft>
                        <a:buNone/>
                      </a:pPr>
                      <a:r>
                        <a:rPr b="1" lang="en-US" sz="1400" u="none" cap="none" strike="noStrike">
                          <a:latin typeface="Consolas"/>
                          <a:ea typeface="Consolas"/>
                          <a:cs typeface="Consolas"/>
                          <a:sym typeface="Consolas"/>
                        </a:rPr>
                        <a:t>b</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c</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d,R1</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70" marR="0" rtl="0" algn="ctr">
                        <a:lnSpc>
                          <a:spcPct val="116428"/>
                        </a:lnSpc>
                        <a:spcBef>
                          <a:spcPts val="0"/>
                        </a:spcBef>
                        <a:spcAft>
                          <a:spcPts val="0"/>
                        </a:spcAft>
                        <a:buNone/>
                      </a:pPr>
                      <a:r>
                        <a:rPr b="1" lang="en-US" sz="1400" u="none" cap="none" strike="noStrike">
                          <a:latin typeface="Consolas"/>
                          <a:ea typeface="Consolas"/>
                          <a:cs typeface="Consolas"/>
                          <a:sym typeface="Consolas"/>
                        </a:rPr>
                        <a:t>x</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635" marR="0" rtl="0" algn="ctr">
                        <a:lnSpc>
                          <a:spcPct val="116428"/>
                        </a:lnSpc>
                        <a:spcBef>
                          <a:spcPts val="0"/>
                        </a:spcBef>
                        <a:spcAft>
                          <a:spcPts val="0"/>
                        </a:spcAft>
                        <a:buNone/>
                      </a:pPr>
                      <a:r>
                        <a:rPr b="1" lang="en-US" sz="1400" u="none" cap="none" strike="noStrike">
                          <a:latin typeface="Consolas"/>
                          <a:ea typeface="Consolas"/>
                          <a:cs typeface="Consolas"/>
                          <a:sym typeface="Consolas"/>
                        </a:rPr>
                        <a:t>R2</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16428"/>
                        </a:lnSpc>
                        <a:spcBef>
                          <a:spcPts val="0"/>
                        </a:spcBef>
                        <a:spcAft>
                          <a:spcPts val="0"/>
                        </a:spcAft>
                        <a:buNone/>
                      </a:pPr>
                      <a:r>
                        <a:rPr b="1" lang="en-US" sz="1400" u="none" cap="none" strike="noStrike">
                          <a:latin typeface="Consolas"/>
                          <a:ea typeface="Consolas"/>
                          <a:cs typeface="Consolas"/>
                          <a:sym typeface="Consolas"/>
                        </a:rPr>
                        <a:t>z</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8CAAC"/>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278950">
                <a:tc vMerge="1"/>
                <a:tc>
                  <a:txBody>
                    <a:bodyPr/>
                    <a:lstStyle/>
                    <a:p>
                      <a:pPr indent="0" lvl="0" marL="69850" marR="0" rtl="0" algn="l">
                        <a:lnSpc>
                          <a:spcPct val="116388"/>
                        </a:lnSpc>
                        <a:spcBef>
                          <a:spcPts val="0"/>
                        </a:spcBef>
                        <a:spcAft>
                          <a:spcPts val="0"/>
                        </a:spcAft>
                        <a:buNone/>
                      </a:pPr>
                      <a:r>
                        <a:rPr lang="en-US" sz="1800" u="none" cap="none" strike="noStrike">
                          <a:latin typeface="Consolas"/>
                          <a:ea typeface="Consolas"/>
                          <a:cs typeface="Consolas"/>
                          <a:sym typeface="Consolas"/>
                        </a:rPr>
                        <a:t>ST y,R2</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065" marR="0" rtl="0" algn="ctr">
                        <a:lnSpc>
                          <a:spcPct val="116388"/>
                        </a:lnSpc>
                        <a:spcBef>
                          <a:spcPts val="0"/>
                        </a:spcBef>
                        <a:spcAft>
                          <a:spcPts val="0"/>
                        </a:spcAft>
                        <a:buNone/>
                      </a:pPr>
                      <a:r>
                        <a:rPr lang="en-US" sz="1800" u="none" cap="none" strike="noStrike">
                          <a:latin typeface="Consolas"/>
                          <a:ea typeface="Consolas"/>
                          <a:cs typeface="Consolas"/>
                          <a:sym typeface="Consolas"/>
                        </a:rPr>
                        <a:t>d</a:t>
                      </a:r>
                      <a:endParaRPr sz="18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 marR="0" rtl="0" algn="ctr">
                        <a:lnSpc>
                          <a:spcPct val="116388"/>
                        </a:lnSpc>
                        <a:spcBef>
                          <a:spcPts val="0"/>
                        </a:spcBef>
                        <a:spcAft>
                          <a:spcPts val="0"/>
                        </a:spcAft>
                        <a:buNone/>
                      </a:pPr>
                      <a:r>
                        <a:rPr lang="en-US" sz="1800" u="none" cap="none" strike="noStrike">
                          <a:latin typeface="Consolas"/>
                          <a:ea typeface="Consolas"/>
                          <a:cs typeface="Consolas"/>
                          <a:sym typeface="Consolas"/>
                        </a:rPr>
                        <a:t>y</a:t>
                      </a:r>
                      <a:endParaRPr sz="18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6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38100">
                      <a:solidFill>
                        <a:srgbClr val="EC7C30"/>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a</a:t>
                      </a:r>
                      <a:endParaRPr sz="1400" u="none" cap="none" strike="noStrike">
                        <a:latin typeface="Consolas"/>
                        <a:ea typeface="Consolas"/>
                        <a:cs typeface="Consolas"/>
                        <a:sym typeface="Consolas"/>
                      </a:endParaRPr>
                    </a:p>
                  </a:txBody>
                  <a:tcPr marT="0" marB="0" marR="0" marL="0">
                    <a:lnL cap="flat" cmpd="sng" w="38100">
                      <a:solidFill>
                        <a:srgbClr val="EC7C30"/>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635" marR="0" rtl="0" algn="ctr">
                        <a:lnSpc>
                          <a:spcPct val="116785"/>
                        </a:lnSpc>
                        <a:spcBef>
                          <a:spcPts val="0"/>
                        </a:spcBef>
                        <a:spcAft>
                          <a:spcPts val="0"/>
                        </a:spcAft>
                        <a:buNone/>
                      </a:pPr>
                      <a:r>
                        <a:rPr b="1" lang="en-US" sz="1400" u="none" cap="none" strike="noStrike">
                          <a:latin typeface="Consolas"/>
                          <a:ea typeface="Consolas"/>
                          <a:cs typeface="Consolas"/>
                          <a:sym typeface="Consolas"/>
                        </a:rPr>
                        <a:t>b</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c</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d,R1</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70" marR="0" rtl="0" algn="ctr">
                        <a:lnSpc>
                          <a:spcPct val="116785"/>
                        </a:lnSpc>
                        <a:spcBef>
                          <a:spcPts val="0"/>
                        </a:spcBef>
                        <a:spcAft>
                          <a:spcPts val="0"/>
                        </a:spcAft>
                        <a:buNone/>
                      </a:pPr>
                      <a:r>
                        <a:rPr b="1" lang="en-US" sz="1400" u="none" cap="none" strike="noStrike">
                          <a:latin typeface="Consolas"/>
                          <a:ea typeface="Consolas"/>
                          <a:cs typeface="Consolas"/>
                          <a:sym typeface="Consolas"/>
                        </a:rPr>
                        <a:t>x</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y,R2</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16785"/>
                        </a:lnSpc>
                        <a:spcBef>
                          <a:spcPts val="0"/>
                        </a:spcBef>
                        <a:spcAft>
                          <a:spcPts val="0"/>
                        </a:spcAft>
                        <a:buNone/>
                      </a:pPr>
                      <a:r>
                        <a:rPr b="1" lang="en-US" sz="1400" u="none" cap="none" strike="noStrike">
                          <a:latin typeface="Consolas"/>
                          <a:ea typeface="Consolas"/>
                          <a:cs typeface="Consolas"/>
                          <a:sym typeface="Consolas"/>
                        </a:rPr>
                        <a:t>z</a:t>
                      </a:r>
                      <a:endParaRPr sz="1400" u="none" cap="none" strike="noStrike">
                        <a:latin typeface="Consolas"/>
                        <a:ea typeface="Consolas"/>
                        <a:cs typeface="Consolas"/>
                        <a:sym typeface="Consolas"/>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bl>
          </a:graphicData>
        </a:graphic>
      </p:graphicFrame>
      <p:sp>
        <p:nvSpPr>
          <p:cNvPr id="204" name="Google Shape;204;p18"/>
          <p:cNvSpPr txBox="1"/>
          <p:nvPr/>
        </p:nvSpPr>
        <p:spPr>
          <a:xfrm>
            <a:off x="4176776" y="1347343"/>
            <a:ext cx="6497955" cy="944244"/>
          </a:xfrm>
          <a:prstGeom prst="rect">
            <a:avLst/>
          </a:prstGeom>
          <a:noFill/>
          <a:ln>
            <a:noFill/>
          </a:ln>
        </p:spPr>
        <p:txBody>
          <a:bodyPr anchorCtr="0" anchor="t" bIns="0" lIns="0" spcFirstLastPara="1" rIns="0" wrap="square" tIns="13325">
            <a:spAutoFit/>
          </a:bodyPr>
          <a:lstStyle/>
          <a:p>
            <a:pPr indent="0" lvl="0" marL="12700" marR="495934" rtl="0" algn="l">
              <a:lnSpc>
                <a:spcPct val="100000"/>
              </a:lnSpc>
              <a:spcBef>
                <a:spcPts val="0"/>
              </a:spcBef>
              <a:spcAft>
                <a:spcPts val="0"/>
              </a:spcAft>
              <a:buNone/>
            </a:pPr>
            <a:r>
              <a:rPr b="1" lang="en-US" sz="1400">
                <a:solidFill>
                  <a:srgbClr val="BEBEBE"/>
                </a:solidFill>
                <a:latin typeface="Calibri"/>
                <a:ea typeface="Calibri"/>
                <a:cs typeface="Calibri"/>
                <a:sym typeface="Calibri"/>
              </a:rPr>
              <a:t>For each available register, a register descriptor keeps track of the variable names  whose current value is in that register</a:t>
            </a:r>
            <a:r>
              <a:rPr lang="en-US" sz="1400">
                <a:solidFill>
                  <a:srgbClr val="BEBEBE"/>
                </a:solidFill>
                <a:latin typeface="Calibri"/>
                <a:ea typeface="Calibri"/>
                <a:cs typeface="Calibri"/>
                <a:sym typeface="Calibri"/>
              </a:rPr>
              <a:t>.</a:t>
            </a:r>
            <a:endParaRPr sz="1400">
              <a:latin typeface="Calibri"/>
              <a:ea typeface="Calibri"/>
              <a:cs typeface="Calibri"/>
              <a:sym typeface="Calibri"/>
            </a:endParaRPr>
          </a:p>
          <a:p>
            <a:pPr indent="0" lvl="0" marL="12700" marR="0" rtl="0" algn="l">
              <a:lnSpc>
                <a:spcPct val="100000"/>
              </a:lnSpc>
              <a:spcBef>
                <a:spcPts val="505"/>
              </a:spcBef>
              <a:spcAft>
                <a:spcPts val="0"/>
              </a:spcAft>
              <a:buNone/>
            </a:pPr>
            <a:r>
              <a:rPr b="1" lang="en-US" sz="1400">
                <a:solidFill>
                  <a:srgbClr val="BEBEBE"/>
                </a:solidFill>
                <a:latin typeface="Calibri"/>
                <a:ea typeface="Calibri"/>
                <a:cs typeface="Calibri"/>
                <a:sym typeface="Calibri"/>
              </a:rPr>
              <a:t>For each program variable, an </a:t>
            </a:r>
            <a:r>
              <a:rPr b="1" i="1" lang="en-US" sz="1400">
                <a:solidFill>
                  <a:srgbClr val="BEBEBE"/>
                </a:solidFill>
                <a:latin typeface="Calibri"/>
                <a:ea typeface="Calibri"/>
                <a:cs typeface="Calibri"/>
                <a:sym typeface="Calibri"/>
              </a:rPr>
              <a:t>address descriptor </a:t>
            </a:r>
            <a:r>
              <a:rPr b="1" lang="en-US" sz="1400">
                <a:solidFill>
                  <a:srgbClr val="BEBEBE"/>
                </a:solidFill>
                <a:latin typeface="Calibri"/>
                <a:ea typeface="Calibri"/>
                <a:cs typeface="Calibri"/>
                <a:sym typeface="Calibri"/>
              </a:rPr>
              <a:t>keeps track of the location or locations</a:t>
            </a:r>
            <a:endParaRPr sz="1400">
              <a:latin typeface="Calibri"/>
              <a:ea typeface="Calibri"/>
              <a:cs typeface="Calibri"/>
              <a:sym typeface="Calibri"/>
            </a:endParaRPr>
          </a:p>
          <a:p>
            <a:pPr indent="0" lvl="0" marL="12700" marR="0" rtl="0" algn="l">
              <a:lnSpc>
                <a:spcPct val="100000"/>
              </a:lnSpc>
              <a:spcBef>
                <a:spcPts val="0"/>
              </a:spcBef>
              <a:spcAft>
                <a:spcPts val="0"/>
              </a:spcAft>
              <a:buNone/>
            </a:pPr>
            <a:r>
              <a:rPr b="1" lang="en-US" sz="1400">
                <a:solidFill>
                  <a:srgbClr val="BEBEBE"/>
                </a:solidFill>
                <a:latin typeface="Calibri"/>
                <a:ea typeface="Calibri"/>
                <a:cs typeface="Calibri"/>
                <a:sym typeface="Calibri"/>
              </a:rPr>
              <a:t>where the current value of that variable can be found.</a:t>
            </a:r>
            <a:endParaRPr sz="1400">
              <a:latin typeface="Calibri"/>
              <a:ea typeface="Calibri"/>
              <a:cs typeface="Calibri"/>
              <a:sym typeface="Calibri"/>
            </a:endParaRPr>
          </a:p>
        </p:txBody>
      </p:sp>
      <p:graphicFrame>
        <p:nvGraphicFramePr>
          <p:cNvPr id="205" name="Google Shape;205;p18"/>
          <p:cNvGraphicFramePr/>
          <p:nvPr/>
        </p:nvGraphicFramePr>
        <p:xfrm>
          <a:off x="5966459" y="178331"/>
          <a:ext cx="3000000" cy="3000000"/>
        </p:xfrm>
        <a:graphic>
          <a:graphicData uri="http://schemas.openxmlformats.org/drawingml/2006/table">
            <a:tbl>
              <a:tblPr bandRow="1" firstRow="1">
                <a:noFill/>
                <a:tableStyleId>{0D66E5DD-690F-46F7-8335-5F563BC0AED9}</a:tableStyleId>
              </a:tblPr>
              <a:tblGrid>
                <a:gridCol w="721350"/>
                <a:gridCol w="377200"/>
                <a:gridCol w="471175"/>
              </a:tblGrid>
              <a:tr h="251450">
                <a:tc>
                  <a:txBody>
                    <a:bodyPr/>
                    <a:lstStyle/>
                    <a:p>
                      <a:pPr indent="0" lvl="0" marL="31750" marR="0" rtl="0" algn="l">
                        <a:lnSpc>
                          <a:spcPct val="94166"/>
                        </a:lnSpc>
                        <a:spcBef>
                          <a:spcPts val="0"/>
                        </a:spcBef>
                        <a:spcAft>
                          <a:spcPts val="0"/>
                        </a:spcAft>
                        <a:buNone/>
                      </a:pPr>
                      <a:r>
                        <a:rPr b="1" lang="en-US" sz="1800" u="none" cap="none" strike="noStrike">
                          <a:latin typeface="Consolas"/>
                          <a:ea typeface="Consolas"/>
                          <a:cs typeface="Consolas"/>
                          <a:sym typeface="Consolas"/>
                        </a:rPr>
                        <a:t>1.	x</a:t>
                      </a:r>
                      <a:endParaRPr sz="1800" u="none" cap="none" strike="noStrike">
                        <a:latin typeface="Consolas"/>
                        <a:ea typeface="Consolas"/>
                        <a:cs typeface="Consolas"/>
                        <a:sym typeface="Consolas"/>
                      </a:endParaRPr>
                    </a:p>
                  </a:txBody>
                  <a:tcPr marT="0" marB="0" marR="0" marL="0"/>
                </a:tc>
                <a:tc>
                  <a:txBody>
                    <a:bodyPr/>
                    <a:lstStyle/>
                    <a:p>
                      <a:pPr indent="0" lvl="0" marL="0" marR="0" rtl="0" algn="ctr">
                        <a:lnSpc>
                          <a:spcPct val="94166"/>
                        </a:lnSpc>
                        <a:spcBef>
                          <a:spcPts val="0"/>
                        </a:spcBef>
                        <a:spcAft>
                          <a:spcPts val="0"/>
                        </a:spcAft>
                        <a:buNone/>
                      </a:pPr>
                      <a:r>
                        <a:rPr b="1" lang="en-US" sz="1800" u="none" cap="none" strike="noStrike">
                          <a:latin typeface="Consolas"/>
                          <a:ea typeface="Consolas"/>
                          <a:cs typeface="Consolas"/>
                          <a:sym typeface="Consolas"/>
                        </a:rPr>
                        <a:t>:=</a:t>
                      </a:r>
                      <a:endParaRPr sz="1800" u="none" cap="none" strike="noStrike">
                        <a:latin typeface="Consolas"/>
                        <a:ea typeface="Consolas"/>
                        <a:cs typeface="Consolas"/>
                        <a:sym typeface="Consolas"/>
                      </a:endParaRPr>
                    </a:p>
                  </a:txBody>
                  <a:tcPr marT="0" marB="0" marR="0" marL="0"/>
                </a:tc>
                <a:tc>
                  <a:txBody>
                    <a:bodyPr/>
                    <a:lstStyle/>
                    <a:p>
                      <a:pPr indent="0" lvl="0" marL="0" marR="24130" rtl="0" algn="r">
                        <a:lnSpc>
                          <a:spcPct val="94166"/>
                        </a:lnSpc>
                        <a:spcBef>
                          <a:spcPts val="0"/>
                        </a:spcBef>
                        <a:spcAft>
                          <a:spcPts val="0"/>
                        </a:spcAft>
                        <a:buNone/>
                      </a:pPr>
                      <a:r>
                        <a:rPr b="1" lang="en-US" sz="1800" u="none" cap="none" strike="noStrike">
                          <a:latin typeface="Consolas"/>
                          <a:ea typeface="Consolas"/>
                          <a:cs typeface="Consolas"/>
                          <a:sym typeface="Consolas"/>
                        </a:rPr>
                        <a:t>a+b</a:t>
                      </a:r>
                      <a:endParaRPr sz="1800" u="none" cap="none" strike="noStrike">
                        <a:latin typeface="Consolas"/>
                        <a:ea typeface="Consolas"/>
                        <a:cs typeface="Consolas"/>
                        <a:sym typeface="Consolas"/>
                      </a:endParaRPr>
                    </a:p>
                  </a:txBody>
                  <a:tcPr marT="0" marB="0" marR="0" marL="0"/>
                </a:tc>
              </a:tr>
              <a:tr h="274200">
                <a:tc>
                  <a:txBody>
                    <a:bodyPr/>
                    <a:lstStyle/>
                    <a:p>
                      <a:pPr indent="0" lvl="0" marL="31750" marR="0" rtl="0" algn="l">
                        <a:lnSpc>
                          <a:spcPct val="104166"/>
                        </a:lnSpc>
                        <a:spcBef>
                          <a:spcPts val="0"/>
                        </a:spcBef>
                        <a:spcAft>
                          <a:spcPts val="0"/>
                        </a:spcAft>
                        <a:buNone/>
                      </a:pPr>
                      <a:r>
                        <a:rPr b="1" lang="en-US" sz="1800" u="none" cap="none" strike="noStrike">
                          <a:latin typeface="Consolas"/>
                          <a:ea typeface="Consolas"/>
                          <a:cs typeface="Consolas"/>
                          <a:sym typeface="Consolas"/>
                        </a:rPr>
                        <a:t>2.	y</a:t>
                      </a:r>
                      <a:endParaRPr sz="1800" u="none" cap="none" strike="noStrike">
                        <a:latin typeface="Consolas"/>
                        <a:ea typeface="Consolas"/>
                        <a:cs typeface="Consolas"/>
                        <a:sym typeface="Consolas"/>
                      </a:endParaRPr>
                    </a:p>
                  </a:txBody>
                  <a:tcPr marT="0" marB="0" marR="0" marL="0"/>
                </a:tc>
                <a:tc>
                  <a:txBody>
                    <a:bodyPr/>
                    <a:lstStyle/>
                    <a:p>
                      <a:pPr indent="0" lvl="0" marL="0" marR="0" rtl="0" algn="ctr">
                        <a:lnSpc>
                          <a:spcPct val="104166"/>
                        </a:lnSpc>
                        <a:spcBef>
                          <a:spcPts val="0"/>
                        </a:spcBef>
                        <a:spcAft>
                          <a:spcPts val="0"/>
                        </a:spcAft>
                        <a:buNone/>
                      </a:pPr>
                      <a:r>
                        <a:rPr b="1" lang="en-US" sz="1800" u="none" cap="none" strike="noStrike">
                          <a:latin typeface="Consolas"/>
                          <a:ea typeface="Consolas"/>
                          <a:cs typeface="Consolas"/>
                          <a:sym typeface="Consolas"/>
                        </a:rPr>
                        <a:t>:=</a:t>
                      </a:r>
                      <a:endParaRPr sz="1800" u="none" cap="none" strike="noStrike">
                        <a:latin typeface="Consolas"/>
                        <a:ea typeface="Consolas"/>
                        <a:cs typeface="Consolas"/>
                        <a:sym typeface="Consolas"/>
                      </a:endParaRPr>
                    </a:p>
                  </a:txBody>
                  <a:tcPr marT="0" marB="0" marR="0" marL="0"/>
                </a:tc>
                <a:tc>
                  <a:txBody>
                    <a:bodyPr/>
                    <a:lstStyle/>
                    <a:p>
                      <a:pPr indent="0" lvl="0" marL="0" marR="24130" rtl="0" algn="r">
                        <a:lnSpc>
                          <a:spcPct val="104166"/>
                        </a:lnSpc>
                        <a:spcBef>
                          <a:spcPts val="0"/>
                        </a:spcBef>
                        <a:spcAft>
                          <a:spcPts val="0"/>
                        </a:spcAft>
                        <a:buNone/>
                      </a:pPr>
                      <a:r>
                        <a:rPr b="1" lang="en-US" sz="1800" u="none" cap="none" strike="noStrike">
                          <a:latin typeface="Consolas"/>
                          <a:ea typeface="Consolas"/>
                          <a:cs typeface="Consolas"/>
                          <a:sym typeface="Consolas"/>
                        </a:rPr>
                        <a:t>c-d</a:t>
                      </a:r>
                      <a:endParaRPr sz="1800" u="none" cap="none" strike="noStrike">
                        <a:latin typeface="Consolas"/>
                        <a:ea typeface="Consolas"/>
                        <a:cs typeface="Consolas"/>
                        <a:sym typeface="Consolas"/>
                      </a:endParaRPr>
                    </a:p>
                  </a:txBody>
                  <a:tcPr marT="0" marB="0" marR="0" marL="0"/>
                </a:tc>
              </a:tr>
              <a:tr h="274600">
                <a:tc>
                  <a:txBody>
                    <a:bodyPr/>
                    <a:lstStyle/>
                    <a:p>
                      <a:pPr indent="0" lvl="0" marL="31750" marR="0" rtl="0" algn="l">
                        <a:lnSpc>
                          <a:spcPct val="104444"/>
                        </a:lnSpc>
                        <a:spcBef>
                          <a:spcPts val="0"/>
                        </a:spcBef>
                        <a:spcAft>
                          <a:spcPts val="0"/>
                        </a:spcAft>
                        <a:buNone/>
                      </a:pPr>
                      <a:r>
                        <a:rPr b="1" lang="en-US" sz="1800" u="none" cap="none" strike="noStrike">
                          <a:latin typeface="Consolas"/>
                          <a:ea typeface="Consolas"/>
                          <a:cs typeface="Consolas"/>
                          <a:sym typeface="Consolas"/>
                        </a:rPr>
                        <a:t>3.	z</a:t>
                      </a:r>
                      <a:endParaRPr sz="1800" u="none" cap="none" strike="noStrike">
                        <a:latin typeface="Consolas"/>
                        <a:ea typeface="Consolas"/>
                        <a:cs typeface="Consolas"/>
                        <a:sym typeface="Consolas"/>
                      </a:endParaRPr>
                    </a:p>
                  </a:txBody>
                  <a:tcPr marT="0" marB="0" marR="0" marL="0"/>
                </a:tc>
                <a:tc>
                  <a:txBody>
                    <a:bodyPr/>
                    <a:lstStyle/>
                    <a:p>
                      <a:pPr indent="0" lvl="0" marL="0" marR="0" rtl="0" algn="ctr">
                        <a:lnSpc>
                          <a:spcPct val="104444"/>
                        </a:lnSpc>
                        <a:spcBef>
                          <a:spcPts val="0"/>
                        </a:spcBef>
                        <a:spcAft>
                          <a:spcPts val="0"/>
                        </a:spcAft>
                        <a:buNone/>
                      </a:pPr>
                      <a:r>
                        <a:rPr b="1" lang="en-US" sz="1800" u="none" cap="none" strike="noStrike">
                          <a:latin typeface="Consolas"/>
                          <a:ea typeface="Consolas"/>
                          <a:cs typeface="Consolas"/>
                          <a:sym typeface="Consolas"/>
                        </a:rPr>
                        <a:t>:=</a:t>
                      </a:r>
                      <a:endParaRPr sz="1800" u="none" cap="none" strike="noStrike">
                        <a:latin typeface="Consolas"/>
                        <a:ea typeface="Consolas"/>
                        <a:cs typeface="Consolas"/>
                        <a:sym typeface="Consolas"/>
                      </a:endParaRPr>
                    </a:p>
                  </a:txBody>
                  <a:tcPr marT="0" marB="0" marR="0" marL="0"/>
                </a:tc>
                <a:tc>
                  <a:txBody>
                    <a:bodyPr/>
                    <a:lstStyle/>
                    <a:p>
                      <a:pPr indent="0" lvl="0" marL="0" marR="24130" rtl="0" algn="r">
                        <a:lnSpc>
                          <a:spcPct val="104444"/>
                        </a:lnSpc>
                        <a:spcBef>
                          <a:spcPts val="0"/>
                        </a:spcBef>
                        <a:spcAft>
                          <a:spcPts val="0"/>
                        </a:spcAft>
                        <a:buNone/>
                      </a:pPr>
                      <a:r>
                        <a:rPr b="1" lang="en-US" sz="1800" u="none" cap="none" strike="noStrike">
                          <a:latin typeface="Consolas"/>
                          <a:ea typeface="Consolas"/>
                          <a:cs typeface="Consolas"/>
                          <a:sym typeface="Consolas"/>
                        </a:rPr>
                        <a:t>x+y</a:t>
                      </a:r>
                      <a:endParaRPr sz="1800" u="none" cap="none" strike="noStrike">
                        <a:latin typeface="Consolas"/>
                        <a:ea typeface="Consolas"/>
                        <a:cs typeface="Consolas"/>
                        <a:sym typeface="Consolas"/>
                      </a:endParaRPr>
                    </a:p>
                  </a:txBody>
                  <a:tcPr marT="0" marB="0" marR="0" marL="0"/>
                </a:tc>
              </a:tr>
              <a:tr h="251550">
                <a:tc>
                  <a:txBody>
                    <a:bodyPr/>
                    <a:lstStyle/>
                    <a:p>
                      <a:pPr indent="0" lvl="0" marL="31750" marR="0" rtl="0" algn="l">
                        <a:lnSpc>
                          <a:spcPct val="104444"/>
                        </a:lnSpc>
                        <a:spcBef>
                          <a:spcPts val="0"/>
                        </a:spcBef>
                        <a:spcAft>
                          <a:spcPts val="0"/>
                        </a:spcAft>
                        <a:buNone/>
                      </a:pPr>
                      <a:r>
                        <a:rPr b="1" lang="en-US" sz="1800" u="none" cap="none" strike="noStrike">
                          <a:latin typeface="Consolas"/>
                          <a:ea typeface="Consolas"/>
                          <a:cs typeface="Consolas"/>
                          <a:sym typeface="Consolas"/>
                        </a:rPr>
                        <a:t>4.	d</a:t>
                      </a:r>
                      <a:endParaRPr sz="1800" u="none" cap="none" strike="noStrike">
                        <a:latin typeface="Consolas"/>
                        <a:ea typeface="Consolas"/>
                        <a:cs typeface="Consolas"/>
                        <a:sym typeface="Consolas"/>
                      </a:endParaRPr>
                    </a:p>
                  </a:txBody>
                  <a:tcPr marT="0" marB="0" marR="0" marL="0"/>
                </a:tc>
                <a:tc>
                  <a:txBody>
                    <a:bodyPr/>
                    <a:lstStyle/>
                    <a:p>
                      <a:pPr indent="0" lvl="0" marL="0" marR="0" rtl="0" algn="ctr">
                        <a:lnSpc>
                          <a:spcPct val="104444"/>
                        </a:lnSpc>
                        <a:spcBef>
                          <a:spcPts val="0"/>
                        </a:spcBef>
                        <a:spcAft>
                          <a:spcPts val="0"/>
                        </a:spcAft>
                        <a:buNone/>
                      </a:pPr>
                      <a:r>
                        <a:rPr b="1" lang="en-US" sz="1800" u="none" cap="none" strike="noStrike">
                          <a:latin typeface="Consolas"/>
                          <a:ea typeface="Consolas"/>
                          <a:cs typeface="Consolas"/>
                          <a:sym typeface="Consolas"/>
                        </a:rPr>
                        <a:t>:=</a:t>
                      </a:r>
                      <a:endParaRPr sz="1800" u="none" cap="none" strike="noStrike">
                        <a:latin typeface="Consolas"/>
                        <a:ea typeface="Consolas"/>
                        <a:cs typeface="Consolas"/>
                        <a:sym typeface="Consolas"/>
                      </a:endParaRPr>
                    </a:p>
                  </a:txBody>
                  <a:tcPr marT="0" marB="0" marR="0" marL="0"/>
                </a:tc>
                <a:tc>
                  <a:txBody>
                    <a:bodyPr/>
                    <a:lstStyle/>
                    <a:p>
                      <a:pPr indent="0" lvl="0" marL="0" marR="24130" rtl="0" algn="r">
                        <a:lnSpc>
                          <a:spcPct val="104444"/>
                        </a:lnSpc>
                        <a:spcBef>
                          <a:spcPts val="0"/>
                        </a:spcBef>
                        <a:spcAft>
                          <a:spcPts val="0"/>
                        </a:spcAft>
                        <a:buNone/>
                      </a:pPr>
                      <a:r>
                        <a:rPr b="1" lang="en-US" sz="1800" u="none" cap="none" strike="noStrike">
                          <a:latin typeface="Consolas"/>
                          <a:ea typeface="Consolas"/>
                          <a:cs typeface="Consolas"/>
                          <a:sym typeface="Consolas"/>
                        </a:rPr>
                        <a:t>y*z</a:t>
                      </a:r>
                      <a:endParaRPr sz="1800" u="none" cap="none" strike="noStrike">
                        <a:latin typeface="Consolas"/>
                        <a:ea typeface="Consolas"/>
                        <a:cs typeface="Consolas"/>
                        <a:sym typeface="Consolas"/>
                      </a:endParaRPr>
                    </a:p>
                  </a:txBody>
                  <a:tcPr marT="0" marB="0" marR="0" marL="0"/>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9"/>
          <p:cNvSpPr txBox="1"/>
          <p:nvPr/>
        </p:nvSpPr>
        <p:spPr>
          <a:xfrm>
            <a:off x="513080" y="760603"/>
            <a:ext cx="9435465" cy="303911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0"/>
              </a:spcBef>
              <a:spcAft>
                <a:spcPts val="0"/>
              </a:spcAft>
              <a:buNone/>
            </a:pPr>
            <a:r>
              <a:t/>
            </a:r>
            <a:endParaRPr sz="2400">
              <a:latin typeface="Calibri"/>
              <a:ea typeface="Calibri"/>
              <a:cs typeface="Calibri"/>
              <a:sym typeface="Calibri"/>
            </a:endParaRPr>
          </a:p>
          <a:p>
            <a:pPr indent="0" lvl="0" marL="0" marR="0" rtl="0" algn="l">
              <a:lnSpc>
                <a:spcPct val="100000"/>
              </a:lnSpc>
              <a:spcBef>
                <a:spcPts val="15"/>
              </a:spcBef>
              <a:spcAft>
                <a:spcPts val="0"/>
              </a:spcAft>
              <a:buNone/>
            </a:pPr>
            <a:r>
              <a:t/>
            </a:r>
            <a:endParaRPr sz="2050">
              <a:latin typeface="Calibri"/>
              <a:ea typeface="Calibri"/>
              <a:cs typeface="Calibri"/>
              <a:sym typeface="Calibri"/>
            </a:endParaRPr>
          </a:p>
          <a:p>
            <a:pPr indent="0" lvl="0" marL="12700" marR="0" rtl="0" algn="l">
              <a:lnSpc>
                <a:spcPct val="100000"/>
              </a:lnSpc>
              <a:spcBef>
                <a:spcPts val="0"/>
              </a:spcBef>
              <a:spcAft>
                <a:spcPts val="0"/>
              </a:spcAft>
              <a:buNone/>
            </a:pPr>
            <a:r>
              <a:rPr b="1" lang="en-US" sz="2800">
                <a:solidFill>
                  <a:srgbClr val="006FC0"/>
                </a:solidFill>
                <a:latin typeface="Calibri"/>
                <a:ea typeface="Calibri"/>
                <a:cs typeface="Calibri"/>
                <a:sym typeface="Calibri"/>
              </a:rPr>
              <a:t>What is Spilling?</a:t>
            </a:r>
            <a:endParaRPr sz="2800">
              <a:latin typeface="Calibri"/>
              <a:ea typeface="Calibri"/>
              <a:cs typeface="Calibri"/>
              <a:sym typeface="Calibri"/>
            </a:endParaRPr>
          </a:p>
          <a:p>
            <a:pPr indent="0" lvl="0" marL="12700" marR="5080" rtl="0" algn="l">
              <a:lnSpc>
                <a:spcPct val="150000"/>
              </a:lnSpc>
              <a:spcBef>
                <a:spcPts val="160"/>
              </a:spcBef>
              <a:spcAft>
                <a:spcPts val="0"/>
              </a:spcAft>
              <a:buNone/>
            </a:pPr>
            <a:r>
              <a:rPr b="1" lang="en-US" sz="2200">
                <a:solidFill>
                  <a:srgbClr val="273139"/>
                </a:solidFill>
                <a:latin typeface="Calibri"/>
                <a:ea typeface="Calibri"/>
                <a:cs typeface="Calibri"/>
                <a:sym typeface="Calibri"/>
              </a:rPr>
              <a:t>Formally speaking, spilling is a technique in which, a variable is moved out from a  register space to the main memory(the RAM) to make space for other variables,  which are to be used in the program currently under execution.</a:t>
            </a:r>
            <a:endParaRPr sz="2200">
              <a:latin typeface="Calibri"/>
              <a:ea typeface="Calibri"/>
              <a:cs typeface="Calibri"/>
              <a:sym typeface="Calibri"/>
            </a:endParaRPr>
          </a:p>
        </p:txBody>
      </p:sp>
      <p:sp>
        <p:nvSpPr>
          <p:cNvPr id="211" name="Google Shape;211;p19"/>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54" name="Shape 54"/>
        <p:cNvGrpSpPr/>
        <p:nvPr/>
      </p:nvGrpSpPr>
      <p:grpSpPr>
        <a:xfrm>
          <a:off x="0" y="0"/>
          <a:ext cx="0" cy="0"/>
          <a:chOff x="0" y="0"/>
          <a:chExt cx="0" cy="0"/>
        </a:xfrm>
      </p:grpSpPr>
      <p:sp>
        <p:nvSpPr>
          <p:cNvPr id="55" name="Google Shape;55;p2"/>
          <p:cNvSpPr txBox="1"/>
          <p:nvPr>
            <p:ph type="title"/>
          </p:nvPr>
        </p:nvSpPr>
        <p:spPr>
          <a:xfrm>
            <a:off x="677672" y="1854453"/>
            <a:ext cx="3549650" cy="57404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a:solidFill>
                  <a:srgbClr val="000000"/>
                </a:solidFill>
              </a:rPr>
              <a:t>COMPILER DESIGN</a:t>
            </a:r>
            <a:endParaRPr/>
          </a:p>
        </p:txBody>
      </p:sp>
      <p:sp>
        <p:nvSpPr>
          <p:cNvPr id="56" name="Google Shape;56;p2"/>
          <p:cNvSpPr txBox="1"/>
          <p:nvPr/>
        </p:nvSpPr>
        <p:spPr>
          <a:xfrm>
            <a:off x="677672" y="2893567"/>
            <a:ext cx="6407785" cy="57404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3600">
                <a:solidFill>
                  <a:srgbClr val="2E5496"/>
                </a:solidFill>
                <a:latin typeface="Calibri"/>
                <a:ea typeface="Calibri"/>
                <a:cs typeface="Calibri"/>
                <a:sym typeface="Calibri"/>
              </a:rPr>
              <a:t>Unit 5: Code Generator Algorithm</a:t>
            </a:r>
            <a:endParaRPr sz="3600">
              <a:latin typeface="Calibri"/>
              <a:ea typeface="Calibri"/>
              <a:cs typeface="Calibri"/>
              <a:sym typeface="Calibri"/>
            </a:endParaRPr>
          </a:p>
        </p:txBody>
      </p:sp>
      <p:sp>
        <p:nvSpPr>
          <p:cNvPr id="57" name="Google Shape;57;p2"/>
          <p:cNvSpPr txBox="1"/>
          <p:nvPr/>
        </p:nvSpPr>
        <p:spPr>
          <a:xfrm>
            <a:off x="677672" y="5462201"/>
            <a:ext cx="5211445" cy="774065"/>
          </a:xfrm>
          <a:prstGeom prst="rect">
            <a:avLst/>
          </a:prstGeom>
          <a:noFill/>
          <a:ln>
            <a:noFill/>
          </a:ln>
        </p:spPr>
        <p:txBody>
          <a:bodyPr anchorCtr="0" anchor="t" bIns="0" lIns="0" spcFirstLastPara="1" rIns="0" wrap="square" tIns="54600">
            <a:spAutoFit/>
          </a:bodyPr>
          <a:lstStyle/>
          <a:p>
            <a:pPr indent="0" lvl="0" marL="12700" marR="0" rtl="0" algn="l">
              <a:lnSpc>
                <a:spcPct val="100000"/>
              </a:lnSpc>
              <a:spcBef>
                <a:spcPts val="0"/>
              </a:spcBef>
              <a:spcAft>
                <a:spcPts val="0"/>
              </a:spcAft>
              <a:buNone/>
            </a:pPr>
            <a:r>
              <a:rPr b="1" lang="en-US" sz="2400">
                <a:latin typeface="Calibri"/>
                <a:ea typeface="Calibri"/>
                <a:cs typeface="Calibri"/>
                <a:sym typeface="Calibri"/>
              </a:rPr>
              <a:t>Prakash C O</a:t>
            </a:r>
            <a:endParaRPr sz="2400">
              <a:latin typeface="Calibri"/>
              <a:ea typeface="Calibri"/>
              <a:cs typeface="Calibri"/>
              <a:sym typeface="Calibri"/>
            </a:endParaRPr>
          </a:p>
          <a:p>
            <a:pPr indent="0" lvl="0" marL="12700" marR="0" rtl="0" algn="l">
              <a:lnSpc>
                <a:spcPct val="100000"/>
              </a:lnSpc>
              <a:spcBef>
                <a:spcPts val="280"/>
              </a:spcBef>
              <a:spcAft>
                <a:spcPts val="0"/>
              </a:spcAft>
              <a:buNone/>
            </a:pPr>
            <a:r>
              <a:rPr lang="en-US" sz="2000">
                <a:latin typeface="Calibri"/>
                <a:ea typeface="Calibri"/>
                <a:cs typeface="Calibri"/>
                <a:sym typeface="Calibri"/>
              </a:rPr>
              <a:t>Department of Computer Science and Engineering</a:t>
            </a:r>
            <a:endParaRPr sz="2000">
              <a:latin typeface="Calibri"/>
              <a:ea typeface="Calibri"/>
              <a:cs typeface="Calibri"/>
              <a:sym typeface="Calibri"/>
            </a:endParaRPr>
          </a:p>
        </p:txBody>
      </p:sp>
      <p:sp>
        <p:nvSpPr>
          <p:cNvPr id="58" name="Google Shape;58;p2"/>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F4B08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59" name="Google Shape;59;p2"/>
          <p:cNvSpPr/>
          <p:nvPr/>
        </p:nvSpPr>
        <p:spPr>
          <a:xfrm>
            <a:off x="761" y="2597657"/>
            <a:ext cx="7904480" cy="68580"/>
          </a:xfrm>
          <a:custGeom>
            <a:rect b="b" l="l" r="r" t="t"/>
            <a:pathLst>
              <a:path extrusionOk="0" h="68580" w="7904480">
                <a:moveTo>
                  <a:pt x="0" y="68579"/>
                </a:moveTo>
                <a:lnTo>
                  <a:pt x="7904099" y="0"/>
                </a:lnTo>
              </a:path>
            </a:pathLst>
          </a:custGeom>
          <a:noFill/>
          <a:ln cap="flat" cmpd="sng" w="38100">
            <a:solidFill>
              <a:srgbClr val="DFA167"/>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60" name="Google Shape;60;p2"/>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0"/>
          <p:cNvSpPr txBox="1"/>
          <p:nvPr/>
        </p:nvSpPr>
        <p:spPr>
          <a:xfrm>
            <a:off x="513080" y="760603"/>
            <a:ext cx="10334700" cy="58857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0"/>
              </a:spcBef>
              <a:spcAft>
                <a:spcPts val="0"/>
              </a:spcAft>
              <a:buNone/>
            </a:pPr>
            <a:r>
              <a:t/>
            </a:r>
            <a:endParaRPr sz="3050">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Exercise 2: </a:t>
            </a:r>
            <a:r>
              <a:rPr b="1" lang="en-US" sz="2000">
                <a:solidFill>
                  <a:srgbClr val="273139"/>
                </a:solidFill>
                <a:latin typeface="Calibri"/>
                <a:ea typeface="Calibri"/>
                <a:cs typeface="Calibri"/>
                <a:sym typeface="Calibri"/>
              </a:rPr>
              <a:t>The program below uses six temporary variables a, b, c, d, e, f.</a:t>
            </a:r>
            <a:endParaRPr sz="2000">
              <a:latin typeface="Calibri"/>
              <a:ea typeface="Calibri"/>
              <a:cs typeface="Calibri"/>
              <a:sym typeface="Calibri"/>
            </a:endParaRPr>
          </a:p>
          <a:p>
            <a:pPr indent="0" lvl="0" marL="292735" marR="9526905" rtl="0" algn="just">
              <a:lnSpc>
                <a:spcPct val="137300"/>
              </a:lnSpc>
              <a:spcBef>
                <a:spcPts val="670"/>
              </a:spcBef>
              <a:spcAft>
                <a:spcPts val="0"/>
              </a:spcAft>
              <a:buNone/>
            </a:pPr>
            <a:r>
              <a:rPr b="1" lang="en-US" sz="1800">
                <a:solidFill>
                  <a:srgbClr val="6F2F9F"/>
                </a:solidFill>
                <a:latin typeface="Consolas"/>
                <a:ea typeface="Consolas"/>
                <a:cs typeface="Consolas"/>
                <a:sym typeface="Consolas"/>
              </a:rPr>
              <a:t>a=15  b=25  c=35</a:t>
            </a:r>
            <a:endParaRPr sz="1800">
              <a:latin typeface="Consolas"/>
              <a:ea typeface="Consolas"/>
              <a:cs typeface="Consolas"/>
              <a:sym typeface="Consolas"/>
            </a:endParaRPr>
          </a:p>
          <a:p>
            <a:pPr indent="0" lvl="0" marL="292735" marR="9400540" rtl="0" algn="just">
              <a:lnSpc>
                <a:spcPct val="164444"/>
              </a:lnSpc>
              <a:spcBef>
                <a:spcPts val="225"/>
              </a:spcBef>
              <a:spcAft>
                <a:spcPts val="0"/>
              </a:spcAft>
              <a:buNone/>
            </a:pPr>
            <a:r>
              <a:rPr b="1" lang="en-US" sz="1800">
                <a:solidFill>
                  <a:srgbClr val="6F2F9F"/>
                </a:solidFill>
                <a:latin typeface="Consolas"/>
                <a:ea typeface="Consolas"/>
                <a:cs typeface="Consolas"/>
                <a:sym typeface="Consolas"/>
              </a:rPr>
              <a:t>d=a+b  e=c+d  f=c+e</a:t>
            </a:r>
            <a:endParaRPr sz="1800">
              <a:latin typeface="Consolas"/>
              <a:ea typeface="Consolas"/>
              <a:cs typeface="Consolas"/>
              <a:sym typeface="Consolas"/>
            </a:endParaRPr>
          </a:p>
          <a:p>
            <a:pPr indent="0" lvl="0" marL="292735" marR="9274175" rtl="0" algn="l">
              <a:lnSpc>
                <a:spcPct val="164444"/>
              </a:lnSpc>
              <a:spcBef>
                <a:spcPts val="0"/>
              </a:spcBef>
              <a:spcAft>
                <a:spcPts val="0"/>
              </a:spcAft>
              <a:buNone/>
            </a:pPr>
            <a:r>
              <a:rPr b="1" lang="en-US" sz="1800">
                <a:solidFill>
                  <a:srgbClr val="6F2F9F"/>
                </a:solidFill>
                <a:latin typeface="Consolas"/>
                <a:ea typeface="Consolas"/>
                <a:cs typeface="Consolas"/>
                <a:sym typeface="Consolas"/>
              </a:rPr>
              <a:t>b=c+e  e=b+f</a:t>
            </a:r>
            <a:endParaRPr sz="1800">
              <a:latin typeface="Consolas"/>
              <a:ea typeface="Consolas"/>
              <a:cs typeface="Consolas"/>
              <a:sym typeface="Consolas"/>
            </a:endParaRPr>
          </a:p>
          <a:p>
            <a:pPr indent="0" lvl="0" marL="292735" marR="8767445" rtl="0" algn="l">
              <a:lnSpc>
                <a:spcPct val="163888"/>
              </a:lnSpc>
              <a:spcBef>
                <a:spcPts val="20"/>
              </a:spcBef>
              <a:spcAft>
                <a:spcPts val="0"/>
              </a:spcAft>
              <a:buNone/>
            </a:pPr>
            <a:r>
              <a:rPr b="1" lang="en-US" sz="1800">
                <a:solidFill>
                  <a:srgbClr val="6F2F9F"/>
                </a:solidFill>
                <a:latin typeface="Consolas"/>
                <a:ea typeface="Consolas"/>
                <a:cs typeface="Consolas"/>
                <a:sym typeface="Consolas"/>
              </a:rPr>
              <a:t>d=15+e  return d+f</a:t>
            </a:r>
            <a:endParaRPr sz="1800">
              <a:latin typeface="Consolas"/>
              <a:ea typeface="Consolas"/>
              <a:cs typeface="Consolas"/>
              <a:sym typeface="Consolas"/>
            </a:endParaRPr>
          </a:p>
          <a:p>
            <a:pPr indent="0" lvl="0" marL="0" marR="0" rtl="0" algn="l">
              <a:lnSpc>
                <a:spcPct val="100000"/>
              </a:lnSpc>
              <a:spcBef>
                <a:spcPts val="15"/>
              </a:spcBef>
              <a:spcAft>
                <a:spcPts val="0"/>
              </a:spcAft>
              <a:buNone/>
            </a:pPr>
            <a:r>
              <a:t/>
            </a:r>
            <a:endParaRPr sz="1550">
              <a:latin typeface="Consolas"/>
              <a:ea typeface="Consolas"/>
              <a:cs typeface="Consolas"/>
              <a:sym typeface="Consolas"/>
            </a:endParaRPr>
          </a:p>
          <a:p>
            <a:pPr indent="0" lvl="0" marL="204470" marR="5080" rtl="0" algn="l">
              <a:lnSpc>
                <a:spcPct val="100000"/>
              </a:lnSpc>
              <a:spcBef>
                <a:spcPts val="0"/>
              </a:spcBef>
              <a:spcAft>
                <a:spcPts val="0"/>
              </a:spcAft>
              <a:buNone/>
            </a:pPr>
            <a:r>
              <a:rPr b="1" lang="en-US" sz="1800">
                <a:solidFill>
                  <a:srgbClr val="273139"/>
                </a:solidFill>
                <a:latin typeface="Calibri"/>
                <a:ea typeface="Calibri"/>
                <a:cs typeface="Calibri"/>
                <a:sym typeface="Calibri"/>
              </a:rPr>
              <a:t>Assuming that all operations take their operands from registers, what is the minimum number of registers  needed to execute this program </a:t>
            </a:r>
            <a:r>
              <a:rPr b="1" i="1" lang="en-US" sz="1800">
                <a:solidFill>
                  <a:srgbClr val="006FC0"/>
                </a:solidFill>
                <a:latin typeface="Calibri"/>
                <a:ea typeface="Calibri"/>
                <a:cs typeface="Calibri"/>
                <a:sym typeface="Calibri"/>
              </a:rPr>
              <a:t>without spilling</a:t>
            </a:r>
            <a:r>
              <a:rPr b="1" i="1" lang="en-US" sz="1800">
                <a:solidFill>
                  <a:srgbClr val="006FC0"/>
                </a:solidFill>
                <a:latin typeface="Calibri"/>
                <a:ea typeface="Calibri"/>
                <a:cs typeface="Calibri"/>
                <a:sym typeface="Calibri"/>
              </a:rPr>
              <a:t> </a:t>
            </a:r>
            <a:r>
              <a:rPr b="1" lang="en-US" sz="1800">
                <a:solidFill>
                  <a:srgbClr val="273139"/>
                </a:solidFill>
                <a:latin typeface="Calibri"/>
                <a:ea typeface="Calibri"/>
                <a:cs typeface="Calibri"/>
                <a:sym typeface="Calibri"/>
              </a:rPr>
              <a:t>and </a:t>
            </a:r>
            <a:r>
              <a:rPr b="1" i="1" lang="en-US" sz="1800">
                <a:solidFill>
                  <a:srgbClr val="006FC0"/>
                </a:solidFill>
                <a:latin typeface="Calibri"/>
                <a:ea typeface="Calibri"/>
                <a:cs typeface="Calibri"/>
                <a:sym typeface="Calibri"/>
              </a:rPr>
              <a:t>without code optimization</a:t>
            </a:r>
            <a:r>
              <a:rPr b="1" lang="en-US" sz="1800">
                <a:solidFill>
                  <a:srgbClr val="273139"/>
                </a:solidFill>
                <a:latin typeface="Calibri"/>
                <a:ea typeface="Calibri"/>
                <a:cs typeface="Calibri"/>
                <a:sym typeface="Calibri"/>
              </a:rPr>
              <a:t>?</a:t>
            </a:r>
            <a:endParaRPr sz="1800">
              <a:latin typeface="Calibri"/>
              <a:ea typeface="Calibri"/>
              <a:cs typeface="Calibri"/>
              <a:sym typeface="Calibri"/>
            </a:endParaRPr>
          </a:p>
        </p:txBody>
      </p:sp>
      <p:sp>
        <p:nvSpPr>
          <p:cNvPr id="217" name="Google Shape;217;p20"/>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21" name="Shape 221"/>
        <p:cNvGrpSpPr/>
        <p:nvPr/>
      </p:nvGrpSpPr>
      <p:grpSpPr>
        <a:xfrm>
          <a:off x="0" y="0"/>
          <a:ext cx="0" cy="0"/>
          <a:chOff x="0" y="0"/>
          <a:chExt cx="0" cy="0"/>
        </a:xfrm>
      </p:grpSpPr>
      <p:sp>
        <p:nvSpPr>
          <p:cNvPr id="222" name="Google Shape;222;p21"/>
          <p:cNvSpPr txBox="1"/>
          <p:nvPr/>
        </p:nvSpPr>
        <p:spPr>
          <a:xfrm>
            <a:off x="513080" y="760603"/>
            <a:ext cx="427736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p:txBody>
      </p:sp>
      <p:pic>
        <p:nvPicPr>
          <p:cNvPr id="223" name="Google Shape;223;p21"/>
          <p:cNvPicPr preferRelativeResize="0"/>
          <p:nvPr/>
        </p:nvPicPr>
        <p:blipFill rotWithShape="1">
          <a:blip r:embed="rId3">
            <a:alphaModFix/>
          </a:blip>
          <a:srcRect b="0" l="0" r="0" t="0"/>
          <a:stretch/>
        </p:blipFill>
        <p:spPr>
          <a:xfrm>
            <a:off x="10658856" y="469391"/>
            <a:ext cx="934211" cy="1399031"/>
          </a:xfrm>
          <a:prstGeom prst="rect">
            <a:avLst/>
          </a:prstGeom>
          <a:noFill/>
          <a:ln>
            <a:noFill/>
          </a:ln>
        </p:spPr>
      </p:pic>
      <p:sp>
        <p:nvSpPr>
          <p:cNvPr id="224" name="Google Shape;224;p21"/>
          <p:cNvSpPr/>
          <p:nvPr/>
        </p:nvSpPr>
        <p:spPr>
          <a:xfrm>
            <a:off x="0" y="1298447"/>
            <a:ext cx="8293734" cy="38100"/>
          </a:xfrm>
          <a:custGeom>
            <a:rect b="b" l="l" r="r" t="t"/>
            <a:pathLst>
              <a:path extrusionOk="0" h="38100" w="8293734">
                <a:moveTo>
                  <a:pt x="8293227" y="0"/>
                </a:moveTo>
                <a:lnTo>
                  <a:pt x="0" y="0"/>
                </a:lnTo>
                <a:lnTo>
                  <a:pt x="0" y="38100"/>
                </a:lnTo>
                <a:lnTo>
                  <a:pt x="8293227" y="38100"/>
                </a:lnTo>
                <a:lnTo>
                  <a:pt x="8293227"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25" name="Google Shape;225;p21"/>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226" name="Google Shape;226;p21"/>
          <p:cNvSpPr txBox="1"/>
          <p:nvPr/>
        </p:nvSpPr>
        <p:spPr>
          <a:xfrm>
            <a:off x="513080" y="1599133"/>
            <a:ext cx="1348740" cy="3917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Exercise 2:</a:t>
            </a:r>
            <a:endParaRPr sz="2400">
              <a:latin typeface="Calibri"/>
              <a:ea typeface="Calibri"/>
              <a:cs typeface="Calibri"/>
              <a:sym typeface="Calibri"/>
            </a:endParaRPr>
          </a:p>
        </p:txBody>
      </p:sp>
      <p:sp>
        <p:nvSpPr>
          <p:cNvPr id="227" name="Google Shape;227;p21"/>
          <p:cNvSpPr txBox="1"/>
          <p:nvPr/>
        </p:nvSpPr>
        <p:spPr>
          <a:xfrm>
            <a:off x="873048" y="2604008"/>
            <a:ext cx="1290955" cy="3787140"/>
          </a:xfrm>
          <a:prstGeom prst="rect">
            <a:avLst/>
          </a:prstGeom>
          <a:noFill/>
          <a:ln>
            <a:noFill/>
          </a:ln>
        </p:spPr>
        <p:txBody>
          <a:bodyPr anchorCtr="0" anchor="t" bIns="0" lIns="0" spcFirstLastPara="1" rIns="0" wrap="square" tIns="12700">
            <a:spAutoFit/>
          </a:bodyPr>
          <a:lstStyle/>
          <a:p>
            <a:pPr indent="0" lvl="0" marL="12700" marR="763905" rtl="0" algn="just">
              <a:lnSpc>
                <a:spcPct val="137300"/>
              </a:lnSpc>
              <a:spcBef>
                <a:spcPts val="0"/>
              </a:spcBef>
              <a:spcAft>
                <a:spcPts val="0"/>
              </a:spcAft>
              <a:buNone/>
            </a:pPr>
            <a:r>
              <a:rPr b="1" lang="en-US" sz="1800">
                <a:solidFill>
                  <a:srgbClr val="006FC0"/>
                </a:solidFill>
                <a:latin typeface="Consolas"/>
                <a:ea typeface="Consolas"/>
                <a:cs typeface="Consolas"/>
                <a:sym typeface="Consolas"/>
              </a:rPr>
              <a:t>a=15  b=25  c=35</a:t>
            </a:r>
            <a:endParaRPr sz="1800">
              <a:latin typeface="Consolas"/>
              <a:ea typeface="Consolas"/>
              <a:cs typeface="Consolas"/>
              <a:sym typeface="Consolas"/>
            </a:endParaRPr>
          </a:p>
          <a:p>
            <a:pPr indent="0" lvl="0" marL="12700" marR="0" rtl="0" algn="l">
              <a:lnSpc>
                <a:spcPct val="100000"/>
              </a:lnSpc>
              <a:spcBef>
                <a:spcPts val="795"/>
              </a:spcBef>
              <a:spcAft>
                <a:spcPts val="0"/>
              </a:spcAft>
              <a:buNone/>
            </a:pPr>
            <a:r>
              <a:rPr b="1" lang="en-US" sz="1800">
                <a:solidFill>
                  <a:srgbClr val="006FC0"/>
                </a:solidFill>
                <a:latin typeface="Consolas"/>
                <a:ea typeface="Consolas"/>
                <a:cs typeface="Consolas"/>
                <a:sym typeface="Consolas"/>
              </a:rPr>
              <a:t>d=a+b</a:t>
            </a:r>
            <a:endParaRPr sz="1800">
              <a:latin typeface="Consolas"/>
              <a:ea typeface="Consolas"/>
              <a:cs typeface="Consolas"/>
              <a:sym typeface="Consolas"/>
            </a:endParaRPr>
          </a:p>
          <a:p>
            <a:pPr indent="0" lvl="0" marL="12700" marR="5080" rtl="0" algn="l">
              <a:lnSpc>
                <a:spcPct val="137000"/>
              </a:lnSpc>
              <a:spcBef>
                <a:spcPts val="5"/>
              </a:spcBef>
              <a:spcAft>
                <a:spcPts val="0"/>
              </a:spcAft>
              <a:buNone/>
            </a:pPr>
            <a:r>
              <a:rPr b="1" lang="en-US" sz="1800">
                <a:solidFill>
                  <a:srgbClr val="006FC0"/>
                </a:solidFill>
                <a:latin typeface="Consolas"/>
                <a:ea typeface="Consolas"/>
                <a:cs typeface="Consolas"/>
                <a:sym typeface="Consolas"/>
              </a:rPr>
              <a:t>e=c+d  f=c+e  b=c+e  e=b+f  d=15+e  return d+f</a:t>
            </a:r>
            <a:endParaRPr sz="1800">
              <a:latin typeface="Consolas"/>
              <a:ea typeface="Consolas"/>
              <a:cs typeface="Consolas"/>
              <a:sym typeface="Consolas"/>
            </a:endParaRPr>
          </a:p>
        </p:txBody>
      </p:sp>
      <p:sp>
        <p:nvSpPr>
          <p:cNvPr id="228" name="Google Shape;228;p21"/>
          <p:cNvSpPr txBox="1"/>
          <p:nvPr/>
        </p:nvSpPr>
        <p:spPr>
          <a:xfrm>
            <a:off x="2915792" y="1653616"/>
            <a:ext cx="4366260" cy="3314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006FC0"/>
                </a:solidFill>
                <a:latin typeface="Calibri"/>
                <a:ea typeface="Calibri"/>
                <a:cs typeface="Calibri"/>
                <a:sym typeface="Calibri"/>
              </a:rPr>
              <a:t>Answer: </a:t>
            </a:r>
            <a:r>
              <a:rPr b="1" lang="en-US" sz="2000">
                <a:solidFill>
                  <a:srgbClr val="001F5F"/>
                </a:solidFill>
                <a:latin typeface="Calibri"/>
                <a:ea typeface="Calibri"/>
                <a:cs typeface="Calibri"/>
                <a:sym typeface="Calibri"/>
              </a:rPr>
              <a:t>It requires minimum 3 registers.</a:t>
            </a:r>
            <a:endParaRPr sz="2000">
              <a:latin typeface="Calibri"/>
              <a:ea typeface="Calibri"/>
              <a:cs typeface="Calibri"/>
              <a:sym typeface="Calibri"/>
            </a:endParaRPr>
          </a:p>
        </p:txBody>
      </p:sp>
      <p:sp>
        <p:nvSpPr>
          <p:cNvPr id="229" name="Google Shape;229;p21"/>
          <p:cNvSpPr txBox="1"/>
          <p:nvPr/>
        </p:nvSpPr>
        <p:spPr>
          <a:xfrm>
            <a:off x="2915792" y="2290698"/>
            <a:ext cx="8148320" cy="269240"/>
          </a:xfrm>
          <a:prstGeom prst="rect">
            <a:avLst/>
          </a:prstGeom>
          <a:noFill/>
          <a:ln>
            <a:noFill/>
          </a:ln>
        </p:spPr>
        <p:txBody>
          <a:bodyPr anchorCtr="0" anchor="t" bIns="0" lIns="0" spcFirstLastPara="1" rIns="0" wrap="square" tIns="12050">
            <a:spAutoFit/>
          </a:bodyPr>
          <a:lstStyle/>
          <a:p>
            <a:pPr indent="0" lvl="0" marL="12700" marR="0" rtl="0" algn="l">
              <a:lnSpc>
                <a:spcPct val="100000"/>
              </a:lnSpc>
              <a:spcBef>
                <a:spcPts val="0"/>
              </a:spcBef>
              <a:spcAft>
                <a:spcPts val="0"/>
              </a:spcAft>
              <a:buNone/>
            </a:pPr>
            <a:r>
              <a:rPr lang="en-US" sz="1600">
                <a:latin typeface="Calibri"/>
                <a:ea typeface="Calibri"/>
                <a:cs typeface="Calibri"/>
                <a:sym typeface="Calibri"/>
              </a:rPr>
              <a:t>The Target code (i.e., in assembly code) using the load/store architecture can be written as follows:</a:t>
            </a:r>
            <a:endParaRPr sz="1600">
              <a:latin typeface="Calibri"/>
              <a:ea typeface="Calibri"/>
              <a:cs typeface="Calibri"/>
              <a:sym typeface="Calibri"/>
            </a:endParaRPr>
          </a:p>
        </p:txBody>
      </p:sp>
      <p:sp>
        <p:nvSpPr>
          <p:cNvPr id="230" name="Google Shape;230;p21"/>
          <p:cNvSpPr txBox="1"/>
          <p:nvPr/>
        </p:nvSpPr>
        <p:spPr>
          <a:xfrm>
            <a:off x="2915792" y="2834767"/>
            <a:ext cx="1583055" cy="124714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latin typeface="Calibri"/>
                <a:ea typeface="Calibri"/>
                <a:cs typeface="Calibri"/>
                <a:sym typeface="Calibri"/>
              </a:rPr>
              <a:t>LD R1, a</a:t>
            </a:r>
            <a:endParaRPr sz="2000">
              <a:latin typeface="Calibri"/>
              <a:ea typeface="Calibri"/>
              <a:cs typeface="Calibri"/>
              <a:sym typeface="Calibri"/>
            </a:endParaRPr>
          </a:p>
          <a:p>
            <a:pPr indent="0" lvl="0" marL="12700" marR="0" rtl="0" algn="l">
              <a:lnSpc>
                <a:spcPct val="100000"/>
              </a:lnSpc>
              <a:spcBef>
                <a:spcPts val="0"/>
              </a:spcBef>
              <a:spcAft>
                <a:spcPts val="0"/>
              </a:spcAft>
              <a:buNone/>
            </a:pPr>
            <a:r>
              <a:rPr lang="en-US" sz="2000">
                <a:latin typeface="Calibri"/>
                <a:ea typeface="Calibri"/>
                <a:cs typeface="Calibri"/>
                <a:sym typeface="Calibri"/>
              </a:rPr>
              <a:t>LD R2, b</a:t>
            </a:r>
            <a:endParaRPr sz="2000">
              <a:latin typeface="Calibri"/>
              <a:ea typeface="Calibri"/>
              <a:cs typeface="Calibri"/>
              <a:sym typeface="Calibri"/>
            </a:endParaRPr>
          </a:p>
          <a:p>
            <a:pPr indent="0" lvl="0" marL="12700" marR="5080" rtl="0" algn="l">
              <a:lnSpc>
                <a:spcPct val="100000"/>
              </a:lnSpc>
              <a:spcBef>
                <a:spcPts val="10"/>
              </a:spcBef>
              <a:spcAft>
                <a:spcPts val="0"/>
              </a:spcAft>
              <a:buNone/>
            </a:pPr>
            <a:r>
              <a:rPr lang="en-US" sz="2000">
                <a:latin typeface="Calibri"/>
                <a:ea typeface="Calibri"/>
                <a:cs typeface="Calibri"/>
                <a:sym typeface="Calibri"/>
              </a:rPr>
              <a:t>ADD R1, R1, R2  LD R2, c</a:t>
            </a:r>
            <a:endParaRPr sz="2000">
              <a:latin typeface="Calibri"/>
              <a:ea typeface="Calibri"/>
              <a:cs typeface="Calibri"/>
              <a:sym typeface="Calibri"/>
            </a:endParaRPr>
          </a:p>
        </p:txBody>
      </p:sp>
      <p:sp>
        <p:nvSpPr>
          <p:cNvPr id="231" name="Google Shape;231;p21"/>
          <p:cNvSpPr txBox="1"/>
          <p:nvPr/>
        </p:nvSpPr>
        <p:spPr>
          <a:xfrm>
            <a:off x="5388102" y="3446145"/>
            <a:ext cx="1845310" cy="635635"/>
          </a:xfrm>
          <a:prstGeom prst="rect">
            <a:avLst/>
          </a:prstGeom>
          <a:noFill/>
          <a:ln>
            <a:noFill/>
          </a:ln>
        </p:spPr>
        <p:txBody>
          <a:bodyPr anchorCtr="0" anchor="t" bIns="0" lIns="0" spcFirstLastPara="1" rIns="0" wrap="square" tIns="13325">
            <a:spAutoFit/>
          </a:bodyPr>
          <a:lstStyle/>
          <a:p>
            <a:pPr indent="0" lvl="0" marL="12700" marR="5080" rtl="0" algn="l">
              <a:lnSpc>
                <a:spcPct val="100000"/>
              </a:lnSpc>
              <a:spcBef>
                <a:spcPts val="0"/>
              </a:spcBef>
              <a:spcAft>
                <a:spcPts val="0"/>
              </a:spcAft>
              <a:buNone/>
            </a:pPr>
            <a:r>
              <a:rPr lang="en-US" sz="2000">
                <a:solidFill>
                  <a:srgbClr val="BEBEBE"/>
                </a:solidFill>
                <a:latin typeface="Calibri"/>
                <a:ea typeface="Calibri"/>
                <a:cs typeface="Calibri"/>
                <a:sym typeface="Calibri"/>
              </a:rPr>
              <a:t>R1 has d, i.e., a+b  R2 has </a:t>
            </a:r>
            <a:r>
              <a:rPr lang="en-US" sz="2000">
                <a:solidFill>
                  <a:srgbClr val="BEBEBE"/>
                </a:solidFill>
                <a:latin typeface="Arial"/>
                <a:ea typeface="Arial"/>
                <a:cs typeface="Arial"/>
                <a:sym typeface="Arial"/>
              </a:rPr>
              <a:t>c</a:t>
            </a:r>
            <a:endParaRPr sz="2000">
              <a:latin typeface="Arial"/>
              <a:ea typeface="Arial"/>
              <a:cs typeface="Arial"/>
              <a:sym typeface="Arial"/>
            </a:endParaRPr>
          </a:p>
        </p:txBody>
      </p:sp>
      <p:sp>
        <p:nvSpPr>
          <p:cNvPr id="232" name="Google Shape;232;p21"/>
          <p:cNvSpPr txBox="1"/>
          <p:nvPr/>
        </p:nvSpPr>
        <p:spPr>
          <a:xfrm>
            <a:off x="2915792" y="4360240"/>
            <a:ext cx="1700530" cy="197802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latin typeface="Calibri"/>
                <a:ea typeface="Calibri"/>
                <a:cs typeface="Calibri"/>
                <a:sym typeface="Calibri"/>
              </a:rPr>
              <a:t>ADD R1, R2, R1</a:t>
            </a:r>
            <a:endParaRPr sz="2000">
              <a:latin typeface="Calibri"/>
              <a:ea typeface="Calibri"/>
              <a:cs typeface="Calibri"/>
              <a:sym typeface="Calibri"/>
            </a:endParaRPr>
          </a:p>
          <a:p>
            <a:pPr indent="0" lvl="0" marL="12700" marR="0" rtl="0" algn="l">
              <a:lnSpc>
                <a:spcPct val="100000"/>
              </a:lnSpc>
              <a:spcBef>
                <a:spcPts val="5"/>
              </a:spcBef>
              <a:spcAft>
                <a:spcPts val="0"/>
              </a:spcAft>
              <a:buNone/>
            </a:pPr>
            <a:r>
              <a:rPr lang="en-US" sz="2000">
                <a:latin typeface="Calibri"/>
                <a:ea typeface="Calibri"/>
                <a:cs typeface="Calibri"/>
                <a:sym typeface="Calibri"/>
              </a:rPr>
              <a:t>ADD R1, R2, R1</a:t>
            </a:r>
            <a:endParaRPr sz="2000">
              <a:latin typeface="Calibri"/>
              <a:ea typeface="Calibri"/>
              <a:cs typeface="Calibri"/>
              <a:sym typeface="Calibri"/>
            </a:endParaRPr>
          </a:p>
          <a:p>
            <a:pPr indent="0" lvl="0" marL="12700" marR="5080" rtl="0" algn="l">
              <a:lnSpc>
                <a:spcPct val="100000"/>
              </a:lnSpc>
              <a:spcBef>
                <a:spcPts val="960"/>
              </a:spcBef>
              <a:spcAft>
                <a:spcPts val="0"/>
              </a:spcAft>
              <a:buNone/>
            </a:pPr>
            <a:r>
              <a:rPr lang="en-US" sz="2000">
                <a:latin typeface="Calibri"/>
                <a:ea typeface="Calibri"/>
                <a:cs typeface="Calibri"/>
                <a:sym typeface="Calibri"/>
              </a:rPr>
              <a:t>ADD R3, R2, R1  ADD R2, R3, R1  ADD R2, R2, #15  ADD R1, R2, R1</a:t>
            </a:r>
            <a:endParaRPr sz="2000">
              <a:latin typeface="Calibri"/>
              <a:ea typeface="Calibri"/>
              <a:cs typeface="Calibri"/>
              <a:sym typeface="Calibri"/>
            </a:endParaRPr>
          </a:p>
        </p:txBody>
      </p:sp>
      <p:sp>
        <p:nvSpPr>
          <p:cNvPr id="233" name="Google Shape;233;p21"/>
          <p:cNvSpPr txBox="1"/>
          <p:nvPr/>
        </p:nvSpPr>
        <p:spPr>
          <a:xfrm>
            <a:off x="5388102" y="4360240"/>
            <a:ext cx="1977389" cy="197802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solidFill>
                  <a:srgbClr val="BEBEBE"/>
                </a:solidFill>
                <a:latin typeface="Calibri"/>
                <a:ea typeface="Calibri"/>
                <a:cs typeface="Calibri"/>
                <a:sym typeface="Calibri"/>
              </a:rPr>
              <a:t>R1 has e, i.e., c+d</a:t>
            </a:r>
            <a:endParaRPr sz="2000">
              <a:latin typeface="Calibri"/>
              <a:ea typeface="Calibri"/>
              <a:cs typeface="Calibri"/>
              <a:sym typeface="Calibri"/>
            </a:endParaRPr>
          </a:p>
          <a:p>
            <a:pPr indent="0" lvl="0" marL="12700" marR="0" rtl="0" algn="l">
              <a:lnSpc>
                <a:spcPct val="100000"/>
              </a:lnSpc>
              <a:spcBef>
                <a:spcPts val="5"/>
              </a:spcBef>
              <a:spcAft>
                <a:spcPts val="0"/>
              </a:spcAft>
              <a:buNone/>
            </a:pPr>
            <a:r>
              <a:rPr lang="en-US" sz="2000">
                <a:solidFill>
                  <a:srgbClr val="BEBEBE"/>
                </a:solidFill>
                <a:latin typeface="Calibri"/>
                <a:ea typeface="Calibri"/>
                <a:cs typeface="Calibri"/>
                <a:sym typeface="Calibri"/>
              </a:rPr>
              <a:t>R1 has f, i.e., c+e</a:t>
            </a:r>
            <a:endParaRPr sz="2000">
              <a:latin typeface="Calibri"/>
              <a:ea typeface="Calibri"/>
              <a:cs typeface="Calibri"/>
              <a:sym typeface="Calibri"/>
            </a:endParaRPr>
          </a:p>
          <a:p>
            <a:pPr indent="0" lvl="0" marL="12700" marR="5080" rtl="0" algn="l">
              <a:lnSpc>
                <a:spcPct val="100000"/>
              </a:lnSpc>
              <a:spcBef>
                <a:spcPts val="960"/>
              </a:spcBef>
              <a:spcAft>
                <a:spcPts val="0"/>
              </a:spcAft>
              <a:buNone/>
            </a:pPr>
            <a:r>
              <a:rPr lang="en-US" sz="2000">
                <a:solidFill>
                  <a:srgbClr val="BEBEBE"/>
                </a:solidFill>
                <a:latin typeface="Calibri"/>
                <a:ea typeface="Calibri"/>
                <a:cs typeface="Calibri"/>
                <a:sym typeface="Calibri"/>
              </a:rPr>
              <a:t>R3 has b, i.e., c+e  R2 has e, i.e., b+f  R2 has d, i.e., e+15  R1 has d+f</a:t>
            </a:r>
            <a:endParaRPr sz="2000">
              <a:latin typeface="Calibri"/>
              <a:ea typeface="Calibri"/>
              <a:cs typeface="Calibri"/>
              <a:sym typeface="Calibri"/>
            </a:endParaRPr>
          </a:p>
        </p:txBody>
      </p:sp>
      <p:grpSp>
        <p:nvGrpSpPr>
          <p:cNvPr id="234" name="Google Shape;234;p21"/>
          <p:cNvGrpSpPr/>
          <p:nvPr/>
        </p:nvGrpSpPr>
        <p:grpSpPr>
          <a:xfrm>
            <a:off x="2037588" y="4402835"/>
            <a:ext cx="378460" cy="279400"/>
            <a:chOff x="2037588" y="4402835"/>
            <a:chExt cx="378460" cy="279400"/>
          </a:xfrm>
        </p:grpSpPr>
        <p:sp>
          <p:nvSpPr>
            <p:cNvPr id="235" name="Google Shape;235;p21"/>
            <p:cNvSpPr/>
            <p:nvPr/>
          </p:nvSpPr>
          <p:spPr>
            <a:xfrm>
              <a:off x="2037588" y="4402835"/>
              <a:ext cx="378460" cy="279400"/>
            </a:xfrm>
            <a:custGeom>
              <a:rect b="b" l="l" r="r" t="t"/>
              <a:pathLst>
                <a:path extrusionOk="0" h="279400" w="378460">
                  <a:moveTo>
                    <a:pt x="238506" y="0"/>
                  </a:moveTo>
                  <a:lnTo>
                    <a:pt x="238506" y="69722"/>
                  </a:lnTo>
                  <a:lnTo>
                    <a:pt x="0" y="69722"/>
                  </a:lnTo>
                  <a:lnTo>
                    <a:pt x="0" y="209169"/>
                  </a:lnTo>
                  <a:lnTo>
                    <a:pt x="238506" y="209169"/>
                  </a:lnTo>
                  <a:lnTo>
                    <a:pt x="238506" y="278891"/>
                  </a:lnTo>
                  <a:lnTo>
                    <a:pt x="377951" y="139445"/>
                  </a:lnTo>
                  <a:lnTo>
                    <a:pt x="238506"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36" name="Google Shape;236;p21"/>
            <p:cNvSpPr/>
            <p:nvPr/>
          </p:nvSpPr>
          <p:spPr>
            <a:xfrm>
              <a:off x="2037588" y="4402835"/>
              <a:ext cx="378460" cy="279400"/>
            </a:xfrm>
            <a:custGeom>
              <a:rect b="b" l="l" r="r" t="t"/>
              <a:pathLst>
                <a:path extrusionOk="0" h="279400" w="378460">
                  <a:moveTo>
                    <a:pt x="0" y="69722"/>
                  </a:moveTo>
                  <a:lnTo>
                    <a:pt x="238506" y="69722"/>
                  </a:lnTo>
                  <a:lnTo>
                    <a:pt x="238506" y="0"/>
                  </a:lnTo>
                  <a:lnTo>
                    <a:pt x="377951" y="139445"/>
                  </a:lnTo>
                  <a:lnTo>
                    <a:pt x="238506" y="278891"/>
                  </a:lnTo>
                  <a:lnTo>
                    <a:pt x="238506" y="209169"/>
                  </a:lnTo>
                  <a:lnTo>
                    <a:pt x="0" y="209169"/>
                  </a:lnTo>
                  <a:lnTo>
                    <a:pt x="0" y="69722"/>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2"/>
          <p:cNvSpPr txBox="1"/>
          <p:nvPr/>
        </p:nvSpPr>
        <p:spPr>
          <a:xfrm>
            <a:off x="513080" y="760603"/>
            <a:ext cx="10912500" cy="57963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60"/>
              </a:spcBef>
              <a:spcAft>
                <a:spcPts val="0"/>
              </a:spcAft>
              <a:buNone/>
            </a:pPr>
            <a:r>
              <a:t/>
            </a:r>
            <a:endParaRPr sz="3200">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Exercise 3: </a:t>
            </a:r>
            <a:r>
              <a:rPr lang="en-US" sz="2000">
                <a:solidFill>
                  <a:srgbClr val="273139"/>
                </a:solidFill>
                <a:latin typeface="Calibri"/>
                <a:ea typeface="Calibri"/>
                <a:cs typeface="Calibri"/>
                <a:sym typeface="Calibri"/>
              </a:rPr>
              <a:t>Consider the expression (a-10) * ((( b * c ) / 6 )) + d)) and its corresponding TAC</a:t>
            </a:r>
            <a:endParaRPr sz="2000">
              <a:latin typeface="Calibri"/>
              <a:ea typeface="Calibri"/>
              <a:cs typeface="Calibri"/>
              <a:sym typeface="Calibri"/>
            </a:endParaRPr>
          </a:p>
          <a:p>
            <a:pPr indent="0" lvl="0" marL="252729" marR="9763760" rtl="0" algn="l">
              <a:lnSpc>
                <a:spcPct val="137000"/>
              </a:lnSpc>
              <a:spcBef>
                <a:spcPts val="1085"/>
              </a:spcBef>
              <a:spcAft>
                <a:spcPts val="0"/>
              </a:spcAft>
              <a:buNone/>
            </a:pPr>
            <a:r>
              <a:rPr b="1" lang="en-US" sz="1800">
                <a:solidFill>
                  <a:srgbClr val="006FC0"/>
                </a:solidFill>
                <a:latin typeface="Consolas"/>
                <a:ea typeface="Consolas"/>
                <a:cs typeface="Consolas"/>
                <a:sym typeface="Consolas"/>
              </a:rPr>
              <a:t>t1=b*c  t2=t1/6  t3=t2+d  t4=a-10</a:t>
            </a:r>
            <a:endParaRPr sz="1800">
              <a:latin typeface="Consolas"/>
              <a:ea typeface="Consolas"/>
              <a:cs typeface="Consolas"/>
              <a:sym typeface="Consolas"/>
            </a:endParaRPr>
          </a:p>
          <a:p>
            <a:pPr indent="0" lvl="0" marL="252729" marR="0" rtl="0" algn="l">
              <a:lnSpc>
                <a:spcPct val="100000"/>
              </a:lnSpc>
              <a:spcBef>
                <a:spcPts val="795"/>
              </a:spcBef>
              <a:spcAft>
                <a:spcPts val="0"/>
              </a:spcAft>
              <a:buNone/>
            </a:pPr>
            <a:r>
              <a:rPr b="1" lang="en-US" sz="1800">
                <a:solidFill>
                  <a:srgbClr val="006FC0"/>
                </a:solidFill>
                <a:latin typeface="Consolas"/>
                <a:ea typeface="Consolas"/>
                <a:cs typeface="Consolas"/>
                <a:sym typeface="Consolas"/>
              </a:rPr>
              <a:t>t5=t4*t3</a:t>
            </a:r>
            <a:endParaRPr sz="1800">
              <a:latin typeface="Consolas"/>
              <a:ea typeface="Consolas"/>
              <a:cs typeface="Consolas"/>
              <a:sym typeface="Consolas"/>
            </a:endParaRPr>
          </a:p>
          <a:p>
            <a:pPr indent="0" lvl="0" marL="0" marR="0" rtl="0" algn="l">
              <a:lnSpc>
                <a:spcPct val="100000"/>
              </a:lnSpc>
              <a:spcBef>
                <a:spcPts val="0"/>
              </a:spcBef>
              <a:spcAft>
                <a:spcPts val="0"/>
              </a:spcAft>
              <a:buNone/>
            </a:pPr>
            <a:r>
              <a:t/>
            </a:r>
            <a:endParaRPr sz="1800">
              <a:latin typeface="Consolas"/>
              <a:ea typeface="Consolas"/>
              <a:cs typeface="Consolas"/>
              <a:sym typeface="Consolas"/>
            </a:endParaRPr>
          </a:p>
          <a:p>
            <a:pPr indent="0" lvl="0" marL="0" marR="0" rtl="0" algn="l">
              <a:lnSpc>
                <a:spcPct val="100000"/>
              </a:lnSpc>
              <a:spcBef>
                <a:spcPts val="15"/>
              </a:spcBef>
              <a:spcAft>
                <a:spcPts val="0"/>
              </a:spcAft>
              <a:buNone/>
            </a:pPr>
            <a:r>
              <a:t/>
            </a:r>
            <a:endParaRPr sz="1800">
              <a:latin typeface="Consolas"/>
              <a:ea typeface="Consolas"/>
              <a:cs typeface="Consolas"/>
              <a:sym typeface="Consolas"/>
            </a:endParaRPr>
          </a:p>
          <a:p>
            <a:pPr indent="-228600" lvl="0" marL="241300" marR="5080" rtl="0" algn="l">
              <a:lnSpc>
                <a:spcPct val="114999"/>
              </a:lnSpc>
              <a:spcBef>
                <a:spcPts val="0"/>
              </a:spcBef>
              <a:spcAft>
                <a:spcPts val="0"/>
              </a:spcAft>
              <a:buClr>
                <a:srgbClr val="273139"/>
              </a:buClr>
              <a:buSzPts val="2000"/>
              <a:buFont typeface="Arial"/>
              <a:buChar char="•"/>
            </a:pPr>
            <a:r>
              <a:rPr lang="en-US" sz="2000">
                <a:solidFill>
                  <a:srgbClr val="273139"/>
                </a:solidFill>
                <a:latin typeface="Calibri"/>
                <a:ea typeface="Calibri"/>
                <a:cs typeface="Calibri"/>
                <a:sym typeface="Calibri"/>
              </a:rPr>
              <a:t>Let X be the minimum number of registers required by an optimal target code generation (without any  register spill) algorithm for a load/store architecture, in which</a:t>
            </a:r>
            <a:endParaRPr sz="2000">
              <a:latin typeface="Calibri"/>
              <a:ea typeface="Calibri"/>
              <a:cs typeface="Calibri"/>
              <a:sym typeface="Calibri"/>
            </a:endParaRPr>
          </a:p>
          <a:p>
            <a:pPr indent="-275590" lvl="1" marL="516255" marR="0" rtl="0" algn="l">
              <a:lnSpc>
                <a:spcPct val="100000"/>
              </a:lnSpc>
              <a:spcBef>
                <a:spcPts val="360"/>
              </a:spcBef>
              <a:spcAft>
                <a:spcPts val="0"/>
              </a:spcAft>
              <a:buClr>
                <a:srgbClr val="273139"/>
              </a:buClr>
              <a:buSzPts val="2000"/>
              <a:buFont typeface="Calibri"/>
              <a:buAutoNum type="romanLcParenBoth"/>
            </a:pPr>
            <a:r>
              <a:rPr b="0" i="0" lang="en-US" sz="2000" u="none" cap="none" strike="noStrike">
                <a:solidFill>
                  <a:srgbClr val="273139"/>
                </a:solidFill>
                <a:latin typeface="Calibri"/>
                <a:ea typeface="Calibri"/>
                <a:cs typeface="Calibri"/>
                <a:sym typeface="Calibri"/>
              </a:rPr>
              <a:t>only load and store instructions can have memory operands and</a:t>
            </a:r>
            <a:endParaRPr b="0" i="0" sz="2000" u="none" cap="none" strike="noStrike">
              <a:latin typeface="Calibri"/>
              <a:ea typeface="Calibri"/>
              <a:cs typeface="Calibri"/>
              <a:sym typeface="Calibri"/>
            </a:endParaRPr>
          </a:p>
          <a:p>
            <a:pPr indent="-335915" lvl="1" marL="576580" marR="0" rtl="0" algn="l">
              <a:lnSpc>
                <a:spcPct val="100000"/>
              </a:lnSpc>
              <a:spcBef>
                <a:spcPts val="360"/>
              </a:spcBef>
              <a:spcAft>
                <a:spcPts val="0"/>
              </a:spcAft>
              <a:buClr>
                <a:srgbClr val="273139"/>
              </a:buClr>
              <a:buSzPts val="2000"/>
              <a:buFont typeface="Calibri"/>
              <a:buAutoNum type="romanLcParenBoth"/>
            </a:pPr>
            <a:r>
              <a:rPr b="0" i="0" lang="en-US" sz="2000" u="none" cap="none" strike="noStrike">
                <a:solidFill>
                  <a:srgbClr val="273139"/>
                </a:solidFill>
                <a:latin typeface="Calibri"/>
                <a:ea typeface="Calibri"/>
                <a:cs typeface="Calibri"/>
                <a:sym typeface="Calibri"/>
              </a:rPr>
              <a:t>arithmetic instructions can have only register or immediate operands</a:t>
            </a:r>
            <a:endParaRPr b="0" i="0" sz="2000" u="none" cap="none" strike="noStrike">
              <a:latin typeface="Calibri"/>
              <a:ea typeface="Calibri"/>
              <a:cs typeface="Calibri"/>
              <a:sym typeface="Calibri"/>
            </a:endParaRPr>
          </a:p>
          <a:p>
            <a:pPr indent="0" lvl="1" marL="0" marR="0" rtl="0" algn="l">
              <a:lnSpc>
                <a:spcPct val="100000"/>
              </a:lnSpc>
              <a:spcBef>
                <a:spcPts val="25"/>
              </a:spcBef>
              <a:spcAft>
                <a:spcPts val="0"/>
              </a:spcAft>
              <a:buClr>
                <a:srgbClr val="273139"/>
              </a:buClr>
              <a:buSzPts val="1750"/>
              <a:buFont typeface="Calibri"/>
              <a:buNone/>
            </a:pPr>
            <a:r>
              <a:t/>
            </a:r>
            <a:endParaRPr b="0" i="0" sz="1750" u="none" cap="none" strike="noStrike">
              <a:latin typeface="Calibri"/>
              <a:ea typeface="Calibri"/>
              <a:cs typeface="Calibri"/>
              <a:sym typeface="Calibri"/>
            </a:endParaRPr>
          </a:p>
          <a:p>
            <a:pPr indent="-228600" lvl="0" marL="241300" marR="0" rtl="0" algn="l">
              <a:lnSpc>
                <a:spcPct val="100000"/>
              </a:lnSpc>
              <a:spcBef>
                <a:spcPts val="0"/>
              </a:spcBef>
              <a:spcAft>
                <a:spcPts val="0"/>
              </a:spcAft>
              <a:buClr>
                <a:srgbClr val="273139"/>
              </a:buClr>
              <a:buSzPts val="2000"/>
              <a:buFont typeface="Arial"/>
              <a:buChar char="•"/>
            </a:pPr>
            <a:r>
              <a:rPr lang="en-US" sz="2000">
                <a:solidFill>
                  <a:srgbClr val="273139"/>
                </a:solidFill>
                <a:latin typeface="Calibri"/>
                <a:ea typeface="Calibri"/>
                <a:cs typeface="Calibri"/>
                <a:sym typeface="Calibri"/>
              </a:rPr>
              <a:t>The value of X is</a:t>
            </a:r>
            <a:r>
              <a:rPr lang="en-US" sz="2000" u="sng">
                <a:solidFill>
                  <a:srgbClr val="273139"/>
                </a:solidFill>
                <a:latin typeface="Calibri"/>
                <a:ea typeface="Calibri"/>
                <a:cs typeface="Calibri"/>
                <a:sym typeface="Calibri"/>
              </a:rPr>
              <a:t>	</a:t>
            </a:r>
            <a:r>
              <a:rPr lang="en-US" sz="2000">
                <a:solidFill>
                  <a:srgbClr val="273139"/>
                </a:solidFill>
                <a:latin typeface="Calibri"/>
                <a:ea typeface="Calibri"/>
                <a:cs typeface="Calibri"/>
                <a:sym typeface="Calibri"/>
              </a:rPr>
              <a:t>.</a:t>
            </a:r>
            <a:endParaRPr sz="2000">
              <a:latin typeface="Calibri"/>
              <a:ea typeface="Calibri"/>
              <a:cs typeface="Calibri"/>
              <a:sym typeface="Calibri"/>
            </a:endParaRPr>
          </a:p>
        </p:txBody>
      </p:sp>
      <p:sp>
        <p:nvSpPr>
          <p:cNvPr id="242" name="Google Shape;242;p22"/>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3"/>
          <p:cNvSpPr txBox="1"/>
          <p:nvPr/>
        </p:nvSpPr>
        <p:spPr>
          <a:xfrm>
            <a:off x="513080" y="760603"/>
            <a:ext cx="9186545" cy="21818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60"/>
              </a:spcBef>
              <a:spcAft>
                <a:spcPts val="0"/>
              </a:spcAft>
              <a:buNone/>
            </a:pPr>
            <a:r>
              <a:t/>
            </a:r>
            <a:endParaRPr sz="3200">
              <a:latin typeface="Calibri"/>
              <a:ea typeface="Calibri"/>
              <a:cs typeface="Calibri"/>
              <a:sym typeface="Calibri"/>
            </a:endParaRPr>
          </a:p>
          <a:p>
            <a:pPr indent="0" lvl="0" marL="12700" marR="0" rtl="0" algn="l">
              <a:lnSpc>
                <a:spcPct val="100000"/>
              </a:lnSpc>
              <a:spcBef>
                <a:spcPts val="0"/>
              </a:spcBef>
              <a:spcAft>
                <a:spcPts val="0"/>
              </a:spcAft>
              <a:buNone/>
            </a:pPr>
            <a:r>
              <a:rPr b="1" lang="en-US" sz="2400">
                <a:solidFill>
                  <a:srgbClr val="006FC0"/>
                </a:solidFill>
                <a:latin typeface="Calibri"/>
                <a:ea typeface="Calibri"/>
                <a:cs typeface="Calibri"/>
                <a:sym typeface="Calibri"/>
              </a:rPr>
              <a:t>Exercise 3: </a:t>
            </a:r>
            <a:r>
              <a:rPr b="1" lang="en-US" sz="2400">
                <a:latin typeface="Calibri"/>
                <a:ea typeface="Calibri"/>
                <a:cs typeface="Calibri"/>
                <a:sym typeface="Calibri"/>
              </a:rPr>
              <a:t>Solution</a:t>
            </a:r>
            <a:endParaRPr sz="2400">
              <a:latin typeface="Calibri"/>
              <a:ea typeface="Calibri"/>
              <a:cs typeface="Calibri"/>
              <a:sym typeface="Calibri"/>
            </a:endParaRPr>
          </a:p>
          <a:p>
            <a:pPr indent="0" lvl="0" marL="0" marR="0" rtl="0" algn="l">
              <a:lnSpc>
                <a:spcPct val="100000"/>
              </a:lnSpc>
              <a:spcBef>
                <a:spcPts val="10"/>
              </a:spcBef>
              <a:spcAft>
                <a:spcPts val="0"/>
              </a:spcAft>
              <a:buNone/>
            </a:pPr>
            <a:r>
              <a:t/>
            </a:r>
            <a:endParaRPr sz="2000">
              <a:latin typeface="Calibri"/>
              <a:ea typeface="Calibri"/>
              <a:cs typeface="Calibri"/>
              <a:sym typeface="Calibri"/>
            </a:endParaRPr>
          </a:p>
          <a:p>
            <a:pPr indent="0" lvl="0" marL="137795" marR="5080" rtl="0" algn="l">
              <a:lnSpc>
                <a:spcPct val="100000"/>
              </a:lnSpc>
              <a:spcBef>
                <a:spcPts val="0"/>
              </a:spcBef>
              <a:spcAft>
                <a:spcPts val="0"/>
              </a:spcAft>
              <a:buNone/>
            </a:pPr>
            <a:r>
              <a:rPr lang="en-US" sz="2000">
                <a:latin typeface="Calibri"/>
                <a:ea typeface="Calibri"/>
                <a:cs typeface="Calibri"/>
                <a:sym typeface="Calibri"/>
              </a:rPr>
              <a:t>The Target code (i.e., in assembly code) using the load/store architecture can be written  as follows:</a:t>
            </a:r>
            <a:endParaRPr sz="2000">
              <a:latin typeface="Calibri"/>
              <a:ea typeface="Calibri"/>
              <a:cs typeface="Calibri"/>
              <a:sym typeface="Calibri"/>
            </a:endParaRPr>
          </a:p>
        </p:txBody>
      </p:sp>
      <p:sp>
        <p:nvSpPr>
          <p:cNvPr id="248" name="Google Shape;248;p2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249" name="Google Shape;249;p23"/>
          <p:cNvSpPr txBox="1"/>
          <p:nvPr/>
        </p:nvSpPr>
        <p:spPr>
          <a:xfrm>
            <a:off x="638352" y="3221227"/>
            <a:ext cx="1660525" cy="276987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lang="en-US" sz="2000">
                <a:latin typeface="Calibri"/>
                <a:ea typeface="Calibri"/>
                <a:cs typeface="Calibri"/>
                <a:sym typeface="Calibri"/>
              </a:rPr>
              <a:t>LD R1, b</a:t>
            </a:r>
            <a:endParaRPr sz="2000">
              <a:latin typeface="Calibri"/>
              <a:ea typeface="Calibri"/>
              <a:cs typeface="Calibri"/>
              <a:sym typeface="Calibri"/>
            </a:endParaRPr>
          </a:p>
          <a:p>
            <a:pPr indent="0" lvl="0" marL="12700" marR="0" rtl="0" algn="l">
              <a:lnSpc>
                <a:spcPct val="100000"/>
              </a:lnSpc>
              <a:spcBef>
                <a:spcPts val="0"/>
              </a:spcBef>
              <a:spcAft>
                <a:spcPts val="0"/>
              </a:spcAft>
              <a:buNone/>
            </a:pPr>
            <a:r>
              <a:rPr lang="en-US" sz="2000">
                <a:latin typeface="Calibri"/>
                <a:ea typeface="Calibri"/>
                <a:cs typeface="Calibri"/>
                <a:sym typeface="Calibri"/>
              </a:rPr>
              <a:t>LD R2, c</a:t>
            </a:r>
            <a:endParaRPr sz="2000">
              <a:latin typeface="Calibri"/>
              <a:ea typeface="Calibri"/>
              <a:cs typeface="Calibri"/>
              <a:sym typeface="Calibri"/>
            </a:endParaRPr>
          </a:p>
          <a:p>
            <a:pPr indent="0" lvl="0" marL="12700" marR="52069" rtl="0" algn="l">
              <a:lnSpc>
                <a:spcPct val="100000"/>
              </a:lnSpc>
              <a:spcBef>
                <a:spcPts val="0"/>
              </a:spcBef>
              <a:spcAft>
                <a:spcPts val="0"/>
              </a:spcAft>
              <a:buNone/>
            </a:pPr>
            <a:r>
              <a:rPr lang="en-US" sz="2000">
                <a:latin typeface="Calibri"/>
                <a:ea typeface="Calibri"/>
                <a:cs typeface="Calibri"/>
                <a:sym typeface="Calibri"/>
              </a:rPr>
              <a:t>MUL R1, R1, R2  DIV R1, R1, #6  LD R2, d</a:t>
            </a:r>
            <a:endParaRPr sz="2000">
              <a:latin typeface="Calibri"/>
              <a:ea typeface="Calibri"/>
              <a:cs typeface="Calibri"/>
              <a:sym typeface="Calibri"/>
            </a:endParaRPr>
          </a:p>
          <a:p>
            <a:pPr indent="0" lvl="0" marL="12700" marR="0" rtl="0" algn="l">
              <a:lnSpc>
                <a:spcPct val="100000"/>
              </a:lnSpc>
              <a:spcBef>
                <a:spcPts val="0"/>
              </a:spcBef>
              <a:spcAft>
                <a:spcPts val="0"/>
              </a:spcAft>
              <a:buNone/>
            </a:pPr>
            <a:r>
              <a:rPr lang="en-US" sz="2000">
                <a:latin typeface="Calibri"/>
                <a:ea typeface="Calibri"/>
                <a:cs typeface="Calibri"/>
                <a:sym typeface="Calibri"/>
              </a:rPr>
              <a:t>ADD R1, R1, R2</a:t>
            </a:r>
            <a:endParaRPr sz="2000">
              <a:latin typeface="Calibri"/>
              <a:ea typeface="Calibri"/>
              <a:cs typeface="Calibri"/>
              <a:sym typeface="Calibri"/>
            </a:endParaRPr>
          </a:p>
          <a:p>
            <a:pPr indent="0" lvl="0" marL="12700" marR="0" rtl="0" algn="l">
              <a:lnSpc>
                <a:spcPct val="100000"/>
              </a:lnSpc>
              <a:spcBef>
                <a:spcPts val="5"/>
              </a:spcBef>
              <a:spcAft>
                <a:spcPts val="0"/>
              </a:spcAft>
              <a:buNone/>
            </a:pPr>
            <a:r>
              <a:rPr lang="en-US" sz="2000">
                <a:latin typeface="Calibri"/>
                <a:ea typeface="Calibri"/>
                <a:cs typeface="Calibri"/>
                <a:sym typeface="Calibri"/>
              </a:rPr>
              <a:t>LD R2, a</a:t>
            </a:r>
            <a:endParaRPr sz="2000">
              <a:latin typeface="Calibri"/>
              <a:ea typeface="Calibri"/>
              <a:cs typeface="Calibri"/>
              <a:sym typeface="Calibri"/>
            </a:endParaRPr>
          </a:p>
          <a:p>
            <a:pPr indent="0" lvl="0" marL="12700" marR="5080" rtl="0" algn="l">
              <a:lnSpc>
                <a:spcPct val="100000"/>
              </a:lnSpc>
              <a:spcBef>
                <a:spcPts val="0"/>
              </a:spcBef>
              <a:spcAft>
                <a:spcPts val="0"/>
              </a:spcAft>
              <a:buNone/>
            </a:pPr>
            <a:r>
              <a:rPr lang="en-US" sz="2000">
                <a:latin typeface="Calibri"/>
                <a:ea typeface="Calibri"/>
                <a:cs typeface="Calibri"/>
                <a:sym typeface="Calibri"/>
              </a:rPr>
              <a:t>SUB R2, R2, #10  MUL R2, R2, R1</a:t>
            </a:r>
            <a:endParaRPr sz="2000">
              <a:latin typeface="Calibri"/>
              <a:ea typeface="Calibri"/>
              <a:cs typeface="Calibri"/>
              <a:sym typeface="Calibri"/>
            </a:endParaRPr>
          </a:p>
        </p:txBody>
      </p:sp>
      <p:sp>
        <p:nvSpPr>
          <p:cNvPr id="250" name="Google Shape;250;p23"/>
          <p:cNvSpPr txBox="1"/>
          <p:nvPr/>
        </p:nvSpPr>
        <p:spPr>
          <a:xfrm>
            <a:off x="638352" y="6270142"/>
            <a:ext cx="3928110" cy="33083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000">
                <a:latin typeface="Calibri"/>
                <a:ea typeface="Calibri"/>
                <a:cs typeface="Calibri"/>
                <a:sym typeface="Calibri"/>
              </a:rPr>
              <a:t>Hence minimum 2 registers required.</a:t>
            </a:r>
            <a:endParaRPr sz="2000">
              <a:latin typeface="Calibri"/>
              <a:ea typeface="Calibri"/>
              <a:cs typeface="Calibri"/>
              <a:sym typeface="Calibri"/>
            </a:endParaRPr>
          </a:p>
        </p:txBody>
      </p:sp>
      <p:sp>
        <p:nvSpPr>
          <p:cNvPr id="251" name="Google Shape;251;p23"/>
          <p:cNvSpPr txBox="1"/>
          <p:nvPr/>
        </p:nvSpPr>
        <p:spPr>
          <a:xfrm>
            <a:off x="5244210" y="3348608"/>
            <a:ext cx="1037590" cy="1903730"/>
          </a:xfrm>
          <a:prstGeom prst="rect">
            <a:avLst/>
          </a:prstGeom>
          <a:noFill/>
          <a:ln>
            <a:noFill/>
          </a:ln>
        </p:spPr>
        <p:txBody>
          <a:bodyPr anchorCtr="0" anchor="t" bIns="0" lIns="0" spcFirstLastPara="1" rIns="0" wrap="square" tIns="11425">
            <a:spAutoFit/>
          </a:bodyPr>
          <a:lstStyle/>
          <a:p>
            <a:pPr indent="0" lvl="0" marL="12700" marR="131445" rtl="0" algn="l">
              <a:lnSpc>
                <a:spcPct val="137100"/>
              </a:lnSpc>
              <a:spcBef>
                <a:spcPts val="0"/>
              </a:spcBef>
              <a:spcAft>
                <a:spcPts val="0"/>
              </a:spcAft>
              <a:buNone/>
            </a:pPr>
            <a:r>
              <a:rPr b="1" lang="en-US" sz="1800">
                <a:solidFill>
                  <a:srgbClr val="006FC0"/>
                </a:solidFill>
                <a:latin typeface="Consolas"/>
                <a:ea typeface="Consolas"/>
                <a:cs typeface="Consolas"/>
                <a:sym typeface="Consolas"/>
              </a:rPr>
              <a:t>t1=b*c  t2=t1/6  t3=t2+d  t4=a-10</a:t>
            </a:r>
            <a:endParaRPr sz="1800">
              <a:latin typeface="Consolas"/>
              <a:ea typeface="Consolas"/>
              <a:cs typeface="Consolas"/>
              <a:sym typeface="Consolas"/>
            </a:endParaRPr>
          </a:p>
          <a:p>
            <a:pPr indent="0" lvl="0" marL="12700" marR="0" rtl="0" algn="l">
              <a:lnSpc>
                <a:spcPct val="100000"/>
              </a:lnSpc>
              <a:spcBef>
                <a:spcPts val="790"/>
              </a:spcBef>
              <a:spcAft>
                <a:spcPts val="0"/>
              </a:spcAft>
              <a:buNone/>
            </a:pPr>
            <a:r>
              <a:rPr b="1" lang="en-US" sz="1800">
                <a:solidFill>
                  <a:srgbClr val="006FC0"/>
                </a:solidFill>
                <a:latin typeface="Consolas"/>
                <a:ea typeface="Consolas"/>
                <a:cs typeface="Consolas"/>
                <a:sym typeface="Consolas"/>
              </a:rPr>
              <a:t>t5=t4*t3</a:t>
            </a:r>
            <a:endParaRPr sz="1800">
              <a:latin typeface="Consolas"/>
              <a:ea typeface="Consolas"/>
              <a:cs typeface="Consolas"/>
              <a:sym typeface="Consolas"/>
            </a:endParaRPr>
          </a:p>
        </p:txBody>
      </p:sp>
      <p:grpSp>
        <p:nvGrpSpPr>
          <p:cNvPr id="252" name="Google Shape;252;p23"/>
          <p:cNvGrpSpPr/>
          <p:nvPr/>
        </p:nvGrpSpPr>
        <p:grpSpPr>
          <a:xfrm>
            <a:off x="3791711" y="4192523"/>
            <a:ext cx="643255" cy="273050"/>
            <a:chOff x="3791711" y="4192523"/>
            <a:chExt cx="643255" cy="273050"/>
          </a:xfrm>
        </p:grpSpPr>
        <p:sp>
          <p:nvSpPr>
            <p:cNvPr id="253" name="Google Shape;253;p23"/>
            <p:cNvSpPr/>
            <p:nvPr/>
          </p:nvSpPr>
          <p:spPr>
            <a:xfrm>
              <a:off x="3791711" y="4192523"/>
              <a:ext cx="643255" cy="273050"/>
            </a:xfrm>
            <a:custGeom>
              <a:rect b="b" l="l" r="r" t="t"/>
              <a:pathLst>
                <a:path extrusionOk="0" h="273050" w="643254">
                  <a:moveTo>
                    <a:pt x="136398" y="0"/>
                  </a:moveTo>
                  <a:lnTo>
                    <a:pt x="0" y="136398"/>
                  </a:lnTo>
                  <a:lnTo>
                    <a:pt x="136398" y="272795"/>
                  </a:lnTo>
                  <a:lnTo>
                    <a:pt x="136398" y="204596"/>
                  </a:lnTo>
                  <a:lnTo>
                    <a:pt x="643127" y="204596"/>
                  </a:lnTo>
                  <a:lnTo>
                    <a:pt x="643127" y="68199"/>
                  </a:lnTo>
                  <a:lnTo>
                    <a:pt x="136398" y="68199"/>
                  </a:lnTo>
                  <a:lnTo>
                    <a:pt x="136398"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54" name="Google Shape;254;p23"/>
            <p:cNvSpPr/>
            <p:nvPr/>
          </p:nvSpPr>
          <p:spPr>
            <a:xfrm>
              <a:off x="3791711" y="4192523"/>
              <a:ext cx="643255" cy="273050"/>
            </a:xfrm>
            <a:custGeom>
              <a:rect b="b" l="l" r="r" t="t"/>
              <a:pathLst>
                <a:path extrusionOk="0" h="273050" w="643254">
                  <a:moveTo>
                    <a:pt x="0" y="136398"/>
                  </a:moveTo>
                  <a:lnTo>
                    <a:pt x="136398" y="0"/>
                  </a:lnTo>
                  <a:lnTo>
                    <a:pt x="136398" y="68199"/>
                  </a:lnTo>
                  <a:lnTo>
                    <a:pt x="643127" y="68199"/>
                  </a:lnTo>
                  <a:lnTo>
                    <a:pt x="643127" y="204596"/>
                  </a:lnTo>
                  <a:lnTo>
                    <a:pt x="136398" y="204596"/>
                  </a:lnTo>
                  <a:lnTo>
                    <a:pt x="136398" y="272795"/>
                  </a:lnTo>
                  <a:lnTo>
                    <a:pt x="0" y="136398"/>
                  </a:lnTo>
                  <a:close/>
                </a:path>
              </a:pathLst>
            </a:custGeom>
            <a:noFill/>
            <a:ln cap="flat" cmpd="sng" w="12675">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24"/>
          <p:cNvSpPr txBox="1"/>
          <p:nvPr/>
        </p:nvSpPr>
        <p:spPr>
          <a:xfrm>
            <a:off x="446531" y="136270"/>
            <a:ext cx="9019540" cy="3205480"/>
          </a:xfrm>
          <a:prstGeom prst="rect">
            <a:avLst/>
          </a:prstGeom>
          <a:noFill/>
          <a:ln>
            <a:noFill/>
          </a:ln>
        </p:spPr>
        <p:txBody>
          <a:bodyPr anchorCtr="0" anchor="t" bIns="0" lIns="0" spcFirstLastPara="1" rIns="0" wrap="square" tIns="141600">
            <a:spAutoFit/>
          </a:bodyPr>
          <a:lstStyle/>
          <a:p>
            <a:pPr indent="0" lvl="0" marL="381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latin typeface="Calibri"/>
              <a:ea typeface="Calibri"/>
              <a:cs typeface="Calibri"/>
              <a:sym typeface="Calibri"/>
            </a:endParaRPr>
          </a:p>
          <a:p>
            <a:pPr indent="0" lvl="0" marL="78740"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References</a:t>
            </a:r>
            <a:endParaRPr sz="2400">
              <a:latin typeface="Calibri"/>
              <a:ea typeface="Calibri"/>
              <a:cs typeface="Calibri"/>
              <a:sym typeface="Calibri"/>
            </a:endParaRPr>
          </a:p>
          <a:p>
            <a:pPr indent="0" lvl="0" marL="0" marR="0" rtl="0" algn="l">
              <a:lnSpc>
                <a:spcPct val="100000"/>
              </a:lnSpc>
              <a:spcBef>
                <a:spcPts val="45"/>
              </a:spcBef>
              <a:spcAft>
                <a:spcPts val="0"/>
              </a:spcAft>
              <a:buNone/>
            </a:pPr>
            <a:r>
              <a:t/>
            </a:r>
            <a:endParaRPr sz="2650">
              <a:latin typeface="Calibri"/>
              <a:ea typeface="Calibri"/>
              <a:cs typeface="Calibri"/>
              <a:sym typeface="Calibri"/>
            </a:endParaRPr>
          </a:p>
          <a:p>
            <a:pPr indent="-228600" lvl="0" marL="307340" marR="55880" rtl="0" algn="l">
              <a:lnSpc>
                <a:spcPct val="150000"/>
              </a:lnSpc>
              <a:spcBef>
                <a:spcPts val="5"/>
              </a:spcBef>
              <a:spcAft>
                <a:spcPts val="0"/>
              </a:spcAft>
              <a:buSzPts val="2300"/>
              <a:buFont typeface="Noto Sans Symbols"/>
              <a:buChar char="⮚"/>
            </a:pPr>
            <a:r>
              <a:rPr b="1" lang="en-US" sz="2400">
                <a:latin typeface="Calibri"/>
                <a:ea typeface="Calibri"/>
                <a:cs typeface="Calibri"/>
                <a:sym typeface="Calibri"/>
              </a:rPr>
              <a:t>Compilers–Principles, Techniques and Tools,	</a:t>
            </a:r>
            <a:r>
              <a:rPr lang="en-US" sz="2400">
                <a:latin typeface="Calibri"/>
                <a:ea typeface="Calibri"/>
                <a:cs typeface="Calibri"/>
                <a:sym typeface="Calibri"/>
              </a:rPr>
              <a:t>Alfred V. Aho, Monica S.  Lam, Ravi Sethi, Jeffery D. Ullman, 2</a:t>
            </a:r>
            <a:r>
              <a:rPr baseline="30000" lang="en-US" sz="2400">
                <a:latin typeface="Calibri"/>
                <a:ea typeface="Calibri"/>
                <a:cs typeface="Calibri"/>
                <a:sym typeface="Calibri"/>
              </a:rPr>
              <a:t>nd </a:t>
            </a:r>
            <a:r>
              <a:rPr lang="en-US" sz="2400">
                <a:latin typeface="Calibri"/>
                <a:ea typeface="Calibri"/>
                <a:cs typeface="Calibri"/>
                <a:sym typeface="Calibri"/>
              </a:rPr>
              <a:t>Edition</a:t>
            </a:r>
            <a:endParaRPr sz="2400">
              <a:latin typeface="Calibri"/>
              <a:ea typeface="Calibri"/>
              <a:cs typeface="Calibri"/>
              <a:sym typeface="Calibri"/>
            </a:endParaRPr>
          </a:p>
          <a:p>
            <a:pPr indent="0" lvl="0" marL="0" marR="0" rtl="0" algn="l">
              <a:lnSpc>
                <a:spcPct val="100000"/>
              </a:lnSpc>
              <a:spcBef>
                <a:spcPts val="50"/>
              </a:spcBef>
              <a:spcAft>
                <a:spcPts val="0"/>
              </a:spcAft>
              <a:buSzPts val="1950"/>
              <a:buFont typeface="Noto Sans Symbols"/>
              <a:buNone/>
            </a:pPr>
            <a:r>
              <a:t/>
            </a:r>
            <a:endParaRPr sz="1950">
              <a:latin typeface="Calibri"/>
              <a:ea typeface="Calibri"/>
              <a:cs typeface="Calibri"/>
              <a:sym typeface="Calibri"/>
            </a:endParaRPr>
          </a:p>
          <a:p>
            <a:pPr indent="-243840" lvl="0" marL="321945" marR="0" rtl="0" algn="l">
              <a:lnSpc>
                <a:spcPct val="100000"/>
              </a:lnSpc>
              <a:spcBef>
                <a:spcPts val="5"/>
              </a:spcBef>
              <a:spcAft>
                <a:spcPts val="0"/>
              </a:spcAft>
              <a:buSzPts val="2300"/>
              <a:buFont typeface="Noto Sans Symbols"/>
              <a:buChar char="⮚"/>
            </a:pPr>
            <a:r>
              <a:rPr b="1" lang="en-US" sz="2400">
                <a:latin typeface="Calibri"/>
                <a:ea typeface="Calibri"/>
                <a:cs typeface="Calibri"/>
                <a:sym typeface="Calibri"/>
              </a:rPr>
              <a:t>http</a:t>
            </a:r>
            <a:r>
              <a:rPr b="1" lang="en-US" sz="2400" u="sng">
                <a:solidFill>
                  <a:schemeClr val="hlink"/>
                </a:solidFill>
                <a:latin typeface="Calibri"/>
                <a:ea typeface="Calibri"/>
                <a:cs typeface="Calibri"/>
                <a:sym typeface="Calibri"/>
                <a:hlinkClick r:id="rId3"/>
              </a:rPr>
              <a:t>s://ww</a:t>
            </a:r>
            <a:r>
              <a:rPr b="1" lang="en-US" sz="2400">
                <a:latin typeface="Calibri"/>
                <a:ea typeface="Calibri"/>
                <a:cs typeface="Calibri"/>
                <a:sym typeface="Calibri"/>
              </a:rPr>
              <a:t>w.ja</a:t>
            </a:r>
            <a:r>
              <a:rPr b="1" lang="en-US" sz="2400" u="sng">
                <a:solidFill>
                  <a:schemeClr val="hlink"/>
                </a:solidFill>
                <a:latin typeface="Calibri"/>
                <a:ea typeface="Calibri"/>
                <a:cs typeface="Calibri"/>
                <a:sym typeface="Calibri"/>
                <a:hlinkClick r:id="rId4"/>
              </a:rPr>
              <a:t>vatpoint.com/code-generation</a:t>
            </a:r>
            <a:endParaRPr sz="24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63" name="Shape 263"/>
        <p:cNvGrpSpPr/>
        <p:nvPr/>
      </p:nvGrpSpPr>
      <p:grpSpPr>
        <a:xfrm>
          <a:off x="0" y="0"/>
          <a:ext cx="0" cy="0"/>
          <a:chOff x="0" y="0"/>
          <a:chExt cx="0" cy="0"/>
        </a:xfrm>
      </p:grpSpPr>
      <p:sp>
        <p:nvSpPr>
          <p:cNvPr id="264" name="Google Shape;264;p25"/>
          <p:cNvSpPr/>
          <p:nvPr/>
        </p:nvSpPr>
        <p:spPr>
          <a:xfrm>
            <a:off x="5449061" y="2888742"/>
            <a:ext cx="4581525" cy="0"/>
          </a:xfrm>
          <a:custGeom>
            <a:rect b="b" l="l" r="r" t="t"/>
            <a:pathLst>
              <a:path extrusionOk="0" h="120000" w="4581525">
                <a:moveTo>
                  <a:pt x="0" y="0"/>
                </a:moveTo>
                <a:lnTo>
                  <a:pt x="4581397" y="0"/>
                </a:lnTo>
              </a:path>
            </a:pathLst>
          </a:custGeom>
          <a:noFill/>
          <a:ln cap="flat" cmpd="sng" w="38100">
            <a:solidFill>
              <a:srgbClr val="C55A1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5" name="Google Shape;265;p25"/>
          <p:cNvSpPr txBox="1"/>
          <p:nvPr/>
        </p:nvSpPr>
        <p:spPr>
          <a:xfrm>
            <a:off x="5527675" y="3110230"/>
            <a:ext cx="6236970" cy="1868805"/>
          </a:xfrm>
          <a:prstGeom prst="rect">
            <a:avLst/>
          </a:prstGeom>
          <a:noFill/>
          <a:ln>
            <a:noFill/>
          </a:ln>
        </p:spPr>
        <p:txBody>
          <a:bodyPr anchorCtr="0" anchor="t" bIns="0" lIns="0" spcFirstLastPara="1" rIns="0" wrap="square" tIns="44450">
            <a:spAutoFit/>
          </a:bodyPr>
          <a:lstStyle/>
          <a:p>
            <a:pPr indent="0" lvl="0" marL="12700" marR="0" rtl="0" algn="l">
              <a:lnSpc>
                <a:spcPct val="100000"/>
              </a:lnSpc>
              <a:spcBef>
                <a:spcPts val="0"/>
              </a:spcBef>
              <a:spcAft>
                <a:spcPts val="0"/>
              </a:spcAft>
              <a:buNone/>
            </a:pPr>
            <a:r>
              <a:rPr b="1" lang="en-US" sz="2400">
                <a:latin typeface="Calibri"/>
                <a:ea typeface="Calibri"/>
                <a:cs typeface="Calibri"/>
                <a:sym typeface="Calibri"/>
              </a:rPr>
              <a:t>Prakash C O</a:t>
            </a:r>
            <a:endParaRPr sz="2400">
              <a:latin typeface="Calibri"/>
              <a:ea typeface="Calibri"/>
              <a:cs typeface="Calibri"/>
              <a:sym typeface="Calibri"/>
            </a:endParaRPr>
          </a:p>
          <a:p>
            <a:pPr indent="0" lvl="0" marL="12700" marR="0" rtl="0" algn="l">
              <a:lnSpc>
                <a:spcPct val="100000"/>
              </a:lnSpc>
              <a:spcBef>
                <a:spcPts val="250"/>
              </a:spcBef>
              <a:spcAft>
                <a:spcPts val="0"/>
              </a:spcAft>
              <a:buNone/>
            </a:pPr>
            <a:r>
              <a:rPr lang="en-US" sz="2400">
                <a:latin typeface="Calibri"/>
                <a:ea typeface="Calibri"/>
                <a:cs typeface="Calibri"/>
                <a:sym typeface="Calibri"/>
              </a:rPr>
              <a:t>Department of Computer Science and Engineering</a:t>
            </a:r>
            <a:endParaRPr sz="2400">
              <a:latin typeface="Calibri"/>
              <a:ea typeface="Calibri"/>
              <a:cs typeface="Calibri"/>
              <a:sym typeface="Calibri"/>
            </a:endParaRPr>
          </a:p>
          <a:p>
            <a:pPr indent="0" lvl="0" marL="24765" marR="0" rtl="0" algn="l">
              <a:lnSpc>
                <a:spcPct val="100000"/>
              </a:lnSpc>
              <a:spcBef>
                <a:spcPts val="1250"/>
              </a:spcBef>
              <a:spcAft>
                <a:spcPts val="0"/>
              </a:spcAft>
              <a:buNone/>
            </a:pPr>
            <a:r>
              <a:rPr b="1" lang="en-US" sz="2400" u="sng">
                <a:solidFill>
                  <a:schemeClr val="hlink"/>
                </a:solidFill>
                <a:latin typeface="Calibri"/>
                <a:ea typeface="Calibri"/>
                <a:cs typeface="Calibri"/>
                <a:sym typeface="Calibri"/>
                <a:hlinkClick r:id="rId3"/>
              </a:rPr>
              <a:t>coprakasha@pes.edu</a:t>
            </a:r>
            <a:endParaRPr sz="2400">
              <a:latin typeface="Calibri"/>
              <a:ea typeface="Calibri"/>
              <a:cs typeface="Calibri"/>
              <a:sym typeface="Calibri"/>
            </a:endParaRPr>
          </a:p>
          <a:p>
            <a:pPr indent="0" lvl="0" marL="24765" marR="0" rtl="0" algn="l">
              <a:lnSpc>
                <a:spcPct val="100000"/>
              </a:lnSpc>
              <a:spcBef>
                <a:spcPts val="1240"/>
              </a:spcBef>
              <a:spcAft>
                <a:spcPts val="0"/>
              </a:spcAft>
              <a:buNone/>
            </a:pPr>
            <a:r>
              <a:rPr lang="en-US" sz="2400">
                <a:latin typeface="Calibri"/>
                <a:ea typeface="Calibri"/>
                <a:cs typeface="Calibri"/>
                <a:sym typeface="Calibri"/>
              </a:rPr>
              <a:t>+91 98 8059 1946</a:t>
            </a:r>
            <a:endParaRPr sz="2400">
              <a:latin typeface="Calibri"/>
              <a:ea typeface="Calibri"/>
              <a:cs typeface="Calibri"/>
              <a:sym typeface="Calibri"/>
            </a:endParaRPr>
          </a:p>
        </p:txBody>
      </p:sp>
      <p:sp>
        <p:nvSpPr>
          <p:cNvPr id="266" name="Google Shape;266;p25"/>
          <p:cNvSpPr/>
          <p:nvPr/>
        </p:nvSpPr>
        <p:spPr>
          <a:xfrm>
            <a:off x="10765536" y="348995"/>
            <a:ext cx="1066800" cy="1079500"/>
          </a:xfrm>
          <a:custGeom>
            <a:rect b="b" l="l" r="r" t="t"/>
            <a:pathLst>
              <a:path extrusionOk="0" h="1079500" w="1066800">
                <a:moveTo>
                  <a:pt x="1066800" y="0"/>
                </a:moveTo>
                <a:lnTo>
                  <a:pt x="0" y="0"/>
                </a:lnTo>
                <a:lnTo>
                  <a:pt x="0" y="45720"/>
                </a:lnTo>
                <a:lnTo>
                  <a:pt x="1021080" y="45720"/>
                </a:lnTo>
                <a:lnTo>
                  <a:pt x="1021080" y="1078992"/>
                </a:lnTo>
                <a:lnTo>
                  <a:pt x="1066800" y="1078992"/>
                </a:lnTo>
                <a:lnTo>
                  <a:pt x="1066800" y="45720"/>
                </a:lnTo>
                <a:lnTo>
                  <a:pt x="1066800" y="12192"/>
                </a:lnTo>
                <a:lnTo>
                  <a:pt x="1066800" y="0"/>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267" name="Google Shape;267;p25"/>
          <p:cNvSpPr/>
          <p:nvPr/>
        </p:nvSpPr>
        <p:spPr>
          <a:xfrm>
            <a:off x="313944" y="5489447"/>
            <a:ext cx="1066800" cy="1079500"/>
          </a:xfrm>
          <a:custGeom>
            <a:rect b="b" l="l" r="r" t="t"/>
            <a:pathLst>
              <a:path extrusionOk="0" h="1079500" w="1066800">
                <a:moveTo>
                  <a:pt x="1066800" y="1033272"/>
                </a:moveTo>
                <a:lnTo>
                  <a:pt x="45720" y="1033272"/>
                </a:lnTo>
                <a:lnTo>
                  <a:pt x="45720" y="0"/>
                </a:lnTo>
                <a:lnTo>
                  <a:pt x="0" y="0"/>
                </a:lnTo>
                <a:lnTo>
                  <a:pt x="0" y="1033272"/>
                </a:lnTo>
                <a:lnTo>
                  <a:pt x="0" y="1066800"/>
                </a:lnTo>
                <a:lnTo>
                  <a:pt x="0" y="1078992"/>
                </a:lnTo>
                <a:lnTo>
                  <a:pt x="1066800" y="1078992"/>
                </a:lnTo>
                <a:lnTo>
                  <a:pt x="1066800" y="1033272"/>
                </a:lnTo>
                <a:close/>
              </a:path>
            </a:pathLst>
          </a:custGeom>
          <a:solidFill>
            <a:srgbClr val="C55A1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pic>
        <p:nvPicPr>
          <p:cNvPr id="268" name="Google Shape;268;p25"/>
          <p:cNvPicPr preferRelativeResize="0"/>
          <p:nvPr/>
        </p:nvPicPr>
        <p:blipFill rotWithShape="1">
          <a:blip r:embed="rId4">
            <a:alphaModFix/>
          </a:blip>
          <a:srcRect b="0" l="0" r="0" t="0"/>
          <a:stretch/>
        </p:blipFill>
        <p:spPr>
          <a:xfrm>
            <a:off x="2412492" y="1606296"/>
            <a:ext cx="2368295" cy="3549396"/>
          </a:xfrm>
          <a:prstGeom prst="rect">
            <a:avLst/>
          </a:prstGeom>
          <a:noFill/>
          <a:ln>
            <a:noFill/>
          </a:ln>
        </p:spPr>
      </p:pic>
      <p:sp>
        <p:nvSpPr>
          <p:cNvPr id="269" name="Google Shape;269;p25"/>
          <p:cNvSpPr txBox="1"/>
          <p:nvPr>
            <p:ph type="title"/>
          </p:nvPr>
        </p:nvSpPr>
        <p:spPr>
          <a:xfrm>
            <a:off x="4361180" y="2054097"/>
            <a:ext cx="3469640" cy="574039"/>
          </a:xfrm>
          <a:prstGeom prst="rect">
            <a:avLst/>
          </a:prstGeom>
          <a:noFill/>
          <a:ln>
            <a:noFill/>
          </a:ln>
        </p:spPr>
        <p:txBody>
          <a:bodyPr anchorCtr="0" anchor="t" bIns="0" lIns="0" spcFirstLastPara="1" rIns="0" wrap="square" tIns="12700">
            <a:spAutoFit/>
          </a:bodyPr>
          <a:lstStyle/>
          <a:p>
            <a:pPr indent="0" lvl="0" marL="1179195" rtl="0" algn="l">
              <a:lnSpc>
                <a:spcPct val="100000"/>
              </a:lnSpc>
              <a:spcBef>
                <a:spcPts val="0"/>
              </a:spcBef>
              <a:spcAft>
                <a:spcPts val="0"/>
              </a:spcAft>
              <a:buNone/>
            </a:pPr>
            <a:r>
              <a:rPr lang="en-US"/>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nvSpPr>
        <p:spPr>
          <a:xfrm>
            <a:off x="513080" y="760603"/>
            <a:ext cx="8669655" cy="125920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40"/>
              </a:spcBef>
              <a:spcAft>
                <a:spcPts val="0"/>
              </a:spcAft>
              <a:buNone/>
            </a:pPr>
            <a:r>
              <a:t/>
            </a:r>
            <a:endParaRPr sz="3400">
              <a:latin typeface="Calibri"/>
              <a:ea typeface="Calibri"/>
              <a:cs typeface="Calibri"/>
              <a:sym typeface="Calibri"/>
            </a:endParaRPr>
          </a:p>
          <a:p>
            <a:pPr indent="-228600" lvl="0" marL="241300" marR="0" rtl="0" algn="l">
              <a:lnSpc>
                <a:spcPct val="100000"/>
              </a:lnSpc>
              <a:spcBef>
                <a:spcPts val="0"/>
              </a:spcBef>
              <a:spcAft>
                <a:spcPts val="0"/>
              </a:spcAft>
              <a:buClr>
                <a:srgbClr val="001F5F"/>
              </a:buClr>
              <a:buSzPts val="2100"/>
              <a:buFont typeface="Noto Sans Symbols"/>
              <a:buChar char="⮚"/>
            </a:pPr>
            <a:r>
              <a:rPr b="1" lang="en-US" sz="2200">
                <a:solidFill>
                  <a:srgbClr val="001F5F"/>
                </a:solidFill>
                <a:latin typeface="Calibri"/>
                <a:ea typeface="Calibri"/>
                <a:cs typeface="Calibri"/>
                <a:sym typeface="Calibri"/>
              </a:rPr>
              <a:t>Consider an algorithm that generates target code for a single basic block.</a:t>
            </a:r>
            <a:endParaRPr sz="2200">
              <a:latin typeface="Calibri"/>
              <a:ea typeface="Calibri"/>
              <a:cs typeface="Calibri"/>
              <a:sym typeface="Calibri"/>
            </a:endParaRPr>
          </a:p>
        </p:txBody>
      </p:sp>
      <p:sp>
        <p:nvSpPr>
          <p:cNvPr id="66" name="Google Shape;66;p3"/>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67" name="Google Shape;67;p3"/>
          <p:cNvSpPr txBox="1"/>
          <p:nvPr/>
        </p:nvSpPr>
        <p:spPr>
          <a:xfrm>
            <a:off x="513080" y="3954748"/>
            <a:ext cx="8755380" cy="2610485"/>
          </a:xfrm>
          <a:prstGeom prst="rect">
            <a:avLst/>
          </a:prstGeom>
          <a:noFill/>
          <a:ln>
            <a:noFill/>
          </a:ln>
        </p:spPr>
        <p:txBody>
          <a:bodyPr anchorCtr="0" anchor="t" bIns="0" lIns="0" spcFirstLastPara="1" rIns="0" wrap="square" tIns="12050">
            <a:spAutoFit/>
          </a:bodyPr>
          <a:lstStyle/>
          <a:p>
            <a:pPr indent="-228600" lvl="0" marL="241300" marR="5080" rtl="0" algn="l">
              <a:lnSpc>
                <a:spcPct val="140000"/>
              </a:lnSpc>
              <a:spcBef>
                <a:spcPts val="0"/>
              </a:spcBef>
              <a:spcAft>
                <a:spcPts val="0"/>
              </a:spcAft>
              <a:buClr>
                <a:srgbClr val="001F5F"/>
              </a:buClr>
              <a:buSzPts val="2100"/>
              <a:buFont typeface="Noto Sans Symbols"/>
              <a:buChar char="⮚"/>
            </a:pPr>
            <a:r>
              <a:rPr b="1" lang="en-US" sz="2200">
                <a:solidFill>
                  <a:srgbClr val="001F5F"/>
                </a:solidFill>
                <a:latin typeface="Calibri"/>
                <a:ea typeface="Calibri"/>
                <a:cs typeface="Calibri"/>
                <a:sym typeface="Calibri"/>
              </a:rPr>
              <a:t>Code generator algorithm considers each three-address instruction and  keeps track of what values are in what registers so it can avoid generating  unnecessary loads and stores.</a:t>
            </a:r>
            <a:endParaRPr sz="2200">
              <a:latin typeface="Calibri"/>
              <a:ea typeface="Calibri"/>
              <a:cs typeface="Calibri"/>
              <a:sym typeface="Calibri"/>
            </a:endParaRPr>
          </a:p>
          <a:p>
            <a:pPr indent="-228600" lvl="0" marL="241300" marR="160020" rtl="0" algn="l">
              <a:lnSpc>
                <a:spcPct val="140100"/>
              </a:lnSpc>
              <a:spcBef>
                <a:spcPts val="1870"/>
              </a:spcBef>
              <a:spcAft>
                <a:spcPts val="0"/>
              </a:spcAft>
              <a:buClr>
                <a:srgbClr val="001F5F"/>
              </a:buClr>
              <a:buSzPts val="2100"/>
              <a:buFont typeface="Noto Sans Symbols"/>
              <a:buChar char="⮚"/>
            </a:pPr>
            <a:r>
              <a:rPr b="1" lang="en-US" sz="2200">
                <a:solidFill>
                  <a:srgbClr val="001F5F"/>
                </a:solidFill>
                <a:latin typeface="Calibri"/>
                <a:ea typeface="Calibri"/>
                <a:cs typeface="Calibri"/>
                <a:sym typeface="Calibri"/>
              </a:rPr>
              <a:t>One of the primary issues during code generation is deciding how to use  registers to best advantage.</a:t>
            </a:r>
            <a:endParaRPr sz="2200">
              <a:latin typeface="Calibri"/>
              <a:ea typeface="Calibri"/>
              <a:cs typeface="Calibri"/>
              <a:sym typeface="Calibri"/>
            </a:endParaRPr>
          </a:p>
        </p:txBody>
      </p:sp>
      <p:sp>
        <p:nvSpPr>
          <p:cNvPr id="68" name="Google Shape;68;p3"/>
          <p:cNvSpPr txBox="1"/>
          <p:nvPr/>
        </p:nvSpPr>
        <p:spPr>
          <a:xfrm>
            <a:off x="4142232" y="2514600"/>
            <a:ext cx="1866900" cy="829310"/>
          </a:xfrm>
          <a:prstGeom prst="rect">
            <a:avLst/>
          </a:prstGeom>
          <a:solidFill>
            <a:srgbClr val="EC7C30"/>
          </a:solidFill>
          <a:ln cap="flat" cmpd="sng" w="12700">
            <a:solidFill>
              <a:srgbClr val="2E528F"/>
            </a:solidFill>
            <a:prstDash val="solid"/>
            <a:round/>
            <a:headEnd len="sm" w="sm" type="none"/>
            <a:tailEnd len="sm" w="sm" type="none"/>
          </a:ln>
        </p:spPr>
        <p:txBody>
          <a:bodyPr anchorCtr="0" anchor="t" bIns="0" lIns="0" spcFirstLastPara="1" rIns="0" wrap="square" tIns="125725">
            <a:spAutoFit/>
          </a:bodyPr>
          <a:lstStyle/>
          <a:p>
            <a:pPr indent="-274320" lvl="0" marL="457200" marR="176530" rtl="0" algn="l">
              <a:lnSpc>
                <a:spcPct val="100000"/>
              </a:lnSpc>
              <a:spcBef>
                <a:spcPts val="0"/>
              </a:spcBef>
              <a:spcAft>
                <a:spcPts val="0"/>
              </a:spcAft>
              <a:buNone/>
            </a:pPr>
            <a:r>
              <a:rPr b="1" lang="en-US" sz="1800">
                <a:solidFill>
                  <a:srgbClr val="FFFFFF"/>
                </a:solidFill>
                <a:latin typeface="Calibri"/>
                <a:ea typeface="Calibri"/>
                <a:cs typeface="Calibri"/>
                <a:sym typeface="Calibri"/>
              </a:rPr>
              <a:t>Code Generator  Algorithm</a:t>
            </a:r>
            <a:endParaRPr sz="1800">
              <a:latin typeface="Calibri"/>
              <a:ea typeface="Calibri"/>
              <a:cs typeface="Calibri"/>
              <a:sym typeface="Calibri"/>
            </a:endParaRPr>
          </a:p>
        </p:txBody>
      </p:sp>
      <p:sp>
        <p:nvSpPr>
          <p:cNvPr id="69" name="Google Shape;69;p3"/>
          <p:cNvSpPr/>
          <p:nvPr/>
        </p:nvSpPr>
        <p:spPr>
          <a:xfrm>
            <a:off x="3335273" y="2887091"/>
            <a:ext cx="808355" cy="85725"/>
          </a:xfrm>
          <a:custGeom>
            <a:rect b="b" l="l" r="r" t="t"/>
            <a:pathLst>
              <a:path extrusionOk="0" h="85725" w="808354">
                <a:moveTo>
                  <a:pt x="722249" y="57147"/>
                </a:moveTo>
                <a:lnTo>
                  <a:pt x="722249" y="85725"/>
                </a:lnTo>
                <a:lnTo>
                  <a:pt x="779314" y="57150"/>
                </a:lnTo>
                <a:lnTo>
                  <a:pt x="722249" y="57147"/>
                </a:lnTo>
                <a:close/>
              </a:path>
              <a:path extrusionOk="0" h="85725" w="808354">
                <a:moveTo>
                  <a:pt x="722249" y="28572"/>
                </a:moveTo>
                <a:lnTo>
                  <a:pt x="722249" y="57147"/>
                </a:lnTo>
                <a:lnTo>
                  <a:pt x="736473" y="57150"/>
                </a:lnTo>
                <a:lnTo>
                  <a:pt x="736473" y="28575"/>
                </a:lnTo>
                <a:lnTo>
                  <a:pt x="722249" y="28572"/>
                </a:lnTo>
                <a:close/>
              </a:path>
              <a:path extrusionOk="0" h="85725" w="808354">
                <a:moveTo>
                  <a:pt x="722249" y="0"/>
                </a:moveTo>
                <a:lnTo>
                  <a:pt x="722249" y="28572"/>
                </a:lnTo>
                <a:lnTo>
                  <a:pt x="736473" y="28575"/>
                </a:lnTo>
                <a:lnTo>
                  <a:pt x="736473" y="57150"/>
                </a:lnTo>
                <a:lnTo>
                  <a:pt x="779319" y="57147"/>
                </a:lnTo>
                <a:lnTo>
                  <a:pt x="807974" y="42799"/>
                </a:lnTo>
                <a:lnTo>
                  <a:pt x="722249" y="0"/>
                </a:lnTo>
                <a:close/>
              </a:path>
              <a:path extrusionOk="0" h="85725" w="808354">
                <a:moveTo>
                  <a:pt x="0" y="28448"/>
                </a:moveTo>
                <a:lnTo>
                  <a:pt x="0" y="57023"/>
                </a:lnTo>
                <a:lnTo>
                  <a:pt x="722249" y="57147"/>
                </a:lnTo>
                <a:lnTo>
                  <a:pt x="722249" y="28572"/>
                </a:lnTo>
                <a:lnTo>
                  <a:pt x="0" y="28448"/>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0" name="Google Shape;70;p3"/>
          <p:cNvSpPr/>
          <p:nvPr/>
        </p:nvSpPr>
        <p:spPr>
          <a:xfrm>
            <a:off x="6009894" y="2891663"/>
            <a:ext cx="808355" cy="85725"/>
          </a:xfrm>
          <a:custGeom>
            <a:rect b="b" l="l" r="r" t="t"/>
            <a:pathLst>
              <a:path extrusionOk="0" h="85725" w="808354">
                <a:moveTo>
                  <a:pt x="722249" y="57147"/>
                </a:moveTo>
                <a:lnTo>
                  <a:pt x="722249" y="85725"/>
                </a:lnTo>
                <a:lnTo>
                  <a:pt x="779314" y="57150"/>
                </a:lnTo>
                <a:lnTo>
                  <a:pt x="722249" y="57147"/>
                </a:lnTo>
                <a:close/>
              </a:path>
              <a:path extrusionOk="0" h="85725" w="808354">
                <a:moveTo>
                  <a:pt x="722249" y="28572"/>
                </a:moveTo>
                <a:lnTo>
                  <a:pt x="722249" y="57147"/>
                </a:lnTo>
                <a:lnTo>
                  <a:pt x="736473" y="57150"/>
                </a:lnTo>
                <a:lnTo>
                  <a:pt x="736473" y="28575"/>
                </a:lnTo>
                <a:lnTo>
                  <a:pt x="722249" y="28572"/>
                </a:lnTo>
                <a:close/>
              </a:path>
              <a:path extrusionOk="0" h="85725" w="808354">
                <a:moveTo>
                  <a:pt x="722249" y="0"/>
                </a:moveTo>
                <a:lnTo>
                  <a:pt x="722249" y="28572"/>
                </a:lnTo>
                <a:lnTo>
                  <a:pt x="736473" y="28575"/>
                </a:lnTo>
                <a:lnTo>
                  <a:pt x="736473" y="57150"/>
                </a:lnTo>
                <a:lnTo>
                  <a:pt x="779319" y="57147"/>
                </a:lnTo>
                <a:lnTo>
                  <a:pt x="807974" y="42799"/>
                </a:lnTo>
                <a:lnTo>
                  <a:pt x="722249" y="0"/>
                </a:lnTo>
                <a:close/>
              </a:path>
              <a:path extrusionOk="0" h="85725" w="808354">
                <a:moveTo>
                  <a:pt x="0" y="28448"/>
                </a:moveTo>
                <a:lnTo>
                  <a:pt x="0" y="57023"/>
                </a:lnTo>
                <a:lnTo>
                  <a:pt x="722249" y="57147"/>
                </a:lnTo>
                <a:lnTo>
                  <a:pt x="722249" y="28572"/>
                </a:lnTo>
                <a:lnTo>
                  <a:pt x="0" y="28448"/>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71" name="Google Shape;71;p3"/>
          <p:cNvSpPr txBox="1"/>
          <p:nvPr/>
        </p:nvSpPr>
        <p:spPr>
          <a:xfrm>
            <a:off x="7031228" y="2228214"/>
            <a:ext cx="895350" cy="2393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rgbClr val="7E7E7E"/>
                </a:solidFill>
                <a:latin typeface="Calibri"/>
                <a:ea typeface="Calibri"/>
                <a:cs typeface="Calibri"/>
                <a:sym typeface="Calibri"/>
              </a:rPr>
              <a:t>Target Code</a:t>
            </a:r>
            <a:endParaRPr sz="1400">
              <a:latin typeface="Calibri"/>
              <a:ea typeface="Calibri"/>
              <a:cs typeface="Calibri"/>
              <a:sym typeface="Calibri"/>
            </a:endParaRPr>
          </a:p>
        </p:txBody>
      </p:sp>
      <p:sp>
        <p:nvSpPr>
          <p:cNvPr id="72" name="Google Shape;72;p3"/>
          <p:cNvSpPr txBox="1"/>
          <p:nvPr/>
        </p:nvSpPr>
        <p:spPr>
          <a:xfrm>
            <a:off x="2341879" y="2314448"/>
            <a:ext cx="843915" cy="23939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1400">
                <a:solidFill>
                  <a:srgbClr val="7E7E7E"/>
                </a:solidFill>
                <a:latin typeface="Calibri"/>
                <a:ea typeface="Calibri"/>
                <a:cs typeface="Calibri"/>
                <a:sym typeface="Calibri"/>
              </a:rPr>
              <a:t>Basic Block</a:t>
            </a:r>
            <a:endParaRPr sz="1400">
              <a:latin typeface="Calibri"/>
              <a:ea typeface="Calibri"/>
              <a:cs typeface="Calibri"/>
              <a:sym typeface="Calibri"/>
            </a:endParaRPr>
          </a:p>
        </p:txBody>
      </p:sp>
      <p:sp>
        <p:nvSpPr>
          <p:cNvPr id="73" name="Google Shape;73;p3"/>
          <p:cNvSpPr txBox="1"/>
          <p:nvPr/>
        </p:nvSpPr>
        <p:spPr>
          <a:xfrm>
            <a:off x="2310383" y="2601467"/>
            <a:ext cx="885825" cy="830580"/>
          </a:xfrm>
          <a:prstGeom prst="rect">
            <a:avLst/>
          </a:prstGeom>
          <a:solidFill>
            <a:srgbClr val="D9D9D9"/>
          </a:solidFill>
          <a:ln>
            <a:noFill/>
          </a:ln>
        </p:spPr>
        <p:txBody>
          <a:bodyPr anchorCtr="0" anchor="t" bIns="0" lIns="0" spcFirstLastPara="1" rIns="0" wrap="square" tIns="36175">
            <a:spAutoFit/>
          </a:bodyPr>
          <a:lstStyle/>
          <a:p>
            <a:pPr indent="0" lvl="0" marL="92075" marR="0" rtl="0" algn="just">
              <a:lnSpc>
                <a:spcPct val="100000"/>
              </a:lnSpc>
              <a:spcBef>
                <a:spcPts val="0"/>
              </a:spcBef>
              <a:spcAft>
                <a:spcPts val="0"/>
              </a:spcAft>
              <a:buNone/>
            </a:pPr>
            <a:r>
              <a:rPr b="1" lang="en-US" sz="1200">
                <a:latin typeface="Consolas"/>
                <a:ea typeface="Consolas"/>
                <a:cs typeface="Consolas"/>
                <a:sym typeface="Consolas"/>
              </a:rPr>
              <a:t>t:= a-b</a:t>
            </a:r>
            <a:endParaRPr sz="1200">
              <a:latin typeface="Consolas"/>
              <a:ea typeface="Consolas"/>
              <a:cs typeface="Consolas"/>
              <a:sym typeface="Consolas"/>
            </a:endParaRPr>
          </a:p>
          <a:p>
            <a:pPr indent="0" lvl="0" marL="92075" marR="198120" rtl="0" algn="just">
              <a:lnSpc>
                <a:spcPct val="100000"/>
              </a:lnSpc>
              <a:spcBef>
                <a:spcPts val="0"/>
              </a:spcBef>
              <a:spcAft>
                <a:spcPts val="0"/>
              </a:spcAft>
              <a:buNone/>
            </a:pPr>
            <a:r>
              <a:rPr b="1" lang="en-US" sz="1200">
                <a:latin typeface="Consolas"/>
                <a:ea typeface="Consolas"/>
                <a:cs typeface="Consolas"/>
                <a:sym typeface="Consolas"/>
              </a:rPr>
              <a:t>u:= a-c  v:= t+u  d:= v+u</a:t>
            </a:r>
            <a:endParaRPr sz="1200">
              <a:latin typeface="Consolas"/>
              <a:ea typeface="Consolas"/>
              <a:cs typeface="Consolas"/>
              <a:sym typeface="Consolas"/>
            </a:endParaRPr>
          </a:p>
        </p:txBody>
      </p:sp>
      <p:sp>
        <p:nvSpPr>
          <p:cNvPr id="74" name="Google Shape;74;p3"/>
          <p:cNvSpPr txBox="1"/>
          <p:nvPr/>
        </p:nvSpPr>
        <p:spPr>
          <a:xfrm>
            <a:off x="7016495" y="2520695"/>
            <a:ext cx="1275715" cy="1323340"/>
          </a:xfrm>
          <a:prstGeom prst="rect">
            <a:avLst/>
          </a:prstGeom>
          <a:solidFill>
            <a:srgbClr val="D9D9D9"/>
          </a:solidFill>
          <a:ln>
            <a:noFill/>
          </a:ln>
        </p:spPr>
        <p:txBody>
          <a:bodyPr anchorCtr="0" anchor="t" bIns="0" lIns="0" spcFirstLastPara="1" rIns="0" wrap="square" tIns="34925">
            <a:spAutoFit/>
          </a:bodyPr>
          <a:lstStyle/>
          <a:p>
            <a:pPr indent="0" lvl="0" marL="92075" marR="0" rtl="0" algn="l">
              <a:lnSpc>
                <a:spcPct val="100000"/>
              </a:lnSpc>
              <a:spcBef>
                <a:spcPts val="0"/>
              </a:spcBef>
              <a:spcAft>
                <a:spcPts val="0"/>
              </a:spcAft>
              <a:buNone/>
            </a:pPr>
            <a:r>
              <a:rPr b="1" lang="en-US" sz="1000">
                <a:latin typeface="Consolas"/>
                <a:ea typeface="Consolas"/>
                <a:cs typeface="Consolas"/>
                <a:sym typeface="Consolas"/>
              </a:rPr>
              <a:t>LD R0, a</a:t>
            </a:r>
            <a:endParaRPr sz="1000">
              <a:latin typeface="Consolas"/>
              <a:ea typeface="Consolas"/>
              <a:cs typeface="Consolas"/>
              <a:sym typeface="Consolas"/>
            </a:endParaRPr>
          </a:p>
          <a:p>
            <a:pPr indent="0" lvl="0" marL="92075" marR="0" rtl="0" algn="l">
              <a:lnSpc>
                <a:spcPct val="100000"/>
              </a:lnSpc>
              <a:spcBef>
                <a:spcPts val="0"/>
              </a:spcBef>
              <a:spcAft>
                <a:spcPts val="0"/>
              </a:spcAft>
              <a:buNone/>
            </a:pPr>
            <a:r>
              <a:rPr b="1" lang="en-US" sz="1000">
                <a:latin typeface="Consolas"/>
                <a:ea typeface="Consolas"/>
                <a:cs typeface="Consolas"/>
                <a:sym typeface="Consolas"/>
              </a:rPr>
              <a:t>LD R1, b</a:t>
            </a:r>
            <a:endParaRPr sz="1000">
              <a:latin typeface="Consolas"/>
              <a:ea typeface="Consolas"/>
              <a:cs typeface="Consolas"/>
              <a:sym typeface="Consolas"/>
            </a:endParaRPr>
          </a:p>
          <a:p>
            <a:pPr indent="0" lvl="0" marL="92075" marR="194945" rtl="0" algn="l">
              <a:lnSpc>
                <a:spcPct val="100000"/>
              </a:lnSpc>
              <a:spcBef>
                <a:spcPts val="0"/>
              </a:spcBef>
              <a:spcAft>
                <a:spcPts val="0"/>
              </a:spcAft>
              <a:buNone/>
            </a:pPr>
            <a:r>
              <a:rPr b="1" lang="en-US" sz="1000">
                <a:latin typeface="Consolas"/>
                <a:ea typeface="Consolas"/>
                <a:cs typeface="Consolas"/>
                <a:sym typeface="Consolas"/>
              </a:rPr>
              <a:t>SUB R2, R0, R1  LD R3, c</a:t>
            </a:r>
            <a:endParaRPr sz="1000">
              <a:latin typeface="Consolas"/>
              <a:ea typeface="Consolas"/>
              <a:cs typeface="Consolas"/>
              <a:sym typeface="Consolas"/>
            </a:endParaRPr>
          </a:p>
          <a:p>
            <a:pPr indent="0" lvl="0" marL="92075" marR="194945" rtl="0" algn="just">
              <a:lnSpc>
                <a:spcPct val="100000"/>
              </a:lnSpc>
              <a:spcBef>
                <a:spcPts val="0"/>
              </a:spcBef>
              <a:spcAft>
                <a:spcPts val="0"/>
              </a:spcAft>
              <a:buNone/>
            </a:pPr>
            <a:r>
              <a:rPr b="1" lang="en-US" sz="1000">
                <a:latin typeface="Consolas"/>
                <a:ea typeface="Consolas"/>
                <a:cs typeface="Consolas"/>
                <a:sym typeface="Consolas"/>
              </a:rPr>
              <a:t>SUB R1, R1, R3  ADD R2, R1, R2  ADD R1, R2, R1  ST d, R1</a:t>
            </a:r>
            <a:endParaRPr sz="1000">
              <a:latin typeface="Consolas"/>
              <a:ea typeface="Consolas"/>
              <a:cs typeface="Consolas"/>
              <a:sym typeface="Consola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4"/>
          <p:cNvSpPr txBox="1"/>
          <p:nvPr/>
        </p:nvSpPr>
        <p:spPr>
          <a:xfrm>
            <a:off x="471931" y="760603"/>
            <a:ext cx="4987290" cy="1318260"/>
          </a:xfrm>
          <a:prstGeom prst="rect">
            <a:avLst/>
          </a:prstGeom>
          <a:noFill/>
          <a:ln>
            <a:noFill/>
          </a:ln>
        </p:spPr>
        <p:txBody>
          <a:bodyPr anchorCtr="0" anchor="t" bIns="0" lIns="0" spcFirstLastPara="1" rIns="0" wrap="square" tIns="12700">
            <a:spAutoFit/>
          </a:bodyPr>
          <a:lstStyle/>
          <a:p>
            <a:pPr indent="0" lvl="0" marL="53339"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0"/>
              </a:spcBef>
              <a:spcAft>
                <a:spcPts val="0"/>
              </a:spcAft>
              <a:buNone/>
            </a:pPr>
            <a:r>
              <a:t/>
            </a:r>
            <a:endParaRPr sz="2400">
              <a:latin typeface="Calibri"/>
              <a:ea typeface="Calibri"/>
              <a:cs typeface="Calibri"/>
              <a:sym typeface="Calibri"/>
            </a:endParaRPr>
          </a:p>
          <a:p>
            <a:pPr indent="-228600" lvl="0" marL="241300" marR="0" rtl="0" algn="l">
              <a:lnSpc>
                <a:spcPct val="100000"/>
              </a:lnSpc>
              <a:spcBef>
                <a:spcPts val="1730"/>
              </a:spcBef>
              <a:spcAft>
                <a:spcPts val="0"/>
              </a:spcAft>
              <a:buSzPts val="2100"/>
              <a:buFont typeface="Noto Sans Symbols"/>
              <a:buChar char="⮚"/>
            </a:pPr>
            <a:r>
              <a:rPr b="1" lang="en-US" sz="2200">
                <a:latin typeface="Calibri"/>
                <a:ea typeface="Calibri"/>
                <a:cs typeface="Calibri"/>
                <a:sym typeface="Calibri"/>
              </a:rPr>
              <a:t>There are four principal uses of registers:</a:t>
            </a:r>
            <a:endParaRPr sz="2200">
              <a:latin typeface="Calibri"/>
              <a:ea typeface="Calibri"/>
              <a:cs typeface="Calibri"/>
              <a:sym typeface="Calibri"/>
            </a:endParaRPr>
          </a:p>
        </p:txBody>
      </p:sp>
      <p:sp>
        <p:nvSpPr>
          <p:cNvPr id="80" name="Google Shape;80;p4"/>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
        <p:nvSpPr>
          <p:cNvPr id="81" name="Google Shape;81;p4"/>
          <p:cNvSpPr txBox="1"/>
          <p:nvPr/>
        </p:nvSpPr>
        <p:spPr>
          <a:xfrm>
            <a:off x="929132" y="2135225"/>
            <a:ext cx="8362950" cy="939800"/>
          </a:xfrm>
          <a:prstGeom prst="rect">
            <a:avLst/>
          </a:prstGeom>
          <a:noFill/>
          <a:ln>
            <a:noFill/>
          </a:ln>
        </p:spPr>
        <p:txBody>
          <a:bodyPr anchorCtr="0" anchor="t" bIns="0" lIns="0" spcFirstLastPara="1" rIns="0" wrap="square" tIns="12700">
            <a:spAutoFit/>
          </a:bodyPr>
          <a:lstStyle/>
          <a:p>
            <a:pPr indent="-457200" lvl="0" marL="469900" marR="5080" rtl="0" algn="l">
              <a:lnSpc>
                <a:spcPct val="150000"/>
              </a:lnSpc>
              <a:spcBef>
                <a:spcPts val="0"/>
              </a:spcBef>
              <a:spcAft>
                <a:spcPts val="0"/>
              </a:spcAft>
              <a:buNone/>
            </a:pPr>
            <a:r>
              <a:rPr b="1" lang="en-US" sz="2000">
                <a:solidFill>
                  <a:srgbClr val="001F5F"/>
                </a:solidFill>
                <a:latin typeface="Calibri"/>
                <a:ea typeface="Calibri"/>
                <a:cs typeface="Calibri"/>
                <a:sym typeface="Calibri"/>
              </a:rPr>
              <a:t>1.	In most machine architectures, some or all of the operands of an operation  must be in registers in order to perform the operation.</a:t>
            </a:r>
            <a:endParaRPr sz="2000">
              <a:latin typeface="Calibri"/>
              <a:ea typeface="Calibri"/>
              <a:cs typeface="Calibri"/>
              <a:sym typeface="Calibri"/>
            </a:endParaRPr>
          </a:p>
        </p:txBody>
      </p:sp>
      <p:sp>
        <p:nvSpPr>
          <p:cNvPr id="82" name="Google Shape;82;p4"/>
          <p:cNvSpPr txBox="1"/>
          <p:nvPr/>
        </p:nvSpPr>
        <p:spPr>
          <a:xfrm>
            <a:off x="929132" y="3228187"/>
            <a:ext cx="8477885" cy="1397635"/>
          </a:xfrm>
          <a:prstGeom prst="rect">
            <a:avLst/>
          </a:prstGeom>
          <a:noFill/>
          <a:ln>
            <a:noFill/>
          </a:ln>
        </p:spPr>
        <p:txBody>
          <a:bodyPr anchorCtr="0" anchor="t" bIns="0" lIns="0" spcFirstLastPara="1" rIns="0" wrap="square" tIns="12700">
            <a:spAutoFit/>
          </a:bodyPr>
          <a:lstStyle/>
          <a:p>
            <a:pPr indent="-457200" lvl="0" marL="469900" marR="5080" rtl="0" algn="l">
              <a:lnSpc>
                <a:spcPct val="150000"/>
              </a:lnSpc>
              <a:spcBef>
                <a:spcPts val="0"/>
              </a:spcBef>
              <a:spcAft>
                <a:spcPts val="0"/>
              </a:spcAft>
              <a:buNone/>
            </a:pPr>
            <a:r>
              <a:rPr b="1" lang="en-US" sz="2000">
                <a:solidFill>
                  <a:srgbClr val="001F5F"/>
                </a:solidFill>
                <a:latin typeface="Calibri"/>
                <a:ea typeface="Calibri"/>
                <a:cs typeface="Calibri"/>
                <a:sym typeface="Calibri"/>
              </a:rPr>
              <a:t>2.	Registers make good temporaries </a:t>
            </a:r>
            <a:r>
              <a:rPr lang="en-US" sz="2000">
                <a:latin typeface="Calibri"/>
                <a:ea typeface="Calibri"/>
                <a:cs typeface="Calibri"/>
                <a:sym typeface="Calibri"/>
              </a:rPr>
              <a:t>- places to hold the result of a  subexpression while a larger expression is being evaluated, or more generally,  </a:t>
            </a:r>
            <a:r>
              <a:rPr b="1" lang="en-US" sz="2000">
                <a:latin typeface="Calibri"/>
                <a:ea typeface="Calibri"/>
                <a:cs typeface="Calibri"/>
                <a:sym typeface="Calibri"/>
              </a:rPr>
              <a:t>a place to hold a variable that is used only within a single basic block.</a:t>
            </a:r>
            <a:endParaRPr sz="2000">
              <a:latin typeface="Calibri"/>
              <a:ea typeface="Calibri"/>
              <a:cs typeface="Calibri"/>
              <a:sym typeface="Calibri"/>
            </a:endParaRPr>
          </a:p>
        </p:txBody>
      </p:sp>
      <p:sp>
        <p:nvSpPr>
          <p:cNvPr id="83" name="Google Shape;83;p4"/>
          <p:cNvSpPr/>
          <p:nvPr/>
        </p:nvSpPr>
        <p:spPr>
          <a:xfrm>
            <a:off x="9542526" y="1636014"/>
            <a:ext cx="0" cy="3140710"/>
          </a:xfrm>
          <a:custGeom>
            <a:rect b="b" l="l" r="r" t="t"/>
            <a:pathLst>
              <a:path extrusionOk="0" h="3140710" w="120000">
                <a:moveTo>
                  <a:pt x="0" y="0"/>
                </a:moveTo>
                <a:lnTo>
                  <a:pt x="0" y="3140583"/>
                </a:lnTo>
              </a:path>
            </a:pathLst>
          </a:custGeom>
          <a:noFill/>
          <a:ln cap="flat" cmpd="sng" w="28575">
            <a:solidFill>
              <a:srgbClr val="F1F1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4" name="Google Shape;84;p4"/>
          <p:cNvSpPr txBox="1"/>
          <p:nvPr/>
        </p:nvSpPr>
        <p:spPr>
          <a:xfrm>
            <a:off x="9989311" y="2073910"/>
            <a:ext cx="1842135" cy="330835"/>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2000">
                <a:solidFill>
                  <a:srgbClr val="001F5F"/>
                </a:solidFill>
                <a:latin typeface="Consolas"/>
                <a:ea typeface="Consolas"/>
                <a:cs typeface="Consolas"/>
                <a:sym typeface="Consolas"/>
              </a:rPr>
              <a:t>a = a + b * c</a:t>
            </a:r>
            <a:endParaRPr sz="2000">
              <a:latin typeface="Consolas"/>
              <a:ea typeface="Consolas"/>
              <a:cs typeface="Consolas"/>
              <a:sym typeface="Consolas"/>
            </a:endParaRPr>
          </a:p>
        </p:txBody>
      </p:sp>
      <p:grpSp>
        <p:nvGrpSpPr>
          <p:cNvPr id="85" name="Google Shape;85;p4"/>
          <p:cNvGrpSpPr/>
          <p:nvPr/>
        </p:nvGrpSpPr>
        <p:grpSpPr>
          <a:xfrm>
            <a:off x="10357104" y="2503932"/>
            <a:ext cx="228600" cy="375285"/>
            <a:chOff x="10357104" y="2503932"/>
            <a:chExt cx="228600" cy="375285"/>
          </a:xfrm>
        </p:grpSpPr>
        <p:sp>
          <p:nvSpPr>
            <p:cNvPr id="86" name="Google Shape;86;p4"/>
            <p:cNvSpPr/>
            <p:nvPr/>
          </p:nvSpPr>
          <p:spPr>
            <a:xfrm>
              <a:off x="10357104" y="2503932"/>
              <a:ext cx="228600" cy="375285"/>
            </a:xfrm>
            <a:custGeom>
              <a:rect b="b" l="l" r="r" t="t"/>
              <a:pathLst>
                <a:path extrusionOk="0" h="375285" w="228600">
                  <a:moveTo>
                    <a:pt x="171450" y="0"/>
                  </a:moveTo>
                  <a:lnTo>
                    <a:pt x="57150" y="0"/>
                  </a:lnTo>
                  <a:lnTo>
                    <a:pt x="57150" y="260603"/>
                  </a:lnTo>
                  <a:lnTo>
                    <a:pt x="0" y="260603"/>
                  </a:lnTo>
                  <a:lnTo>
                    <a:pt x="114300" y="374903"/>
                  </a:lnTo>
                  <a:lnTo>
                    <a:pt x="228600" y="260603"/>
                  </a:lnTo>
                  <a:lnTo>
                    <a:pt x="171450" y="260603"/>
                  </a:lnTo>
                  <a:lnTo>
                    <a:pt x="171450"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87" name="Google Shape;87;p4"/>
            <p:cNvSpPr/>
            <p:nvPr/>
          </p:nvSpPr>
          <p:spPr>
            <a:xfrm>
              <a:off x="10357104" y="2503932"/>
              <a:ext cx="228600" cy="375285"/>
            </a:xfrm>
            <a:custGeom>
              <a:rect b="b" l="l" r="r" t="t"/>
              <a:pathLst>
                <a:path extrusionOk="0" h="375285" w="228600">
                  <a:moveTo>
                    <a:pt x="0" y="260603"/>
                  </a:moveTo>
                  <a:lnTo>
                    <a:pt x="57150" y="260603"/>
                  </a:lnTo>
                  <a:lnTo>
                    <a:pt x="57150" y="0"/>
                  </a:lnTo>
                  <a:lnTo>
                    <a:pt x="171450" y="0"/>
                  </a:lnTo>
                  <a:lnTo>
                    <a:pt x="171450" y="260603"/>
                  </a:lnTo>
                  <a:lnTo>
                    <a:pt x="228600" y="260603"/>
                  </a:lnTo>
                  <a:lnTo>
                    <a:pt x="114300" y="374903"/>
                  </a:lnTo>
                  <a:lnTo>
                    <a:pt x="0" y="260603"/>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88" name="Google Shape;88;p4"/>
          <p:cNvSpPr txBox="1"/>
          <p:nvPr/>
        </p:nvSpPr>
        <p:spPr>
          <a:xfrm>
            <a:off x="10756508" y="3276676"/>
            <a:ext cx="867410" cy="331470"/>
          </a:xfrm>
          <a:prstGeom prst="rect">
            <a:avLst/>
          </a:prstGeom>
          <a:noFill/>
          <a:ln>
            <a:noFill/>
          </a:ln>
        </p:spPr>
        <p:txBody>
          <a:bodyPr anchorCtr="0" anchor="t" bIns="0" lIns="0" spcFirstLastPara="1" rIns="0" wrap="square" tIns="13325">
            <a:spAutoFit/>
          </a:bodyPr>
          <a:lstStyle/>
          <a:p>
            <a:pPr indent="0" lvl="0" marL="38100" marR="0" rtl="0" algn="l">
              <a:lnSpc>
                <a:spcPct val="100000"/>
              </a:lnSpc>
              <a:spcBef>
                <a:spcPts val="0"/>
              </a:spcBef>
              <a:spcAft>
                <a:spcPts val="0"/>
              </a:spcAft>
              <a:buNone/>
            </a:pPr>
            <a:r>
              <a:rPr b="1" lang="en-US" sz="2000">
                <a:solidFill>
                  <a:srgbClr val="001F5F"/>
                </a:solidFill>
                <a:latin typeface="Consolas"/>
                <a:ea typeface="Consolas"/>
                <a:cs typeface="Consolas"/>
                <a:sym typeface="Consolas"/>
              </a:rPr>
              <a:t>a + t</a:t>
            </a:r>
            <a:r>
              <a:rPr b="1" baseline="-25000" lang="en-US" sz="1950">
                <a:solidFill>
                  <a:srgbClr val="001F5F"/>
                </a:solidFill>
                <a:latin typeface="Consolas"/>
                <a:ea typeface="Consolas"/>
                <a:cs typeface="Consolas"/>
                <a:sym typeface="Consolas"/>
              </a:rPr>
              <a:t>0</a:t>
            </a:r>
            <a:endParaRPr baseline="-25000" sz="1950">
              <a:latin typeface="Consolas"/>
              <a:ea typeface="Consolas"/>
              <a:cs typeface="Consolas"/>
              <a:sym typeface="Consolas"/>
            </a:endParaRPr>
          </a:p>
        </p:txBody>
      </p:sp>
      <p:sp>
        <p:nvSpPr>
          <p:cNvPr id="89" name="Google Shape;89;p4"/>
          <p:cNvSpPr txBox="1"/>
          <p:nvPr/>
        </p:nvSpPr>
        <p:spPr>
          <a:xfrm>
            <a:off x="9951211" y="2972181"/>
            <a:ext cx="1581150" cy="941069"/>
          </a:xfrm>
          <a:prstGeom prst="rect">
            <a:avLst/>
          </a:prstGeom>
          <a:noFill/>
          <a:ln>
            <a:noFill/>
          </a:ln>
        </p:spPr>
        <p:txBody>
          <a:bodyPr anchorCtr="0" anchor="t" bIns="0" lIns="0" spcFirstLastPara="1" rIns="0" wrap="square" tIns="13325">
            <a:spAutoFit/>
          </a:bodyPr>
          <a:lstStyle/>
          <a:p>
            <a:pPr indent="0" lvl="0" marL="50800" marR="0" rtl="0" algn="l">
              <a:lnSpc>
                <a:spcPct val="100000"/>
              </a:lnSpc>
              <a:spcBef>
                <a:spcPts val="0"/>
              </a:spcBef>
              <a:spcAft>
                <a:spcPts val="0"/>
              </a:spcAft>
              <a:buNone/>
            </a:pPr>
            <a:r>
              <a:rPr b="1" lang="en-US" sz="2000">
                <a:solidFill>
                  <a:srgbClr val="001F5F"/>
                </a:solidFill>
                <a:latin typeface="Consolas"/>
                <a:ea typeface="Consolas"/>
                <a:cs typeface="Consolas"/>
                <a:sym typeface="Consolas"/>
              </a:rPr>
              <a:t>t</a:t>
            </a:r>
            <a:r>
              <a:rPr b="1" baseline="-25000" lang="en-US" sz="1950">
                <a:solidFill>
                  <a:srgbClr val="001F5F"/>
                </a:solidFill>
                <a:latin typeface="Consolas"/>
                <a:ea typeface="Consolas"/>
                <a:cs typeface="Consolas"/>
                <a:sym typeface="Consolas"/>
              </a:rPr>
              <a:t>0	</a:t>
            </a:r>
            <a:r>
              <a:rPr b="1" lang="en-US" sz="2000">
                <a:solidFill>
                  <a:srgbClr val="001F5F"/>
                </a:solidFill>
                <a:latin typeface="Consolas"/>
                <a:ea typeface="Consolas"/>
                <a:cs typeface="Consolas"/>
                <a:sym typeface="Consolas"/>
              </a:rPr>
              <a:t>=	b * c</a:t>
            </a:r>
            <a:endParaRPr sz="2000">
              <a:latin typeface="Consolas"/>
              <a:ea typeface="Consolas"/>
              <a:cs typeface="Consolas"/>
              <a:sym typeface="Consolas"/>
            </a:endParaRPr>
          </a:p>
          <a:p>
            <a:pPr indent="0" lvl="0" marL="50800" marR="0" rtl="0" algn="l">
              <a:lnSpc>
                <a:spcPct val="100000"/>
              </a:lnSpc>
              <a:spcBef>
                <a:spcPts val="0"/>
              </a:spcBef>
              <a:spcAft>
                <a:spcPts val="0"/>
              </a:spcAft>
              <a:buNone/>
            </a:pPr>
            <a:r>
              <a:rPr b="1" lang="en-US" sz="2000">
                <a:solidFill>
                  <a:srgbClr val="001F5F"/>
                </a:solidFill>
                <a:latin typeface="Consolas"/>
                <a:ea typeface="Consolas"/>
                <a:cs typeface="Consolas"/>
                <a:sym typeface="Consolas"/>
              </a:rPr>
              <a:t>t</a:t>
            </a:r>
            <a:r>
              <a:rPr b="1" baseline="-25000" lang="en-US" sz="1950">
                <a:solidFill>
                  <a:srgbClr val="001F5F"/>
                </a:solidFill>
                <a:latin typeface="Consolas"/>
                <a:ea typeface="Consolas"/>
                <a:cs typeface="Consolas"/>
                <a:sym typeface="Consolas"/>
              </a:rPr>
              <a:t>1	</a:t>
            </a:r>
            <a:r>
              <a:rPr b="1" lang="en-US" sz="2000">
                <a:solidFill>
                  <a:srgbClr val="001F5F"/>
                </a:solidFill>
                <a:latin typeface="Consolas"/>
                <a:ea typeface="Consolas"/>
                <a:cs typeface="Consolas"/>
                <a:sym typeface="Consolas"/>
              </a:rPr>
              <a:t>=</a:t>
            </a:r>
            <a:endParaRPr sz="2000">
              <a:latin typeface="Consolas"/>
              <a:ea typeface="Consolas"/>
              <a:cs typeface="Consolas"/>
              <a:sym typeface="Consolas"/>
            </a:endParaRPr>
          </a:p>
          <a:p>
            <a:pPr indent="0" lvl="0" marL="50800" marR="0" rtl="0" algn="l">
              <a:lnSpc>
                <a:spcPct val="100000"/>
              </a:lnSpc>
              <a:spcBef>
                <a:spcPts val="0"/>
              </a:spcBef>
              <a:spcAft>
                <a:spcPts val="0"/>
              </a:spcAft>
              <a:buNone/>
            </a:pPr>
            <a:r>
              <a:rPr b="1" lang="en-US" sz="2000">
                <a:solidFill>
                  <a:srgbClr val="001F5F"/>
                </a:solidFill>
                <a:latin typeface="Consolas"/>
                <a:ea typeface="Consolas"/>
                <a:cs typeface="Consolas"/>
                <a:sym typeface="Consolas"/>
              </a:rPr>
              <a:t>a = t</a:t>
            </a:r>
            <a:r>
              <a:rPr b="1" baseline="-25000" lang="en-US" sz="1950">
                <a:solidFill>
                  <a:srgbClr val="001F5F"/>
                </a:solidFill>
                <a:latin typeface="Consolas"/>
                <a:ea typeface="Consolas"/>
                <a:cs typeface="Consolas"/>
                <a:sym typeface="Consolas"/>
              </a:rPr>
              <a:t>1</a:t>
            </a:r>
            <a:endParaRPr baseline="-25000" sz="1950">
              <a:latin typeface="Consolas"/>
              <a:ea typeface="Consolas"/>
              <a:cs typeface="Consolas"/>
              <a:sym typeface="Consolas"/>
            </a:endParaRPr>
          </a:p>
        </p:txBody>
      </p:sp>
      <p:grpSp>
        <p:nvGrpSpPr>
          <p:cNvPr id="90" name="Google Shape;90;p4"/>
          <p:cNvGrpSpPr/>
          <p:nvPr/>
        </p:nvGrpSpPr>
        <p:grpSpPr>
          <a:xfrm>
            <a:off x="10341864" y="4023359"/>
            <a:ext cx="228600" cy="373380"/>
            <a:chOff x="10341864" y="4023359"/>
            <a:chExt cx="228600" cy="373380"/>
          </a:xfrm>
        </p:grpSpPr>
        <p:sp>
          <p:nvSpPr>
            <p:cNvPr id="91" name="Google Shape;91;p4"/>
            <p:cNvSpPr/>
            <p:nvPr/>
          </p:nvSpPr>
          <p:spPr>
            <a:xfrm>
              <a:off x="10341864" y="4023359"/>
              <a:ext cx="228600" cy="373380"/>
            </a:xfrm>
            <a:custGeom>
              <a:rect b="b" l="l" r="r" t="t"/>
              <a:pathLst>
                <a:path extrusionOk="0" h="373379" w="228600">
                  <a:moveTo>
                    <a:pt x="171450" y="0"/>
                  </a:moveTo>
                  <a:lnTo>
                    <a:pt x="57150" y="0"/>
                  </a:lnTo>
                  <a:lnTo>
                    <a:pt x="57150" y="259079"/>
                  </a:lnTo>
                  <a:lnTo>
                    <a:pt x="0" y="259079"/>
                  </a:lnTo>
                  <a:lnTo>
                    <a:pt x="114300" y="373379"/>
                  </a:lnTo>
                  <a:lnTo>
                    <a:pt x="228600" y="259079"/>
                  </a:lnTo>
                  <a:lnTo>
                    <a:pt x="171450" y="259079"/>
                  </a:lnTo>
                  <a:lnTo>
                    <a:pt x="171450"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2" name="Google Shape;92;p4"/>
            <p:cNvSpPr/>
            <p:nvPr/>
          </p:nvSpPr>
          <p:spPr>
            <a:xfrm>
              <a:off x="10341864" y="4023359"/>
              <a:ext cx="228600" cy="373380"/>
            </a:xfrm>
            <a:custGeom>
              <a:rect b="b" l="l" r="r" t="t"/>
              <a:pathLst>
                <a:path extrusionOk="0" h="373379" w="228600">
                  <a:moveTo>
                    <a:pt x="0" y="259079"/>
                  </a:moveTo>
                  <a:lnTo>
                    <a:pt x="57150" y="259079"/>
                  </a:lnTo>
                  <a:lnTo>
                    <a:pt x="57150" y="0"/>
                  </a:lnTo>
                  <a:lnTo>
                    <a:pt x="171450" y="0"/>
                  </a:lnTo>
                  <a:lnTo>
                    <a:pt x="171450" y="259079"/>
                  </a:lnTo>
                  <a:lnTo>
                    <a:pt x="228600" y="259079"/>
                  </a:lnTo>
                  <a:lnTo>
                    <a:pt x="114300" y="373379"/>
                  </a:lnTo>
                  <a:lnTo>
                    <a:pt x="0" y="259079"/>
                  </a:lnTo>
                  <a:close/>
                </a:path>
              </a:pathLst>
            </a:custGeom>
            <a:noFill/>
            <a:ln cap="flat" cmpd="sng" w="12700">
              <a:solidFill>
                <a:srgbClr val="2E528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93" name="Google Shape;93;p4"/>
          <p:cNvSpPr txBox="1"/>
          <p:nvPr/>
        </p:nvSpPr>
        <p:spPr>
          <a:xfrm>
            <a:off x="9989311" y="4373753"/>
            <a:ext cx="1153795" cy="848994"/>
          </a:xfrm>
          <a:prstGeom prst="rect">
            <a:avLst/>
          </a:prstGeom>
          <a:noFill/>
          <a:ln>
            <a:noFill/>
          </a:ln>
        </p:spPr>
        <p:txBody>
          <a:bodyPr anchorCtr="0" anchor="t" bIns="0" lIns="0" spcFirstLastPara="1" rIns="0" wrap="square" tIns="149850">
            <a:spAutoFit/>
          </a:bodyPr>
          <a:lstStyle/>
          <a:p>
            <a:pPr indent="0" lvl="0" marL="12700" marR="0" rtl="0" algn="l">
              <a:lnSpc>
                <a:spcPct val="100000"/>
              </a:lnSpc>
              <a:spcBef>
                <a:spcPts val="0"/>
              </a:spcBef>
              <a:spcAft>
                <a:spcPts val="0"/>
              </a:spcAft>
              <a:buNone/>
            </a:pPr>
            <a:r>
              <a:rPr b="1" lang="en-US" sz="1800">
                <a:solidFill>
                  <a:srgbClr val="001F5F"/>
                </a:solidFill>
                <a:latin typeface="Consolas"/>
                <a:ea typeface="Consolas"/>
                <a:cs typeface="Consolas"/>
                <a:sym typeface="Consolas"/>
              </a:rPr>
              <a:t>LD	R0, b</a:t>
            </a:r>
            <a:endParaRPr sz="1800">
              <a:latin typeface="Consolas"/>
              <a:ea typeface="Consolas"/>
              <a:cs typeface="Consolas"/>
              <a:sym typeface="Consolas"/>
            </a:endParaRPr>
          </a:p>
          <a:p>
            <a:pPr indent="0" lvl="0" marL="12700" marR="0" rtl="0" algn="l">
              <a:lnSpc>
                <a:spcPct val="100000"/>
              </a:lnSpc>
              <a:spcBef>
                <a:spcPts val="1080"/>
              </a:spcBef>
              <a:spcAft>
                <a:spcPts val="0"/>
              </a:spcAft>
              <a:buNone/>
            </a:pPr>
            <a:r>
              <a:rPr b="1" lang="en-US" sz="1800">
                <a:solidFill>
                  <a:srgbClr val="001F5F"/>
                </a:solidFill>
                <a:latin typeface="Consolas"/>
                <a:ea typeface="Consolas"/>
                <a:cs typeface="Consolas"/>
                <a:sym typeface="Consolas"/>
              </a:rPr>
              <a:t>LD	R1, c</a:t>
            </a:r>
            <a:endParaRPr sz="1800">
              <a:latin typeface="Consolas"/>
              <a:ea typeface="Consolas"/>
              <a:cs typeface="Consolas"/>
              <a:sym typeface="Consolas"/>
            </a:endParaRPr>
          </a:p>
        </p:txBody>
      </p:sp>
      <p:sp>
        <p:nvSpPr>
          <p:cNvPr id="94" name="Google Shape;94;p4"/>
          <p:cNvSpPr txBox="1"/>
          <p:nvPr/>
        </p:nvSpPr>
        <p:spPr>
          <a:xfrm>
            <a:off x="9989311" y="5197195"/>
            <a:ext cx="1780539" cy="848994"/>
          </a:xfrm>
          <a:prstGeom prst="rect">
            <a:avLst/>
          </a:prstGeom>
          <a:noFill/>
          <a:ln>
            <a:noFill/>
          </a:ln>
        </p:spPr>
        <p:txBody>
          <a:bodyPr anchorCtr="0" anchor="t" bIns="0" lIns="0" spcFirstLastPara="1" rIns="0" wrap="square" tIns="12700">
            <a:spAutoFit/>
          </a:bodyPr>
          <a:lstStyle/>
          <a:p>
            <a:pPr indent="0" lvl="0" marL="12700" marR="5080" rtl="0" algn="l">
              <a:lnSpc>
                <a:spcPct val="150000"/>
              </a:lnSpc>
              <a:spcBef>
                <a:spcPts val="0"/>
              </a:spcBef>
              <a:spcAft>
                <a:spcPts val="0"/>
              </a:spcAft>
              <a:buNone/>
            </a:pPr>
            <a:r>
              <a:rPr b="1" lang="en-US" sz="1800">
                <a:solidFill>
                  <a:srgbClr val="001F5F"/>
                </a:solidFill>
                <a:latin typeface="Consolas"/>
                <a:ea typeface="Consolas"/>
                <a:cs typeface="Consolas"/>
                <a:sym typeface="Consolas"/>
              </a:rPr>
              <a:t>MUL R0, R0, R1  LD	R1, a</a:t>
            </a:r>
            <a:endParaRPr sz="1800">
              <a:latin typeface="Consolas"/>
              <a:ea typeface="Consolas"/>
              <a:cs typeface="Consolas"/>
              <a:sym typeface="Consolas"/>
            </a:endParaRPr>
          </a:p>
        </p:txBody>
      </p:sp>
      <p:sp>
        <p:nvSpPr>
          <p:cNvPr id="95" name="Google Shape;95;p4"/>
          <p:cNvSpPr txBox="1"/>
          <p:nvPr/>
        </p:nvSpPr>
        <p:spPr>
          <a:xfrm>
            <a:off x="9989311" y="6020511"/>
            <a:ext cx="1780539" cy="848360"/>
          </a:xfrm>
          <a:prstGeom prst="rect">
            <a:avLst/>
          </a:prstGeom>
          <a:noFill/>
          <a:ln>
            <a:noFill/>
          </a:ln>
        </p:spPr>
        <p:txBody>
          <a:bodyPr anchorCtr="0" anchor="t" bIns="0" lIns="0" spcFirstLastPara="1" rIns="0" wrap="square" tIns="12700">
            <a:spAutoFit/>
          </a:bodyPr>
          <a:lstStyle/>
          <a:p>
            <a:pPr indent="0" lvl="0" marL="12700" marR="5080" rtl="0" algn="l">
              <a:lnSpc>
                <a:spcPct val="150000"/>
              </a:lnSpc>
              <a:spcBef>
                <a:spcPts val="0"/>
              </a:spcBef>
              <a:spcAft>
                <a:spcPts val="0"/>
              </a:spcAft>
              <a:buNone/>
            </a:pPr>
            <a:r>
              <a:rPr b="1" lang="en-US" sz="1800">
                <a:solidFill>
                  <a:srgbClr val="001F5F"/>
                </a:solidFill>
                <a:latin typeface="Consolas"/>
                <a:ea typeface="Consolas"/>
                <a:cs typeface="Consolas"/>
                <a:sym typeface="Consolas"/>
              </a:rPr>
              <a:t>ADD R0, R0, R1  ST	a, R0</a:t>
            </a:r>
            <a:endParaRPr sz="1800">
              <a:latin typeface="Consolas"/>
              <a:ea typeface="Consolas"/>
              <a:cs typeface="Consolas"/>
              <a:sym typeface="Consolas"/>
            </a:endParaRPr>
          </a:p>
        </p:txBody>
      </p:sp>
      <p:grpSp>
        <p:nvGrpSpPr>
          <p:cNvPr id="96" name="Google Shape;96;p4"/>
          <p:cNvGrpSpPr/>
          <p:nvPr/>
        </p:nvGrpSpPr>
        <p:grpSpPr>
          <a:xfrm>
            <a:off x="974597" y="4689093"/>
            <a:ext cx="9534779" cy="1431672"/>
            <a:chOff x="974597" y="4689093"/>
            <a:chExt cx="9534779" cy="1431672"/>
          </a:xfrm>
        </p:grpSpPr>
        <p:sp>
          <p:nvSpPr>
            <p:cNvPr id="97" name="Google Shape;97;p4"/>
            <p:cNvSpPr/>
            <p:nvPr/>
          </p:nvSpPr>
          <p:spPr>
            <a:xfrm>
              <a:off x="7225157" y="4689093"/>
              <a:ext cx="3282950" cy="1028700"/>
            </a:xfrm>
            <a:custGeom>
              <a:rect b="b" l="l" r="r" t="t"/>
              <a:pathLst>
                <a:path extrusionOk="0" h="1028700" w="3282950">
                  <a:moveTo>
                    <a:pt x="459409" y="931748"/>
                  </a:moveTo>
                  <a:lnTo>
                    <a:pt x="305689" y="931760"/>
                  </a:lnTo>
                  <a:lnTo>
                    <a:pt x="153670" y="939355"/>
                  </a:lnTo>
                  <a:lnTo>
                    <a:pt x="153416" y="939368"/>
                  </a:lnTo>
                  <a:lnTo>
                    <a:pt x="0" y="941933"/>
                  </a:lnTo>
                  <a:lnTo>
                    <a:pt x="254" y="954633"/>
                  </a:lnTo>
                  <a:lnTo>
                    <a:pt x="153924" y="952055"/>
                  </a:lnTo>
                  <a:lnTo>
                    <a:pt x="306705" y="944422"/>
                  </a:lnTo>
                  <a:lnTo>
                    <a:pt x="367969" y="939368"/>
                  </a:lnTo>
                  <a:lnTo>
                    <a:pt x="456946" y="932027"/>
                  </a:lnTo>
                  <a:lnTo>
                    <a:pt x="459409" y="931748"/>
                  </a:lnTo>
                  <a:close/>
                </a:path>
                <a:path extrusionOk="0" h="1028700" w="3282950">
                  <a:moveTo>
                    <a:pt x="568718" y="919378"/>
                  </a:moveTo>
                  <a:lnTo>
                    <a:pt x="455739" y="919391"/>
                  </a:lnTo>
                  <a:lnTo>
                    <a:pt x="305943" y="931748"/>
                  </a:lnTo>
                  <a:lnTo>
                    <a:pt x="459409" y="931748"/>
                  </a:lnTo>
                  <a:lnTo>
                    <a:pt x="568718" y="919378"/>
                  </a:lnTo>
                  <a:close/>
                </a:path>
                <a:path extrusionOk="0" h="1028700" w="3282950">
                  <a:moveTo>
                    <a:pt x="852360" y="975956"/>
                  </a:moveTo>
                  <a:lnTo>
                    <a:pt x="743724" y="975969"/>
                  </a:lnTo>
                  <a:lnTo>
                    <a:pt x="602234" y="989672"/>
                  </a:lnTo>
                  <a:lnTo>
                    <a:pt x="455930" y="1000721"/>
                  </a:lnTo>
                  <a:lnTo>
                    <a:pt x="305943" y="1008900"/>
                  </a:lnTo>
                  <a:lnTo>
                    <a:pt x="153670" y="1014031"/>
                  </a:lnTo>
                  <a:lnTo>
                    <a:pt x="0" y="1015746"/>
                  </a:lnTo>
                  <a:lnTo>
                    <a:pt x="254" y="1028446"/>
                  </a:lnTo>
                  <a:lnTo>
                    <a:pt x="153924" y="1026731"/>
                  </a:lnTo>
                  <a:lnTo>
                    <a:pt x="306578" y="1021588"/>
                  </a:lnTo>
                  <a:lnTo>
                    <a:pt x="456819" y="1013383"/>
                  </a:lnTo>
                  <a:lnTo>
                    <a:pt x="516204" y="1008900"/>
                  </a:lnTo>
                  <a:lnTo>
                    <a:pt x="603377" y="1002322"/>
                  </a:lnTo>
                  <a:lnTo>
                    <a:pt x="745109" y="988593"/>
                  </a:lnTo>
                  <a:lnTo>
                    <a:pt x="813816" y="980782"/>
                  </a:lnTo>
                  <a:lnTo>
                    <a:pt x="852360" y="975956"/>
                  </a:lnTo>
                  <a:close/>
                </a:path>
                <a:path extrusionOk="0" h="1028700" w="3282950">
                  <a:moveTo>
                    <a:pt x="879221" y="959789"/>
                  </a:moveTo>
                  <a:close/>
                </a:path>
                <a:path extrusionOk="0" h="1028700" w="3282950">
                  <a:moveTo>
                    <a:pt x="911656" y="968159"/>
                  </a:moveTo>
                  <a:lnTo>
                    <a:pt x="812304" y="968171"/>
                  </a:lnTo>
                  <a:lnTo>
                    <a:pt x="743839" y="975956"/>
                  </a:lnTo>
                  <a:lnTo>
                    <a:pt x="852360" y="975956"/>
                  </a:lnTo>
                  <a:lnTo>
                    <a:pt x="880872" y="972388"/>
                  </a:lnTo>
                  <a:lnTo>
                    <a:pt x="911656" y="968159"/>
                  </a:lnTo>
                  <a:close/>
                </a:path>
                <a:path extrusionOk="0" h="1028700" w="3282950">
                  <a:moveTo>
                    <a:pt x="944372" y="950849"/>
                  </a:moveTo>
                  <a:close/>
                </a:path>
                <a:path extrusionOk="0" h="1028700" w="3282950">
                  <a:moveTo>
                    <a:pt x="1085024" y="941336"/>
                  </a:moveTo>
                  <a:lnTo>
                    <a:pt x="1007529" y="941349"/>
                  </a:lnTo>
                  <a:lnTo>
                    <a:pt x="944372" y="950861"/>
                  </a:lnTo>
                  <a:lnTo>
                    <a:pt x="879221" y="959802"/>
                  </a:lnTo>
                  <a:lnTo>
                    <a:pt x="812419" y="968159"/>
                  </a:lnTo>
                  <a:lnTo>
                    <a:pt x="911656" y="968159"/>
                  </a:lnTo>
                  <a:lnTo>
                    <a:pt x="946150" y="963422"/>
                  </a:lnTo>
                  <a:lnTo>
                    <a:pt x="1009523" y="953884"/>
                  </a:lnTo>
                  <a:lnTo>
                    <a:pt x="1070610" y="943876"/>
                  </a:lnTo>
                  <a:lnTo>
                    <a:pt x="1085024" y="941336"/>
                  </a:lnTo>
                  <a:close/>
                </a:path>
                <a:path extrusionOk="0" h="1028700" w="3282950">
                  <a:moveTo>
                    <a:pt x="1140650" y="931341"/>
                  </a:moveTo>
                  <a:lnTo>
                    <a:pt x="1068489" y="931354"/>
                  </a:lnTo>
                  <a:lnTo>
                    <a:pt x="1007618" y="941336"/>
                  </a:lnTo>
                  <a:lnTo>
                    <a:pt x="1085024" y="941336"/>
                  </a:lnTo>
                  <a:lnTo>
                    <a:pt x="1129665" y="933475"/>
                  </a:lnTo>
                  <a:lnTo>
                    <a:pt x="1140650" y="931341"/>
                  </a:lnTo>
                  <a:close/>
                </a:path>
                <a:path extrusionOk="0" h="1028700" w="3282950">
                  <a:moveTo>
                    <a:pt x="1193469" y="920978"/>
                  </a:moveTo>
                  <a:lnTo>
                    <a:pt x="1127429" y="920991"/>
                  </a:lnTo>
                  <a:lnTo>
                    <a:pt x="1068578" y="931341"/>
                  </a:lnTo>
                  <a:lnTo>
                    <a:pt x="1140650" y="931341"/>
                  </a:lnTo>
                  <a:lnTo>
                    <a:pt x="1186180" y="922502"/>
                  </a:lnTo>
                  <a:lnTo>
                    <a:pt x="1193469" y="920978"/>
                  </a:lnTo>
                  <a:close/>
                </a:path>
                <a:path extrusionOk="0" h="1028700" w="3282950">
                  <a:moveTo>
                    <a:pt x="1245374" y="910043"/>
                  </a:moveTo>
                  <a:lnTo>
                    <a:pt x="1183690" y="910056"/>
                  </a:lnTo>
                  <a:lnTo>
                    <a:pt x="1127506" y="920978"/>
                  </a:lnTo>
                  <a:lnTo>
                    <a:pt x="1193469" y="920978"/>
                  </a:lnTo>
                  <a:lnTo>
                    <a:pt x="1240155" y="911237"/>
                  </a:lnTo>
                  <a:lnTo>
                    <a:pt x="1245374" y="910043"/>
                  </a:lnTo>
                  <a:close/>
                </a:path>
                <a:path extrusionOk="0" h="1028700" w="3282950">
                  <a:moveTo>
                    <a:pt x="1451610" y="693547"/>
                  </a:moveTo>
                  <a:lnTo>
                    <a:pt x="1423390" y="693559"/>
                  </a:lnTo>
                  <a:lnTo>
                    <a:pt x="1381252" y="712597"/>
                  </a:lnTo>
                  <a:lnTo>
                    <a:pt x="1381379" y="712470"/>
                  </a:lnTo>
                  <a:lnTo>
                    <a:pt x="1336040" y="731012"/>
                  </a:lnTo>
                  <a:lnTo>
                    <a:pt x="1336294" y="731012"/>
                  </a:lnTo>
                  <a:lnTo>
                    <a:pt x="1287907" y="749046"/>
                  </a:lnTo>
                  <a:lnTo>
                    <a:pt x="1288034" y="749046"/>
                  </a:lnTo>
                  <a:lnTo>
                    <a:pt x="1236853" y="766572"/>
                  </a:lnTo>
                  <a:lnTo>
                    <a:pt x="1236980" y="766445"/>
                  </a:lnTo>
                  <a:lnTo>
                    <a:pt x="1183005" y="783463"/>
                  </a:lnTo>
                  <a:lnTo>
                    <a:pt x="1183132" y="783336"/>
                  </a:lnTo>
                  <a:lnTo>
                    <a:pt x="1126744" y="799719"/>
                  </a:lnTo>
                  <a:lnTo>
                    <a:pt x="1126871" y="799719"/>
                  </a:lnTo>
                  <a:lnTo>
                    <a:pt x="1067943" y="815467"/>
                  </a:lnTo>
                  <a:lnTo>
                    <a:pt x="1068070" y="815467"/>
                  </a:lnTo>
                  <a:lnTo>
                    <a:pt x="1006983" y="830326"/>
                  </a:lnTo>
                  <a:lnTo>
                    <a:pt x="1007110" y="830326"/>
                  </a:lnTo>
                  <a:lnTo>
                    <a:pt x="943864" y="844550"/>
                  </a:lnTo>
                  <a:lnTo>
                    <a:pt x="943991" y="844550"/>
                  </a:lnTo>
                  <a:lnTo>
                    <a:pt x="878713" y="858012"/>
                  </a:lnTo>
                  <a:lnTo>
                    <a:pt x="878840" y="857885"/>
                  </a:lnTo>
                  <a:lnTo>
                    <a:pt x="811911" y="870458"/>
                  </a:lnTo>
                  <a:lnTo>
                    <a:pt x="812038" y="870458"/>
                  </a:lnTo>
                  <a:lnTo>
                    <a:pt x="743331" y="882142"/>
                  </a:lnTo>
                  <a:lnTo>
                    <a:pt x="743458" y="882142"/>
                  </a:lnTo>
                  <a:lnTo>
                    <a:pt x="602107" y="902817"/>
                  </a:lnTo>
                  <a:lnTo>
                    <a:pt x="455841" y="919378"/>
                  </a:lnTo>
                  <a:lnTo>
                    <a:pt x="568718" y="919378"/>
                  </a:lnTo>
                  <a:lnTo>
                    <a:pt x="603631" y="915428"/>
                  </a:lnTo>
                  <a:lnTo>
                    <a:pt x="689914" y="902817"/>
                  </a:lnTo>
                  <a:lnTo>
                    <a:pt x="745363" y="894715"/>
                  </a:lnTo>
                  <a:lnTo>
                    <a:pt x="814197" y="883031"/>
                  </a:lnTo>
                  <a:lnTo>
                    <a:pt x="881253" y="870458"/>
                  </a:lnTo>
                  <a:lnTo>
                    <a:pt x="941717" y="858012"/>
                  </a:lnTo>
                  <a:lnTo>
                    <a:pt x="946658" y="856996"/>
                  </a:lnTo>
                  <a:lnTo>
                    <a:pt x="1010031" y="842772"/>
                  </a:lnTo>
                  <a:lnTo>
                    <a:pt x="1071118" y="827786"/>
                  </a:lnTo>
                  <a:lnTo>
                    <a:pt x="1130300" y="812038"/>
                  </a:lnTo>
                  <a:lnTo>
                    <a:pt x="1186815" y="795528"/>
                  </a:lnTo>
                  <a:lnTo>
                    <a:pt x="1225359" y="783463"/>
                  </a:lnTo>
                  <a:lnTo>
                    <a:pt x="1240790" y="778637"/>
                  </a:lnTo>
                  <a:lnTo>
                    <a:pt x="1275930" y="766572"/>
                  </a:lnTo>
                  <a:lnTo>
                    <a:pt x="1292225" y="760984"/>
                  </a:lnTo>
                  <a:lnTo>
                    <a:pt x="1340739" y="742823"/>
                  </a:lnTo>
                  <a:lnTo>
                    <a:pt x="1386332" y="724154"/>
                  </a:lnTo>
                  <a:lnTo>
                    <a:pt x="1411884" y="712597"/>
                  </a:lnTo>
                  <a:lnTo>
                    <a:pt x="1428750" y="704977"/>
                  </a:lnTo>
                  <a:lnTo>
                    <a:pt x="1451610" y="693547"/>
                  </a:lnTo>
                  <a:close/>
                </a:path>
                <a:path extrusionOk="0" h="1028700" w="3282950">
                  <a:moveTo>
                    <a:pt x="3282569" y="414782"/>
                  </a:moveTo>
                  <a:lnTo>
                    <a:pt x="3271062" y="409194"/>
                  </a:lnTo>
                  <a:lnTo>
                    <a:pt x="3205988" y="377571"/>
                  </a:lnTo>
                  <a:lnTo>
                    <a:pt x="3206356" y="409346"/>
                  </a:lnTo>
                  <a:lnTo>
                    <a:pt x="3128899" y="410210"/>
                  </a:lnTo>
                  <a:lnTo>
                    <a:pt x="2976245" y="415290"/>
                  </a:lnTo>
                  <a:lnTo>
                    <a:pt x="2826004" y="423545"/>
                  </a:lnTo>
                  <a:lnTo>
                    <a:pt x="2679446" y="434594"/>
                  </a:lnTo>
                  <a:lnTo>
                    <a:pt x="2537714" y="448310"/>
                  </a:lnTo>
                  <a:lnTo>
                    <a:pt x="2468880" y="456057"/>
                  </a:lnTo>
                  <a:lnTo>
                    <a:pt x="2401824" y="464439"/>
                  </a:lnTo>
                  <a:lnTo>
                    <a:pt x="2336546" y="473456"/>
                  </a:lnTo>
                  <a:lnTo>
                    <a:pt x="2273173" y="482981"/>
                  </a:lnTo>
                  <a:lnTo>
                    <a:pt x="2212086" y="493014"/>
                  </a:lnTo>
                  <a:lnTo>
                    <a:pt x="2153158" y="503428"/>
                  </a:lnTo>
                  <a:lnTo>
                    <a:pt x="2096516" y="514350"/>
                  </a:lnTo>
                  <a:lnTo>
                    <a:pt x="2042541" y="525665"/>
                  </a:lnTo>
                  <a:lnTo>
                    <a:pt x="1991233" y="537337"/>
                  </a:lnTo>
                  <a:lnTo>
                    <a:pt x="1942719" y="549529"/>
                  </a:lnTo>
                  <a:lnTo>
                    <a:pt x="1897126" y="561975"/>
                  </a:lnTo>
                  <a:lnTo>
                    <a:pt x="1854835" y="574675"/>
                  </a:lnTo>
                  <a:lnTo>
                    <a:pt x="1815719" y="587756"/>
                  </a:lnTo>
                  <a:lnTo>
                    <a:pt x="1748028" y="614680"/>
                  </a:lnTo>
                  <a:lnTo>
                    <a:pt x="1694942" y="642493"/>
                  </a:lnTo>
                  <a:lnTo>
                    <a:pt x="1657731" y="671449"/>
                  </a:lnTo>
                  <a:lnTo>
                    <a:pt x="1635125" y="717423"/>
                  </a:lnTo>
                  <a:lnTo>
                    <a:pt x="1632813" y="730935"/>
                  </a:lnTo>
                  <a:lnTo>
                    <a:pt x="1600669" y="770077"/>
                  </a:lnTo>
                  <a:lnTo>
                    <a:pt x="1600225" y="770382"/>
                  </a:lnTo>
                  <a:lnTo>
                    <a:pt x="1580769" y="783844"/>
                  </a:lnTo>
                  <a:lnTo>
                    <a:pt x="1581277" y="783463"/>
                  </a:lnTo>
                  <a:lnTo>
                    <a:pt x="1557020" y="797306"/>
                  </a:lnTo>
                  <a:lnTo>
                    <a:pt x="1557401" y="797179"/>
                  </a:lnTo>
                  <a:lnTo>
                    <a:pt x="1529588" y="810641"/>
                  </a:lnTo>
                  <a:lnTo>
                    <a:pt x="1529283" y="810768"/>
                  </a:lnTo>
                  <a:lnTo>
                    <a:pt x="1497838" y="824103"/>
                  </a:lnTo>
                  <a:lnTo>
                    <a:pt x="1498092" y="823976"/>
                  </a:lnTo>
                  <a:lnTo>
                    <a:pt x="1497749" y="824103"/>
                  </a:lnTo>
                  <a:lnTo>
                    <a:pt x="1462659" y="837184"/>
                  </a:lnTo>
                  <a:lnTo>
                    <a:pt x="1462913" y="837057"/>
                  </a:lnTo>
                  <a:lnTo>
                    <a:pt x="1462532" y="837184"/>
                  </a:lnTo>
                  <a:lnTo>
                    <a:pt x="1424051" y="850138"/>
                  </a:lnTo>
                  <a:lnTo>
                    <a:pt x="1424178" y="850138"/>
                  </a:lnTo>
                  <a:lnTo>
                    <a:pt x="1382014" y="862711"/>
                  </a:lnTo>
                  <a:lnTo>
                    <a:pt x="1382141" y="862711"/>
                  </a:lnTo>
                  <a:lnTo>
                    <a:pt x="1336802" y="875157"/>
                  </a:lnTo>
                  <a:lnTo>
                    <a:pt x="1336929" y="875030"/>
                  </a:lnTo>
                  <a:lnTo>
                    <a:pt x="1288542" y="887222"/>
                  </a:lnTo>
                  <a:lnTo>
                    <a:pt x="1288669" y="887095"/>
                  </a:lnTo>
                  <a:lnTo>
                    <a:pt x="1237488" y="898906"/>
                  </a:lnTo>
                  <a:lnTo>
                    <a:pt x="1237615" y="898779"/>
                  </a:lnTo>
                  <a:lnTo>
                    <a:pt x="1183767" y="910043"/>
                  </a:lnTo>
                  <a:lnTo>
                    <a:pt x="1245374" y="910043"/>
                  </a:lnTo>
                  <a:lnTo>
                    <a:pt x="1291590" y="899490"/>
                  </a:lnTo>
                  <a:lnTo>
                    <a:pt x="1293914" y="898906"/>
                  </a:lnTo>
                  <a:lnTo>
                    <a:pt x="1340561" y="887222"/>
                  </a:lnTo>
                  <a:lnTo>
                    <a:pt x="1384630" y="875157"/>
                  </a:lnTo>
                  <a:lnTo>
                    <a:pt x="1385570" y="874903"/>
                  </a:lnTo>
                  <a:lnTo>
                    <a:pt x="1427988" y="862203"/>
                  </a:lnTo>
                  <a:lnTo>
                    <a:pt x="1466977" y="849122"/>
                  </a:lnTo>
                  <a:lnTo>
                    <a:pt x="1534795" y="822198"/>
                  </a:lnTo>
                  <a:lnTo>
                    <a:pt x="1582889" y="797179"/>
                  </a:lnTo>
                  <a:lnTo>
                    <a:pt x="1587754" y="794385"/>
                  </a:lnTo>
                  <a:lnTo>
                    <a:pt x="1603082" y="783844"/>
                  </a:lnTo>
                  <a:lnTo>
                    <a:pt x="1608455" y="780161"/>
                  </a:lnTo>
                  <a:lnTo>
                    <a:pt x="1619973" y="769874"/>
                  </a:lnTo>
                  <a:lnTo>
                    <a:pt x="1624965" y="765429"/>
                  </a:lnTo>
                  <a:lnTo>
                    <a:pt x="1632407" y="756285"/>
                  </a:lnTo>
                  <a:lnTo>
                    <a:pt x="1637284" y="750316"/>
                  </a:lnTo>
                  <a:lnTo>
                    <a:pt x="1640459" y="743966"/>
                  </a:lnTo>
                  <a:lnTo>
                    <a:pt x="1641030" y="742823"/>
                  </a:lnTo>
                  <a:lnTo>
                    <a:pt x="1645158" y="734568"/>
                  </a:lnTo>
                  <a:lnTo>
                    <a:pt x="1645666" y="731520"/>
                  </a:lnTo>
                  <a:lnTo>
                    <a:pt x="1645945" y="729869"/>
                  </a:lnTo>
                  <a:lnTo>
                    <a:pt x="1647698" y="719455"/>
                  </a:lnTo>
                  <a:lnTo>
                    <a:pt x="1649704" y="707009"/>
                  </a:lnTo>
                  <a:lnTo>
                    <a:pt x="1649831" y="706297"/>
                  </a:lnTo>
                  <a:lnTo>
                    <a:pt x="1681911" y="667004"/>
                  </a:lnTo>
                  <a:lnTo>
                    <a:pt x="1682127" y="666813"/>
                  </a:lnTo>
                  <a:lnTo>
                    <a:pt x="1682584" y="666496"/>
                  </a:lnTo>
                  <a:lnTo>
                    <a:pt x="1701927" y="653034"/>
                  </a:lnTo>
                  <a:lnTo>
                    <a:pt x="1701546" y="653415"/>
                  </a:lnTo>
                  <a:lnTo>
                    <a:pt x="1702206" y="653034"/>
                  </a:lnTo>
                  <a:lnTo>
                    <a:pt x="1725676" y="639572"/>
                  </a:lnTo>
                  <a:lnTo>
                    <a:pt x="1725295" y="639826"/>
                  </a:lnTo>
                  <a:lnTo>
                    <a:pt x="1725803" y="639572"/>
                  </a:lnTo>
                  <a:lnTo>
                    <a:pt x="1753108" y="626237"/>
                  </a:lnTo>
                  <a:lnTo>
                    <a:pt x="1753400" y="626110"/>
                  </a:lnTo>
                  <a:lnTo>
                    <a:pt x="1784680" y="612902"/>
                  </a:lnTo>
                  <a:lnTo>
                    <a:pt x="1784985" y="612775"/>
                  </a:lnTo>
                  <a:lnTo>
                    <a:pt x="1784604" y="612902"/>
                  </a:lnTo>
                  <a:lnTo>
                    <a:pt x="1820037" y="599694"/>
                  </a:lnTo>
                  <a:lnTo>
                    <a:pt x="1819910" y="599821"/>
                  </a:lnTo>
                  <a:lnTo>
                    <a:pt x="1820278" y="599694"/>
                  </a:lnTo>
                  <a:lnTo>
                    <a:pt x="1858772" y="586740"/>
                  </a:lnTo>
                  <a:lnTo>
                    <a:pt x="1858518" y="586740"/>
                  </a:lnTo>
                  <a:lnTo>
                    <a:pt x="1900809" y="574167"/>
                  </a:lnTo>
                  <a:lnTo>
                    <a:pt x="1900555" y="574167"/>
                  </a:lnTo>
                  <a:lnTo>
                    <a:pt x="1945894" y="561721"/>
                  </a:lnTo>
                  <a:lnTo>
                    <a:pt x="1945767" y="561848"/>
                  </a:lnTo>
                  <a:lnTo>
                    <a:pt x="1946275" y="561721"/>
                  </a:lnTo>
                  <a:lnTo>
                    <a:pt x="1994154" y="549783"/>
                  </a:lnTo>
                  <a:lnTo>
                    <a:pt x="1994027" y="549783"/>
                  </a:lnTo>
                  <a:lnTo>
                    <a:pt x="2045335" y="538099"/>
                  </a:lnTo>
                  <a:lnTo>
                    <a:pt x="2045208" y="538099"/>
                  </a:lnTo>
                  <a:lnTo>
                    <a:pt x="2099056" y="526796"/>
                  </a:lnTo>
                  <a:lnTo>
                    <a:pt x="2155571" y="515874"/>
                  </a:lnTo>
                  <a:lnTo>
                    <a:pt x="2155444" y="515874"/>
                  </a:lnTo>
                  <a:lnTo>
                    <a:pt x="2214245" y="505587"/>
                  </a:lnTo>
                  <a:lnTo>
                    <a:pt x="2275205" y="495554"/>
                  </a:lnTo>
                  <a:lnTo>
                    <a:pt x="2338451" y="486029"/>
                  </a:lnTo>
                  <a:lnTo>
                    <a:pt x="2338324" y="486029"/>
                  </a:lnTo>
                  <a:lnTo>
                    <a:pt x="2403602" y="477139"/>
                  </a:lnTo>
                  <a:lnTo>
                    <a:pt x="2403475" y="477139"/>
                  </a:lnTo>
                  <a:lnTo>
                    <a:pt x="2470404" y="468757"/>
                  </a:lnTo>
                  <a:lnTo>
                    <a:pt x="2539111" y="460883"/>
                  </a:lnTo>
                  <a:lnTo>
                    <a:pt x="2680589" y="447167"/>
                  </a:lnTo>
                  <a:lnTo>
                    <a:pt x="2826893" y="436118"/>
                  </a:lnTo>
                  <a:lnTo>
                    <a:pt x="2976880" y="427990"/>
                  </a:lnTo>
                  <a:lnTo>
                    <a:pt x="3129153" y="422783"/>
                  </a:lnTo>
                  <a:lnTo>
                    <a:pt x="3129026" y="422910"/>
                  </a:lnTo>
                  <a:lnTo>
                    <a:pt x="3140291" y="422783"/>
                  </a:lnTo>
                  <a:lnTo>
                    <a:pt x="3206496" y="422046"/>
                  </a:lnTo>
                  <a:lnTo>
                    <a:pt x="3206877" y="453771"/>
                  </a:lnTo>
                  <a:lnTo>
                    <a:pt x="3282569" y="414782"/>
                  </a:lnTo>
                  <a:close/>
                </a:path>
                <a:path extrusionOk="0" h="1028700" w="3282950">
                  <a:moveTo>
                    <a:pt x="3282569" y="36830"/>
                  </a:moveTo>
                  <a:lnTo>
                    <a:pt x="3271456" y="31496"/>
                  </a:lnTo>
                  <a:lnTo>
                    <a:pt x="3205861" y="0"/>
                  </a:lnTo>
                  <a:lnTo>
                    <a:pt x="3206381" y="31711"/>
                  </a:lnTo>
                  <a:lnTo>
                    <a:pt x="3128772" y="33020"/>
                  </a:lnTo>
                  <a:lnTo>
                    <a:pt x="2976118" y="40640"/>
                  </a:lnTo>
                  <a:lnTo>
                    <a:pt x="2825750" y="53086"/>
                  </a:lnTo>
                  <a:lnTo>
                    <a:pt x="2679192" y="69723"/>
                  </a:lnTo>
                  <a:lnTo>
                    <a:pt x="2537333" y="90424"/>
                  </a:lnTo>
                  <a:lnTo>
                    <a:pt x="2468499" y="102108"/>
                  </a:lnTo>
                  <a:lnTo>
                    <a:pt x="2401443" y="114681"/>
                  </a:lnTo>
                  <a:lnTo>
                    <a:pt x="2336165" y="128143"/>
                  </a:lnTo>
                  <a:lnTo>
                    <a:pt x="2272792" y="142494"/>
                  </a:lnTo>
                  <a:lnTo>
                    <a:pt x="2211578" y="157480"/>
                  </a:lnTo>
                  <a:lnTo>
                    <a:pt x="2152650" y="173228"/>
                  </a:lnTo>
                  <a:lnTo>
                    <a:pt x="2096008" y="189484"/>
                  </a:lnTo>
                  <a:lnTo>
                    <a:pt x="2041906" y="206502"/>
                  </a:lnTo>
                  <a:lnTo>
                    <a:pt x="1990471" y="224155"/>
                  </a:lnTo>
                  <a:lnTo>
                    <a:pt x="1941957" y="242316"/>
                  </a:lnTo>
                  <a:lnTo>
                    <a:pt x="1896364" y="260985"/>
                  </a:lnTo>
                  <a:lnTo>
                    <a:pt x="1853946" y="280162"/>
                  </a:lnTo>
                  <a:lnTo>
                    <a:pt x="1814957" y="299847"/>
                  </a:lnTo>
                  <a:lnTo>
                    <a:pt x="1779143" y="319786"/>
                  </a:lnTo>
                  <a:lnTo>
                    <a:pt x="1718564" y="360934"/>
                  </a:lnTo>
                  <a:lnTo>
                    <a:pt x="1673352" y="403479"/>
                  </a:lnTo>
                  <a:lnTo>
                    <a:pt x="1644904" y="447421"/>
                  </a:lnTo>
                  <a:lnTo>
                    <a:pt x="1635125" y="491871"/>
                  </a:lnTo>
                  <a:lnTo>
                    <a:pt x="1632788" y="512457"/>
                  </a:lnTo>
                  <a:lnTo>
                    <a:pt x="1626235" y="532485"/>
                  </a:lnTo>
                  <a:lnTo>
                    <a:pt x="1614970" y="553161"/>
                  </a:lnTo>
                  <a:lnTo>
                    <a:pt x="1614728" y="553466"/>
                  </a:lnTo>
                  <a:lnTo>
                    <a:pt x="1599806" y="573303"/>
                  </a:lnTo>
                  <a:lnTo>
                    <a:pt x="1599336" y="573786"/>
                  </a:lnTo>
                  <a:lnTo>
                    <a:pt x="1580159" y="593813"/>
                  </a:lnTo>
                  <a:lnTo>
                    <a:pt x="1579880" y="594106"/>
                  </a:lnTo>
                  <a:lnTo>
                    <a:pt x="1580159" y="593813"/>
                  </a:lnTo>
                  <a:lnTo>
                    <a:pt x="1579816" y="594106"/>
                  </a:lnTo>
                  <a:lnTo>
                    <a:pt x="1556131" y="614426"/>
                  </a:lnTo>
                  <a:lnTo>
                    <a:pt x="1556512" y="614172"/>
                  </a:lnTo>
                  <a:lnTo>
                    <a:pt x="1528445" y="634619"/>
                  </a:lnTo>
                  <a:lnTo>
                    <a:pt x="1528699" y="634365"/>
                  </a:lnTo>
                  <a:lnTo>
                    <a:pt x="1496949" y="654558"/>
                  </a:lnTo>
                  <a:lnTo>
                    <a:pt x="1497203" y="654431"/>
                  </a:lnTo>
                  <a:lnTo>
                    <a:pt x="1461770" y="674243"/>
                  </a:lnTo>
                  <a:lnTo>
                    <a:pt x="1423416" y="693547"/>
                  </a:lnTo>
                  <a:lnTo>
                    <a:pt x="1451610" y="693547"/>
                  </a:lnTo>
                  <a:lnTo>
                    <a:pt x="1467866" y="685419"/>
                  </a:lnTo>
                  <a:lnTo>
                    <a:pt x="1487957" y="674116"/>
                  </a:lnTo>
                  <a:lnTo>
                    <a:pt x="1503553" y="665353"/>
                  </a:lnTo>
                  <a:lnTo>
                    <a:pt x="1520812" y="654431"/>
                  </a:lnTo>
                  <a:lnTo>
                    <a:pt x="1535684" y="645033"/>
                  </a:lnTo>
                  <a:lnTo>
                    <a:pt x="1549908" y="634619"/>
                  </a:lnTo>
                  <a:lnTo>
                    <a:pt x="1564132" y="624205"/>
                  </a:lnTo>
                  <a:lnTo>
                    <a:pt x="1575854" y="614172"/>
                  </a:lnTo>
                  <a:lnTo>
                    <a:pt x="1588770" y="603123"/>
                  </a:lnTo>
                  <a:lnTo>
                    <a:pt x="1597774" y="593725"/>
                  </a:lnTo>
                  <a:lnTo>
                    <a:pt x="1609344" y="581660"/>
                  </a:lnTo>
                  <a:lnTo>
                    <a:pt x="1615757" y="573151"/>
                  </a:lnTo>
                  <a:lnTo>
                    <a:pt x="1625727" y="559943"/>
                  </a:lnTo>
                  <a:lnTo>
                    <a:pt x="1629676" y="552704"/>
                  </a:lnTo>
                  <a:lnTo>
                    <a:pt x="1637792" y="537845"/>
                  </a:lnTo>
                  <a:lnTo>
                    <a:pt x="1639303" y="533285"/>
                  </a:lnTo>
                  <a:lnTo>
                    <a:pt x="1639633" y="532257"/>
                  </a:lnTo>
                  <a:lnTo>
                    <a:pt x="1645285" y="515239"/>
                  </a:lnTo>
                  <a:lnTo>
                    <a:pt x="1649958" y="473202"/>
                  </a:lnTo>
                  <a:lnTo>
                    <a:pt x="1667408" y="432562"/>
                  </a:lnTo>
                  <a:lnTo>
                    <a:pt x="1702447" y="391541"/>
                  </a:lnTo>
                  <a:lnTo>
                    <a:pt x="1702943" y="391033"/>
                  </a:lnTo>
                  <a:lnTo>
                    <a:pt x="1702549" y="391439"/>
                  </a:lnTo>
                  <a:lnTo>
                    <a:pt x="1703019" y="391033"/>
                  </a:lnTo>
                  <a:lnTo>
                    <a:pt x="1726692" y="370713"/>
                  </a:lnTo>
                  <a:lnTo>
                    <a:pt x="1726311" y="371094"/>
                  </a:lnTo>
                  <a:lnTo>
                    <a:pt x="1726819" y="370713"/>
                  </a:lnTo>
                  <a:lnTo>
                    <a:pt x="1785493" y="330835"/>
                  </a:lnTo>
                  <a:lnTo>
                    <a:pt x="1820697" y="311150"/>
                  </a:lnTo>
                  <a:lnTo>
                    <a:pt x="1859534" y="291592"/>
                  </a:lnTo>
                  <a:lnTo>
                    <a:pt x="1859407" y="291719"/>
                  </a:lnTo>
                  <a:lnTo>
                    <a:pt x="1859686" y="291592"/>
                  </a:lnTo>
                  <a:lnTo>
                    <a:pt x="1901317" y="272796"/>
                  </a:lnTo>
                  <a:lnTo>
                    <a:pt x="1901621" y="272669"/>
                  </a:lnTo>
                  <a:lnTo>
                    <a:pt x="1946656" y="254127"/>
                  </a:lnTo>
                  <a:lnTo>
                    <a:pt x="1946529" y="254254"/>
                  </a:lnTo>
                  <a:lnTo>
                    <a:pt x="1946859" y="254127"/>
                  </a:lnTo>
                  <a:lnTo>
                    <a:pt x="1994916" y="236093"/>
                  </a:lnTo>
                  <a:lnTo>
                    <a:pt x="1994789" y="236220"/>
                  </a:lnTo>
                  <a:lnTo>
                    <a:pt x="1995144" y="236093"/>
                  </a:lnTo>
                  <a:lnTo>
                    <a:pt x="2045970" y="218567"/>
                  </a:lnTo>
                  <a:lnTo>
                    <a:pt x="2045843" y="218567"/>
                  </a:lnTo>
                  <a:lnTo>
                    <a:pt x="2099691" y="201676"/>
                  </a:lnTo>
                  <a:lnTo>
                    <a:pt x="2099564" y="201676"/>
                  </a:lnTo>
                  <a:lnTo>
                    <a:pt x="2156079" y="185420"/>
                  </a:lnTo>
                  <a:lnTo>
                    <a:pt x="2155952" y="185420"/>
                  </a:lnTo>
                  <a:lnTo>
                    <a:pt x="2214753" y="169799"/>
                  </a:lnTo>
                  <a:lnTo>
                    <a:pt x="2214626" y="169799"/>
                  </a:lnTo>
                  <a:lnTo>
                    <a:pt x="2275713" y="154813"/>
                  </a:lnTo>
                  <a:lnTo>
                    <a:pt x="2275586" y="154813"/>
                  </a:lnTo>
                  <a:lnTo>
                    <a:pt x="2338832" y="140589"/>
                  </a:lnTo>
                  <a:lnTo>
                    <a:pt x="2338705" y="140589"/>
                  </a:lnTo>
                  <a:lnTo>
                    <a:pt x="2403983" y="127127"/>
                  </a:lnTo>
                  <a:lnTo>
                    <a:pt x="2403856" y="127127"/>
                  </a:lnTo>
                  <a:lnTo>
                    <a:pt x="2470785" y="114554"/>
                  </a:lnTo>
                  <a:lnTo>
                    <a:pt x="2470785" y="114681"/>
                  </a:lnTo>
                  <a:lnTo>
                    <a:pt x="2471521" y="114554"/>
                  </a:lnTo>
                  <a:lnTo>
                    <a:pt x="2539365" y="102870"/>
                  </a:lnTo>
                  <a:lnTo>
                    <a:pt x="2539238" y="102870"/>
                  </a:lnTo>
                  <a:lnTo>
                    <a:pt x="2680843" y="82296"/>
                  </a:lnTo>
                  <a:lnTo>
                    <a:pt x="2680716" y="82296"/>
                  </a:lnTo>
                  <a:lnTo>
                    <a:pt x="2827147" y="65659"/>
                  </a:lnTo>
                  <a:lnTo>
                    <a:pt x="2826893" y="65786"/>
                  </a:lnTo>
                  <a:lnTo>
                    <a:pt x="2828417" y="65659"/>
                  </a:lnTo>
                  <a:lnTo>
                    <a:pt x="2977007" y="53340"/>
                  </a:lnTo>
                  <a:lnTo>
                    <a:pt x="3129280" y="45720"/>
                  </a:lnTo>
                  <a:lnTo>
                    <a:pt x="3206597" y="44411"/>
                  </a:lnTo>
                  <a:lnTo>
                    <a:pt x="3207131" y="76200"/>
                  </a:lnTo>
                  <a:lnTo>
                    <a:pt x="3282569" y="3683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8" name="Google Shape;98;p4"/>
            <p:cNvSpPr/>
            <p:nvPr/>
          </p:nvSpPr>
          <p:spPr>
            <a:xfrm>
              <a:off x="974597" y="4766310"/>
              <a:ext cx="8577580" cy="0"/>
            </a:xfrm>
            <a:custGeom>
              <a:rect b="b" l="l" r="r" t="t"/>
              <a:pathLst>
                <a:path extrusionOk="0" h="120000" w="8577580">
                  <a:moveTo>
                    <a:pt x="0" y="0"/>
                  </a:moveTo>
                  <a:lnTo>
                    <a:pt x="8577453" y="0"/>
                  </a:lnTo>
                </a:path>
              </a:pathLst>
            </a:custGeom>
            <a:noFill/>
            <a:ln cap="flat" cmpd="sng" w="28575">
              <a:solidFill>
                <a:srgbClr val="F1F1F1"/>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99" name="Google Shape;99;p4"/>
            <p:cNvSpPr/>
            <p:nvPr/>
          </p:nvSpPr>
          <p:spPr>
            <a:xfrm>
              <a:off x="7225283" y="5771133"/>
              <a:ext cx="3245485" cy="184150"/>
            </a:xfrm>
            <a:custGeom>
              <a:rect b="b" l="l" r="r" t="t"/>
              <a:pathLst>
                <a:path extrusionOk="0" h="184150" w="3245484">
                  <a:moveTo>
                    <a:pt x="3168956" y="152140"/>
                  </a:moveTo>
                  <a:lnTo>
                    <a:pt x="3168904" y="183895"/>
                  </a:lnTo>
                  <a:lnTo>
                    <a:pt x="3232672" y="152171"/>
                  </a:lnTo>
                  <a:lnTo>
                    <a:pt x="3181604" y="152171"/>
                  </a:lnTo>
                  <a:lnTo>
                    <a:pt x="3168956" y="152140"/>
                  </a:lnTo>
                  <a:close/>
                </a:path>
                <a:path extrusionOk="0" h="184150" w="3245484">
                  <a:moveTo>
                    <a:pt x="3168978" y="139440"/>
                  </a:moveTo>
                  <a:lnTo>
                    <a:pt x="3168956" y="152140"/>
                  </a:lnTo>
                  <a:lnTo>
                    <a:pt x="3181604" y="152171"/>
                  </a:lnTo>
                  <a:lnTo>
                    <a:pt x="3181731" y="139471"/>
                  </a:lnTo>
                  <a:lnTo>
                    <a:pt x="3168978" y="139440"/>
                  </a:lnTo>
                  <a:close/>
                </a:path>
                <a:path extrusionOk="0" h="184150" w="3245484">
                  <a:moveTo>
                    <a:pt x="3169031" y="107695"/>
                  </a:moveTo>
                  <a:lnTo>
                    <a:pt x="3168978" y="139440"/>
                  </a:lnTo>
                  <a:lnTo>
                    <a:pt x="3181731" y="139471"/>
                  </a:lnTo>
                  <a:lnTo>
                    <a:pt x="3181604" y="152171"/>
                  </a:lnTo>
                  <a:lnTo>
                    <a:pt x="3232672" y="152171"/>
                  </a:lnTo>
                  <a:lnTo>
                    <a:pt x="3245104" y="145986"/>
                  </a:lnTo>
                  <a:lnTo>
                    <a:pt x="3169031" y="107695"/>
                  </a:lnTo>
                  <a:close/>
                </a:path>
                <a:path extrusionOk="0" h="184150" w="3245484">
                  <a:moveTo>
                    <a:pt x="1615990" y="77945"/>
                  </a:moveTo>
                  <a:lnTo>
                    <a:pt x="1657858" y="95465"/>
                  </a:lnTo>
                  <a:lnTo>
                    <a:pt x="1702054" y="101904"/>
                  </a:lnTo>
                  <a:lnTo>
                    <a:pt x="1761490" y="108115"/>
                  </a:lnTo>
                  <a:lnTo>
                    <a:pt x="1835150" y="114223"/>
                  </a:lnTo>
                  <a:lnTo>
                    <a:pt x="1876806" y="117081"/>
                  </a:lnTo>
                  <a:lnTo>
                    <a:pt x="2020189" y="125463"/>
                  </a:lnTo>
                  <a:lnTo>
                    <a:pt x="2248027" y="135191"/>
                  </a:lnTo>
                  <a:lnTo>
                    <a:pt x="2649220" y="146329"/>
                  </a:lnTo>
                  <a:lnTo>
                    <a:pt x="3168956" y="152140"/>
                  </a:lnTo>
                  <a:lnTo>
                    <a:pt x="3168978" y="139440"/>
                  </a:lnTo>
                  <a:lnTo>
                    <a:pt x="3093212" y="139255"/>
                  </a:lnTo>
                  <a:lnTo>
                    <a:pt x="2509520" y="130492"/>
                  </a:lnTo>
                  <a:lnTo>
                    <a:pt x="2129917" y="117830"/>
                  </a:lnTo>
                  <a:lnTo>
                    <a:pt x="1970151" y="110020"/>
                  </a:lnTo>
                  <a:lnTo>
                    <a:pt x="1836224" y="101561"/>
                  </a:lnTo>
                  <a:lnTo>
                    <a:pt x="1836039" y="101561"/>
                  </a:lnTo>
                  <a:lnTo>
                    <a:pt x="1797558" y="98513"/>
                  </a:lnTo>
                  <a:lnTo>
                    <a:pt x="1762633" y="95465"/>
                  </a:lnTo>
                  <a:lnTo>
                    <a:pt x="1731151" y="92417"/>
                  </a:lnTo>
                  <a:lnTo>
                    <a:pt x="1703481" y="89293"/>
                  </a:lnTo>
                  <a:lnTo>
                    <a:pt x="1679702" y="86156"/>
                  </a:lnTo>
                  <a:lnTo>
                    <a:pt x="1660150" y="82943"/>
                  </a:lnTo>
                  <a:lnTo>
                    <a:pt x="1645205" y="79870"/>
                  </a:lnTo>
                  <a:lnTo>
                    <a:pt x="1645031" y="79870"/>
                  </a:lnTo>
                  <a:lnTo>
                    <a:pt x="1640727" y="78651"/>
                  </a:lnTo>
                  <a:lnTo>
                    <a:pt x="1617472" y="78651"/>
                  </a:lnTo>
                  <a:lnTo>
                    <a:pt x="1615990" y="77945"/>
                  </a:lnTo>
                  <a:close/>
                </a:path>
                <a:path extrusionOk="0" h="184150" w="3245484">
                  <a:moveTo>
                    <a:pt x="1836039" y="101549"/>
                  </a:moveTo>
                  <a:lnTo>
                    <a:pt x="1836224" y="101561"/>
                  </a:lnTo>
                  <a:lnTo>
                    <a:pt x="1836039" y="101549"/>
                  </a:lnTo>
                  <a:close/>
                </a:path>
                <a:path extrusionOk="0" h="184150" w="3245484">
                  <a:moveTo>
                    <a:pt x="1731264" y="92417"/>
                  </a:moveTo>
                  <a:lnTo>
                    <a:pt x="1731394" y="92430"/>
                  </a:lnTo>
                  <a:lnTo>
                    <a:pt x="1731264" y="92417"/>
                  </a:lnTo>
                  <a:close/>
                </a:path>
                <a:path extrusionOk="0" h="184150" w="3245484">
                  <a:moveTo>
                    <a:pt x="1703481" y="89293"/>
                  </a:moveTo>
                  <a:close/>
                </a:path>
                <a:path extrusionOk="0" h="184150" w="3245484">
                  <a:moveTo>
                    <a:pt x="1679800" y="86156"/>
                  </a:moveTo>
                  <a:lnTo>
                    <a:pt x="1679956" y="86182"/>
                  </a:lnTo>
                  <a:lnTo>
                    <a:pt x="1679800" y="86156"/>
                  </a:lnTo>
                  <a:close/>
                </a:path>
                <a:path extrusionOk="0" h="184150" w="3245484">
                  <a:moveTo>
                    <a:pt x="1660177" y="82949"/>
                  </a:moveTo>
                  <a:lnTo>
                    <a:pt x="1660398" y="82994"/>
                  </a:lnTo>
                  <a:lnTo>
                    <a:pt x="1660177" y="82949"/>
                  </a:lnTo>
                  <a:close/>
                </a:path>
                <a:path extrusionOk="0" h="184150" w="3245484">
                  <a:moveTo>
                    <a:pt x="1660150" y="82943"/>
                  </a:moveTo>
                  <a:close/>
                </a:path>
                <a:path extrusionOk="0" h="184150" w="3245484">
                  <a:moveTo>
                    <a:pt x="1644650" y="79755"/>
                  </a:moveTo>
                  <a:lnTo>
                    <a:pt x="1645031" y="79870"/>
                  </a:lnTo>
                  <a:lnTo>
                    <a:pt x="1645205" y="79870"/>
                  </a:lnTo>
                  <a:lnTo>
                    <a:pt x="1644650" y="79755"/>
                  </a:lnTo>
                  <a:close/>
                </a:path>
                <a:path extrusionOk="0" h="184150" w="3245484">
                  <a:moveTo>
                    <a:pt x="1615059" y="76695"/>
                  </a:moveTo>
                  <a:lnTo>
                    <a:pt x="1615990" y="77945"/>
                  </a:lnTo>
                  <a:lnTo>
                    <a:pt x="1617472" y="78651"/>
                  </a:lnTo>
                  <a:lnTo>
                    <a:pt x="1615059" y="76695"/>
                  </a:lnTo>
                  <a:close/>
                </a:path>
                <a:path extrusionOk="0" h="184150" w="3245484">
                  <a:moveTo>
                    <a:pt x="1633770" y="76695"/>
                  </a:moveTo>
                  <a:lnTo>
                    <a:pt x="1615059" y="76695"/>
                  </a:lnTo>
                  <a:lnTo>
                    <a:pt x="1617472" y="78651"/>
                  </a:lnTo>
                  <a:lnTo>
                    <a:pt x="1640727" y="78651"/>
                  </a:lnTo>
                  <a:lnTo>
                    <a:pt x="1634945" y="77012"/>
                  </a:lnTo>
                  <a:lnTo>
                    <a:pt x="1634617" y="77012"/>
                  </a:lnTo>
                  <a:lnTo>
                    <a:pt x="1633770" y="76695"/>
                  </a:lnTo>
                  <a:close/>
                </a:path>
                <a:path extrusionOk="0" h="184150" w="3245484">
                  <a:moveTo>
                    <a:pt x="1610969" y="75553"/>
                  </a:moveTo>
                  <a:lnTo>
                    <a:pt x="1615990" y="77945"/>
                  </a:lnTo>
                  <a:lnTo>
                    <a:pt x="1615059" y="76695"/>
                  </a:lnTo>
                  <a:lnTo>
                    <a:pt x="1633770" y="76695"/>
                  </a:lnTo>
                  <a:lnTo>
                    <a:pt x="1633601" y="76631"/>
                  </a:lnTo>
                  <a:lnTo>
                    <a:pt x="1633831" y="76631"/>
                  </a:lnTo>
                  <a:lnTo>
                    <a:pt x="1631920" y="75704"/>
                  </a:lnTo>
                  <a:lnTo>
                    <a:pt x="1611502" y="75704"/>
                  </a:lnTo>
                  <a:lnTo>
                    <a:pt x="1610969" y="75553"/>
                  </a:lnTo>
                  <a:close/>
                </a:path>
                <a:path extrusionOk="0" h="184150" w="3245484">
                  <a:moveTo>
                    <a:pt x="1633601" y="76631"/>
                  </a:moveTo>
                  <a:lnTo>
                    <a:pt x="1634617" y="77012"/>
                  </a:lnTo>
                  <a:lnTo>
                    <a:pt x="1634155" y="76788"/>
                  </a:lnTo>
                  <a:lnTo>
                    <a:pt x="1633601" y="76631"/>
                  </a:lnTo>
                  <a:close/>
                </a:path>
                <a:path extrusionOk="0" h="184150" w="3245484">
                  <a:moveTo>
                    <a:pt x="1634155" y="76788"/>
                  </a:moveTo>
                  <a:lnTo>
                    <a:pt x="1634617" y="77012"/>
                  </a:lnTo>
                  <a:lnTo>
                    <a:pt x="1634945" y="77012"/>
                  </a:lnTo>
                  <a:lnTo>
                    <a:pt x="1634155" y="76788"/>
                  </a:lnTo>
                  <a:close/>
                </a:path>
                <a:path extrusionOk="0" h="184150" w="3245484">
                  <a:moveTo>
                    <a:pt x="1633831" y="76631"/>
                  </a:moveTo>
                  <a:lnTo>
                    <a:pt x="1633601" y="76631"/>
                  </a:lnTo>
                  <a:lnTo>
                    <a:pt x="1634155" y="76788"/>
                  </a:lnTo>
                  <a:lnTo>
                    <a:pt x="1633831" y="76631"/>
                  </a:lnTo>
                  <a:close/>
                </a:path>
                <a:path extrusionOk="0" h="184150" w="3245484">
                  <a:moveTo>
                    <a:pt x="1610487" y="75323"/>
                  </a:moveTo>
                  <a:lnTo>
                    <a:pt x="1610969" y="75553"/>
                  </a:lnTo>
                  <a:lnTo>
                    <a:pt x="1611502" y="75704"/>
                  </a:lnTo>
                  <a:lnTo>
                    <a:pt x="1610487" y="75323"/>
                  </a:lnTo>
                  <a:close/>
                </a:path>
                <a:path extrusionOk="0" h="184150" w="3245484">
                  <a:moveTo>
                    <a:pt x="1629673" y="75323"/>
                  </a:moveTo>
                  <a:lnTo>
                    <a:pt x="1610487" y="75323"/>
                  </a:lnTo>
                  <a:lnTo>
                    <a:pt x="1611502" y="75704"/>
                  </a:lnTo>
                  <a:lnTo>
                    <a:pt x="1631920" y="75704"/>
                  </a:lnTo>
                  <a:lnTo>
                    <a:pt x="1631790" y="75641"/>
                  </a:lnTo>
                  <a:lnTo>
                    <a:pt x="1630045" y="75641"/>
                  </a:lnTo>
                  <a:lnTo>
                    <a:pt x="1629673" y="75323"/>
                  </a:lnTo>
                  <a:close/>
                </a:path>
                <a:path extrusionOk="0" h="184150" w="3245484">
                  <a:moveTo>
                    <a:pt x="1627759" y="73685"/>
                  </a:moveTo>
                  <a:lnTo>
                    <a:pt x="1630045" y="75641"/>
                  </a:lnTo>
                  <a:lnTo>
                    <a:pt x="1629136" y="74353"/>
                  </a:lnTo>
                  <a:lnTo>
                    <a:pt x="1627759" y="73685"/>
                  </a:lnTo>
                  <a:close/>
                </a:path>
                <a:path extrusionOk="0" h="184150" w="3245484">
                  <a:moveTo>
                    <a:pt x="1629136" y="74353"/>
                  </a:moveTo>
                  <a:lnTo>
                    <a:pt x="1630045" y="75641"/>
                  </a:lnTo>
                  <a:lnTo>
                    <a:pt x="1631790" y="75641"/>
                  </a:lnTo>
                  <a:lnTo>
                    <a:pt x="1629136" y="74353"/>
                  </a:lnTo>
                  <a:close/>
                </a:path>
                <a:path extrusionOk="0" h="184150" w="3245484">
                  <a:moveTo>
                    <a:pt x="1627803" y="72466"/>
                  </a:moveTo>
                  <a:lnTo>
                    <a:pt x="1600073" y="72466"/>
                  </a:lnTo>
                  <a:lnTo>
                    <a:pt x="1600581" y="72580"/>
                  </a:lnTo>
                  <a:lnTo>
                    <a:pt x="1610969" y="75553"/>
                  </a:lnTo>
                  <a:lnTo>
                    <a:pt x="1610487" y="75323"/>
                  </a:lnTo>
                  <a:lnTo>
                    <a:pt x="1629673" y="75323"/>
                  </a:lnTo>
                  <a:lnTo>
                    <a:pt x="1627759" y="73685"/>
                  </a:lnTo>
                  <a:lnTo>
                    <a:pt x="1628664" y="73685"/>
                  </a:lnTo>
                  <a:lnTo>
                    <a:pt x="1627803" y="72466"/>
                  </a:lnTo>
                  <a:close/>
                </a:path>
                <a:path extrusionOk="0" h="184150" w="3245484">
                  <a:moveTo>
                    <a:pt x="1628664" y="73685"/>
                  </a:moveTo>
                  <a:lnTo>
                    <a:pt x="1627759" y="73685"/>
                  </a:lnTo>
                  <a:lnTo>
                    <a:pt x="1629136" y="74353"/>
                  </a:lnTo>
                  <a:lnTo>
                    <a:pt x="1628664" y="73685"/>
                  </a:lnTo>
                  <a:close/>
                </a:path>
                <a:path extrusionOk="0" h="184150" w="3245484">
                  <a:moveTo>
                    <a:pt x="1600199" y="72502"/>
                  </a:moveTo>
                  <a:lnTo>
                    <a:pt x="1600476" y="72580"/>
                  </a:lnTo>
                  <a:lnTo>
                    <a:pt x="1600199" y="72502"/>
                  </a:lnTo>
                  <a:close/>
                </a:path>
                <a:path extrusionOk="0" h="184150" w="3245484">
                  <a:moveTo>
                    <a:pt x="1625431" y="69341"/>
                  </a:moveTo>
                  <a:lnTo>
                    <a:pt x="1584833" y="69341"/>
                  </a:lnTo>
                  <a:lnTo>
                    <a:pt x="1585087" y="69392"/>
                  </a:lnTo>
                  <a:lnTo>
                    <a:pt x="1600199" y="72502"/>
                  </a:lnTo>
                  <a:lnTo>
                    <a:pt x="1627803" y="72466"/>
                  </a:lnTo>
                  <a:lnTo>
                    <a:pt x="1625431" y="69341"/>
                  </a:lnTo>
                  <a:close/>
                </a:path>
                <a:path extrusionOk="0" h="184150" w="3245484">
                  <a:moveTo>
                    <a:pt x="1585056" y="69387"/>
                  </a:moveTo>
                  <a:close/>
                </a:path>
                <a:path extrusionOk="0" h="184150" w="3245484">
                  <a:moveTo>
                    <a:pt x="1620880" y="66243"/>
                  </a:moveTo>
                  <a:lnTo>
                    <a:pt x="1565275" y="66243"/>
                  </a:lnTo>
                  <a:lnTo>
                    <a:pt x="1585056" y="69387"/>
                  </a:lnTo>
                  <a:lnTo>
                    <a:pt x="1584833" y="69341"/>
                  </a:lnTo>
                  <a:lnTo>
                    <a:pt x="1625431" y="69341"/>
                  </a:lnTo>
                  <a:lnTo>
                    <a:pt x="1624330" y="67894"/>
                  </a:lnTo>
                  <a:lnTo>
                    <a:pt x="1620880" y="66243"/>
                  </a:lnTo>
                  <a:close/>
                </a:path>
                <a:path extrusionOk="0" h="184150" w="3245484">
                  <a:moveTo>
                    <a:pt x="1587165" y="56857"/>
                  </a:moveTo>
                  <a:lnTo>
                    <a:pt x="1482471" y="56857"/>
                  </a:lnTo>
                  <a:lnTo>
                    <a:pt x="1513967" y="60007"/>
                  </a:lnTo>
                  <a:lnTo>
                    <a:pt x="1541652" y="63042"/>
                  </a:lnTo>
                  <a:lnTo>
                    <a:pt x="1565402" y="66268"/>
                  </a:lnTo>
                  <a:lnTo>
                    <a:pt x="1620880" y="66243"/>
                  </a:lnTo>
                  <a:lnTo>
                    <a:pt x="1615440" y="63639"/>
                  </a:lnTo>
                  <a:lnTo>
                    <a:pt x="1603375" y="60185"/>
                  </a:lnTo>
                  <a:lnTo>
                    <a:pt x="1587165" y="56857"/>
                  </a:lnTo>
                  <a:close/>
                </a:path>
                <a:path extrusionOk="0" h="184150" w="3245484">
                  <a:moveTo>
                    <a:pt x="1541526" y="63030"/>
                  </a:moveTo>
                  <a:close/>
                </a:path>
                <a:path extrusionOk="0" h="184150" w="3245484">
                  <a:moveTo>
                    <a:pt x="1513840" y="59994"/>
                  </a:moveTo>
                  <a:close/>
                </a:path>
                <a:path extrusionOk="0" h="184150" w="3245484">
                  <a:moveTo>
                    <a:pt x="0" y="0"/>
                  </a:moveTo>
                  <a:lnTo>
                    <a:pt x="0" y="12699"/>
                  </a:lnTo>
                  <a:lnTo>
                    <a:pt x="450976" y="16128"/>
                  </a:lnTo>
                  <a:lnTo>
                    <a:pt x="735711" y="21843"/>
                  </a:lnTo>
                  <a:lnTo>
                    <a:pt x="1115314" y="34505"/>
                  </a:lnTo>
                  <a:lnTo>
                    <a:pt x="1322705" y="45072"/>
                  </a:lnTo>
                  <a:lnTo>
                    <a:pt x="1447546" y="53822"/>
                  </a:lnTo>
                  <a:lnTo>
                    <a:pt x="1482598" y="56870"/>
                  </a:lnTo>
                  <a:lnTo>
                    <a:pt x="1587165" y="56857"/>
                  </a:lnTo>
                  <a:lnTo>
                    <a:pt x="1567180" y="53695"/>
                  </a:lnTo>
                  <a:lnTo>
                    <a:pt x="1483741" y="44221"/>
                  </a:lnTo>
                  <a:lnTo>
                    <a:pt x="1410208" y="38214"/>
                  </a:lnTo>
                  <a:lnTo>
                    <a:pt x="1275588" y="29629"/>
                  </a:lnTo>
                  <a:lnTo>
                    <a:pt x="934593" y="14960"/>
                  </a:lnTo>
                  <a:lnTo>
                    <a:pt x="451104" y="3428"/>
                  </a:lnTo>
                  <a:lnTo>
                    <a:pt x="0" y="0"/>
                  </a:lnTo>
                  <a:close/>
                </a:path>
              </a:pathLst>
            </a:custGeom>
            <a:solidFill>
              <a:srgbClr val="4471C4"/>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0" name="Google Shape;100;p4"/>
            <p:cNvSpPr/>
            <p:nvPr/>
          </p:nvSpPr>
          <p:spPr>
            <a:xfrm>
              <a:off x="8760587" y="5492750"/>
              <a:ext cx="1748789" cy="628015"/>
            </a:xfrm>
            <a:custGeom>
              <a:rect b="b" l="l" r="r" t="t"/>
              <a:pathLst>
                <a:path extrusionOk="0" h="628014" w="1748790">
                  <a:moveTo>
                    <a:pt x="81769" y="606971"/>
                  </a:moveTo>
                  <a:lnTo>
                    <a:pt x="40767" y="608203"/>
                  </a:lnTo>
                  <a:lnTo>
                    <a:pt x="0" y="608584"/>
                  </a:lnTo>
                  <a:lnTo>
                    <a:pt x="254" y="627634"/>
                  </a:lnTo>
                  <a:lnTo>
                    <a:pt x="41275" y="627253"/>
                  </a:lnTo>
                  <a:lnTo>
                    <a:pt x="82423" y="626008"/>
                  </a:lnTo>
                  <a:lnTo>
                    <a:pt x="123317" y="623900"/>
                  </a:lnTo>
                  <a:lnTo>
                    <a:pt x="163957" y="621030"/>
                  </a:lnTo>
                  <a:lnTo>
                    <a:pt x="204343" y="617499"/>
                  </a:lnTo>
                  <a:lnTo>
                    <a:pt x="244348" y="613194"/>
                  </a:lnTo>
                  <a:lnTo>
                    <a:pt x="283805" y="608203"/>
                  </a:lnTo>
                  <a:lnTo>
                    <a:pt x="292216" y="606983"/>
                  </a:lnTo>
                  <a:lnTo>
                    <a:pt x="81534" y="606983"/>
                  </a:lnTo>
                  <a:lnTo>
                    <a:pt x="81769" y="606971"/>
                  </a:lnTo>
                  <a:close/>
                </a:path>
                <a:path extrusionOk="0" h="628014" w="1748790">
                  <a:moveTo>
                    <a:pt x="325937" y="602030"/>
                  </a:moveTo>
                  <a:lnTo>
                    <a:pt x="162560" y="602030"/>
                  </a:lnTo>
                  <a:lnTo>
                    <a:pt x="122047" y="604888"/>
                  </a:lnTo>
                  <a:lnTo>
                    <a:pt x="81769" y="606971"/>
                  </a:lnTo>
                  <a:lnTo>
                    <a:pt x="292304" y="606971"/>
                  </a:lnTo>
                  <a:lnTo>
                    <a:pt x="322707" y="602564"/>
                  </a:lnTo>
                  <a:lnTo>
                    <a:pt x="325937" y="602030"/>
                  </a:lnTo>
                  <a:close/>
                </a:path>
                <a:path extrusionOk="0" h="628014" w="1748790">
                  <a:moveTo>
                    <a:pt x="347166" y="598525"/>
                  </a:moveTo>
                  <a:lnTo>
                    <a:pt x="202565" y="598525"/>
                  </a:lnTo>
                  <a:lnTo>
                    <a:pt x="162306" y="602043"/>
                  </a:lnTo>
                  <a:lnTo>
                    <a:pt x="162560" y="602030"/>
                  </a:lnTo>
                  <a:lnTo>
                    <a:pt x="325937" y="602030"/>
                  </a:lnTo>
                  <a:lnTo>
                    <a:pt x="347166" y="598525"/>
                  </a:lnTo>
                  <a:close/>
                </a:path>
                <a:path extrusionOk="0" h="628014" w="1748790">
                  <a:moveTo>
                    <a:pt x="371803" y="594258"/>
                  </a:moveTo>
                  <a:lnTo>
                    <a:pt x="242070" y="594271"/>
                  </a:lnTo>
                  <a:lnTo>
                    <a:pt x="202311" y="598538"/>
                  </a:lnTo>
                  <a:lnTo>
                    <a:pt x="202565" y="598525"/>
                  </a:lnTo>
                  <a:lnTo>
                    <a:pt x="347166" y="598525"/>
                  </a:lnTo>
                  <a:lnTo>
                    <a:pt x="360934" y="596252"/>
                  </a:lnTo>
                  <a:lnTo>
                    <a:pt x="371803" y="594258"/>
                  </a:lnTo>
                  <a:close/>
                </a:path>
                <a:path extrusionOk="0" h="628014" w="1748790">
                  <a:moveTo>
                    <a:pt x="398649" y="589330"/>
                  </a:moveTo>
                  <a:lnTo>
                    <a:pt x="281103" y="589356"/>
                  </a:lnTo>
                  <a:lnTo>
                    <a:pt x="242062" y="594271"/>
                  </a:lnTo>
                  <a:lnTo>
                    <a:pt x="371803" y="594258"/>
                  </a:lnTo>
                  <a:lnTo>
                    <a:pt x="398649" y="589330"/>
                  </a:lnTo>
                  <a:close/>
                </a:path>
                <a:path extrusionOk="0" h="628014" w="1748790">
                  <a:moveTo>
                    <a:pt x="483777" y="570636"/>
                  </a:moveTo>
                  <a:lnTo>
                    <a:pt x="394970" y="570636"/>
                  </a:lnTo>
                  <a:lnTo>
                    <a:pt x="357632" y="577494"/>
                  </a:lnTo>
                  <a:lnTo>
                    <a:pt x="319659" y="583755"/>
                  </a:lnTo>
                  <a:lnTo>
                    <a:pt x="281051" y="589343"/>
                  </a:lnTo>
                  <a:lnTo>
                    <a:pt x="281305" y="589330"/>
                  </a:lnTo>
                  <a:lnTo>
                    <a:pt x="398649" y="589330"/>
                  </a:lnTo>
                  <a:lnTo>
                    <a:pt x="435229" y="581799"/>
                  </a:lnTo>
                  <a:lnTo>
                    <a:pt x="471170" y="573760"/>
                  </a:lnTo>
                  <a:lnTo>
                    <a:pt x="483777" y="570636"/>
                  </a:lnTo>
                  <a:close/>
                </a:path>
                <a:path extrusionOk="0" h="628014" w="1748790">
                  <a:moveTo>
                    <a:pt x="542741" y="555193"/>
                  </a:moveTo>
                  <a:lnTo>
                    <a:pt x="466852" y="555193"/>
                  </a:lnTo>
                  <a:lnTo>
                    <a:pt x="431165" y="563194"/>
                  </a:lnTo>
                  <a:lnTo>
                    <a:pt x="394716" y="570674"/>
                  </a:lnTo>
                  <a:lnTo>
                    <a:pt x="394970" y="570636"/>
                  </a:lnTo>
                  <a:lnTo>
                    <a:pt x="483777" y="570636"/>
                  </a:lnTo>
                  <a:lnTo>
                    <a:pt x="505968" y="565137"/>
                  </a:lnTo>
                  <a:lnTo>
                    <a:pt x="539877" y="556031"/>
                  </a:lnTo>
                  <a:lnTo>
                    <a:pt x="542741" y="555193"/>
                  </a:lnTo>
                  <a:close/>
                </a:path>
                <a:path extrusionOk="0" h="628014" w="1748790">
                  <a:moveTo>
                    <a:pt x="600198" y="537667"/>
                  </a:moveTo>
                  <a:lnTo>
                    <a:pt x="534924" y="537667"/>
                  </a:lnTo>
                  <a:lnTo>
                    <a:pt x="501142" y="546709"/>
                  </a:lnTo>
                  <a:lnTo>
                    <a:pt x="466598" y="555244"/>
                  </a:lnTo>
                  <a:lnTo>
                    <a:pt x="466852" y="555193"/>
                  </a:lnTo>
                  <a:lnTo>
                    <a:pt x="542741" y="555193"/>
                  </a:lnTo>
                  <a:lnTo>
                    <a:pt x="572643" y="546442"/>
                  </a:lnTo>
                  <a:lnTo>
                    <a:pt x="600198" y="537667"/>
                  </a:lnTo>
                  <a:close/>
                </a:path>
                <a:path extrusionOk="0" h="628014" w="1748790">
                  <a:moveTo>
                    <a:pt x="567182" y="528193"/>
                  </a:moveTo>
                  <a:lnTo>
                    <a:pt x="534670" y="537718"/>
                  </a:lnTo>
                  <a:lnTo>
                    <a:pt x="534924" y="537667"/>
                  </a:lnTo>
                  <a:lnTo>
                    <a:pt x="600198" y="537667"/>
                  </a:lnTo>
                  <a:lnTo>
                    <a:pt x="604266" y="536371"/>
                  </a:lnTo>
                  <a:lnTo>
                    <a:pt x="627569" y="528269"/>
                  </a:lnTo>
                  <a:lnTo>
                    <a:pt x="567055" y="528269"/>
                  </a:lnTo>
                  <a:close/>
                </a:path>
                <a:path extrusionOk="0" h="628014" w="1748790">
                  <a:moveTo>
                    <a:pt x="680807" y="507860"/>
                  </a:moveTo>
                  <a:lnTo>
                    <a:pt x="628269" y="507860"/>
                  </a:lnTo>
                  <a:lnTo>
                    <a:pt x="598170" y="518337"/>
                  </a:lnTo>
                  <a:lnTo>
                    <a:pt x="567055" y="528269"/>
                  </a:lnTo>
                  <a:lnTo>
                    <a:pt x="627569" y="528269"/>
                  </a:lnTo>
                  <a:lnTo>
                    <a:pt x="634619" y="525818"/>
                  </a:lnTo>
                  <a:lnTo>
                    <a:pt x="663575" y="514959"/>
                  </a:lnTo>
                  <a:lnTo>
                    <a:pt x="680807" y="507860"/>
                  </a:lnTo>
                  <a:close/>
                </a:path>
                <a:path extrusionOk="0" h="628014" w="1748790">
                  <a:moveTo>
                    <a:pt x="598297" y="518261"/>
                  </a:moveTo>
                  <a:lnTo>
                    <a:pt x="598059" y="518337"/>
                  </a:lnTo>
                  <a:lnTo>
                    <a:pt x="598297" y="518261"/>
                  </a:lnTo>
                  <a:close/>
                </a:path>
                <a:path extrusionOk="0" h="628014" w="1748790">
                  <a:moveTo>
                    <a:pt x="729255" y="486054"/>
                  </a:moveTo>
                  <a:lnTo>
                    <a:pt x="683768" y="486054"/>
                  </a:lnTo>
                  <a:lnTo>
                    <a:pt x="656463" y="497293"/>
                  </a:lnTo>
                  <a:lnTo>
                    <a:pt x="628015" y="507936"/>
                  </a:lnTo>
                  <a:lnTo>
                    <a:pt x="628269" y="507860"/>
                  </a:lnTo>
                  <a:lnTo>
                    <a:pt x="680807" y="507860"/>
                  </a:lnTo>
                  <a:lnTo>
                    <a:pt x="691134" y="503605"/>
                  </a:lnTo>
                  <a:lnTo>
                    <a:pt x="717169" y="491959"/>
                  </a:lnTo>
                  <a:lnTo>
                    <a:pt x="729255" y="486054"/>
                  </a:lnTo>
                  <a:close/>
                </a:path>
                <a:path extrusionOk="0" h="628014" w="1748790">
                  <a:moveTo>
                    <a:pt x="656717" y="497179"/>
                  </a:moveTo>
                  <a:lnTo>
                    <a:pt x="656412" y="497293"/>
                  </a:lnTo>
                  <a:lnTo>
                    <a:pt x="656717" y="497179"/>
                  </a:lnTo>
                  <a:close/>
                </a:path>
                <a:path extrusionOk="0" h="628014" w="1748790">
                  <a:moveTo>
                    <a:pt x="751506" y="474637"/>
                  </a:moveTo>
                  <a:lnTo>
                    <a:pt x="709295" y="474637"/>
                  </a:lnTo>
                  <a:lnTo>
                    <a:pt x="683514" y="486156"/>
                  </a:lnTo>
                  <a:lnTo>
                    <a:pt x="683768" y="486054"/>
                  </a:lnTo>
                  <a:lnTo>
                    <a:pt x="729255" y="486054"/>
                  </a:lnTo>
                  <a:lnTo>
                    <a:pt x="741680" y="479983"/>
                  </a:lnTo>
                  <a:lnTo>
                    <a:pt x="751506" y="474637"/>
                  </a:lnTo>
                  <a:close/>
                </a:path>
                <a:path extrusionOk="0" h="628014" w="1748790">
                  <a:moveTo>
                    <a:pt x="772222" y="462965"/>
                  </a:moveTo>
                  <a:lnTo>
                    <a:pt x="733044" y="462965"/>
                  </a:lnTo>
                  <a:lnTo>
                    <a:pt x="708914" y="474776"/>
                  </a:lnTo>
                  <a:lnTo>
                    <a:pt x="709295" y="474637"/>
                  </a:lnTo>
                  <a:lnTo>
                    <a:pt x="751506" y="474637"/>
                  </a:lnTo>
                  <a:lnTo>
                    <a:pt x="764413" y="467613"/>
                  </a:lnTo>
                  <a:lnTo>
                    <a:pt x="772222" y="462965"/>
                  </a:lnTo>
                  <a:close/>
                </a:path>
                <a:path extrusionOk="0" h="628014" w="1748790">
                  <a:moveTo>
                    <a:pt x="839239" y="413829"/>
                  </a:moveTo>
                  <a:lnTo>
                    <a:pt x="810514" y="413829"/>
                  </a:lnTo>
                  <a:lnTo>
                    <a:pt x="810006" y="414235"/>
                  </a:lnTo>
                  <a:lnTo>
                    <a:pt x="793623" y="426694"/>
                  </a:lnTo>
                  <a:lnTo>
                    <a:pt x="775208" y="439038"/>
                  </a:lnTo>
                  <a:lnTo>
                    <a:pt x="754888" y="451142"/>
                  </a:lnTo>
                  <a:lnTo>
                    <a:pt x="732663" y="463143"/>
                  </a:lnTo>
                  <a:lnTo>
                    <a:pt x="733044" y="462965"/>
                  </a:lnTo>
                  <a:lnTo>
                    <a:pt x="772222" y="462965"/>
                  </a:lnTo>
                  <a:lnTo>
                    <a:pt x="785622" y="454990"/>
                  </a:lnTo>
                  <a:lnTo>
                    <a:pt x="804926" y="442036"/>
                  </a:lnTo>
                  <a:lnTo>
                    <a:pt x="822325" y="428815"/>
                  </a:lnTo>
                  <a:lnTo>
                    <a:pt x="837819" y="415290"/>
                  </a:lnTo>
                  <a:lnTo>
                    <a:pt x="839239" y="413829"/>
                  </a:lnTo>
                  <a:close/>
                </a:path>
                <a:path extrusionOk="0" h="628014" w="1748790">
                  <a:moveTo>
                    <a:pt x="755142" y="450951"/>
                  </a:moveTo>
                  <a:lnTo>
                    <a:pt x="754790" y="451142"/>
                  </a:lnTo>
                  <a:lnTo>
                    <a:pt x="755142" y="450951"/>
                  </a:lnTo>
                  <a:close/>
                </a:path>
                <a:path extrusionOk="0" h="628014" w="1748790">
                  <a:moveTo>
                    <a:pt x="775589" y="438759"/>
                  </a:moveTo>
                  <a:lnTo>
                    <a:pt x="775121" y="439038"/>
                  </a:lnTo>
                  <a:lnTo>
                    <a:pt x="775589" y="438759"/>
                  </a:lnTo>
                  <a:close/>
                </a:path>
                <a:path extrusionOk="0" h="628014" w="1748790">
                  <a:moveTo>
                    <a:pt x="794004" y="426364"/>
                  </a:moveTo>
                  <a:lnTo>
                    <a:pt x="793514" y="426694"/>
                  </a:lnTo>
                  <a:lnTo>
                    <a:pt x="794004" y="426364"/>
                  </a:lnTo>
                  <a:close/>
                </a:path>
                <a:path extrusionOk="0" h="628014" w="1748790">
                  <a:moveTo>
                    <a:pt x="810185" y="414079"/>
                  </a:moveTo>
                  <a:lnTo>
                    <a:pt x="809980" y="414235"/>
                  </a:lnTo>
                  <a:lnTo>
                    <a:pt x="810185" y="414079"/>
                  </a:lnTo>
                  <a:close/>
                </a:path>
                <a:path extrusionOk="0" h="628014" w="1748790">
                  <a:moveTo>
                    <a:pt x="861723" y="388493"/>
                  </a:moveTo>
                  <a:lnTo>
                    <a:pt x="837311" y="388493"/>
                  </a:lnTo>
                  <a:lnTo>
                    <a:pt x="824484" y="401739"/>
                  </a:lnTo>
                  <a:lnTo>
                    <a:pt x="810185" y="414079"/>
                  </a:lnTo>
                  <a:lnTo>
                    <a:pt x="810514" y="413829"/>
                  </a:lnTo>
                  <a:lnTo>
                    <a:pt x="839239" y="413829"/>
                  </a:lnTo>
                  <a:lnTo>
                    <a:pt x="851281" y="401447"/>
                  </a:lnTo>
                  <a:lnTo>
                    <a:pt x="861723" y="388493"/>
                  </a:lnTo>
                  <a:close/>
                </a:path>
                <a:path extrusionOk="0" h="628014" w="1748790">
                  <a:moveTo>
                    <a:pt x="824992" y="401193"/>
                  </a:moveTo>
                  <a:lnTo>
                    <a:pt x="824364" y="401739"/>
                  </a:lnTo>
                  <a:lnTo>
                    <a:pt x="824992" y="401193"/>
                  </a:lnTo>
                  <a:close/>
                </a:path>
                <a:path extrusionOk="0" h="628014" w="1748790">
                  <a:moveTo>
                    <a:pt x="869942" y="375818"/>
                  </a:moveTo>
                  <a:lnTo>
                    <a:pt x="847471" y="375818"/>
                  </a:lnTo>
                  <a:lnTo>
                    <a:pt x="846963" y="376542"/>
                  </a:lnTo>
                  <a:lnTo>
                    <a:pt x="836698" y="389125"/>
                  </a:lnTo>
                  <a:lnTo>
                    <a:pt x="837311" y="388493"/>
                  </a:lnTo>
                  <a:lnTo>
                    <a:pt x="861723" y="388493"/>
                  </a:lnTo>
                  <a:lnTo>
                    <a:pt x="862584" y="387426"/>
                  </a:lnTo>
                  <a:lnTo>
                    <a:pt x="867410" y="380085"/>
                  </a:lnTo>
                  <a:lnTo>
                    <a:pt x="869942" y="375818"/>
                  </a:lnTo>
                  <a:close/>
                </a:path>
                <a:path extrusionOk="0" h="628014" w="1748790">
                  <a:moveTo>
                    <a:pt x="847298" y="376031"/>
                  </a:moveTo>
                  <a:lnTo>
                    <a:pt x="846884" y="376542"/>
                  </a:lnTo>
                  <a:lnTo>
                    <a:pt x="847298" y="376031"/>
                  </a:lnTo>
                  <a:close/>
                </a:path>
                <a:path extrusionOk="0" h="628014" w="1748790">
                  <a:moveTo>
                    <a:pt x="847471" y="375818"/>
                  </a:moveTo>
                  <a:lnTo>
                    <a:pt x="847298" y="376031"/>
                  </a:lnTo>
                  <a:lnTo>
                    <a:pt x="846963" y="376542"/>
                  </a:lnTo>
                  <a:lnTo>
                    <a:pt x="847471" y="375818"/>
                  </a:lnTo>
                  <a:close/>
                </a:path>
                <a:path extrusionOk="0" h="628014" w="1748790">
                  <a:moveTo>
                    <a:pt x="873240" y="369773"/>
                  </a:moveTo>
                  <a:lnTo>
                    <a:pt x="851408" y="369773"/>
                  </a:lnTo>
                  <a:lnTo>
                    <a:pt x="847298" y="376031"/>
                  </a:lnTo>
                  <a:lnTo>
                    <a:pt x="847471" y="375818"/>
                  </a:lnTo>
                  <a:lnTo>
                    <a:pt x="869942" y="375818"/>
                  </a:lnTo>
                  <a:lnTo>
                    <a:pt x="871728" y="372808"/>
                  </a:lnTo>
                  <a:lnTo>
                    <a:pt x="873240" y="369773"/>
                  </a:lnTo>
                  <a:close/>
                </a:path>
                <a:path extrusionOk="0" h="628014" w="1748790">
                  <a:moveTo>
                    <a:pt x="876231" y="363423"/>
                  </a:moveTo>
                  <a:lnTo>
                    <a:pt x="855218" y="363423"/>
                  </a:lnTo>
                  <a:lnTo>
                    <a:pt x="851294" y="369946"/>
                  </a:lnTo>
                  <a:lnTo>
                    <a:pt x="851408" y="369773"/>
                  </a:lnTo>
                  <a:lnTo>
                    <a:pt x="873240" y="369773"/>
                  </a:lnTo>
                  <a:lnTo>
                    <a:pt x="875411" y="365417"/>
                  </a:lnTo>
                  <a:lnTo>
                    <a:pt x="876231" y="363423"/>
                  </a:lnTo>
                  <a:close/>
                </a:path>
                <a:path extrusionOk="0" h="628014" w="1748790">
                  <a:moveTo>
                    <a:pt x="878693" y="357289"/>
                  </a:moveTo>
                  <a:lnTo>
                    <a:pt x="858139" y="357289"/>
                  </a:lnTo>
                  <a:lnTo>
                    <a:pt x="857885" y="357898"/>
                  </a:lnTo>
                  <a:lnTo>
                    <a:pt x="854841" y="364049"/>
                  </a:lnTo>
                  <a:lnTo>
                    <a:pt x="855218" y="363423"/>
                  </a:lnTo>
                  <a:lnTo>
                    <a:pt x="876231" y="363423"/>
                  </a:lnTo>
                  <a:lnTo>
                    <a:pt x="878495" y="357898"/>
                  </a:lnTo>
                  <a:lnTo>
                    <a:pt x="878693" y="357289"/>
                  </a:lnTo>
                  <a:close/>
                </a:path>
                <a:path extrusionOk="0" h="628014" w="1748790">
                  <a:moveTo>
                    <a:pt x="858126" y="357314"/>
                  </a:moveTo>
                  <a:lnTo>
                    <a:pt x="857841" y="357898"/>
                  </a:lnTo>
                  <a:lnTo>
                    <a:pt x="858126" y="357314"/>
                  </a:lnTo>
                  <a:close/>
                </a:path>
                <a:path extrusionOk="0" h="628014" w="1748790">
                  <a:moveTo>
                    <a:pt x="880682" y="351142"/>
                  </a:moveTo>
                  <a:lnTo>
                    <a:pt x="860679" y="351142"/>
                  </a:lnTo>
                  <a:lnTo>
                    <a:pt x="860425" y="351802"/>
                  </a:lnTo>
                  <a:lnTo>
                    <a:pt x="858126" y="357314"/>
                  </a:lnTo>
                  <a:lnTo>
                    <a:pt x="878693" y="357289"/>
                  </a:lnTo>
                  <a:lnTo>
                    <a:pt x="880682" y="351142"/>
                  </a:lnTo>
                  <a:close/>
                </a:path>
                <a:path extrusionOk="0" h="628014" w="1748790">
                  <a:moveTo>
                    <a:pt x="860489" y="351599"/>
                  </a:moveTo>
                  <a:lnTo>
                    <a:pt x="860405" y="351802"/>
                  </a:lnTo>
                  <a:lnTo>
                    <a:pt x="860489" y="351599"/>
                  </a:lnTo>
                  <a:close/>
                </a:path>
                <a:path extrusionOk="0" h="628014" w="1748790">
                  <a:moveTo>
                    <a:pt x="883236" y="339001"/>
                  </a:moveTo>
                  <a:lnTo>
                    <a:pt x="863981" y="339001"/>
                  </a:lnTo>
                  <a:lnTo>
                    <a:pt x="863854" y="339902"/>
                  </a:lnTo>
                  <a:lnTo>
                    <a:pt x="862457" y="345757"/>
                  </a:lnTo>
                  <a:lnTo>
                    <a:pt x="860489" y="351599"/>
                  </a:lnTo>
                  <a:lnTo>
                    <a:pt x="860679" y="351142"/>
                  </a:lnTo>
                  <a:lnTo>
                    <a:pt x="880682" y="351142"/>
                  </a:lnTo>
                  <a:lnTo>
                    <a:pt x="880872" y="350558"/>
                  </a:lnTo>
                  <a:lnTo>
                    <a:pt x="882650" y="342988"/>
                  </a:lnTo>
                  <a:lnTo>
                    <a:pt x="883236" y="339001"/>
                  </a:lnTo>
                  <a:close/>
                </a:path>
                <a:path extrusionOk="0" h="628014" w="1748790">
                  <a:moveTo>
                    <a:pt x="862584" y="345046"/>
                  </a:moveTo>
                  <a:lnTo>
                    <a:pt x="862356" y="345757"/>
                  </a:lnTo>
                  <a:lnTo>
                    <a:pt x="862584" y="345046"/>
                  </a:lnTo>
                  <a:close/>
                </a:path>
                <a:path extrusionOk="0" h="628014" w="1748790">
                  <a:moveTo>
                    <a:pt x="863957" y="339106"/>
                  </a:moveTo>
                  <a:lnTo>
                    <a:pt x="863777" y="339902"/>
                  </a:lnTo>
                  <a:lnTo>
                    <a:pt x="863957" y="339106"/>
                  </a:lnTo>
                  <a:close/>
                </a:path>
                <a:path extrusionOk="0" h="628014" w="1748790">
                  <a:moveTo>
                    <a:pt x="1672401" y="28667"/>
                  </a:moveTo>
                  <a:lnTo>
                    <a:pt x="1625600" y="30861"/>
                  </a:lnTo>
                  <a:lnTo>
                    <a:pt x="1584833" y="33781"/>
                  </a:lnTo>
                  <a:lnTo>
                    <a:pt x="1544574" y="37465"/>
                  </a:lnTo>
                  <a:lnTo>
                    <a:pt x="1504569" y="41783"/>
                  </a:lnTo>
                  <a:lnTo>
                    <a:pt x="1465199" y="46736"/>
                  </a:lnTo>
                  <a:lnTo>
                    <a:pt x="1426210" y="52450"/>
                  </a:lnTo>
                  <a:lnTo>
                    <a:pt x="1388110" y="58800"/>
                  </a:lnTo>
                  <a:lnTo>
                    <a:pt x="1350518" y="65786"/>
                  </a:lnTo>
                  <a:lnTo>
                    <a:pt x="1277874" y="81406"/>
                  </a:lnTo>
                  <a:lnTo>
                    <a:pt x="1209167" y="99059"/>
                  </a:lnTo>
                  <a:lnTo>
                    <a:pt x="1144651" y="118821"/>
                  </a:lnTo>
                  <a:lnTo>
                    <a:pt x="1085469" y="140233"/>
                  </a:lnTo>
                  <a:lnTo>
                    <a:pt x="1031875" y="163245"/>
                  </a:lnTo>
                  <a:lnTo>
                    <a:pt x="984631" y="187591"/>
                  </a:lnTo>
                  <a:lnTo>
                    <a:pt x="944118" y="213169"/>
                  </a:lnTo>
                  <a:lnTo>
                    <a:pt x="911225" y="239903"/>
                  </a:lnTo>
                  <a:lnTo>
                    <a:pt x="881634" y="275081"/>
                  </a:lnTo>
                  <a:lnTo>
                    <a:pt x="866394" y="312204"/>
                  </a:lnTo>
                  <a:lnTo>
                    <a:pt x="864743" y="333959"/>
                  </a:lnTo>
                  <a:lnTo>
                    <a:pt x="863957" y="339106"/>
                  </a:lnTo>
                  <a:lnTo>
                    <a:pt x="883236" y="339001"/>
                  </a:lnTo>
                  <a:lnTo>
                    <a:pt x="883793" y="335216"/>
                  </a:lnTo>
                  <a:lnTo>
                    <a:pt x="884301" y="321233"/>
                  </a:lnTo>
                  <a:lnTo>
                    <a:pt x="885073" y="316191"/>
                  </a:lnTo>
                  <a:lnTo>
                    <a:pt x="885190" y="315290"/>
                  </a:lnTo>
                  <a:lnTo>
                    <a:pt x="886587" y="309435"/>
                  </a:lnTo>
                  <a:lnTo>
                    <a:pt x="888395" y="303961"/>
                  </a:lnTo>
                  <a:lnTo>
                    <a:pt x="888619" y="303250"/>
                  </a:lnTo>
                  <a:lnTo>
                    <a:pt x="890907" y="297802"/>
                  </a:lnTo>
                  <a:lnTo>
                    <a:pt x="891159" y="297192"/>
                  </a:lnTo>
                  <a:lnTo>
                    <a:pt x="893871" y="291731"/>
                  </a:lnTo>
                  <a:lnTo>
                    <a:pt x="894207" y="291045"/>
                  </a:lnTo>
                  <a:lnTo>
                    <a:pt x="897673" y="285419"/>
                  </a:lnTo>
                  <a:lnTo>
                    <a:pt x="901604" y="279387"/>
                  </a:lnTo>
                  <a:lnTo>
                    <a:pt x="902081" y="278663"/>
                  </a:lnTo>
                  <a:lnTo>
                    <a:pt x="911843" y="266700"/>
                  </a:lnTo>
                  <a:lnTo>
                    <a:pt x="924560" y="253466"/>
                  </a:lnTo>
                  <a:lnTo>
                    <a:pt x="938571" y="241363"/>
                  </a:lnTo>
                  <a:lnTo>
                    <a:pt x="939038" y="240957"/>
                  </a:lnTo>
                  <a:lnTo>
                    <a:pt x="955421" y="228511"/>
                  </a:lnTo>
                  <a:lnTo>
                    <a:pt x="973836" y="216153"/>
                  </a:lnTo>
                  <a:lnTo>
                    <a:pt x="993837" y="204241"/>
                  </a:lnTo>
                  <a:lnTo>
                    <a:pt x="1016254" y="192049"/>
                  </a:lnTo>
                  <a:lnTo>
                    <a:pt x="1040003" y="180416"/>
                  </a:lnTo>
                  <a:lnTo>
                    <a:pt x="1065345" y="169062"/>
                  </a:lnTo>
                  <a:lnTo>
                    <a:pt x="1092332" y="158013"/>
                  </a:lnTo>
                  <a:lnTo>
                    <a:pt x="1120794" y="147243"/>
                  </a:lnTo>
                  <a:lnTo>
                    <a:pt x="1150653" y="136931"/>
                  </a:lnTo>
                  <a:lnTo>
                    <a:pt x="1181989" y="126834"/>
                  </a:lnTo>
                  <a:lnTo>
                    <a:pt x="1214157" y="117436"/>
                  </a:lnTo>
                  <a:lnTo>
                    <a:pt x="1247775" y="108381"/>
                  </a:lnTo>
                  <a:lnTo>
                    <a:pt x="1282319" y="99860"/>
                  </a:lnTo>
                  <a:lnTo>
                    <a:pt x="1317879" y="91821"/>
                  </a:lnTo>
                  <a:lnTo>
                    <a:pt x="1317625" y="91821"/>
                  </a:lnTo>
                  <a:lnTo>
                    <a:pt x="1354201" y="84455"/>
                  </a:lnTo>
                  <a:lnTo>
                    <a:pt x="1354074" y="84455"/>
                  </a:lnTo>
                  <a:lnTo>
                    <a:pt x="1391412" y="77469"/>
                  </a:lnTo>
                  <a:lnTo>
                    <a:pt x="1392044" y="77469"/>
                  </a:lnTo>
                  <a:lnTo>
                    <a:pt x="1429258" y="71247"/>
                  </a:lnTo>
                  <a:lnTo>
                    <a:pt x="1467866" y="65659"/>
                  </a:lnTo>
                  <a:lnTo>
                    <a:pt x="1506982" y="60578"/>
                  </a:lnTo>
                  <a:lnTo>
                    <a:pt x="1507900" y="60578"/>
                  </a:lnTo>
                  <a:lnTo>
                    <a:pt x="1546606" y="56387"/>
                  </a:lnTo>
                  <a:lnTo>
                    <a:pt x="1546352" y="56387"/>
                  </a:lnTo>
                  <a:lnTo>
                    <a:pt x="1586484" y="52705"/>
                  </a:lnTo>
                  <a:lnTo>
                    <a:pt x="1588118" y="52705"/>
                  </a:lnTo>
                  <a:lnTo>
                    <a:pt x="1626870" y="49911"/>
                  </a:lnTo>
                  <a:lnTo>
                    <a:pt x="1626616" y="49911"/>
                  </a:lnTo>
                  <a:lnTo>
                    <a:pt x="1667383" y="47878"/>
                  </a:lnTo>
                  <a:lnTo>
                    <a:pt x="1667129" y="47878"/>
                  </a:lnTo>
                  <a:lnTo>
                    <a:pt x="1672782" y="47721"/>
                  </a:lnTo>
                  <a:lnTo>
                    <a:pt x="1672401" y="28667"/>
                  </a:lnTo>
                  <a:close/>
                </a:path>
                <a:path extrusionOk="0" h="628014" w="1748790">
                  <a:moveTo>
                    <a:pt x="864743" y="333044"/>
                  </a:moveTo>
                  <a:lnTo>
                    <a:pt x="864624" y="333959"/>
                  </a:lnTo>
                  <a:lnTo>
                    <a:pt x="864743" y="333044"/>
                  </a:lnTo>
                  <a:close/>
                </a:path>
                <a:path extrusionOk="0" h="628014" w="1748790">
                  <a:moveTo>
                    <a:pt x="884419" y="321233"/>
                  </a:moveTo>
                  <a:lnTo>
                    <a:pt x="884301" y="322148"/>
                  </a:lnTo>
                  <a:lnTo>
                    <a:pt x="884419" y="321233"/>
                  </a:lnTo>
                  <a:close/>
                </a:path>
                <a:path extrusionOk="0" h="628014" w="1748790">
                  <a:moveTo>
                    <a:pt x="885266" y="315290"/>
                  </a:moveTo>
                  <a:lnTo>
                    <a:pt x="885086" y="316086"/>
                  </a:lnTo>
                  <a:lnTo>
                    <a:pt x="885266" y="315290"/>
                  </a:lnTo>
                  <a:close/>
                </a:path>
                <a:path extrusionOk="0" h="628014" w="1748790">
                  <a:moveTo>
                    <a:pt x="886671" y="309435"/>
                  </a:moveTo>
                  <a:lnTo>
                    <a:pt x="886460" y="310108"/>
                  </a:lnTo>
                  <a:lnTo>
                    <a:pt x="886671" y="309435"/>
                  </a:lnTo>
                  <a:close/>
                </a:path>
                <a:path extrusionOk="0" h="628014" w="1748790">
                  <a:moveTo>
                    <a:pt x="888619" y="303250"/>
                  </a:moveTo>
                  <a:lnTo>
                    <a:pt x="888365" y="303961"/>
                  </a:lnTo>
                  <a:lnTo>
                    <a:pt x="888491" y="303654"/>
                  </a:lnTo>
                  <a:lnTo>
                    <a:pt x="888619" y="303250"/>
                  </a:lnTo>
                  <a:close/>
                </a:path>
                <a:path extrusionOk="0" h="628014" w="1748790">
                  <a:moveTo>
                    <a:pt x="888491" y="303654"/>
                  </a:moveTo>
                  <a:lnTo>
                    <a:pt x="888365" y="303961"/>
                  </a:lnTo>
                  <a:lnTo>
                    <a:pt x="888491" y="303654"/>
                  </a:lnTo>
                  <a:close/>
                </a:path>
                <a:path extrusionOk="0" h="628014" w="1748790">
                  <a:moveTo>
                    <a:pt x="888658" y="303250"/>
                  </a:moveTo>
                  <a:lnTo>
                    <a:pt x="888491" y="303654"/>
                  </a:lnTo>
                  <a:lnTo>
                    <a:pt x="888658" y="303250"/>
                  </a:lnTo>
                  <a:close/>
                </a:path>
                <a:path extrusionOk="0" h="628014" w="1748790">
                  <a:moveTo>
                    <a:pt x="891202" y="297192"/>
                  </a:moveTo>
                  <a:lnTo>
                    <a:pt x="890920" y="297770"/>
                  </a:lnTo>
                  <a:lnTo>
                    <a:pt x="891202" y="297192"/>
                  </a:lnTo>
                  <a:close/>
                </a:path>
                <a:path extrusionOk="0" h="628014" w="1748790">
                  <a:moveTo>
                    <a:pt x="894207" y="291045"/>
                  </a:moveTo>
                  <a:lnTo>
                    <a:pt x="893826" y="291731"/>
                  </a:lnTo>
                  <a:lnTo>
                    <a:pt x="894057" y="291352"/>
                  </a:lnTo>
                  <a:lnTo>
                    <a:pt x="894207" y="291045"/>
                  </a:lnTo>
                  <a:close/>
                </a:path>
                <a:path extrusionOk="0" h="628014" w="1748790">
                  <a:moveTo>
                    <a:pt x="894057" y="291352"/>
                  </a:moveTo>
                  <a:lnTo>
                    <a:pt x="893826" y="291731"/>
                  </a:lnTo>
                  <a:lnTo>
                    <a:pt x="894057" y="291352"/>
                  </a:lnTo>
                  <a:close/>
                </a:path>
                <a:path extrusionOk="0" h="628014" w="1748790">
                  <a:moveTo>
                    <a:pt x="894244" y="291045"/>
                  </a:moveTo>
                  <a:lnTo>
                    <a:pt x="894057" y="291352"/>
                  </a:lnTo>
                  <a:lnTo>
                    <a:pt x="894244" y="291045"/>
                  </a:lnTo>
                  <a:close/>
                </a:path>
                <a:path extrusionOk="0" h="628014" w="1748790">
                  <a:moveTo>
                    <a:pt x="897890" y="285064"/>
                  </a:moveTo>
                  <a:lnTo>
                    <a:pt x="897636" y="285419"/>
                  </a:lnTo>
                  <a:lnTo>
                    <a:pt x="897890" y="285064"/>
                  </a:lnTo>
                  <a:close/>
                </a:path>
                <a:path extrusionOk="0" h="628014" w="1748790">
                  <a:moveTo>
                    <a:pt x="902081" y="278663"/>
                  </a:moveTo>
                  <a:lnTo>
                    <a:pt x="901573" y="279387"/>
                  </a:lnTo>
                  <a:lnTo>
                    <a:pt x="901742" y="279177"/>
                  </a:lnTo>
                  <a:lnTo>
                    <a:pt x="902081" y="278663"/>
                  </a:lnTo>
                  <a:close/>
                </a:path>
                <a:path extrusionOk="0" h="628014" w="1748790">
                  <a:moveTo>
                    <a:pt x="901742" y="279177"/>
                  </a:moveTo>
                  <a:lnTo>
                    <a:pt x="901573" y="279387"/>
                  </a:lnTo>
                  <a:lnTo>
                    <a:pt x="901742" y="279177"/>
                  </a:lnTo>
                  <a:close/>
                </a:path>
                <a:path extrusionOk="0" h="628014" w="1748790">
                  <a:moveTo>
                    <a:pt x="902159" y="278663"/>
                  </a:moveTo>
                  <a:lnTo>
                    <a:pt x="901742" y="279177"/>
                  </a:lnTo>
                  <a:lnTo>
                    <a:pt x="902159" y="278663"/>
                  </a:lnTo>
                  <a:close/>
                </a:path>
                <a:path extrusionOk="0" h="628014" w="1748790">
                  <a:moveTo>
                    <a:pt x="912368" y="266052"/>
                  </a:moveTo>
                  <a:lnTo>
                    <a:pt x="911733" y="266700"/>
                  </a:lnTo>
                  <a:lnTo>
                    <a:pt x="912368" y="266052"/>
                  </a:lnTo>
                  <a:close/>
                </a:path>
                <a:path extrusionOk="0" h="628014" w="1748790">
                  <a:moveTo>
                    <a:pt x="924664" y="253466"/>
                  </a:moveTo>
                  <a:lnTo>
                    <a:pt x="924052" y="254000"/>
                  </a:lnTo>
                  <a:lnTo>
                    <a:pt x="924664" y="253466"/>
                  </a:lnTo>
                  <a:close/>
                </a:path>
                <a:path extrusionOk="0" h="628014" w="1748790">
                  <a:moveTo>
                    <a:pt x="938856" y="241115"/>
                  </a:moveTo>
                  <a:lnTo>
                    <a:pt x="938530" y="241363"/>
                  </a:lnTo>
                  <a:lnTo>
                    <a:pt x="938856" y="241115"/>
                  </a:lnTo>
                  <a:close/>
                </a:path>
                <a:path extrusionOk="0" h="628014" w="1748790">
                  <a:moveTo>
                    <a:pt x="939064" y="240957"/>
                  </a:moveTo>
                  <a:lnTo>
                    <a:pt x="938856" y="241115"/>
                  </a:lnTo>
                  <a:lnTo>
                    <a:pt x="939064" y="240957"/>
                  </a:lnTo>
                  <a:close/>
                </a:path>
                <a:path extrusionOk="0" h="628014" w="1748790">
                  <a:moveTo>
                    <a:pt x="955510" y="228511"/>
                  </a:moveTo>
                  <a:lnTo>
                    <a:pt x="955040" y="228828"/>
                  </a:lnTo>
                  <a:lnTo>
                    <a:pt x="955510" y="228511"/>
                  </a:lnTo>
                  <a:close/>
                </a:path>
                <a:path extrusionOk="0" h="628014" w="1748790">
                  <a:moveTo>
                    <a:pt x="973922" y="216153"/>
                  </a:moveTo>
                  <a:lnTo>
                    <a:pt x="973455" y="216433"/>
                  </a:lnTo>
                  <a:lnTo>
                    <a:pt x="973922" y="216153"/>
                  </a:lnTo>
                  <a:close/>
                </a:path>
                <a:path extrusionOk="0" h="628014" w="1748790">
                  <a:moveTo>
                    <a:pt x="994156" y="204050"/>
                  </a:moveTo>
                  <a:lnTo>
                    <a:pt x="993775" y="204241"/>
                  </a:lnTo>
                  <a:lnTo>
                    <a:pt x="994156" y="204050"/>
                  </a:lnTo>
                  <a:close/>
                </a:path>
                <a:path extrusionOk="0" h="628014" w="1748790">
                  <a:moveTo>
                    <a:pt x="1016361" y="192049"/>
                  </a:moveTo>
                  <a:lnTo>
                    <a:pt x="1016000" y="192227"/>
                  </a:lnTo>
                  <a:lnTo>
                    <a:pt x="1016361" y="192049"/>
                  </a:lnTo>
                  <a:close/>
                </a:path>
                <a:path extrusionOk="0" h="628014" w="1748790">
                  <a:moveTo>
                    <a:pt x="1065657" y="168922"/>
                  </a:moveTo>
                  <a:lnTo>
                    <a:pt x="1065276" y="169062"/>
                  </a:lnTo>
                  <a:lnTo>
                    <a:pt x="1065657" y="168922"/>
                  </a:lnTo>
                  <a:close/>
                </a:path>
                <a:path extrusionOk="0" h="628014" w="1748790">
                  <a:moveTo>
                    <a:pt x="1182078" y="126834"/>
                  </a:moveTo>
                  <a:lnTo>
                    <a:pt x="1181862" y="126898"/>
                  </a:lnTo>
                  <a:lnTo>
                    <a:pt x="1182078" y="126834"/>
                  </a:lnTo>
                  <a:close/>
                </a:path>
                <a:path extrusionOk="0" h="628014" w="1748790">
                  <a:moveTo>
                    <a:pt x="1247853" y="108381"/>
                  </a:moveTo>
                  <a:lnTo>
                    <a:pt x="1247648" y="108432"/>
                  </a:lnTo>
                  <a:lnTo>
                    <a:pt x="1247853" y="108381"/>
                  </a:lnTo>
                  <a:close/>
                </a:path>
                <a:path extrusionOk="0" h="628014" w="1748790">
                  <a:moveTo>
                    <a:pt x="1392044" y="77469"/>
                  </a:moveTo>
                  <a:lnTo>
                    <a:pt x="1391412" y="77469"/>
                  </a:lnTo>
                  <a:lnTo>
                    <a:pt x="1391285" y="77597"/>
                  </a:lnTo>
                  <a:lnTo>
                    <a:pt x="1392044" y="77469"/>
                  </a:lnTo>
                  <a:close/>
                </a:path>
                <a:path extrusionOk="0" h="628014" w="1748790">
                  <a:moveTo>
                    <a:pt x="1731321" y="28321"/>
                  </a:moveTo>
                  <a:lnTo>
                    <a:pt x="1685036" y="28321"/>
                  </a:lnTo>
                  <a:lnTo>
                    <a:pt x="1685417" y="47371"/>
                  </a:lnTo>
                  <a:lnTo>
                    <a:pt x="1672782" y="47721"/>
                  </a:lnTo>
                  <a:lnTo>
                    <a:pt x="1673352" y="76200"/>
                  </a:lnTo>
                  <a:lnTo>
                    <a:pt x="1748663" y="36575"/>
                  </a:lnTo>
                  <a:lnTo>
                    <a:pt x="1731321" y="28321"/>
                  </a:lnTo>
                  <a:close/>
                </a:path>
                <a:path extrusionOk="0" h="628014" w="1748790">
                  <a:moveTo>
                    <a:pt x="1507900" y="60578"/>
                  </a:moveTo>
                  <a:lnTo>
                    <a:pt x="1506982" y="60578"/>
                  </a:lnTo>
                  <a:lnTo>
                    <a:pt x="1506728" y="60706"/>
                  </a:lnTo>
                  <a:lnTo>
                    <a:pt x="1507900" y="60578"/>
                  </a:lnTo>
                  <a:close/>
                </a:path>
                <a:path extrusionOk="0" h="628014" w="1748790">
                  <a:moveTo>
                    <a:pt x="1588118" y="52705"/>
                  </a:moveTo>
                  <a:lnTo>
                    <a:pt x="1586484" y="52705"/>
                  </a:lnTo>
                  <a:lnTo>
                    <a:pt x="1588118" y="52705"/>
                  </a:lnTo>
                  <a:close/>
                </a:path>
                <a:path extrusionOk="0" h="628014" w="1748790">
                  <a:moveTo>
                    <a:pt x="1685036" y="28321"/>
                  </a:moveTo>
                  <a:lnTo>
                    <a:pt x="1672401" y="28667"/>
                  </a:lnTo>
                  <a:lnTo>
                    <a:pt x="1672782" y="47721"/>
                  </a:lnTo>
                  <a:lnTo>
                    <a:pt x="1685417" y="47371"/>
                  </a:lnTo>
                  <a:lnTo>
                    <a:pt x="1685036" y="28321"/>
                  </a:lnTo>
                  <a:close/>
                </a:path>
                <a:path extrusionOk="0" h="628014" w="1748790">
                  <a:moveTo>
                    <a:pt x="1671828" y="0"/>
                  </a:moveTo>
                  <a:lnTo>
                    <a:pt x="1672401" y="28667"/>
                  </a:lnTo>
                  <a:lnTo>
                    <a:pt x="1685036" y="28321"/>
                  </a:lnTo>
                  <a:lnTo>
                    <a:pt x="1731321" y="28321"/>
                  </a:lnTo>
                  <a:lnTo>
                    <a:pt x="1671828"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grpSp>
      <p:sp>
        <p:nvSpPr>
          <p:cNvPr id="101" name="Google Shape;101;p4"/>
          <p:cNvSpPr txBox="1"/>
          <p:nvPr/>
        </p:nvSpPr>
        <p:spPr>
          <a:xfrm>
            <a:off x="1322069" y="5523991"/>
            <a:ext cx="581088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1800">
                <a:solidFill>
                  <a:srgbClr val="7E7E7E"/>
                </a:solidFill>
                <a:latin typeface="Calibri"/>
                <a:ea typeface="Calibri"/>
                <a:cs typeface="Calibri"/>
                <a:sym typeface="Calibri"/>
              </a:rPr>
              <a:t>Here registers R0 and R1 are used to hold operands a, b and c</a:t>
            </a:r>
            <a:endParaRPr sz="1800">
              <a:latin typeface="Calibri"/>
              <a:ea typeface="Calibri"/>
              <a:cs typeface="Calibri"/>
              <a:sym typeface="Calibri"/>
            </a:endParaRPr>
          </a:p>
        </p:txBody>
      </p:sp>
      <p:sp>
        <p:nvSpPr>
          <p:cNvPr id="102" name="Google Shape;102;p4"/>
          <p:cNvSpPr/>
          <p:nvPr/>
        </p:nvSpPr>
        <p:spPr>
          <a:xfrm>
            <a:off x="8760586" y="6307607"/>
            <a:ext cx="1748789" cy="264160"/>
          </a:xfrm>
          <a:custGeom>
            <a:rect b="b" l="l" r="r" t="t"/>
            <a:pathLst>
              <a:path extrusionOk="0" h="264159" w="1748790">
                <a:moveTo>
                  <a:pt x="162941" y="242544"/>
                </a:moveTo>
                <a:lnTo>
                  <a:pt x="81788" y="244360"/>
                </a:lnTo>
                <a:lnTo>
                  <a:pt x="0" y="245021"/>
                </a:lnTo>
                <a:lnTo>
                  <a:pt x="254" y="264071"/>
                </a:lnTo>
                <a:lnTo>
                  <a:pt x="82169" y="263410"/>
                </a:lnTo>
                <a:lnTo>
                  <a:pt x="163449" y="261594"/>
                </a:lnTo>
                <a:lnTo>
                  <a:pt x="243586" y="258724"/>
                </a:lnTo>
                <a:lnTo>
                  <a:pt x="359918" y="252437"/>
                </a:lnTo>
                <a:lnTo>
                  <a:pt x="469773" y="244030"/>
                </a:lnTo>
                <a:lnTo>
                  <a:pt x="485602" y="242557"/>
                </a:lnTo>
                <a:lnTo>
                  <a:pt x="162814" y="242557"/>
                </a:lnTo>
                <a:close/>
              </a:path>
              <a:path extrusionOk="0" h="264159" w="1748790">
                <a:moveTo>
                  <a:pt x="685311" y="218490"/>
                </a:moveTo>
                <a:lnTo>
                  <a:pt x="536321" y="218503"/>
                </a:lnTo>
                <a:lnTo>
                  <a:pt x="502666" y="221830"/>
                </a:lnTo>
                <a:lnTo>
                  <a:pt x="468122" y="225056"/>
                </a:lnTo>
                <a:lnTo>
                  <a:pt x="395859" y="230860"/>
                </a:lnTo>
                <a:lnTo>
                  <a:pt x="358648" y="233426"/>
                </a:lnTo>
                <a:lnTo>
                  <a:pt x="242697" y="239699"/>
                </a:lnTo>
                <a:lnTo>
                  <a:pt x="162814" y="242557"/>
                </a:lnTo>
                <a:lnTo>
                  <a:pt x="485602" y="242557"/>
                </a:lnTo>
                <a:lnTo>
                  <a:pt x="538353" y="237439"/>
                </a:lnTo>
                <a:lnTo>
                  <a:pt x="574406" y="233413"/>
                </a:lnTo>
                <a:lnTo>
                  <a:pt x="602361" y="230085"/>
                </a:lnTo>
                <a:lnTo>
                  <a:pt x="661543" y="222161"/>
                </a:lnTo>
                <a:lnTo>
                  <a:pt x="685311" y="218490"/>
                </a:lnTo>
                <a:close/>
              </a:path>
              <a:path extrusionOk="0" h="264159" w="1748790">
                <a:moveTo>
                  <a:pt x="748298" y="207289"/>
                </a:moveTo>
                <a:lnTo>
                  <a:pt x="630075" y="207302"/>
                </a:lnTo>
                <a:lnTo>
                  <a:pt x="600075" y="211188"/>
                </a:lnTo>
                <a:lnTo>
                  <a:pt x="568833" y="214896"/>
                </a:lnTo>
                <a:lnTo>
                  <a:pt x="536332" y="218502"/>
                </a:lnTo>
                <a:lnTo>
                  <a:pt x="685311" y="218490"/>
                </a:lnTo>
                <a:lnTo>
                  <a:pt x="688848" y="217944"/>
                </a:lnTo>
                <a:lnTo>
                  <a:pt x="714756" y="213639"/>
                </a:lnTo>
                <a:lnTo>
                  <a:pt x="739013" y="209130"/>
                </a:lnTo>
                <a:lnTo>
                  <a:pt x="748298" y="207289"/>
                </a:lnTo>
                <a:close/>
              </a:path>
              <a:path extrusionOk="0" h="264159" w="1748790">
                <a:moveTo>
                  <a:pt x="568833" y="214884"/>
                </a:moveTo>
                <a:close/>
              </a:path>
              <a:path extrusionOk="0" h="264159" w="1748790">
                <a:moveTo>
                  <a:pt x="600075" y="211175"/>
                </a:moveTo>
                <a:close/>
              </a:path>
              <a:path extrusionOk="0" h="264159" w="1748790">
                <a:moveTo>
                  <a:pt x="767604" y="203301"/>
                </a:moveTo>
                <a:lnTo>
                  <a:pt x="658657" y="203314"/>
                </a:lnTo>
                <a:lnTo>
                  <a:pt x="630047" y="207302"/>
                </a:lnTo>
                <a:lnTo>
                  <a:pt x="748298" y="207289"/>
                </a:lnTo>
                <a:lnTo>
                  <a:pt x="761746" y="204622"/>
                </a:lnTo>
                <a:lnTo>
                  <a:pt x="767604" y="203301"/>
                </a:lnTo>
                <a:close/>
              </a:path>
              <a:path extrusionOk="0" h="264159" w="1748790">
                <a:moveTo>
                  <a:pt x="832236" y="185966"/>
                </a:moveTo>
                <a:lnTo>
                  <a:pt x="757936" y="185966"/>
                </a:lnTo>
                <a:lnTo>
                  <a:pt x="735457" y="190436"/>
                </a:lnTo>
                <a:lnTo>
                  <a:pt x="711454" y="194894"/>
                </a:lnTo>
                <a:lnTo>
                  <a:pt x="685800" y="199148"/>
                </a:lnTo>
                <a:lnTo>
                  <a:pt x="658622" y="203314"/>
                </a:lnTo>
                <a:lnTo>
                  <a:pt x="767604" y="203301"/>
                </a:lnTo>
                <a:lnTo>
                  <a:pt x="782701" y="199898"/>
                </a:lnTo>
                <a:lnTo>
                  <a:pt x="801878" y="195072"/>
                </a:lnTo>
                <a:lnTo>
                  <a:pt x="819023" y="190233"/>
                </a:lnTo>
                <a:lnTo>
                  <a:pt x="832236" y="185966"/>
                </a:lnTo>
                <a:close/>
              </a:path>
              <a:path extrusionOk="0" h="264159" w="1748790">
                <a:moveTo>
                  <a:pt x="711581" y="194856"/>
                </a:moveTo>
                <a:lnTo>
                  <a:pt x="711352" y="194894"/>
                </a:lnTo>
                <a:lnTo>
                  <a:pt x="711581" y="194856"/>
                </a:lnTo>
                <a:close/>
              </a:path>
              <a:path extrusionOk="0" h="264159" w="1748790">
                <a:moveTo>
                  <a:pt x="844567" y="181343"/>
                </a:moveTo>
                <a:lnTo>
                  <a:pt x="778383" y="181343"/>
                </a:lnTo>
                <a:lnTo>
                  <a:pt x="757682" y="186004"/>
                </a:lnTo>
                <a:lnTo>
                  <a:pt x="757936" y="185966"/>
                </a:lnTo>
                <a:lnTo>
                  <a:pt x="832236" y="185966"/>
                </a:lnTo>
                <a:lnTo>
                  <a:pt x="834517" y="185229"/>
                </a:lnTo>
                <a:lnTo>
                  <a:pt x="844567" y="181343"/>
                </a:lnTo>
                <a:close/>
              </a:path>
              <a:path extrusionOk="0" h="264159" w="1748790">
                <a:moveTo>
                  <a:pt x="876732" y="162407"/>
                </a:moveTo>
                <a:lnTo>
                  <a:pt x="840740" y="162407"/>
                </a:lnTo>
                <a:lnTo>
                  <a:pt x="827913" y="167360"/>
                </a:lnTo>
                <a:lnTo>
                  <a:pt x="813435" y="172046"/>
                </a:lnTo>
                <a:lnTo>
                  <a:pt x="796798" y="176707"/>
                </a:lnTo>
                <a:lnTo>
                  <a:pt x="778129" y="181394"/>
                </a:lnTo>
                <a:lnTo>
                  <a:pt x="778383" y="181343"/>
                </a:lnTo>
                <a:lnTo>
                  <a:pt x="844567" y="181343"/>
                </a:lnTo>
                <a:lnTo>
                  <a:pt x="876300" y="162915"/>
                </a:lnTo>
                <a:lnTo>
                  <a:pt x="876732" y="162407"/>
                </a:lnTo>
                <a:close/>
              </a:path>
              <a:path extrusionOk="0" h="264159" w="1748790">
                <a:moveTo>
                  <a:pt x="813689" y="171945"/>
                </a:moveTo>
                <a:lnTo>
                  <a:pt x="813328" y="172046"/>
                </a:lnTo>
                <a:lnTo>
                  <a:pt x="813689" y="171945"/>
                </a:lnTo>
                <a:close/>
              </a:path>
              <a:path extrusionOk="0" h="264159" w="1748790">
                <a:moveTo>
                  <a:pt x="828294" y="167195"/>
                </a:moveTo>
                <a:lnTo>
                  <a:pt x="827788" y="167360"/>
                </a:lnTo>
                <a:lnTo>
                  <a:pt x="828294" y="167195"/>
                </a:lnTo>
                <a:close/>
              </a:path>
              <a:path extrusionOk="0" h="264159" w="1748790">
                <a:moveTo>
                  <a:pt x="880404" y="157695"/>
                </a:moveTo>
                <a:lnTo>
                  <a:pt x="850900" y="157695"/>
                </a:lnTo>
                <a:lnTo>
                  <a:pt x="850138" y="158089"/>
                </a:lnTo>
                <a:lnTo>
                  <a:pt x="840105" y="162648"/>
                </a:lnTo>
                <a:lnTo>
                  <a:pt x="840740" y="162407"/>
                </a:lnTo>
                <a:lnTo>
                  <a:pt x="876732" y="162407"/>
                </a:lnTo>
                <a:lnTo>
                  <a:pt x="879348" y="159334"/>
                </a:lnTo>
                <a:lnTo>
                  <a:pt x="880404" y="157695"/>
                </a:lnTo>
                <a:close/>
              </a:path>
              <a:path extrusionOk="0" h="264159" w="1748790">
                <a:moveTo>
                  <a:pt x="850501" y="157878"/>
                </a:moveTo>
                <a:lnTo>
                  <a:pt x="850041" y="158089"/>
                </a:lnTo>
                <a:lnTo>
                  <a:pt x="850501" y="157878"/>
                </a:lnTo>
                <a:close/>
              </a:path>
              <a:path extrusionOk="0" h="264159" w="1748790">
                <a:moveTo>
                  <a:pt x="850900" y="157695"/>
                </a:moveTo>
                <a:lnTo>
                  <a:pt x="850501" y="157878"/>
                </a:lnTo>
                <a:lnTo>
                  <a:pt x="850138" y="158089"/>
                </a:lnTo>
                <a:lnTo>
                  <a:pt x="850900" y="157695"/>
                </a:lnTo>
                <a:close/>
              </a:path>
              <a:path extrusionOk="0" h="264159" w="1748790">
                <a:moveTo>
                  <a:pt x="882694" y="153200"/>
                </a:moveTo>
                <a:lnTo>
                  <a:pt x="858393" y="153200"/>
                </a:lnTo>
                <a:lnTo>
                  <a:pt x="857504" y="153758"/>
                </a:lnTo>
                <a:lnTo>
                  <a:pt x="854329" y="155676"/>
                </a:lnTo>
                <a:lnTo>
                  <a:pt x="850501" y="157878"/>
                </a:lnTo>
                <a:lnTo>
                  <a:pt x="850900" y="157695"/>
                </a:lnTo>
                <a:lnTo>
                  <a:pt x="880404" y="157695"/>
                </a:lnTo>
                <a:lnTo>
                  <a:pt x="881888" y="155397"/>
                </a:lnTo>
                <a:lnTo>
                  <a:pt x="882694" y="153200"/>
                </a:lnTo>
                <a:close/>
              </a:path>
              <a:path extrusionOk="0" h="264159" w="1748790">
                <a:moveTo>
                  <a:pt x="854583" y="155511"/>
                </a:moveTo>
                <a:lnTo>
                  <a:pt x="854298" y="155676"/>
                </a:lnTo>
                <a:lnTo>
                  <a:pt x="854583" y="155511"/>
                </a:lnTo>
                <a:close/>
              </a:path>
              <a:path extrusionOk="0" h="264159" w="1748790">
                <a:moveTo>
                  <a:pt x="857623" y="153668"/>
                </a:moveTo>
                <a:lnTo>
                  <a:pt x="857475" y="153758"/>
                </a:lnTo>
                <a:lnTo>
                  <a:pt x="857623" y="153668"/>
                </a:lnTo>
                <a:close/>
              </a:path>
              <a:path extrusionOk="0" h="264159" w="1748790">
                <a:moveTo>
                  <a:pt x="883436" y="151180"/>
                </a:moveTo>
                <a:lnTo>
                  <a:pt x="860933" y="151180"/>
                </a:lnTo>
                <a:lnTo>
                  <a:pt x="857623" y="153668"/>
                </a:lnTo>
                <a:lnTo>
                  <a:pt x="858393" y="153200"/>
                </a:lnTo>
                <a:lnTo>
                  <a:pt x="882694" y="153200"/>
                </a:lnTo>
                <a:lnTo>
                  <a:pt x="883436" y="151180"/>
                </a:lnTo>
                <a:close/>
              </a:path>
              <a:path extrusionOk="0" h="264159" w="1748790">
                <a:moveTo>
                  <a:pt x="862613" y="149585"/>
                </a:moveTo>
                <a:lnTo>
                  <a:pt x="860298" y="151638"/>
                </a:lnTo>
                <a:lnTo>
                  <a:pt x="860933" y="151180"/>
                </a:lnTo>
                <a:lnTo>
                  <a:pt x="883436" y="151180"/>
                </a:lnTo>
                <a:lnTo>
                  <a:pt x="883539" y="150901"/>
                </a:lnTo>
                <a:lnTo>
                  <a:pt x="883649" y="150075"/>
                </a:lnTo>
                <a:lnTo>
                  <a:pt x="862203" y="150075"/>
                </a:lnTo>
                <a:lnTo>
                  <a:pt x="862613" y="149585"/>
                </a:lnTo>
                <a:close/>
              </a:path>
              <a:path extrusionOk="0" h="264159" w="1748790">
                <a:moveTo>
                  <a:pt x="863092" y="149161"/>
                </a:moveTo>
                <a:lnTo>
                  <a:pt x="862613" y="149585"/>
                </a:lnTo>
                <a:lnTo>
                  <a:pt x="862203" y="150075"/>
                </a:lnTo>
                <a:lnTo>
                  <a:pt x="863092" y="149161"/>
                </a:lnTo>
                <a:close/>
              </a:path>
              <a:path extrusionOk="0" h="264159" w="1748790">
                <a:moveTo>
                  <a:pt x="883771" y="149161"/>
                </a:moveTo>
                <a:lnTo>
                  <a:pt x="863092" y="149161"/>
                </a:lnTo>
                <a:lnTo>
                  <a:pt x="862203" y="150075"/>
                </a:lnTo>
                <a:lnTo>
                  <a:pt x="883649" y="150075"/>
                </a:lnTo>
                <a:lnTo>
                  <a:pt x="883771" y="149161"/>
                </a:lnTo>
                <a:close/>
              </a:path>
              <a:path extrusionOk="0" h="264159" w="1748790">
                <a:moveTo>
                  <a:pt x="864142" y="147760"/>
                </a:moveTo>
                <a:lnTo>
                  <a:pt x="862613" y="149585"/>
                </a:lnTo>
                <a:lnTo>
                  <a:pt x="863092" y="149161"/>
                </a:lnTo>
                <a:lnTo>
                  <a:pt x="883771" y="149161"/>
                </a:lnTo>
                <a:lnTo>
                  <a:pt x="883846" y="148602"/>
                </a:lnTo>
                <a:lnTo>
                  <a:pt x="863600" y="148602"/>
                </a:lnTo>
                <a:lnTo>
                  <a:pt x="864142" y="147760"/>
                </a:lnTo>
                <a:close/>
              </a:path>
              <a:path extrusionOk="0" h="264159" w="1748790">
                <a:moveTo>
                  <a:pt x="864362" y="147497"/>
                </a:moveTo>
                <a:lnTo>
                  <a:pt x="864142" y="147760"/>
                </a:lnTo>
                <a:lnTo>
                  <a:pt x="863600" y="148602"/>
                </a:lnTo>
                <a:lnTo>
                  <a:pt x="864362" y="147497"/>
                </a:lnTo>
                <a:close/>
              </a:path>
              <a:path extrusionOk="0" h="264159" w="1748790">
                <a:moveTo>
                  <a:pt x="864440" y="147497"/>
                </a:moveTo>
                <a:lnTo>
                  <a:pt x="863600" y="148602"/>
                </a:lnTo>
                <a:lnTo>
                  <a:pt x="883846" y="148602"/>
                </a:lnTo>
                <a:lnTo>
                  <a:pt x="883968" y="147688"/>
                </a:lnTo>
                <a:lnTo>
                  <a:pt x="864362" y="147688"/>
                </a:lnTo>
                <a:lnTo>
                  <a:pt x="864440" y="147497"/>
                </a:lnTo>
                <a:close/>
              </a:path>
              <a:path extrusionOk="0" h="264159" w="1748790">
                <a:moveTo>
                  <a:pt x="864667" y="146944"/>
                </a:moveTo>
                <a:lnTo>
                  <a:pt x="864142" y="147760"/>
                </a:lnTo>
                <a:lnTo>
                  <a:pt x="864362" y="147497"/>
                </a:lnTo>
                <a:lnTo>
                  <a:pt x="864667" y="146944"/>
                </a:lnTo>
                <a:close/>
              </a:path>
              <a:path extrusionOk="0" h="264159" w="1748790">
                <a:moveTo>
                  <a:pt x="864830" y="146690"/>
                </a:moveTo>
                <a:lnTo>
                  <a:pt x="864695" y="146900"/>
                </a:lnTo>
                <a:lnTo>
                  <a:pt x="864362" y="147688"/>
                </a:lnTo>
                <a:lnTo>
                  <a:pt x="864785" y="146900"/>
                </a:lnTo>
                <a:lnTo>
                  <a:pt x="864830" y="146690"/>
                </a:lnTo>
                <a:close/>
              </a:path>
              <a:path extrusionOk="0" h="264159" w="1748790">
                <a:moveTo>
                  <a:pt x="864814" y="146847"/>
                </a:moveTo>
                <a:lnTo>
                  <a:pt x="864362" y="147688"/>
                </a:lnTo>
                <a:lnTo>
                  <a:pt x="883968" y="147688"/>
                </a:lnTo>
                <a:lnTo>
                  <a:pt x="864743" y="147574"/>
                </a:lnTo>
                <a:lnTo>
                  <a:pt x="864814" y="146847"/>
                </a:lnTo>
                <a:close/>
              </a:path>
              <a:path extrusionOk="0" h="264159" w="1748790">
                <a:moveTo>
                  <a:pt x="865061" y="146389"/>
                </a:moveTo>
                <a:lnTo>
                  <a:pt x="864814" y="146847"/>
                </a:lnTo>
                <a:lnTo>
                  <a:pt x="864743" y="147574"/>
                </a:lnTo>
                <a:lnTo>
                  <a:pt x="865061" y="146389"/>
                </a:lnTo>
                <a:close/>
              </a:path>
              <a:path extrusionOk="0" h="264159" w="1748790">
                <a:moveTo>
                  <a:pt x="883820" y="146037"/>
                </a:moveTo>
                <a:lnTo>
                  <a:pt x="865251" y="146037"/>
                </a:lnTo>
                <a:lnTo>
                  <a:pt x="865061" y="146389"/>
                </a:lnTo>
                <a:lnTo>
                  <a:pt x="864743" y="147574"/>
                </a:lnTo>
                <a:lnTo>
                  <a:pt x="883984" y="147574"/>
                </a:lnTo>
                <a:lnTo>
                  <a:pt x="884067" y="146900"/>
                </a:lnTo>
                <a:lnTo>
                  <a:pt x="883666" y="146900"/>
                </a:lnTo>
                <a:lnTo>
                  <a:pt x="883773" y="146500"/>
                </a:lnTo>
                <a:lnTo>
                  <a:pt x="883793" y="146088"/>
                </a:lnTo>
                <a:close/>
              </a:path>
              <a:path extrusionOk="0" h="264159" w="1748790">
                <a:moveTo>
                  <a:pt x="864849" y="146500"/>
                </a:moveTo>
                <a:lnTo>
                  <a:pt x="864667" y="146944"/>
                </a:lnTo>
                <a:lnTo>
                  <a:pt x="864849" y="146500"/>
                </a:lnTo>
                <a:close/>
              </a:path>
              <a:path extrusionOk="0" h="264159" w="1748790">
                <a:moveTo>
                  <a:pt x="884212" y="145433"/>
                </a:moveTo>
                <a:lnTo>
                  <a:pt x="884013" y="145743"/>
                </a:lnTo>
                <a:lnTo>
                  <a:pt x="883898" y="146037"/>
                </a:lnTo>
                <a:lnTo>
                  <a:pt x="883666" y="146900"/>
                </a:lnTo>
                <a:lnTo>
                  <a:pt x="884100" y="145841"/>
                </a:lnTo>
                <a:lnTo>
                  <a:pt x="884212" y="145433"/>
                </a:lnTo>
                <a:close/>
              </a:path>
              <a:path extrusionOk="0" h="264159" w="1748790">
                <a:moveTo>
                  <a:pt x="884194" y="145612"/>
                </a:moveTo>
                <a:lnTo>
                  <a:pt x="883666" y="146900"/>
                </a:lnTo>
                <a:lnTo>
                  <a:pt x="884067" y="146900"/>
                </a:lnTo>
                <a:lnTo>
                  <a:pt x="884194" y="145612"/>
                </a:lnTo>
                <a:close/>
              </a:path>
              <a:path extrusionOk="0" h="264159" w="1748790">
                <a:moveTo>
                  <a:pt x="865088" y="146290"/>
                </a:moveTo>
                <a:lnTo>
                  <a:pt x="864830" y="146690"/>
                </a:lnTo>
                <a:lnTo>
                  <a:pt x="864814" y="146847"/>
                </a:lnTo>
                <a:lnTo>
                  <a:pt x="865001" y="146500"/>
                </a:lnTo>
                <a:lnTo>
                  <a:pt x="865088" y="146290"/>
                </a:lnTo>
                <a:close/>
              </a:path>
              <a:path extrusionOk="0" h="264159" w="1748790">
                <a:moveTo>
                  <a:pt x="865378" y="145211"/>
                </a:moveTo>
                <a:lnTo>
                  <a:pt x="864935" y="146290"/>
                </a:lnTo>
                <a:lnTo>
                  <a:pt x="864830" y="146690"/>
                </a:lnTo>
                <a:lnTo>
                  <a:pt x="865024" y="146389"/>
                </a:lnTo>
                <a:lnTo>
                  <a:pt x="865142" y="146088"/>
                </a:lnTo>
                <a:lnTo>
                  <a:pt x="865378" y="145211"/>
                </a:lnTo>
                <a:close/>
              </a:path>
              <a:path extrusionOk="0" h="264159" w="1748790">
                <a:moveTo>
                  <a:pt x="1672447" y="28573"/>
                </a:moveTo>
                <a:lnTo>
                  <a:pt x="1585341" y="30429"/>
                </a:lnTo>
                <a:lnTo>
                  <a:pt x="1505331" y="33388"/>
                </a:lnTo>
                <a:lnTo>
                  <a:pt x="1427226" y="37388"/>
                </a:lnTo>
                <a:lnTo>
                  <a:pt x="1351534" y="42265"/>
                </a:lnTo>
                <a:lnTo>
                  <a:pt x="1279271" y="48082"/>
                </a:lnTo>
                <a:lnTo>
                  <a:pt x="1210691" y="54673"/>
                </a:lnTo>
                <a:lnTo>
                  <a:pt x="1146556" y="62026"/>
                </a:lnTo>
                <a:lnTo>
                  <a:pt x="1108327" y="67068"/>
                </a:lnTo>
                <a:lnTo>
                  <a:pt x="1060196" y="74168"/>
                </a:lnTo>
                <a:lnTo>
                  <a:pt x="1010031" y="82981"/>
                </a:lnTo>
                <a:lnTo>
                  <a:pt x="966343" y="92214"/>
                </a:lnTo>
                <a:lnTo>
                  <a:pt x="914527" y="106972"/>
                </a:lnTo>
                <a:lnTo>
                  <a:pt x="876173" y="126060"/>
                </a:lnTo>
                <a:lnTo>
                  <a:pt x="864849" y="146500"/>
                </a:lnTo>
                <a:lnTo>
                  <a:pt x="865378" y="145211"/>
                </a:lnTo>
                <a:lnTo>
                  <a:pt x="884120" y="145211"/>
                </a:lnTo>
                <a:lnTo>
                  <a:pt x="884301" y="144538"/>
                </a:lnTo>
                <a:lnTo>
                  <a:pt x="884620" y="144538"/>
                </a:lnTo>
                <a:lnTo>
                  <a:pt x="884813" y="144424"/>
                </a:lnTo>
                <a:lnTo>
                  <a:pt x="885444" y="143510"/>
                </a:lnTo>
                <a:lnTo>
                  <a:pt x="885607" y="143510"/>
                </a:lnTo>
                <a:lnTo>
                  <a:pt x="886064" y="142963"/>
                </a:lnTo>
                <a:lnTo>
                  <a:pt x="886841" y="142036"/>
                </a:lnTo>
                <a:lnTo>
                  <a:pt x="886997" y="142036"/>
                </a:lnTo>
                <a:lnTo>
                  <a:pt x="888244" y="140931"/>
                </a:lnTo>
                <a:lnTo>
                  <a:pt x="888111" y="140931"/>
                </a:lnTo>
                <a:lnTo>
                  <a:pt x="890796" y="138912"/>
                </a:lnTo>
                <a:lnTo>
                  <a:pt x="890651" y="138912"/>
                </a:lnTo>
                <a:lnTo>
                  <a:pt x="891540" y="138353"/>
                </a:lnTo>
                <a:lnTo>
                  <a:pt x="894715" y="136436"/>
                </a:lnTo>
                <a:lnTo>
                  <a:pt x="898254" y="134493"/>
                </a:lnTo>
                <a:lnTo>
                  <a:pt x="908315" y="129730"/>
                </a:lnTo>
                <a:lnTo>
                  <a:pt x="908939" y="129438"/>
                </a:lnTo>
                <a:lnTo>
                  <a:pt x="909074" y="129438"/>
                </a:lnTo>
                <a:lnTo>
                  <a:pt x="920762" y="125006"/>
                </a:lnTo>
                <a:lnTo>
                  <a:pt x="921131" y="124866"/>
                </a:lnTo>
                <a:lnTo>
                  <a:pt x="935736" y="120053"/>
                </a:lnTo>
                <a:lnTo>
                  <a:pt x="952020" y="115481"/>
                </a:lnTo>
                <a:lnTo>
                  <a:pt x="970662" y="110782"/>
                </a:lnTo>
                <a:lnTo>
                  <a:pt x="970534" y="110782"/>
                </a:lnTo>
                <a:lnTo>
                  <a:pt x="991362" y="106210"/>
                </a:lnTo>
                <a:lnTo>
                  <a:pt x="1013589" y="101701"/>
                </a:lnTo>
                <a:lnTo>
                  <a:pt x="1013460" y="101701"/>
                </a:lnTo>
                <a:lnTo>
                  <a:pt x="1037590" y="97320"/>
                </a:lnTo>
                <a:lnTo>
                  <a:pt x="1063244" y="92964"/>
                </a:lnTo>
                <a:lnTo>
                  <a:pt x="1090339" y="88811"/>
                </a:lnTo>
                <a:lnTo>
                  <a:pt x="1118905" y="84823"/>
                </a:lnTo>
                <a:lnTo>
                  <a:pt x="1148870" y="80937"/>
                </a:lnTo>
                <a:lnTo>
                  <a:pt x="1180211" y="77216"/>
                </a:lnTo>
                <a:lnTo>
                  <a:pt x="1212608" y="73621"/>
                </a:lnTo>
                <a:lnTo>
                  <a:pt x="1280922" y="67056"/>
                </a:lnTo>
                <a:lnTo>
                  <a:pt x="1353058" y="61252"/>
                </a:lnTo>
                <a:lnTo>
                  <a:pt x="1506220" y="52412"/>
                </a:lnTo>
                <a:lnTo>
                  <a:pt x="1585976" y="49466"/>
                </a:lnTo>
                <a:lnTo>
                  <a:pt x="1585849" y="49466"/>
                </a:lnTo>
                <a:lnTo>
                  <a:pt x="1667129" y="47663"/>
                </a:lnTo>
                <a:lnTo>
                  <a:pt x="1672605" y="47624"/>
                </a:lnTo>
                <a:lnTo>
                  <a:pt x="1672447" y="28573"/>
                </a:lnTo>
                <a:close/>
              </a:path>
              <a:path extrusionOk="0" h="264159" w="1748790">
                <a:moveTo>
                  <a:pt x="865251" y="146037"/>
                </a:moveTo>
                <a:lnTo>
                  <a:pt x="865088" y="146290"/>
                </a:lnTo>
                <a:lnTo>
                  <a:pt x="865251" y="146037"/>
                </a:lnTo>
                <a:close/>
              </a:path>
              <a:path extrusionOk="0" h="264159" w="1748790">
                <a:moveTo>
                  <a:pt x="884120" y="145211"/>
                </a:moveTo>
                <a:lnTo>
                  <a:pt x="865378" y="145211"/>
                </a:lnTo>
                <a:lnTo>
                  <a:pt x="865088" y="146290"/>
                </a:lnTo>
                <a:lnTo>
                  <a:pt x="865251" y="146037"/>
                </a:lnTo>
                <a:lnTo>
                  <a:pt x="883820" y="146037"/>
                </a:lnTo>
                <a:lnTo>
                  <a:pt x="883924" y="145841"/>
                </a:lnTo>
                <a:lnTo>
                  <a:pt x="884012" y="145612"/>
                </a:lnTo>
                <a:lnTo>
                  <a:pt x="884120" y="145211"/>
                </a:lnTo>
                <a:close/>
              </a:path>
              <a:path extrusionOk="0" h="264159" w="1748790">
                <a:moveTo>
                  <a:pt x="883977" y="145743"/>
                </a:moveTo>
                <a:lnTo>
                  <a:pt x="883793" y="146088"/>
                </a:lnTo>
                <a:lnTo>
                  <a:pt x="883950" y="145841"/>
                </a:lnTo>
                <a:close/>
              </a:path>
              <a:path extrusionOk="0" h="264159" w="1748790">
                <a:moveTo>
                  <a:pt x="883950" y="145841"/>
                </a:moveTo>
                <a:lnTo>
                  <a:pt x="883793" y="146088"/>
                </a:lnTo>
                <a:lnTo>
                  <a:pt x="883950" y="145841"/>
                </a:lnTo>
                <a:close/>
              </a:path>
              <a:path extrusionOk="0" h="264159" w="1748790">
                <a:moveTo>
                  <a:pt x="884228" y="145273"/>
                </a:moveTo>
                <a:lnTo>
                  <a:pt x="884047" y="145612"/>
                </a:lnTo>
                <a:lnTo>
                  <a:pt x="883950" y="145841"/>
                </a:lnTo>
                <a:lnTo>
                  <a:pt x="884212" y="145433"/>
                </a:lnTo>
                <a:lnTo>
                  <a:pt x="884228" y="145273"/>
                </a:lnTo>
                <a:close/>
              </a:path>
              <a:path extrusionOk="0" h="264159" w="1748790">
                <a:moveTo>
                  <a:pt x="884301" y="144538"/>
                </a:moveTo>
                <a:lnTo>
                  <a:pt x="883977" y="145743"/>
                </a:lnTo>
                <a:lnTo>
                  <a:pt x="884142" y="145433"/>
                </a:lnTo>
                <a:lnTo>
                  <a:pt x="884254" y="145008"/>
                </a:lnTo>
                <a:lnTo>
                  <a:pt x="884301" y="144538"/>
                </a:lnTo>
                <a:close/>
              </a:path>
              <a:path extrusionOk="0" h="264159" w="1748790">
                <a:moveTo>
                  <a:pt x="884367" y="145191"/>
                </a:moveTo>
                <a:lnTo>
                  <a:pt x="884194" y="145612"/>
                </a:lnTo>
                <a:lnTo>
                  <a:pt x="884367" y="145191"/>
                </a:lnTo>
                <a:close/>
              </a:path>
              <a:path extrusionOk="0" h="264159" w="1748790">
                <a:moveTo>
                  <a:pt x="884682" y="144424"/>
                </a:moveTo>
                <a:lnTo>
                  <a:pt x="884272" y="145191"/>
                </a:lnTo>
                <a:lnTo>
                  <a:pt x="884212" y="145433"/>
                </a:lnTo>
                <a:lnTo>
                  <a:pt x="884367" y="145191"/>
                </a:lnTo>
                <a:lnTo>
                  <a:pt x="884682" y="144424"/>
                </a:lnTo>
                <a:close/>
              </a:path>
              <a:path extrusionOk="0" h="264159" w="1748790">
                <a:moveTo>
                  <a:pt x="884620" y="144538"/>
                </a:moveTo>
                <a:lnTo>
                  <a:pt x="884301" y="144538"/>
                </a:lnTo>
                <a:lnTo>
                  <a:pt x="884228" y="145273"/>
                </a:lnTo>
                <a:lnTo>
                  <a:pt x="884620" y="144538"/>
                </a:lnTo>
                <a:close/>
              </a:path>
              <a:path extrusionOk="0" h="264159" w="1748790">
                <a:moveTo>
                  <a:pt x="884736" y="144614"/>
                </a:moveTo>
                <a:lnTo>
                  <a:pt x="884603" y="144614"/>
                </a:lnTo>
                <a:lnTo>
                  <a:pt x="884367" y="145191"/>
                </a:lnTo>
                <a:lnTo>
                  <a:pt x="884736" y="144614"/>
                </a:lnTo>
                <a:close/>
              </a:path>
              <a:path extrusionOk="0" h="264159" w="1748790">
                <a:moveTo>
                  <a:pt x="884813" y="144424"/>
                </a:moveTo>
                <a:lnTo>
                  <a:pt x="884682" y="144424"/>
                </a:lnTo>
                <a:lnTo>
                  <a:pt x="884603" y="144614"/>
                </a:lnTo>
                <a:lnTo>
                  <a:pt x="884813" y="144424"/>
                </a:lnTo>
                <a:close/>
              </a:path>
              <a:path extrusionOk="0" h="264159" w="1748790">
                <a:moveTo>
                  <a:pt x="885444" y="143510"/>
                </a:moveTo>
                <a:lnTo>
                  <a:pt x="884682" y="144614"/>
                </a:lnTo>
                <a:lnTo>
                  <a:pt x="884913" y="144338"/>
                </a:lnTo>
                <a:lnTo>
                  <a:pt x="885444" y="143510"/>
                </a:lnTo>
                <a:close/>
              </a:path>
              <a:path extrusionOk="0" h="264159" w="1748790">
                <a:moveTo>
                  <a:pt x="884913" y="144338"/>
                </a:moveTo>
                <a:lnTo>
                  <a:pt x="884682" y="144614"/>
                </a:lnTo>
                <a:lnTo>
                  <a:pt x="884913" y="144338"/>
                </a:lnTo>
                <a:close/>
              </a:path>
              <a:path extrusionOk="0" h="264159" w="1748790">
                <a:moveTo>
                  <a:pt x="885607" y="143510"/>
                </a:moveTo>
                <a:lnTo>
                  <a:pt x="885444" y="143510"/>
                </a:lnTo>
                <a:lnTo>
                  <a:pt x="884913" y="144338"/>
                </a:lnTo>
                <a:lnTo>
                  <a:pt x="885607" y="143510"/>
                </a:lnTo>
                <a:close/>
              </a:path>
              <a:path extrusionOk="0" h="264159" w="1748790">
                <a:moveTo>
                  <a:pt x="886841" y="142036"/>
                </a:moveTo>
                <a:lnTo>
                  <a:pt x="885952" y="142963"/>
                </a:lnTo>
                <a:lnTo>
                  <a:pt x="886388" y="142576"/>
                </a:lnTo>
                <a:lnTo>
                  <a:pt x="886841" y="142036"/>
                </a:lnTo>
                <a:close/>
              </a:path>
              <a:path extrusionOk="0" h="264159" w="1748790">
                <a:moveTo>
                  <a:pt x="886388" y="142576"/>
                </a:moveTo>
                <a:lnTo>
                  <a:pt x="885952" y="142963"/>
                </a:lnTo>
                <a:lnTo>
                  <a:pt x="886388" y="142576"/>
                </a:lnTo>
                <a:close/>
              </a:path>
              <a:path extrusionOk="0" h="264159" w="1748790">
                <a:moveTo>
                  <a:pt x="886997" y="142036"/>
                </a:moveTo>
                <a:lnTo>
                  <a:pt x="886841" y="142036"/>
                </a:lnTo>
                <a:lnTo>
                  <a:pt x="886388" y="142576"/>
                </a:lnTo>
                <a:lnTo>
                  <a:pt x="886997" y="142036"/>
                </a:lnTo>
                <a:close/>
              </a:path>
              <a:path extrusionOk="0" h="264159" w="1748790">
                <a:moveTo>
                  <a:pt x="888746" y="140487"/>
                </a:moveTo>
                <a:lnTo>
                  <a:pt x="888111" y="140931"/>
                </a:lnTo>
                <a:lnTo>
                  <a:pt x="888244" y="140931"/>
                </a:lnTo>
                <a:lnTo>
                  <a:pt x="888746" y="140487"/>
                </a:lnTo>
                <a:close/>
              </a:path>
              <a:path extrusionOk="0" h="264159" w="1748790">
                <a:moveTo>
                  <a:pt x="891420" y="138443"/>
                </a:moveTo>
                <a:lnTo>
                  <a:pt x="890651" y="138912"/>
                </a:lnTo>
                <a:lnTo>
                  <a:pt x="890796" y="138912"/>
                </a:lnTo>
                <a:lnTo>
                  <a:pt x="891420" y="138443"/>
                </a:lnTo>
                <a:close/>
              </a:path>
              <a:path extrusionOk="0" h="264159" w="1748790">
                <a:moveTo>
                  <a:pt x="891568" y="138353"/>
                </a:moveTo>
                <a:lnTo>
                  <a:pt x="891420" y="138443"/>
                </a:lnTo>
                <a:lnTo>
                  <a:pt x="891568" y="138353"/>
                </a:lnTo>
                <a:close/>
              </a:path>
              <a:path extrusionOk="0" h="264159" w="1748790">
                <a:moveTo>
                  <a:pt x="894767" y="136436"/>
                </a:moveTo>
                <a:lnTo>
                  <a:pt x="894334" y="136677"/>
                </a:lnTo>
                <a:lnTo>
                  <a:pt x="894767" y="136436"/>
                </a:lnTo>
                <a:close/>
              </a:path>
              <a:path extrusionOk="0" h="264159" w="1748790">
                <a:moveTo>
                  <a:pt x="898779" y="134200"/>
                </a:moveTo>
                <a:lnTo>
                  <a:pt x="898144" y="134493"/>
                </a:lnTo>
                <a:lnTo>
                  <a:pt x="898779" y="134200"/>
                </a:lnTo>
                <a:close/>
              </a:path>
              <a:path extrusionOk="0" h="264159" w="1748790">
                <a:moveTo>
                  <a:pt x="909074" y="129438"/>
                </a:moveTo>
                <a:lnTo>
                  <a:pt x="908939" y="129438"/>
                </a:lnTo>
                <a:lnTo>
                  <a:pt x="908362" y="129708"/>
                </a:lnTo>
                <a:lnTo>
                  <a:pt x="909074" y="129438"/>
                </a:lnTo>
                <a:close/>
              </a:path>
              <a:path extrusionOk="0" h="264159" w="1748790">
                <a:moveTo>
                  <a:pt x="921172" y="124866"/>
                </a:moveTo>
                <a:lnTo>
                  <a:pt x="920848" y="124973"/>
                </a:lnTo>
                <a:lnTo>
                  <a:pt x="921172" y="124866"/>
                </a:lnTo>
                <a:close/>
              </a:path>
              <a:path extrusionOk="0" h="264159" w="1748790">
                <a:moveTo>
                  <a:pt x="935805" y="120053"/>
                </a:moveTo>
                <a:lnTo>
                  <a:pt x="935355" y="120180"/>
                </a:lnTo>
                <a:lnTo>
                  <a:pt x="935805" y="120053"/>
                </a:lnTo>
                <a:close/>
              </a:path>
              <a:path extrusionOk="0" h="264159" w="1748790">
                <a:moveTo>
                  <a:pt x="970915" y="110718"/>
                </a:moveTo>
                <a:lnTo>
                  <a:pt x="970534" y="110782"/>
                </a:lnTo>
                <a:lnTo>
                  <a:pt x="970662" y="110782"/>
                </a:lnTo>
                <a:lnTo>
                  <a:pt x="970915" y="110718"/>
                </a:lnTo>
                <a:close/>
              </a:path>
              <a:path extrusionOk="0" h="264159" w="1748790">
                <a:moveTo>
                  <a:pt x="1013714" y="101676"/>
                </a:moveTo>
                <a:lnTo>
                  <a:pt x="1013460" y="101701"/>
                </a:lnTo>
                <a:lnTo>
                  <a:pt x="1013589" y="101701"/>
                </a:lnTo>
                <a:close/>
              </a:path>
              <a:path extrusionOk="0" h="264159" w="1748790">
                <a:moveTo>
                  <a:pt x="1180325" y="77216"/>
                </a:moveTo>
                <a:close/>
              </a:path>
              <a:path extrusionOk="0" h="264159" w="1748790">
                <a:moveTo>
                  <a:pt x="1730182" y="28486"/>
                </a:moveTo>
                <a:lnTo>
                  <a:pt x="1685163" y="28486"/>
                </a:lnTo>
                <a:lnTo>
                  <a:pt x="1685290" y="47536"/>
                </a:lnTo>
                <a:lnTo>
                  <a:pt x="1672605" y="47624"/>
                </a:lnTo>
                <a:lnTo>
                  <a:pt x="1672844" y="76200"/>
                </a:lnTo>
                <a:lnTo>
                  <a:pt x="1748663" y="37566"/>
                </a:lnTo>
                <a:lnTo>
                  <a:pt x="1730182" y="28486"/>
                </a:lnTo>
                <a:close/>
              </a:path>
              <a:path extrusionOk="0" h="264159" w="1748790">
                <a:moveTo>
                  <a:pt x="1246386" y="70281"/>
                </a:moveTo>
                <a:lnTo>
                  <a:pt x="1246251" y="70281"/>
                </a:lnTo>
                <a:lnTo>
                  <a:pt x="1246386" y="70281"/>
                </a:lnTo>
                <a:close/>
              </a:path>
              <a:path extrusionOk="0" h="264159" w="1748790">
                <a:moveTo>
                  <a:pt x="1685163" y="28486"/>
                </a:moveTo>
                <a:lnTo>
                  <a:pt x="1672447" y="28573"/>
                </a:lnTo>
                <a:lnTo>
                  <a:pt x="1672605" y="47624"/>
                </a:lnTo>
                <a:lnTo>
                  <a:pt x="1685290" y="47536"/>
                </a:lnTo>
                <a:lnTo>
                  <a:pt x="1685163" y="28486"/>
                </a:lnTo>
                <a:close/>
              </a:path>
              <a:path extrusionOk="0" h="264159" w="1748790">
                <a:moveTo>
                  <a:pt x="1672209" y="0"/>
                </a:moveTo>
                <a:lnTo>
                  <a:pt x="1672447" y="28573"/>
                </a:lnTo>
                <a:lnTo>
                  <a:pt x="1730182" y="28486"/>
                </a:lnTo>
                <a:lnTo>
                  <a:pt x="1672209" y="0"/>
                </a:lnTo>
                <a:close/>
              </a:path>
            </a:pathLst>
          </a:custGeom>
          <a:solidFill>
            <a:srgbClr val="00AFE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p>
        </p:txBody>
      </p:sp>
      <p:sp>
        <p:nvSpPr>
          <p:cNvPr id="103" name="Google Shape;103;p4"/>
          <p:cNvSpPr txBox="1"/>
          <p:nvPr/>
        </p:nvSpPr>
        <p:spPr>
          <a:xfrm>
            <a:off x="1296669" y="5967171"/>
            <a:ext cx="7442200" cy="742950"/>
          </a:xfrm>
          <a:prstGeom prst="rect">
            <a:avLst/>
          </a:prstGeom>
          <a:noFill/>
          <a:ln>
            <a:noFill/>
          </a:ln>
        </p:spPr>
        <p:txBody>
          <a:bodyPr anchorCtr="0" anchor="t" bIns="0" lIns="0" spcFirstLastPara="1" rIns="0" wrap="square" tIns="12700">
            <a:spAutoFit/>
          </a:bodyPr>
          <a:lstStyle/>
          <a:p>
            <a:pPr indent="0" lvl="0" marL="41275" marR="0" rtl="0" algn="l">
              <a:lnSpc>
                <a:spcPct val="100000"/>
              </a:lnSpc>
              <a:spcBef>
                <a:spcPts val="0"/>
              </a:spcBef>
              <a:spcAft>
                <a:spcPts val="0"/>
              </a:spcAft>
              <a:buNone/>
            </a:pPr>
            <a:r>
              <a:rPr b="1" lang="en-US" sz="1800">
                <a:solidFill>
                  <a:srgbClr val="7E7E7E"/>
                </a:solidFill>
                <a:latin typeface="Calibri"/>
                <a:ea typeface="Calibri"/>
                <a:cs typeface="Calibri"/>
                <a:sym typeface="Calibri"/>
              </a:rPr>
              <a:t>Here register R0 represents temporary t</a:t>
            </a:r>
            <a:r>
              <a:rPr b="1" baseline="-25000" lang="en-US" sz="1800">
                <a:solidFill>
                  <a:srgbClr val="7E7E7E"/>
                </a:solidFill>
                <a:latin typeface="Calibri"/>
                <a:ea typeface="Calibri"/>
                <a:cs typeface="Calibri"/>
                <a:sym typeface="Calibri"/>
              </a:rPr>
              <a:t>0 </a:t>
            </a:r>
            <a:r>
              <a:rPr b="1" lang="en-US" sz="1800">
                <a:solidFill>
                  <a:srgbClr val="7E7E7E"/>
                </a:solidFill>
                <a:latin typeface="Calibri"/>
                <a:ea typeface="Calibri"/>
                <a:cs typeface="Calibri"/>
                <a:sym typeface="Calibri"/>
              </a:rPr>
              <a:t>and hold value of subexpression b*c</a:t>
            </a:r>
            <a:endParaRPr sz="1800">
              <a:latin typeface="Calibri"/>
              <a:ea typeface="Calibri"/>
              <a:cs typeface="Calibri"/>
              <a:sym typeface="Calibri"/>
            </a:endParaRPr>
          </a:p>
          <a:p>
            <a:pPr indent="0" lvl="0" marL="38100" marR="0" rtl="0" algn="l">
              <a:lnSpc>
                <a:spcPct val="100000"/>
              </a:lnSpc>
              <a:spcBef>
                <a:spcPts val="1330"/>
              </a:spcBef>
              <a:spcAft>
                <a:spcPts val="0"/>
              </a:spcAft>
              <a:buNone/>
            </a:pPr>
            <a:r>
              <a:rPr b="1" lang="en-US" sz="1800">
                <a:solidFill>
                  <a:srgbClr val="7E7E7E"/>
                </a:solidFill>
                <a:latin typeface="Calibri"/>
                <a:ea typeface="Calibri"/>
                <a:cs typeface="Calibri"/>
                <a:sym typeface="Calibri"/>
              </a:rPr>
              <a:t>Here register R0 represents temporary t</a:t>
            </a:r>
            <a:r>
              <a:rPr b="1" baseline="-25000" lang="en-US" sz="1800">
                <a:solidFill>
                  <a:srgbClr val="7E7E7E"/>
                </a:solidFill>
                <a:latin typeface="Calibri"/>
                <a:ea typeface="Calibri"/>
                <a:cs typeface="Calibri"/>
                <a:sym typeface="Calibri"/>
              </a:rPr>
              <a:t>1 </a:t>
            </a:r>
            <a:r>
              <a:rPr b="1" lang="en-US" sz="1800">
                <a:solidFill>
                  <a:srgbClr val="7E7E7E"/>
                </a:solidFill>
                <a:latin typeface="Calibri"/>
                <a:ea typeface="Calibri"/>
                <a:cs typeface="Calibri"/>
                <a:sym typeface="Calibri"/>
              </a:rPr>
              <a:t>and hold value of subexpression a+t</a:t>
            </a:r>
            <a:r>
              <a:rPr b="1" baseline="-25000" lang="en-US" sz="1800">
                <a:solidFill>
                  <a:srgbClr val="7E7E7E"/>
                </a:solidFill>
                <a:latin typeface="Calibri"/>
                <a:ea typeface="Calibri"/>
                <a:cs typeface="Calibri"/>
                <a:sym typeface="Calibri"/>
              </a:rPr>
              <a:t>0</a:t>
            </a:r>
            <a:endParaRPr baseline="-25000" sz="18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5"/>
          <p:cNvSpPr txBox="1"/>
          <p:nvPr/>
        </p:nvSpPr>
        <p:spPr>
          <a:xfrm>
            <a:off x="513080" y="760603"/>
            <a:ext cx="9448200" cy="547920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0"/>
              </a:spcBef>
              <a:spcAft>
                <a:spcPts val="0"/>
              </a:spcAft>
              <a:buNone/>
            </a:pPr>
            <a:r>
              <a:t/>
            </a:r>
            <a:endParaRPr sz="2400">
              <a:latin typeface="Calibri"/>
              <a:ea typeface="Calibri"/>
              <a:cs typeface="Calibri"/>
              <a:sym typeface="Calibri"/>
            </a:endParaRPr>
          </a:p>
          <a:p>
            <a:pPr indent="-228600" lvl="0" marL="241300" marR="0" rtl="0" algn="l">
              <a:lnSpc>
                <a:spcPct val="100000"/>
              </a:lnSpc>
              <a:spcBef>
                <a:spcPts val="1730"/>
              </a:spcBef>
              <a:spcAft>
                <a:spcPts val="0"/>
              </a:spcAft>
              <a:buSzPts val="2100"/>
              <a:buFont typeface="Noto Sans Symbols"/>
              <a:buChar char="⮚"/>
            </a:pPr>
            <a:r>
              <a:rPr b="1" lang="en-US" sz="2200">
                <a:latin typeface="Calibri"/>
                <a:ea typeface="Calibri"/>
                <a:cs typeface="Calibri"/>
                <a:sym typeface="Calibri"/>
              </a:rPr>
              <a:t>There are four principal uses of registers:	</a:t>
            </a:r>
            <a:r>
              <a:rPr b="1" lang="en-US" sz="1200">
                <a:latin typeface="Calibri"/>
                <a:ea typeface="Calibri"/>
                <a:cs typeface="Calibri"/>
                <a:sym typeface="Calibri"/>
              </a:rPr>
              <a:t>Cont…</a:t>
            </a:r>
            <a:endParaRPr sz="1200">
              <a:latin typeface="Calibri"/>
              <a:ea typeface="Calibri"/>
              <a:cs typeface="Calibri"/>
              <a:sym typeface="Calibri"/>
            </a:endParaRPr>
          </a:p>
          <a:p>
            <a:pPr indent="-333375" lvl="1" marL="1186180" marR="5080" rtl="0" algn="l">
              <a:lnSpc>
                <a:spcPct val="170100"/>
              </a:lnSpc>
              <a:spcBef>
                <a:spcPts val="195"/>
              </a:spcBef>
              <a:spcAft>
                <a:spcPts val="0"/>
              </a:spcAft>
              <a:buClr>
                <a:srgbClr val="000000"/>
              </a:buClr>
              <a:buSzPts val="2000"/>
              <a:buFont typeface="Calibri"/>
              <a:buAutoNum type="arabicPeriod" startAt="3"/>
            </a:pPr>
            <a:r>
              <a:rPr b="1" i="0" lang="en-US" sz="2000" u="none" cap="none" strike="noStrike">
                <a:solidFill>
                  <a:srgbClr val="001F5F"/>
                </a:solidFill>
                <a:latin typeface="Calibri"/>
                <a:ea typeface="Calibri"/>
                <a:cs typeface="Calibri"/>
                <a:sym typeface="Calibri"/>
              </a:rPr>
              <a:t>Registers are used to hold (global) values that are computed in one basic block  and used in other blocks. </a:t>
            </a:r>
            <a:r>
              <a:rPr b="0" i="0" lang="en-US" sz="2000" u="none" cap="none" strike="noStrike">
                <a:latin typeface="Calibri"/>
                <a:ea typeface="Calibri"/>
                <a:cs typeface="Calibri"/>
                <a:sym typeface="Calibri"/>
              </a:rPr>
              <a:t>For example, a loop index that is incremented going  around the loop and is used several times within the loop.</a:t>
            </a:r>
            <a:endParaRPr b="0" i="0" sz="2000" u="none" cap="none" strike="noStrike">
              <a:latin typeface="Calibri"/>
              <a:ea typeface="Calibri"/>
              <a:cs typeface="Calibri"/>
              <a:sym typeface="Calibri"/>
            </a:endParaRPr>
          </a:p>
          <a:p>
            <a:pPr indent="0" lvl="1" marL="0" marR="0" rtl="0" algn="l">
              <a:lnSpc>
                <a:spcPct val="100000"/>
              </a:lnSpc>
              <a:spcBef>
                <a:spcPts val="15"/>
              </a:spcBef>
              <a:spcAft>
                <a:spcPts val="0"/>
              </a:spcAft>
              <a:buSzPts val="2300"/>
              <a:buFont typeface="Calibri"/>
              <a:buNone/>
            </a:pPr>
            <a:r>
              <a:t/>
            </a:r>
            <a:endParaRPr b="0" i="0" sz="2300" u="none" cap="none" strike="noStrike">
              <a:latin typeface="Calibri"/>
              <a:ea typeface="Calibri"/>
              <a:cs typeface="Calibri"/>
              <a:sym typeface="Calibri"/>
            </a:endParaRPr>
          </a:p>
          <a:p>
            <a:pPr indent="-333375" lvl="1" marL="1186180" marR="337185" rtl="0" algn="l">
              <a:lnSpc>
                <a:spcPct val="170000"/>
              </a:lnSpc>
              <a:spcBef>
                <a:spcPts val="0"/>
              </a:spcBef>
              <a:spcAft>
                <a:spcPts val="0"/>
              </a:spcAft>
              <a:buClr>
                <a:srgbClr val="000000"/>
              </a:buClr>
              <a:buSzPts val="2000"/>
              <a:buFont typeface="Calibri"/>
              <a:buAutoNum type="arabicPeriod" startAt="3"/>
            </a:pPr>
            <a:r>
              <a:rPr b="1" i="0" lang="en-US" sz="2000" u="none" cap="none" strike="noStrike">
                <a:solidFill>
                  <a:srgbClr val="001F5F"/>
                </a:solidFill>
                <a:latin typeface="Calibri"/>
                <a:ea typeface="Calibri"/>
                <a:cs typeface="Calibri"/>
                <a:sym typeface="Calibri"/>
              </a:rPr>
              <a:t>Registers are often used to help with run-time storage management, for  example, to manage the run-time stack</a:t>
            </a:r>
            <a:r>
              <a:rPr b="0" i="0" lang="en-US" sz="2000" u="none" cap="none" strike="noStrike">
                <a:latin typeface="Calibri"/>
                <a:ea typeface="Calibri"/>
                <a:cs typeface="Calibri"/>
                <a:sym typeface="Calibri"/>
              </a:rPr>
              <a:t>, </a:t>
            </a:r>
            <a:r>
              <a:rPr b="1" i="0" lang="en-US" sz="2000" u="none" cap="none" strike="noStrike">
                <a:latin typeface="Calibri"/>
                <a:ea typeface="Calibri"/>
                <a:cs typeface="Calibri"/>
                <a:sym typeface="Calibri"/>
              </a:rPr>
              <a:t>including the maintenance of stack  pointers and possibly the top elements of the stack itself.</a:t>
            </a:r>
            <a:endParaRPr b="1" sz="2000">
              <a:latin typeface="Calibri"/>
              <a:ea typeface="Calibri"/>
              <a:cs typeface="Calibri"/>
              <a:sym typeface="Calibri"/>
            </a:endParaRPr>
          </a:p>
          <a:p>
            <a:pPr indent="0" lvl="0" marL="0" marR="0" rtl="0" algn="l">
              <a:lnSpc>
                <a:spcPct val="100000"/>
              </a:lnSpc>
              <a:spcBef>
                <a:spcPts val="50"/>
              </a:spcBef>
              <a:spcAft>
                <a:spcPts val="0"/>
              </a:spcAft>
              <a:buNone/>
            </a:pPr>
            <a:r>
              <a:t/>
            </a:r>
            <a:endParaRPr sz="2150">
              <a:latin typeface="Calibri"/>
              <a:ea typeface="Calibri"/>
              <a:cs typeface="Calibri"/>
              <a:sym typeface="Calibri"/>
            </a:endParaRPr>
          </a:p>
          <a:p>
            <a:pPr indent="0" lvl="0" marL="1186180" marR="0" rtl="0" algn="l">
              <a:lnSpc>
                <a:spcPct val="100000"/>
              </a:lnSpc>
              <a:spcBef>
                <a:spcPts val="0"/>
              </a:spcBef>
              <a:spcAft>
                <a:spcPts val="0"/>
              </a:spcAft>
              <a:buNone/>
            </a:pPr>
            <a:r>
              <a:rPr b="1" lang="en-US" sz="2000">
                <a:latin typeface="Calibri"/>
                <a:ea typeface="Calibri"/>
                <a:cs typeface="Calibri"/>
                <a:sym typeface="Calibri"/>
              </a:rPr>
              <a:t>These are competing needs, since the number of registers available is limited</a:t>
            </a:r>
            <a:r>
              <a:rPr lang="en-US" sz="2000">
                <a:latin typeface="Calibri"/>
                <a:ea typeface="Calibri"/>
                <a:cs typeface="Calibri"/>
                <a:sym typeface="Calibri"/>
              </a:rPr>
              <a:t>.</a:t>
            </a:r>
            <a:endParaRPr sz="2000">
              <a:latin typeface="Calibri"/>
              <a:ea typeface="Calibri"/>
              <a:cs typeface="Calibri"/>
              <a:sym typeface="Calibri"/>
            </a:endParaRPr>
          </a:p>
        </p:txBody>
      </p:sp>
      <p:sp>
        <p:nvSpPr>
          <p:cNvPr id="109" name="Google Shape;109;p5"/>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6"/>
          <p:cNvSpPr txBox="1"/>
          <p:nvPr/>
        </p:nvSpPr>
        <p:spPr>
          <a:xfrm>
            <a:off x="471931" y="136270"/>
            <a:ext cx="6311900" cy="1925955"/>
          </a:xfrm>
          <a:prstGeom prst="rect">
            <a:avLst/>
          </a:prstGeom>
          <a:noFill/>
          <a:ln>
            <a:noFill/>
          </a:ln>
        </p:spPr>
        <p:txBody>
          <a:bodyPr anchorCtr="0" anchor="t" bIns="0" lIns="0" spcFirstLastPara="1" rIns="0" wrap="square" tIns="141600">
            <a:spAutoFit/>
          </a:bodyPr>
          <a:lstStyle/>
          <a:p>
            <a:pPr indent="0" lvl="0" marL="12700" marR="0" rtl="0" algn="l">
              <a:lnSpc>
                <a:spcPct val="100000"/>
              </a:lnSpc>
              <a:spcBef>
                <a:spcPts val="0"/>
              </a:spcBef>
              <a:spcAft>
                <a:spcPts val="0"/>
              </a:spcAft>
              <a:buNone/>
            </a:pPr>
            <a:r>
              <a:rPr b="1" lang="en-US" sz="2400">
                <a:solidFill>
                  <a:srgbClr val="2E5496"/>
                </a:solidFill>
                <a:latin typeface="Calibri"/>
                <a:ea typeface="Calibri"/>
                <a:cs typeface="Calibri"/>
                <a:sym typeface="Calibri"/>
              </a:rPr>
              <a:t>COMPILER DESIGN</a:t>
            </a:r>
            <a:endParaRPr sz="2400">
              <a:latin typeface="Calibri"/>
              <a:ea typeface="Calibri"/>
              <a:cs typeface="Calibri"/>
              <a:sym typeface="Calibri"/>
            </a:endParaRPr>
          </a:p>
          <a:p>
            <a:pPr indent="0" lvl="0" marL="53339" marR="0" rtl="0" algn="l">
              <a:lnSpc>
                <a:spcPct val="100000"/>
              </a:lnSpc>
              <a:spcBef>
                <a:spcPts val="1019"/>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10"/>
              </a:spcBef>
              <a:spcAft>
                <a:spcPts val="0"/>
              </a:spcAft>
              <a:buNone/>
            </a:pPr>
            <a:r>
              <a:t/>
            </a:r>
            <a:endParaRPr sz="3500">
              <a:latin typeface="Calibri"/>
              <a:ea typeface="Calibri"/>
              <a:cs typeface="Calibri"/>
              <a:sym typeface="Calibri"/>
            </a:endParaRPr>
          </a:p>
          <a:p>
            <a:pPr indent="-243840" lvl="0" marL="296545" marR="0" rtl="0" algn="l">
              <a:lnSpc>
                <a:spcPct val="100000"/>
              </a:lnSpc>
              <a:spcBef>
                <a:spcPts val="5"/>
              </a:spcBef>
              <a:spcAft>
                <a:spcPts val="0"/>
              </a:spcAft>
              <a:buSzPts val="2300"/>
              <a:buFont typeface="Noto Sans Symbols"/>
              <a:buChar char="⮚"/>
            </a:pPr>
            <a:r>
              <a:rPr b="1" lang="en-US" sz="2400">
                <a:latin typeface="Calibri"/>
                <a:ea typeface="Calibri"/>
                <a:cs typeface="Calibri"/>
                <a:sym typeface="Calibri"/>
              </a:rPr>
              <a:t>The Target machine instructions are of the form</a:t>
            </a:r>
            <a:endParaRPr sz="2400">
              <a:latin typeface="Calibri"/>
              <a:ea typeface="Calibri"/>
              <a:cs typeface="Calibri"/>
              <a:sym typeface="Calibri"/>
            </a:endParaRPr>
          </a:p>
        </p:txBody>
      </p:sp>
      <p:graphicFrame>
        <p:nvGraphicFramePr>
          <p:cNvPr id="115" name="Google Shape;115;p6"/>
          <p:cNvGraphicFramePr/>
          <p:nvPr/>
        </p:nvGraphicFramePr>
        <p:xfrm>
          <a:off x="755967" y="2488057"/>
          <a:ext cx="3000000" cy="3000000"/>
        </p:xfrm>
        <a:graphic>
          <a:graphicData uri="http://schemas.openxmlformats.org/drawingml/2006/table">
            <a:tbl>
              <a:tblPr bandRow="1" firstRow="1">
                <a:noFill/>
                <a:tableStyleId>{0D66E5DD-690F-46F7-8335-5F563BC0AED9}</a:tableStyleId>
              </a:tblPr>
              <a:tblGrid>
                <a:gridCol w="937250"/>
                <a:gridCol w="803900"/>
                <a:gridCol w="972175"/>
                <a:gridCol w="962650"/>
                <a:gridCol w="7071350"/>
              </a:tblGrid>
              <a:tr h="640075">
                <a:tc>
                  <a:txBody>
                    <a:bodyPr/>
                    <a:lstStyle/>
                    <a:p>
                      <a:pPr indent="0" lvl="0" marL="90805"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Opcode</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0" marR="27305"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Target</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0" marR="20320"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Source1</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0" marR="10795" rtl="0" algn="ctr">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Source2</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FFFFFF"/>
                          </a:solidFill>
                          <a:latin typeface="Calibri"/>
                          <a:ea typeface="Calibri"/>
                          <a:cs typeface="Calibri"/>
                          <a:sym typeface="Calibri"/>
                        </a:rPr>
                        <a:t>Description</a:t>
                      </a:r>
                      <a:endParaRPr sz="1800" u="none" cap="none" strike="noStrike">
                        <a:latin typeface="Calibri"/>
                        <a:ea typeface="Calibri"/>
                        <a:cs typeface="Calibri"/>
                        <a:sym typeface="Calibri"/>
                      </a:endParaRPr>
                    </a:p>
                  </a:txBody>
                  <a:tcPr marT="311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38100">
                      <a:solidFill>
                        <a:srgbClr val="FFFFFF"/>
                      </a:solidFill>
                      <a:prstDash val="solid"/>
                      <a:round/>
                      <a:headEnd len="sm" w="sm" type="none"/>
                      <a:tailEnd len="sm" w="sm" type="none"/>
                    </a:lnB>
                    <a:solidFill>
                      <a:srgbClr val="4471C4"/>
                    </a:solidFill>
                  </a:tcPr>
                </a:tc>
              </a:tr>
              <a:tr h="501025">
                <a:tc>
                  <a:txBody>
                    <a:bodyPr/>
                    <a:lstStyle/>
                    <a:p>
                      <a:pPr indent="0" lvl="0" marL="90805" marR="0" rtl="0" algn="l">
                        <a:lnSpc>
                          <a:spcPct val="100000"/>
                        </a:lnSpc>
                        <a:spcBef>
                          <a:spcPts val="0"/>
                        </a:spcBef>
                        <a:spcAft>
                          <a:spcPts val="0"/>
                        </a:spcAft>
                        <a:buNone/>
                      </a:pPr>
                      <a:r>
                        <a:rPr b="1" lang="en-US" sz="2000" u="none" cap="none" strike="noStrike">
                          <a:solidFill>
                            <a:srgbClr val="C55A11"/>
                          </a:solidFill>
                          <a:latin typeface="Consolas"/>
                          <a:ea typeface="Consolas"/>
                          <a:cs typeface="Consolas"/>
                          <a:sym typeface="Consolas"/>
                        </a:rPr>
                        <a:t>LD</a:t>
                      </a:r>
                      <a:endParaRPr sz="2000" u="none" cap="none" strike="noStrike">
                        <a:latin typeface="Consolas"/>
                        <a:ea typeface="Consolas"/>
                        <a:cs typeface="Consolas"/>
                        <a:sym typeface="Consolas"/>
                      </a:endParaRPr>
                    </a:p>
                  </a:txBody>
                  <a:tcPr marT="13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ctr">
                        <a:lnSpc>
                          <a:spcPct val="100000"/>
                        </a:lnSpc>
                        <a:spcBef>
                          <a:spcPts val="0"/>
                        </a:spcBef>
                        <a:spcAft>
                          <a:spcPts val="0"/>
                        </a:spcAft>
                        <a:buNone/>
                      </a:pPr>
                      <a:r>
                        <a:rPr b="1" lang="en-US" sz="2000" u="none" cap="none" strike="noStrike">
                          <a:solidFill>
                            <a:srgbClr val="C55A11"/>
                          </a:solidFill>
                          <a:latin typeface="Consolas"/>
                          <a:ea typeface="Consolas"/>
                          <a:cs typeface="Consolas"/>
                          <a:sym typeface="Consolas"/>
                        </a:rPr>
                        <a:t>reg</a:t>
                      </a:r>
                      <a:endParaRPr sz="2000" u="none" cap="none" strike="noStrike">
                        <a:latin typeface="Consolas"/>
                        <a:ea typeface="Consolas"/>
                        <a:cs typeface="Consolas"/>
                        <a:sym typeface="Consolas"/>
                      </a:endParaRPr>
                    </a:p>
                  </a:txBody>
                  <a:tcPr marT="13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70" marR="0" rtl="0" algn="ctr">
                        <a:lnSpc>
                          <a:spcPct val="100000"/>
                        </a:lnSpc>
                        <a:spcBef>
                          <a:spcPts val="0"/>
                        </a:spcBef>
                        <a:spcAft>
                          <a:spcPts val="0"/>
                        </a:spcAft>
                        <a:buNone/>
                      </a:pPr>
                      <a:r>
                        <a:rPr b="1" lang="en-US" sz="2000" u="none" cap="none" strike="noStrike">
                          <a:solidFill>
                            <a:srgbClr val="C55A11"/>
                          </a:solidFill>
                          <a:latin typeface="Consolas"/>
                          <a:ea typeface="Consolas"/>
                          <a:cs typeface="Consolas"/>
                          <a:sym typeface="Consolas"/>
                        </a:rPr>
                        <a:t>mem</a:t>
                      </a:r>
                      <a:endParaRPr sz="2000" u="none" cap="none" strike="noStrike">
                        <a:latin typeface="Consolas"/>
                        <a:ea typeface="Consolas"/>
                        <a:cs typeface="Consolas"/>
                        <a:sym typeface="Consolas"/>
                      </a:endParaRPr>
                    </a:p>
                  </a:txBody>
                  <a:tcPr marT="13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001F5F"/>
                          </a:solidFill>
                          <a:latin typeface="Calibri"/>
                          <a:ea typeface="Calibri"/>
                          <a:cs typeface="Calibri"/>
                          <a:sym typeface="Calibri"/>
                        </a:rPr>
                        <a:t>Move the contents of memory location(i.e., from variable) to register</a:t>
                      </a:r>
                      <a:endParaRPr sz="1800" u="none" cap="none" strike="noStrike">
                        <a:latin typeface="Calibri"/>
                        <a:ea typeface="Calibri"/>
                        <a:cs typeface="Calibri"/>
                        <a:sym typeface="Calibri"/>
                      </a:endParaRPr>
                    </a:p>
                  </a:txBody>
                  <a:tcPr marT="1270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381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501025">
                <a:tc>
                  <a:txBody>
                    <a:bodyPr/>
                    <a:lstStyle/>
                    <a:p>
                      <a:pPr indent="0" lvl="0" marL="90805" marR="0" rtl="0" algn="l">
                        <a:lnSpc>
                          <a:spcPct val="100000"/>
                        </a:lnSpc>
                        <a:spcBef>
                          <a:spcPts val="0"/>
                        </a:spcBef>
                        <a:spcAft>
                          <a:spcPts val="0"/>
                        </a:spcAft>
                        <a:buNone/>
                      </a:pPr>
                      <a:r>
                        <a:rPr b="1" lang="en-US" sz="2000" u="none" cap="none" strike="noStrike">
                          <a:solidFill>
                            <a:srgbClr val="C55A11"/>
                          </a:solidFill>
                          <a:latin typeface="Consolas"/>
                          <a:ea typeface="Consolas"/>
                          <a:cs typeface="Consolas"/>
                          <a:sym typeface="Consolas"/>
                        </a:rPr>
                        <a:t>ST</a:t>
                      </a:r>
                      <a:endParaRPr sz="2000" u="none" cap="none" strike="noStrike">
                        <a:latin typeface="Consolas"/>
                        <a:ea typeface="Consolas"/>
                        <a:cs typeface="Consolas"/>
                        <a:sym typeface="Consolas"/>
                      </a:endParaRPr>
                    </a:p>
                  </a:txBody>
                  <a:tcPr marT="13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ctr">
                        <a:lnSpc>
                          <a:spcPct val="100000"/>
                        </a:lnSpc>
                        <a:spcBef>
                          <a:spcPts val="0"/>
                        </a:spcBef>
                        <a:spcAft>
                          <a:spcPts val="0"/>
                        </a:spcAft>
                        <a:buNone/>
                      </a:pPr>
                      <a:r>
                        <a:rPr b="1" lang="en-US" sz="2000" u="none" cap="none" strike="noStrike">
                          <a:solidFill>
                            <a:srgbClr val="C55A11"/>
                          </a:solidFill>
                          <a:latin typeface="Consolas"/>
                          <a:ea typeface="Consolas"/>
                          <a:cs typeface="Consolas"/>
                          <a:sym typeface="Consolas"/>
                        </a:rPr>
                        <a:t>mem</a:t>
                      </a:r>
                      <a:endParaRPr sz="2000" u="none" cap="none" strike="noStrike">
                        <a:latin typeface="Consolas"/>
                        <a:ea typeface="Consolas"/>
                        <a:cs typeface="Consolas"/>
                        <a:sym typeface="Consolas"/>
                      </a:endParaRPr>
                    </a:p>
                  </a:txBody>
                  <a:tcPr marT="13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70" marR="0" rtl="0" algn="ctr">
                        <a:lnSpc>
                          <a:spcPct val="100000"/>
                        </a:lnSpc>
                        <a:spcBef>
                          <a:spcPts val="0"/>
                        </a:spcBef>
                        <a:spcAft>
                          <a:spcPts val="0"/>
                        </a:spcAft>
                        <a:buNone/>
                      </a:pPr>
                      <a:r>
                        <a:rPr b="1" lang="en-US" sz="2000" u="none" cap="none" strike="noStrike">
                          <a:solidFill>
                            <a:srgbClr val="C55A11"/>
                          </a:solidFill>
                          <a:latin typeface="Consolas"/>
                          <a:ea typeface="Consolas"/>
                          <a:cs typeface="Consolas"/>
                          <a:sym typeface="Consolas"/>
                        </a:rPr>
                        <a:t>reg</a:t>
                      </a:r>
                      <a:endParaRPr sz="2000" u="none" cap="none" strike="noStrike">
                        <a:latin typeface="Consolas"/>
                        <a:ea typeface="Consolas"/>
                        <a:cs typeface="Consolas"/>
                        <a:sym typeface="Consolas"/>
                      </a:endParaRPr>
                    </a:p>
                  </a:txBody>
                  <a:tcPr marT="13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001F5F"/>
                          </a:solidFill>
                          <a:latin typeface="Calibri"/>
                          <a:ea typeface="Calibri"/>
                          <a:cs typeface="Calibri"/>
                          <a:sym typeface="Calibri"/>
                        </a:rPr>
                        <a:t>Move the contents of register to memory location(i.e., to variable)</a:t>
                      </a:r>
                      <a:endParaRPr sz="1800" u="none" cap="none" strike="noStrike">
                        <a:latin typeface="Calibri"/>
                        <a:ea typeface="Calibri"/>
                        <a:cs typeface="Calibri"/>
                        <a:sym typeface="Calibri"/>
                      </a:endParaRPr>
                    </a:p>
                  </a:txBody>
                  <a:tcPr marT="127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r h="501025">
                <a:tc>
                  <a:txBody>
                    <a:bodyPr/>
                    <a:lstStyle/>
                    <a:p>
                      <a:pPr indent="0" lvl="0" marL="90805" marR="0" rtl="0" algn="l">
                        <a:lnSpc>
                          <a:spcPct val="100000"/>
                        </a:lnSpc>
                        <a:spcBef>
                          <a:spcPts val="0"/>
                        </a:spcBef>
                        <a:spcAft>
                          <a:spcPts val="0"/>
                        </a:spcAft>
                        <a:buNone/>
                      </a:pPr>
                      <a:r>
                        <a:rPr b="1" lang="en-US" sz="2000" u="none" cap="none" strike="noStrike">
                          <a:solidFill>
                            <a:srgbClr val="C55A11"/>
                          </a:solidFill>
                          <a:latin typeface="Consolas"/>
                          <a:ea typeface="Consolas"/>
                          <a:cs typeface="Consolas"/>
                          <a:sym typeface="Consolas"/>
                        </a:rPr>
                        <a:t>MOV</a:t>
                      </a:r>
                      <a:endParaRPr sz="2000" u="none" cap="none" strike="noStrike">
                        <a:latin typeface="Consolas"/>
                        <a:ea typeface="Consolas"/>
                        <a:cs typeface="Consolas"/>
                        <a:sym typeface="Consolas"/>
                      </a:endParaRPr>
                    </a:p>
                  </a:txBody>
                  <a:tcPr marT="13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70" marR="0" rtl="0" algn="ctr">
                        <a:lnSpc>
                          <a:spcPct val="100000"/>
                        </a:lnSpc>
                        <a:spcBef>
                          <a:spcPts val="0"/>
                        </a:spcBef>
                        <a:spcAft>
                          <a:spcPts val="0"/>
                        </a:spcAft>
                        <a:buNone/>
                      </a:pPr>
                      <a:r>
                        <a:rPr b="1" lang="en-US" sz="2000" u="none" cap="none" strike="noStrike">
                          <a:solidFill>
                            <a:srgbClr val="C55A11"/>
                          </a:solidFill>
                          <a:latin typeface="Consolas"/>
                          <a:ea typeface="Consolas"/>
                          <a:cs typeface="Consolas"/>
                          <a:sym typeface="Consolas"/>
                        </a:rPr>
                        <a:t>reg1</a:t>
                      </a:r>
                      <a:endParaRPr sz="2000" u="none" cap="none" strike="noStrike">
                        <a:latin typeface="Consolas"/>
                        <a:ea typeface="Consolas"/>
                        <a:cs typeface="Consolas"/>
                        <a:sym typeface="Consolas"/>
                      </a:endParaRPr>
                    </a:p>
                  </a:txBody>
                  <a:tcPr marT="13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1270" marR="0" rtl="0" algn="ctr">
                        <a:lnSpc>
                          <a:spcPct val="100000"/>
                        </a:lnSpc>
                        <a:spcBef>
                          <a:spcPts val="0"/>
                        </a:spcBef>
                        <a:spcAft>
                          <a:spcPts val="0"/>
                        </a:spcAft>
                        <a:buNone/>
                      </a:pPr>
                      <a:r>
                        <a:rPr b="1" lang="en-US" sz="2000" u="none" cap="none" strike="noStrike">
                          <a:solidFill>
                            <a:srgbClr val="C55A11"/>
                          </a:solidFill>
                          <a:latin typeface="Consolas"/>
                          <a:ea typeface="Consolas"/>
                          <a:cs typeface="Consolas"/>
                          <a:sym typeface="Consolas"/>
                        </a:rPr>
                        <a:t>reg2</a:t>
                      </a:r>
                      <a:endParaRPr sz="2000" u="none" cap="none" strike="noStrike">
                        <a:latin typeface="Consolas"/>
                        <a:ea typeface="Consolas"/>
                        <a:cs typeface="Consolas"/>
                        <a:sym typeface="Consolas"/>
                      </a:endParaRPr>
                    </a:p>
                  </a:txBody>
                  <a:tcPr marT="13525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c>
                  <a:txBody>
                    <a:bodyPr/>
                    <a:lstStyle/>
                    <a:p>
                      <a:pPr indent="0" lvl="0" marL="91440" marR="0" rtl="0" algn="l">
                        <a:lnSpc>
                          <a:spcPct val="100000"/>
                        </a:lnSpc>
                        <a:spcBef>
                          <a:spcPts val="0"/>
                        </a:spcBef>
                        <a:spcAft>
                          <a:spcPts val="0"/>
                        </a:spcAft>
                        <a:buNone/>
                      </a:pPr>
                      <a:r>
                        <a:rPr b="1" lang="en-US" sz="1800" u="none" cap="none" strike="noStrike">
                          <a:solidFill>
                            <a:srgbClr val="001F5F"/>
                          </a:solidFill>
                          <a:latin typeface="Calibri"/>
                          <a:ea typeface="Calibri"/>
                          <a:cs typeface="Calibri"/>
                          <a:sym typeface="Calibri"/>
                        </a:rPr>
                        <a:t>Move the contents of register2 to register1</a:t>
                      </a:r>
                      <a:endParaRPr sz="1800" u="none" cap="none" strike="noStrike">
                        <a:latin typeface="Calibri"/>
                        <a:ea typeface="Calibri"/>
                        <a:cs typeface="Calibri"/>
                        <a:sym typeface="Calibri"/>
                      </a:endParaRPr>
                    </a:p>
                  </a:txBody>
                  <a:tcPr marT="127625"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CFD4EA"/>
                    </a:solidFill>
                  </a:tcPr>
                </a:tc>
              </a:tr>
              <a:tr h="871850">
                <a:tc>
                  <a:txBody>
                    <a:bodyPr/>
                    <a:lstStyle/>
                    <a:p>
                      <a:pPr indent="0" lvl="0" marL="90805" marR="0" rtl="0" algn="l">
                        <a:lnSpc>
                          <a:spcPct val="100000"/>
                        </a:lnSpc>
                        <a:spcBef>
                          <a:spcPts val="0"/>
                        </a:spcBef>
                        <a:spcAft>
                          <a:spcPts val="0"/>
                        </a:spcAft>
                        <a:buNone/>
                      </a:pPr>
                      <a:r>
                        <a:rPr b="1" lang="en-US" sz="2000" u="none" cap="none" strike="noStrike">
                          <a:solidFill>
                            <a:srgbClr val="C55A11"/>
                          </a:solidFill>
                          <a:latin typeface="Consolas"/>
                          <a:ea typeface="Consolas"/>
                          <a:cs typeface="Consolas"/>
                          <a:sym typeface="Consolas"/>
                        </a:rPr>
                        <a:t>OP</a:t>
                      </a:r>
                      <a:endParaRPr sz="2000" u="none" cap="none" strike="noStrike">
                        <a:latin typeface="Consolas"/>
                        <a:ea typeface="Consolas"/>
                        <a:cs typeface="Consolas"/>
                        <a:sym typeface="Consolas"/>
                      </a:endParaRPr>
                    </a:p>
                  </a:txBody>
                  <a:tcPr marT="135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70" marR="0" rtl="0" algn="ctr">
                        <a:lnSpc>
                          <a:spcPct val="100000"/>
                        </a:lnSpc>
                        <a:spcBef>
                          <a:spcPts val="0"/>
                        </a:spcBef>
                        <a:spcAft>
                          <a:spcPts val="0"/>
                        </a:spcAft>
                        <a:buNone/>
                      </a:pPr>
                      <a:r>
                        <a:rPr b="1" lang="en-US" sz="2000" u="none" cap="none" strike="noStrike">
                          <a:solidFill>
                            <a:srgbClr val="C55A11"/>
                          </a:solidFill>
                          <a:latin typeface="Consolas"/>
                          <a:ea typeface="Consolas"/>
                          <a:cs typeface="Consolas"/>
                          <a:sym typeface="Consolas"/>
                        </a:rPr>
                        <a:t>reg3</a:t>
                      </a:r>
                      <a:endParaRPr sz="2000" u="none" cap="none" strike="noStrike">
                        <a:latin typeface="Consolas"/>
                        <a:ea typeface="Consolas"/>
                        <a:cs typeface="Consolas"/>
                        <a:sym typeface="Consolas"/>
                      </a:endParaRPr>
                    </a:p>
                  </a:txBody>
                  <a:tcPr marT="135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70" marR="0" rtl="0" algn="ctr">
                        <a:lnSpc>
                          <a:spcPct val="100000"/>
                        </a:lnSpc>
                        <a:spcBef>
                          <a:spcPts val="0"/>
                        </a:spcBef>
                        <a:spcAft>
                          <a:spcPts val="0"/>
                        </a:spcAft>
                        <a:buNone/>
                      </a:pPr>
                      <a:r>
                        <a:rPr b="1" lang="en-US" sz="2000" u="none" cap="none" strike="noStrike">
                          <a:solidFill>
                            <a:srgbClr val="C55A11"/>
                          </a:solidFill>
                          <a:latin typeface="Consolas"/>
                          <a:ea typeface="Consolas"/>
                          <a:cs typeface="Consolas"/>
                          <a:sym typeface="Consolas"/>
                        </a:rPr>
                        <a:t>reg1</a:t>
                      </a:r>
                      <a:endParaRPr sz="2000" u="none" cap="none" strike="noStrike">
                        <a:latin typeface="Consolas"/>
                        <a:ea typeface="Consolas"/>
                        <a:cs typeface="Consolas"/>
                        <a:sym typeface="Consolas"/>
                      </a:endParaRPr>
                    </a:p>
                  </a:txBody>
                  <a:tcPr marT="135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1270" marR="0" rtl="0" algn="ctr">
                        <a:lnSpc>
                          <a:spcPct val="100000"/>
                        </a:lnSpc>
                        <a:spcBef>
                          <a:spcPts val="0"/>
                        </a:spcBef>
                        <a:spcAft>
                          <a:spcPts val="0"/>
                        </a:spcAft>
                        <a:buNone/>
                      </a:pPr>
                      <a:r>
                        <a:rPr b="1" lang="en-US" sz="2000" u="none" cap="none" strike="noStrike">
                          <a:solidFill>
                            <a:srgbClr val="C55A11"/>
                          </a:solidFill>
                          <a:latin typeface="Consolas"/>
                          <a:ea typeface="Consolas"/>
                          <a:cs typeface="Consolas"/>
                          <a:sym typeface="Consolas"/>
                        </a:rPr>
                        <a:t>reg2</a:t>
                      </a:r>
                      <a:endParaRPr sz="2000" u="none" cap="none" strike="noStrike">
                        <a:latin typeface="Consolas"/>
                        <a:ea typeface="Consolas"/>
                        <a:cs typeface="Consolas"/>
                        <a:sym typeface="Consolas"/>
                      </a:endParaRPr>
                    </a:p>
                  </a:txBody>
                  <a:tcPr marT="1359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c>
                  <a:txBody>
                    <a:bodyPr/>
                    <a:lstStyle/>
                    <a:p>
                      <a:pPr indent="0" lvl="0" marL="91440" marR="97790" rtl="0" algn="l">
                        <a:lnSpc>
                          <a:spcPct val="180000"/>
                        </a:lnSpc>
                        <a:spcBef>
                          <a:spcPts val="0"/>
                        </a:spcBef>
                        <a:spcAft>
                          <a:spcPts val="0"/>
                        </a:spcAft>
                        <a:buNone/>
                      </a:pPr>
                      <a:r>
                        <a:rPr b="1" lang="en-US" sz="1800" u="none" cap="none" strike="noStrike">
                          <a:solidFill>
                            <a:srgbClr val="001F5F"/>
                          </a:solidFill>
                          <a:latin typeface="Calibri"/>
                          <a:ea typeface="Calibri"/>
                          <a:cs typeface="Calibri"/>
                          <a:sym typeface="Calibri"/>
                        </a:rPr>
                        <a:t>Perform operation OP on the contents of register1 and register2, and the  result will be stored in register3</a:t>
                      </a:r>
                      <a:endParaRPr sz="1800" u="none" cap="none" strike="noStrike">
                        <a:latin typeface="Calibri"/>
                        <a:ea typeface="Calibri"/>
                        <a:cs typeface="Calibri"/>
                        <a:sym typeface="Calibri"/>
                      </a:endParaRPr>
                    </a:p>
                  </a:txBody>
                  <a:tcPr marT="27300" marB="0" marR="0" marL="0">
                    <a:lnL cap="flat" cmpd="sng" w="12700">
                      <a:solidFill>
                        <a:srgbClr val="FFFFFF"/>
                      </a:solidFill>
                      <a:prstDash val="solid"/>
                      <a:round/>
                      <a:headEnd len="sm" w="sm" type="none"/>
                      <a:tailEnd len="sm" w="sm" type="none"/>
                    </a:lnL>
                    <a:lnR cap="flat" cmpd="sng" w="12700">
                      <a:solidFill>
                        <a:srgbClr val="FFFFFF"/>
                      </a:solidFill>
                      <a:prstDash val="solid"/>
                      <a:round/>
                      <a:headEnd len="sm" w="sm" type="none"/>
                      <a:tailEnd len="sm" w="sm" type="none"/>
                    </a:lnR>
                    <a:lnT cap="flat" cmpd="sng" w="12700">
                      <a:solidFill>
                        <a:srgbClr val="FFFFFF"/>
                      </a:solidFill>
                      <a:prstDash val="solid"/>
                      <a:round/>
                      <a:headEnd len="sm" w="sm" type="none"/>
                      <a:tailEnd len="sm" w="sm" type="none"/>
                    </a:lnT>
                    <a:lnB cap="flat" cmpd="sng" w="12700">
                      <a:solidFill>
                        <a:srgbClr val="FFFFFF"/>
                      </a:solidFill>
                      <a:prstDash val="solid"/>
                      <a:round/>
                      <a:headEnd len="sm" w="sm" type="none"/>
                      <a:tailEnd len="sm" w="sm" type="none"/>
                    </a:lnB>
                    <a:solidFill>
                      <a:srgbClr val="E9EBF5"/>
                    </a:solidFill>
                  </a:tcPr>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7"/>
          <p:cNvSpPr txBox="1"/>
          <p:nvPr/>
        </p:nvSpPr>
        <p:spPr>
          <a:xfrm>
            <a:off x="513080" y="760603"/>
            <a:ext cx="9514205" cy="421449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0"/>
              </a:spcBef>
              <a:spcAft>
                <a:spcPts val="0"/>
              </a:spcAft>
              <a:buNone/>
            </a:pPr>
            <a:r>
              <a:t/>
            </a:r>
            <a:endParaRPr sz="2400">
              <a:latin typeface="Calibri"/>
              <a:ea typeface="Calibri"/>
              <a:cs typeface="Calibri"/>
              <a:sym typeface="Calibri"/>
            </a:endParaRPr>
          </a:p>
          <a:p>
            <a:pPr indent="0" lvl="0" marL="12700" marR="0" rtl="0" algn="l">
              <a:lnSpc>
                <a:spcPct val="100000"/>
              </a:lnSpc>
              <a:spcBef>
                <a:spcPts val="1730"/>
              </a:spcBef>
              <a:spcAft>
                <a:spcPts val="0"/>
              </a:spcAft>
              <a:buNone/>
            </a:pPr>
            <a:r>
              <a:rPr b="1" lang="en-US" sz="2200">
                <a:solidFill>
                  <a:srgbClr val="006FC0"/>
                </a:solidFill>
                <a:latin typeface="Calibri"/>
                <a:ea typeface="Calibri"/>
                <a:cs typeface="Calibri"/>
                <a:sym typeface="Calibri"/>
              </a:rPr>
              <a:t>Register Descriptor and Address Descriptor</a:t>
            </a:r>
            <a:endParaRPr sz="2200">
              <a:latin typeface="Calibri"/>
              <a:ea typeface="Calibri"/>
              <a:cs typeface="Calibri"/>
              <a:sym typeface="Calibri"/>
            </a:endParaRPr>
          </a:p>
          <a:p>
            <a:pPr indent="0" lvl="0" marL="0" marR="0" rtl="0" algn="l">
              <a:lnSpc>
                <a:spcPct val="100000"/>
              </a:lnSpc>
              <a:spcBef>
                <a:spcPts val="55"/>
              </a:spcBef>
              <a:spcAft>
                <a:spcPts val="0"/>
              </a:spcAft>
              <a:buNone/>
            </a:pPr>
            <a:r>
              <a:t/>
            </a:r>
            <a:endParaRPr sz="1850">
              <a:latin typeface="Calibri"/>
              <a:ea typeface="Calibri"/>
              <a:cs typeface="Calibri"/>
              <a:sym typeface="Calibri"/>
            </a:endParaRPr>
          </a:p>
          <a:p>
            <a:pPr indent="-228600" lvl="0" marL="241300" marR="0" rtl="0" algn="l">
              <a:lnSpc>
                <a:spcPct val="100000"/>
              </a:lnSpc>
              <a:spcBef>
                <a:spcPts val="0"/>
              </a:spcBef>
              <a:spcAft>
                <a:spcPts val="0"/>
              </a:spcAft>
              <a:buClr>
                <a:srgbClr val="001F5F"/>
              </a:buClr>
              <a:buSzPts val="2100"/>
              <a:buFont typeface="Noto Sans Symbols"/>
              <a:buChar char="⮚"/>
            </a:pPr>
            <a:r>
              <a:rPr b="1" lang="en-US" sz="2200">
                <a:solidFill>
                  <a:srgbClr val="001F5F"/>
                </a:solidFill>
                <a:latin typeface="Calibri"/>
                <a:ea typeface="Calibri"/>
                <a:cs typeface="Calibri"/>
                <a:sym typeface="Calibri"/>
              </a:rPr>
              <a:t>The code generator must track both the </a:t>
            </a:r>
            <a:r>
              <a:rPr b="1" i="1" lang="en-US" sz="2200">
                <a:solidFill>
                  <a:srgbClr val="001F5F"/>
                </a:solidFill>
                <a:latin typeface="Calibri"/>
                <a:ea typeface="Calibri"/>
                <a:cs typeface="Calibri"/>
                <a:sym typeface="Calibri"/>
              </a:rPr>
              <a:t>registers </a:t>
            </a:r>
            <a:r>
              <a:rPr b="1" lang="en-US" sz="2200">
                <a:solidFill>
                  <a:srgbClr val="001F5F"/>
                </a:solidFill>
                <a:latin typeface="Calibri"/>
                <a:ea typeface="Calibri"/>
                <a:cs typeface="Calibri"/>
                <a:sym typeface="Calibri"/>
              </a:rPr>
              <a:t>(for availability) and </a:t>
            </a:r>
            <a:r>
              <a:rPr b="1" i="1" lang="en-US" sz="2200">
                <a:solidFill>
                  <a:srgbClr val="001F5F"/>
                </a:solidFill>
                <a:latin typeface="Calibri"/>
                <a:ea typeface="Calibri"/>
                <a:cs typeface="Calibri"/>
                <a:sym typeface="Calibri"/>
              </a:rPr>
              <a:t>addresses</a:t>
            </a:r>
            <a:endParaRPr sz="2200">
              <a:latin typeface="Calibri"/>
              <a:ea typeface="Calibri"/>
              <a:cs typeface="Calibri"/>
              <a:sym typeface="Calibri"/>
            </a:endParaRPr>
          </a:p>
          <a:p>
            <a:pPr indent="0" lvl="0" marL="241300" marR="0" rtl="0" algn="l">
              <a:lnSpc>
                <a:spcPct val="100000"/>
              </a:lnSpc>
              <a:spcBef>
                <a:spcPts val="1320"/>
              </a:spcBef>
              <a:spcAft>
                <a:spcPts val="0"/>
              </a:spcAft>
              <a:buNone/>
            </a:pPr>
            <a:r>
              <a:rPr b="1" lang="en-US" sz="2200">
                <a:solidFill>
                  <a:srgbClr val="001F5F"/>
                </a:solidFill>
                <a:latin typeface="Calibri"/>
                <a:ea typeface="Calibri"/>
                <a:cs typeface="Calibri"/>
                <a:sym typeface="Calibri"/>
              </a:rPr>
              <a:t>(location of values) while generating the target code.</a:t>
            </a:r>
            <a:endParaRPr sz="2200">
              <a:latin typeface="Calibri"/>
              <a:ea typeface="Calibri"/>
              <a:cs typeface="Calibri"/>
              <a:sym typeface="Calibri"/>
            </a:endParaRPr>
          </a:p>
          <a:p>
            <a:pPr indent="0" lvl="0" marL="0" marR="0" rtl="0" algn="l">
              <a:lnSpc>
                <a:spcPct val="100000"/>
              </a:lnSpc>
              <a:spcBef>
                <a:spcPts val="0"/>
              </a:spcBef>
              <a:spcAft>
                <a:spcPts val="0"/>
              </a:spcAft>
              <a:buNone/>
            </a:pPr>
            <a:r>
              <a:t/>
            </a:r>
            <a:endParaRPr sz="1900">
              <a:latin typeface="Calibri"/>
              <a:ea typeface="Calibri"/>
              <a:cs typeface="Calibri"/>
              <a:sym typeface="Calibri"/>
            </a:endParaRPr>
          </a:p>
          <a:p>
            <a:pPr indent="0" lvl="0" marL="266700" marR="0" rtl="0" algn="l">
              <a:lnSpc>
                <a:spcPct val="100000"/>
              </a:lnSpc>
              <a:spcBef>
                <a:spcPts val="0"/>
              </a:spcBef>
              <a:spcAft>
                <a:spcPts val="0"/>
              </a:spcAft>
              <a:buNone/>
            </a:pPr>
            <a:r>
              <a:rPr lang="en-US" sz="2200">
                <a:latin typeface="Calibri"/>
                <a:ea typeface="Calibri"/>
                <a:cs typeface="Calibri"/>
                <a:sym typeface="Calibri"/>
              </a:rPr>
              <a:t>For both, the following descriptors are used:</a:t>
            </a:r>
            <a:endParaRPr sz="2200">
              <a:latin typeface="Calibri"/>
              <a:ea typeface="Calibri"/>
              <a:cs typeface="Calibri"/>
              <a:sym typeface="Calibri"/>
            </a:endParaRPr>
          </a:p>
          <a:p>
            <a:pPr indent="-342900" lvl="1" marL="812800" marR="0" rtl="0" algn="l">
              <a:lnSpc>
                <a:spcPct val="100000"/>
              </a:lnSpc>
              <a:spcBef>
                <a:spcPts val="1825"/>
              </a:spcBef>
              <a:spcAft>
                <a:spcPts val="0"/>
              </a:spcAft>
              <a:buClr>
                <a:srgbClr val="006FC0"/>
              </a:buClr>
              <a:buSzPts val="2200"/>
              <a:buFont typeface="Calibri"/>
              <a:buAutoNum type="arabicPeriod"/>
            </a:pPr>
            <a:r>
              <a:rPr b="1" i="0" lang="en-US" sz="2200" u="none" cap="none" strike="noStrike">
                <a:solidFill>
                  <a:srgbClr val="006FC0"/>
                </a:solidFill>
                <a:latin typeface="Calibri"/>
                <a:ea typeface="Calibri"/>
                <a:cs typeface="Calibri"/>
                <a:sym typeface="Calibri"/>
              </a:rPr>
              <a:t>Register Descriptor</a:t>
            </a:r>
            <a:endParaRPr b="0" i="0" sz="2200" u="none" cap="none" strike="noStrike">
              <a:latin typeface="Calibri"/>
              <a:ea typeface="Calibri"/>
              <a:cs typeface="Calibri"/>
              <a:sym typeface="Calibri"/>
            </a:endParaRPr>
          </a:p>
          <a:p>
            <a:pPr indent="-342900" lvl="1" marL="812800" marR="0" rtl="0" algn="l">
              <a:lnSpc>
                <a:spcPct val="100000"/>
              </a:lnSpc>
              <a:spcBef>
                <a:spcPts val="1825"/>
              </a:spcBef>
              <a:spcAft>
                <a:spcPts val="0"/>
              </a:spcAft>
              <a:buClr>
                <a:srgbClr val="006FC0"/>
              </a:buClr>
              <a:buSzPts val="2200"/>
              <a:buFont typeface="Calibri"/>
              <a:buAutoNum type="arabicPeriod"/>
            </a:pPr>
            <a:r>
              <a:rPr b="1" i="0" lang="en-US" sz="2200" u="none" cap="none" strike="noStrike">
                <a:solidFill>
                  <a:srgbClr val="006FC0"/>
                </a:solidFill>
                <a:latin typeface="Calibri"/>
                <a:ea typeface="Calibri"/>
                <a:cs typeface="Calibri"/>
                <a:sym typeface="Calibri"/>
              </a:rPr>
              <a:t>Address Descriptor</a:t>
            </a:r>
            <a:endParaRPr b="0" i="0" sz="2200" u="none" cap="none" strike="noStrike">
              <a:latin typeface="Calibri"/>
              <a:ea typeface="Calibri"/>
              <a:cs typeface="Calibri"/>
              <a:sym typeface="Calibri"/>
            </a:endParaRPr>
          </a:p>
        </p:txBody>
      </p:sp>
      <p:sp>
        <p:nvSpPr>
          <p:cNvPr id="121" name="Google Shape;121;p7"/>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8"/>
          <p:cNvSpPr txBox="1"/>
          <p:nvPr/>
        </p:nvSpPr>
        <p:spPr>
          <a:xfrm>
            <a:off x="513080" y="760603"/>
            <a:ext cx="10911840" cy="584136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25"/>
              </a:spcBef>
              <a:spcAft>
                <a:spcPts val="0"/>
              </a:spcAft>
              <a:buNone/>
            </a:pPr>
            <a:r>
              <a:t/>
            </a:r>
            <a:endParaRPr sz="2750">
              <a:latin typeface="Calibri"/>
              <a:ea typeface="Calibri"/>
              <a:cs typeface="Calibri"/>
              <a:sym typeface="Calibri"/>
            </a:endParaRPr>
          </a:p>
          <a:p>
            <a:pPr indent="0" lvl="0" marL="12700" marR="0" rtl="0" algn="l">
              <a:lnSpc>
                <a:spcPct val="100000"/>
              </a:lnSpc>
              <a:spcBef>
                <a:spcPts val="0"/>
              </a:spcBef>
              <a:spcAft>
                <a:spcPts val="0"/>
              </a:spcAft>
              <a:buNone/>
            </a:pPr>
            <a:r>
              <a:rPr b="1" lang="en-US" sz="2200">
                <a:solidFill>
                  <a:srgbClr val="006FC0"/>
                </a:solidFill>
                <a:latin typeface="Calibri"/>
                <a:ea typeface="Calibri"/>
                <a:cs typeface="Calibri"/>
                <a:sym typeface="Calibri"/>
              </a:rPr>
              <a:t>Register Descriptor and Address Descriptor</a:t>
            </a:r>
            <a:endParaRPr sz="2200">
              <a:latin typeface="Calibri"/>
              <a:ea typeface="Calibri"/>
              <a:cs typeface="Calibri"/>
              <a:sym typeface="Calibri"/>
            </a:endParaRPr>
          </a:p>
          <a:p>
            <a:pPr indent="-228600" lvl="0" marL="241300" marR="0" rtl="0" algn="l">
              <a:lnSpc>
                <a:spcPct val="100000"/>
              </a:lnSpc>
              <a:spcBef>
                <a:spcPts val="1320"/>
              </a:spcBef>
              <a:spcAft>
                <a:spcPts val="0"/>
              </a:spcAft>
              <a:buSzPts val="2100"/>
              <a:buFont typeface="Noto Sans Symbols"/>
              <a:buChar char="⮚"/>
            </a:pPr>
            <a:r>
              <a:rPr b="1" lang="en-US" sz="2200">
                <a:latin typeface="Calibri"/>
                <a:ea typeface="Calibri"/>
                <a:cs typeface="Calibri"/>
                <a:sym typeface="Calibri"/>
              </a:rPr>
              <a:t>The desired data structure has the following descriptors:</a:t>
            </a:r>
            <a:endParaRPr sz="2200">
              <a:latin typeface="Calibri"/>
              <a:ea typeface="Calibri"/>
              <a:cs typeface="Calibri"/>
              <a:sym typeface="Calibri"/>
            </a:endParaRPr>
          </a:p>
          <a:p>
            <a:pPr indent="-279400" lvl="1" marL="748665" marR="0" rtl="0" algn="l">
              <a:lnSpc>
                <a:spcPct val="100000"/>
              </a:lnSpc>
              <a:spcBef>
                <a:spcPts val="1320"/>
              </a:spcBef>
              <a:spcAft>
                <a:spcPts val="0"/>
              </a:spcAft>
              <a:buClr>
                <a:srgbClr val="006FC0"/>
              </a:buClr>
              <a:buSzPts val="2200"/>
              <a:buFont typeface="Calibri"/>
              <a:buAutoNum type="arabicPeriod"/>
            </a:pPr>
            <a:r>
              <a:rPr b="1" i="0" lang="en-US" sz="2200" u="none" cap="none" strike="noStrike">
                <a:solidFill>
                  <a:srgbClr val="006FC0"/>
                </a:solidFill>
                <a:latin typeface="Calibri"/>
                <a:ea typeface="Calibri"/>
                <a:cs typeface="Calibri"/>
                <a:sym typeface="Calibri"/>
              </a:rPr>
              <a:t>Register Descriptor</a:t>
            </a:r>
            <a:endParaRPr b="0" i="0" sz="2200" u="none" cap="none" strike="noStrike">
              <a:latin typeface="Calibri"/>
              <a:ea typeface="Calibri"/>
              <a:cs typeface="Calibri"/>
              <a:sym typeface="Calibri"/>
            </a:endParaRPr>
          </a:p>
          <a:p>
            <a:pPr indent="-228600" lvl="2" marL="1155700" marR="1311910" rtl="0" algn="l">
              <a:lnSpc>
                <a:spcPct val="150000"/>
              </a:lnSpc>
              <a:spcBef>
                <a:spcPts val="850"/>
              </a:spcBef>
              <a:spcAft>
                <a:spcPts val="0"/>
              </a:spcAft>
              <a:buSzPts val="2000"/>
              <a:buFont typeface="Noto Sans Symbols"/>
              <a:buChar char="▪"/>
            </a:pPr>
            <a:r>
              <a:rPr b="1" i="0" lang="en-US" sz="2000" u="none" cap="none" strike="noStrike">
                <a:latin typeface="Calibri"/>
                <a:ea typeface="Calibri"/>
                <a:cs typeface="Calibri"/>
                <a:sym typeface="Calibri"/>
              </a:rPr>
              <a:t>Register descriptor is used to inform the code generator about the availability of  registers.</a:t>
            </a:r>
            <a:endParaRPr b="0" i="0" sz="2000" u="none" cap="none" strike="noStrike">
              <a:latin typeface="Calibri"/>
              <a:ea typeface="Calibri"/>
              <a:cs typeface="Calibri"/>
              <a:sym typeface="Calibri"/>
            </a:endParaRPr>
          </a:p>
          <a:p>
            <a:pPr indent="-228600" lvl="2" marL="1155700" marR="1942464" rtl="0" algn="l">
              <a:lnSpc>
                <a:spcPct val="150000"/>
              </a:lnSpc>
              <a:spcBef>
                <a:spcPts val="795"/>
              </a:spcBef>
              <a:spcAft>
                <a:spcPts val="0"/>
              </a:spcAft>
              <a:buClr>
                <a:srgbClr val="001F5F"/>
              </a:buClr>
              <a:buSzPts val="2000"/>
              <a:buFont typeface="Noto Sans Symbols"/>
              <a:buChar char="▪"/>
            </a:pPr>
            <a:r>
              <a:rPr b="1" i="0" lang="en-US" sz="2000" u="none" cap="none" strike="noStrike">
                <a:solidFill>
                  <a:srgbClr val="001F5F"/>
                </a:solidFill>
                <a:latin typeface="Calibri"/>
                <a:ea typeface="Calibri"/>
                <a:cs typeface="Calibri"/>
                <a:sym typeface="Calibri"/>
              </a:rPr>
              <a:t>For each available register, a register descriptor keeps track of the variable  names whose current value is in that register</a:t>
            </a:r>
            <a:r>
              <a:rPr b="0" i="0" lang="en-US" sz="2000" u="none" cap="none" strike="noStrike">
                <a:latin typeface="Calibri"/>
                <a:ea typeface="Calibri"/>
                <a:cs typeface="Calibri"/>
                <a:sym typeface="Calibri"/>
              </a:rPr>
              <a:t>.</a:t>
            </a:r>
            <a:endParaRPr b="0" i="0" sz="2000" u="none" cap="none" strike="noStrike">
              <a:latin typeface="Calibri"/>
              <a:ea typeface="Calibri"/>
              <a:cs typeface="Calibri"/>
              <a:sym typeface="Calibri"/>
            </a:endParaRPr>
          </a:p>
          <a:p>
            <a:pPr indent="-228600" lvl="2" marL="1155700" marR="1999614" rtl="0" algn="l">
              <a:lnSpc>
                <a:spcPct val="150100"/>
              </a:lnSpc>
              <a:spcBef>
                <a:spcPts val="800"/>
              </a:spcBef>
              <a:spcAft>
                <a:spcPts val="0"/>
              </a:spcAft>
              <a:buSzPts val="2000"/>
              <a:buFont typeface="Noto Sans Symbols"/>
              <a:buChar char="▪"/>
            </a:pPr>
            <a:r>
              <a:rPr b="1" i="0" lang="en-US" sz="2000" u="none" cap="none" strike="noStrike">
                <a:latin typeface="Calibri"/>
                <a:ea typeface="Calibri"/>
                <a:cs typeface="Calibri"/>
                <a:sym typeface="Calibri"/>
              </a:rPr>
              <a:t>Assume initially, all register descriptors are empty</a:t>
            </a:r>
            <a:r>
              <a:rPr b="0" i="0" lang="en-US" sz="2000" u="none" cap="none" strike="noStrike">
                <a:latin typeface="Calibri"/>
                <a:ea typeface="Calibri"/>
                <a:cs typeface="Calibri"/>
                <a:sym typeface="Calibri"/>
              </a:rPr>
              <a:t>. As the code generation  progresses, each register will hold the value of zero or more names.</a:t>
            </a:r>
            <a:endParaRPr b="0" i="0" sz="2000" u="none" cap="none" strike="noStrike">
              <a:latin typeface="Calibri"/>
              <a:ea typeface="Calibri"/>
              <a:cs typeface="Calibri"/>
              <a:sym typeface="Calibri"/>
            </a:endParaRPr>
          </a:p>
          <a:p>
            <a:pPr indent="0" lvl="0" marL="0" marR="0" rtl="0" algn="l">
              <a:lnSpc>
                <a:spcPct val="100000"/>
              </a:lnSpc>
              <a:spcBef>
                <a:spcPts val="10"/>
              </a:spcBef>
              <a:spcAft>
                <a:spcPts val="0"/>
              </a:spcAft>
              <a:buNone/>
            </a:pPr>
            <a:r>
              <a:t/>
            </a:r>
            <a:endParaRPr sz="2250">
              <a:latin typeface="Calibri"/>
              <a:ea typeface="Calibri"/>
              <a:cs typeface="Calibri"/>
              <a:sym typeface="Calibri"/>
            </a:endParaRPr>
          </a:p>
          <a:p>
            <a:pPr indent="0" lvl="0" marL="894080" marR="0" rtl="0" algn="l">
              <a:lnSpc>
                <a:spcPct val="100000"/>
              </a:lnSpc>
              <a:spcBef>
                <a:spcPts val="0"/>
              </a:spcBef>
              <a:spcAft>
                <a:spcPts val="0"/>
              </a:spcAft>
              <a:buNone/>
            </a:pPr>
            <a:r>
              <a:rPr b="1" lang="en-US" sz="1800">
                <a:solidFill>
                  <a:srgbClr val="C00000"/>
                </a:solidFill>
                <a:latin typeface="Calibri"/>
                <a:ea typeface="Calibri"/>
                <a:cs typeface="Calibri"/>
                <a:sym typeface="Calibri"/>
              </a:rPr>
              <a:t>Note</a:t>
            </a:r>
            <a:r>
              <a:rPr b="1" lang="en-US" sz="1800">
                <a:solidFill>
                  <a:srgbClr val="001F5F"/>
                </a:solidFill>
                <a:latin typeface="Calibri"/>
                <a:ea typeface="Calibri"/>
                <a:cs typeface="Calibri"/>
                <a:sym typeface="Calibri"/>
              </a:rPr>
              <a:t>: A register descriptor keeps track of the availability of registers and what is currently in each register.</a:t>
            </a:r>
            <a:endParaRPr sz="1800">
              <a:latin typeface="Calibri"/>
              <a:ea typeface="Calibri"/>
              <a:cs typeface="Calibri"/>
              <a:sym typeface="Calibri"/>
            </a:endParaRPr>
          </a:p>
        </p:txBody>
      </p:sp>
      <p:sp>
        <p:nvSpPr>
          <p:cNvPr id="127" name="Google Shape;127;p8"/>
          <p:cNvSpPr txBox="1"/>
          <p:nvPr>
            <p:ph type="title"/>
          </p:nvPr>
        </p:nvSpPr>
        <p:spPr>
          <a:xfrm>
            <a:off x="471931" y="265557"/>
            <a:ext cx="2376805" cy="3911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9"/>
          <p:cNvSpPr txBox="1"/>
          <p:nvPr/>
        </p:nvSpPr>
        <p:spPr>
          <a:xfrm>
            <a:off x="513080" y="760603"/>
            <a:ext cx="9067800" cy="513778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US" sz="2400">
                <a:solidFill>
                  <a:srgbClr val="EC7C30"/>
                </a:solidFill>
                <a:latin typeface="Calibri"/>
                <a:ea typeface="Calibri"/>
                <a:cs typeface="Calibri"/>
                <a:sym typeface="Calibri"/>
              </a:rPr>
              <a:t>Unit 5: Code Generator Algorithm</a:t>
            </a:r>
            <a:endParaRPr sz="2400">
              <a:latin typeface="Calibri"/>
              <a:ea typeface="Calibri"/>
              <a:cs typeface="Calibri"/>
              <a:sym typeface="Calibri"/>
            </a:endParaRPr>
          </a:p>
          <a:p>
            <a:pPr indent="0" lvl="0" marL="0" marR="0" rtl="0" algn="l">
              <a:lnSpc>
                <a:spcPct val="100000"/>
              </a:lnSpc>
              <a:spcBef>
                <a:spcPts val="0"/>
              </a:spcBef>
              <a:spcAft>
                <a:spcPts val="0"/>
              </a:spcAft>
              <a:buNone/>
            </a:pPr>
            <a:r>
              <a:t/>
            </a:r>
            <a:endParaRPr sz="2400">
              <a:latin typeface="Calibri"/>
              <a:ea typeface="Calibri"/>
              <a:cs typeface="Calibri"/>
              <a:sym typeface="Calibri"/>
            </a:endParaRPr>
          </a:p>
          <a:p>
            <a:pPr indent="0" lvl="0" marL="12700" marR="0" rtl="0" algn="l">
              <a:lnSpc>
                <a:spcPct val="100000"/>
              </a:lnSpc>
              <a:spcBef>
                <a:spcPts val="1730"/>
              </a:spcBef>
              <a:spcAft>
                <a:spcPts val="0"/>
              </a:spcAft>
              <a:buNone/>
            </a:pPr>
            <a:r>
              <a:rPr b="1" lang="en-US" sz="2200">
                <a:solidFill>
                  <a:srgbClr val="006FC0"/>
                </a:solidFill>
                <a:latin typeface="Calibri"/>
                <a:ea typeface="Calibri"/>
                <a:cs typeface="Calibri"/>
                <a:sym typeface="Calibri"/>
              </a:rPr>
              <a:t>Register Descriptor and Address Descriptor</a:t>
            </a:r>
            <a:endParaRPr sz="2200">
              <a:latin typeface="Calibri"/>
              <a:ea typeface="Calibri"/>
              <a:cs typeface="Calibri"/>
              <a:sym typeface="Calibri"/>
            </a:endParaRPr>
          </a:p>
          <a:p>
            <a:pPr indent="0" lvl="0" marL="0" marR="0" rtl="0" algn="l">
              <a:lnSpc>
                <a:spcPct val="100000"/>
              </a:lnSpc>
              <a:spcBef>
                <a:spcPts val="55"/>
              </a:spcBef>
              <a:spcAft>
                <a:spcPts val="0"/>
              </a:spcAft>
              <a:buNone/>
            </a:pPr>
            <a:r>
              <a:t/>
            </a:r>
            <a:endParaRPr sz="1850">
              <a:latin typeface="Calibri"/>
              <a:ea typeface="Calibri"/>
              <a:cs typeface="Calibri"/>
              <a:sym typeface="Calibri"/>
            </a:endParaRPr>
          </a:p>
          <a:p>
            <a:pPr indent="-228600" lvl="0" marL="241300" marR="0" rtl="0" algn="l">
              <a:lnSpc>
                <a:spcPct val="100000"/>
              </a:lnSpc>
              <a:spcBef>
                <a:spcPts val="0"/>
              </a:spcBef>
              <a:spcAft>
                <a:spcPts val="0"/>
              </a:spcAft>
              <a:buSzPts val="2100"/>
              <a:buFont typeface="Noto Sans Symbols"/>
              <a:buChar char="⮚"/>
            </a:pPr>
            <a:r>
              <a:rPr b="1" lang="en-US" sz="2200">
                <a:latin typeface="Calibri"/>
                <a:ea typeface="Calibri"/>
                <a:cs typeface="Calibri"/>
                <a:sym typeface="Calibri"/>
              </a:rPr>
              <a:t>The desired data structure has the following descriptors:</a:t>
            </a:r>
            <a:endParaRPr sz="2200">
              <a:latin typeface="Calibri"/>
              <a:ea typeface="Calibri"/>
              <a:cs typeface="Calibri"/>
              <a:sym typeface="Calibri"/>
            </a:endParaRPr>
          </a:p>
          <a:p>
            <a:pPr indent="-279400" lvl="1" marL="748665" marR="0" rtl="0" algn="l">
              <a:lnSpc>
                <a:spcPct val="100000"/>
              </a:lnSpc>
              <a:spcBef>
                <a:spcPts val="1825"/>
              </a:spcBef>
              <a:spcAft>
                <a:spcPts val="0"/>
              </a:spcAft>
              <a:buClr>
                <a:srgbClr val="006FC0"/>
              </a:buClr>
              <a:buSzPts val="2200"/>
              <a:buFont typeface="Calibri"/>
              <a:buAutoNum type="arabicPeriod" startAt="2"/>
            </a:pPr>
            <a:r>
              <a:rPr b="1" i="0" lang="en-US" sz="2200" u="none" cap="none" strike="noStrike">
                <a:solidFill>
                  <a:srgbClr val="006FC0"/>
                </a:solidFill>
                <a:latin typeface="Calibri"/>
                <a:ea typeface="Calibri"/>
                <a:cs typeface="Calibri"/>
                <a:sym typeface="Calibri"/>
              </a:rPr>
              <a:t>Address Descriptor</a:t>
            </a:r>
            <a:endParaRPr b="0" i="0" sz="2200" u="none" cap="none" strike="noStrike">
              <a:latin typeface="Calibri"/>
              <a:ea typeface="Calibri"/>
              <a:cs typeface="Calibri"/>
              <a:sym typeface="Calibri"/>
            </a:endParaRPr>
          </a:p>
          <a:p>
            <a:pPr indent="-228600" lvl="2" marL="1155700" marR="5080" rtl="0" algn="l">
              <a:lnSpc>
                <a:spcPct val="150000"/>
              </a:lnSpc>
              <a:spcBef>
                <a:spcPts val="1340"/>
              </a:spcBef>
              <a:spcAft>
                <a:spcPts val="0"/>
              </a:spcAft>
              <a:buSzPts val="2000"/>
              <a:buFont typeface="Noto Sans Symbols"/>
              <a:buChar char="▪"/>
            </a:pPr>
            <a:r>
              <a:rPr b="1" i="0" lang="en-US" sz="2000" u="none" cap="none" strike="noStrike">
                <a:latin typeface="Calibri"/>
                <a:ea typeface="Calibri"/>
                <a:cs typeface="Calibri"/>
                <a:sym typeface="Calibri"/>
              </a:rPr>
              <a:t>For each program variable, an </a:t>
            </a:r>
            <a:r>
              <a:rPr b="1" i="1" lang="en-US" sz="2000" u="none" cap="none" strike="noStrike">
                <a:latin typeface="Calibri"/>
                <a:ea typeface="Calibri"/>
                <a:cs typeface="Calibri"/>
                <a:sym typeface="Calibri"/>
              </a:rPr>
              <a:t>address descriptor </a:t>
            </a:r>
            <a:r>
              <a:rPr b="1" i="0" lang="en-US" sz="2000" u="none" cap="none" strike="noStrike">
                <a:solidFill>
                  <a:srgbClr val="006FC0"/>
                </a:solidFill>
                <a:latin typeface="Calibri"/>
                <a:ea typeface="Calibri"/>
                <a:cs typeface="Calibri"/>
                <a:sym typeface="Calibri"/>
              </a:rPr>
              <a:t>keeps track of the  location or locations where the current value of that variable can be found</a:t>
            </a:r>
            <a:r>
              <a:rPr b="1" i="0" lang="en-US" sz="2000" u="none" cap="none" strike="noStrike">
                <a:latin typeface="Calibri"/>
                <a:ea typeface="Calibri"/>
                <a:cs typeface="Calibri"/>
                <a:sym typeface="Calibri"/>
              </a:rPr>
              <a:t>.</a:t>
            </a:r>
            <a:endParaRPr b="0" i="0" sz="2000" u="none" cap="none" strike="noStrike">
              <a:latin typeface="Calibri"/>
              <a:ea typeface="Calibri"/>
              <a:cs typeface="Calibri"/>
              <a:sym typeface="Calibri"/>
            </a:endParaRPr>
          </a:p>
          <a:p>
            <a:pPr indent="-228600" lvl="2" marL="1155700" marR="263525" rtl="0" algn="l">
              <a:lnSpc>
                <a:spcPct val="150000"/>
              </a:lnSpc>
              <a:spcBef>
                <a:spcPts val="1315"/>
              </a:spcBef>
              <a:spcAft>
                <a:spcPts val="0"/>
              </a:spcAft>
              <a:buSzPts val="2000"/>
              <a:buFont typeface="Noto Sans Symbols"/>
              <a:buChar char="▪"/>
            </a:pPr>
            <a:r>
              <a:rPr b="1" i="0" lang="en-US" sz="2000" u="none" cap="none" strike="noStrike">
                <a:latin typeface="Calibri"/>
                <a:ea typeface="Calibri"/>
                <a:cs typeface="Calibri"/>
                <a:sym typeface="Calibri"/>
              </a:rPr>
              <a:t>The location might be a register, a memory address, a stack location</a:t>
            </a:r>
            <a:r>
              <a:rPr b="0" i="0" lang="en-US" sz="2000" u="none" cap="none" strike="noStrike">
                <a:latin typeface="Calibri"/>
                <a:ea typeface="Calibri"/>
                <a:cs typeface="Calibri"/>
                <a:sym typeface="Calibri"/>
              </a:rPr>
              <a:t>, or  </a:t>
            </a:r>
            <a:r>
              <a:rPr b="1" i="0" lang="en-US" sz="2000" u="none" cap="none" strike="noStrike">
                <a:latin typeface="Calibri"/>
                <a:ea typeface="Calibri"/>
                <a:cs typeface="Calibri"/>
                <a:sym typeface="Calibri"/>
              </a:rPr>
              <a:t>some set of more than one of these</a:t>
            </a:r>
            <a:r>
              <a:rPr b="0" i="0" lang="en-US" sz="2000" u="none" cap="none" strike="noStrike">
                <a:latin typeface="Calibri"/>
                <a:ea typeface="Calibri"/>
                <a:cs typeface="Calibri"/>
                <a:sym typeface="Calibri"/>
              </a:rPr>
              <a:t>. The information can be stored in the  symbol-table entry for that variable name.</a:t>
            </a:r>
            <a:endParaRPr b="0" i="0" sz="2000" u="none" cap="none" strike="noStrike">
              <a:latin typeface="Calibri"/>
              <a:ea typeface="Calibri"/>
              <a:cs typeface="Calibri"/>
              <a:sym typeface="Calibri"/>
            </a:endParaRPr>
          </a:p>
        </p:txBody>
      </p:sp>
      <p:sp>
        <p:nvSpPr>
          <p:cNvPr id="133" name="Google Shape;133;p9"/>
          <p:cNvSpPr txBox="1"/>
          <p:nvPr>
            <p:ph type="title"/>
          </p:nvPr>
        </p:nvSpPr>
        <p:spPr>
          <a:xfrm>
            <a:off x="471931" y="265557"/>
            <a:ext cx="2376900" cy="3822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US" sz="2400">
                <a:solidFill>
                  <a:srgbClr val="2E5496"/>
                </a:solidFill>
              </a:rPr>
              <a:t>COMPILER DESIGN</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2023-04-20T08:44:14Z</dcterms:created>
  <dc:creator>Prakash C O</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2023-04-20T00:00:00Z</vt:filetime>
  </property>
  <property fmtid="{D5CDD505-2E9C-101B-9397-08002B2CF9AE}" pid="3" name="Creator">
    <vt:lpwstr>Microsoft® PowerPoint® 2019</vt:lpwstr>
  </property>
  <property fmtid="{D5CDD505-2E9C-101B-9397-08002B2CF9AE}" pid="4" name="LastSaved">
    <vt:filetime>2023-04-20T00:00:00Z</vt:filetime>
  </property>
</Properties>
</file>