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Lst>
  <p:sldSz cy="6858000" cx="12192000"/>
  <p:notesSz cx="12192000" cy="6858000"/>
  <p:embeddedFontLst>
    <p:embeddedFont>
      <p:font typeface="Tahoma"/>
      <p:regular r:id="rId114"/>
      <p:bold r:id="rId115"/>
    </p:embeddedFont>
    <p:embeddedFont>
      <p:font typeface="Cambria Math"/>
      <p:regular r:id="rId1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17" roundtripDataSignature="AMtx7miFnop5d1BXDQjUNbs4j8t24ROf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5A1287-8E61-416F-9323-475824CCD09E}">
  <a:tblStyle styleId="{705A1287-8E61-416F-9323-475824CCD09E}"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3089C6C-17DD-4576-AC52-C5BE749D0DB2}"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7" Type="http://customschemas.google.com/relationships/presentationmetadata" Target="metadata"/><Relationship Id="rId116" Type="http://schemas.openxmlformats.org/officeDocument/2006/relationships/font" Target="fonts/CambriaMath-regular.fntdata"/><Relationship Id="rId115" Type="http://schemas.openxmlformats.org/officeDocument/2006/relationships/font" Target="fonts/Tahoma-bold.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Tahoma-regular.fntdata"/><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257550"/>
            <a:ext cx="9753600" cy="30861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p10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5" name="Google Shape;1415;p10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7" name="Shape 1427"/>
        <p:cNvGrpSpPr/>
        <p:nvPr/>
      </p:nvGrpSpPr>
      <p:grpSpPr>
        <a:xfrm>
          <a:off x="0" y="0"/>
          <a:ext cx="0" cy="0"/>
          <a:chOff x="0" y="0"/>
          <a:chExt cx="0" cy="0"/>
        </a:xfrm>
      </p:grpSpPr>
      <p:sp>
        <p:nvSpPr>
          <p:cNvPr id="1428" name="Google Shape;1428;p10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9" name="Google Shape;1429;p10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6" name="Shape 1436"/>
        <p:cNvGrpSpPr/>
        <p:nvPr/>
      </p:nvGrpSpPr>
      <p:grpSpPr>
        <a:xfrm>
          <a:off x="0" y="0"/>
          <a:ext cx="0" cy="0"/>
          <a:chOff x="0" y="0"/>
          <a:chExt cx="0" cy="0"/>
        </a:xfrm>
      </p:grpSpPr>
      <p:sp>
        <p:nvSpPr>
          <p:cNvPr id="1437" name="Google Shape;1437;p10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8" name="Google Shape;1438;p10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p10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0" name="Google Shape;1450;p10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0" name="Shape 1460"/>
        <p:cNvGrpSpPr/>
        <p:nvPr/>
      </p:nvGrpSpPr>
      <p:grpSpPr>
        <a:xfrm>
          <a:off x="0" y="0"/>
          <a:ext cx="0" cy="0"/>
          <a:chOff x="0" y="0"/>
          <a:chExt cx="0" cy="0"/>
        </a:xfrm>
      </p:grpSpPr>
      <p:sp>
        <p:nvSpPr>
          <p:cNvPr id="1461" name="Google Shape;1461;p10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2" name="Google Shape;1462;p10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3" name="Shape 1473"/>
        <p:cNvGrpSpPr/>
        <p:nvPr/>
      </p:nvGrpSpPr>
      <p:grpSpPr>
        <a:xfrm>
          <a:off x="0" y="0"/>
          <a:ext cx="0" cy="0"/>
          <a:chOff x="0" y="0"/>
          <a:chExt cx="0" cy="0"/>
        </a:xfrm>
      </p:grpSpPr>
      <p:sp>
        <p:nvSpPr>
          <p:cNvPr id="1474" name="Google Shape;1474;p10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5" name="Google Shape;1475;p10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2" name="Shape 1482"/>
        <p:cNvGrpSpPr/>
        <p:nvPr/>
      </p:nvGrpSpPr>
      <p:grpSpPr>
        <a:xfrm>
          <a:off x="0" y="0"/>
          <a:ext cx="0" cy="0"/>
          <a:chOff x="0" y="0"/>
          <a:chExt cx="0" cy="0"/>
        </a:xfrm>
      </p:grpSpPr>
      <p:sp>
        <p:nvSpPr>
          <p:cNvPr id="1483" name="Google Shape;1483;p10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4" name="Google Shape;1484;p10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8" name="Shape 1488"/>
        <p:cNvGrpSpPr/>
        <p:nvPr/>
      </p:nvGrpSpPr>
      <p:grpSpPr>
        <a:xfrm>
          <a:off x="0" y="0"/>
          <a:ext cx="0" cy="0"/>
          <a:chOff x="0" y="0"/>
          <a:chExt cx="0" cy="0"/>
        </a:xfrm>
      </p:grpSpPr>
      <p:sp>
        <p:nvSpPr>
          <p:cNvPr id="1489" name="Google Shape;1489;p10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0" name="Google Shape;1490;p10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3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3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p4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4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4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4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9" name="Google Shape;579;p4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4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4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4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4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4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4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5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5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5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5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p5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p5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5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5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5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5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5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7" name="Google Shape;737;p5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5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5" name="Google Shape;745;p5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5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5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2" name="Google Shape;782;p5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6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6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6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6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6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6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6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p6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6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6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6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6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6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6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6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6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6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7" name="Google Shape;917;p6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6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6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7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7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7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4" name="Google Shape;964;p7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7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7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7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7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7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997" name="Google Shape;997;p7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7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6" name="Google Shape;1016;p7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7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4" name="Google Shape;1034;p7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7" name="Shape 1047"/>
        <p:cNvGrpSpPr/>
        <p:nvPr/>
      </p:nvGrpSpPr>
      <p:grpSpPr>
        <a:xfrm>
          <a:off x="0" y="0"/>
          <a:ext cx="0" cy="0"/>
          <a:chOff x="0" y="0"/>
          <a:chExt cx="0" cy="0"/>
        </a:xfrm>
      </p:grpSpPr>
      <p:sp>
        <p:nvSpPr>
          <p:cNvPr id="1048" name="Google Shape;1048;p7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9" name="Google Shape;1049;p7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7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0" name="Google Shape;1060;p7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7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1" name="Google Shape;1071;p7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8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8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81: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7" name="Google Shape;1087;p81: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82: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5" name="Google Shape;1095;p82: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83: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3" name="Google Shape;1103;p83: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84: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84: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85: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4" name="Google Shape;1124;p85: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86: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86: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8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7" name="Google Shape;1147;p8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6" name="Shape 1166"/>
        <p:cNvGrpSpPr/>
        <p:nvPr/>
      </p:nvGrpSpPr>
      <p:grpSpPr>
        <a:xfrm>
          <a:off x="0" y="0"/>
          <a:ext cx="0" cy="0"/>
          <a:chOff x="0" y="0"/>
          <a:chExt cx="0" cy="0"/>
        </a:xfrm>
      </p:grpSpPr>
      <p:sp>
        <p:nvSpPr>
          <p:cNvPr id="1167" name="Google Shape;1167;p87: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8" name="Google Shape;1168;p87: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8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3" name="Google Shape;1183;p8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90: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4" name="Google Shape;1204;p90: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91: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30" name="Google Shape;1230;p9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p92: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85" name="Google Shape;1285;p9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p93: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294" name="Google Shape;1294;p93:notes"/>
          <p:cNvSpPr/>
          <p:nvPr>
            <p:ph idx="2" type="sldImg"/>
          </p:nvPr>
        </p:nvSpPr>
        <p:spPr>
          <a:xfrm>
            <a:off x="3124200" y="514350"/>
            <a:ext cx="59436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p94: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02" name="Google Shape;1302;p9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p95: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19" name="Google Shape;1319;p9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96: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51" name="Google Shape;1351;p9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97:notes"/>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
        <p:nvSpPr>
          <p:cNvPr id="1358" name="Google Shape;1358;p9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4" name="Shape 1394"/>
        <p:cNvGrpSpPr/>
        <p:nvPr/>
      </p:nvGrpSpPr>
      <p:grpSpPr>
        <a:xfrm>
          <a:off x="0" y="0"/>
          <a:ext cx="0" cy="0"/>
          <a:chOff x="0" y="0"/>
          <a:chExt cx="0" cy="0"/>
        </a:xfrm>
      </p:grpSpPr>
      <p:sp>
        <p:nvSpPr>
          <p:cNvPr id="1395" name="Google Shape;1395;p98: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6" name="Google Shape;1396;p98: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99:notes"/>
          <p:cNvSpPr txBox="1"/>
          <p:nvPr>
            <p:ph idx="1" type="body"/>
          </p:nvPr>
        </p:nvSpPr>
        <p:spPr>
          <a:xfrm>
            <a:off x="1219200" y="3257550"/>
            <a:ext cx="9753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4" name="Google Shape;1404;p99:notes"/>
          <p:cNvSpPr/>
          <p:nvPr>
            <p:ph idx="2" type="sldImg"/>
          </p:nvPr>
        </p:nvSpPr>
        <p:spPr>
          <a:xfrm>
            <a:off x="3810000" y="514350"/>
            <a:ext cx="4572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9"/>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9"/>
          <p:cNvSpPr txBox="1"/>
          <p:nvPr>
            <p:ph idx="1" type="body"/>
          </p:nvPr>
        </p:nvSpPr>
        <p:spPr>
          <a:xfrm>
            <a:off x="700531" y="3340734"/>
            <a:ext cx="8427720" cy="278066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200">
                <a:solidFill>
                  <a:srgbClr val="006FC0"/>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0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1" name="Shape 21"/>
        <p:cNvGrpSpPr/>
        <p:nvPr/>
      </p:nvGrpSpPr>
      <p:grpSpPr>
        <a:xfrm>
          <a:off x="0" y="0"/>
          <a:ext cx="0" cy="0"/>
          <a:chOff x="0" y="0"/>
          <a:chExt cx="0" cy="0"/>
        </a:xfrm>
      </p:grpSpPr>
      <p:pic>
        <p:nvPicPr>
          <p:cNvPr id="22" name="Google Shape;22;p110"/>
          <p:cNvPicPr preferRelativeResize="0"/>
          <p:nvPr/>
        </p:nvPicPr>
        <p:blipFill rotWithShape="1">
          <a:blip r:embed="rId2">
            <a:alphaModFix/>
          </a:blip>
          <a:srcRect b="0" l="0" r="0" t="0"/>
          <a:stretch/>
        </p:blipFill>
        <p:spPr>
          <a:xfrm>
            <a:off x="10658856" y="469391"/>
            <a:ext cx="934211" cy="1399031"/>
          </a:xfrm>
          <a:prstGeom prst="rect">
            <a:avLst/>
          </a:prstGeom>
          <a:noFill/>
          <a:ln>
            <a:noFill/>
          </a:ln>
        </p:spPr>
      </p:pic>
      <p:sp>
        <p:nvSpPr>
          <p:cNvPr id="23" name="Google Shape;23;p11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11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111"/>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1"/>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111"/>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1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112"/>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1_Title Only">
    <p:spTree>
      <p:nvGrpSpPr>
        <p:cNvPr id="40" name="Shape 40"/>
        <p:cNvGrpSpPr/>
        <p:nvPr/>
      </p:nvGrpSpPr>
      <p:grpSpPr>
        <a:xfrm>
          <a:off x="0" y="0"/>
          <a:ext cx="0" cy="0"/>
          <a:chOff x="0" y="0"/>
          <a:chExt cx="0" cy="0"/>
        </a:xfrm>
      </p:grpSpPr>
      <p:sp>
        <p:nvSpPr>
          <p:cNvPr id="41" name="Google Shape;41;p113"/>
          <p:cNvSpPr txBox="1"/>
          <p:nvPr>
            <p:ph type="title"/>
          </p:nvPr>
        </p:nvSpPr>
        <p:spPr>
          <a:xfrm>
            <a:off x="965200" y="330201"/>
            <a:ext cx="10261600" cy="492443"/>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0070C0"/>
              </a:buClr>
              <a:buSzPts val="1400"/>
              <a:buFont typeface="Trebuchet MS"/>
              <a:buNone/>
              <a:defRPr b="1" i="0" sz="3200">
                <a:solidFill>
                  <a:srgbClr val="0070C0"/>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3"/>
          <p:cNvSpPr txBox="1"/>
          <p:nvPr>
            <p:ph idx="11" type="ftr"/>
          </p:nvPr>
        </p:nvSpPr>
        <p:spPr>
          <a:xfrm>
            <a:off x="5486400" y="6435502"/>
            <a:ext cx="1233594" cy="184666"/>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Trebuchet MS"/>
              <a:buNone/>
              <a:defRPr b="0" i="0" sz="1200">
                <a:solidFill>
                  <a:srgbClr val="888888"/>
                </a:solidFill>
                <a:latin typeface="Trebuchet MS"/>
                <a:ea typeface="Trebuchet MS"/>
                <a:cs typeface="Trebuchet MS"/>
                <a:sym typeface="Trebuchet MS"/>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3" name="Google Shape;43;p113"/>
          <p:cNvSpPr txBox="1"/>
          <p:nvPr>
            <p:ph idx="10" type="dt"/>
          </p:nvPr>
        </p:nvSpPr>
        <p:spPr>
          <a:xfrm>
            <a:off x="609600" y="6377941"/>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4" name="Google Shape;44;p113"/>
          <p:cNvSpPr txBox="1"/>
          <p:nvPr>
            <p:ph idx="12" type="sldNum"/>
          </p:nvPr>
        </p:nvSpPr>
        <p:spPr>
          <a:xfrm>
            <a:off x="8778240" y="6377941"/>
            <a:ext cx="2804160" cy="276999"/>
          </a:xfrm>
          <a:prstGeom prst="rect">
            <a:avLst/>
          </a:prstGeom>
          <a:noFill/>
          <a:ln>
            <a:noFill/>
          </a:ln>
        </p:spPr>
        <p:txBody>
          <a:bodyPr anchorCtr="0" anchor="t" bIns="0" lIns="0" spcFirstLastPara="1" rIns="0" wrap="square" tIns="0">
            <a:spAutoFit/>
          </a:bodyPr>
          <a:lstStyle>
            <a:lvl1pPr indent="0" lvl="0"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5" name="Shape 45"/>
        <p:cNvGrpSpPr/>
        <p:nvPr/>
      </p:nvGrpSpPr>
      <p:grpSpPr>
        <a:xfrm>
          <a:off x="0" y="0"/>
          <a:ext cx="0" cy="0"/>
          <a:chOff x="0" y="0"/>
          <a:chExt cx="0" cy="0"/>
        </a:xfrm>
      </p:grpSpPr>
      <p:sp>
        <p:nvSpPr>
          <p:cNvPr id="46" name="Google Shape;46;p114"/>
          <p:cNvSpPr txBox="1"/>
          <p:nvPr>
            <p:ph idx="11" type="ftr"/>
          </p:nvPr>
        </p:nvSpPr>
        <p:spPr>
          <a:xfrm>
            <a:off x="5486400" y="6435502"/>
            <a:ext cx="1233594" cy="184666"/>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Trebuchet MS"/>
              <a:buNone/>
              <a:defRPr b="0" i="0" sz="1200">
                <a:solidFill>
                  <a:srgbClr val="888888"/>
                </a:solidFill>
                <a:latin typeface="Trebuchet MS"/>
                <a:ea typeface="Trebuchet MS"/>
                <a:cs typeface="Trebuchet MS"/>
                <a:sym typeface="Trebuchet MS"/>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7" name="Google Shape;47;p114"/>
          <p:cNvSpPr txBox="1"/>
          <p:nvPr>
            <p:ph idx="10" type="dt"/>
          </p:nvPr>
        </p:nvSpPr>
        <p:spPr>
          <a:xfrm>
            <a:off x="609600" y="6377941"/>
            <a:ext cx="2804160" cy="276999"/>
          </a:xfrm>
          <a:prstGeom prst="rect">
            <a:avLst/>
          </a:prstGeom>
          <a:noFill/>
          <a:ln>
            <a:noFill/>
          </a:ln>
        </p:spPr>
        <p:txBody>
          <a:bodyPr anchorCtr="0" anchor="t" bIns="0" lIns="0" spcFirstLastPara="1" rIns="0" wrap="square" tIns="0">
            <a:spAutoFit/>
          </a:bodyPr>
          <a:lstStyle>
            <a:lvl1pPr lvl="0" algn="l">
              <a:spcBef>
                <a:spcPts val="0"/>
              </a:spcBef>
              <a:spcAft>
                <a:spcPts val="0"/>
              </a:spcAft>
              <a:buClr>
                <a:srgbClr val="888888"/>
              </a:buClr>
              <a:buSzPts val="1400"/>
              <a:buFont typeface="Calibri"/>
              <a:buNone/>
              <a:defRPr>
                <a:solidFill>
                  <a:srgbClr val="888888"/>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p:txBody>
      </p:sp>
      <p:sp>
        <p:nvSpPr>
          <p:cNvPr id="48" name="Google Shape;48;p114"/>
          <p:cNvSpPr txBox="1"/>
          <p:nvPr>
            <p:ph idx="12" type="sldNum"/>
          </p:nvPr>
        </p:nvSpPr>
        <p:spPr>
          <a:xfrm>
            <a:off x="8778240" y="6377941"/>
            <a:ext cx="2804160" cy="276999"/>
          </a:xfrm>
          <a:prstGeom prst="rect">
            <a:avLst/>
          </a:prstGeom>
          <a:noFill/>
          <a:ln>
            <a:noFill/>
          </a:ln>
        </p:spPr>
        <p:txBody>
          <a:bodyPr anchorCtr="0" anchor="t" bIns="0" lIns="0" spcFirstLastPara="1" rIns="0" wrap="square" tIns="0">
            <a:spAutoFit/>
          </a:bodyPr>
          <a:lstStyle>
            <a:lvl1pPr indent="0" lvl="0"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1pPr>
            <a:lvl2pPr indent="0" lvl="1"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2pPr>
            <a:lvl3pPr indent="0" lvl="2"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3pPr>
            <a:lvl4pPr indent="0" lvl="3"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4pPr>
            <a:lvl5pPr indent="0" lvl="4"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5pPr>
            <a:lvl6pPr indent="0" lvl="5"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6pPr>
            <a:lvl7pPr indent="0" lvl="6"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7pPr>
            <a:lvl8pPr indent="0" lvl="7"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8pPr>
            <a:lvl9pPr indent="0" lvl="8" marL="0" marR="0" algn="r">
              <a:spcBef>
                <a:spcPts val="0"/>
              </a:spcBef>
              <a:spcAft>
                <a:spcPts val="0"/>
              </a:spcAft>
              <a:buClr>
                <a:srgbClr val="888888"/>
              </a:buClr>
              <a:buSzPts val="1800"/>
              <a:buFont typeface="Calibri"/>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9" name="Shape 49"/>
        <p:cNvGrpSpPr/>
        <p:nvPr/>
      </p:nvGrpSpPr>
      <p:grpSpPr>
        <a:xfrm>
          <a:off x="0" y="0"/>
          <a:ext cx="0" cy="0"/>
          <a:chOff x="0" y="0"/>
          <a:chExt cx="0" cy="0"/>
        </a:xfrm>
      </p:grpSpPr>
      <p:sp>
        <p:nvSpPr>
          <p:cNvPr id="50" name="Google Shape;50;p115"/>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8"/>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8"/>
          <p:cNvSpPr txBox="1"/>
          <p:nvPr>
            <p:ph idx="1" type="body"/>
          </p:nvPr>
        </p:nvSpPr>
        <p:spPr>
          <a:xfrm>
            <a:off x="700531" y="3340734"/>
            <a:ext cx="8427720" cy="278066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200" u="none" cap="none" strike="noStrike">
                <a:solidFill>
                  <a:srgbClr val="006FC0"/>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0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0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0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8.png"/><Relationship Id="rId4" Type="http://schemas.openxmlformats.org/officeDocument/2006/relationships/image" Target="../media/image49.png"/><Relationship Id="rId5" Type="http://schemas.openxmlformats.org/officeDocument/2006/relationships/image" Target="../media/image57.png"/><Relationship Id="rId6" Type="http://schemas.openxmlformats.org/officeDocument/2006/relationships/image" Target="../media/image9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8.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8.png"/><Relationship Id="rId4" Type="http://schemas.openxmlformats.org/officeDocument/2006/relationships/image" Target="../media/image94.png"/><Relationship Id="rId5" Type="http://schemas.openxmlformats.org/officeDocument/2006/relationships/image" Target="../media/image9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8.png"/><Relationship Id="rId4" Type="http://schemas.openxmlformats.org/officeDocument/2006/relationships/image" Target="../media/image95.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8.png"/><Relationship Id="rId4" Type="http://schemas.openxmlformats.org/officeDocument/2006/relationships/image" Target="../media/image98.png"/><Relationship Id="rId5" Type="http://schemas.openxmlformats.org/officeDocument/2006/relationships/image" Target="../media/image9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8.png"/><Relationship Id="rId4" Type="http://schemas.openxmlformats.org/officeDocument/2006/relationships/image" Target="../media/image95.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hyperlink" Target="mailto:coprakasha@pes.edu"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 Id="rId4" Type="http://schemas.openxmlformats.org/officeDocument/2006/relationships/image" Target="../media/image4.png"/><Relationship Id="rId5"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1.jpg"/><Relationship Id="rId4" Type="http://schemas.openxmlformats.org/officeDocument/2006/relationships/image" Target="../media/image8.png"/><Relationship Id="rId5"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2.jp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2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jp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9.jpg"/><Relationship Id="rId4" Type="http://schemas.openxmlformats.org/officeDocument/2006/relationships/image" Target="../media/image8.png"/><Relationship Id="rId5"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9.jpg"/><Relationship Id="rId4" Type="http://schemas.openxmlformats.org/officeDocument/2006/relationships/image" Target="../media/image8.png"/><Relationship Id="rId5"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8.png"/><Relationship Id="rId4" Type="http://schemas.openxmlformats.org/officeDocument/2006/relationships/image" Target="../media/image19.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19.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9.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png"/><Relationship Id="rId4" Type="http://schemas.openxmlformats.org/officeDocument/2006/relationships/image" Target="../media/image11.jpg"/><Relationship Id="rId5" Type="http://schemas.openxmlformats.org/officeDocument/2006/relationships/image" Target="../media/image16.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8.png"/><Relationship Id="rId4" Type="http://schemas.openxmlformats.org/officeDocument/2006/relationships/image" Target="../media/image11.jpg"/><Relationship Id="rId5" Type="http://schemas.openxmlformats.org/officeDocument/2006/relationships/image" Target="../media/image1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8.png"/><Relationship Id="rId4" Type="http://schemas.openxmlformats.org/officeDocument/2006/relationships/image" Target="../media/image22.jpg"/><Relationship Id="rId5" Type="http://schemas.openxmlformats.org/officeDocument/2006/relationships/image" Target="../media/image2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hyperlink" Target="https://www.geeksforgeeks.org/access-links-and-control-links/" TargetMode="Externa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9.jpg"/><Relationship Id="rId4" Type="http://schemas.openxmlformats.org/officeDocument/2006/relationships/image" Target="../media/image8.png"/><Relationship Id="rId5" Type="http://schemas.openxmlformats.org/officeDocument/2006/relationships/image" Target="../media/image22.jpg"/><Relationship Id="rId6"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3.jpg"/><Relationship Id="rId4" Type="http://schemas.openxmlformats.org/officeDocument/2006/relationships/image" Target="../media/image8.png"/><Relationship Id="rId5" Type="http://schemas.openxmlformats.org/officeDocument/2006/relationships/image" Target="../media/image1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5.jpg"/><Relationship Id="rId4" Type="http://schemas.openxmlformats.org/officeDocument/2006/relationships/image" Target="../media/image8.png"/><Relationship Id="rId5" Type="http://schemas.openxmlformats.org/officeDocument/2006/relationships/image" Target="../media/image1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8.png"/><Relationship Id="rId4" Type="http://schemas.openxmlformats.org/officeDocument/2006/relationships/image" Target="../media/image26.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8.jpg"/><Relationship Id="rId4" Type="http://schemas.openxmlformats.org/officeDocument/2006/relationships/image" Target="../media/image8.png"/><Relationship Id="rId5" Type="http://schemas.openxmlformats.org/officeDocument/2006/relationships/image" Target="../media/image1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8.png"/><Relationship Id="rId4" Type="http://schemas.openxmlformats.org/officeDocument/2006/relationships/image" Target="../media/image30.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8.png"/><Relationship Id="rId4" Type="http://schemas.openxmlformats.org/officeDocument/2006/relationships/image" Target="../media/image30.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8.png"/><Relationship Id="rId4"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8.png"/><Relationship Id="rId4" Type="http://schemas.openxmlformats.org/officeDocument/2006/relationships/image" Target="../media/image32.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8.png"/><Relationship Id="rId4" Type="http://schemas.openxmlformats.org/officeDocument/2006/relationships/image" Target="../media/image36.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8.png"/><Relationship Id="rId4" Type="http://schemas.openxmlformats.org/officeDocument/2006/relationships/image" Target="../media/image36.jpg"/><Relationship Id="rId5" Type="http://schemas.openxmlformats.org/officeDocument/2006/relationships/image" Target="../media/image3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8.png"/><Relationship Id="rId4" Type="http://schemas.openxmlformats.org/officeDocument/2006/relationships/image" Target="../media/image39.jpg"/><Relationship Id="rId5" Type="http://schemas.openxmlformats.org/officeDocument/2006/relationships/image" Target="../media/image37.png"/><Relationship Id="rId6" Type="http://schemas.openxmlformats.org/officeDocument/2006/relationships/image" Target="../media/image34.png"/><Relationship Id="rId7" Type="http://schemas.openxmlformats.org/officeDocument/2006/relationships/image" Target="../media/image3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41.jpg"/><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8.png"/><Relationship Id="rId4" Type="http://schemas.openxmlformats.org/officeDocument/2006/relationships/image" Target="../media/image41.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8.png"/><Relationship Id="rId4" Type="http://schemas.openxmlformats.org/officeDocument/2006/relationships/image" Target="../media/image41.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8.png"/><Relationship Id="rId4" Type="http://schemas.openxmlformats.org/officeDocument/2006/relationships/image" Target="../media/image4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8.png"/><Relationship Id="rId4" Type="http://schemas.openxmlformats.org/officeDocument/2006/relationships/image" Target="../media/image41.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8.png"/><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45.png"/><Relationship Id="rId4" Type="http://schemas.openxmlformats.org/officeDocument/2006/relationships/image" Target="../media/image47.png"/><Relationship Id="rId10" Type="http://schemas.openxmlformats.org/officeDocument/2006/relationships/image" Target="../media/image42.png"/><Relationship Id="rId9" Type="http://schemas.openxmlformats.org/officeDocument/2006/relationships/image" Target="../media/image46.png"/><Relationship Id="rId5" Type="http://schemas.openxmlformats.org/officeDocument/2006/relationships/image" Target="../media/image44.png"/><Relationship Id="rId6" Type="http://schemas.openxmlformats.org/officeDocument/2006/relationships/image" Target="../media/image43.png"/><Relationship Id="rId7" Type="http://schemas.openxmlformats.org/officeDocument/2006/relationships/image" Target="../media/image58.png"/><Relationship Id="rId8" Type="http://schemas.openxmlformats.org/officeDocument/2006/relationships/image" Target="../media/image48.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 Id="rId3" Type="http://schemas.openxmlformats.org/officeDocument/2006/relationships/image" Target="../media/image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 Id="rId3" Type="http://schemas.openxmlformats.org/officeDocument/2006/relationships/image" Target="../media/image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49.png"/><Relationship Id="rId4" Type="http://schemas.openxmlformats.org/officeDocument/2006/relationships/image" Target="../media/image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49.png"/><Relationship Id="rId4"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8.png"/><Relationship Id="rId4" Type="http://schemas.openxmlformats.org/officeDocument/2006/relationships/image" Target="../media/image51.png"/><Relationship Id="rId5" Type="http://schemas.openxmlformats.org/officeDocument/2006/relationships/image" Target="../media/image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8.png"/><Relationship Id="rId4" Type="http://schemas.openxmlformats.org/officeDocument/2006/relationships/image" Target="../media/image57.png"/><Relationship Id="rId5" Type="http://schemas.openxmlformats.org/officeDocument/2006/relationships/image" Target="../media/image4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8.png"/><Relationship Id="rId4" Type="http://schemas.openxmlformats.org/officeDocument/2006/relationships/image" Target="../media/image51.png"/><Relationship Id="rId5" Type="http://schemas.openxmlformats.org/officeDocument/2006/relationships/image" Target="../media/image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8.png"/><Relationship Id="rId4" Type="http://schemas.openxmlformats.org/officeDocument/2006/relationships/image" Target="../media/image57.png"/><Relationship Id="rId5" Type="http://schemas.openxmlformats.org/officeDocument/2006/relationships/image" Target="../media/image49.png"/><Relationship Id="rId6" Type="http://schemas.openxmlformats.org/officeDocument/2006/relationships/image" Target="../media/image65.png"/></Relationships>
</file>

<file path=ppt/slides/_rels/slide91.xml.rels><?xml version="1.0" encoding="UTF-8" standalone="yes"?><Relationships xmlns="http://schemas.openxmlformats.org/package/2006/relationships"><Relationship Id="rId20" Type="http://schemas.openxmlformats.org/officeDocument/2006/relationships/image" Target="../media/image77.png"/><Relationship Id="rId11" Type="http://schemas.openxmlformats.org/officeDocument/2006/relationships/image" Target="../media/image64.png"/><Relationship Id="rId22" Type="http://schemas.openxmlformats.org/officeDocument/2006/relationships/image" Target="../media/image81.png"/><Relationship Id="rId10" Type="http://schemas.openxmlformats.org/officeDocument/2006/relationships/image" Target="../media/image62.png"/><Relationship Id="rId21" Type="http://schemas.openxmlformats.org/officeDocument/2006/relationships/image" Target="../media/image73.png"/><Relationship Id="rId13" Type="http://schemas.openxmlformats.org/officeDocument/2006/relationships/image" Target="../media/image56.png"/><Relationship Id="rId12" Type="http://schemas.openxmlformats.org/officeDocument/2006/relationships/image" Target="../media/image68.png"/><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5.png"/><Relationship Id="rId15" Type="http://schemas.openxmlformats.org/officeDocument/2006/relationships/image" Target="../media/image67.png"/><Relationship Id="rId14" Type="http://schemas.openxmlformats.org/officeDocument/2006/relationships/image" Target="../media/image59.png"/><Relationship Id="rId17" Type="http://schemas.openxmlformats.org/officeDocument/2006/relationships/image" Target="../media/image69.png"/><Relationship Id="rId16" Type="http://schemas.openxmlformats.org/officeDocument/2006/relationships/image" Target="../media/image70.png"/><Relationship Id="rId5" Type="http://schemas.openxmlformats.org/officeDocument/2006/relationships/image" Target="../media/image66.png"/><Relationship Id="rId19" Type="http://schemas.openxmlformats.org/officeDocument/2006/relationships/image" Target="../media/image74.png"/><Relationship Id="rId6" Type="http://schemas.openxmlformats.org/officeDocument/2006/relationships/image" Target="../media/image61.png"/><Relationship Id="rId18" Type="http://schemas.openxmlformats.org/officeDocument/2006/relationships/image" Target="../media/image71.png"/><Relationship Id="rId7" Type="http://schemas.openxmlformats.org/officeDocument/2006/relationships/image" Target="../media/image63.png"/><Relationship Id="rId8" Type="http://schemas.openxmlformats.org/officeDocument/2006/relationships/image" Target="../media/image5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78.jpg"/><Relationship Id="rId4" Type="http://schemas.openxmlformats.org/officeDocument/2006/relationships/image" Target="../media/image86.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 Id="rId3" Type="http://schemas.openxmlformats.org/officeDocument/2006/relationships/image" Target="../media/image79.png"/><Relationship Id="rId4" Type="http://schemas.openxmlformats.org/officeDocument/2006/relationships/image" Target="../media/image7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5.xml"/><Relationship Id="rId3" Type="http://schemas.openxmlformats.org/officeDocument/2006/relationships/image" Target="../media/image91.png"/><Relationship Id="rId4" Type="http://schemas.openxmlformats.org/officeDocument/2006/relationships/image" Target="../media/image84.png"/><Relationship Id="rId5" Type="http://schemas.openxmlformats.org/officeDocument/2006/relationships/image" Target="../media/image83.png"/><Relationship Id="rId6" Type="http://schemas.openxmlformats.org/officeDocument/2006/relationships/image" Target="../media/image80.png"/><Relationship Id="rId7" Type="http://schemas.openxmlformats.org/officeDocument/2006/relationships/image" Target="../media/image75.png"/><Relationship Id="rId8" Type="http://schemas.openxmlformats.org/officeDocument/2006/relationships/image" Target="../media/image88.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7.xml"/><Relationship Id="rId3" Type="http://schemas.openxmlformats.org/officeDocument/2006/relationships/image" Target="../media/image91.png"/><Relationship Id="rId4" Type="http://schemas.openxmlformats.org/officeDocument/2006/relationships/image" Target="../media/image89.png"/><Relationship Id="rId9" Type="http://schemas.openxmlformats.org/officeDocument/2006/relationships/image" Target="../media/image96.png"/><Relationship Id="rId5" Type="http://schemas.openxmlformats.org/officeDocument/2006/relationships/image" Target="../media/image85.png"/><Relationship Id="rId6" Type="http://schemas.openxmlformats.org/officeDocument/2006/relationships/image" Target="../media/image87.png"/><Relationship Id="rId7" Type="http://schemas.openxmlformats.org/officeDocument/2006/relationships/image" Target="../media/image90.png"/><Relationship Id="rId8" Type="http://schemas.openxmlformats.org/officeDocument/2006/relationships/image" Target="../media/image100.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8.png"/><Relationship Id="rId4" Type="http://schemas.openxmlformats.org/officeDocument/2006/relationships/image" Target="../media/image49.png"/><Relationship Id="rId5"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 name="Shape 57"/>
        <p:cNvGrpSpPr/>
        <p:nvPr/>
      </p:nvGrpSpPr>
      <p:grpSpPr>
        <a:xfrm>
          <a:off x="0" y="0"/>
          <a:ext cx="0" cy="0"/>
          <a:chOff x="0" y="0"/>
          <a:chExt cx="0" cy="0"/>
        </a:xfrm>
      </p:grpSpPr>
      <p:sp>
        <p:nvSpPr>
          <p:cNvPr id="58" name="Google Shape;58;p1"/>
          <p:cNvSpPr txBox="1"/>
          <p:nvPr>
            <p:ph type="title"/>
          </p:nvPr>
        </p:nvSpPr>
        <p:spPr>
          <a:xfrm>
            <a:off x="4774184" y="1743201"/>
            <a:ext cx="394017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COMPILER DESIGN</a:t>
            </a:r>
            <a:endParaRPr sz="4000"/>
          </a:p>
        </p:txBody>
      </p:sp>
      <p:sp>
        <p:nvSpPr>
          <p:cNvPr id="59" name="Google Shape;59;p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1"/>
          <p:cNvSpPr/>
          <p:nvPr/>
        </p:nvSpPr>
        <p:spPr>
          <a:xfrm>
            <a:off x="4783073" y="3574541"/>
            <a:ext cx="5309870" cy="0"/>
          </a:xfrm>
          <a:custGeom>
            <a:rect b="b" l="l" r="r" t="t"/>
            <a:pathLst>
              <a:path extrusionOk="0" h="120000" w="5309870">
                <a:moveTo>
                  <a:pt x="0" y="0"/>
                </a:moveTo>
                <a:lnTo>
                  <a:pt x="5309489"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1"/>
          <p:cNvSpPr txBox="1"/>
          <p:nvPr/>
        </p:nvSpPr>
        <p:spPr>
          <a:xfrm>
            <a:off x="4764785" y="2928061"/>
            <a:ext cx="6333490" cy="18935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200">
                <a:solidFill>
                  <a:srgbClr val="2E5496"/>
                </a:solidFill>
                <a:latin typeface="Calibri"/>
                <a:ea typeface="Calibri"/>
                <a:cs typeface="Calibri"/>
                <a:sym typeface="Calibri"/>
              </a:rPr>
              <a:t>Unit 5:	Run-Time Environments</a:t>
            </a:r>
            <a:endParaRPr sz="32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3450">
              <a:solidFill>
                <a:schemeClr val="dk1"/>
              </a:solidFill>
              <a:latin typeface="Calibri"/>
              <a:ea typeface="Calibri"/>
              <a:cs typeface="Calibri"/>
              <a:sym typeface="Calibri"/>
            </a:endParaRPr>
          </a:p>
          <a:p>
            <a:pPr indent="0" lvl="0" marL="108585"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08585" marR="0" rtl="0" algn="l">
              <a:lnSpc>
                <a:spcPct val="100000"/>
              </a:lnSpc>
              <a:spcBef>
                <a:spcPts val="86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pic>
        <p:nvPicPr>
          <p:cNvPr id="62" name="Google Shape;62;p1"/>
          <p:cNvPicPr preferRelativeResize="0"/>
          <p:nvPr/>
        </p:nvPicPr>
        <p:blipFill rotWithShape="1">
          <a:blip r:embed="rId3">
            <a:alphaModFix/>
          </a:blip>
          <a:srcRect b="0" l="0" r="0" t="0"/>
          <a:stretch/>
        </p:blipFill>
        <p:spPr>
          <a:xfrm>
            <a:off x="1744979" y="1606296"/>
            <a:ext cx="2369820" cy="3549396"/>
          </a:xfrm>
          <a:prstGeom prst="rect">
            <a:avLst/>
          </a:prstGeom>
          <a:noFill/>
          <a:ln>
            <a:noFill/>
          </a:ln>
        </p:spPr>
      </p:pic>
      <p:sp>
        <p:nvSpPr>
          <p:cNvPr id="63" name="Google Shape;63;p1"/>
          <p:cNvSpPr/>
          <p:nvPr/>
        </p:nvSpPr>
        <p:spPr>
          <a:xfrm>
            <a:off x="10855452" y="266699"/>
            <a:ext cx="1066800" cy="1077595"/>
          </a:xfrm>
          <a:custGeom>
            <a:rect b="b" l="l" r="r" t="t"/>
            <a:pathLst>
              <a:path extrusionOk="0" h="1077595" w="106680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0"/>
          <p:cNvSpPr txBox="1"/>
          <p:nvPr/>
        </p:nvSpPr>
        <p:spPr>
          <a:xfrm>
            <a:off x="513080" y="760603"/>
            <a:ext cx="5552440" cy="4546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30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006FC0"/>
                </a:solidFill>
                <a:latin typeface="Calibri"/>
                <a:ea typeface="Calibri"/>
                <a:cs typeface="Calibri"/>
                <a:sym typeface="Calibri"/>
              </a:rPr>
              <a:t>1. Code (Target Machine Code):</a:t>
            </a:r>
            <a:endParaRPr sz="2200">
              <a:solidFill>
                <a:schemeClr val="dk1"/>
              </a:solidFill>
              <a:latin typeface="Calibri"/>
              <a:ea typeface="Calibri"/>
              <a:cs typeface="Calibri"/>
              <a:sym typeface="Calibri"/>
            </a:endParaRPr>
          </a:p>
          <a:p>
            <a:pPr indent="-228600" lvl="0" marL="241300" marR="141605" rtl="0" algn="l">
              <a:lnSpc>
                <a:spcPct val="150000"/>
              </a:lnSpc>
              <a:spcBef>
                <a:spcPts val="100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The size of the generated target code is fixed  at compile time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241300" marR="5080" rtl="0" algn="l">
              <a:lnSpc>
                <a:spcPct val="150000"/>
              </a:lnSpc>
              <a:spcBef>
                <a:spcPts val="0"/>
              </a:spcBef>
              <a:spcAft>
                <a:spcPts val="0"/>
              </a:spcAft>
              <a:buNone/>
            </a:pPr>
            <a:r>
              <a:rPr b="1" lang="en-US" sz="2200">
                <a:solidFill>
                  <a:schemeClr val="dk1"/>
                </a:solidFill>
                <a:latin typeface="Calibri"/>
                <a:ea typeface="Calibri"/>
                <a:cs typeface="Calibri"/>
                <a:sym typeface="Calibri"/>
              </a:rPr>
              <a:t>So the compiler can place the executable  target code in a statically determined area  called </a:t>
            </a:r>
            <a:r>
              <a:rPr b="1" i="1" lang="en-US" sz="2200">
                <a:solidFill>
                  <a:srgbClr val="843B0C"/>
                </a:solidFill>
                <a:latin typeface="Calibri"/>
                <a:ea typeface="Calibri"/>
                <a:cs typeface="Calibri"/>
                <a:sym typeface="Calibri"/>
              </a:rPr>
              <a:t>Code</a:t>
            </a:r>
            <a:r>
              <a:rPr i="1" lang="en-US" sz="2200">
                <a:solidFill>
                  <a:srgbClr val="843B0C"/>
                </a:solidFill>
                <a:latin typeface="Calibri"/>
                <a:ea typeface="Calibri"/>
                <a:cs typeface="Calibri"/>
                <a:sym typeface="Calibri"/>
              </a:rPr>
              <a:t>, </a:t>
            </a:r>
            <a:r>
              <a:rPr lang="en-US" sz="2200">
                <a:solidFill>
                  <a:schemeClr val="dk1"/>
                </a:solidFill>
                <a:latin typeface="Calibri"/>
                <a:ea typeface="Calibri"/>
                <a:cs typeface="Calibri"/>
                <a:sym typeface="Calibri"/>
              </a:rPr>
              <a:t>usually in the low end of memory.</a:t>
            </a:r>
            <a:endParaRPr sz="2200">
              <a:solidFill>
                <a:schemeClr val="dk1"/>
              </a:solidFill>
              <a:latin typeface="Calibri"/>
              <a:ea typeface="Calibri"/>
              <a:cs typeface="Calibri"/>
              <a:sym typeface="Calibri"/>
            </a:endParaRPr>
          </a:p>
        </p:txBody>
      </p:sp>
      <p:pic>
        <p:nvPicPr>
          <p:cNvPr id="150" name="Google Shape;150;p1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51" name="Google Shape;151;p1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153" name="Google Shape;153;p10"/>
          <p:cNvPicPr preferRelativeResize="0"/>
          <p:nvPr/>
        </p:nvPicPr>
        <p:blipFill rotWithShape="1">
          <a:blip r:embed="rId4">
            <a:alphaModFix/>
          </a:blip>
          <a:srcRect b="0" l="0" r="0" t="0"/>
          <a:stretch/>
        </p:blipFill>
        <p:spPr>
          <a:xfrm>
            <a:off x="6528922" y="1706749"/>
            <a:ext cx="2687478" cy="4393953"/>
          </a:xfrm>
          <a:prstGeom prst="rect">
            <a:avLst/>
          </a:prstGeom>
          <a:noFill/>
          <a:ln>
            <a:noFill/>
          </a:ln>
        </p:spPr>
      </p:pic>
      <p:sp>
        <p:nvSpPr>
          <p:cNvPr id="154" name="Google Shape;154;p10"/>
          <p:cNvSpPr/>
          <p:nvPr/>
        </p:nvSpPr>
        <p:spPr>
          <a:xfrm>
            <a:off x="6269735" y="1537716"/>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6" name="Shape 1416"/>
        <p:cNvGrpSpPr/>
        <p:nvPr/>
      </p:nvGrpSpPr>
      <p:grpSpPr>
        <a:xfrm>
          <a:off x="0" y="0"/>
          <a:ext cx="0" cy="0"/>
          <a:chOff x="0" y="0"/>
          <a:chExt cx="0" cy="0"/>
        </a:xfrm>
      </p:grpSpPr>
      <p:sp>
        <p:nvSpPr>
          <p:cNvPr id="1417" name="Google Shape;1417;p100"/>
          <p:cNvSpPr txBox="1"/>
          <p:nvPr/>
        </p:nvSpPr>
        <p:spPr>
          <a:xfrm>
            <a:off x="500380" y="760603"/>
            <a:ext cx="5412740" cy="283972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254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Manipulating Access Links</a:t>
            </a:r>
            <a:endParaRPr sz="24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2550">
              <a:solidFill>
                <a:schemeClr val="dk1"/>
              </a:solidFill>
              <a:latin typeface="Calibri"/>
              <a:ea typeface="Calibri"/>
              <a:cs typeface="Calibri"/>
              <a:sym typeface="Calibri"/>
            </a:endParaRPr>
          </a:p>
          <a:p>
            <a:pPr indent="0" lvl="0" marL="63500" marR="0" rtl="0" algn="l">
              <a:lnSpc>
                <a:spcPct val="100000"/>
              </a:lnSpc>
              <a:spcBef>
                <a:spcPts val="5"/>
              </a:spcBef>
              <a:spcAft>
                <a:spcPts val="0"/>
              </a:spcAft>
              <a:buNone/>
            </a:pPr>
            <a:r>
              <a:rPr b="1" lang="en-US" sz="2000">
                <a:solidFill>
                  <a:srgbClr val="006FC0"/>
                </a:solidFill>
                <a:latin typeface="Calibri"/>
                <a:ea typeface="Calibri"/>
                <a:cs typeface="Calibri"/>
                <a:sym typeface="Calibri"/>
              </a:rPr>
              <a:t>Case 2: </a:t>
            </a:r>
            <a:r>
              <a:rPr b="1" i="1" lang="en-US" sz="2000">
                <a:solidFill>
                  <a:srgbClr val="006FC0"/>
                </a:solidFill>
                <a:latin typeface="Calibri"/>
                <a:ea typeface="Calibri"/>
                <a:cs typeface="Calibri"/>
                <a:sym typeface="Calibri"/>
              </a:rPr>
              <a:t>n</a:t>
            </a:r>
            <a:r>
              <a:rPr b="1" baseline="-25000" i="1" lang="en-US" sz="1950">
                <a:solidFill>
                  <a:srgbClr val="006FC0"/>
                </a:solidFill>
                <a:latin typeface="Calibri"/>
                <a:ea typeface="Calibri"/>
                <a:cs typeface="Calibri"/>
                <a:sym typeface="Calibri"/>
              </a:rPr>
              <a:t>p </a:t>
            </a:r>
            <a:r>
              <a:rPr b="1" lang="en-US" sz="2000">
                <a:solidFill>
                  <a:srgbClr val="006FC0"/>
                </a:solidFill>
                <a:latin typeface="Calibri"/>
                <a:ea typeface="Calibri"/>
                <a:cs typeface="Calibri"/>
                <a:sym typeface="Calibri"/>
              </a:rPr>
              <a:t>== </a:t>
            </a:r>
            <a:r>
              <a:rPr b="1" i="1" lang="en-US" sz="2000">
                <a:solidFill>
                  <a:srgbClr val="006FC0"/>
                </a:solidFill>
                <a:latin typeface="Calibri"/>
                <a:ea typeface="Calibri"/>
                <a:cs typeface="Calibri"/>
                <a:sym typeface="Calibri"/>
              </a:rPr>
              <a:t>n</a:t>
            </a:r>
            <a:r>
              <a:rPr b="1" baseline="-25000" i="1" lang="en-US" sz="1950">
                <a:solidFill>
                  <a:srgbClr val="006FC0"/>
                </a:solidFill>
                <a:latin typeface="Calibri"/>
                <a:ea typeface="Calibri"/>
                <a:cs typeface="Calibri"/>
                <a:sym typeface="Calibri"/>
              </a:rPr>
              <a:t>q</a:t>
            </a:r>
            <a:endParaRPr baseline="-25000" sz="1950">
              <a:solidFill>
                <a:schemeClr val="dk1"/>
              </a:solidFill>
              <a:latin typeface="Calibri"/>
              <a:ea typeface="Calibri"/>
              <a:cs typeface="Calibri"/>
              <a:sym typeface="Calibri"/>
            </a:endParaRPr>
          </a:p>
          <a:p>
            <a:pPr indent="-228600" lvl="0" marL="292100" marR="0" rtl="0" algn="l">
              <a:lnSpc>
                <a:spcPct val="100000"/>
              </a:lnSpc>
              <a:spcBef>
                <a:spcPts val="1705"/>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Procedures are at the same nesting level</a:t>
            </a:r>
            <a:endParaRPr sz="2000">
              <a:solidFill>
                <a:schemeClr val="dk1"/>
              </a:solidFill>
              <a:latin typeface="Calibri"/>
              <a:ea typeface="Calibri"/>
              <a:cs typeface="Calibri"/>
              <a:sym typeface="Calibri"/>
            </a:endParaRPr>
          </a:p>
          <a:p>
            <a:pPr indent="-228600" lvl="0" marL="292100" marR="0" rtl="0" algn="l">
              <a:lnSpc>
                <a:spcPct val="100000"/>
              </a:lnSpc>
              <a:spcBef>
                <a:spcPts val="1689"/>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Access link of called procedure </a:t>
            </a:r>
            <a:r>
              <a:rPr lang="en-US" sz="2000">
                <a:solidFill>
                  <a:schemeClr val="dk1"/>
                </a:solidFill>
                <a:latin typeface="Cambria Math"/>
                <a:ea typeface="Cambria Math"/>
                <a:cs typeface="Cambria Math"/>
                <a:sym typeface="Cambria Math"/>
              </a:rPr>
              <a:t>𝑝 </a:t>
            </a:r>
            <a:r>
              <a:rPr lang="en-US" sz="2000">
                <a:solidFill>
                  <a:schemeClr val="dk1"/>
                </a:solidFill>
                <a:latin typeface="Calibri"/>
                <a:ea typeface="Calibri"/>
                <a:cs typeface="Calibri"/>
                <a:sym typeface="Calibri"/>
              </a:rPr>
              <a:t>is the same as </a:t>
            </a:r>
            <a:r>
              <a:rPr lang="en-US" sz="2000">
                <a:solidFill>
                  <a:schemeClr val="dk1"/>
                </a:solidFill>
                <a:latin typeface="Cambria Math"/>
                <a:ea typeface="Cambria Math"/>
                <a:cs typeface="Cambria Math"/>
                <a:sym typeface="Cambria Math"/>
              </a:rPr>
              <a:t>𝑞</a:t>
            </a:r>
            <a:endParaRPr sz="2000">
              <a:solidFill>
                <a:schemeClr val="dk1"/>
              </a:solidFill>
              <a:latin typeface="Cambria Math"/>
              <a:ea typeface="Cambria Math"/>
              <a:cs typeface="Cambria Math"/>
              <a:sym typeface="Cambria Math"/>
            </a:endParaRPr>
          </a:p>
        </p:txBody>
      </p:sp>
      <p:sp>
        <p:nvSpPr>
          <p:cNvPr id="1418" name="Google Shape;1418;p10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19" name="Google Shape;1419;p100"/>
          <p:cNvGrpSpPr/>
          <p:nvPr/>
        </p:nvGrpSpPr>
        <p:grpSpPr>
          <a:xfrm>
            <a:off x="7891784" y="469391"/>
            <a:ext cx="4017177" cy="4274820"/>
            <a:chOff x="7891784" y="469391"/>
            <a:chExt cx="4017177" cy="4274820"/>
          </a:xfrm>
        </p:grpSpPr>
        <p:pic>
          <p:nvPicPr>
            <p:cNvPr id="1420" name="Google Shape;1420;p100"/>
            <p:cNvPicPr preferRelativeResize="0"/>
            <p:nvPr/>
          </p:nvPicPr>
          <p:blipFill rotWithShape="1">
            <a:blip r:embed="rId3">
              <a:alphaModFix/>
            </a:blip>
            <a:srcRect b="0" l="0" r="0" t="0"/>
            <a:stretch/>
          </p:blipFill>
          <p:spPr>
            <a:xfrm>
              <a:off x="10658855" y="469391"/>
              <a:ext cx="934211" cy="1399031"/>
            </a:xfrm>
            <a:prstGeom prst="rect">
              <a:avLst/>
            </a:prstGeom>
            <a:noFill/>
            <a:ln>
              <a:noFill/>
            </a:ln>
          </p:spPr>
        </p:pic>
        <p:pic>
          <p:nvPicPr>
            <p:cNvPr id="1421" name="Google Shape;1421;p100"/>
            <p:cNvPicPr preferRelativeResize="0"/>
            <p:nvPr/>
          </p:nvPicPr>
          <p:blipFill rotWithShape="1">
            <a:blip r:embed="rId4">
              <a:alphaModFix/>
            </a:blip>
            <a:srcRect b="0" l="0" r="0" t="0"/>
            <a:stretch/>
          </p:blipFill>
          <p:spPr>
            <a:xfrm>
              <a:off x="7891784" y="1888797"/>
              <a:ext cx="4017177" cy="2855414"/>
            </a:xfrm>
            <a:prstGeom prst="rect">
              <a:avLst/>
            </a:prstGeom>
            <a:noFill/>
            <a:ln>
              <a:noFill/>
            </a:ln>
          </p:spPr>
        </p:pic>
      </p:grpSp>
      <p:sp>
        <p:nvSpPr>
          <p:cNvPr id="1422" name="Google Shape;1422;p10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423" name="Google Shape;1423;p100"/>
          <p:cNvSpPr txBox="1"/>
          <p:nvPr/>
        </p:nvSpPr>
        <p:spPr>
          <a:xfrm>
            <a:off x="5485638" y="4874971"/>
            <a:ext cx="3802379" cy="1671955"/>
          </a:xfrm>
          <a:prstGeom prst="rect">
            <a:avLst/>
          </a:prstGeom>
          <a:noFill/>
          <a:ln>
            <a:noFill/>
          </a:ln>
        </p:spPr>
        <p:txBody>
          <a:bodyPr anchorCtr="0" anchor="t" bIns="0" lIns="0" spcFirstLastPara="1" rIns="0" wrap="square" tIns="149850">
            <a:spAutoFit/>
          </a:bodyPr>
          <a:lstStyle/>
          <a:p>
            <a:pPr indent="-165735" lvl="0" marL="1778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Nesting depth of exchange is 2</a:t>
            </a:r>
            <a:endParaRPr sz="1800">
              <a:solidFill>
                <a:schemeClr val="dk1"/>
              </a:solidFill>
              <a:latin typeface="Calibri"/>
              <a:ea typeface="Calibri"/>
              <a:cs typeface="Calibri"/>
              <a:sym typeface="Calibri"/>
            </a:endParaRPr>
          </a:p>
          <a:p>
            <a:pPr indent="-165735" lvl="0" marL="177800" marR="0" rtl="0" algn="l">
              <a:lnSpc>
                <a:spcPct val="100000"/>
              </a:lnSpc>
              <a:spcBef>
                <a:spcPts val="108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Nesting depth of quicksort is 2</a:t>
            </a:r>
            <a:endParaRPr sz="1800">
              <a:solidFill>
                <a:schemeClr val="dk1"/>
              </a:solidFill>
              <a:latin typeface="Calibri"/>
              <a:ea typeface="Calibri"/>
              <a:cs typeface="Calibri"/>
              <a:sym typeface="Calibri"/>
            </a:endParaRPr>
          </a:p>
          <a:p>
            <a:pPr indent="0" lvl="0" marL="12700" marR="0" rtl="0" algn="l">
              <a:lnSpc>
                <a:spcPct val="100000"/>
              </a:lnSpc>
              <a:spcBef>
                <a:spcPts val="1080"/>
              </a:spcBef>
              <a:spcAft>
                <a:spcPts val="0"/>
              </a:spcAft>
              <a:buNone/>
            </a:pPr>
            <a:r>
              <a:rPr lang="en-US" sz="1800">
                <a:solidFill>
                  <a:schemeClr val="dk1"/>
                </a:solidFill>
                <a:latin typeface="Calibri"/>
                <a:ea typeface="Calibri"/>
                <a:cs typeface="Calibri"/>
                <a:sym typeface="Calibri"/>
              </a:rPr>
              <a:t>Access link of called procedure </a:t>
            </a:r>
            <a:r>
              <a:rPr i="1" lang="en-US" sz="1800">
                <a:solidFill>
                  <a:schemeClr val="dk1"/>
                </a:solidFill>
                <a:latin typeface="Calibri"/>
                <a:ea typeface="Calibri"/>
                <a:cs typeface="Calibri"/>
                <a:sym typeface="Calibri"/>
              </a:rPr>
              <a:t>exchange</a:t>
            </a:r>
            <a:endParaRPr sz="1800">
              <a:solidFill>
                <a:schemeClr val="dk1"/>
              </a:solidFill>
              <a:latin typeface="Calibri"/>
              <a:ea typeface="Calibri"/>
              <a:cs typeface="Calibri"/>
              <a:sym typeface="Calibri"/>
            </a:endParaRPr>
          </a:p>
          <a:p>
            <a:pPr indent="0" lvl="0" marL="12700" marR="0" rtl="0" algn="l">
              <a:lnSpc>
                <a:spcPct val="100000"/>
              </a:lnSpc>
              <a:spcBef>
                <a:spcPts val="1080"/>
              </a:spcBef>
              <a:spcAft>
                <a:spcPts val="0"/>
              </a:spcAft>
              <a:buNone/>
            </a:pPr>
            <a:r>
              <a:rPr lang="en-US" sz="1800">
                <a:solidFill>
                  <a:schemeClr val="dk1"/>
                </a:solidFill>
                <a:latin typeface="Calibri"/>
                <a:ea typeface="Calibri"/>
                <a:cs typeface="Calibri"/>
                <a:sym typeface="Calibri"/>
              </a:rPr>
              <a:t>is the same as </a:t>
            </a:r>
            <a:r>
              <a:rPr i="1" lang="en-US" sz="1800">
                <a:solidFill>
                  <a:schemeClr val="dk1"/>
                </a:solidFill>
                <a:latin typeface="Calibri"/>
                <a:ea typeface="Calibri"/>
                <a:cs typeface="Calibri"/>
                <a:sym typeface="Calibri"/>
              </a:rPr>
              <a:t>quicksort</a:t>
            </a:r>
            <a:endParaRPr sz="1800">
              <a:solidFill>
                <a:schemeClr val="dk1"/>
              </a:solidFill>
              <a:latin typeface="Calibri"/>
              <a:ea typeface="Calibri"/>
              <a:cs typeface="Calibri"/>
              <a:sym typeface="Calibri"/>
            </a:endParaRPr>
          </a:p>
        </p:txBody>
      </p:sp>
      <p:grpSp>
        <p:nvGrpSpPr>
          <p:cNvPr id="1424" name="Google Shape;1424;p100"/>
          <p:cNvGrpSpPr/>
          <p:nvPr/>
        </p:nvGrpSpPr>
        <p:grpSpPr>
          <a:xfrm>
            <a:off x="481258" y="4004752"/>
            <a:ext cx="4921067" cy="2848979"/>
            <a:chOff x="481258" y="4004752"/>
            <a:chExt cx="4921067" cy="2848979"/>
          </a:xfrm>
        </p:grpSpPr>
        <p:pic>
          <p:nvPicPr>
            <p:cNvPr id="1425" name="Google Shape;1425;p100"/>
            <p:cNvPicPr preferRelativeResize="0"/>
            <p:nvPr/>
          </p:nvPicPr>
          <p:blipFill rotWithShape="1">
            <a:blip r:embed="rId5">
              <a:alphaModFix/>
            </a:blip>
            <a:srcRect b="0" l="0" r="0" t="0"/>
            <a:stretch/>
          </p:blipFill>
          <p:spPr>
            <a:xfrm>
              <a:off x="481258" y="4004752"/>
              <a:ext cx="4026436" cy="2848979"/>
            </a:xfrm>
            <a:prstGeom prst="rect">
              <a:avLst/>
            </a:prstGeom>
            <a:noFill/>
            <a:ln>
              <a:noFill/>
            </a:ln>
          </p:spPr>
        </p:pic>
        <p:pic>
          <p:nvPicPr>
            <p:cNvPr id="1426" name="Google Shape;1426;p100"/>
            <p:cNvPicPr preferRelativeResize="0"/>
            <p:nvPr/>
          </p:nvPicPr>
          <p:blipFill rotWithShape="1">
            <a:blip r:embed="rId6">
              <a:alphaModFix/>
            </a:blip>
            <a:srcRect b="0" l="0" r="0" t="0"/>
            <a:stretch/>
          </p:blipFill>
          <p:spPr>
            <a:xfrm>
              <a:off x="4354067" y="5056886"/>
              <a:ext cx="1048258" cy="1059649"/>
            </a:xfrm>
            <a:prstGeom prst="rect">
              <a:avLst/>
            </a:prstGeom>
            <a:noFill/>
            <a:ln>
              <a:noFill/>
            </a:ln>
          </p:spPr>
        </p:pic>
      </p:gr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0" name="Shape 1430"/>
        <p:cNvGrpSpPr/>
        <p:nvPr/>
      </p:nvGrpSpPr>
      <p:grpSpPr>
        <a:xfrm>
          <a:off x="0" y="0"/>
          <a:ext cx="0" cy="0"/>
          <a:chOff x="0" y="0"/>
          <a:chExt cx="0" cy="0"/>
        </a:xfrm>
      </p:grpSpPr>
      <p:sp>
        <p:nvSpPr>
          <p:cNvPr id="1431" name="Google Shape;1431;p101"/>
          <p:cNvSpPr txBox="1"/>
          <p:nvPr/>
        </p:nvSpPr>
        <p:spPr>
          <a:xfrm>
            <a:off x="471931" y="760603"/>
            <a:ext cx="8551545" cy="5095875"/>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5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600">
                <a:solidFill>
                  <a:srgbClr val="006FC0"/>
                </a:solidFill>
                <a:latin typeface="Calibri"/>
                <a:ea typeface="Calibri"/>
                <a:cs typeface="Calibri"/>
                <a:sym typeface="Calibri"/>
              </a:rPr>
              <a:t>Access links for Procedure Parameters</a:t>
            </a:r>
            <a:endParaRPr sz="2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3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When a procedure p is passed to another procedure q as parameter, q may not</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chemeClr val="dk1"/>
                </a:solidFill>
                <a:latin typeface="Calibri"/>
                <a:ea typeface="Calibri"/>
                <a:cs typeface="Calibri"/>
                <a:sym typeface="Calibri"/>
              </a:rPr>
              <a:t>know the context in which p appears and its impossible to set access link for p.</a:t>
            </a:r>
            <a:endParaRPr sz="2000">
              <a:solidFill>
                <a:schemeClr val="dk1"/>
              </a:solidFill>
              <a:latin typeface="Calibri"/>
              <a:ea typeface="Calibri"/>
              <a:cs typeface="Calibri"/>
              <a:sym typeface="Calibri"/>
            </a:endParaRPr>
          </a:p>
          <a:p>
            <a:pPr indent="-228600" lvl="1" marL="698500" marR="340360" rtl="0" algn="l">
              <a:lnSpc>
                <a:spcPct val="150000"/>
              </a:lnSpc>
              <a:spcBef>
                <a:spcPts val="505"/>
              </a:spcBef>
              <a:spcAft>
                <a:spcPts val="0"/>
              </a:spcAft>
              <a:buClr>
                <a:srgbClr val="C00000"/>
              </a:buClr>
              <a:buSzPts val="2000"/>
              <a:buFont typeface="Arial"/>
              <a:buChar char="•"/>
            </a:pPr>
            <a:r>
              <a:rPr b="1" i="0" lang="en-US" sz="2000" u="none" cap="none" strike="noStrike">
                <a:solidFill>
                  <a:srgbClr val="C00000"/>
                </a:solidFill>
                <a:latin typeface="Calibri"/>
                <a:ea typeface="Calibri"/>
                <a:cs typeface="Calibri"/>
                <a:sym typeface="Calibri"/>
              </a:rPr>
              <a:t>Solution: </a:t>
            </a:r>
            <a:r>
              <a:rPr b="1" i="0" lang="en-US" sz="2000" u="none" cap="none" strike="noStrike">
                <a:solidFill>
                  <a:srgbClr val="006FC0"/>
                </a:solidFill>
                <a:latin typeface="Calibri"/>
                <a:ea typeface="Calibri"/>
                <a:cs typeface="Calibri"/>
                <a:sym typeface="Calibri"/>
              </a:rPr>
              <a:t>when procedures are used as parameters, the caller needs to  pass proper access link to the parameter along with name of procedure  parameter.</a:t>
            </a:r>
            <a:endParaRPr b="0" i="0" sz="2000" u="none" cap="none" strike="noStrike">
              <a:solidFill>
                <a:schemeClr val="dk1"/>
              </a:solidFill>
              <a:latin typeface="Calibri"/>
              <a:ea typeface="Calibri"/>
              <a:cs typeface="Calibri"/>
              <a:sym typeface="Calibri"/>
            </a:endParaRPr>
          </a:p>
          <a:p>
            <a:pPr indent="-228600" lvl="1" marL="698500" marR="5080" rtl="0" algn="l">
              <a:lnSpc>
                <a:spcPct val="150100"/>
              </a:lnSpc>
              <a:spcBef>
                <a:spcPts val="49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Caller always knows the link. i.e, in the above case p must be a name  accessible to q, therefore q determines access link for p exactly as if p being  called by r directly</a:t>
            </a:r>
            <a:endParaRPr b="0" i="0" sz="2000" u="none" cap="none" strike="noStrike">
              <a:solidFill>
                <a:schemeClr val="dk1"/>
              </a:solidFill>
              <a:latin typeface="Calibri"/>
              <a:ea typeface="Calibri"/>
              <a:cs typeface="Calibri"/>
              <a:sym typeface="Calibri"/>
            </a:endParaRPr>
          </a:p>
        </p:txBody>
      </p:sp>
      <p:pic>
        <p:nvPicPr>
          <p:cNvPr id="1432" name="Google Shape;1432;p10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433" name="Google Shape;1433;p10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10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435" name="Google Shape;1435;p101"/>
          <p:cNvSpPr/>
          <p:nvPr/>
        </p:nvSpPr>
        <p:spPr>
          <a:xfrm>
            <a:off x="5715000" y="1295400"/>
            <a:ext cx="6096000" cy="2280496"/>
          </a:xfrm>
          <a:prstGeom prst="rect">
            <a:avLst/>
          </a:prstGeom>
          <a:noFill/>
          <a:ln>
            <a:noFill/>
          </a:ln>
        </p:spPr>
        <p:txBody>
          <a:bodyPr anchorCtr="0" anchor="t" bIns="45700" lIns="91425" spcFirstLastPara="1" rIns="91425" wrap="square" tIns="45700">
            <a:spAutoFit/>
          </a:bodyPr>
          <a:lstStyle/>
          <a:p>
            <a:pPr indent="0" lvl="0" marL="3619500" marR="0" rtl="0" algn="l">
              <a:lnSpc>
                <a:spcPct val="112413"/>
              </a:lnSpc>
              <a:spcBef>
                <a:spcPts val="0"/>
              </a:spcBef>
              <a:spcAft>
                <a:spcPts val="0"/>
              </a:spcAft>
              <a:buNone/>
            </a:pPr>
            <a:r>
              <a:t/>
            </a:r>
            <a:endParaRPr b="1" sz="1800">
              <a:solidFill>
                <a:srgbClr val="0070C0"/>
              </a:solidFill>
              <a:latin typeface="Trebuchet MS"/>
              <a:ea typeface="Trebuchet MS"/>
              <a:cs typeface="Trebuchet MS"/>
              <a:sym typeface="Trebuchet MS"/>
            </a:endParaRPr>
          </a:p>
          <a:p>
            <a:pPr indent="0" lvl="0" marL="3619500" marR="0" rtl="0" algn="l">
              <a:lnSpc>
                <a:spcPct val="112413"/>
              </a:lnSpc>
              <a:spcBef>
                <a:spcPts val="0"/>
              </a:spcBef>
              <a:spcAft>
                <a:spcPts val="0"/>
              </a:spcAft>
              <a:buNone/>
            </a:pPr>
            <a:r>
              <a:t/>
            </a:r>
            <a:endParaRPr b="1" sz="1800">
              <a:solidFill>
                <a:srgbClr val="0070C0"/>
              </a:solidFill>
              <a:latin typeface="Trebuchet MS"/>
              <a:ea typeface="Trebuchet MS"/>
              <a:cs typeface="Trebuchet MS"/>
              <a:sym typeface="Trebuchet MS"/>
            </a:endParaRPr>
          </a:p>
          <a:p>
            <a:pPr indent="0" lvl="0" marL="3619500" marR="0" rtl="0" algn="l">
              <a:lnSpc>
                <a:spcPct val="112413"/>
              </a:lnSpc>
              <a:spcBef>
                <a:spcPts val="0"/>
              </a:spcBef>
              <a:spcAft>
                <a:spcPts val="0"/>
              </a:spcAft>
              <a:buNone/>
            </a:pPr>
            <a:r>
              <a:t/>
            </a:r>
            <a:endParaRPr b="1" sz="1800">
              <a:solidFill>
                <a:srgbClr val="0070C0"/>
              </a:solidFill>
              <a:latin typeface="Trebuchet MS"/>
              <a:ea typeface="Trebuchet MS"/>
              <a:cs typeface="Trebuchet MS"/>
              <a:sym typeface="Trebuchet MS"/>
            </a:endParaRPr>
          </a:p>
          <a:p>
            <a:pPr indent="0" lvl="0" marL="3619500" marR="0" rtl="0" algn="l">
              <a:lnSpc>
                <a:spcPct val="112413"/>
              </a:lnSpc>
              <a:spcBef>
                <a:spcPts val="0"/>
              </a:spcBef>
              <a:spcAft>
                <a:spcPts val="0"/>
              </a:spcAft>
              <a:buNone/>
            </a:pPr>
            <a:r>
              <a:t/>
            </a:r>
            <a:endParaRPr b="1" sz="1800">
              <a:solidFill>
                <a:srgbClr val="0070C0"/>
              </a:solidFill>
              <a:latin typeface="Trebuchet MS"/>
              <a:ea typeface="Trebuchet MS"/>
              <a:cs typeface="Trebuchet MS"/>
              <a:sym typeface="Trebuchet MS"/>
            </a:endParaRPr>
          </a:p>
          <a:p>
            <a:pPr indent="0" lvl="0" marL="3619500" marR="0" rtl="0" algn="l">
              <a:lnSpc>
                <a:spcPct val="112413"/>
              </a:lnSpc>
              <a:spcBef>
                <a:spcPts val="0"/>
              </a:spcBef>
              <a:spcAft>
                <a:spcPts val="0"/>
              </a:spcAft>
              <a:buNone/>
            </a:pPr>
            <a:r>
              <a:rPr b="1" lang="en-US" sz="1800">
                <a:solidFill>
                  <a:srgbClr val="0070C0"/>
                </a:solidFill>
                <a:latin typeface="Trebuchet MS"/>
                <a:ea typeface="Trebuchet MS"/>
                <a:cs typeface="Trebuchet MS"/>
                <a:sym typeface="Trebuchet MS"/>
              </a:rPr>
              <a:t>r ( ) {</a:t>
            </a:r>
            <a:endParaRPr sz="1800">
              <a:solidFill>
                <a:schemeClr val="dk1"/>
              </a:solidFill>
              <a:latin typeface="Trebuchet MS"/>
              <a:ea typeface="Trebuchet MS"/>
              <a:cs typeface="Trebuchet MS"/>
              <a:sym typeface="Trebuchet MS"/>
            </a:endParaRPr>
          </a:p>
          <a:p>
            <a:pPr indent="0" lvl="0" marL="4800600" marR="0" rtl="0" algn="l">
              <a:lnSpc>
                <a:spcPct val="115517"/>
              </a:lnSpc>
              <a:spcBef>
                <a:spcPts val="0"/>
              </a:spcBef>
              <a:spcAft>
                <a:spcPts val="0"/>
              </a:spcAft>
              <a:buNone/>
            </a:pPr>
            <a:r>
              <a:rPr b="1" lang="en-US" sz="1800">
                <a:solidFill>
                  <a:srgbClr val="0070C0"/>
                </a:solidFill>
                <a:latin typeface="Trebuchet MS"/>
                <a:ea typeface="Trebuchet MS"/>
                <a:cs typeface="Trebuchet MS"/>
                <a:sym typeface="Trebuchet MS"/>
              </a:rPr>
              <a:t>q ( p() )</a:t>
            </a:r>
            <a:endParaRPr sz="1800">
              <a:solidFill>
                <a:schemeClr val="dk1"/>
              </a:solidFill>
              <a:latin typeface="Trebuchet MS"/>
              <a:ea typeface="Trebuchet MS"/>
              <a:cs typeface="Trebuchet MS"/>
              <a:sym typeface="Trebuchet MS"/>
            </a:endParaRPr>
          </a:p>
          <a:p>
            <a:pPr indent="0" lvl="0" marL="4000500" marR="0" rtl="0" algn="l">
              <a:lnSpc>
                <a:spcPct val="113793"/>
              </a:lnSpc>
              <a:spcBef>
                <a:spcPts val="0"/>
              </a:spcBef>
              <a:spcAft>
                <a:spcPts val="0"/>
              </a:spcAft>
              <a:buNone/>
            </a:pPr>
            <a:r>
              <a:rPr b="1" lang="en-US" sz="1800">
                <a:solidFill>
                  <a:srgbClr val="0070C0"/>
                </a:solidFill>
                <a:latin typeface="Trebuchet MS"/>
                <a:ea typeface="Trebuchet MS"/>
                <a:cs typeface="Trebuchet MS"/>
                <a:sym typeface="Trebuchet MS"/>
              </a:rPr>
              <a:t>}</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9" name="Shape 1439"/>
        <p:cNvGrpSpPr/>
        <p:nvPr/>
      </p:nvGrpSpPr>
      <p:grpSpPr>
        <a:xfrm>
          <a:off x="0" y="0"/>
          <a:ext cx="0" cy="0"/>
          <a:chOff x="0" y="0"/>
          <a:chExt cx="0" cy="0"/>
        </a:xfrm>
      </p:grpSpPr>
      <p:sp>
        <p:nvSpPr>
          <p:cNvPr id="1440" name="Google Shape;1440;p102"/>
          <p:cNvSpPr txBox="1"/>
          <p:nvPr/>
        </p:nvSpPr>
        <p:spPr>
          <a:xfrm>
            <a:off x="5204840" y="6128105"/>
            <a:ext cx="67043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Figure 7.13: </a:t>
            </a:r>
            <a:r>
              <a:rPr b="1" lang="en-US" sz="2000">
                <a:solidFill>
                  <a:srgbClr val="006FC0"/>
                </a:solidFill>
                <a:latin typeface="Calibri"/>
                <a:ea typeface="Calibri"/>
                <a:cs typeface="Calibri"/>
                <a:sym typeface="Calibri"/>
              </a:rPr>
              <a:t>Actual parameters carry their access link with them</a:t>
            </a:r>
            <a:endParaRPr sz="2000">
              <a:solidFill>
                <a:schemeClr val="dk1"/>
              </a:solidFill>
              <a:latin typeface="Calibri"/>
              <a:ea typeface="Calibri"/>
              <a:cs typeface="Calibri"/>
              <a:sym typeface="Calibri"/>
            </a:endParaRPr>
          </a:p>
        </p:txBody>
      </p:sp>
      <p:sp>
        <p:nvSpPr>
          <p:cNvPr id="1441" name="Google Shape;1441;p102"/>
          <p:cNvSpPr txBox="1"/>
          <p:nvPr/>
        </p:nvSpPr>
        <p:spPr>
          <a:xfrm>
            <a:off x="513080" y="760603"/>
            <a:ext cx="4817110" cy="10934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Access links for Procedure Parameters</a:t>
            </a:r>
            <a:endParaRPr sz="2400">
              <a:solidFill>
                <a:schemeClr val="dk1"/>
              </a:solidFill>
              <a:latin typeface="Calibri"/>
              <a:ea typeface="Calibri"/>
              <a:cs typeface="Calibri"/>
              <a:sym typeface="Calibri"/>
            </a:endParaRPr>
          </a:p>
        </p:txBody>
      </p:sp>
      <p:pic>
        <p:nvPicPr>
          <p:cNvPr id="1442" name="Google Shape;1442;p10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443" name="Google Shape;1443;p10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10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1445" name="Google Shape;1445;p102"/>
          <p:cNvPicPr preferRelativeResize="0"/>
          <p:nvPr/>
        </p:nvPicPr>
        <p:blipFill rotWithShape="1">
          <a:blip r:embed="rId4">
            <a:alphaModFix/>
          </a:blip>
          <a:srcRect b="0" l="0" r="0" t="0"/>
          <a:stretch/>
        </p:blipFill>
        <p:spPr>
          <a:xfrm>
            <a:off x="948689" y="2214372"/>
            <a:ext cx="3324225" cy="3324225"/>
          </a:xfrm>
          <a:prstGeom prst="rect">
            <a:avLst/>
          </a:prstGeom>
          <a:noFill/>
          <a:ln>
            <a:noFill/>
          </a:ln>
        </p:spPr>
      </p:pic>
      <p:sp>
        <p:nvSpPr>
          <p:cNvPr id="1446" name="Google Shape;1446;p102"/>
          <p:cNvSpPr txBox="1"/>
          <p:nvPr/>
        </p:nvSpPr>
        <p:spPr>
          <a:xfrm>
            <a:off x="628294" y="5868137"/>
            <a:ext cx="3642995" cy="613410"/>
          </a:xfrm>
          <a:prstGeom prst="rect">
            <a:avLst/>
          </a:prstGeom>
          <a:noFill/>
          <a:ln>
            <a:noFill/>
          </a:ln>
        </p:spPr>
        <p:txBody>
          <a:bodyPr anchorCtr="0" anchor="t" bIns="0" lIns="0" spcFirstLastPara="1" rIns="0" wrap="square" tIns="3175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Figure 7.12: Sketch of ML program that</a:t>
            </a:r>
            <a:endParaRPr sz="1800">
              <a:solidFill>
                <a:schemeClr val="dk1"/>
              </a:solidFill>
              <a:latin typeface="Calibri"/>
              <a:ea typeface="Calibri"/>
              <a:cs typeface="Calibri"/>
              <a:sym typeface="Calibri"/>
            </a:endParaRPr>
          </a:p>
          <a:p>
            <a:pPr indent="0" lvl="0" marL="12700" marR="0" rtl="0" algn="l">
              <a:lnSpc>
                <a:spcPct val="100000"/>
              </a:lnSpc>
              <a:spcBef>
                <a:spcPts val="160"/>
              </a:spcBef>
              <a:spcAft>
                <a:spcPts val="0"/>
              </a:spcAft>
              <a:buNone/>
            </a:pPr>
            <a:r>
              <a:rPr lang="en-US" sz="1800">
                <a:solidFill>
                  <a:schemeClr val="dk1"/>
                </a:solidFill>
                <a:latin typeface="Calibri"/>
                <a:ea typeface="Calibri"/>
                <a:cs typeface="Calibri"/>
                <a:sym typeface="Calibri"/>
              </a:rPr>
              <a:t>uses function-parameters</a:t>
            </a:r>
            <a:endParaRPr sz="1800">
              <a:solidFill>
                <a:schemeClr val="dk1"/>
              </a:solidFill>
              <a:latin typeface="Calibri"/>
              <a:ea typeface="Calibri"/>
              <a:cs typeface="Calibri"/>
              <a:sym typeface="Calibri"/>
            </a:endParaRPr>
          </a:p>
        </p:txBody>
      </p:sp>
      <p:pic>
        <p:nvPicPr>
          <p:cNvPr id="1447" name="Google Shape;1447;p102"/>
          <p:cNvPicPr preferRelativeResize="0"/>
          <p:nvPr/>
        </p:nvPicPr>
        <p:blipFill rotWithShape="1">
          <a:blip r:embed="rId5">
            <a:alphaModFix/>
          </a:blip>
          <a:srcRect b="0" l="0" r="0" t="0"/>
          <a:stretch/>
        </p:blipFill>
        <p:spPr>
          <a:xfrm>
            <a:off x="6471655" y="2156398"/>
            <a:ext cx="4800231" cy="3910001"/>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1" name="Shape 1451"/>
        <p:cNvGrpSpPr/>
        <p:nvPr/>
      </p:nvGrpSpPr>
      <p:grpSpPr>
        <a:xfrm>
          <a:off x="0" y="0"/>
          <a:ext cx="0" cy="0"/>
          <a:chOff x="0" y="0"/>
          <a:chExt cx="0" cy="0"/>
        </a:xfrm>
      </p:grpSpPr>
      <p:sp>
        <p:nvSpPr>
          <p:cNvPr id="1452" name="Google Shape;1452;p104"/>
          <p:cNvSpPr txBox="1"/>
          <p:nvPr/>
        </p:nvSpPr>
        <p:spPr>
          <a:xfrm>
            <a:off x="513080" y="1462785"/>
            <a:ext cx="30276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Maintaining the Display</a:t>
            </a:r>
            <a:endParaRPr sz="2400">
              <a:solidFill>
                <a:schemeClr val="dk1"/>
              </a:solidFill>
              <a:latin typeface="Calibri"/>
              <a:ea typeface="Calibri"/>
              <a:cs typeface="Calibri"/>
              <a:sym typeface="Calibri"/>
            </a:endParaRPr>
          </a:p>
        </p:txBody>
      </p:sp>
      <p:sp>
        <p:nvSpPr>
          <p:cNvPr id="1453" name="Google Shape;1453;p104"/>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1454" name="Google Shape;1454;p10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455" name="Google Shape;1455;p10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10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457" name="Google Shape;1457;p104"/>
          <p:cNvSpPr txBox="1"/>
          <p:nvPr/>
        </p:nvSpPr>
        <p:spPr>
          <a:xfrm>
            <a:off x="561543" y="2188209"/>
            <a:ext cx="7030720" cy="4114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Example:</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3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In Fig. 7.14(d), we see the display d, with</a:t>
            </a:r>
            <a:endParaRPr sz="2000">
              <a:solidFill>
                <a:schemeClr val="dk1"/>
              </a:solidFill>
              <a:latin typeface="Calibri"/>
              <a:ea typeface="Calibri"/>
              <a:cs typeface="Calibri"/>
              <a:sym typeface="Calibri"/>
            </a:endParaRPr>
          </a:p>
          <a:p>
            <a:pPr indent="-228600" lvl="1" marL="697865" marR="5080" rtl="0" algn="l">
              <a:lnSpc>
                <a:spcPct val="140000"/>
              </a:lnSpc>
              <a:spcBef>
                <a:spcPts val="130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d[1] holding a pointer to the activation record for sort, the  highest (and only) activation record for a function at nesting  depth 1.</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5"/>
              </a:spcBef>
              <a:spcAft>
                <a:spcPts val="0"/>
              </a:spcAft>
              <a:buClr>
                <a:schemeClr val="dk1"/>
              </a:buClr>
              <a:buSzPts val="1850"/>
              <a:buFont typeface="Arial"/>
              <a:buNone/>
            </a:pPr>
            <a:r>
              <a:t/>
            </a:r>
            <a:endParaRPr b="0" i="0" sz="1850" u="none" cap="none" strike="noStrike">
              <a:solidFill>
                <a:schemeClr val="dk1"/>
              </a:solidFill>
              <a:latin typeface="Calibri"/>
              <a:ea typeface="Calibri"/>
              <a:cs typeface="Calibri"/>
              <a:sym typeface="Calibri"/>
            </a:endParaRPr>
          </a:p>
          <a:p>
            <a:pPr indent="-229234" lvl="1" marL="698500" marR="0" rtl="0" algn="l">
              <a:lnSpc>
                <a:spcPct val="100000"/>
              </a:lnSpc>
              <a:spcBef>
                <a:spcPts val="5"/>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d[2] holding a pointer to the activation record for exchange,</a:t>
            </a:r>
            <a:endParaRPr b="0" i="0" sz="2000" u="none" cap="none" strike="noStrike">
              <a:solidFill>
                <a:schemeClr val="dk1"/>
              </a:solidFill>
              <a:latin typeface="Calibri"/>
              <a:ea typeface="Calibri"/>
              <a:cs typeface="Calibri"/>
              <a:sym typeface="Calibri"/>
            </a:endParaRPr>
          </a:p>
          <a:p>
            <a:pPr indent="0" lvl="0" marL="697865" marR="0" rtl="0" algn="l">
              <a:lnSpc>
                <a:spcPct val="100000"/>
              </a:lnSpc>
              <a:spcBef>
                <a:spcPts val="960"/>
              </a:spcBef>
              <a:spcAft>
                <a:spcPts val="0"/>
              </a:spcAft>
              <a:buNone/>
            </a:pPr>
            <a:r>
              <a:rPr b="1" lang="en-US" sz="2000">
                <a:solidFill>
                  <a:schemeClr val="dk1"/>
                </a:solidFill>
                <a:latin typeface="Calibri"/>
                <a:ea typeface="Calibri"/>
                <a:cs typeface="Calibri"/>
                <a:sym typeface="Calibri"/>
              </a:rPr>
              <a:t>the highest record at depth 2</a:t>
            </a:r>
            <a:r>
              <a:rPr lang="en-US" sz="2000">
                <a:solidFill>
                  <a:schemeClr val="dk1"/>
                </a:solidFill>
                <a:latin typeface="Calibri"/>
                <a:ea typeface="Calibri"/>
                <a:cs typeface="Calibri"/>
                <a:sym typeface="Calibri"/>
              </a:rPr>
              <a:t>, and</a:t>
            </a:r>
            <a:endParaRPr sz="2000">
              <a:solidFill>
                <a:schemeClr val="dk1"/>
              </a:solidFill>
              <a:latin typeface="Calibri"/>
              <a:ea typeface="Calibri"/>
              <a:cs typeface="Calibri"/>
              <a:sym typeface="Calibri"/>
            </a:endParaRPr>
          </a:p>
          <a:p>
            <a:pPr indent="0" lvl="0" marL="0" marR="0" rtl="0" algn="l">
              <a:lnSpc>
                <a:spcPct val="100000"/>
              </a:lnSpc>
              <a:spcBef>
                <a:spcPts val="60"/>
              </a:spcBef>
              <a:spcAft>
                <a:spcPts val="0"/>
              </a:spcAft>
              <a:buNone/>
            </a:pPr>
            <a:r>
              <a:t/>
            </a:r>
            <a:endParaRPr sz="1800">
              <a:solidFill>
                <a:schemeClr val="dk1"/>
              </a:solidFill>
              <a:latin typeface="Calibri"/>
              <a:ea typeface="Calibri"/>
              <a:cs typeface="Calibri"/>
              <a:sym typeface="Calibri"/>
            </a:endParaRPr>
          </a:p>
          <a:p>
            <a:pPr indent="-229234" lvl="1" marL="6985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Calibri"/>
                <a:ea typeface="Calibri"/>
                <a:cs typeface="Calibri"/>
                <a:sym typeface="Calibri"/>
              </a:rPr>
              <a:t>d[3] points to partition, the highest record at depth 3.</a:t>
            </a:r>
            <a:endParaRPr b="0" i="0" sz="2000" u="none" cap="none" strike="noStrike">
              <a:solidFill>
                <a:schemeClr val="dk1"/>
              </a:solidFill>
              <a:latin typeface="Calibri"/>
              <a:ea typeface="Calibri"/>
              <a:cs typeface="Calibri"/>
              <a:sym typeface="Calibri"/>
            </a:endParaRPr>
          </a:p>
        </p:txBody>
      </p:sp>
      <p:pic>
        <p:nvPicPr>
          <p:cNvPr id="1458" name="Google Shape;1458;p104"/>
          <p:cNvPicPr preferRelativeResize="0"/>
          <p:nvPr/>
        </p:nvPicPr>
        <p:blipFill rotWithShape="1">
          <a:blip r:embed="rId4">
            <a:alphaModFix/>
          </a:blip>
          <a:srcRect b="0" l="0" r="0" t="0"/>
          <a:stretch/>
        </p:blipFill>
        <p:spPr>
          <a:xfrm>
            <a:off x="8298890" y="2089300"/>
            <a:ext cx="3852272" cy="4390139"/>
          </a:xfrm>
          <a:prstGeom prst="rect">
            <a:avLst/>
          </a:prstGeom>
          <a:noFill/>
          <a:ln>
            <a:noFill/>
          </a:ln>
        </p:spPr>
      </p:pic>
      <p:sp>
        <p:nvSpPr>
          <p:cNvPr id="1459" name="Google Shape;1459;p104"/>
          <p:cNvSpPr txBox="1"/>
          <p:nvPr/>
        </p:nvSpPr>
        <p:spPr>
          <a:xfrm>
            <a:off x="4465065" y="1390903"/>
            <a:ext cx="569087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1800">
                <a:solidFill>
                  <a:srgbClr val="BEBEBE"/>
                </a:solidFill>
                <a:latin typeface="Calibri"/>
                <a:ea typeface="Calibri"/>
                <a:cs typeface="Calibri"/>
                <a:sym typeface="Calibri"/>
              </a:rPr>
              <a:t>d[i] is a pointer to the highest activation record on the stack</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i="1" lang="en-US" sz="1800">
                <a:solidFill>
                  <a:srgbClr val="BEBEBE"/>
                </a:solidFill>
                <a:latin typeface="Calibri"/>
                <a:ea typeface="Calibri"/>
                <a:cs typeface="Calibri"/>
                <a:sym typeface="Calibri"/>
              </a:rPr>
              <a:t>for any procedure at nesting depth i</a:t>
            </a:r>
            <a:r>
              <a:rPr b="1" lang="en-US" sz="1800">
                <a:solidFill>
                  <a:srgbClr val="BEBEBE"/>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3" name="Shape 1463"/>
        <p:cNvGrpSpPr/>
        <p:nvPr/>
      </p:nvGrpSpPr>
      <p:grpSpPr>
        <a:xfrm>
          <a:off x="0" y="0"/>
          <a:ext cx="0" cy="0"/>
          <a:chOff x="0" y="0"/>
          <a:chExt cx="0" cy="0"/>
        </a:xfrm>
      </p:grpSpPr>
      <p:sp>
        <p:nvSpPr>
          <p:cNvPr id="1464" name="Google Shape;1464;p103"/>
          <p:cNvSpPr txBox="1"/>
          <p:nvPr/>
        </p:nvSpPr>
        <p:spPr>
          <a:xfrm>
            <a:off x="513080" y="760603"/>
            <a:ext cx="7559040" cy="52743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Displays</a:t>
            </a:r>
            <a:endParaRPr sz="2400">
              <a:solidFill>
                <a:schemeClr val="dk1"/>
              </a:solidFill>
              <a:latin typeface="Calibri"/>
              <a:ea typeface="Calibri"/>
              <a:cs typeface="Calibri"/>
              <a:sym typeface="Calibri"/>
            </a:endParaRPr>
          </a:p>
          <a:p>
            <a:pPr indent="-228600" lvl="0" marL="289560" marR="111125" rtl="0" algn="l">
              <a:lnSpc>
                <a:spcPct val="110100"/>
              </a:lnSpc>
              <a:spcBef>
                <a:spcPts val="1945"/>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One problem with the access-link approach to nonlocal data is that  </a:t>
            </a:r>
            <a:r>
              <a:rPr b="1" lang="en-US" sz="2000">
                <a:solidFill>
                  <a:srgbClr val="006FC0"/>
                </a:solidFill>
                <a:latin typeface="Calibri"/>
                <a:ea typeface="Calibri"/>
                <a:cs typeface="Calibri"/>
                <a:sym typeface="Calibri"/>
              </a:rPr>
              <a:t>if the nesting depth gets large, we may have to follow long chains of  links to reach the data we need.</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1650"/>
              <a:buFont typeface="Calibri"/>
              <a:buNone/>
            </a:pPr>
            <a:r>
              <a:t/>
            </a:r>
            <a:endParaRPr sz="1650">
              <a:solidFill>
                <a:schemeClr val="dk1"/>
              </a:solidFill>
              <a:latin typeface="Calibri"/>
              <a:ea typeface="Calibri"/>
              <a:cs typeface="Calibri"/>
              <a:sym typeface="Calibri"/>
            </a:endParaRPr>
          </a:p>
          <a:p>
            <a:pPr indent="-229234" lvl="0" marL="289560" marR="0" rtl="0" algn="l">
              <a:lnSpc>
                <a:spcPct val="100000"/>
              </a:lnSpc>
              <a:spcBef>
                <a:spcPts val="0"/>
              </a:spcBef>
              <a:spcAft>
                <a:spcPts val="0"/>
              </a:spcAft>
              <a:buClr>
                <a:srgbClr val="006FC0"/>
              </a:buClr>
              <a:buSzPts val="2000"/>
              <a:buFont typeface="Arial"/>
              <a:buChar char="•"/>
            </a:pPr>
            <a:r>
              <a:rPr b="1" lang="en-US" sz="2000">
                <a:solidFill>
                  <a:srgbClr val="006FC0"/>
                </a:solidFill>
                <a:latin typeface="Calibri"/>
                <a:ea typeface="Calibri"/>
                <a:cs typeface="Calibri"/>
                <a:sym typeface="Calibri"/>
              </a:rPr>
              <a:t>A more efficient implementation uses an </a:t>
            </a:r>
            <a:r>
              <a:rPr b="1" lang="en-US" sz="2000">
                <a:solidFill>
                  <a:srgbClr val="00AFEF"/>
                </a:solidFill>
                <a:latin typeface="Calibri"/>
                <a:ea typeface="Calibri"/>
                <a:cs typeface="Calibri"/>
                <a:sym typeface="Calibri"/>
              </a:rPr>
              <a:t>auxiliary array d</a:t>
            </a:r>
            <a:r>
              <a:rPr b="1" lang="en-US" sz="2000">
                <a:solidFill>
                  <a:srgbClr val="006FC0"/>
                </a:solidFill>
                <a:latin typeface="Calibri"/>
                <a:ea typeface="Calibri"/>
                <a:cs typeface="Calibri"/>
                <a:sym typeface="Calibri"/>
              </a:rPr>
              <a:t>, called the</a:t>
            </a:r>
            <a:endParaRPr sz="2000">
              <a:solidFill>
                <a:schemeClr val="dk1"/>
              </a:solidFill>
              <a:latin typeface="Calibri"/>
              <a:ea typeface="Calibri"/>
              <a:cs typeface="Calibri"/>
              <a:sym typeface="Calibri"/>
            </a:endParaRPr>
          </a:p>
          <a:p>
            <a:pPr indent="0" lvl="0" marL="289560" marR="0" rtl="0" algn="l">
              <a:lnSpc>
                <a:spcPct val="100000"/>
              </a:lnSpc>
              <a:spcBef>
                <a:spcPts val="240"/>
              </a:spcBef>
              <a:spcAft>
                <a:spcPts val="0"/>
              </a:spcAft>
              <a:buNone/>
            </a:pPr>
            <a:r>
              <a:rPr b="1" i="1" lang="en-US" sz="2000">
                <a:solidFill>
                  <a:srgbClr val="00AFEF"/>
                </a:solidFill>
                <a:latin typeface="Calibri"/>
                <a:ea typeface="Calibri"/>
                <a:cs typeface="Calibri"/>
                <a:sym typeface="Calibri"/>
              </a:rPr>
              <a:t>display</a:t>
            </a:r>
            <a:r>
              <a:rPr lang="en-US" sz="2000">
                <a:solidFill>
                  <a:schemeClr val="dk1"/>
                </a:solidFill>
                <a:latin typeface="Calibri"/>
                <a:ea typeface="Calibri"/>
                <a:cs typeface="Calibri"/>
                <a:sym typeface="Calibri"/>
              </a:rPr>
              <a:t>, </a:t>
            </a:r>
            <a:r>
              <a:rPr b="1" lang="en-US" sz="2000">
                <a:solidFill>
                  <a:srgbClr val="006FC0"/>
                </a:solidFill>
                <a:latin typeface="Calibri"/>
                <a:ea typeface="Calibri"/>
                <a:cs typeface="Calibri"/>
                <a:sym typeface="Calibri"/>
              </a:rPr>
              <a:t>which consists of one pointer for each nesting depth.</a:t>
            </a:r>
            <a:endParaRPr sz="20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1450">
              <a:solidFill>
                <a:schemeClr val="dk1"/>
              </a:solidFill>
              <a:latin typeface="Calibri"/>
              <a:ea typeface="Calibri"/>
              <a:cs typeface="Calibri"/>
              <a:sym typeface="Calibri"/>
            </a:endParaRPr>
          </a:p>
          <a:p>
            <a:pPr indent="-228600" lvl="0" marL="289560" marR="290830" rtl="0" algn="l">
              <a:lnSpc>
                <a:spcPct val="11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At all times, </a:t>
            </a:r>
            <a:r>
              <a:rPr b="1" i="1" lang="en-US" sz="2000">
                <a:solidFill>
                  <a:srgbClr val="006FC0"/>
                </a:solidFill>
                <a:latin typeface="Calibri"/>
                <a:ea typeface="Calibri"/>
                <a:cs typeface="Calibri"/>
                <a:sym typeface="Calibri"/>
              </a:rPr>
              <a:t>d[i] is a pointer to the highest activation record on the  stack for any procedure at nesting depth i</a:t>
            </a:r>
            <a:r>
              <a:rPr b="1"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1650"/>
              <a:buFont typeface="Calibri"/>
              <a:buNone/>
            </a:pPr>
            <a:r>
              <a:t/>
            </a:r>
            <a:endParaRPr sz="1650">
              <a:solidFill>
                <a:schemeClr val="dk1"/>
              </a:solidFill>
              <a:latin typeface="Calibri"/>
              <a:ea typeface="Calibri"/>
              <a:cs typeface="Calibri"/>
              <a:sym typeface="Calibri"/>
            </a:endParaRPr>
          </a:p>
          <a:p>
            <a:pPr indent="-229234" lvl="0" marL="289560" marR="0" rtl="0" algn="l">
              <a:lnSpc>
                <a:spcPct val="100000"/>
              </a:lnSpc>
              <a:spcBef>
                <a:spcPts val="0"/>
              </a:spcBef>
              <a:spcAft>
                <a:spcPts val="0"/>
              </a:spcAft>
              <a:buClr>
                <a:srgbClr val="006FC0"/>
              </a:buClr>
              <a:buSzPts val="2000"/>
              <a:buFont typeface="Arial"/>
              <a:buChar char="•"/>
            </a:pPr>
            <a:r>
              <a:rPr b="1" lang="en-US" sz="2000">
                <a:solidFill>
                  <a:srgbClr val="006FC0"/>
                </a:solidFill>
                <a:latin typeface="Calibri"/>
                <a:ea typeface="Calibri"/>
                <a:cs typeface="Calibri"/>
                <a:sym typeface="Calibri"/>
              </a:rPr>
              <a:t>Previous value of d[i] must be stored in the current A.R. with depth i.</a:t>
            </a:r>
            <a:endParaRPr sz="2000">
              <a:solidFill>
                <a:schemeClr val="dk1"/>
              </a:solidFill>
              <a:latin typeface="Calibri"/>
              <a:ea typeface="Calibri"/>
              <a:cs typeface="Calibri"/>
              <a:sym typeface="Calibri"/>
            </a:endParaRPr>
          </a:p>
          <a:p>
            <a:pPr indent="-229234" lvl="0" marL="289560" marR="0" rtl="0" algn="l">
              <a:lnSpc>
                <a:spcPct val="100000"/>
              </a:lnSpc>
              <a:spcBef>
                <a:spcPts val="2045"/>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Examples of a display are shown in Fig. 7.14.</a:t>
            </a:r>
            <a:endParaRPr sz="2000">
              <a:solidFill>
                <a:schemeClr val="dk1"/>
              </a:solidFill>
              <a:latin typeface="Calibri"/>
              <a:ea typeface="Calibri"/>
              <a:cs typeface="Calibri"/>
              <a:sym typeface="Calibri"/>
            </a:endParaRPr>
          </a:p>
        </p:txBody>
      </p:sp>
      <p:pic>
        <p:nvPicPr>
          <p:cNvPr id="1465" name="Google Shape;1465;p10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grpSp>
        <p:nvGrpSpPr>
          <p:cNvPr id="1466" name="Google Shape;1466;p103"/>
          <p:cNvGrpSpPr/>
          <p:nvPr/>
        </p:nvGrpSpPr>
        <p:grpSpPr>
          <a:xfrm>
            <a:off x="0" y="38100"/>
            <a:ext cx="10404347" cy="1938527"/>
            <a:chOff x="0" y="38100"/>
            <a:chExt cx="10404347" cy="1938527"/>
          </a:xfrm>
        </p:grpSpPr>
        <p:sp>
          <p:nvSpPr>
            <p:cNvPr id="1467" name="Google Shape;1467;p10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68" name="Google Shape;1468;p103"/>
            <p:cNvPicPr preferRelativeResize="0"/>
            <p:nvPr/>
          </p:nvPicPr>
          <p:blipFill rotWithShape="1">
            <a:blip r:embed="rId4">
              <a:alphaModFix/>
            </a:blip>
            <a:srcRect b="0" l="0" r="0" t="0"/>
            <a:stretch/>
          </p:blipFill>
          <p:spPr>
            <a:xfrm>
              <a:off x="7601711" y="38100"/>
              <a:ext cx="2802636" cy="1938527"/>
            </a:xfrm>
            <a:prstGeom prst="rect">
              <a:avLst/>
            </a:prstGeom>
            <a:noFill/>
            <a:ln>
              <a:noFill/>
            </a:ln>
          </p:spPr>
        </p:pic>
      </p:grpSp>
      <p:sp>
        <p:nvSpPr>
          <p:cNvPr id="1469" name="Google Shape;1469;p10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1470" name="Google Shape;1470;p103"/>
          <p:cNvGrpSpPr/>
          <p:nvPr/>
        </p:nvGrpSpPr>
        <p:grpSpPr>
          <a:xfrm>
            <a:off x="8060309" y="2420007"/>
            <a:ext cx="4090853" cy="4390138"/>
            <a:chOff x="8060309" y="2420007"/>
            <a:chExt cx="4090853" cy="4390138"/>
          </a:xfrm>
        </p:grpSpPr>
        <p:pic>
          <p:nvPicPr>
            <p:cNvPr id="1471" name="Google Shape;1471;p103"/>
            <p:cNvPicPr preferRelativeResize="0"/>
            <p:nvPr/>
          </p:nvPicPr>
          <p:blipFill rotWithShape="1">
            <a:blip r:embed="rId5">
              <a:alphaModFix/>
            </a:blip>
            <a:srcRect b="0" l="0" r="0" t="0"/>
            <a:stretch/>
          </p:blipFill>
          <p:spPr>
            <a:xfrm>
              <a:off x="8298889" y="2420007"/>
              <a:ext cx="3852273" cy="4390138"/>
            </a:xfrm>
            <a:prstGeom prst="rect">
              <a:avLst/>
            </a:prstGeom>
            <a:noFill/>
            <a:ln>
              <a:noFill/>
            </a:ln>
          </p:spPr>
        </p:pic>
        <p:sp>
          <p:nvSpPr>
            <p:cNvPr id="1472" name="Google Shape;1472;p103"/>
            <p:cNvSpPr/>
            <p:nvPr/>
          </p:nvSpPr>
          <p:spPr>
            <a:xfrm>
              <a:off x="8060309" y="3391915"/>
              <a:ext cx="4082415" cy="2632075"/>
            </a:xfrm>
            <a:custGeom>
              <a:rect b="b" l="l" r="r" t="t"/>
              <a:pathLst>
                <a:path extrusionOk="0" h="2632075" w="4082415">
                  <a:moveTo>
                    <a:pt x="1879219" y="1895983"/>
                  </a:moveTo>
                  <a:lnTo>
                    <a:pt x="1866874" y="1889887"/>
                  </a:lnTo>
                  <a:lnTo>
                    <a:pt x="1802892" y="1858264"/>
                  </a:lnTo>
                  <a:lnTo>
                    <a:pt x="1802993" y="1889963"/>
                  </a:lnTo>
                  <a:lnTo>
                    <a:pt x="1706753" y="1891030"/>
                  </a:lnTo>
                  <a:lnTo>
                    <a:pt x="1499489" y="1895729"/>
                  </a:lnTo>
                  <a:lnTo>
                    <a:pt x="1276604" y="1905127"/>
                  </a:lnTo>
                  <a:lnTo>
                    <a:pt x="1152398" y="1913128"/>
                  </a:lnTo>
                  <a:lnTo>
                    <a:pt x="1099439" y="1917700"/>
                  </a:lnTo>
                  <a:lnTo>
                    <a:pt x="1053592" y="1922272"/>
                  </a:lnTo>
                  <a:lnTo>
                    <a:pt x="1015619" y="1927098"/>
                  </a:lnTo>
                  <a:lnTo>
                    <a:pt x="974217" y="1934718"/>
                  </a:lnTo>
                  <a:lnTo>
                    <a:pt x="961313" y="1938680"/>
                  </a:lnTo>
                  <a:lnTo>
                    <a:pt x="961313" y="1952396"/>
                  </a:lnTo>
                  <a:lnTo>
                    <a:pt x="961212" y="1952625"/>
                  </a:lnTo>
                  <a:lnTo>
                    <a:pt x="961250" y="1952485"/>
                  </a:lnTo>
                  <a:lnTo>
                    <a:pt x="961313" y="1938680"/>
                  </a:lnTo>
                  <a:lnTo>
                    <a:pt x="961123" y="1938743"/>
                  </a:lnTo>
                  <a:lnTo>
                    <a:pt x="961123" y="1952650"/>
                  </a:lnTo>
                  <a:lnTo>
                    <a:pt x="961123" y="1938743"/>
                  </a:lnTo>
                  <a:lnTo>
                    <a:pt x="949083" y="1948675"/>
                  </a:lnTo>
                  <a:lnTo>
                    <a:pt x="949083" y="1949323"/>
                  </a:lnTo>
                  <a:lnTo>
                    <a:pt x="949032" y="1949450"/>
                  </a:lnTo>
                  <a:lnTo>
                    <a:pt x="949083" y="1949323"/>
                  </a:lnTo>
                  <a:lnTo>
                    <a:pt x="949083" y="1948675"/>
                  </a:lnTo>
                  <a:lnTo>
                    <a:pt x="948944" y="1949157"/>
                  </a:lnTo>
                  <a:lnTo>
                    <a:pt x="948893" y="1949437"/>
                  </a:lnTo>
                  <a:lnTo>
                    <a:pt x="948778" y="1949716"/>
                  </a:lnTo>
                  <a:lnTo>
                    <a:pt x="948842" y="1949513"/>
                  </a:lnTo>
                  <a:lnTo>
                    <a:pt x="948893" y="1949196"/>
                  </a:lnTo>
                  <a:lnTo>
                    <a:pt x="944245" y="1951609"/>
                  </a:lnTo>
                  <a:lnTo>
                    <a:pt x="941070" y="1952625"/>
                  </a:lnTo>
                  <a:lnTo>
                    <a:pt x="941324" y="1952625"/>
                  </a:lnTo>
                  <a:lnTo>
                    <a:pt x="937133" y="1953895"/>
                  </a:lnTo>
                  <a:lnTo>
                    <a:pt x="937387" y="1953895"/>
                  </a:lnTo>
                  <a:lnTo>
                    <a:pt x="932688" y="1955038"/>
                  </a:lnTo>
                  <a:lnTo>
                    <a:pt x="932815" y="1955038"/>
                  </a:lnTo>
                  <a:lnTo>
                    <a:pt x="927481" y="1956308"/>
                  </a:lnTo>
                  <a:lnTo>
                    <a:pt x="927608" y="1956308"/>
                  </a:lnTo>
                  <a:lnTo>
                    <a:pt x="921639" y="1957451"/>
                  </a:lnTo>
                  <a:lnTo>
                    <a:pt x="921766" y="1957451"/>
                  </a:lnTo>
                  <a:lnTo>
                    <a:pt x="908177" y="1959991"/>
                  </a:lnTo>
                  <a:lnTo>
                    <a:pt x="908304" y="1959864"/>
                  </a:lnTo>
                  <a:lnTo>
                    <a:pt x="892556" y="1962404"/>
                  </a:lnTo>
                  <a:lnTo>
                    <a:pt x="874649" y="1964817"/>
                  </a:lnTo>
                  <a:lnTo>
                    <a:pt x="874776" y="1964817"/>
                  </a:lnTo>
                  <a:lnTo>
                    <a:pt x="854837" y="1967230"/>
                  </a:lnTo>
                  <a:lnTo>
                    <a:pt x="854964" y="1967230"/>
                  </a:lnTo>
                  <a:lnTo>
                    <a:pt x="833120" y="1969516"/>
                  </a:lnTo>
                  <a:lnTo>
                    <a:pt x="783844" y="1974088"/>
                  </a:lnTo>
                  <a:lnTo>
                    <a:pt x="665734" y="1982343"/>
                  </a:lnTo>
                  <a:lnTo>
                    <a:pt x="562737" y="1987677"/>
                  </a:lnTo>
                  <a:lnTo>
                    <a:pt x="369951" y="1994662"/>
                  </a:lnTo>
                  <a:lnTo>
                    <a:pt x="287528" y="1996694"/>
                  </a:lnTo>
                  <a:lnTo>
                    <a:pt x="117221" y="1999107"/>
                  </a:lnTo>
                  <a:lnTo>
                    <a:pt x="30607" y="1999361"/>
                  </a:lnTo>
                  <a:lnTo>
                    <a:pt x="30607" y="2012061"/>
                  </a:lnTo>
                  <a:lnTo>
                    <a:pt x="287655" y="2009394"/>
                  </a:lnTo>
                  <a:lnTo>
                    <a:pt x="449961" y="2004949"/>
                  </a:lnTo>
                  <a:lnTo>
                    <a:pt x="666496" y="1995043"/>
                  </a:lnTo>
                  <a:lnTo>
                    <a:pt x="757682" y="1988947"/>
                  </a:lnTo>
                  <a:lnTo>
                    <a:pt x="834390" y="1982089"/>
                  </a:lnTo>
                  <a:lnTo>
                    <a:pt x="876427" y="1977390"/>
                  </a:lnTo>
                  <a:lnTo>
                    <a:pt x="924179" y="1969897"/>
                  </a:lnTo>
                  <a:lnTo>
                    <a:pt x="955586" y="1959991"/>
                  </a:lnTo>
                  <a:lnTo>
                    <a:pt x="958215" y="1958086"/>
                  </a:lnTo>
                  <a:lnTo>
                    <a:pt x="960374" y="1955165"/>
                  </a:lnTo>
                  <a:lnTo>
                    <a:pt x="960920" y="1953514"/>
                  </a:lnTo>
                  <a:lnTo>
                    <a:pt x="961174" y="1952739"/>
                  </a:lnTo>
                  <a:lnTo>
                    <a:pt x="961415" y="1952536"/>
                  </a:lnTo>
                  <a:lnTo>
                    <a:pt x="961974" y="1952244"/>
                  </a:lnTo>
                  <a:lnTo>
                    <a:pt x="962215" y="1952117"/>
                  </a:lnTo>
                  <a:lnTo>
                    <a:pt x="962939" y="1951736"/>
                  </a:lnTo>
                  <a:lnTo>
                    <a:pt x="963422" y="1951482"/>
                  </a:lnTo>
                  <a:lnTo>
                    <a:pt x="962787" y="1951736"/>
                  </a:lnTo>
                  <a:lnTo>
                    <a:pt x="963371" y="1951482"/>
                  </a:lnTo>
                  <a:lnTo>
                    <a:pt x="965123" y="1950720"/>
                  </a:lnTo>
                  <a:lnTo>
                    <a:pt x="965708" y="1950466"/>
                  </a:lnTo>
                  <a:lnTo>
                    <a:pt x="965454" y="1950593"/>
                  </a:lnTo>
                  <a:lnTo>
                    <a:pt x="968883" y="1949450"/>
                  </a:lnTo>
                  <a:lnTo>
                    <a:pt x="968756" y="1949450"/>
                  </a:lnTo>
                  <a:lnTo>
                    <a:pt x="972108" y="1948434"/>
                  </a:lnTo>
                  <a:lnTo>
                    <a:pt x="972947" y="1948180"/>
                  </a:lnTo>
                  <a:lnTo>
                    <a:pt x="972566" y="1948180"/>
                  </a:lnTo>
                  <a:lnTo>
                    <a:pt x="977392" y="1947037"/>
                  </a:lnTo>
                  <a:lnTo>
                    <a:pt x="977265" y="1947037"/>
                  </a:lnTo>
                  <a:lnTo>
                    <a:pt x="982599" y="1945767"/>
                  </a:lnTo>
                  <a:lnTo>
                    <a:pt x="982345" y="1945767"/>
                  </a:lnTo>
                  <a:lnTo>
                    <a:pt x="988441" y="1944624"/>
                  </a:lnTo>
                  <a:lnTo>
                    <a:pt x="988314" y="1944624"/>
                  </a:lnTo>
                  <a:lnTo>
                    <a:pt x="1001903" y="1942084"/>
                  </a:lnTo>
                  <a:lnTo>
                    <a:pt x="1001649" y="1942084"/>
                  </a:lnTo>
                  <a:lnTo>
                    <a:pt x="1017524" y="1939671"/>
                  </a:lnTo>
                  <a:lnTo>
                    <a:pt x="1017397" y="1939671"/>
                  </a:lnTo>
                  <a:lnTo>
                    <a:pt x="1035304" y="1937258"/>
                  </a:lnTo>
                  <a:lnTo>
                    <a:pt x="1035177" y="1937258"/>
                  </a:lnTo>
                  <a:lnTo>
                    <a:pt x="1055116" y="1934845"/>
                  </a:lnTo>
                  <a:lnTo>
                    <a:pt x="1054989" y="1934845"/>
                  </a:lnTo>
                  <a:lnTo>
                    <a:pt x="1076960" y="1932559"/>
                  </a:lnTo>
                  <a:lnTo>
                    <a:pt x="1126109" y="1927987"/>
                  </a:lnTo>
                  <a:lnTo>
                    <a:pt x="1212469" y="1921764"/>
                  </a:lnTo>
                  <a:lnTo>
                    <a:pt x="1277366" y="1917827"/>
                  </a:lnTo>
                  <a:lnTo>
                    <a:pt x="1421765" y="1911223"/>
                  </a:lnTo>
                  <a:lnTo>
                    <a:pt x="1622425" y="1905127"/>
                  </a:lnTo>
                  <a:lnTo>
                    <a:pt x="1622425" y="1905254"/>
                  </a:lnTo>
                  <a:lnTo>
                    <a:pt x="1629460" y="1905127"/>
                  </a:lnTo>
                  <a:lnTo>
                    <a:pt x="1792732" y="1902714"/>
                  </a:lnTo>
                  <a:lnTo>
                    <a:pt x="1803031" y="1902663"/>
                  </a:lnTo>
                  <a:lnTo>
                    <a:pt x="1803146" y="1934464"/>
                  </a:lnTo>
                  <a:lnTo>
                    <a:pt x="1879219" y="1895983"/>
                  </a:lnTo>
                  <a:close/>
                </a:path>
                <a:path extrusionOk="0" h="2632075" w="4082415">
                  <a:moveTo>
                    <a:pt x="2178812" y="2422182"/>
                  </a:moveTo>
                  <a:lnTo>
                    <a:pt x="2178608" y="2422118"/>
                  </a:lnTo>
                  <a:lnTo>
                    <a:pt x="2178812" y="2422182"/>
                  </a:lnTo>
                  <a:close/>
                </a:path>
                <a:path extrusionOk="0" h="2632075" w="4082415">
                  <a:moveTo>
                    <a:pt x="4052062" y="37084"/>
                  </a:moveTo>
                  <a:lnTo>
                    <a:pt x="4040759" y="31623"/>
                  </a:lnTo>
                  <a:lnTo>
                    <a:pt x="3975354" y="0"/>
                  </a:lnTo>
                  <a:lnTo>
                    <a:pt x="3975773" y="31838"/>
                  </a:lnTo>
                  <a:lnTo>
                    <a:pt x="3862070" y="35941"/>
                  </a:lnTo>
                  <a:lnTo>
                    <a:pt x="3767455" y="42291"/>
                  </a:lnTo>
                  <a:lnTo>
                    <a:pt x="3673475" y="51054"/>
                  </a:lnTo>
                  <a:lnTo>
                    <a:pt x="3580257" y="62230"/>
                  </a:lnTo>
                  <a:lnTo>
                    <a:pt x="3487928" y="75438"/>
                  </a:lnTo>
                  <a:lnTo>
                    <a:pt x="3396742" y="91059"/>
                  </a:lnTo>
                  <a:lnTo>
                    <a:pt x="3306826" y="108585"/>
                  </a:lnTo>
                  <a:lnTo>
                    <a:pt x="3218434" y="128143"/>
                  </a:lnTo>
                  <a:lnTo>
                    <a:pt x="3131693" y="149606"/>
                  </a:lnTo>
                  <a:lnTo>
                    <a:pt x="3046857" y="172847"/>
                  </a:lnTo>
                  <a:lnTo>
                    <a:pt x="2963926" y="198005"/>
                  </a:lnTo>
                  <a:lnTo>
                    <a:pt x="2883408" y="224663"/>
                  </a:lnTo>
                  <a:lnTo>
                    <a:pt x="2805049" y="252984"/>
                  </a:lnTo>
                  <a:lnTo>
                    <a:pt x="2729484" y="282829"/>
                  </a:lnTo>
                  <a:lnTo>
                    <a:pt x="2656586" y="313944"/>
                  </a:lnTo>
                  <a:lnTo>
                    <a:pt x="2586736" y="346456"/>
                  </a:lnTo>
                  <a:lnTo>
                    <a:pt x="2519934" y="380238"/>
                  </a:lnTo>
                  <a:lnTo>
                    <a:pt x="2456561" y="415290"/>
                  </a:lnTo>
                  <a:lnTo>
                    <a:pt x="2396617" y="451231"/>
                  </a:lnTo>
                  <a:lnTo>
                    <a:pt x="2340483" y="488315"/>
                  </a:lnTo>
                  <a:lnTo>
                    <a:pt x="2288032" y="526415"/>
                  </a:lnTo>
                  <a:lnTo>
                    <a:pt x="2239772" y="565277"/>
                  </a:lnTo>
                  <a:lnTo>
                    <a:pt x="2195830" y="604901"/>
                  </a:lnTo>
                  <a:lnTo>
                    <a:pt x="2156206" y="645287"/>
                  </a:lnTo>
                  <a:lnTo>
                    <a:pt x="2121281" y="686308"/>
                  </a:lnTo>
                  <a:lnTo>
                    <a:pt x="2091055" y="727710"/>
                  </a:lnTo>
                  <a:lnTo>
                    <a:pt x="2066036" y="769874"/>
                  </a:lnTo>
                  <a:lnTo>
                    <a:pt x="2046097" y="812419"/>
                  </a:lnTo>
                  <a:lnTo>
                    <a:pt x="2031619" y="855218"/>
                  </a:lnTo>
                  <a:lnTo>
                    <a:pt x="2022729" y="898271"/>
                  </a:lnTo>
                  <a:lnTo>
                    <a:pt x="2019744" y="941959"/>
                  </a:lnTo>
                  <a:lnTo>
                    <a:pt x="2016772" y="983272"/>
                  </a:lnTo>
                  <a:lnTo>
                    <a:pt x="2016887" y="982726"/>
                  </a:lnTo>
                  <a:lnTo>
                    <a:pt x="2016760" y="983488"/>
                  </a:lnTo>
                  <a:lnTo>
                    <a:pt x="2016772" y="983272"/>
                  </a:lnTo>
                  <a:lnTo>
                    <a:pt x="2016721" y="983488"/>
                  </a:lnTo>
                  <a:lnTo>
                    <a:pt x="2008251" y="1024978"/>
                  </a:lnTo>
                  <a:lnTo>
                    <a:pt x="1994268" y="1065961"/>
                  </a:lnTo>
                  <a:lnTo>
                    <a:pt x="1994103" y="1066292"/>
                  </a:lnTo>
                  <a:lnTo>
                    <a:pt x="1975015" y="1107198"/>
                  </a:lnTo>
                  <a:lnTo>
                    <a:pt x="1975104" y="1107059"/>
                  </a:lnTo>
                  <a:lnTo>
                    <a:pt x="1974850" y="1107567"/>
                  </a:lnTo>
                  <a:lnTo>
                    <a:pt x="1975015" y="1107198"/>
                  </a:lnTo>
                  <a:lnTo>
                    <a:pt x="1974799" y="1107567"/>
                  </a:lnTo>
                  <a:lnTo>
                    <a:pt x="1950339" y="1148588"/>
                  </a:lnTo>
                  <a:lnTo>
                    <a:pt x="1920748" y="1189228"/>
                  </a:lnTo>
                  <a:lnTo>
                    <a:pt x="1921002" y="1188847"/>
                  </a:lnTo>
                  <a:lnTo>
                    <a:pt x="1920671" y="1189228"/>
                  </a:lnTo>
                  <a:lnTo>
                    <a:pt x="1886458" y="1229487"/>
                  </a:lnTo>
                  <a:lnTo>
                    <a:pt x="1847672" y="1269022"/>
                  </a:lnTo>
                  <a:lnTo>
                    <a:pt x="1847469" y="1269238"/>
                  </a:lnTo>
                  <a:lnTo>
                    <a:pt x="1847672" y="1269022"/>
                  </a:lnTo>
                  <a:lnTo>
                    <a:pt x="1847430" y="1269238"/>
                  </a:lnTo>
                  <a:lnTo>
                    <a:pt x="1804035" y="1308354"/>
                  </a:lnTo>
                  <a:lnTo>
                    <a:pt x="1804289" y="1308100"/>
                  </a:lnTo>
                  <a:lnTo>
                    <a:pt x="1803971" y="1308354"/>
                  </a:lnTo>
                  <a:lnTo>
                    <a:pt x="1756283" y="1346835"/>
                  </a:lnTo>
                  <a:lnTo>
                    <a:pt x="1756537" y="1346581"/>
                  </a:lnTo>
                  <a:lnTo>
                    <a:pt x="1756181" y="1346835"/>
                  </a:lnTo>
                  <a:lnTo>
                    <a:pt x="1704467" y="1384427"/>
                  </a:lnTo>
                  <a:lnTo>
                    <a:pt x="1704594" y="1384300"/>
                  </a:lnTo>
                  <a:lnTo>
                    <a:pt x="1704390" y="1384427"/>
                  </a:lnTo>
                  <a:lnTo>
                    <a:pt x="1648587" y="1421257"/>
                  </a:lnTo>
                  <a:lnTo>
                    <a:pt x="1648841" y="1421003"/>
                  </a:lnTo>
                  <a:lnTo>
                    <a:pt x="1589151" y="1456944"/>
                  </a:lnTo>
                  <a:lnTo>
                    <a:pt x="1589405" y="1456817"/>
                  </a:lnTo>
                  <a:lnTo>
                    <a:pt x="1526159" y="1491742"/>
                  </a:lnTo>
                  <a:lnTo>
                    <a:pt x="1459865" y="1525270"/>
                  </a:lnTo>
                  <a:lnTo>
                    <a:pt x="1459992" y="1525143"/>
                  </a:lnTo>
                  <a:lnTo>
                    <a:pt x="1390269" y="1557655"/>
                  </a:lnTo>
                  <a:lnTo>
                    <a:pt x="1390523" y="1557528"/>
                  </a:lnTo>
                  <a:lnTo>
                    <a:pt x="1390218" y="1557655"/>
                  </a:lnTo>
                  <a:lnTo>
                    <a:pt x="1317752" y="1588643"/>
                  </a:lnTo>
                  <a:lnTo>
                    <a:pt x="1318006" y="1588643"/>
                  </a:lnTo>
                  <a:lnTo>
                    <a:pt x="1242568" y="1618361"/>
                  </a:lnTo>
                  <a:lnTo>
                    <a:pt x="1242695" y="1618234"/>
                  </a:lnTo>
                  <a:lnTo>
                    <a:pt x="1164590" y="1646428"/>
                  </a:lnTo>
                  <a:lnTo>
                    <a:pt x="1164717" y="1646428"/>
                  </a:lnTo>
                  <a:lnTo>
                    <a:pt x="1084326" y="1673098"/>
                  </a:lnTo>
                  <a:lnTo>
                    <a:pt x="1084580" y="1672971"/>
                  </a:lnTo>
                  <a:lnTo>
                    <a:pt x="1001776" y="1697990"/>
                  </a:lnTo>
                  <a:lnTo>
                    <a:pt x="1001903" y="1697990"/>
                  </a:lnTo>
                  <a:lnTo>
                    <a:pt x="917194" y="1721231"/>
                  </a:lnTo>
                  <a:lnTo>
                    <a:pt x="917321" y="1721104"/>
                  </a:lnTo>
                  <a:lnTo>
                    <a:pt x="830834" y="1742567"/>
                  </a:lnTo>
                  <a:lnTo>
                    <a:pt x="830961" y="1742567"/>
                  </a:lnTo>
                  <a:lnTo>
                    <a:pt x="742696" y="1761998"/>
                  </a:lnTo>
                  <a:lnTo>
                    <a:pt x="742823" y="1761998"/>
                  </a:lnTo>
                  <a:lnTo>
                    <a:pt x="653034" y="1779524"/>
                  </a:lnTo>
                  <a:lnTo>
                    <a:pt x="653288" y="1779524"/>
                  </a:lnTo>
                  <a:lnTo>
                    <a:pt x="562229" y="1795018"/>
                  </a:lnTo>
                  <a:lnTo>
                    <a:pt x="562356" y="1795018"/>
                  </a:lnTo>
                  <a:lnTo>
                    <a:pt x="470281" y="1808238"/>
                  </a:lnTo>
                  <a:lnTo>
                    <a:pt x="470408" y="1808238"/>
                  </a:lnTo>
                  <a:lnTo>
                    <a:pt x="377190" y="1819402"/>
                  </a:lnTo>
                  <a:lnTo>
                    <a:pt x="377444" y="1819402"/>
                  </a:lnTo>
                  <a:lnTo>
                    <a:pt x="283718" y="1828165"/>
                  </a:lnTo>
                  <a:lnTo>
                    <a:pt x="189484" y="1834515"/>
                  </a:lnTo>
                  <a:lnTo>
                    <a:pt x="94996" y="1838337"/>
                  </a:lnTo>
                  <a:lnTo>
                    <a:pt x="0" y="1839595"/>
                  </a:lnTo>
                  <a:lnTo>
                    <a:pt x="254" y="1852295"/>
                  </a:lnTo>
                  <a:lnTo>
                    <a:pt x="95250" y="1851025"/>
                  </a:lnTo>
                  <a:lnTo>
                    <a:pt x="190119" y="1847215"/>
                  </a:lnTo>
                  <a:lnTo>
                    <a:pt x="284734" y="1840738"/>
                  </a:lnTo>
                  <a:lnTo>
                    <a:pt x="378714" y="1831987"/>
                  </a:lnTo>
                  <a:lnTo>
                    <a:pt x="471932" y="1820799"/>
                  </a:lnTo>
                  <a:lnTo>
                    <a:pt x="564261" y="1807591"/>
                  </a:lnTo>
                  <a:lnTo>
                    <a:pt x="655447" y="1791970"/>
                  </a:lnTo>
                  <a:lnTo>
                    <a:pt x="745363" y="1774444"/>
                  </a:lnTo>
                  <a:lnTo>
                    <a:pt x="833755" y="1754886"/>
                  </a:lnTo>
                  <a:lnTo>
                    <a:pt x="920496" y="1733423"/>
                  </a:lnTo>
                  <a:lnTo>
                    <a:pt x="964996" y="1721231"/>
                  </a:lnTo>
                  <a:lnTo>
                    <a:pt x="1005332" y="1710182"/>
                  </a:lnTo>
                  <a:lnTo>
                    <a:pt x="1088263" y="1685163"/>
                  </a:lnTo>
                  <a:lnTo>
                    <a:pt x="1124686" y="1673098"/>
                  </a:lnTo>
                  <a:lnTo>
                    <a:pt x="1168781" y="1658493"/>
                  </a:lnTo>
                  <a:lnTo>
                    <a:pt x="1247140" y="1630172"/>
                  </a:lnTo>
                  <a:lnTo>
                    <a:pt x="1277162" y="1618361"/>
                  </a:lnTo>
                  <a:lnTo>
                    <a:pt x="1322705" y="1600454"/>
                  </a:lnTo>
                  <a:lnTo>
                    <a:pt x="1395603" y="1569212"/>
                  </a:lnTo>
                  <a:lnTo>
                    <a:pt x="1465453" y="1536573"/>
                  </a:lnTo>
                  <a:lnTo>
                    <a:pt x="1487881" y="1525270"/>
                  </a:lnTo>
                  <a:lnTo>
                    <a:pt x="1532255" y="1502918"/>
                  </a:lnTo>
                  <a:lnTo>
                    <a:pt x="1552689" y="1491615"/>
                  </a:lnTo>
                  <a:lnTo>
                    <a:pt x="1595628" y="1467866"/>
                  </a:lnTo>
                  <a:lnTo>
                    <a:pt x="1614055" y="1456817"/>
                  </a:lnTo>
                  <a:lnTo>
                    <a:pt x="1655572" y="1431925"/>
                  </a:lnTo>
                  <a:lnTo>
                    <a:pt x="1671662" y="1421257"/>
                  </a:lnTo>
                  <a:lnTo>
                    <a:pt x="1711706" y="1394714"/>
                  </a:lnTo>
                  <a:lnTo>
                    <a:pt x="1764157" y="1356741"/>
                  </a:lnTo>
                  <a:lnTo>
                    <a:pt x="1812417" y="1317879"/>
                  </a:lnTo>
                  <a:lnTo>
                    <a:pt x="1856359" y="1278255"/>
                  </a:lnTo>
                  <a:lnTo>
                    <a:pt x="1865452" y="1268984"/>
                  </a:lnTo>
                  <a:lnTo>
                    <a:pt x="1895983" y="1237869"/>
                  </a:lnTo>
                  <a:lnTo>
                    <a:pt x="1903437" y="1229106"/>
                  </a:lnTo>
                  <a:lnTo>
                    <a:pt x="1930908" y="1196848"/>
                  </a:lnTo>
                  <a:lnTo>
                    <a:pt x="1961134" y="1155319"/>
                  </a:lnTo>
                  <a:lnTo>
                    <a:pt x="1965439" y="1148080"/>
                  </a:lnTo>
                  <a:lnTo>
                    <a:pt x="1986153" y="1113282"/>
                  </a:lnTo>
                  <a:lnTo>
                    <a:pt x="1989061" y="1107059"/>
                  </a:lnTo>
                  <a:lnTo>
                    <a:pt x="2006092" y="1070737"/>
                  </a:lnTo>
                  <a:lnTo>
                    <a:pt x="2007806" y="1065657"/>
                  </a:lnTo>
                  <a:lnTo>
                    <a:pt x="2020570" y="1027938"/>
                  </a:lnTo>
                  <a:lnTo>
                    <a:pt x="2021319" y="1024255"/>
                  </a:lnTo>
                  <a:lnTo>
                    <a:pt x="2029460" y="984885"/>
                  </a:lnTo>
                  <a:lnTo>
                    <a:pt x="2029599" y="982726"/>
                  </a:lnTo>
                  <a:lnTo>
                    <a:pt x="2032431" y="941197"/>
                  </a:lnTo>
                  <a:lnTo>
                    <a:pt x="2035365" y="900430"/>
                  </a:lnTo>
                  <a:lnTo>
                    <a:pt x="2035403" y="899896"/>
                  </a:lnTo>
                  <a:lnTo>
                    <a:pt x="2035454" y="899668"/>
                  </a:lnTo>
                  <a:lnTo>
                    <a:pt x="2043772" y="858901"/>
                  </a:lnTo>
                  <a:lnTo>
                    <a:pt x="2043912" y="858202"/>
                  </a:lnTo>
                  <a:lnTo>
                    <a:pt x="2057806" y="817499"/>
                  </a:lnTo>
                  <a:lnTo>
                    <a:pt x="2057908" y="817206"/>
                  </a:lnTo>
                  <a:lnTo>
                    <a:pt x="2058073" y="816864"/>
                  </a:lnTo>
                  <a:lnTo>
                    <a:pt x="2077097" y="776097"/>
                  </a:lnTo>
                  <a:lnTo>
                    <a:pt x="2077161" y="775970"/>
                  </a:lnTo>
                  <a:lnTo>
                    <a:pt x="2077085" y="776097"/>
                  </a:lnTo>
                  <a:lnTo>
                    <a:pt x="2077339" y="775589"/>
                  </a:lnTo>
                  <a:lnTo>
                    <a:pt x="2077161" y="775970"/>
                  </a:lnTo>
                  <a:lnTo>
                    <a:pt x="2077377" y="775589"/>
                  </a:lnTo>
                  <a:lnTo>
                    <a:pt x="2101621" y="734949"/>
                  </a:lnTo>
                  <a:lnTo>
                    <a:pt x="2101850" y="734568"/>
                  </a:lnTo>
                  <a:lnTo>
                    <a:pt x="2101469" y="734949"/>
                  </a:lnTo>
                  <a:lnTo>
                    <a:pt x="2131441" y="693928"/>
                  </a:lnTo>
                  <a:lnTo>
                    <a:pt x="2131187" y="694309"/>
                  </a:lnTo>
                  <a:lnTo>
                    <a:pt x="2131504" y="693928"/>
                  </a:lnTo>
                  <a:lnTo>
                    <a:pt x="2165400" y="654050"/>
                  </a:lnTo>
                  <a:lnTo>
                    <a:pt x="2165731" y="653669"/>
                  </a:lnTo>
                  <a:lnTo>
                    <a:pt x="2204466" y="614172"/>
                  </a:lnTo>
                  <a:lnTo>
                    <a:pt x="2204720" y="613918"/>
                  </a:lnTo>
                  <a:lnTo>
                    <a:pt x="2204504" y="614146"/>
                  </a:lnTo>
                  <a:lnTo>
                    <a:pt x="2204745" y="613918"/>
                  </a:lnTo>
                  <a:lnTo>
                    <a:pt x="2248154" y="574802"/>
                  </a:lnTo>
                  <a:lnTo>
                    <a:pt x="2247900" y="575056"/>
                  </a:lnTo>
                  <a:lnTo>
                    <a:pt x="2248204" y="574802"/>
                  </a:lnTo>
                  <a:lnTo>
                    <a:pt x="2295906" y="536321"/>
                  </a:lnTo>
                  <a:lnTo>
                    <a:pt x="2295652" y="536575"/>
                  </a:lnTo>
                  <a:lnTo>
                    <a:pt x="2295995" y="536321"/>
                  </a:lnTo>
                  <a:lnTo>
                    <a:pt x="2347722" y="498602"/>
                  </a:lnTo>
                  <a:lnTo>
                    <a:pt x="2347468" y="498856"/>
                  </a:lnTo>
                  <a:lnTo>
                    <a:pt x="2347849" y="498602"/>
                  </a:lnTo>
                  <a:lnTo>
                    <a:pt x="2403475" y="462026"/>
                  </a:lnTo>
                  <a:lnTo>
                    <a:pt x="2403348" y="462153"/>
                  </a:lnTo>
                  <a:lnTo>
                    <a:pt x="2403551" y="462026"/>
                  </a:lnTo>
                  <a:lnTo>
                    <a:pt x="2462822" y="426339"/>
                  </a:lnTo>
                  <a:lnTo>
                    <a:pt x="2463038" y="426212"/>
                  </a:lnTo>
                  <a:lnTo>
                    <a:pt x="2462784" y="426339"/>
                  </a:lnTo>
                  <a:lnTo>
                    <a:pt x="2525788" y="391541"/>
                  </a:lnTo>
                  <a:lnTo>
                    <a:pt x="2592324" y="357886"/>
                  </a:lnTo>
                  <a:lnTo>
                    <a:pt x="2592197" y="357886"/>
                  </a:lnTo>
                  <a:lnTo>
                    <a:pt x="2661666" y="325628"/>
                  </a:lnTo>
                  <a:lnTo>
                    <a:pt x="2661958" y="325501"/>
                  </a:lnTo>
                  <a:lnTo>
                    <a:pt x="2734437" y="294513"/>
                  </a:lnTo>
                  <a:lnTo>
                    <a:pt x="2734183" y="294513"/>
                  </a:lnTo>
                  <a:lnTo>
                    <a:pt x="2809621" y="264795"/>
                  </a:lnTo>
                  <a:lnTo>
                    <a:pt x="2809494" y="264922"/>
                  </a:lnTo>
                  <a:lnTo>
                    <a:pt x="2809837" y="264795"/>
                  </a:lnTo>
                  <a:lnTo>
                    <a:pt x="2887599" y="236601"/>
                  </a:lnTo>
                  <a:lnTo>
                    <a:pt x="2887472" y="236601"/>
                  </a:lnTo>
                  <a:lnTo>
                    <a:pt x="2967863" y="210058"/>
                  </a:lnTo>
                  <a:lnTo>
                    <a:pt x="2967609" y="210185"/>
                  </a:lnTo>
                  <a:lnTo>
                    <a:pt x="2968015" y="210058"/>
                  </a:lnTo>
                  <a:lnTo>
                    <a:pt x="3050413" y="185039"/>
                  </a:lnTo>
                  <a:lnTo>
                    <a:pt x="3050286" y="185178"/>
                  </a:lnTo>
                  <a:lnTo>
                    <a:pt x="3050743" y="185039"/>
                  </a:lnTo>
                  <a:lnTo>
                    <a:pt x="3134995" y="161925"/>
                  </a:lnTo>
                  <a:lnTo>
                    <a:pt x="3134868" y="161925"/>
                  </a:lnTo>
                  <a:lnTo>
                    <a:pt x="3221355" y="140462"/>
                  </a:lnTo>
                  <a:lnTo>
                    <a:pt x="3221228" y="140589"/>
                  </a:lnTo>
                  <a:lnTo>
                    <a:pt x="3221799" y="140462"/>
                  </a:lnTo>
                  <a:lnTo>
                    <a:pt x="3309493" y="121031"/>
                  </a:lnTo>
                  <a:lnTo>
                    <a:pt x="3309366" y="121031"/>
                  </a:lnTo>
                  <a:lnTo>
                    <a:pt x="3399155" y="103505"/>
                  </a:lnTo>
                  <a:lnTo>
                    <a:pt x="3398901" y="103505"/>
                  </a:lnTo>
                  <a:lnTo>
                    <a:pt x="3489960" y="88011"/>
                  </a:lnTo>
                  <a:lnTo>
                    <a:pt x="3489833" y="88011"/>
                  </a:lnTo>
                  <a:lnTo>
                    <a:pt x="3581908" y="74803"/>
                  </a:lnTo>
                  <a:lnTo>
                    <a:pt x="3581781" y="74803"/>
                  </a:lnTo>
                  <a:lnTo>
                    <a:pt x="3674999" y="63627"/>
                  </a:lnTo>
                  <a:lnTo>
                    <a:pt x="3674745" y="63754"/>
                  </a:lnTo>
                  <a:lnTo>
                    <a:pt x="3676104" y="63627"/>
                  </a:lnTo>
                  <a:lnTo>
                    <a:pt x="3768598" y="54991"/>
                  </a:lnTo>
                  <a:lnTo>
                    <a:pt x="3862832" y="48514"/>
                  </a:lnTo>
                  <a:lnTo>
                    <a:pt x="3957320" y="44704"/>
                  </a:lnTo>
                  <a:lnTo>
                    <a:pt x="3975938" y="44488"/>
                  </a:lnTo>
                  <a:lnTo>
                    <a:pt x="3976370" y="76200"/>
                  </a:lnTo>
                  <a:lnTo>
                    <a:pt x="4052062" y="37084"/>
                  </a:lnTo>
                  <a:close/>
                </a:path>
                <a:path extrusionOk="0" h="2632075" w="4082415">
                  <a:moveTo>
                    <a:pt x="4069918" y="2600236"/>
                  </a:moveTo>
                  <a:lnTo>
                    <a:pt x="4018280" y="2600236"/>
                  </a:lnTo>
                  <a:lnTo>
                    <a:pt x="4005656" y="2600236"/>
                  </a:lnTo>
                  <a:lnTo>
                    <a:pt x="4005453" y="2631884"/>
                  </a:lnTo>
                  <a:lnTo>
                    <a:pt x="4069918" y="2600236"/>
                  </a:lnTo>
                  <a:close/>
                </a:path>
                <a:path extrusionOk="0" h="2632075" w="4082415">
                  <a:moveTo>
                    <a:pt x="4081907" y="2594356"/>
                  </a:moveTo>
                  <a:lnTo>
                    <a:pt x="4005961" y="2555684"/>
                  </a:lnTo>
                  <a:lnTo>
                    <a:pt x="4005745" y="2587447"/>
                  </a:lnTo>
                  <a:lnTo>
                    <a:pt x="3890899" y="2586583"/>
                  </a:lnTo>
                  <a:lnTo>
                    <a:pt x="3701415" y="2582481"/>
                  </a:lnTo>
                  <a:lnTo>
                    <a:pt x="3514852" y="2575915"/>
                  </a:lnTo>
                  <a:lnTo>
                    <a:pt x="3332861" y="2566962"/>
                  </a:lnTo>
                  <a:lnTo>
                    <a:pt x="3244164" y="2561640"/>
                  </a:lnTo>
                  <a:lnTo>
                    <a:pt x="3243961" y="2561640"/>
                  </a:lnTo>
                  <a:lnTo>
                    <a:pt x="3156712" y="2555824"/>
                  </a:lnTo>
                  <a:lnTo>
                    <a:pt x="3071660" y="2549550"/>
                  </a:lnTo>
                  <a:lnTo>
                    <a:pt x="3071495" y="2549550"/>
                  </a:lnTo>
                  <a:lnTo>
                    <a:pt x="2907423" y="2535555"/>
                  </a:lnTo>
                  <a:lnTo>
                    <a:pt x="2907284" y="2535555"/>
                  </a:lnTo>
                  <a:lnTo>
                    <a:pt x="2828671" y="2527846"/>
                  </a:lnTo>
                  <a:lnTo>
                    <a:pt x="2828544" y="2527833"/>
                  </a:lnTo>
                  <a:lnTo>
                    <a:pt x="2752598" y="2519845"/>
                  </a:lnTo>
                  <a:lnTo>
                    <a:pt x="2752725" y="2519845"/>
                  </a:lnTo>
                  <a:lnTo>
                    <a:pt x="2609342" y="2502624"/>
                  </a:lnTo>
                  <a:lnTo>
                    <a:pt x="2542413" y="2493492"/>
                  </a:lnTo>
                  <a:lnTo>
                    <a:pt x="2542286" y="2493480"/>
                  </a:lnTo>
                  <a:lnTo>
                    <a:pt x="2478900" y="2483980"/>
                  </a:lnTo>
                  <a:lnTo>
                    <a:pt x="2418842" y="2474277"/>
                  </a:lnTo>
                  <a:lnTo>
                    <a:pt x="2418715" y="2474264"/>
                  </a:lnTo>
                  <a:lnTo>
                    <a:pt x="2362568" y="2464295"/>
                  </a:lnTo>
                  <a:lnTo>
                    <a:pt x="2310257" y="2454033"/>
                  </a:lnTo>
                  <a:lnTo>
                    <a:pt x="2310130" y="2454008"/>
                  </a:lnTo>
                  <a:lnTo>
                    <a:pt x="2262035" y="2443594"/>
                  </a:lnTo>
                  <a:lnTo>
                    <a:pt x="2261870" y="2443556"/>
                  </a:lnTo>
                  <a:lnTo>
                    <a:pt x="2218131" y="2432977"/>
                  </a:lnTo>
                  <a:lnTo>
                    <a:pt x="2217928" y="2432926"/>
                  </a:lnTo>
                  <a:lnTo>
                    <a:pt x="2218055" y="2432977"/>
                  </a:lnTo>
                  <a:lnTo>
                    <a:pt x="2178558" y="2422118"/>
                  </a:lnTo>
                  <a:lnTo>
                    <a:pt x="2144204" y="2411234"/>
                  </a:lnTo>
                  <a:lnTo>
                    <a:pt x="2143887" y="2411133"/>
                  </a:lnTo>
                  <a:lnTo>
                    <a:pt x="2144141" y="2411234"/>
                  </a:lnTo>
                  <a:lnTo>
                    <a:pt x="2114600" y="2400262"/>
                  </a:lnTo>
                  <a:lnTo>
                    <a:pt x="2114321" y="2400160"/>
                  </a:lnTo>
                  <a:lnTo>
                    <a:pt x="2114181" y="2400096"/>
                  </a:lnTo>
                  <a:lnTo>
                    <a:pt x="2090140" y="2389200"/>
                  </a:lnTo>
                  <a:lnTo>
                    <a:pt x="2089670" y="2388997"/>
                  </a:lnTo>
                  <a:lnTo>
                    <a:pt x="2089543" y="2388920"/>
                  </a:lnTo>
                  <a:lnTo>
                    <a:pt x="2071268" y="2378405"/>
                  </a:lnTo>
                  <a:lnTo>
                    <a:pt x="2070684" y="2378075"/>
                  </a:lnTo>
                  <a:lnTo>
                    <a:pt x="2070442" y="2377871"/>
                  </a:lnTo>
                  <a:lnTo>
                    <a:pt x="2058149" y="2368080"/>
                  </a:lnTo>
                  <a:lnTo>
                    <a:pt x="2057196" y="2367330"/>
                  </a:lnTo>
                  <a:lnTo>
                    <a:pt x="2056930" y="2366975"/>
                  </a:lnTo>
                  <a:lnTo>
                    <a:pt x="2050757" y="2358936"/>
                  </a:lnTo>
                  <a:lnTo>
                    <a:pt x="2049856" y="2357755"/>
                  </a:lnTo>
                  <a:lnTo>
                    <a:pt x="2049576" y="2356650"/>
                  </a:lnTo>
                  <a:lnTo>
                    <a:pt x="2047240" y="2347417"/>
                  </a:lnTo>
                  <a:lnTo>
                    <a:pt x="2045665" y="2341334"/>
                  </a:lnTo>
                  <a:lnTo>
                    <a:pt x="2045068" y="2339048"/>
                  </a:lnTo>
                  <a:lnTo>
                    <a:pt x="2043938" y="2334628"/>
                  </a:lnTo>
                  <a:lnTo>
                    <a:pt x="2041156" y="2331008"/>
                  </a:lnTo>
                  <a:lnTo>
                    <a:pt x="2040305" y="2329904"/>
                  </a:lnTo>
                  <a:lnTo>
                    <a:pt x="2033905" y="2321547"/>
                  </a:lnTo>
                  <a:lnTo>
                    <a:pt x="2031415" y="2319578"/>
                  </a:lnTo>
                  <a:lnTo>
                    <a:pt x="2018538" y="2309342"/>
                  </a:lnTo>
                  <a:lnTo>
                    <a:pt x="2017534" y="2308771"/>
                  </a:lnTo>
                  <a:lnTo>
                    <a:pt x="1998281" y="2297722"/>
                  </a:lnTo>
                  <a:lnTo>
                    <a:pt x="1998091" y="2297607"/>
                  </a:lnTo>
                  <a:lnTo>
                    <a:pt x="1974075" y="2286749"/>
                  </a:lnTo>
                  <a:lnTo>
                    <a:pt x="1972564" y="2286063"/>
                  </a:lnTo>
                  <a:lnTo>
                    <a:pt x="1944941" y="2275802"/>
                  </a:lnTo>
                  <a:lnTo>
                    <a:pt x="1942211" y="2274786"/>
                  </a:lnTo>
                  <a:lnTo>
                    <a:pt x="1907032" y="2263648"/>
                  </a:lnTo>
                  <a:lnTo>
                    <a:pt x="1867281" y="2252738"/>
                  </a:lnTo>
                  <a:lnTo>
                    <a:pt x="1830895" y="2243950"/>
                  </a:lnTo>
                  <a:lnTo>
                    <a:pt x="1822958" y="2242032"/>
                  </a:lnTo>
                  <a:lnTo>
                    <a:pt x="1774444" y="2231517"/>
                  </a:lnTo>
                  <a:lnTo>
                    <a:pt x="1721866" y="2221204"/>
                  </a:lnTo>
                  <a:lnTo>
                    <a:pt x="1681251" y="2214003"/>
                  </a:lnTo>
                  <a:lnTo>
                    <a:pt x="1665351" y="2211184"/>
                  </a:lnTo>
                  <a:lnTo>
                    <a:pt x="1623923" y="2204491"/>
                  </a:lnTo>
                  <a:lnTo>
                    <a:pt x="1605153" y="2201456"/>
                  </a:lnTo>
                  <a:lnTo>
                    <a:pt x="1541399" y="2191893"/>
                  </a:lnTo>
                  <a:lnTo>
                    <a:pt x="1474216" y="2182749"/>
                  </a:lnTo>
                  <a:lnTo>
                    <a:pt x="1330706" y="2165477"/>
                  </a:lnTo>
                  <a:lnTo>
                    <a:pt x="1176020" y="2149729"/>
                  </a:lnTo>
                  <a:lnTo>
                    <a:pt x="1011555" y="2135759"/>
                  </a:lnTo>
                  <a:lnTo>
                    <a:pt x="749935" y="2118360"/>
                  </a:lnTo>
                  <a:lnTo>
                    <a:pt x="567690" y="2109343"/>
                  </a:lnTo>
                  <a:lnTo>
                    <a:pt x="380873" y="2102866"/>
                  </a:lnTo>
                  <a:lnTo>
                    <a:pt x="191262" y="2098675"/>
                  </a:lnTo>
                  <a:lnTo>
                    <a:pt x="127" y="2097278"/>
                  </a:lnTo>
                  <a:lnTo>
                    <a:pt x="127" y="2109978"/>
                  </a:lnTo>
                  <a:lnTo>
                    <a:pt x="191008" y="2111375"/>
                  </a:lnTo>
                  <a:lnTo>
                    <a:pt x="380492" y="2115439"/>
                  </a:lnTo>
                  <a:lnTo>
                    <a:pt x="567182" y="2122043"/>
                  </a:lnTo>
                  <a:lnTo>
                    <a:pt x="749173" y="2131060"/>
                  </a:lnTo>
                  <a:lnTo>
                    <a:pt x="837946" y="2136394"/>
                  </a:lnTo>
                  <a:lnTo>
                    <a:pt x="1010539" y="2148459"/>
                  </a:lnTo>
                  <a:lnTo>
                    <a:pt x="1174750" y="2162429"/>
                  </a:lnTo>
                  <a:lnTo>
                    <a:pt x="1253363" y="2170176"/>
                  </a:lnTo>
                  <a:lnTo>
                    <a:pt x="1402461" y="2186559"/>
                  </a:lnTo>
                  <a:lnTo>
                    <a:pt x="1472692" y="2195322"/>
                  </a:lnTo>
                  <a:lnTo>
                    <a:pt x="1472565" y="2195322"/>
                  </a:lnTo>
                  <a:lnTo>
                    <a:pt x="1539621" y="2204504"/>
                  </a:lnTo>
                  <a:lnTo>
                    <a:pt x="1603248" y="2214016"/>
                  </a:lnTo>
                  <a:lnTo>
                    <a:pt x="1663192" y="2223706"/>
                  </a:lnTo>
                  <a:lnTo>
                    <a:pt x="1719453" y="2233688"/>
                  </a:lnTo>
                  <a:lnTo>
                    <a:pt x="1771929" y="2243963"/>
                  </a:lnTo>
                  <a:lnTo>
                    <a:pt x="1820291" y="2254427"/>
                  </a:lnTo>
                  <a:lnTo>
                    <a:pt x="1820037" y="2254389"/>
                  </a:lnTo>
                  <a:lnTo>
                    <a:pt x="1820189" y="2254427"/>
                  </a:lnTo>
                  <a:lnTo>
                    <a:pt x="1863979" y="2265007"/>
                  </a:lnTo>
                  <a:lnTo>
                    <a:pt x="1864156" y="2265057"/>
                  </a:lnTo>
                  <a:lnTo>
                    <a:pt x="1903476" y="2275865"/>
                  </a:lnTo>
                  <a:lnTo>
                    <a:pt x="1903349" y="2275802"/>
                  </a:lnTo>
                  <a:lnTo>
                    <a:pt x="1938274" y="2286851"/>
                  </a:lnTo>
                  <a:lnTo>
                    <a:pt x="1967890" y="2297861"/>
                  </a:lnTo>
                  <a:lnTo>
                    <a:pt x="1992617" y="2309063"/>
                  </a:lnTo>
                  <a:lnTo>
                    <a:pt x="2024634" y="2330412"/>
                  </a:lnTo>
                  <a:lnTo>
                    <a:pt x="2034921" y="2350566"/>
                  </a:lnTo>
                  <a:lnTo>
                    <a:pt x="2038223" y="2363355"/>
                  </a:lnTo>
                  <a:lnTo>
                    <a:pt x="2083943" y="2400363"/>
                  </a:lnTo>
                  <a:lnTo>
                    <a:pt x="2139823" y="2423198"/>
                  </a:lnTo>
                  <a:lnTo>
                    <a:pt x="2214753" y="2445245"/>
                  </a:lnTo>
                  <a:lnTo>
                    <a:pt x="2259076" y="2455951"/>
                  </a:lnTo>
                  <a:lnTo>
                    <a:pt x="2307590" y="2466467"/>
                  </a:lnTo>
                  <a:lnTo>
                    <a:pt x="2360168" y="2476766"/>
                  </a:lnTo>
                  <a:lnTo>
                    <a:pt x="2416683" y="2486787"/>
                  </a:lnTo>
                  <a:lnTo>
                    <a:pt x="2476881" y="2496528"/>
                  </a:lnTo>
                  <a:lnTo>
                    <a:pt x="2540635" y="2506053"/>
                  </a:lnTo>
                  <a:lnTo>
                    <a:pt x="2607691" y="2515209"/>
                  </a:lnTo>
                  <a:lnTo>
                    <a:pt x="2711386" y="2527846"/>
                  </a:lnTo>
                  <a:lnTo>
                    <a:pt x="2751328" y="2532469"/>
                  </a:lnTo>
                  <a:lnTo>
                    <a:pt x="2827401" y="2540470"/>
                  </a:lnTo>
                  <a:lnTo>
                    <a:pt x="2987167" y="2555443"/>
                  </a:lnTo>
                  <a:lnTo>
                    <a:pt x="3155823" y="2568498"/>
                  </a:lnTo>
                  <a:lnTo>
                    <a:pt x="3332226" y="2579649"/>
                  </a:lnTo>
                  <a:lnTo>
                    <a:pt x="3514344" y="2588603"/>
                  </a:lnTo>
                  <a:lnTo>
                    <a:pt x="3701034" y="2595181"/>
                  </a:lnTo>
                  <a:lnTo>
                    <a:pt x="3890772" y="2599271"/>
                  </a:lnTo>
                  <a:lnTo>
                    <a:pt x="4005656" y="2600147"/>
                  </a:lnTo>
                  <a:lnTo>
                    <a:pt x="4018280" y="2600236"/>
                  </a:lnTo>
                  <a:lnTo>
                    <a:pt x="4070121" y="2600147"/>
                  </a:lnTo>
                  <a:lnTo>
                    <a:pt x="4081907" y="2594356"/>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76" name="Shape 1476"/>
        <p:cNvGrpSpPr/>
        <p:nvPr/>
      </p:nvGrpSpPr>
      <p:grpSpPr>
        <a:xfrm>
          <a:off x="0" y="0"/>
          <a:ext cx="0" cy="0"/>
          <a:chOff x="0" y="0"/>
          <a:chExt cx="0" cy="0"/>
        </a:xfrm>
      </p:grpSpPr>
      <p:pic>
        <p:nvPicPr>
          <p:cNvPr id="1477" name="Google Shape;1477;p10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478" name="Google Shape;1478;p10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9" name="Google Shape;1479;p105"/>
          <p:cNvSpPr txBox="1"/>
          <p:nvPr/>
        </p:nvSpPr>
        <p:spPr>
          <a:xfrm>
            <a:off x="513080" y="760603"/>
            <a:ext cx="7274559" cy="5181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Maintaining the Display</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400">
              <a:solidFill>
                <a:schemeClr val="dk1"/>
              </a:solidFill>
              <a:latin typeface="Calibri"/>
              <a:ea typeface="Calibri"/>
              <a:cs typeface="Calibri"/>
              <a:sym typeface="Calibri"/>
            </a:endParaRPr>
          </a:p>
          <a:p>
            <a:pPr indent="0" lvl="0" marL="60960" marR="0" rtl="0" algn="l">
              <a:lnSpc>
                <a:spcPct val="100000"/>
              </a:lnSpc>
              <a:spcBef>
                <a:spcPts val="0"/>
              </a:spcBef>
              <a:spcAft>
                <a:spcPts val="0"/>
              </a:spcAft>
              <a:buNone/>
            </a:pPr>
            <a:r>
              <a:rPr b="1" lang="en-US" sz="2200">
                <a:solidFill>
                  <a:schemeClr val="dk1"/>
                </a:solidFill>
                <a:latin typeface="Calibri"/>
                <a:ea typeface="Calibri"/>
                <a:cs typeface="Calibri"/>
                <a:sym typeface="Calibri"/>
              </a:rPr>
              <a:t>The advantage of using a display is that</a:t>
            </a:r>
            <a:endParaRPr sz="2200">
              <a:solidFill>
                <a:schemeClr val="dk1"/>
              </a:solidFill>
              <a:latin typeface="Calibri"/>
              <a:ea typeface="Calibri"/>
              <a:cs typeface="Calibri"/>
              <a:sym typeface="Calibri"/>
            </a:endParaRPr>
          </a:p>
          <a:p>
            <a:pPr indent="-228600" lvl="0" marL="289560" marR="540385" rtl="0" algn="l">
              <a:lnSpc>
                <a:spcPct val="150000"/>
              </a:lnSpc>
              <a:spcBef>
                <a:spcPts val="1805"/>
              </a:spcBef>
              <a:spcAft>
                <a:spcPts val="0"/>
              </a:spcAft>
              <a:buClr>
                <a:srgbClr val="006FC0"/>
              </a:buClr>
              <a:buSzPts val="2200"/>
              <a:buFont typeface="Arial"/>
              <a:buChar char="•"/>
            </a:pPr>
            <a:r>
              <a:rPr b="1" lang="en-US" sz="2200">
                <a:solidFill>
                  <a:srgbClr val="006FC0"/>
                </a:solidFill>
                <a:latin typeface="Calibri"/>
                <a:ea typeface="Calibri"/>
                <a:cs typeface="Calibri"/>
                <a:sym typeface="Calibri"/>
              </a:rPr>
              <a:t>Suppose a procedure </a:t>
            </a:r>
            <a:r>
              <a:rPr lang="en-US" sz="2200">
                <a:solidFill>
                  <a:srgbClr val="006FC0"/>
                </a:solidFill>
                <a:latin typeface="Cambria Math"/>
                <a:ea typeface="Cambria Math"/>
                <a:cs typeface="Cambria Math"/>
                <a:sym typeface="Cambria Math"/>
              </a:rPr>
              <a:t>𝑝 </a:t>
            </a:r>
            <a:r>
              <a:rPr b="1" lang="en-US" sz="2200">
                <a:solidFill>
                  <a:srgbClr val="006FC0"/>
                </a:solidFill>
                <a:latin typeface="Calibri"/>
                <a:ea typeface="Calibri"/>
                <a:cs typeface="Calibri"/>
                <a:sym typeface="Calibri"/>
              </a:rPr>
              <a:t>is executing and needs to access  element </a:t>
            </a:r>
            <a:r>
              <a:rPr lang="en-US" sz="2200">
                <a:solidFill>
                  <a:srgbClr val="006FC0"/>
                </a:solidFill>
                <a:latin typeface="Cambria Math"/>
                <a:ea typeface="Cambria Math"/>
                <a:cs typeface="Cambria Math"/>
                <a:sym typeface="Cambria Math"/>
              </a:rPr>
              <a:t>𝑥 </a:t>
            </a:r>
            <a:r>
              <a:rPr b="1" lang="en-US" sz="2200">
                <a:solidFill>
                  <a:srgbClr val="006FC0"/>
                </a:solidFill>
                <a:latin typeface="Calibri"/>
                <a:ea typeface="Calibri"/>
                <a:cs typeface="Calibri"/>
                <a:sym typeface="Calibri"/>
              </a:rPr>
              <a:t>belonging to procedure </a:t>
            </a:r>
            <a:r>
              <a:rPr lang="en-US" sz="2200">
                <a:solidFill>
                  <a:srgbClr val="006FC0"/>
                </a:solidFill>
                <a:latin typeface="Cambria Math"/>
                <a:ea typeface="Cambria Math"/>
                <a:cs typeface="Cambria Math"/>
                <a:sym typeface="Cambria Math"/>
              </a:rPr>
              <a:t>𝑞</a:t>
            </a:r>
            <a:r>
              <a:rPr b="1" lang="en-US" sz="2200">
                <a:solidFill>
                  <a:srgbClr val="006FC0"/>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229234" lvl="1" marL="746760" marR="0" rtl="0" algn="l">
              <a:lnSpc>
                <a:spcPct val="100000"/>
              </a:lnSpc>
              <a:spcBef>
                <a:spcPts val="181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The runtime only needs to search in activations from </a:t>
            </a:r>
            <a:r>
              <a:rPr b="0" i="0" lang="en-US" sz="2200" u="none" cap="none" strike="noStrike">
                <a:solidFill>
                  <a:schemeClr val="dk1"/>
                </a:solidFill>
                <a:latin typeface="Cambria Math"/>
                <a:ea typeface="Cambria Math"/>
                <a:cs typeface="Cambria Math"/>
                <a:sym typeface="Cambria Math"/>
              </a:rPr>
              <a:t>𝑑</a:t>
            </a:r>
            <a:r>
              <a:rPr b="0" i="0" lang="en-US" sz="2200" u="none" cap="none" strike="noStrike">
                <a:solidFill>
                  <a:schemeClr val="dk1"/>
                </a:solidFill>
                <a:latin typeface="Calibri"/>
                <a:ea typeface="Calibri"/>
                <a:cs typeface="Calibri"/>
                <a:sym typeface="Calibri"/>
              </a:rPr>
              <a:t>[</a:t>
            </a:r>
            <a:r>
              <a:rPr b="0" i="0" lang="en-US" sz="2200" u="none" cap="none" strike="noStrike">
                <a:solidFill>
                  <a:schemeClr val="dk1"/>
                </a:solidFill>
                <a:latin typeface="Cambria Math"/>
                <a:ea typeface="Cambria Math"/>
                <a:cs typeface="Cambria Math"/>
                <a:sym typeface="Cambria Math"/>
              </a:rPr>
              <a:t>𝑖</a:t>
            </a:r>
            <a:r>
              <a:rPr b="0" i="0" lang="en-US" sz="2200" u="none" cap="none" strike="noStrike">
                <a:solidFill>
                  <a:schemeClr val="dk1"/>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a:p>
            <a:pPr indent="0" lvl="0" marL="746760" marR="0" rtl="0" algn="l">
              <a:lnSpc>
                <a:spcPct val="100000"/>
              </a:lnSpc>
              <a:spcBef>
                <a:spcPts val="1325"/>
              </a:spcBef>
              <a:spcAft>
                <a:spcPts val="0"/>
              </a:spcAft>
              <a:buNone/>
            </a:pPr>
            <a:r>
              <a:rPr lang="en-US" sz="2200">
                <a:solidFill>
                  <a:schemeClr val="dk1"/>
                </a:solidFill>
                <a:latin typeface="Calibri"/>
                <a:ea typeface="Calibri"/>
                <a:cs typeface="Calibri"/>
                <a:sym typeface="Calibri"/>
              </a:rPr>
              <a:t>where </a:t>
            </a:r>
            <a:r>
              <a:rPr lang="en-US" sz="2200">
                <a:solidFill>
                  <a:schemeClr val="dk1"/>
                </a:solidFill>
                <a:latin typeface="Cambria Math"/>
                <a:ea typeface="Cambria Math"/>
                <a:cs typeface="Cambria Math"/>
                <a:sym typeface="Cambria Math"/>
              </a:rPr>
              <a:t>𝑖 </a:t>
            </a:r>
            <a:r>
              <a:rPr lang="en-US" sz="2200">
                <a:solidFill>
                  <a:schemeClr val="dk1"/>
                </a:solidFill>
                <a:latin typeface="Calibri"/>
                <a:ea typeface="Calibri"/>
                <a:cs typeface="Calibri"/>
                <a:sym typeface="Calibri"/>
              </a:rPr>
              <a:t>is the nesting depth of </a:t>
            </a:r>
            <a:r>
              <a:rPr lang="en-US" sz="2200">
                <a:solidFill>
                  <a:schemeClr val="dk1"/>
                </a:solidFill>
                <a:latin typeface="Cambria Math"/>
                <a:ea typeface="Cambria Math"/>
                <a:cs typeface="Cambria Math"/>
                <a:sym typeface="Cambria Math"/>
              </a:rPr>
              <a:t>𝑞</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228600" lvl="1" marL="746760" marR="563245" rtl="0" algn="l">
              <a:lnSpc>
                <a:spcPct val="150100"/>
              </a:lnSpc>
              <a:spcBef>
                <a:spcPts val="5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Follow the pointer </a:t>
            </a:r>
            <a:r>
              <a:rPr b="0" i="0" lang="en-US" sz="2200" u="none" cap="none" strike="noStrike">
                <a:solidFill>
                  <a:schemeClr val="dk1"/>
                </a:solidFill>
                <a:latin typeface="Cambria Math"/>
                <a:ea typeface="Cambria Math"/>
                <a:cs typeface="Cambria Math"/>
                <a:sym typeface="Cambria Math"/>
              </a:rPr>
              <a:t>𝑑</a:t>
            </a:r>
            <a:r>
              <a:rPr b="0" i="0" lang="en-US" sz="2200" u="none" cap="none" strike="noStrike">
                <a:solidFill>
                  <a:schemeClr val="dk1"/>
                </a:solidFill>
                <a:latin typeface="Calibri"/>
                <a:ea typeface="Calibri"/>
                <a:cs typeface="Calibri"/>
                <a:sym typeface="Calibri"/>
              </a:rPr>
              <a:t>[</a:t>
            </a:r>
            <a:r>
              <a:rPr b="0" i="0" lang="en-US" sz="2200" u="none" cap="none" strike="noStrike">
                <a:solidFill>
                  <a:schemeClr val="dk1"/>
                </a:solidFill>
                <a:latin typeface="Cambria Math"/>
                <a:ea typeface="Cambria Math"/>
                <a:cs typeface="Cambria Math"/>
                <a:sym typeface="Cambria Math"/>
              </a:rPr>
              <a:t>𝑖</a:t>
            </a:r>
            <a:r>
              <a:rPr b="0" i="0" lang="en-US" sz="2200" u="none" cap="none" strike="noStrike">
                <a:solidFill>
                  <a:schemeClr val="dk1"/>
                </a:solidFill>
                <a:latin typeface="Calibri"/>
                <a:ea typeface="Calibri"/>
                <a:cs typeface="Calibri"/>
                <a:sym typeface="Calibri"/>
              </a:rPr>
              <a:t>] to the activation record for </a:t>
            </a:r>
            <a:r>
              <a:rPr b="0" i="0" lang="en-US" sz="2200" u="none" cap="none" strike="noStrike">
                <a:solidFill>
                  <a:schemeClr val="dk1"/>
                </a:solidFill>
                <a:latin typeface="Cambria Math"/>
                <a:ea typeface="Cambria Math"/>
                <a:cs typeface="Cambria Math"/>
                <a:sym typeface="Cambria Math"/>
              </a:rPr>
              <a:t>𝑞</a:t>
            </a:r>
            <a:r>
              <a:rPr b="0" i="0" lang="en-US" sz="2200" u="none" cap="none" strike="noStrike">
                <a:solidFill>
                  <a:schemeClr val="dk1"/>
                </a:solidFill>
                <a:latin typeface="Calibri"/>
                <a:ea typeface="Calibri"/>
                <a:cs typeface="Calibri"/>
                <a:sym typeface="Calibri"/>
              </a:rPr>
              <a:t>,  wherein </a:t>
            </a:r>
            <a:r>
              <a:rPr b="0" i="0" lang="en-US" sz="2200" u="none" cap="none" strike="noStrike">
                <a:solidFill>
                  <a:schemeClr val="dk1"/>
                </a:solidFill>
                <a:latin typeface="Cambria Math"/>
                <a:ea typeface="Cambria Math"/>
                <a:cs typeface="Cambria Math"/>
                <a:sym typeface="Cambria Math"/>
              </a:rPr>
              <a:t>𝑥 </a:t>
            </a:r>
            <a:r>
              <a:rPr b="0" i="0" lang="en-US" sz="2200" u="none" cap="none" strike="noStrike">
                <a:solidFill>
                  <a:schemeClr val="dk1"/>
                </a:solidFill>
                <a:latin typeface="Calibri"/>
                <a:ea typeface="Calibri"/>
                <a:cs typeface="Calibri"/>
                <a:sym typeface="Calibri"/>
              </a:rPr>
              <a:t>should be defined at a known offset.</a:t>
            </a:r>
            <a:endParaRPr b="0" i="0" sz="2200" u="none" cap="none" strike="noStrike">
              <a:solidFill>
                <a:schemeClr val="dk1"/>
              </a:solidFill>
              <a:latin typeface="Calibri"/>
              <a:ea typeface="Calibri"/>
              <a:cs typeface="Calibri"/>
              <a:sym typeface="Calibri"/>
            </a:endParaRPr>
          </a:p>
        </p:txBody>
      </p:sp>
      <p:sp>
        <p:nvSpPr>
          <p:cNvPr id="1480" name="Google Shape;1480;p10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1481" name="Google Shape;1481;p105"/>
          <p:cNvPicPr preferRelativeResize="0"/>
          <p:nvPr/>
        </p:nvPicPr>
        <p:blipFill rotWithShape="1">
          <a:blip r:embed="rId4">
            <a:alphaModFix/>
          </a:blip>
          <a:srcRect b="0" l="0" r="0" t="0"/>
          <a:stretch/>
        </p:blipFill>
        <p:spPr>
          <a:xfrm>
            <a:off x="8298890" y="2089300"/>
            <a:ext cx="3852272" cy="4390139"/>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5" name="Shape 1485"/>
        <p:cNvGrpSpPr/>
        <p:nvPr/>
      </p:nvGrpSpPr>
      <p:grpSpPr>
        <a:xfrm>
          <a:off x="0" y="0"/>
          <a:ext cx="0" cy="0"/>
          <a:chOff x="0" y="0"/>
          <a:chExt cx="0" cy="0"/>
        </a:xfrm>
      </p:grpSpPr>
      <p:sp>
        <p:nvSpPr>
          <p:cNvPr id="1486" name="Google Shape;1486;p106"/>
          <p:cNvSpPr txBox="1"/>
          <p:nvPr/>
        </p:nvSpPr>
        <p:spPr>
          <a:xfrm>
            <a:off x="471931" y="136270"/>
            <a:ext cx="4025265" cy="1717675"/>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15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Access Links Vs Displays</a:t>
            </a:r>
            <a:endParaRPr sz="2400">
              <a:solidFill>
                <a:schemeClr val="dk1"/>
              </a:solidFill>
              <a:latin typeface="Calibri"/>
              <a:ea typeface="Calibri"/>
              <a:cs typeface="Calibri"/>
              <a:sym typeface="Calibri"/>
            </a:endParaRPr>
          </a:p>
        </p:txBody>
      </p:sp>
      <p:graphicFrame>
        <p:nvGraphicFramePr>
          <p:cNvPr id="1487" name="Google Shape;1487;p106"/>
          <p:cNvGraphicFramePr/>
          <p:nvPr/>
        </p:nvGraphicFramePr>
        <p:xfrm>
          <a:off x="427875" y="2450719"/>
          <a:ext cx="3000000" cy="3000000"/>
        </p:xfrm>
        <a:graphic>
          <a:graphicData uri="http://schemas.openxmlformats.org/drawingml/2006/table">
            <a:tbl>
              <a:tblPr bandRow="1" firstRow="1">
                <a:noFill/>
                <a:tableStyleId>{705A1287-8E61-416F-9323-475824CCD09E}</a:tableStyleId>
              </a:tblPr>
              <a:tblGrid>
                <a:gridCol w="3928750"/>
                <a:gridCol w="3928750"/>
              </a:tblGrid>
              <a:tr h="457200">
                <a:tc>
                  <a:txBody>
                    <a:bodyPr/>
                    <a:lstStyle/>
                    <a:p>
                      <a:pPr indent="0" lvl="0" marL="1195070" marR="0" rtl="0" algn="l">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Access Links</a:t>
                      </a:r>
                      <a:endParaRPr sz="2400" u="none" cap="none" strike="noStrike">
                        <a:latin typeface="Calibri"/>
                        <a:ea typeface="Calibri"/>
                        <a:cs typeface="Calibri"/>
                        <a:sym typeface="Calibri"/>
                      </a:endParaRPr>
                    </a:p>
                  </a:txBody>
                  <a:tcPr marT="26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0" rtl="0" algn="ctr">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Displays</a:t>
                      </a:r>
                      <a:endParaRPr sz="2400" u="none" cap="none" strike="noStrike">
                        <a:latin typeface="Calibri"/>
                        <a:ea typeface="Calibri"/>
                        <a:cs typeface="Calibri"/>
                        <a:sym typeface="Calibri"/>
                      </a:endParaRPr>
                    </a:p>
                  </a:txBody>
                  <a:tcPr marT="260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1371600">
                <a:tc>
                  <a:txBody>
                    <a:bodyPr/>
                    <a:lstStyle/>
                    <a:p>
                      <a:pPr indent="0" lvl="0" marL="0" marR="0" rtl="0" algn="l">
                        <a:lnSpc>
                          <a:spcPct val="100000"/>
                        </a:lnSpc>
                        <a:spcBef>
                          <a:spcPts val="0"/>
                        </a:spcBef>
                        <a:spcAft>
                          <a:spcPts val="0"/>
                        </a:spcAft>
                        <a:buNone/>
                      </a:pPr>
                      <a:r>
                        <a:t/>
                      </a:r>
                      <a:endParaRPr sz="26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400" u="none" cap="none" strike="noStrike">
                          <a:latin typeface="Calibri"/>
                          <a:ea typeface="Calibri"/>
                          <a:cs typeface="Calibri"/>
                          <a:sym typeface="Calibri"/>
                        </a:rPr>
                        <a:t>Cost of lookup varies</a:t>
                      </a:r>
                      <a:endParaRPr sz="2400" u="none" cap="none" strike="noStrike">
                        <a:latin typeface="Calibri"/>
                        <a:ea typeface="Calibri"/>
                        <a:cs typeface="Calibri"/>
                        <a:sym typeface="Calibri"/>
                      </a:endParaRPr>
                    </a:p>
                    <a:p>
                      <a:pPr indent="0" lvl="0" marL="91440" marR="193040" rtl="0" algn="l">
                        <a:lnSpc>
                          <a:spcPct val="100000"/>
                        </a:lnSpc>
                        <a:spcBef>
                          <a:spcPts val="40"/>
                        </a:spcBef>
                        <a:spcAft>
                          <a:spcPts val="0"/>
                        </a:spcAft>
                        <a:buNone/>
                      </a:pPr>
                      <a:r>
                        <a:rPr lang="en-US" sz="1800" u="none" cap="none" strike="noStrike">
                          <a:latin typeface="Calibri"/>
                          <a:ea typeface="Calibri"/>
                          <a:cs typeface="Calibri"/>
                          <a:sym typeface="Calibri"/>
                        </a:rPr>
                        <a:t>Common case is cheap, but long chains  can be costly</a:t>
                      </a:r>
                      <a:endParaRPr sz="18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2650" u="none" cap="none" strike="noStrike">
                        <a:latin typeface="Times New Roman"/>
                        <a:ea typeface="Times New Roman"/>
                        <a:cs typeface="Times New Roman"/>
                        <a:sym typeface="Times New Roman"/>
                      </a:endParaRPr>
                    </a:p>
                    <a:p>
                      <a:pPr indent="0" lvl="0" marL="91440" marR="0" rtl="0" algn="l">
                        <a:lnSpc>
                          <a:spcPct val="100000"/>
                        </a:lnSpc>
                        <a:spcBef>
                          <a:spcPts val="0"/>
                        </a:spcBef>
                        <a:spcAft>
                          <a:spcPts val="0"/>
                        </a:spcAft>
                        <a:buNone/>
                      </a:pPr>
                      <a:r>
                        <a:rPr lang="en-US" sz="2400" u="none" cap="none" strike="noStrike">
                          <a:latin typeface="Calibri"/>
                          <a:ea typeface="Calibri"/>
                          <a:cs typeface="Calibri"/>
                          <a:sym typeface="Calibri"/>
                        </a:rPr>
                        <a:t>Cost of lookup is constant</a:t>
                      </a:r>
                      <a:endParaRPr sz="2400" u="none" cap="none" strike="noStrike">
                        <a:latin typeface="Calibri"/>
                        <a:ea typeface="Calibri"/>
                        <a:cs typeface="Calibri"/>
                        <a:sym typeface="Calibri"/>
                      </a:endParaRPr>
                    </a:p>
                  </a:txBody>
                  <a:tcPr marT="50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554450">
                <a:tc>
                  <a:txBody>
                    <a:bodyPr/>
                    <a:lstStyle/>
                    <a:p>
                      <a:pPr indent="0" lvl="0" marL="0" marR="0" rtl="0" algn="l">
                        <a:lnSpc>
                          <a:spcPct val="100000"/>
                        </a:lnSpc>
                        <a:spcBef>
                          <a:spcPts val="0"/>
                        </a:spcBef>
                        <a:spcAft>
                          <a:spcPts val="0"/>
                        </a:spcAft>
                        <a:buNone/>
                      </a:pPr>
                      <a:r>
                        <a:t/>
                      </a:r>
                      <a:endParaRPr sz="2650" u="none" cap="none" strike="noStrike">
                        <a:latin typeface="Times New Roman"/>
                        <a:ea typeface="Times New Roman"/>
                        <a:cs typeface="Times New Roman"/>
                        <a:sym typeface="Times New Roman"/>
                      </a:endParaRPr>
                    </a:p>
                    <a:p>
                      <a:pPr indent="0" lvl="0" marL="91440" marR="464184" rtl="0" algn="l">
                        <a:lnSpc>
                          <a:spcPct val="100000"/>
                        </a:lnSpc>
                        <a:spcBef>
                          <a:spcPts val="0"/>
                        </a:spcBef>
                        <a:spcAft>
                          <a:spcPts val="0"/>
                        </a:spcAft>
                        <a:buNone/>
                      </a:pPr>
                      <a:r>
                        <a:rPr lang="en-US" sz="2400" u="none" cap="none" strike="noStrike">
                          <a:latin typeface="Calibri"/>
                          <a:ea typeface="Calibri"/>
                          <a:cs typeface="Calibri"/>
                          <a:sym typeface="Calibri"/>
                        </a:rPr>
                        <a:t>Cost of maintenance also is  variable</a:t>
                      </a:r>
                      <a:endParaRPr sz="2400" u="none" cap="none" strike="noStrike">
                        <a:latin typeface="Calibri"/>
                        <a:ea typeface="Calibri"/>
                        <a:cs typeface="Calibri"/>
                        <a:sym typeface="Calibri"/>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2650" u="none" cap="none" strike="noStrike">
                        <a:latin typeface="Times New Roman"/>
                        <a:ea typeface="Times New Roman"/>
                        <a:cs typeface="Times New Roman"/>
                        <a:sym typeface="Times New Roman"/>
                      </a:endParaRPr>
                    </a:p>
                    <a:p>
                      <a:pPr indent="0" lvl="0" marL="91440" marR="1026160" rtl="0" algn="l">
                        <a:lnSpc>
                          <a:spcPct val="100000"/>
                        </a:lnSpc>
                        <a:spcBef>
                          <a:spcPts val="0"/>
                        </a:spcBef>
                        <a:spcAft>
                          <a:spcPts val="0"/>
                        </a:spcAft>
                        <a:buNone/>
                      </a:pPr>
                      <a:r>
                        <a:rPr lang="en-US" sz="2400" u="none" cap="none" strike="noStrike">
                          <a:latin typeface="Calibri"/>
                          <a:ea typeface="Calibri"/>
                          <a:cs typeface="Calibri"/>
                          <a:sym typeface="Calibri"/>
                        </a:rPr>
                        <a:t>Cost of maintenance is  constant</a:t>
                      </a:r>
                      <a:endParaRPr sz="2400" u="none" cap="none" strike="noStrike">
                        <a:latin typeface="Calibri"/>
                        <a:ea typeface="Calibri"/>
                        <a:cs typeface="Calibri"/>
                        <a:sym typeface="Calibri"/>
                      </a:endParaRPr>
                    </a:p>
                  </a:txBody>
                  <a:tcPr marT="57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1" name="Shape 1491"/>
        <p:cNvGrpSpPr/>
        <p:nvPr/>
      </p:nvGrpSpPr>
      <p:grpSpPr>
        <a:xfrm>
          <a:off x="0" y="0"/>
          <a:ext cx="0" cy="0"/>
          <a:chOff x="0" y="0"/>
          <a:chExt cx="0" cy="0"/>
        </a:xfrm>
      </p:grpSpPr>
      <p:sp>
        <p:nvSpPr>
          <p:cNvPr id="1492" name="Google Shape;1492;p107"/>
          <p:cNvSpPr/>
          <p:nvPr/>
        </p:nvSpPr>
        <p:spPr>
          <a:xfrm>
            <a:off x="5449061" y="2888742"/>
            <a:ext cx="4581525" cy="0"/>
          </a:xfrm>
          <a:custGeom>
            <a:rect b="b" l="l" r="r" t="t"/>
            <a:pathLst>
              <a:path extrusionOk="0" h="120000" w="4581525">
                <a:moveTo>
                  <a:pt x="0" y="0"/>
                </a:moveTo>
                <a:lnTo>
                  <a:pt x="4581397"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107"/>
          <p:cNvSpPr txBox="1"/>
          <p:nvPr/>
        </p:nvSpPr>
        <p:spPr>
          <a:xfrm>
            <a:off x="5527675" y="3110230"/>
            <a:ext cx="6236970" cy="1868805"/>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5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a:p>
            <a:pPr indent="0" lvl="0" marL="24765" marR="0" rtl="0" algn="l">
              <a:lnSpc>
                <a:spcPct val="100000"/>
              </a:lnSpc>
              <a:spcBef>
                <a:spcPts val="1250"/>
              </a:spcBef>
              <a:spcAft>
                <a:spcPts val="0"/>
              </a:spcAft>
              <a:buNone/>
            </a:pPr>
            <a:r>
              <a:rPr b="1" lang="en-US" sz="2400" u="sng">
                <a:solidFill>
                  <a:schemeClr val="dk1"/>
                </a:solidFill>
                <a:latin typeface="Calibri"/>
                <a:ea typeface="Calibri"/>
                <a:cs typeface="Calibri"/>
                <a:sym typeface="Calibri"/>
                <a:hlinkClick r:id="rId3">
                  <a:extLst>
                    <a:ext uri="{A12FA001-AC4F-418D-AE19-62706E023703}">
                      <ahyp:hlinkClr val="tx"/>
                    </a:ext>
                  </a:extLst>
                </a:hlinkClick>
              </a:rPr>
              <a:t>coprakasha@pes.edu</a:t>
            </a:r>
            <a:endParaRPr sz="2400">
              <a:solidFill>
                <a:schemeClr val="dk1"/>
              </a:solidFill>
              <a:latin typeface="Calibri"/>
              <a:ea typeface="Calibri"/>
              <a:cs typeface="Calibri"/>
              <a:sym typeface="Calibri"/>
            </a:endParaRPr>
          </a:p>
          <a:p>
            <a:pPr indent="0" lvl="0" marL="24765" marR="0" rtl="0" algn="l">
              <a:lnSpc>
                <a:spcPct val="100000"/>
              </a:lnSpc>
              <a:spcBef>
                <a:spcPts val="1240"/>
              </a:spcBef>
              <a:spcAft>
                <a:spcPts val="0"/>
              </a:spcAft>
              <a:buNone/>
            </a:pPr>
            <a:r>
              <a:rPr lang="en-US" sz="2400">
                <a:solidFill>
                  <a:schemeClr val="dk1"/>
                </a:solidFill>
                <a:latin typeface="Calibri"/>
                <a:ea typeface="Calibri"/>
                <a:cs typeface="Calibri"/>
                <a:sym typeface="Calibri"/>
              </a:rPr>
              <a:t>+91 98 8059 1946</a:t>
            </a:r>
            <a:endParaRPr sz="2400">
              <a:solidFill>
                <a:schemeClr val="dk1"/>
              </a:solidFill>
              <a:latin typeface="Calibri"/>
              <a:ea typeface="Calibri"/>
              <a:cs typeface="Calibri"/>
              <a:sym typeface="Calibri"/>
            </a:endParaRPr>
          </a:p>
        </p:txBody>
      </p:sp>
      <p:sp>
        <p:nvSpPr>
          <p:cNvPr id="1494" name="Google Shape;1494;p107"/>
          <p:cNvSpPr/>
          <p:nvPr/>
        </p:nvSpPr>
        <p:spPr>
          <a:xfrm>
            <a:off x="10765536" y="348995"/>
            <a:ext cx="1066800" cy="1079500"/>
          </a:xfrm>
          <a:custGeom>
            <a:rect b="b" l="l" r="r" t="t"/>
            <a:pathLst>
              <a:path extrusionOk="0" h="1079500" w="10668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107"/>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96" name="Google Shape;1496;p107"/>
          <p:cNvPicPr preferRelativeResize="0"/>
          <p:nvPr/>
        </p:nvPicPr>
        <p:blipFill rotWithShape="1">
          <a:blip r:embed="rId4">
            <a:alphaModFix/>
          </a:blip>
          <a:srcRect b="0" l="0" r="0" t="0"/>
          <a:stretch/>
        </p:blipFill>
        <p:spPr>
          <a:xfrm>
            <a:off x="2412492" y="1606296"/>
            <a:ext cx="2368295" cy="3549396"/>
          </a:xfrm>
          <a:prstGeom prst="rect">
            <a:avLst/>
          </a:prstGeom>
          <a:noFill/>
          <a:ln>
            <a:noFill/>
          </a:ln>
        </p:spPr>
      </p:pic>
      <p:sp>
        <p:nvSpPr>
          <p:cNvPr id="1497" name="Google Shape;1497;p107"/>
          <p:cNvSpPr txBox="1"/>
          <p:nvPr>
            <p:ph type="title"/>
          </p:nvPr>
        </p:nvSpPr>
        <p:spPr>
          <a:xfrm>
            <a:off x="4361180" y="2054097"/>
            <a:ext cx="3469640" cy="574039"/>
          </a:xfrm>
          <a:prstGeom prst="rect">
            <a:avLst/>
          </a:prstGeom>
          <a:noFill/>
          <a:ln>
            <a:noFill/>
          </a:ln>
        </p:spPr>
        <p:txBody>
          <a:bodyPr anchorCtr="0" anchor="t" bIns="0" lIns="0" spcFirstLastPara="1" rIns="0" wrap="square" tIns="12700">
            <a:spAutoFit/>
          </a:bodyPr>
          <a:lstStyle/>
          <a:p>
            <a:pPr indent="0" lvl="0" marL="1179195" rtl="0" algn="l">
              <a:lnSpc>
                <a:spcPct val="100000"/>
              </a:lnSpc>
              <a:spcBef>
                <a:spcPts val="0"/>
              </a:spcBef>
              <a:spcAft>
                <a:spcPts val="0"/>
              </a:spcAft>
              <a:buNone/>
            </a:pPr>
            <a:r>
              <a:rPr lang="en-US"/>
              <a:t>THANK YOU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11"/>
          <p:cNvSpPr txBox="1"/>
          <p:nvPr/>
        </p:nvSpPr>
        <p:spPr>
          <a:xfrm>
            <a:off x="513080" y="760603"/>
            <a:ext cx="5780405" cy="58534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400">
              <a:solidFill>
                <a:schemeClr val="dk1"/>
              </a:solidFill>
              <a:latin typeface="Calibri"/>
              <a:ea typeface="Calibri"/>
              <a:cs typeface="Calibri"/>
              <a:sym typeface="Calibri"/>
            </a:endParaRPr>
          </a:p>
          <a:p>
            <a:pPr indent="0" lvl="0" marL="39370" marR="0" rtl="0" algn="l">
              <a:lnSpc>
                <a:spcPct val="100000"/>
              </a:lnSpc>
              <a:spcBef>
                <a:spcPts val="0"/>
              </a:spcBef>
              <a:spcAft>
                <a:spcPts val="0"/>
              </a:spcAft>
              <a:buNone/>
            </a:pPr>
            <a:r>
              <a:rPr b="1" lang="en-US" sz="2200">
                <a:solidFill>
                  <a:srgbClr val="006FC0"/>
                </a:solidFill>
                <a:latin typeface="Calibri"/>
                <a:ea typeface="Calibri"/>
                <a:cs typeface="Calibri"/>
                <a:sym typeface="Calibri"/>
              </a:rPr>
              <a:t>2. Static data objects:</a:t>
            </a:r>
            <a:endParaRPr sz="2200">
              <a:solidFill>
                <a:schemeClr val="dk1"/>
              </a:solidFill>
              <a:latin typeface="Calibri"/>
              <a:ea typeface="Calibri"/>
              <a:cs typeface="Calibri"/>
              <a:sym typeface="Calibri"/>
            </a:endParaRPr>
          </a:p>
          <a:p>
            <a:pPr indent="-228600" lvl="0" marL="267970" marR="318770" rtl="0" algn="l">
              <a:lnSpc>
                <a:spcPct val="150000"/>
              </a:lnSpc>
              <a:spcBef>
                <a:spcPts val="1045"/>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The size of data objects, such as </a:t>
            </a:r>
            <a:r>
              <a:rPr b="1" lang="en-US" sz="2000">
                <a:solidFill>
                  <a:srgbClr val="006FC0"/>
                </a:solidFill>
                <a:latin typeface="Calibri"/>
                <a:ea typeface="Calibri"/>
                <a:cs typeface="Calibri"/>
                <a:sym typeface="Calibri"/>
              </a:rPr>
              <a:t>Global Constants  </a:t>
            </a:r>
            <a:r>
              <a:rPr b="1" lang="en-US" sz="2000">
                <a:solidFill>
                  <a:schemeClr val="dk1"/>
                </a:solidFill>
                <a:latin typeface="Calibri"/>
                <a:ea typeface="Calibri"/>
                <a:cs typeface="Calibri"/>
                <a:sym typeface="Calibri"/>
              </a:rPr>
              <a:t>are known at compile time, and can be placed in  another statically determined area called </a:t>
            </a:r>
            <a:r>
              <a:rPr b="1" i="1" lang="en-US" sz="2000">
                <a:solidFill>
                  <a:srgbClr val="C55A11"/>
                </a:solidFill>
                <a:latin typeface="Calibri"/>
                <a:ea typeface="Calibri"/>
                <a:cs typeface="Calibri"/>
                <a:sym typeface="Calibri"/>
              </a:rPr>
              <a:t>Static</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0" marL="267970" marR="123189" rtl="0" algn="l">
              <a:lnSpc>
                <a:spcPct val="150000"/>
              </a:lnSpc>
              <a:spcBef>
                <a:spcPts val="1010"/>
              </a:spcBef>
              <a:spcAft>
                <a:spcPts val="0"/>
              </a:spcAft>
              <a:buClr>
                <a:srgbClr val="40424E"/>
              </a:buClr>
              <a:buSzPts val="2000"/>
              <a:buFont typeface="Noto Sans Symbols"/>
              <a:buChar char="⮚"/>
            </a:pPr>
            <a:r>
              <a:rPr b="1" lang="en-US" sz="2000">
                <a:solidFill>
                  <a:srgbClr val="40424E"/>
                </a:solidFill>
                <a:latin typeface="Calibri"/>
                <a:ea typeface="Calibri"/>
                <a:cs typeface="Calibri"/>
                <a:sym typeface="Calibri"/>
              </a:rPr>
              <a:t>Static allocation is possible only when the compiler  knows the size of data object at compile time.</a:t>
            </a:r>
            <a:endParaRPr sz="2000">
              <a:solidFill>
                <a:schemeClr val="dk1"/>
              </a:solidFill>
              <a:latin typeface="Calibri"/>
              <a:ea typeface="Calibri"/>
              <a:cs typeface="Calibri"/>
              <a:sym typeface="Calibri"/>
            </a:endParaRPr>
          </a:p>
          <a:p>
            <a:pPr indent="-228600" lvl="0" marL="267970" marR="5080" rtl="0" algn="just">
              <a:lnSpc>
                <a:spcPct val="150100"/>
              </a:lnSpc>
              <a:spcBef>
                <a:spcPts val="994"/>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Reason for statically allocating as many data objects  as possible is that </a:t>
            </a:r>
            <a:r>
              <a:rPr b="1" i="1" lang="en-US" sz="2000">
                <a:solidFill>
                  <a:srgbClr val="006FC0"/>
                </a:solidFill>
                <a:latin typeface="Calibri"/>
                <a:ea typeface="Calibri"/>
                <a:cs typeface="Calibri"/>
                <a:sym typeface="Calibri"/>
              </a:rPr>
              <a:t>the addresses of these objects can  be compiled into the target code</a:t>
            </a:r>
            <a:r>
              <a:rPr lang="en-US" sz="2000">
                <a:solidFill>
                  <a:srgbClr val="006FC0"/>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pic>
        <p:nvPicPr>
          <p:cNvPr id="160" name="Google Shape;160;p1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61" name="Google Shape;161;p1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163" name="Google Shape;163;p11"/>
          <p:cNvPicPr preferRelativeResize="0"/>
          <p:nvPr/>
        </p:nvPicPr>
        <p:blipFill rotWithShape="1">
          <a:blip r:embed="rId4">
            <a:alphaModFix/>
          </a:blip>
          <a:srcRect b="0" l="0" r="0" t="0"/>
          <a:stretch/>
        </p:blipFill>
        <p:spPr>
          <a:xfrm>
            <a:off x="6528922" y="1706749"/>
            <a:ext cx="2687478" cy="4393953"/>
          </a:xfrm>
          <a:prstGeom prst="rect">
            <a:avLst/>
          </a:prstGeom>
          <a:noFill/>
          <a:ln>
            <a:noFill/>
          </a:ln>
        </p:spPr>
      </p:pic>
      <p:sp>
        <p:nvSpPr>
          <p:cNvPr id="164" name="Google Shape;164;p11"/>
          <p:cNvSpPr/>
          <p:nvPr/>
        </p:nvSpPr>
        <p:spPr>
          <a:xfrm>
            <a:off x="6412991" y="1527047"/>
            <a:ext cx="0" cy="5227955"/>
          </a:xfrm>
          <a:custGeom>
            <a:rect b="b" l="l" r="r" t="t"/>
            <a:pathLst>
              <a:path extrusionOk="0" h="5227955" w="120000">
                <a:moveTo>
                  <a:pt x="0" y="0"/>
                </a:moveTo>
                <a:lnTo>
                  <a:pt x="0" y="52273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12"/>
          <p:cNvSpPr txBox="1"/>
          <p:nvPr/>
        </p:nvSpPr>
        <p:spPr>
          <a:xfrm>
            <a:off x="513080" y="760603"/>
            <a:ext cx="5609590" cy="579697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250">
              <a:solidFill>
                <a:schemeClr val="dk1"/>
              </a:solidFill>
              <a:latin typeface="Calibri"/>
              <a:ea typeface="Calibri"/>
              <a:cs typeface="Calibri"/>
              <a:sym typeface="Calibri"/>
            </a:endParaRPr>
          </a:p>
          <a:p>
            <a:pPr indent="0" lvl="0" marL="12700" marR="0" rtl="0" algn="just">
              <a:lnSpc>
                <a:spcPct val="100000"/>
              </a:lnSpc>
              <a:spcBef>
                <a:spcPts val="0"/>
              </a:spcBef>
              <a:spcAft>
                <a:spcPts val="0"/>
              </a:spcAft>
              <a:buNone/>
            </a:pPr>
            <a:r>
              <a:rPr b="1" lang="en-US" sz="2200">
                <a:solidFill>
                  <a:srgbClr val="006FC0"/>
                </a:solidFill>
                <a:latin typeface="Calibri"/>
                <a:ea typeface="Calibri"/>
                <a:cs typeface="Calibri"/>
                <a:sym typeface="Calibri"/>
              </a:rPr>
              <a:t>3. Heap Memory:</a:t>
            </a:r>
            <a:endParaRPr sz="2200">
              <a:solidFill>
                <a:schemeClr val="dk1"/>
              </a:solidFill>
              <a:latin typeface="Calibri"/>
              <a:ea typeface="Calibri"/>
              <a:cs typeface="Calibri"/>
              <a:sym typeface="Calibri"/>
            </a:endParaRPr>
          </a:p>
          <a:p>
            <a:pPr indent="-228600" lvl="0" marL="241300" marR="66040" rtl="0" algn="just">
              <a:lnSpc>
                <a:spcPct val="140000"/>
              </a:lnSpc>
              <a:spcBef>
                <a:spcPts val="1160"/>
              </a:spcBef>
              <a:spcAft>
                <a:spcPts val="0"/>
              </a:spcAft>
              <a:buClr>
                <a:srgbClr val="001F5F"/>
              </a:buClr>
              <a:buSzPts val="2100"/>
              <a:buFont typeface="Noto Sans Symbols"/>
              <a:buChar char="⮚"/>
            </a:pPr>
            <a:r>
              <a:rPr b="1" lang="en-US" sz="2100">
                <a:solidFill>
                  <a:srgbClr val="001F5F"/>
                </a:solidFill>
                <a:latin typeface="Calibri"/>
                <a:ea typeface="Calibri"/>
                <a:cs typeface="Calibri"/>
                <a:sym typeface="Calibri"/>
              </a:rPr>
              <a:t>To maximize the utilization of space at run time</a:t>
            </a:r>
            <a:r>
              <a:rPr lang="en-US" sz="2100">
                <a:solidFill>
                  <a:srgbClr val="001F5F"/>
                </a:solidFill>
                <a:latin typeface="Calibri"/>
                <a:ea typeface="Calibri"/>
                <a:cs typeface="Calibri"/>
                <a:sym typeface="Calibri"/>
              </a:rPr>
              <a:t>,  </a:t>
            </a:r>
            <a:r>
              <a:rPr b="1" i="1" lang="en-US" sz="2100">
                <a:solidFill>
                  <a:srgbClr val="001F5F"/>
                </a:solidFill>
                <a:latin typeface="Calibri"/>
                <a:ea typeface="Calibri"/>
                <a:cs typeface="Calibri"/>
                <a:sym typeface="Calibri"/>
              </a:rPr>
              <a:t>Stack </a:t>
            </a:r>
            <a:r>
              <a:rPr b="1" lang="en-US" sz="2100">
                <a:solidFill>
                  <a:srgbClr val="001F5F"/>
                </a:solidFill>
                <a:latin typeface="Calibri"/>
                <a:ea typeface="Calibri"/>
                <a:cs typeface="Calibri"/>
                <a:sym typeface="Calibri"/>
              </a:rPr>
              <a:t>and </a:t>
            </a:r>
            <a:r>
              <a:rPr b="1" i="1" lang="en-US" sz="2100">
                <a:solidFill>
                  <a:srgbClr val="001F5F"/>
                </a:solidFill>
                <a:latin typeface="Calibri"/>
                <a:ea typeface="Calibri"/>
                <a:cs typeface="Calibri"/>
                <a:sym typeface="Calibri"/>
              </a:rPr>
              <a:t>Heap</a:t>
            </a:r>
            <a:r>
              <a:rPr b="1" lang="en-US" sz="2100">
                <a:solidFill>
                  <a:srgbClr val="001F5F"/>
                </a:solidFill>
                <a:latin typeface="Calibri"/>
                <a:ea typeface="Calibri"/>
                <a:cs typeface="Calibri"/>
                <a:sym typeface="Calibri"/>
              </a:rPr>
              <a:t>, are at the opposite ends of the  remainder of the address space</a:t>
            </a:r>
            <a:r>
              <a:rPr lang="en-US" sz="2100">
                <a:solidFill>
                  <a:srgbClr val="001F5F"/>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228600" lvl="0" marL="241300" marR="5080" rtl="0" algn="just">
              <a:lnSpc>
                <a:spcPct val="140000"/>
              </a:lnSpc>
              <a:spcBef>
                <a:spcPts val="1000"/>
              </a:spcBef>
              <a:spcAft>
                <a:spcPts val="0"/>
              </a:spcAft>
              <a:buClr>
                <a:srgbClr val="001F5F"/>
              </a:buClr>
              <a:buSzPts val="2100"/>
              <a:buFont typeface="Noto Sans Symbols"/>
              <a:buChar char="⮚"/>
            </a:pPr>
            <a:r>
              <a:rPr b="1" lang="en-US" sz="2100">
                <a:solidFill>
                  <a:srgbClr val="001F5F"/>
                </a:solidFill>
                <a:latin typeface="Calibri"/>
                <a:ea typeface="Calibri"/>
                <a:cs typeface="Calibri"/>
                <a:sym typeface="Calibri"/>
              </a:rPr>
              <a:t>Stack and Heap areas are dynamic; their size can  change as the program executes</a:t>
            </a:r>
            <a:r>
              <a:rPr lang="en-US" sz="2100">
                <a:solidFill>
                  <a:srgbClr val="001F5F"/>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228600" lvl="0" marL="241300" marR="46355" rtl="0" algn="l">
              <a:lnSpc>
                <a:spcPct val="140000"/>
              </a:lnSpc>
              <a:spcBef>
                <a:spcPts val="1010"/>
              </a:spcBef>
              <a:spcAft>
                <a:spcPts val="0"/>
              </a:spcAft>
              <a:buClr>
                <a:srgbClr val="006FC0"/>
              </a:buClr>
              <a:buSzPts val="2100"/>
              <a:buFont typeface="Noto Sans Symbols"/>
              <a:buChar char="⮚"/>
            </a:pPr>
            <a:r>
              <a:rPr b="1" lang="en-US" sz="2100">
                <a:solidFill>
                  <a:srgbClr val="006FC0"/>
                </a:solidFill>
                <a:latin typeface="Calibri"/>
                <a:ea typeface="Calibri"/>
                <a:cs typeface="Calibri"/>
                <a:sym typeface="Calibri"/>
              </a:rPr>
              <a:t>Heap memory is used to dynamically allocate (malloc)  memory to the variables and claim it back when  the variables are no more required.</a:t>
            </a:r>
            <a:endParaRPr sz="2100">
              <a:solidFill>
                <a:schemeClr val="dk1"/>
              </a:solidFill>
              <a:latin typeface="Calibri"/>
              <a:ea typeface="Calibri"/>
              <a:cs typeface="Calibri"/>
              <a:sym typeface="Calibri"/>
            </a:endParaRPr>
          </a:p>
        </p:txBody>
      </p:sp>
      <p:pic>
        <p:nvPicPr>
          <p:cNvPr id="170" name="Google Shape;170;p1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71" name="Google Shape;171;p1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73" name="Google Shape;173;p12"/>
          <p:cNvSpPr/>
          <p:nvPr/>
        </p:nvSpPr>
        <p:spPr>
          <a:xfrm>
            <a:off x="6402323" y="1484375"/>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12"/>
          <p:cNvPicPr preferRelativeResize="0"/>
          <p:nvPr/>
        </p:nvPicPr>
        <p:blipFill rotWithShape="1">
          <a:blip r:embed="rId4">
            <a:alphaModFix/>
          </a:blip>
          <a:srcRect b="0" l="0" r="0" t="0"/>
          <a:stretch/>
        </p:blipFill>
        <p:spPr>
          <a:xfrm>
            <a:off x="6528922" y="1706749"/>
            <a:ext cx="2687478" cy="43939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13"/>
          <p:cNvSpPr txBox="1"/>
          <p:nvPr/>
        </p:nvSpPr>
        <p:spPr>
          <a:xfrm>
            <a:off x="513080" y="760603"/>
            <a:ext cx="5275580" cy="46951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4. Stack Memory:</a:t>
            </a:r>
            <a:endParaRPr sz="2400">
              <a:solidFill>
                <a:schemeClr val="dk1"/>
              </a:solidFill>
              <a:latin typeface="Calibri"/>
              <a:ea typeface="Calibri"/>
              <a:cs typeface="Calibri"/>
              <a:sym typeface="Calibri"/>
            </a:endParaRPr>
          </a:p>
          <a:p>
            <a:pPr indent="-228600" lvl="0" marL="241300" marR="5080" rtl="0" algn="l">
              <a:lnSpc>
                <a:spcPct val="150000"/>
              </a:lnSpc>
              <a:spcBef>
                <a:spcPts val="1200"/>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The </a:t>
            </a:r>
            <a:r>
              <a:rPr b="1" i="1" lang="en-US" sz="2200">
                <a:solidFill>
                  <a:srgbClr val="006FC0"/>
                </a:solidFill>
                <a:latin typeface="Calibri"/>
                <a:ea typeface="Calibri"/>
                <a:cs typeface="Calibri"/>
                <a:sym typeface="Calibri"/>
              </a:rPr>
              <a:t>Stack </a:t>
            </a:r>
            <a:r>
              <a:rPr b="1" lang="en-US" sz="2200">
                <a:solidFill>
                  <a:srgbClr val="006FC0"/>
                </a:solidFill>
                <a:latin typeface="Calibri"/>
                <a:ea typeface="Calibri"/>
                <a:cs typeface="Calibri"/>
                <a:sym typeface="Calibri"/>
              </a:rPr>
              <a:t>is used to store data structures  called activation records </a:t>
            </a:r>
            <a:r>
              <a:rPr b="1" lang="en-US" sz="2200">
                <a:solidFill>
                  <a:schemeClr val="dk1"/>
                </a:solidFill>
                <a:latin typeface="Calibri"/>
                <a:ea typeface="Calibri"/>
                <a:cs typeface="Calibri"/>
                <a:sym typeface="Calibri"/>
              </a:rPr>
              <a:t>that get generated  during procedure calls.</a:t>
            </a:r>
            <a:endParaRPr sz="2200">
              <a:solidFill>
                <a:schemeClr val="dk1"/>
              </a:solidFill>
              <a:latin typeface="Calibri"/>
              <a:ea typeface="Calibri"/>
              <a:cs typeface="Calibri"/>
              <a:sym typeface="Calibri"/>
            </a:endParaRPr>
          </a:p>
          <a:p>
            <a:pPr indent="-228600" lvl="0" marL="241300" marR="167005" rtl="0" algn="l">
              <a:lnSpc>
                <a:spcPct val="150000"/>
              </a:lnSpc>
              <a:spcBef>
                <a:spcPts val="994"/>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Stack grows with each call and shrinks with  each procedure return/terminate.</a:t>
            </a:r>
            <a:endParaRPr sz="2200">
              <a:solidFill>
                <a:schemeClr val="dk1"/>
              </a:solidFill>
              <a:latin typeface="Calibri"/>
              <a:ea typeface="Calibri"/>
              <a:cs typeface="Calibri"/>
              <a:sym typeface="Calibri"/>
            </a:endParaRPr>
          </a:p>
        </p:txBody>
      </p:sp>
      <p:pic>
        <p:nvPicPr>
          <p:cNvPr id="180" name="Google Shape;180;p1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81" name="Google Shape;181;p1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83" name="Google Shape;183;p13"/>
          <p:cNvSpPr/>
          <p:nvPr/>
        </p:nvSpPr>
        <p:spPr>
          <a:xfrm>
            <a:off x="6269735" y="1537716"/>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4" name="Google Shape;184;p13"/>
          <p:cNvPicPr preferRelativeResize="0"/>
          <p:nvPr/>
        </p:nvPicPr>
        <p:blipFill rotWithShape="1">
          <a:blip r:embed="rId4">
            <a:alphaModFix/>
          </a:blip>
          <a:srcRect b="0" l="0" r="0" t="0"/>
          <a:stretch/>
        </p:blipFill>
        <p:spPr>
          <a:xfrm>
            <a:off x="6528922" y="1706749"/>
            <a:ext cx="2687478" cy="4393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8" name="Shape 188"/>
        <p:cNvGrpSpPr/>
        <p:nvPr/>
      </p:nvGrpSpPr>
      <p:grpSpPr>
        <a:xfrm>
          <a:off x="0" y="0"/>
          <a:ext cx="0" cy="0"/>
          <a:chOff x="0" y="0"/>
          <a:chExt cx="0" cy="0"/>
        </a:xfrm>
      </p:grpSpPr>
      <p:sp>
        <p:nvSpPr>
          <p:cNvPr id="189" name="Google Shape;189;p14"/>
          <p:cNvSpPr txBox="1"/>
          <p:nvPr/>
        </p:nvSpPr>
        <p:spPr>
          <a:xfrm>
            <a:off x="970280" y="4273651"/>
            <a:ext cx="4970780" cy="2068195"/>
          </a:xfrm>
          <a:prstGeom prst="rect">
            <a:avLst/>
          </a:prstGeom>
          <a:noFill/>
          <a:ln>
            <a:noFill/>
          </a:ln>
        </p:spPr>
        <p:txBody>
          <a:bodyPr anchorCtr="0" anchor="t" bIns="0" lIns="0" spcFirstLastPara="1" rIns="0" wrap="square" tIns="53325">
            <a:spAutoFit/>
          </a:bodyPr>
          <a:lstStyle/>
          <a:p>
            <a:pPr indent="-228600" lvl="0" marL="241300" marR="0" rtl="0" algn="l">
              <a:lnSpc>
                <a:spcPct val="100000"/>
              </a:lnSpc>
              <a:spcBef>
                <a:spcPts val="0"/>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Names are bound to storage locations at compilation time</a:t>
            </a:r>
            <a:endParaRPr sz="1400">
              <a:solidFill>
                <a:schemeClr val="dk1"/>
              </a:solidFill>
              <a:latin typeface="Calibri"/>
              <a:ea typeface="Calibri"/>
              <a:cs typeface="Calibri"/>
              <a:sym typeface="Calibri"/>
            </a:endParaRPr>
          </a:p>
          <a:p>
            <a:pPr indent="-228600" lvl="1" marL="698500" marR="0" rtl="0" algn="l">
              <a:lnSpc>
                <a:spcPct val="100000"/>
              </a:lnSpc>
              <a:spcBef>
                <a:spcPts val="325"/>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Bindings do not change, so no run time support is required</a:t>
            </a:r>
            <a:endParaRPr b="0" i="0" sz="1400" u="none" cap="none" strike="noStrike">
              <a:solidFill>
                <a:schemeClr val="dk1"/>
              </a:solidFill>
              <a:latin typeface="Calibri"/>
              <a:ea typeface="Calibri"/>
              <a:cs typeface="Calibri"/>
              <a:sym typeface="Calibri"/>
            </a:endParaRPr>
          </a:p>
          <a:p>
            <a:pPr indent="-228600" lvl="1" marL="698500" marR="0" rtl="0" algn="l">
              <a:lnSpc>
                <a:spcPct val="100000"/>
              </a:lnSpc>
              <a:spcBef>
                <a:spcPts val="335"/>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Names are bound to the same location on every invocation</a:t>
            </a:r>
            <a:endParaRPr b="0" i="0" sz="1400" u="none" cap="none" strike="noStrike">
              <a:solidFill>
                <a:schemeClr val="dk1"/>
              </a:solidFill>
              <a:latin typeface="Calibri"/>
              <a:ea typeface="Calibri"/>
              <a:cs typeface="Calibri"/>
              <a:sym typeface="Calibri"/>
            </a:endParaRPr>
          </a:p>
          <a:p>
            <a:pPr indent="-228600" lvl="1" marL="698500" marR="0" rtl="0" algn="l">
              <a:lnSpc>
                <a:spcPct val="100000"/>
              </a:lnSpc>
              <a:spcBef>
                <a:spcPts val="34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Values are retained across activations of a procedure</a:t>
            </a:r>
            <a:endParaRPr b="0" i="0" sz="1400" u="none" cap="none" strike="noStrike">
              <a:solidFill>
                <a:schemeClr val="dk1"/>
              </a:solidFill>
              <a:latin typeface="Calibri"/>
              <a:ea typeface="Calibri"/>
              <a:cs typeface="Calibri"/>
              <a:sym typeface="Calibri"/>
            </a:endParaRPr>
          </a:p>
          <a:p>
            <a:pPr indent="-228600" lvl="0" marL="241300" marR="0" rtl="0" algn="l">
              <a:lnSpc>
                <a:spcPct val="100000"/>
              </a:lnSpc>
              <a:spcBef>
                <a:spcPts val="325"/>
              </a:spcBef>
              <a:spcAft>
                <a:spcPts val="0"/>
              </a:spcAft>
              <a:buClr>
                <a:schemeClr val="dk1"/>
              </a:buClr>
              <a:buSzPts val="1400"/>
              <a:buFont typeface="Arial"/>
              <a:buChar char="•"/>
            </a:pPr>
            <a:r>
              <a:rPr lang="en-US" sz="1400">
                <a:solidFill>
                  <a:schemeClr val="dk1"/>
                </a:solidFill>
                <a:latin typeface="Calibri"/>
                <a:ea typeface="Calibri"/>
                <a:cs typeface="Calibri"/>
                <a:sym typeface="Calibri"/>
              </a:rPr>
              <a:t>Limitations</a:t>
            </a:r>
            <a:endParaRPr sz="1400">
              <a:solidFill>
                <a:schemeClr val="dk1"/>
              </a:solidFill>
              <a:latin typeface="Calibri"/>
              <a:ea typeface="Calibri"/>
              <a:cs typeface="Calibri"/>
              <a:sym typeface="Calibri"/>
            </a:endParaRPr>
          </a:p>
          <a:p>
            <a:pPr indent="-228600" lvl="1" marL="698500" marR="0" rtl="0" algn="l">
              <a:lnSpc>
                <a:spcPct val="100000"/>
              </a:lnSpc>
              <a:spcBef>
                <a:spcPts val="335"/>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Size of all data objects must be known at compile time</a:t>
            </a:r>
            <a:endParaRPr b="0" i="0" sz="1400" u="none" cap="none" strike="noStrike">
              <a:solidFill>
                <a:schemeClr val="dk1"/>
              </a:solidFill>
              <a:latin typeface="Calibri"/>
              <a:ea typeface="Calibri"/>
              <a:cs typeface="Calibri"/>
              <a:sym typeface="Calibri"/>
            </a:endParaRPr>
          </a:p>
          <a:p>
            <a:pPr indent="-228600" lvl="1" marL="698500" marR="0" rtl="0" algn="l">
              <a:lnSpc>
                <a:spcPct val="100000"/>
              </a:lnSpc>
              <a:spcBef>
                <a:spcPts val="335"/>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Data structures cannot be created dynamically</a:t>
            </a:r>
            <a:endParaRPr b="0" i="0" sz="1400" u="none" cap="none" strike="noStrike">
              <a:solidFill>
                <a:schemeClr val="dk1"/>
              </a:solidFill>
              <a:latin typeface="Calibri"/>
              <a:ea typeface="Calibri"/>
              <a:cs typeface="Calibri"/>
              <a:sym typeface="Calibri"/>
            </a:endParaRPr>
          </a:p>
          <a:p>
            <a:pPr indent="-228600" lvl="1" marL="698500" marR="0" rtl="0" algn="l">
              <a:lnSpc>
                <a:spcPct val="100000"/>
              </a:lnSpc>
              <a:spcBef>
                <a:spcPts val="325"/>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Recursive procedures are not allowed</a:t>
            </a:r>
            <a:endParaRPr b="0" i="0" sz="1400" u="none" cap="none" strike="noStrike">
              <a:solidFill>
                <a:schemeClr val="dk1"/>
              </a:solidFill>
              <a:latin typeface="Calibri"/>
              <a:ea typeface="Calibri"/>
              <a:cs typeface="Calibri"/>
              <a:sym typeface="Calibri"/>
            </a:endParaRPr>
          </a:p>
        </p:txBody>
      </p:sp>
      <p:pic>
        <p:nvPicPr>
          <p:cNvPr id="190" name="Google Shape;190;p1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91" name="Google Shape;191;p1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4"/>
          <p:cNvSpPr txBox="1"/>
          <p:nvPr/>
        </p:nvSpPr>
        <p:spPr>
          <a:xfrm>
            <a:off x="513080" y="760603"/>
            <a:ext cx="9319895" cy="33750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30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Static Versus Dynamic Storage Allocation</a:t>
            </a:r>
            <a:endParaRPr sz="2400">
              <a:solidFill>
                <a:schemeClr val="dk1"/>
              </a:solidFill>
              <a:latin typeface="Calibri"/>
              <a:ea typeface="Calibri"/>
              <a:cs typeface="Calibri"/>
              <a:sym typeface="Calibri"/>
            </a:endParaRPr>
          </a:p>
          <a:p>
            <a:pPr indent="-243204" lvl="0" marL="255270" marR="0" rtl="0" algn="l">
              <a:lnSpc>
                <a:spcPct val="100000"/>
              </a:lnSpc>
              <a:spcBef>
                <a:spcPts val="1745"/>
              </a:spcBef>
              <a:spcAft>
                <a:spcPts val="0"/>
              </a:spcAft>
              <a:buClr>
                <a:srgbClr val="006FC0"/>
              </a:buClr>
              <a:buSzPts val="2300"/>
              <a:buFont typeface="Noto Sans Symbols"/>
              <a:buChar char="⮚"/>
            </a:pPr>
            <a:r>
              <a:rPr b="1" lang="en-US" sz="2400">
                <a:solidFill>
                  <a:srgbClr val="006FC0"/>
                </a:solidFill>
                <a:latin typeface="Calibri"/>
                <a:ea typeface="Calibri"/>
                <a:cs typeface="Calibri"/>
                <a:sym typeface="Calibri"/>
              </a:rPr>
              <a:t>Static allocation:</a:t>
            </a:r>
            <a:endParaRPr sz="2400">
              <a:solidFill>
                <a:schemeClr val="dk1"/>
              </a:solidFill>
              <a:latin typeface="Calibri"/>
              <a:ea typeface="Calibri"/>
              <a:cs typeface="Calibri"/>
              <a:sym typeface="Calibri"/>
            </a:endParaRPr>
          </a:p>
          <a:p>
            <a:pPr indent="0" lvl="0" marL="241300" marR="5080" rtl="0" algn="l">
              <a:lnSpc>
                <a:spcPct val="150000"/>
              </a:lnSpc>
              <a:spcBef>
                <a:spcPts val="105"/>
              </a:spcBef>
              <a:spcAft>
                <a:spcPts val="0"/>
              </a:spcAft>
              <a:buNone/>
            </a:pPr>
            <a:r>
              <a:rPr b="1" lang="en-US" sz="2000">
                <a:solidFill>
                  <a:srgbClr val="001F5F"/>
                </a:solidFill>
                <a:latin typeface="Calibri"/>
                <a:ea typeface="Calibri"/>
                <a:cs typeface="Calibri"/>
                <a:sym typeface="Calibri"/>
              </a:rPr>
              <a:t>A storage-allocation decision is static, </a:t>
            </a:r>
            <a:r>
              <a:rPr b="1" lang="en-US" sz="2000">
                <a:solidFill>
                  <a:schemeClr val="dk1"/>
                </a:solidFill>
                <a:latin typeface="Calibri"/>
                <a:ea typeface="Calibri"/>
                <a:cs typeface="Calibri"/>
                <a:sym typeface="Calibri"/>
              </a:rPr>
              <a:t>if it can be made by the compiler looking only at  the text of the program</a:t>
            </a:r>
            <a:r>
              <a:rPr lang="en-US" sz="2000">
                <a:solidFill>
                  <a:schemeClr val="dk1"/>
                </a:solidFill>
                <a:latin typeface="Calibri"/>
                <a:ea typeface="Calibri"/>
                <a:cs typeface="Calibri"/>
                <a:sym typeface="Calibri"/>
              </a:rPr>
              <a:t>, not at what the program does when it executes.</a:t>
            </a:r>
            <a:endParaRPr sz="20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2250">
              <a:solidFill>
                <a:schemeClr val="dk1"/>
              </a:solidFill>
              <a:latin typeface="Calibri"/>
              <a:ea typeface="Calibri"/>
              <a:cs typeface="Calibri"/>
              <a:sym typeface="Calibri"/>
            </a:endParaRPr>
          </a:p>
          <a:p>
            <a:pPr indent="0" lvl="0" marL="226059"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Static allocation</a:t>
            </a:r>
            <a:endParaRPr sz="1800">
              <a:solidFill>
                <a:schemeClr val="dk1"/>
              </a:solidFill>
              <a:latin typeface="Calibri"/>
              <a:ea typeface="Calibri"/>
              <a:cs typeface="Calibri"/>
              <a:sym typeface="Calibri"/>
            </a:endParaRPr>
          </a:p>
        </p:txBody>
      </p:sp>
      <p:sp>
        <p:nvSpPr>
          <p:cNvPr id="193" name="Google Shape;193;p1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5"/>
          <p:cNvSpPr txBox="1"/>
          <p:nvPr/>
        </p:nvSpPr>
        <p:spPr>
          <a:xfrm>
            <a:off x="513080" y="760603"/>
            <a:ext cx="10521950" cy="3216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30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Static Versus Dynamic Storage Allocation</a:t>
            </a:r>
            <a:endParaRPr sz="24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33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Dynamic allocation </a:t>
            </a:r>
            <a:r>
              <a:rPr b="1" lang="en-US" sz="2000">
                <a:solidFill>
                  <a:schemeClr val="dk1"/>
                </a:solidFill>
                <a:latin typeface="Calibri"/>
                <a:ea typeface="Calibri"/>
                <a:cs typeface="Calibri"/>
                <a:sym typeface="Calibri"/>
              </a:rPr>
              <a:t>–</a:t>
            </a:r>
            <a:r>
              <a:rPr b="1" lang="en-US" sz="2200">
                <a:solidFill>
                  <a:schemeClr val="dk1"/>
                </a:solidFill>
                <a:latin typeface="Calibri"/>
                <a:ea typeface="Calibri"/>
                <a:cs typeface="Calibri"/>
                <a:sym typeface="Calibri"/>
              </a:rPr>
              <a:t>Storage allocation decisions are made when the program is running.</a:t>
            </a:r>
            <a:endParaRPr sz="2200">
              <a:solidFill>
                <a:schemeClr val="dk1"/>
              </a:solidFill>
              <a:latin typeface="Calibri"/>
              <a:ea typeface="Calibri"/>
              <a:cs typeface="Calibri"/>
              <a:sym typeface="Calibri"/>
            </a:endParaRPr>
          </a:p>
          <a:p>
            <a:pPr indent="-228600" lvl="1" marL="698500" marR="0" rtl="0" algn="l">
              <a:lnSpc>
                <a:spcPct val="100000"/>
              </a:lnSpc>
              <a:spcBef>
                <a:spcPts val="181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Stack storage allocation</a:t>
            </a:r>
            <a:endParaRPr b="0" i="0" sz="2200" u="none" cap="none" strike="noStrike">
              <a:solidFill>
                <a:schemeClr val="dk1"/>
              </a:solidFill>
              <a:latin typeface="Calibri"/>
              <a:ea typeface="Calibri"/>
              <a:cs typeface="Calibri"/>
              <a:sym typeface="Calibri"/>
            </a:endParaRPr>
          </a:p>
          <a:p>
            <a:pPr indent="-228600" lvl="1" marL="698500" marR="0" rtl="0" algn="l">
              <a:lnSpc>
                <a:spcPct val="100000"/>
              </a:lnSpc>
              <a:spcBef>
                <a:spcPts val="1830"/>
              </a:spcBef>
              <a:spcAft>
                <a:spcPts val="0"/>
              </a:spcAft>
              <a:buClr>
                <a:schemeClr val="dk1"/>
              </a:buClr>
              <a:buSzPts val="2200"/>
              <a:buFont typeface="Arial"/>
              <a:buChar char="•"/>
            </a:pPr>
            <a:r>
              <a:rPr b="1" i="0" lang="en-US" sz="2200" u="none" cap="none" strike="noStrike">
                <a:solidFill>
                  <a:schemeClr val="dk1"/>
                </a:solidFill>
                <a:latin typeface="Calibri"/>
                <a:ea typeface="Calibri"/>
                <a:cs typeface="Calibri"/>
                <a:sym typeface="Calibri"/>
              </a:rPr>
              <a:t>Heap storage allocation</a:t>
            </a:r>
            <a:endParaRPr b="0" i="0" sz="2200" u="none" cap="none" strike="noStrike">
              <a:solidFill>
                <a:schemeClr val="dk1"/>
              </a:solidFill>
              <a:latin typeface="Calibri"/>
              <a:ea typeface="Calibri"/>
              <a:cs typeface="Calibri"/>
              <a:sym typeface="Calibri"/>
            </a:endParaRPr>
          </a:p>
        </p:txBody>
      </p:sp>
      <p:pic>
        <p:nvPicPr>
          <p:cNvPr id="199" name="Google Shape;199;p1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00" name="Google Shape;200;p1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p16"/>
          <p:cNvSpPr txBox="1"/>
          <p:nvPr/>
        </p:nvSpPr>
        <p:spPr>
          <a:xfrm>
            <a:off x="497230" y="760603"/>
            <a:ext cx="8569325" cy="5838190"/>
          </a:xfrm>
          <a:prstGeom prst="rect">
            <a:avLst/>
          </a:prstGeom>
          <a:noFill/>
          <a:ln>
            <a:noFill/>
          </a:ln>
        </p:spPr>
        <p:txBody>
          <a:bodyPr anchorCtr="0" anchor="t" bIns="0" lIns="0" spcFirstLastPara="1" rIns="0" wrap="square" tIns="12700">
            <a:spAutoFit/>
          </a:bodyPr>
          <a:lstStyle/>
          <a:p>
            <a:pPr indent="0" lvl="0" marL="2794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2794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12700" marR="5080" rtl="0" algn="l">
              <a:lnSpc>
                <a:spcPct val="150100"/>
              </a:lnSpc>
              <a:spcBef>
                <a:spcPts val="819"/>
              </a:spcBef>
              <a:spcAft>
                <a:spcPts val="0"/>
              </a:spcAft>
              <a:buNone/>
            </a:pPr>
            <a:r>
              <a:rPr b="1" lang="en-US" sz="2200">
                <a:solidFill>
                  <a:srgbClr val="001F5F"/>
                </a:solidFill>
                <a:latin typeface="Calibri"/>
                <a:ea typeface="Calibri"/>
                <a:cs typeface="Calibri"/>
                <a:sym typeface="Calibri"/>
              </a:rPr>
              <a:t>Many compilers use some combination of the following two strategies for  dynamic storage allocation:</a:t>
            </a:r>
            <a:endParaRPr sz="2200">
              <a:solidFill>
                <a:schemeClr val="dk1"/>
              </a:solidFill>
              <a:latin typeface="Calibri"/>
              <a:ea typeface="Calibri"/>
              <a:cs typeface="Calibri"/>
              <a:sym typeface="Calibri"/>
            </a:endParaRPr>
          </a:p>
          <a:p>
            <a:pPr indent="-343535" lvl="0" marL="355600" marR="0" rtl="0" algn="l">
              <a:lnSpc>
                <a:spcPct val="100000"/>
              </a:lnSpc>
              <a:spcBef>
                <a:spcPts val="1810"/>
              </a:spcBef>
              <a:spcAft>
                <a:spcPts val="0"/>
              </a:spcAft>
              <a:buClr>
                <a:srgbClr val="843B0C"/>
              </a:buClr>
              <a:buSzPts val="2200"/>
              <a:buFont typeface="Calibri"/>
              <a:buAutoNum type="arabicPeriod"/>
            </a:pPr>
            <a:r>
              <a:rPr b="1" lang="en-US" sz="2200">
                <a:solidFill>
                  <a:srgbClr val="843B0C"/>
                </a:solidFill>
                <a:latin typeface="Calibri"/>
                <a:ea typeface="Calibri"/>
                <a:cs typeface="Calibri"/>
                <a:sym typeface="Calibri"/>
              </a:rPr>
              <a:t>Stack storage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43535" lvl="1" marL="812800" marR="0" rtl="0" algn="l">
              <a:lnSpc>
                <a:spcPct val="100000"/>
              </a:lnSpc>
              <a:spcBef>
                <a:spcPts val="1750"/>
              </a:spcBef>
              <a:spcAft>
                <a:spcPts val="0"/>
              </a:spcAft>
              <a:buClr>
                <a:srgbClr val="001F5F"/>
              </a:buClr>
              <a:buSzPts val="2000"/>
              <a:buFont typeface="Noto Sans Symbols"/>
              <a:buChar char="▪"/>
            </a:pPr>
            <a:r>
              <a:rPr b="1" i="0" lang="en-US" sz="2000" u="none" cap="none" strike="noStrike">
                <a:solidFill>
                  <a:srgbClr val="001F5F"/>
                </a:solidFill>
                <a:latin typeface="Tahoma"/>
                <a:ea typeface="Tahoma"/>
                <a:cs typeface="Tahoma"/>
                <a:sym typeface="Tahoma"/>
              </a:rPr>
              <a:t>When a function is called the local variables are stored in a stack, and</a:t>
            </a:r>
            <a:endParaRPr b="0" i="0" sz="2000" u="none" cap="none" strike="noStrike">
              <a:solidFill>
                <a:schemeClr val="dk1"/>
              </a:solidFill>
              <a:latin typeface="Tahoma"/>
              <a:ea typeface="Tahoma"/>
              <a:cs typeface="Tahoma"/>
              <a:sym typeface="Tahoma"/>
            </a:endParaRPr>
          </a:p>
          <a:p>
            <a:pPr indent="0" lvl="0" marL="812800" marR="0" rtl="0" algn="l">
              <a:lnSpc>
                <a:spcPct val="100000"/>
              </a:lnSpc>
              <a:spcBef>
                <a:spcPts val="1200"/>
              </a:spcBef>
              <a:spcAft>
                <a:spcPts val="0"/>
              </a:spcAft>
              <a:buNone/>
            </a:pPr>
            <a:r>
              <a:rPr b="1" lang="en-US" sz="2000">
                <a:solidFill>
                  <a:srgbClr val="001F5F"/>
                </a:solidFill>
                <a:latin typeface="Tahoma"/>
                <a:ea typeface="Tahoma"/>
                <a:cs typeface="Tahoma"/>
                <a:sym typeface="Tahoma"/>
              </a:rPr>
              <a:t>it is automatically destroyed once returned</a:t>
            </a:r>
            <a:r>
              <a:rPr lang="en-US" sz="2000">
                <a:solidFill>
                  <a:srgbClr val="001F5F"/>
                </a:solidFill>
                <a:latin typeface="Tahoma"/>
                <a:ea typeface="Tahoma"/>
                <a:cs typeface="Tahoma"/>
                <a:sym typeface="Tahoma"/>
              </a:rPr>
              <a:t>.</a:t>
            </a:r>
            <a:endParaRPr sz="2000">
              <a:solidFill>
                <a:schemeClr val="dk1"/>
              </a:solidFill>
              <a:latin typeface="Tahoma"/>
              <a:ea typeface="Tahoma"/>
              <a:cs typeface="Tahoma"/>
              <a:sym typeface="Tahoma"/>
            </a:endParaRPr>
          </a:p>
          <a:p>
            <a:pPr indent="-343535" lvl="1" marL="812800" marR="0" rtl="0" algn="l">
              <a:lnSpc>
                <a:spcPct val="100000"/>
              </a:lnSpc>
              <a:spcBef>
                <a:spcPts val="1705"/>
              </a:spcBef>
              <a:spcAft>
                <a:spcPts val="0"/>
              </a:spcAft>
              <a:buClr>
                <a:srgbClr val="212121"/>
              </a:buClr>
              <a:buSzPts val="2000"/>
              <a:buFont typeface="Noto Sans Symbols"/>
              <a:buChar char="▪"/>
            </a:pPr>
            <a:r>
              <a:rPr b="0" i="0" lang="en-US" sz="2000" u="none" cap="none" strike="noStrike">
                <a:solidFill>
                  <a:srgbClr val="212121"/>
                </a:solidFill>
                <a:latin typeface="Tahoma"/>
                <a:ea typeface="Tahoma"/>
                <a:cs typeface="Tahoma"/>
                <a:sym typeface="Tahoma"/>
              </a:rPr>
              <a:t>A stack is used when a variable is not used outside that function.</a:t>
            </a:r>
            <a:endParaRPr b="0" i="0" sz="2000" u="none" cap="none" strike="noStrike">
              <a:solidFill>
                <a:schemeClr val="dk1"/>
              </a:solidFill>
              <a:latin typeface="Tahoma"/>
              <a:ea typeface="Tahoma"/>
              <a:cs typeface="Tahoma"/>
              <a:sym typeface="Tahoma"/>
            </a:endParaRPr>
          </a:p>
          <a:p>
            <a:pPr indent="-343535" lvl="1" marL="812800" marR="0" rtl="0" algn="l">
              <a:lnSpc>
                <a:spcPct val="100000"/>
              </a:lnSpc>
              <a:spcBef>
                <a:spcPts val="1705"/>
              </a:spcBef>
              <a:spcAft>
                <a:spcPts val="0"/>
              </a:spcAft>
              <a:buClr>
                <a:srgbClr val="212121"/>
              </a:buClr>
              <a:buSzPts val="2000"/>
              <a:buFont typeface="Noto Sans Symbols"/>
              <a:buChar char="▪"/>
            </a:pPr>
            <a:r>
              <a:rPr b="0" i="0" lang="en-US" sz="2000" u="none" cap="none" strike="noStrike">
                <a:solidFill>
                  <a:srgbClr val="212121"/>
                </a:solidFill>
                <a:latin typeface="Tahoma"/>
                <a:ea typeface="Tahoma"/>
                <a:cs typeface="Tahoma"/>
                <a:sym typeface="Tahoma"/>
              </a:rPr>
              <a:t>Stack automatically cleans up the object.</a:t>
            </a:r>
            <a:endParaRPr b="0" i="0" sz="2000" u="none" cap="none" strike="noStrike">
              <a:solidFill>
                <a:schemeClr val="dk1"/>
              </a:solidFill>
              <a:latin typeface="Tahoma"/>
              <a:ea typeface="Tahoma"/>
              <a:cs typeface="Tahoma"/>
              <a:sym typeface="Tahoma"/>
            </a:endParaRPr>
          </a:p>
          <a:p>
            <a:pPr indent="-343535" lvl="1" marL="812800" marR="0" rtl="0" algn="l">
              <a:lnSpc>
                <a:spcPct val="100000"/>
              </a:lnSpc>
              <a:spcBef>
                <a:spcPts val="1695"/>
              </a:spcBef>
              <a:spcAft>
                <a:spcPts val="0"/>
              </a:spcAft>
              <a:buClr>
                <a:srgbClr val="212121"/>
              </a:buClr>
              <a:buSzPts val="2000"/>
              <a:buFont typeface="Noto Sans Symbols"/>
              <a:buChar char="▪"/>
            </a:pPr>
            <a:r>
              <a:rPr b="0" i="0" lang="en-US" sz="2000" u="none" cap="none" strike="noStrike">
                <a:solidFill>
                  <a:srgbClr val="212121"/>
                </a:solidFill>
                <a:latin typeface="Tahoma"/>
                <a:ea typeface="Tahoma"/>
                <a:cs typeface="Tahoma"/>
                <a:sym typeface="Tahoma"/>
              </a:rPr>
              <a:t>Not easily corrupted</a:t>
            </a:r>
            <a:endParaRPr b="0" i="0" sz="2000" u="none" cap="none" strike="noStrike">
              <a:solidFill>
                <a:schemeClr val="dk1"/>
              </a:solidFill>
              <a:latin typeface="Tahoma"/>
              <a:ea typeface="Tahoma"/>
              <a:cs typeface="Tahoma"/>
              <a:sym typeface="Tahoma"/>
            </a:endParaRPr>
          </a:p>
          <a:p>
            <a:pPr indent="-343535" lvl="1" marL="812800" marR="0" rtl="0" algn="l">
              <a:lnSpc>
                <a:spcPct val="100000"/>
              </a:lnSpc>
              <a:spcBef>
                <a:spcPts val="1705"/>
              </a:spcBef>
              <a:spcAft>
                <a:spcPts val="0"/>
              </a:spcAft>
              <a:buClr>
                <a:srgbClr val="212121"/>
              </a:buClr>
              <a:buSzPts val="2000"/>
              <a:buFont typeface="Noto Sans Symbols"/>
              <a:buChar char="▪"/>
            </a:pPr>
            <a:r>
              <a:rPr b="0" i="0" lang="en-US" sz="2000" u="none" cap="none" strike="noStrike">
                <a:solidFill>
                  <a:srgbClr val="212121"/>
                </a:solidFill>
                <a:latin typeface="Tahoma"/>
                <a:ea typeface="Tahoma"/>
                <a:cs typeface="Tahoma"/>
                <a:sym typeface="Tahoma"/>
              </a:rPr>
              <a:t>Variables cannot be resized.</a:t>
            </a:r>
            <a:endParaRPr b="0" i="0" sz="2000" u="none" cap="none" strike="noStrike">
              <a:solidFill>
                <a:schemeClr val="dk1"/>
              </a:solidFill>
              <a:latin typeface="Tahoma"/>
              <a:ea typeface="Tahoma"/>
              <a:cs typeface="Tahoma"/>
              <a:sym typeface="Tahoma"/>
            </a:endParaRPr>
          </a:p>
        </p:txBody>
      </p:sp>
      <p:pic>
        <p:nvPicPr>
          <p:cNvPr id="207" name="Google Shape;207;p1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08" name="Google Shape;208;p1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3" name="Shape 213"/>
        <p:cNvGrpSpPr/>
        <p:nvPr/>
      </p:nvGrpSpPr>
      <p:grpSpPr>
        <a:xfrm>
          <a:off x="0" y="0"/>
          <a:ext cx="0" cy="0"/>
          <a:chOff x="0" y="0"/>
          <a:chExt cx="0" cy="0"/>
        </a:xfrm>
      </p:grpSpPr>
      <p:sp>
        <p:nvSpPr>
          <p:cNvPr id="214" name="Google Shape;214;p17"/>
          <p:cNvSpPr txBox="1"/>
          <p:nvPr/>
        </p:nvSpPr>
        <p:spPr>
          <a:xfrm>
            <a:off x="513075" y="852475"/>
            <a:ext cx="10473300" cy="6032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16510" marR="455930" rtl="0" algn="l">
              <a:lnSpc>
                <a:spcPct val="150100"/>
              </a:lnSpc>
              <a:spcBef>
                <a:spcPts val="819"/>
              </a:spcBef>
              <a:spcAft>
                <a:spcPts val="0"/>
              </a:spcAft>
              <a:buNone/>
            </a:pPr>
            <a:r>
              <a:rPr b="1" lang="en-US" sz="2200">
                <a:solidFill>
                  <a:srgbClr val="001F5F"/>
                </a:solidFill>
                <a:latin typeface="Calibri"/>
                <a:ea typeface="Calibri"/>
                <a:cs typeface="Calibri"/>
                <a:sym typeface="Calibri"/>
              </a:rPr>
              <a:t>Many compilers use some combination of the following two strategies for dynamic  storage allocation:</a:t>
            </a:r>
            <a:endParaRPr sz="22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1900">
              <a:solidFill>
                <a:schemeClr val="dk1"/>
              </a:solidFill>
              <a:latin typeface="Calibri"/>
              <a:ea typeface="Calibri"/>
              <a:cs typeface="Calibri"/>
              <a:sym typeface="Calibri"/>
            </a:endParaRPr>
          </a:p>
          <a:p>
            <a:pPr indent="-343535" lvl="0" marL="359410" marR="0" rtl="0" algn="l">
              <a:lnSpc>
                <a:spcPct val="100000"/>
              </a:lnSpc>
              <a:spcBef>
                <a:spcPts val="0"/>
              </a:spcBef>
              <a:spcAft>
                <a:spcPts val="0"/>
              </a:spcAft>
              <a:buClr>
                <a:srgbClr val="843B0C"/>
              </a:buClr>
              <a:buSzPts val="2200"/>
              <a:buFont typeface="Calibri"/>
              <a:buAutoNum type="arabicPeriod" startAt="2"/>
            </a:pPr>
            <a:r>
              <a:rPr b="1" lang="en-US" sz="2200">
                <a:solidFill>
                  <a:srgbClr val="843B0C"/>
                </a:solidFill>
                <a:latin typeface="Calibri"/>
                <a:ea typeface="Calibri"/>
                <a:cs typeface="Calibri"/>
                <a:sym typeface="Calibri"/>
              </a:rPr>
              <a:t>Heap storage</a:t>
            </a:r>
            <a:r>
              <a:rPr lang="en-US" sz="2200">
                <a:solidFill>
                  <a:srgbClr val="843B0C"/>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43535" lvl="1" marL="708660" marR="0" rtl="0" algn="just">
              <a:lnSpc>
                <a:spcPct val="100000"/>
              </a:lnSpc>
              <a:spcBef>
                <a:spcPts val="1415"/>
              </a:spcBef>
              <a:spcAft>
                <a:spcPts val="0"/>
              </a:spcAft>
              <a:buClr>
                <a:srgbClr val="006FC0"/>
              </a:buClr>
              <a:buSzPts val="2200"/>
              <a:buFont typeface="Noto Sans Symbols"/>
              <a:buChar char="▪"/>
            </a:pPr>
            <a:r>
              <a:rPr b="1" i="0" lang="en-US" sz="2200" u="none" cap="none" strike="noStrike">
                <a:solidFill>
                  <a:srgbClr val="006FC0"/>
                </a:solidFill>
                <a:latin typeface="Calibri"/>
                <a:ea typeface="Calibri"/>
                <a:cs typeface="Calibri"/>
                <a:sym typeface="Calibri"/>
              </a:rPr>
              <a:t>The heap allows objects or other data elements to obtain storage when they are</a:t>
            </a:r>
            <a:endParaRPr b="0" i="0" sz="2200" u="none" cap="none" strike="noStrike">
              <a:solidFill>
                <a:schemeClr val="dk1"/>
              </a:solidFill>
              <a:latin typeface="Calibri"/>
              <a:ea typeface="Calibri"/>
              <a:cs typeface="Calibri"/>
              <a:sym typeface="Calibri"/>
            </a:endParaRPr>
          </a:p>
          <a:p>
            <a:pPr indent="0" lvl="0" marL="708660" marR="0" rtl="0" algn="just">
              <a:lnSpc>
                <a:spcPct val="100000"/>
              </a:lnSpc>
              <a:spcBef>
                <a:spcPts val="1320"/>
              </a:spcBef>
              <a:spcAft>
                <a:spcPts val="0"/>
              </a:spcAft>
              <a:buNone/>
            </a:pPr>
            <a:r>
              <a:rPr b="1" lang="en-US" sz="2200">
                <a:solidFill>
                  <a:srgbClr val="006FC0"/>
                </a:solidFill>
                <a:latin typeface="Calibri"/>
                <a:ea typeface="Calibri"/>
                <a:cs typeface="Calibri"/>
                <a:sym typeface="Calibri"/>
              </a:rPr>
              <a:t>created and to return that storage when they are invalidated.</a:t>
            </a:r>
            <a:endParaRPr sz="2200">
              <a:solidFill>
                <a:schemeClr val="dk1"/>
              </a:solidFill>
              <a:latin typeface="Calibri"/>
              <a:ea typeface="Calibri"/>
              <a:cs typeface="Calibri"/>
              <a:sym typeface="Calibri"/>
            </a:endParaRPr>
          </a:p>
          <a:p>
            <a:pPr indent="-342900" lvl="1" marL="708660" marR="5080" rtl="0" algn="just">
              <a:lnSpc>
                <a:spcPct val="150000"/>
              </a:lnSpc>
              <a:spcBef>
                <a:spcPts val="495"/>
              </a:spcBef>
              <a:spcAft>
                <a:spcPts val="0"/>
              </a:spcAft>
              <a:buClr>
                <a:schemeClr val="dk1"/>
              </a:buClr>
              <a:buSzPts val="2200"/>
              <a:buFont typeface="Noto Sans Symbols"/>
              <a:buChar char="▪"/>
            </a:pPr>
            <a:r>
              <a:rPr b="1" i="0" lang="en-US" sz="2200" u="none" cap="none" strike="noStrike">
                <a:solidFill>
                  <a:schemeClr val="dk1"/>
                </a:solidFill>
                <a:latin typeface="Calibri"/>
                <a:ea typeface="Calibri"/>
                <a:cs typeface="Calibri"/>
                <a:sym typeface="Calibri"/>
              </a:rPr>
              <a:t>To support heap management, "</a:t>
            </a:r>
            <a:r>
              <a:rPr b="1" i="0" lang="en-US" sz="2200" u="none" cap="none" strike="noStrike">
                <a:solidFill>
                  <a:srgbClr val="006FC0"/>
                </a:solidFill>
                <a:latin typeface="Calibri"/>
                <a:ea typeface="Calibri"/>
                <a:cs typeface="Calibri"/>
                <a:sym typeface="Calibri"/>
              </a:rPr>
              <a:t>garbage collection</a:t>
            </a:r>
            <a:r>
              <a:rPr b="1" i="0" lang="en-US" sz="2200" u="none" cap="none" strike="noStrike">
                <a:solidFill>
                  <a:schemeClr val="dk1"/>
                </a:solidFill>
                <a:latin typeface="Calibri"/>
                <a:ea typeface="Calibri"/>
                <a:cs typeface="Calibri"/>
                <a:sym typeface="Calibri"/>
              </a:rPr>
              <a:t>" enables the run-time system  to detect useless data elements and reuse their storage, even if the programmer  does not return their space explicitly</a:t>
            </a:r>
            <a:r>
              <a:rPr b="0" i="0" lang="en-US" sz="2200" u="none" cap="none" strike="noStrike">
                <a:solidFill>
                  <a:schemeClr val="dk1"/>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a:p>
            <a:pPr indent="-343535" lvl="1" marL="708660" marR="0" rtl="0" algn="just">
              <a:lnSpc>
                <a:spcPct val="100000"/>
              </a:lnSpc>
              <a:spcBef>
                <a:spcPts val="1825"/>
              </a:spcBef>
              <a:spcAft>
                <a:spcPts val="0"/>
              </a:spcAft>
              <a:buClr>
                <a:schemeClr val="dk1"/>
              </a:buClr>
              <a:buSzPts val="2200"/>
              <a:buFont typeface="Noto Sans Symbols"/>
              <a:buChar char="▪"/>
            </a:pPr>
            <a:r>
              <a:rPr b="1" i="0" lang="en-US" sz="2200" u="none" cap="none" strike="noStrike">
                <a:solidFill>
                  <a:schemeClr val="dk1"/>
                </a:solidFill>
                <a:latin typeface="Calibri"/>
                <a:ea typeface="Calibri"/>
                <a:cs typeface="Calibri"/>
                <a:sym typeface="Calibri"/>
              </a:rPr>
              <a:t>Automatic garbage collection </a:t>
            </a:r>
            <a:r>
              <a:rPr b="0" i="0" lang="en-US" sz="2200" u="none" cap="none" strike="noStrike">
                <a:solidFill>
                  <a:schemeClr val="dk1"/>
                </a:solidFill>
                <a:latin typeface="Calibri"/>
                <a:ea typeface="Calibri"/>
                <a:cs typeface="Calibri"/>
                <a:sym typeface="Calibri"/>
              </a:rPr>
              <a:t>is an essential feature of many modern languages</a:t>
            </a:r>
            <a:endParaRPr b="0" i="0" sz="2200" u="none" cap="none" strike="noStrike">
              <a:solidFill>
                <a:schemeClr val="dk1"/>
              </a:solidFill>
              <a:latin typeface="Calibri"/>
              <a:ea typeface="Calibri"/>
              <a:cs typeface="Calibri"/>
              <a:sym typeface="Calibri"/>
            </a:endParaRPr>
          </a:p>
        </p:txBody>
      </p:sp>
      <p:pic>
        <p:nvPicPr>
          <p:cNvPr id="215" name="Google Shape;215;p1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16" name="Google Shape;216;p1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pic>
        <p:nvPicPr>
          <p:cNvPr id="222" name="Google Shape;222;p1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23" name="Google Shape;223;p1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8"/>
          <p:cNvSpPr txBox="1"/>
          <p:nvPr/>
        </p:nvSpPr>
        <p:spPr>
          <a:xfrm>
            <a:off x="362905" y="265553"/>
            <a:ext cx="8275200" cy="66075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12700" marR="5339080" rtl="0" algn="l">
              <a:lnSpc>
                <a:spcPct val="159300"/>
              </a:lnSpc>
              <a:spcBef>
                <a:spcPts val="940"/>
              </a:spcBef>
              <a:spcAft>
                <a:spcPts val="0"/>
              </a:spcAft>
              <a:buNone/>
            </a:pPr>
            <a:r>
              <a:rPr b="1" lang="en-US" sz="2400">
                <a:solidFill>
                  <a:srgbClr val="001F5F"/>
                </a:solidFill>
                <a:latin typeface="Calibri"/>
                <a:ea typeface="Calibri"/>
                <a:cs typeface="Calibri"/>
                <a:sym typeface="Calibri"/>
              </a:rPr>
              <a:t>Storage Organization  </a:t>
            </a:r>
            <a:r>
              <a:rPr b="1" lang="en-US" sz="2400">
                <a:solidFill>
                  <a:srgbClr val="006FC0"/>
                </a:solidFill>
                <a:latin typeface="Calibri"/>
                <a:ea typeface="Calibri"/>
                <a:cs typeface="Calibri"/>
                <a:sym typeface="Calibri"/>
              </a:rPr>
              <a:t>Stack Vs Heap Memory</a:t>
            </a:r>
            <a:endParaRPr sz="2400">
              <a:solidFill>
                <a:schemeClr val="dk1"/>
              </a:solidFill>
              <a:latin typeface="Calibri"/>
              <a:ea typeface="Calibri"/>
              <a:cs typeface="Calibri"/>
              <a:sym typeface="Calibri"/>
            </a:endParaRPr>
          </a:p>
          <a:p>
            <a:pPr indent="-229235" lvl="0" marL="399415" marR="0" rtl="0" algn="l">
              <a:lnSpc>
                <a:spcPct val="100000"/>
              </a:lnSpc>
              <a:spcBef>
                <a:spcPts val="1670"/>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is a linear data structure whereas Heap is a hierarchical data structure.</a:t>
            </a:r>
            <a:endParaRPr sz="2000">
              <a:solidFill>
                <a:schemeClr val="dk1"/>
              </a:solidFill>
              <a:latin typeface="Calibri"/>
              <a:ea typeface="Calibri"/>
              <a:cs typeface="Calibri"/>
              <a:sym typeface="Calibri"/>
            </a:endParaRPr>
          </a:p>
          <a:p>
            <a:pPr indent="-228600" lvl="0" marL="399415" marR="88265" rtl="0" algn="l">
              <a:lnSpc>
                <a:spcPct val="108000"/>
              </a:lnSpc>
              <a:spcBef>
                <a:spcPts val="1400"/>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memory will never become fragmented whereas Heap memory can  become fragmented as blocks of memory are first allocated and then freed.</a:t>
            </a:r>
            <a:endParaRPr sz="2000">
              <a:solidFill>
                <a:schemeClr val="dk1"/>
              </a:solidFill>
              <a:latin typeface="Calibri"/>
              <a:ea typeface="Calibri"/>
              <a:cs typeface="Calibri"/>
              <a:sym typeface="Calibri"/>
            </a:endParaRPr>
          </a:p>
          <a:p>
            <a:pPr indent="-228600" lvl="0" marL="399415" marR="32384" rtl="0" algn="l">
              <a:lnSpc>
                <a:spcPct val="108000"/>
              </a:lnSpc>
              <a:spcBef>
                <a:spcPts val="1010"/>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accesses local variables only while Heap allows you to access variables  globally.</a:t>
            </a:r>
            <a:endParaRPr sz="2000">
              <a:solidFill>
                <a:schemeClr val="dk1"/>
              </a:solidFill>
              <a:latin typeface="Calibri"/>
              <a:ea typeface="Calibri"/>
              <a:cs typeface="Calibri"/>
              <a:sym typeface="Calibri"/>
            </a:endParaRPr>
          </a:p>
          <a:p>
            <a:pPr indent="-229235" lvl="0" marL="399415" marR="0" rtl="0" algn="l">
              <a:lnSpc>
                <a:spcPct val="100000"/>
              </a:lnSpc>
              <a:spcBef>
                <a:spcPts val="725"/>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variables can’t be resized whereas Heap variables can be resized.</a:t>
            </a:r>
            <a:endParaRPr sz="2000">
              <a:solidFill>
                <a:schemeClr val="dk1"/>
              </a:solidFill>
              <a:latin typeface="Calibri"/>
              <a:ea typeface="Calibri"/>
              <a:cs typeface="Calibri"/>
              <a:sym typeface="Calibri"/>
            </a:endParaRPr>
          </a:p>
          <a:p>
            <a:pPr indent="-228600" lvl="0" marL="399415" marR="278765" rtl="0" algn="l">
              <a:lnSpc>
                <a:spcPct val="108000"/>
              </a:lnSpc>
              <a:spcBef>
                <a:spcPts val="1030"/>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memory is allocated in a contiguous block whereas Heap memory is  allocated in any random order.</a:t>
            </a:r>
            <a:endParaRPr sz="2000">
              <a:solidFill>
                <a:schemeClr val="dk1"/>
              </a:solidFill>
              <a:latin typeface="Calibri"/>
              <a:ea typeface="Calibri"/>
              <a:cs typeface="Calibri"/>
              <a:sym typeface="Calibri"/>
            </a:endParaRPr>
          </a:p>
          <a:p>
            <a:pPr indent="-229235" lvl="0" marL="399415" marR="0" rtl="0" algn="l">
              <a:lnSpc>
                <a:spcPct val="114000"/>
              </a:lnSpc>
              <a:spcBef>
                <a:spcPts val="735"/>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doesn’t require to de-allocate variables whereas in Heap de-allocation</a:t>
            </a:r>
            <a:endParaRPr sz="2000">
              <a:solidFill>
                <a:schemeClr val="dk1"/>
              </a:solidFill>
              <a:latin typeface="Calibri"/>
              <a:ea typeface="Calibri"/>
              <a:cs typeface="Calibri"/>
              <a:sym typeface="Calibri"/>
            </a:endParaRPr>
          </a:p>
          <a:p>
            <a:pPr indent="0" lvl="0" marL="399415" marR="0" rtl="0" algn="l">
              <a:lnSpc>
                <a:spcPct val="114000"/>
              </a:lnSpc>
              <a:spcBef>
                <a:spcPts val="0"/>
              </a:spcBef>
              <a:spcAft>
                <a:spcPts val="0"/>
              </a:spcAft>
              <a:buNone/>
            </a:pPr>
            <a:r>
              <a:rPr lang="en-US" sz="2000">
                <a:solidFill>
                  <a:srgbClr val="212121"/>
                </a:solidFill>
                <a:latin typeface="Calibri"/>
                <a:ea typeface="Calibri"/>
                <a:cs typeface="Calibri"/>
                <a:sym typeface="Calibri"/>
              </a:rPr>
              <a:t>is needed.</a:t>
            </a:r>
            <a:endParaRPr sz="2000">
              <a:solidFill>
                <a:schemeClr val="dk1"/>
              </a:solidFill>
              <a:latin typeface="Calibri"/>
              <a:ea typeface="Calibri"/>
              <a:cs typeface="Calibri"/>
              <a:sym typeface="Calibri"/>
            </a:endParaRPr>
          </a:p>
          <a:p>
            <a:pPr indent="-228600" lvl="0" marL="399415" marR="28575" rtl="0" algn="l">
              <a:lnSpc>
                <a:spcPct val="108000"/>
              </a:lnSpc>
              <a:spcBef>
                <a:spcPts val="1030"/>
              </a:spcBef>
              <a:spcAft>
                <a:spcPts val="0"/>
              </a:spcAft>
              <a:buClr>
                <a:srgbClr val="212121"/>
              </a:buClr>
              <a:buSzPts val="2000"/>
              <a:buFont typeface="Noto Sans Symbols"/>
              <a:buChar char="▪"/>
            </a:pPr>
            <a:r>
              <a:rPr lang="en-US" sz="2000">
                <a:solidFill>
                  <a:srgbClr val="212121"/>
                </a:solidFill>
                <a:latin typeface="Calibri"/>
                <a:ea typeface="Calibri"/>
                <a:cs typeface="Calibri"/>
                <a:sym typeface="Calibri"/>
              </a:rPr>
              <a:t>Stack allocation and deallocation are done by compiler instructions whereas  Heap allocation and deallocation is done by the programmer.</a:t>
            </a:r>
            <a:endParaRPr sz="2000">
              <a:solidFill>
                <a:schemeClr val="dk1"/>
              </a:solidFill>
              <a:latin typeface="Calibri"/>
              <a:ea typeface="Calibri"/>
              <a:cs typeface="Calibri"/>
              <a:sym typeface="Calibri"/>
            </a:endParaRPr>
          </a:p>
        </p:txBody>
      </p:sp>
      <p:sp>
        <p:nvSpPr>
          <p:cNvPr id="225" name="Google Shape;225;p1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226" name="Google Shape;226;p18"/>
          <p:cNvPicPr preferRelativeResize="0"/>
          <p:nvPr/>
        </p:nvPicPr>
        <p:blipFill rotWithShape="1">
          <a:blip r:embed="rId4">
            <a:alphaModFix/>
          </a:blip>
          <a:srcRect b="0" l="0" r="0" t="0"/>
          <a:stretch/>
        </p:blipFill>
        <p:spPr>
          <a:xfrm>
            <a:off x="9324066" y="2083307"/>
            <a:ext cx="2717057" cy="213055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0" name="Shape 230"/>
        <p:cNvGrpSpPr/>
        <p:nvPr/>
      </p:nvGrpSpPr>
      <p:grpSpPr>
        <a:xfrm>
          <a:off x="0" y="0"/>
          <a:ext cx="0" cy="0"/>
          <a:chOff x="0" y="0"/>
          <a:chExt cx="0" cy="0"/>
        </a:xfrm>
      </p:grpSpPr>
      <p:sp>
        <p:nvSpPr>
          <p:cNvPr id="231" name="Google Shape;231;p19"/>
          <p:cNvSpPr txBox="1"/>
          <p:nvPr/>
        </p:nvSpPr>
        <p:spPr>
          <a:xfrm>
            <a:off x="513080" y="2095627"/>
            <a:ext cx="557339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Stack and Heap Storage Allocation: </a:t>
            </a:r>
            <a:r>
              <a:rPr b="1" lang="en-US" sz="2400">
                <a:solidFill>
                  <a:srgbClr val="001F5F"/>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pic>
        <p:nvPicPr>
          <p:cNvPr id="232" name="Google Shape;232;p19"/>
          <p:cNvPicPr preferRelativeResize="0"/>
          <p:nvPr/>
        </p:nvPicPr>
        <p:blipFill rotWithShape="1">
          <a:blip r:embed="rId3">
            <a:alphaModFix/>
          </a:blip>
          <a:srcRect b="0" l="0" r="0" t="0"/>
          <a:stretch/>
        </p:blipFill>
        <p:spPr>
          <a:xfrm>
            <a:off x="667305" y="2931625"/>
            <a:ext cx="4223940" cy="3616324"/>
          </a:xfrm>
          <a:prstGeom prst="rect">
            <a:avLst/>
          </a:prstGeom>
          <a:noFill/>
          <a:ln>
            <a:noFill/>
          </a:ln>
        </p:spPr>
      </p:pic>
      <p:pic>
        <p:nvPicPr>
          <p:cNvPr id="233" name="Google Shape;233;p19"/>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234" name="Google Shape;234;p1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9"/>
          <p:cNvSpPr txBox="1"/>
          <p:nvPr/>
        </p:nvSpPr>
        <p:spPr>
          <a:xfrm>
            <a:off x="471931" y="136270"/>
            <a:ext cx="4025265" cy="1717675"/>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15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p:txBody>
      </p:sp>
      <p:sp>
        <p:nvSpPr>
          <p:cNvPr id="236" name="Google Shape;236;p19"/>
          <p:cNvSpPr/>
          <p:nvPr/>
        </p:nvSpPr>
        <p:spPr>
          <a:xfrm>
            <a:off x="9101328" y="2365248"/>
            <a:ext cx="0" cy="4434205"/>
          </a:xfrm>
          <a:custGeom>
            <a:rect b="b" l="l" r="r" t="t"/>
            <a:pathLst>
              <a:path extrusionOk="0" h="4434205" w="120000">
                <a:moveTo>
                  <a:pt x="0" y="0"/>
                </a:moveTo>
                <a:lnTo>
                  <a:pt x="0" y="4433777"/>
                </a:lnTo>
              </a:path>
            </a:pathLst>
          </a:custGeom>
          <a:noFill/>
          <a:ln cap="flat" cmpd="sng" w="9525">
            <a:solidFill>
              <a:srgbClr val="4471C4"/>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9"/>
          <p:cNvSpPr/>
          <p:nvPr/>
        </p:nvSpPr>
        <p:spPr>
          <a:xfrm>
            <a:off x="6702552" y="2365248"/>
            <a:ext cx="0" cy="4434205"/>
          </a:xfrm>
          <a:custGeom>
            <a:rect b="b" l="l" r="r" t="t"/>
            <a:pathLst>
              <a:path extrusionOk="0" h="4434205" w="120000">
                <a:moveTo>
                  <a:pt x="0" y="0"/>
                </a:moveTo>
                <a:lnTo>
                  <a:pt x="0" y="4433777"/>
                </a:lnTo>
              </a:path>
            </a:pathLst>
          </a:custGeom>
          <a:noFill/>
          <a:ln cap="flat" cmpd="sng" w="9525">
            <a:solidFill>
              <a:srgbClr val="4471C4"/>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9"/>
          <p:cNvSpPr txBox="1"/>
          <p:nvPr/>
        </p:nvSpPr>
        <p:spPr>
          <a:xfrm>
            <a:off x="7573771" y="2342515"/>
            <a:ext cx="69723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6F2F9F"/>
                </a:solidFill>
                <a:latin typeface="Calibri"/>
                <a:ea typeface="Calibri"/>
                <a:cs typeface="Calibri"/>
                <a:sym typeface="Calibri"/>
              </a:rPr>
              <a:t>Stack</a:t>
            </a:r>
            <a:endParaRPr sz="2400">
              <a:solidFill>
                <a:schemeClr val="dk1"/>
              </a:solidFill>
              <a:latin typeface="Calibri"/>
              <a:ea typeface="Calibri"/>
              <a:cs typeface="Calibri"/>
              <a:sym typeface="Calibri"/>
            </a:endParaRPr>
          </a:p>
        </p:txBody>
      </p:sp>
      <p:sp>
        <p:nvSpPr>
          <p:cNvPr id="239" name="Google Shape;239;p19"/>
          <p:cNvSpPr txBox="1"/>
          <p:nvPr/>
        </p:nvSpPr>
        <p:spPr>
          <a:xfrm>
            <a:off x="9812273" y="2342515"/>
            <a:ext cx="68580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6F2F9F"/>
                </a:solidFill>
                <a:latin typeface="Calibri"/>
                <a:ea typeface="Calibri"/>
                <a:cs typeface="Calibri"/>
                <a:sym typeface="Calibri"/>
              </a:rPr>
              <a:t>Heap</a:t>
            </a:r>
            <a:endParaRPr sz="2400">
              <a:solidFill>
                <a:schemeClr val="dk1"/>
              </a:solidFill>
              <a:latin typeface="Calibri"/>
              <a:ea typeface="Calibri"/>
              <a:cs typeface="Calibri"/>
              <a:sym typeface="Calibri"/>
            </a:endParaRPr>
          </a:p>
        </p:txBody>
      </p:sp>
      <p:sp>
        <p:nvSpPr>
          <p:cNvPr id="240" name="Google Shape;240;p19"/>
          <p:cNvSpPr/>
          <p:nvPr/>
        </p:nvSpPr>
        <p:spPr>
          <a:xfrm>
            <a:off x="11469623" y="2365248"/>
            <a:ext cx="0" cy="4434205"/>
          </a:xfrm>
          <a:custGeom>
            <a:rect b="b" l="l" r="r" t="t"/>
            <a:pathLst>
              <a:path extrusionOk="0" h="4434205" w="120000">
                <a:moveTo>
                  <a:pt x="0" y="0"/>
                </a:moveTo>
                <a:lnTo>
                  <a:pt x="0" y="4433777"/>
                </a:lnTo>
              </a:path>
            </a:pathLst>
          </a:custGeom>
          <a:noFill/>
          <a:ln cap="flat" cmpd="sng" w="9525">
            <a:solidFill>
              <a:srgbClr val="4471C4"/>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2"/>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69" name="Google Shape;69;p2"/>
          <p:cNvSpPr txBox="1"/>
          <p:nvPr/>
        </p:nvSpPr>
        <p:spPr>
          <a:xfrm>
            <a:off x="677672" y="2618993"/>
            <a:ext cx="6066155" cy="1671955"/>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3600">
                <a:solidFill>
                  <a:srgbClr val="2E5496"/>
                </a:solidFill>
                <a:latin typeface="Calibri"/>
                <a:ea typeface="Calibri"/>
                <a:cs typeface="Calibri"/>
                <a:sym typeface="Calibri"/>
              </a:rPr>
              <a:t>Unit 4:	Run-Time Environments  </a:t>
            </a:r>
            <a:r>
              <a:rPr b="1" lang="en-US" sz="3600">
                <a:solidFill>
                  <a:srgbClr val="001F5F"/>
                </a:solidFill>
                <a:latin typeface="Calibri"/>
                <a:ea typeface="Calibri"/>
                <a:cs typeface="Calibri"/>
                <a:sym typeface="Calibri"/>
              </a:rPr>
              <a:t>Introduction</a:t>
            </a:r>
            <a:endParaRPr sz="3600">
              <a:solidFill>
                <a:schemeClr val="dk1"/>
              </a:solidFill>
              <a:latin typeface="Calibri"/>
              <a:ea typeface="Calibri"/>
              <a:cs typeface="Calibri"/>
              <a:sym typeface="Calibri"/>
            </a:endParaRPr>
          </a:p>
        </p:txBody>
      </p:sp>
      <p:sp>
        <p:nvSpPr>
          <p:cNvPr id="70" name="Google Shape;70;p2"/>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71" name="Google Shape;71;p2"/>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sp>
        <p:nvSpPr>
          <p:cNvPr id="245" name="Google Shape;245;p20"/>
          <p:cNvSpPr txBox="1"/>
          <p:nvPr/>
        </p:nvSpPr>
        <p:spPr>
          <a:xfrm>
            <a:off x="513080" y="760603"/>
            <a:ext cx="5573395" cy="172656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12700" marR="0" rtl="0" algn="l">
              <a:lnSpc>
                <a:spcPct val="100000"/>
              </a:lnSpc>
              <a:spcBef>
                <a:spcPts val="2100"/>
              </a:spcBef>
              <a:spcAft>
                <a:spcPts val="0"/>
              </a:spcAft>
              <a:buNone/>
            </a:pPr>
            <a:r>
              <a:rPr b="1" lang="en-US" sz="2400">
                <a:solidFill>
                  <a:srgbClr val="006FC0"/>
                </a:solidFill>
                <a:latin typeface="Calibri"/>
                <a:ea typeface="Calibri"/>
                <a:cs typeface="Calibri"/>
                <a:sym typeface="Calibri"/>
              </a:rPr>
              <a:t>Stack and Heap Storage Allocation: </a:t>
            </a:r>
            <a:r>
              <a:rPr b="1" lang="en-US" sz="2400">
                <a:solidFill>
                  <a:srgbClr val="001F5F"/>
                </a:solidFill>
                <a:latin typeface="Calibri"/>
                <a:ea typeface="Calibri"/>
                <a:cs typeface="Calibri"/>
                <a:sym typeface="Calibri"/>
              </a:rPr>
              <a:t>Example</a:t>
            </a:r>
            <a:endParaRPr sz="2400">
              <a:solidFill>
                <a:schemeClr val="dk1"/>
              </a:solidFill>
              <a:latin typeface="Calibri"/>
              <a:ea typeface="Calibri"/>
              <a:cs typeface="Calibri"/>
              <a:sym typeface="Calibri"/>
            </a:endParaRPr>
          </a:p>
        </p:txBody>
      </p:sp>
      <p:grpSp>
        <p:nvGrpSpPr>
          <p:cNvPr id="246" name="Google Shape;246;p20"/>
          <p:cNvGrpSpPr/>
          <p:nvPr/>
        </p:nvGrpSpPr>
        <p:grpSpPr>
          <a:xfrm>
            <a:off x="6968490" y="2854451"/>
            <a:ext cx="4527041" cy="3534155"/>
            <a:chOff x="6968490" y="2854451"/>
            <a:chExt cx="4527041" cy="3534155"/>
          </a:xfrm>
        </p:grpSpPr>
        <p:pic>
          <p:nvPicPr>
            <p:cNvPr id="247" name="Google Shape;247;p20"/>
            <p:cNvPicPr preferRelativeResize="0"/>
            <p:nvPr/>
          </p:nvPicPr>
          <p:blipFill rotWithShape="1">
            <a:blip r:embed="rId3">
              <a:alphaModFix/>
            </a:blip>
            <a:srcRect b="0" l="0" r="0" t="0"/>
            <a:stretch/>
          </p:blipFill>
          <p:spPr>
            <a:xfrm>
              <a:off x="6990581" y="2854451"/>
              <a:ext cx="4504950" cy="3534155"/>
            </a:xfrm>
            <a:prstGeom prst="rect">
              <a:avLst/>
            </a:prstGeom>
            <a:noFill/>
            <a:ln>
              <a:noFill/>
            </a:ln>
          </p:spPr>
        </p:pic>
        <p:sp>
          <p:nvSpPr>
            <p:cNvPr id="248" name="Google Shape;248;p20"/>
            <p:cNvSpPr/>
            <p:nvPr/>
          </p:nvSpPr>
          <p:spPr>
            <a:xfrm>
              <a:off x="6968490" y="3598925"/>
              <a:ext cx="248920" cy="1750060"/>
            </a:xfrm>
            <a:custGeom>
              <a:rect b="b" l="l" r="r" t="t"/>
              <a:pathLst>
                <a:path extrusionOk="0" h="1750060" w="248920">
                  <a:moveTo>
                    <a:pt x="248411" y="498348"/>
                  </a:moveTo>
                  <a:lnTo>
                    <a:pt x="200072" y="496720"/>
                  </a:lnTo>
                  <a:lnTo>
                    <a:pt x="160591" y="492283"/>
                  </a:lnTo>
                  <a:lnTo>
                    <a:pt x="133969" y="485703"/>
                  </a:lnTo>
                  <a:lnTo>
                    <a:pt x="124205" y="477647"/>
                  </a:lnTo>
                  <a:lnTo>
                    <a:pt x="124205" y="269875"/>
                  </a:lnTo>
                  <a:lnTo>
                    <a:pt x="114442" y="261818"/>
                  </a:lnTo>
                  <a:lnTo>
                    <a:pt x="87820" y="255238"/>
                  </a:lnTo>
                  <a:lnTo>
                    <a:pt x="48339" y="250801"/>
                  </a:lnTo>
                  <a:lnTo>
                    <a:pt x="0" y="249174"/>
                  </a:lnTo>
                  <a:lnTo>
                    <a:pt x="48339" y="247546"/>
                  </a:lnTo>
                  <a:lnTo>
                    <a:pt x="87820" y="243109"/>
                  </a:lnTo>
                  <a:lnTo>
                    <a:pt x="114442" y="236529"/>
                  </a:lnTo>
                  <a:lnTo>
                    <a:pt x="124205" y="228473"/>
                  </a:lnTo>
                  <a:lnTo>
                    <a:pt x="124205" y="20700"/>
                  </a:lnTo>
                  <a:lnTo>
                    <a:pt x="133969" y="12644"/>
                  </a:lnTo>
                  <a:lnTo>
                    <a:pt x="160591" y="6064"/>
                  </a:lnTo>
                  <a:lnTo>
                    <a:pt x="200072" y="1627"/>
                  </a:lnTo>
                  <a:lnTo>
                    <a:pt x="248411" y="0"/>
                  </a:lnTo>
                </a:path>
                <a:path extrusionOk="0" h="1750060" w="248920">
                  <a:moveTo>
                    <a:pt x="248411" y="1749552"/>
                  </a:moveTo>
                  <a:lnTo>
                    <a:pt x="200072" y="1747924"/>
                  </a:lnTo>
                  <a:lnTo>
                    <a:pt x="160591" y="1743487"/>
                  </a:lnTo>
                  <a:lnTo>
                    <a:pt x="133969" y="1736907"/>
                  </a:lnTo>
                  <a:lnTo>
                    <a:pt x="124205" y="1728851"/>
                  </a:lnTo>
                  <a:lnTo>
                    <a:pt x="124205" y="1230757"/>
                  </a:lnTo>
                  <a:lnTo>
                    <a:pt x="114442" y="1222700"/>
                  </a:lnTo>
                  <a:lnTo>
                    <a:pt x="87820" y="1216120"/>
                  </a:lnTo>
                  <a:lnTo>
                    <a:pt x="48339" y="1211683"/>
                  </a:lnTo>
                  <a:lnTo>
                    <a:pt x="0" y="1210056"/>
                  </a:lnTo>
                  <a:lnTo>
                    <a:pt x="48339" y="1208428"/>
                  </a:lnTo>
                  <a:lnTo>
                    <a:pt x="87820" y="1203991"/>
                  </a:lnTo>
                  <a:lnTo>
                    <a:pt x="114442" y="1197411"/>
                  </a:lnTo>
                  <a:lnTo>
                    <a:pt x="124205" y="1189355"/>
                  </a:lnTo>
                  <a:lnTo>
                    <a:pt x="124205" y="691261"/>
                  </a:lnTo>
                  <a:lnTo>
                    <a:pt x="133969" y="683204"/>
                  </a:lnTo>
                  <a:lnTo>
                    <a:pt x="160591" y="676624"/>
                  </a:lnTo>
                  <a:lnTo>
                    <a:pt x="200072" y="672187"/>
                  </a:lnTo>
                  <a:lnTo>
                    <a:pt x="248411" y="670560"/>
                  </a:lnTo>
                </a:path>
              </a:pathLst>
            </a:custGeom>
            <a:noFill/>
            <a:ln cap="flat" cmpd="sng" w="285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49" name="Google Shape;249;p20"/>
          <p:cNvPicPr preferRelativeResize="0"/>
          <p:nvPr/>
        </p:nvPicPr>
        <p:blipFill rotWithShape="1">
          <a:blip r:embed="rId4">
            <a:alphaModFix/>
          </a:blip>
          <a:srcRect b="0" l="0" r="0" t="0"/>
          <a:stretch/>
        </p:blipFill>
        <p:spPr>
          <a:xfrm>
            <a:off x="667305" y="2931625"/>
            <a:ext cx="4223940" cy="3616324"/>
          </a:xfrm>
          <a:prstGeom prst="rect">
            <a:avLst/>
          </a:prstGeom>
          <a:noFill/>
          <a:ln>
            <a:noFill/>
          </a:ln>
        </p:spPr>
      </p:pic>
      <p:pic>
        <p:nvPicPr>
          <p:cNvPr id="250" name="Google Shape;250;p20"/>
          <p:cNvPicPr preferRelativeResize="0"/>
          <p:nvPr/>
        </p:nvPicPr>
        <p:blipFill rotWithShape="1">
          <a:blip r:embed="rId5">
            <a:alphaModFix/>
          </a:blip>
          <a:srcRect b="0" l="0" r="0" t="0"/>
          <a:stretch/>
        </p:blipFill>
        <p:spPr>
          <a:xfrm>
            <a:off x="10658856" y="469391"/>
            <a:ext cx="934211" cy="1399031"/>
          </a:xfrm>
          <a:prstGeom prst="rect">
            <a:avLst/>
          </a:prstGeom>
          <a:noFill/>
          <a:ln>
            <a:noFill/>
          </a:ln>
        </p:spPr>
      </p:pic>
      <p:sp>
        <p:nvSpPr>
          <p:cNvPr id="251" name="Google Shape;251;p2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53" name="Google Shape;253;p20"/>
          <p:cNvSpPr txBox="1"/>
          <p:nvPr/>
        </p:nvSpPr>
        <p:spPr>
          <a:xfrm>
            <a:off x="5260085" y="3650360"/>
            <a:ext cx="1673225" cy="1505585"/>
          </a:xfrm>
          <a:prstGeom prst="rect">
            <a:avLst/>
          </a:prstGeom>
          <a:noFill/>
          <a:ln>
            <a:noFill/>
          </a:ln>
        </p:spPr>
        <p:txBody>
          <a:bodyPr anchorCtr="0" anchor="t" bIns="0" lIns="0" spcFirstLastPara="1" rIns="0" wrap="square" tIns="12050">
            <a:spAutoFit/>
          </a:bodyPr>
          <a:lstStyle/>
          <a:p>
            <a:pPr indent="0" lvl="0" marL="12700" marR="5080" rtl="0" algn="l">
              <a:lnSpc>
                <a:spcPct val="100000"/>
              </a:lnSpc>
              <a:spcBef>
                <a:spcPts val="0"/>
              </a:spcBef>
              <a:spcAft>
                <a:spcPts val="0"/>
              </a:spcAft>
              <a:buNone/>
            </a:pPr>
            <a:r>
              <a:rPr b="1" lang="en-US" sz="1600">
                <a:solidFill>
                  <a:srgbClr val="6F2F9F"/>
                </a:solidFill>
                <a:latin typeface="Calibri"/>
                <a:ea typeface="Calibri"/>
                <a:cs typeface="Calibri"/>
                <a:sym typeface="Calibri"/>
              </a:rPr>
              <a:t>Function m1 partial  Activation Record.</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650">
              <a:solidFill>
                <a:schemeClr val="dk1"/>
              </a:solidFill>
              <a:latin typeface="Calibri"/>
              <a:ea typeface="Calibri"/>
              <a:cs typeface="Calibri"/>
              <a:sym typeface="Calibri"/>
            </a:endParaRPr>
          </a:p>
          <a:p>
            <a:pPr indent="0" lvl="0" marL="12700" marR="5080" rtl="0" algn="l">
              <a:lnSpc>
                <a:spcPct val="100000"/>
              </a:lnSpc>
              <a:spcBef>
                <a:spcPts val="0"/>
              </a:spcBef>
              <a:spcAft>
                <a:spcPts val="0"/>
              </a:spcAft>
              <a:buNone/>
            </a:pPr>
            <a:r>
              <a:rPr b="1" lang="en-US" sz="1600">
                <a:solidFill>
                  <a:srgbClr val="6F2F9F"/>
                </a:solidFill>
                <a:latin typeface="Calibri"/>
                <a:ea typeface="Calibri"/>
                <a:cs typeface="Calibri"/>
                <a:sym typeface="Calibri"/>
              </a:rPr>
              <a:t>Function m2 partial  Activation Record.</a:t>
            </a:r>
            <a:endParaRPr sz="1600">
              <a:solidFill>
                <a:schemeClr val="dk1"/>
              </a:solidFill>
              <a:latin typeface="Calibri"/>
              <a:ea typeface="Calibri"/>
              <a:cs typeface="Calibri"/>
              <a:sym typeface="Calibri"/>
            </a:endParaRPr>
          </a:p>
        </p:txBody>
      </p:sp>
      <p:sp>
        <p:nvSpPr>
          <p:cNvPr id="254" name="Google Shape;254;p20"/>
          <p:cNvSpPr/>
          <p:nvPr/>
        </p:nvSpPr>
        <p:spPr>
          <a:xfrm>
            <a:off x="4995545" y="2490216"/>
            <a:ext cx="6350" cy="4368165"/>
          </a:xfrm>
          <a:custGeom>
            <a:rect b="b" l="l" r="r" t="t"/>
            <a:pathLst>
              <a:path extrusionOk="0" h="4368165" w="6350">
                <a:moveTo>
                  <a:pt x="6350" y="0"/>
                </a:moveTo>
                <a:lnTo>
                  <a:pt x="0" y="0"/>
                </a:lnTo>
                <a:lnTo>
                  <a:pt x="0" y="4367780"/>
                </a:lnTo>
                <a:lnTo>
                  <a:pt x="6350" y="4367780"/>
                </a:lnTo>
                <a:lnTo>
                  <a:pt x="635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260" name="Google Shape;260;p21"/>
          <p:cNvSpPr txBox="1"/>
          <p:nvPr/>
        </p:nvSpPr>
        <p:spPr>
          <a:xfrm>
            <a:off x="677672" y="2841028"/>
            <a:ext cx="5408930" cy="3395345"/>
          </a:xfrm>
          <a:prstGeom prst="rect">
            <a:avLst/>
          </a:prstGeom>
          <a:noFill/>
          <a:ln>
            <a:noFill/>
          </a:ln>
        </p:spPr>
        <p:txBody>
          <a:bodyPr anchorCtr="0" anchor="t" bIns="0" lIns="0" spcFirstLastPara="1" rIns="0" wrap="square" tIns="273050">
            <a:spAutoFit/>
          </a:bodyPr>
          <a:lstStyle/>
          <a:p>
            <a:pPr indent="0" lvl="0" marL="25400" marR="0" rtl="0" algn="l">
              <a:lnSpc>
                <a:spcPct val="100000"/>
              </a:lnSpc>
              <a:spcBef>
                <a:spcPts val="0"/>
              </a:spcBef>
              <a:spcAft>
                <a:spcPts val="0"/>
              </a:spcAft>
              <a:buNone/>
            </a:pPr>
            <a:r>
              <a:rPr b="1" lang="en-US" sz="3200">
                <a:solidFill>
                  <a:srgbClr val="2E5496"/>
                </a:solidFill>
                <a:latin typeface="Calibri"/>
                <a:ea typeface="Calibri"/>
                <a:cs typeface="Calibri"/>
                <a:sym typeface="Calibri"/>
              </a:rPr>
              <a:t>Unit 5:	Run-Time Environments</a:t>
            </a:r>
            <a:endParaRPr sz="3200">
              <a:solidFill>
                <a:schemeClr val="dk1"/>
              </a:solidFill>
              <a:latin typeface="Calibri"/>
              <a:ea typeface="Calibri"/>
              <a:cs typeface="Calibri"/>
              <a:sym typeface="Calibri"/>
            </a:endParaRPr>
          </a:p>
          <a:p>
            <a:pPr indent="0" lvl="0" marL="25400" marR="0" rtl="0" algn="l">
              <a:lnSpc>
                <a:spcPct val="100000"/>
              </a:lnSpc>
              <a:spcBef>
                <a:spcPts val="1780"/>
              </a:spcBef>
              <a:spcAft>
                <a:spcPts val="0"/>
              </a:spcAft>
              <a:buNone/>
            </a:pPr>
            <a:r>
              <a:rPr b="1" lang="en-US" sz="2800">
                <a:solidFill>
                  <a:srgbClr val="001F5F"/>
                </a:solidFill>
                <a:latin typeface="Calibri"/>
                <a:ea typeface="Calibri"/>
                <a:cs typeface="Calibri"/>
                <a:sym typeface="Calibri"/>
              </a:rPr>
              <a:t>Stack Allocation of Space:</a:t>
            </a:r>
            <a:endParaRPr sz="2800">
              <a:solidFill>
                <a:schemeClr val="dk1"/>
              </a:solidFill>
              <a:latin typeface="Calibri"/>
              <a:ea typeface="Calibri"/>
              <a:cs typeface="Calibri"/>
              <a:sym typeface="Calibri"/>
            </a:endParaRPr>
          </a:p>
          <a:p>
            <a:pPr indent="0" lvl="0" marL="25400" marR="0" rtl="0" algn="l">
              <a:lnSpc>
                <a:spcPct val="100000"/>
              </a:lnSpc>
              <a:spcBef>
                <a:spcPts val="1540"/>
              </a:spcBef>
              <a:spcAft>
                <a:spcPts val="0"/>
              </a:spcAft>
              <a:buNone/>
            </a:pPr>
            <a:r>
              <a:rPr b="1" lang="en-US" sz="2400">
                <a:solidFill>
                  <a:srgbClr val="6F2F9F"/>
                </a:solidFill>
                <a:latin typeface="Calibri"/>
                <a:ea typeface="Calibri"/>
                <a:cs typeface="Calibri"/>
                <a:sym typeface="Calibri"/>
              </a:rPr>
              <a:t>Activation Tree &amp; Activation Record</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1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261" name="Google Shape;261;p2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21"/>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3" name="Google Shape;263;p2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22"/>
          <p:cNvSpPr txBox="1"/>
          <p:nvPr/>
        </p:nvSpPr>
        <p:spPr>
          <a:xfrm>
            <a:off x="460959" y="2208022"/>
            <a:ext cx="6911400" cy="88320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00AFEF"/>
              </a:buClr>
              <a:buSzPts val="2100"/>
              <a:buFont typeface="Noto Sans Symbols"/>
              <a:buChar char="⮚"/>
            </a:pPr>
            <a:r>
              <a:rPr b="1" lang="en-US" sz="2200">
                <a:solidFill>
                  <a:srgbClr val="00AFEF"/>
                </a:solidFill>
                <a:latin typeface="Calibri"/>
                <a:ea typeface="Calibri"/>
                <a:cs typeface="Calibri"/>
                <a:sym typeface="Calibri"/>
              </a:rPr>
              <a:t>Activation: </a:t>
            </a:r>
            <a:endParaRPr sz="2200">
              <a:solidFill>
                <a:schemeClr val="dk1"/>
              </a:solidFill>
              <a:latin typeface="Calibri"/>
              <a:ea typeface="Calibri"/>
              <a:cs typeface="Calibri"/>
              <a:sym typeface="Calibri"/>
            </a:endParaRPr>
          </a:p>
          <a:p>
            <a:pPr indent="-228600" lvl="1" marL="698500" marR="0" rtl="0" algn="l">
              <a:lnSpc>
                <a:spcPct val="100000"/>
              </a:lnSpc>
              <a:spcBef>
                <a:spcPts val="1750"/>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Each execution of procedure is referred to as an </a:t>
            </a:r>
            <a:r>
              <a:rPr b="1" i="1" lang="en-US" sz="2000" u="none" cap="none" strike="noStrike">
                <a:solidFill>
                  <a:schemeClr val="dk1"/>
                </a:solidFill>
                <a:latin typeface="Calibri"/>
                <a:ea typeface="Calibri"/>
                <a:cs typeface="Calibri"/>
                <a:sym typeface="Calibri"/>
              </a:rPr>
              <a:t>activation</a:t>
            </a:r>
            <a:r>
              <a:rPr b="1"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
        <p:nvSpPr>
          <p:cNvPr id="269" name="Google Shape;269;p22"/>
          <p:cNvSpPr txBox="1"/>
          <p:nvPr/>
        </p:nvSpPr>
        <p:spPr>
          <a:xfrm>
            <a:off x="460959" y="3359022"/>
            <a:ext cx="7360920" cy="134493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00AFEF"/>
              </a:buClr>
              <a:buSzPts val="2100"/>
              <a:buFont typeface="Noto Sans Symbols"/>
              <a:buChar char="⮚"/>
            </a:pPr>
            <a:r>
              <a:rPr b="1" lang="en-US" sz="2200">
                <a:solidFill>
                  <a:srgbClr val="00AFEF"/>
                </a:solidFill>
                <a:latin typeface="Calibri"/>
                <a:ea typeface="Calibri"/>
                <a:cs typeface="Calibri"/>
                <a:sym typeface="Calibri"/>
              </a:rPr>
              <a:t>Activation tree:</a:t>
            </a:r>
            <a:endParaRPr sz="2200">
              <a:solidFill>
                <a:schemeClr val="dk1"/>
              </a:solidFill>
              <a:latin typeface="Calibri"/>
              <a:ea typeface="Calibri"/>
              <a:cs typeface="Calibri"/>
              <a:sym typeface="Calibri"/>
            </a:endParaRPr>
          </a:p>
          <a:p>
            <a:pPr indent="-228600" lvl="1" marL="698500" marR="0" rtl="0" algn="l">
              <a:lnSpc>
                <a:spcPct val="100000"/>
              </a:lnSpc>
              <a:spcBef>
                <a:spcPts val="1750"/>
              </a:spcBef>
              <a:spcAft>
                <a:spcPts val="0"/>
              </a:spcAft>
              <a:buClr>
                <a:srgbClr val="006FC0"/>
              </a:buClr>
              <a:buSzPts val="2000"/>
              <a:buFont typeface="Noto Sans Symbols"/>
              <a:buChar char="▪"/>
            </a:pPr>
            <a:r>
              <a:rPr b="1" i="0" lang="en-US" sz="2000" u="none" cap="none" strike="noStrike">
                <a:solidFill>
                  <a:srgbClr val="006FC0"/>
                </a:solidFill>
                <a:latin typeface="Calibri"/>
                <a:ea typeface="Calibri"/>
                <a:cs typeface="Calibri"/>
                <a:sym typeface="Calibri"/>
              </a:rPr>
              <a:t>A tree structure representing all of the function calls made by a</a:t>
            </a:r>
            <a:endParaRPr b="0" i="0" sz="2000" u="none" cap="none" strike="noStrike">
              <a:solidFill>
                <a:schemeClr val="dk1"/>
              </a:solidFill>
              <a:latin typeface="Calibri"/>
              <a:ea typeface="Calibri"/>
              <a:cs typeface="Calibri"/>
              <a:sym typeface="Calibri"/>
            </a:endParaRPr>
          </a:p>
          <a:p>
            <a:pPr indent="0" lvl="0" marL="698500" marR="0" rtl="0" algn="l">
              <a:lnSpc>
                <a:spcPct val="100000"/>
              </a:lnSpc>
              <a:spcBef>
                <a:spcPts val="1200"/>
              </a:spcBef>
              <a:spcAft>
                <a:spcPts val="0"/>
              </a:spcAft>
              <a:buNone/>
            </a:pPr>
            <a:r>
              <a:rPr b="1" lang="en-US" sz="2000">
                <a:solidFill>
                  <a:srgbClr val="006FC0"/>
                </a:solidFill>
                <a:latin typeface="Calibri"/>
                <a:ea typeface="Calibri"/>
                <a:cs typeface="Calibri"/>
                <a:sym typeface="Calibri"/>
              </a:rPr>
              <a:t>program on a particular execution</a:t>
            </a:r>
            <a:r>
              <a:rPr lang="en-US" sz="2000">
                <a:solidFill>
                  <a:srgbClr val="006FC0"/>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270" name="Google Shape;270;p22"/>
          <p:cNvSpPr txBox="1"/>
          <p:nvPr/>
        </p:nvSpPr>
        <p:spPr>
          <a:xfrm>
            <a:off x="918159" y="4741091"/>
            <a:ext cx="6130925" cy="939800"/>
          </a:xfrm>
          <a:prstGeom prst="rect">
            <a:avLst/>
          </a:prstGeom>
          <a:noFill/>
          <a:ln>
            <a:noFill/>
          </a:ln>
        </p:spPr>
        <p:txBody>
          <a:bodyPr anchorCtr="0" anchor="t" bIns="0" lIns="0" spcFirstLastPara="1" rIns="0" wrap="square" tIns="164450">
            <a:spAutoFit/>
          </a:bodyPr>
          <a:lstStyle/>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Activation tree shows the way control enters and leaves</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chemeClr val="dk1"/>
                </a:solidFill>
                <a:latin typeface="Calibri"/>
                <a:ea typeface="Calibri"/>
                <a:cs typeface="Calibri"/>
                <a:sym typeface="Calibri"/>
              </a:rPr>
              <a:t>activations.</a:t>
            </a:r>
            <a:endParaRPr sz="2000">
              <a:solidFill>
                <a:schemeClr val="dk1"/>
              </a:solidFill>
              <a:latin typeface="Calibri"/>
              <a:ea typeface="Calibri"/>
              <a:cs typeface="Calibri"/>
              <a:sym typeface="Calibri"/>
            </a:endParaRPr>
          </a:p>
        </p:txBody>
      </p:sp>
      <p:sp>
        <p:nvSpPr>
          <p:cNvPr id="271" name="Google Shape;271;p22"/>
          <p:cNvSpPr txBox="1"/>
          <p:nvPr/>
        </p:nvSpPr>
        <p:spPr>
          <a:xfrm>
            <a:off x="918159" y="5871159"/>
            <a:ext cx="5941060" cy="33083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Activation tree root represents the activation of main.</a:t>
            </a:r>
            <a:endParaRPr sz="2000">
              <a:solidFill>
                <a:schemeClr val="dk1"/>
              </a:solidFill>
              <a:latin typeface="Calibri"/>
              <a:ea typeface="Calibri"/>
              <a:cs typeface="Calibri"/>
              <a:sym typeface="Calibri"/>
            </a:endParaRPr>
          </a:p>
        </p:txBody>
      </p:sp>
      <p:sp>
        <p:nvSpPr>
          <p:cNvPr id="272" name="Google Shape;272;p22"/>
          <p:cNvSpPr txBox="1"/>
          <p:nvPr/>
        </p:nvSpPr>
        <p:spPr>
          <a:xfrm>
            <a:off x="513080" y="760603"/>
            <a:ext cx="3984000" cy="1110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p:txBody>
      </p:sp>
      <p:pic>
        <p:nvPicPr>
          <p:cNvPr id="273" name="Google Shape;273;p2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74" name="Google Shape;274;p2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76" name="Google Shape;276;p22"/>
          <p:cNvSpPr/>
          <p:nvPr/>
        </p:nvSpPr>
        <p:spPr>
          <a:xfrm>
            <a:off x="8433816" y="1519427"/>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22"/>
          <p:cNvSpPr txBox="1"/>
          <p:nvPr/>
        </p:nvSpPr>
        <p:spPr>
          <a:xfrm>
            <a:off x="8616695" y="2039111"/>
            <a:ext cx="2976880" cy="2062480"/>
          </a:xfrm>
          <a:prstGeom prst="rect">
            <a:avLst/>
          </a:prstGeom>
          <a:solidFill>
            <a:srgbClr val="D9D9D9"/>
          </a:solidFill>
          <a:ln>
            <a:noFill/>
          </a:ln>
        </p:spPr>
        <p:txBody>
          <a:bodyPr anchorCtr="0" anchor="t" bIns="0" lIns="0" spcFirstLastPara="1" rIns="0" wrap="square" tIns="116825">
            <a:spAutoFit/>
          </a:bodyPr>
          <a:lstStyle/>
          <a:p>
            <a:pPr indent="0" lvl="0" marL="92075" marR="0" rtl="0" algn="l">
              <a:lnSpc>
                <a:spcPct val="100000"/>
              </a:lnSpc>
              <a:spcBef>
                <a:spcPts val="0"/>
              </a:spcBef>
              <a:spcAft>
                <a:spcPts val="0"/>
              </a:spcAft>
              <a:buNone/>
            </a:pPr>
            <a:r>
              <a:rPr b="1" lang="en-US" sz="1600">
                <a:solidFill>
                  <a:srgbClr val="C55A11"/>
                </a:solidFill>
                <a:latin typeface="Consolas"/>
                <a:ea typeface="Consolas"/>
                <a:cs typeface="Consolas"/>
                <a:sym typeface="Consolas"/>
              </a:rPr>
              <a:t>void g() { return 42; }</a:t>
            </a:r>
            <a:endParaRPr sz="1600">
              <a:solidFill>
                <a:schemeClr val="dk1"/>
              </a:solidFill>
              <a:latin typeface="Consolas"/>
              <a:ea typeface="Consolas"/>
              <a:cs typeface="Consolas"/>
              <a:sym typeface="Consolas"/>
            </a:endParaRPr>
          </a:p>
          <a:p>
            <a:pPr indent="0" lvl="0" marL="92075" marR="0" rtl="0" algn="l">
              <a:lnSpc>
                <a:spcPct val="100000"/>
              </a:lnSpc>
              <a:spcBef>
                <a:spcPts val="960"/>
              </a:spcBef>
              <a:spcAft>
                <a:spcPts val="0"/>
              </a:spcAft>
              <a:buNone/>
            </a:pPr>
            <a:r>
              <a:rPr b="1" lang="en-US" sz="1600">
                <a:solidFill>
                  <a:srgbClr val="C55A11"/>
                </a:solidFill>
                <a:latin typeface="Consolas"/>
                <a:ea typeface="Consolas"/>
                <a:cs typeface="Consolas"/>
                <a:sym typeface="Consolas"/>
              </a:rPr>
              <a:t>void f() { return g(); }</a:t>
            </a:r>
            <a:endParaRPr sz="1600">
              <a:solidFill>
                <a:schemeClr val="dk1"/>
              </a:solidFill>
              <a:latin typeface="Consolas"/>
              <a:ea typeface="Consolas"/>
              <a:cs typeface="Consolas"/>
              <a:sym typeface="Consolas"/>
            </a:endParaRPr>
          </a:p>
          <a:p>
            <a:pPr indent="0" lvl="0" marL="0" marR="0" rtl="0" algn="l">
              <a:lnSpc>
                <a:spcPct val="100000"/>
              </a:lnSpc>
              <a:spcBef>
                <a:spcPts val="10"/>
              </a:spcBef>
              <a:spcAft>
                <a:spcPts val="0"/>
              </a:spcAft>
              <a:buNone/>
            </a:pPr>
            <a:r>
              <a:t/>
            </a:r>
            <a:endParaRPr sz="1900">
              <a:solidFill>
                <a:schemeClr val="dk1"/>
              </a:solidFill>
              <a:latin typeface="Consolas"/>
              <a:ea typeface="Consolas"/>
              <a:cs typeface="Consolas"/>
              <a:sym typeface="Consolas"/>
            </a:endParaRPr>
          </a:p>
          <a:p>
            <a:pPr indent="0" lvl="0" marL="92075" marR="0" rtl="0" algn="l">
              <a:lnSpc>
                <a:spcPct val="100000"/>
              </a:lnSpc>
              <a:spcBef>
                <a:spcPts val="0"/>
              </a:spcBef>
              <a:spcAft>
                <a:spcPts val="0"/>
              </a:spcAft>
              <a:buNone/>
            </a:pPr>
            <a:r>
              <a:rPr b="1" lang="en-US" sz="1600">
                <a:solidFill>
                  <a:srgbClr val="C55A11"/>
                </a:solidFill>
                <a:latin typeface="Consolas"/>
                <a:ea typeface="Consolas"/>
                <a:cs typeface="Consolas"/>
                <a:sym typeface="Consolas"/>
              </a:rPr>
              <a:t>main() {</a:t>
            </a:r>
            <a:endParaRPr sz="1600">
              <a:solidFill>
                <a:schemeClr val="dk1"/>
              </a:solidFill>
              <a:latin typeface="Consolas"/>
              <a:ea typeface="Consolas"/>
              <a:cs typeface="Consolas"/>
              <a:sym typeface="Consolas"/>
            </a:endParaRPr>
          </a:p>
          <a:p>
            <a:pPr indent="0" lvl="0" marL="203834" marR="0" rtl="0" algn="l">
              <a:lnSpc>
                <a:spcPct val="100000"/>
              </a:lnSpc>
              <a:spcBef>
                <a:spcPts val="0"/>
              </a:spcBef>
              <a:spcAft>
                <a:spcPts val="0"/>
              </a:spcAft>
              <a:buNone/>
            </a:pPr>
            <a:r>
              <a:rPr b="1" lang="en-US" sz="1600">
                <a:solidFill>
                  <a:srgbClr val="C55A11"/>
                </a:solidFill>
                <a:latin typeface="Consolas"/>
                <a:ea typeface="Consolas"/>
                <a:cs typeface="Consolas"/>
                <a:sym typeface="Consolas"/>
              </a:rPr>
              <a:t>g();</a:t>
            </a:r>
            <a:endParaRPr sz="1600">
              <a:solidFill>
                <a:schemeClr val="dk1"/>
              </a:solidFill>
              <a:latin typeface="Consolas"/>
              <a:ea typeface="Consolas"/>
              <a:cs typeface="Consolas"/>
              <a:sym typeface="Consolas"/>
            </a:endParaRPr>
          </a:p>
          <a:p>
            <a:pPr indent="0" lvl="0" marL="203834" marR="0" rtl="0" algn="l">
              <a:lnSpc>
                <a:spcPct val="100000"/>
              </a:lnSpc>
              <a:spcBef>
                <a:spcPts val="0"/>
              </a:spcBef>
              <a:spcAft>
                <a:spcPts val="0"/>
              </a:spcAft>
              <a:buNone/>
            </a:pPr>
            <a:r>
              <a:rPr b="1" lang="en-US" sz="1600">
                <a:solidFill>
                  <a:srgbClr val="C55A11"/>
                </a:solidFill>
                <a:latin typeface="Consolas"/>
                <a:ea typeface="Consolas"/>
                <a:cs typeface="Consolas"/>
                <a:sym typeface="Consolas"/>
              </a:rPr>
              <a:t>f():</a:t>
            </a:r>
            <a:endParaRPr sz="1600">
              <a:solidFill>
                <a:schemeClr val="dk1"/>
              </a:solidFill>
              <a:latin typeface="Consolas"/>
              <a:ea typeface="Consolas"/>
              <a:cs typeface="Consolas"/>
              <a:sym typeface="Consolas"/>
            </a:endParaRPr>
          </a:p>
          <a:p>
            <a:pPr indent="0" lvl="0" marL="92075" marR="0" rtl="0" algn="l">
              <a:lnSpc>
                <a:spcPct val="100000"/>
              </a:lnSpc>
              <a:spcBef>
                <a:spcPts val="0"/>
              </a:spcBef>
              <a:spcAft>
                <a:spcPts val="0"/>
              </a:spcAft>
              <a:buNone/>
            </a:pPr>
            <a:r>
              <a:rPr b="1" lang="en-US" sz="1600">
                <a:solidFill>
                  <a:srgbClr val="C55A11"/>
                </a:solidFill>
                <a:latin typeface="Consolas"/>
                <a:ea typeface="Consolas"/>
                <a:cs typeface="Consolas"/>
                <a:sym typeface="Consolas"/>
              </a:rPr>
              <a:t>}</a:t>
            </a:r>
            <a:endParaRPr sz="1600">
              <a:solidFill>
                <a:schemeClr val="dk1"/>
              </a:solidFill>
              <a:latin typeface="Consolas"/>
              <a:ea typeface="Consolas"/>
              <a:cs typeface="Consolas"/>
              <a:sym typeface="Consolas"/>
            </a:endParaRPr>
          </a:p>
        </p:txBody>
      </p:sp>
      <p:sp>
        <p:nvSpPr>
          <p:cNvPr id="278" name="Google Shape;278;p22"/>
          <p:cNvSpPr txBox="1"/>
          <p:nvPr/>
        </p:nvSpPr>
        <p:spPr>
          <a:xfrm>
            <a:off x="9510776" y="4605273"/>
            <a:ext cx="58674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main</a:t>
            </a:r>
            <a:endParaRPr sz="2000">
              <a:solidFill>
                <a:schemeClr val="dk1"/>
              </a:solidFill>
              <a:latin typeface="Consolas"/>
              <a:ea typeface="Consolas"/>
              <a:cs typeface="Consolas"/>
              <a:sym typeface="Consolas"/>
            </a:endParaRPr>
          </a:p>
        </p:txBody>
      </p:sp>
      <p:sp>
        <p:nvSpPr>
          <p:cNvPr id="279" name="Google Shape;279;p22"/>
          <p:cNvSpPr txBox="1"/>
          <p:nvPr/>
        </p:nvSpPr>
        <p:spPr>
          <a:xfrm>
            <a:off x="8994393" y="5277408"/>
            <a:ext cx="1701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g</a:t>
            </a:r>
            <a:endParaRPr sz="2400">
              <a:solidFill>
                <a:schemeClr val="dk1"/>
              </a:solidFill>
              <a:latin typeface="Calibri"/>
              <a:ea typeface="Calibri"/>
              <a:cs typeface="Calibri"/>
              <a:sym typeface="Calibri"/>
            </a:endParaRPr>
          </a:p>
        </p:txBody>
      </p:sp>
      <p:sp>
        <p:nvSpPr>
          <p:cNvPr id="280" name="Google Shape;280;p22"/>
          <p:cNvSpPr txBox="1"/>
          <p:nvPr/>
        </p:nvSpPr>
        <p:spPr>
          <a:xfrm>
            <a:off x="10737595" y="5277408"/>
            <a:ext cx="12192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f</a:t>
            </a:r>
            <a:endParaRPr sz="2400">
              <a:solidFill>
                <a:schemeClr val="dk1"/>
              </a:solidFill>
              <a:latin typeface="Calibri"/>
              <a:ea typeface="Calibri"/>
              <a:cs typeface="Calibri"/>
              <a:sym typeface="Calibri"/>
            </a:endParaRPr>
          </a:p>
        </p:txBody>
      </p:sp>
      <p:sp>
        <p:nvSpPr>
          <p:cNvPr id="281" name="Google Shape;281;p22"/>
          <p:cNvSpPr txBox="1"/>
          <p:nvPr/>
        </p:nvSpPr>
        <p:spPr>
          <a:xfrm>
            <a:off x="10737595" y="6299708"/>
            <a:ext cx="1701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C55A11"/>
                </a:solidFill>
                <a:latin typeface="Calibri"/>
                <a:ea typeface="Calibri"/>
                <a:cs typeface="Calibri"/>
                <a:sym typeface="Calibri"/>
              </a:rPr>
              <a:t>g</a:t>
            </a:r>
            <a:endParaRPr sz="2400">
              <a:solidFill>
                <a:schemeClr val="dk1"/>
              </a:solidFill>
              <a:latin typeface="Calibri"/>
              <a:ea typeface="Calibri"/>
              <a:cs typeface="Calibri"/>
              <a:sym typeface="Calibri"/>
            </a:endParaRPr>
          </a:p>
        </p:txBody>
      </p:sp>
      <p:sp>
        <p:nvSpPr>
          <p:cNvPr id="282" name="Google Shape;282;p22"/>
          <p:cNvSpPr/>
          <p:nvPr/>
        </p:nvSpPr>
        <p:spPr>
          <a:xfrm>
            <a:off x="9108185" y="4933950"/>
            <a:ext cx="1642110" cy="416559"/>
          </a:xfrm>
          <a:custGeom>
            <a:rect b="b" l="l" r="r" t="t"/>
            <a:pathLst>
              <a:path extrusionOk="0" h="416560" w="1642109">
                <a:moveTo>
                  <a:pt x="688213" y="0"/>
                </a:moveTo>
                <a:lnTo>
                  <a:pt x="0" y="416306"/>
                </a:lnTo>
              </a:path>
              <a:path extrusionOk="0" h="416560" w="1642109">
                <a:moveTo>
                  <a:pt x="688848" y="0"/>
                </a:moveTo>
                <a:lnTo>
                  <a:pt x="1641856" y="416306"/>
                </a:lnTo>
              </a:path>
            </a:pathLst>
          </a:custGeom>
          <a:noFill/>
          <a:ln cap="flat" cmpd="sng" w="1905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2"/>
          <p:cNvSpPr/>
          <p:nvPr/>
        </p:nvSpPr>
        <p:spPr>
          <a:xfrm>
            <a:off x="10808969" y="5651753"/>
            <a:ext cx="0" cy="739140"/>
          </a:xfrm>
          <a:custGeom>
            <a:rect b="b" l="l" r="r" t="t"/>
            <a:pathLst>
              <a:path extrusionOk="0" h="739139" w="120000">
                <a:moveTo>
                  <a:pt x="0" y="0"/>
                </a:moveTo>
                <a:lnTo>
                  <a:pt x="0" y="739038"/>
                </a:lnTo>
              </a:path>
            </a:pathLst>
          </a:custGeom>
          <a:noFill/>
          <a:ln cap="flat" cmpd="sng" w="1905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7" name="Shape 287"/>
        <p:cNvGrpSpPr/>
        <p:nvPr/>
      </p:nvGrpSpPr>
      <p:grpSpPr>
        <a:xfrm>
          <a:off x="0" y="0"/>
          <a:ext cx="0" cy="0"/>
          <a:chOff x="0" y="0"/>
          <a:chExt cx="0" cy="0"/>
        </a:xfrm>
      </p:grpSpPr>
      <p:sp>
        <p:nvSpPr>
          <p:cNvPr id="288" name="Google Shape;288;p23"/>
          <p:cNvSpPr txBox="1"/>
          <p:nvPr/>
        </p:nvSpPr>
        <p:spPr>
          <a:xfrm>
            <a:off x="460959" y="760603"/>
            <a:ext cx="4879340" cy="5205730"/>
          </a:xfrm>
          <a:prstGeom prst="rect">
            <a:avLst/>
          </a:prstGeom>
          <a:noFill/>
          <a:ln>
            <a:noFill/>
          </a:ln>
        </p:spPr>
        <p:txBody>
          <a:bodyPr anchorCtr="0" anchor="t" bIns="0" lIns="0" spcFirstLastPara="1" rIns="0" wrap="square" tIns="12700">
            <a:spAutoFit/>
          </a:bodyPr>
          <a:lstStyle/>
          <a:p>
            <a:pPr indent="0" lvl="0" marL="6476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64769"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2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AFEF"/>
              </a:buClr>
              <a:buSzPts val="2100"/>
              <a:buFont typeface="Noto Sans Symbols"/>
              <a:buChar char="⮚"/>
            </a:pPr>
            <a:r>
              <a:rPr b="1" lang="en-US" sz="2200">
                <a:solidFill>
                  <a:srgbClr val="00AFEF"/>
                </a:solidFill>
                <a:latin typeface="Calibri"/>
                <a:ea typeface="Calibri"/>
                <a:cs typeface="Calibri"/>
                <a:sym typeface="Calibri"/>
              </a:rPr>
              <a:t>Activation tree:</a:t>
            </a:r>
            <a:endParaRPr sz="2200">
              <a:solidFill>
                <a:schemeClr val="dk1"/>
              </a:solidFill>
              <a:latin typeface="Calibri"/>
              <a:ea typeface="Calibri"/>
              <a:cs typeface="Calibri"/>
              <a:sym typeface="Calibri"/>
            </a:endParaRPr>
          </a:p>
          <a:p>
            <a:pPr indent="-228600" lvl="1" marL="698500" marR="236220" rtl="0" algn="l">
              <a:lnSpc>
                <a:spcPct val="150000"/>
              </a:lnSpc>
              <a:spcBef>
                <a:spcPts val="550"/>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A representation of the activations of  procedures during the running of an  entire program by a tree</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8600" lvl="1" marL="698500" marR="5080" rtl="0" algn="l">
              <a:lnSpc>
                <a:spcPct val="150000"/>
              </a:lnSpc>
              <a:spcBef>
                <a:spcPts val="495"/>
              </a:spcBef>
              <a:spcAft>
                <a:spcPts val="0"/>
              </a:spcAft>
              <a:buClr>
                <a:srgbClr val="006FC0"/>
              </a:buClr>
              <a:buSzPts val="2000"/>
              <a:buFont typeface="Noto Sans Symbols"/>
              <a:buChar char="▪"/>
            </a:pPr>
            <a:r>
              <a:rPr b="1" i="0" lang="en-US" sz="2000" u="none" cap="none" strike="noStrike">
                <a:solidFill>
                  <a:srgbClr val="006FC0"/>
                </a:solidFill>
                <a:latin typeface="Calibri"/>
                <a:ea typeface="Calibri"/>
                <a:cs typeface="Calibri"/>
                <a:sym typeface="Calibri"/>
              </a:rPr>
              <a:t>Activation tree depends on the runtime  behavior of a program; can't always be  determined at compile-time.</a:t>
            </a:r>
            <a:endParaRPr b="0" i="0" sz="2000" u="none" cap="none" strike="noStrike">
              <a:solidFill>
                <a:schemeClr val="dk1"/>
              </a:solidFill>
              <a:latin typeface="Calibri"/>
              <a:ea typeface="Calibri"/>
              <a:cs typeface="Calibri"/>
              <a:sym typeface="Calibri"/>
            </a:endParaRPr>
          </a:p>
          <a:p>
            <a:pPr indent="-228600" lvl="1" marL="698500" marR="0" rtl="0" algn="l">
              <a:lnSpc>
                <a:spcPct val="100000"/>
              </a:lnSpc>
              <a:spcBef>
                <a:spcPts val="170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static equivalent is the call graph.</a:t>
            </a:r>
            <a:endParaRPr b="0" i="0" sz="2000" u="none" cap="none" strike="noStrike">
              <a:solidFill>
                <a:schemeClr val="dk1"/>
              </a:solidFill>
              <a:latin typeface="Calibri"/>
              <a:ea typeface="Calibri"/>
              <a:cs typeface="Calibri"/>
              <a:sym typeface="Calibri"/>
            </a:endParaRPr>
          </a:p>
        </p:txBody>
      </p:sp>
      <p:pic>
        <p:nvPicPr>
          <p:cNvPr id="289" name="Google Shape;289;p23"/>
          <p:cNvPicPr preferRelativeResize="0"/>
          <p:nvPr/>
        </p:nvPicPr>
        <p:blipFill rotWithShape="1">
          <a:blip r:embed="rId3">
            <a:alphaModFix/>
          </a:blip>
          <a:srcRect b="0" l="0" r="0" t="0"/>
          <a:stretch/>
        </p:blipFill>
        <p:spPr>
          <a:xfrm>
            <a:off x="8896043" y="2150974"/>
            <a:ext cx="3162028" cy="3873086"/>
          </a:xfrm>
          <a:prstGeom prst="rect">
            <a:avLst/>
          </a:prstGeom>
          <a:noFill/>
          <a:ln>
            <a:noFill/>
          </a:ln>
        </p:spPr>
      </p:pic>
      <p:pic>
        <p:nvPicPr>
          <p:cNvPr id="290" name="Google Shape;290;p23"/>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291" name="Google Shape;291;p2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2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93" name="Google Shape;293;p23"/>
          <p:cNvSpPr/>
          <p:nvPr/>
        </p:nvSpPr>
        <p:spPr>
          <a:xfrm>
            <a:off x="8820911" y="1488947"/>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4" name="Google Shape;294;p23"/>
          <p:cNvPicPr preferRelativeResize="0"/>
          <p:nvPr/>
        </p:nvPicPr>
        <p:blipFill rotWithShape="1">
          <a:blip r:embed="rId5">
            <a:alphaModFix/>
          </a:blip>
          <a:srcRect b="0" l="0" r="0" t="0"/>
          <a:stretch/>
        </p:blipFill>
        <p:spPr>
          <a:xfrm>
            <a:off x="5492501" y="2682109"/>
            <a:ext cx="3264592" cy="3112412"/>
          </a:xfrm>
          <a:prstGeom prst="rect">
            <a:avLst/>
          </a:prstGeom>
          <a:noFill/>
          <a:ln>
            <a:noFill/>
          </a:ln>
        </p:spPr>
      </p:pic>
      <p:sp>
        <p:nvSpPr>
          <p:cNvPr id="295" name="Google Shape;295;p23"/>
          <p:cNvSpPr/>
          <p:nvPr/>
        </p:nvSpPr>
        <p:spPr>
          <a:xfrm>
            <a:off x="5387340" y="1488947"/>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4"/>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301" name="Google Shape;301;p24"/>
          <p:cNvSpPr txBox="1"/>
          <p:nvPr>
            <p:ph idx="1" type="body"/>
          </p:nvPr>
        </p:nvSpPr>
        <p:spPr>
          <a:xfrm>
            <a:off x="700531" y="3340734"/>
            <a:ext cx="8427720" cy="278066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302" name="Google Shape;302;p24"/>
          <p:cNvPicPr preferRelativeResize="0"/>
          <p:nvPr/>
        </p:nvPicPr>
        <p:blipFill rotWithShape="1">
          <a:blip r:embed="rId3">
            <a:alphaModFix/>
          </a:blip>
          <a:srcRect b="0" l="0" r="0" t="0"/>
          <a:stretch/>
        </p:blipFill>
        <p:spPr>
          <a:xfrm>
            <a:off x="838201" y="685800"/>
            <a:ext cx="7391400" cy="5338260"/>
          </a:xfrm>
          <a:prstGeom prst="rect">
            <a:avLst/>
          </a:prstGeom>
          <a:noFill/>
          <a:ln>
            <a:noFill/>
          </a:ln>
        </p:spPr>
      </p:pic>
      <p:grpSp>
        <p:nvGrpSpPr>
          <p:cNvPr id="303" name="Google Shape;303;p24"/>
          <p:cNvGrpSpPr/>
          <p:nvPr/>
        </p:nvGrpSpPr>
        <p:grpSpPr>
          <a:xfrm>
            <a:off x="5867400" y="2362200"/>
            <a:ext cx="6323655" cy="3885628"/>
            <a:chOff x="7954488" y="2302510"/>
            <a:chExt cx="3392933" cy="2942792"/>
          </a:xfrm>
        </p:grpSpPr>
        <p:pic>
          <p:nvPicPr>
            <p:cNvPr id="304" name="Google Shape;304;p24"/>
            <p:cNvPicPr preferRelativeResize="0"/>
            <p:nvPr/>
          </p:nvPicPr>
          <p:blipFill rotWithShape="1">
            <a:blip r:embed="rId4">
              <a:alphaModFix/>
            </a:blip>
            <a:srcRect b="0" l="0" r="0" t="0"/>
            <a:stretch/>
          </p:blipFill>
          <p:spPr>
            <a:xfrm>
              <a:off x="7954488" y="2650456"/>
              <a:ext cx="3392933" cy="2594846"/>
            </a:xfrm>
            <a:prstGeom prst="rect">
              <a:avLst/>
            </a:prstGeom>
            <a:noFill/>
            <a:ln>
              <a:noFill/>
            </a:ln>
          </p:spPr>
        </p:pic>
        <p:sp>
          <p:nvSpPr>
            <p:cNvPr id="305" name="Google Shape;305;p24"/>
            <p:cNvSpPr/>
            <p:nvPr/>
          </p:nvSpPr>
          <p:spPr>
            <a:xfrm>
              <a:off x="8912351" y="2302510"/>
              <a:ext cx="695960" cy="390525"/>
            </a:xfrm>
            <a:custGeom>
              <a:rect b="b" l="l" r="r" t="t"/>
              <a:pathLst>
                <a:path extrusionOk="0" h="390525" w="695959">
                  <a:moveTo>
                    <a:pt x="73151" y="313943"/>
                  </a:moveTo>
                  <a:lnTo>
                    <a:pt x="0" y="357504"/>
                  </a:lnTo>
                  <a:lnTo>
                    <a:pt x="78740" y="390016"/>
                  </a:lnTo>
                  <a:lnTo>
                    <a:pt x="76473" y="359155"/>
                  </a:lnTo>
                  <a:lnTo>
                    <a:pt x="64134" y="359155"/>
                  </a:lnTo>
                  <a:lnTo>
                    <a:pt x="62611" y="346582"/>
                  </a:lnTo>
                  <a:lnTo>
                    <a:pt x="75434" y="345016"/>
                  </a:lnTo>
                  <a:lnTo>
                    <a:pt x="73151" y="313943"/>
                  </a:lnTo>
                  <a:close/>
                </a:path>
                <a:path extrusionOk="0" h="390525" w="695959">
                  <a:moveTo>
                    <a:pt x="75434" y="345016"/>
                  </a:moveTo>
                  <a:lnTo>
                    <a:pt x="62611" y="346582"/>
                  </a:lnTo>
                  <a:lnTo>
                    <a:pt x="64134" y="359155"/>
                  </a:lnTo>
                  <a:lnTo>
                    <a:pt x="76364" y="357673"/>
                  </a:lnTo>
                  <a:lnTo>
                    <a:pt x="75434" y="345016"/>
                  </a:lnTo>
                  <a:close/>
                </a:path>
                <a:path extrusionOk="0" h="390525" w="695959">
                  <a:moveTo>
                    <a:pt x="76364" y="357673"/>
                  </a:moveTo>
                  <a:lnTo>
                    <a:pt x="64134" y="359155"/>
                  </a:lnTo>
                  <a:lnTo>
                    <a:pt x="76473" y="359155"/>
                  </a:lnTo>
                  <a:lnTo>
                    <a:pt x="76364" y="357673"/>
                  </a:lnTo>
                  <a:close/>
                </a:path>
                <a:path extrusionOk="0" h="390525" w="695959">
                  <a:moveTo>
                    <a:pt x="95884" y="342518"/>
                  </a:moveTo>
                  <a:lnTo>
                    <a:pt x="75434" y="345016"/>
                  </a:lnTo>
                  <a:lnTo>
                    <a:pt x="76364" y="357673"/>
                  </a:lnTo>
                  <a:lnTo>
                    <a:pt x="97663" y="355091"/>
                  </a:lnTo>
                  <a:lnTo>
                    <a:pt x="129158" y="348614"/>
                  </a:lnTo>
                  <a:lnTo>
                    <a:pt x="151803" y="342645"/>
                  </a:lnTo>
                  <a:lnTo>
                    <a:pt x="95376" y="342645"/>
                  </a:lnTo>
                  <a:lnTo>
                    <a:pt x="95884" y="342518"/>
                  </a:lnTo>
                  <a:close/>
                </a:path>
                <a:path extrusionOk="0" h="390525" w="695959">
                  <a:moveTo>
                    <a:pt x="156082" y="328294"/>
                  </a:moveTo>
                  <a:lnTo>
                    <a:pt x="126111" y="336295"/>
                  </a:lnTo>
                  <a:lnTo>
                    <a:pt x="126492" y="336295"/>
                  </a:lnTo>
                  <a:lnTo>
                    <a:pt x="95376" y="342645"/>
                  </a:lnTo>
                  <a:lnTo>
                    <a:pt x="151803" y="342645"/>
                  </a:lnTo>
                  <a:lnTo>
                    <a:pt x="159512" y="340613"/>
                  </a:lnTo>
                  <a:lnTo>
                    <a:pt x="188595" y="331088"/>
                  </a:lnTo>
                  <a:lnTo>
                    <a:pt x="195403" y="328422"/>
                  </a:lnTo>
                  <a:lnTo>
                    <a:pt x="155828" y="328422"/>
                  </a:lnTo>
                  <a:lnTo>
                    <a:pt x="156082" y="328294"/>
                  </a:lnTo>
                  <a:close/>
                </a:path>
                <a:path extrusionOk="0" h="390525" w="695959">
                  <a:moveTo>
                    <a:pt x="218622" y="319150"/>
                  </a:moveTo>
                  <a:lnTo>
                    <a:pt x="184530" y="319150"/>
                  </a:lnTo>
                  <a:lnTo>
                    <a:pt x="155828" y="328422"/>
                  </a:lnTo>
                  <a:lnTo>
                    <a:pt x="195403" y="328422"/>
                  </a:lnTo>
                  <a:lnTo>
                    <a:pt x="216153" y="320293"/>
                  </a:lnTo>
                  <a:lnTo>
                    <a:pt x="218622" y="319150"/>
                  </a:lnTo>
                  <a:close/>
                </a:path>
                <a:path extrusionOk="0" h="390525" w="695959">
                  <a:moveTo>
                    <a:pt x="241386" y="308610"/>
                  </a:moveTo>
                  <a:lnTo>
                    <a:pt x="211327" y="308610"/>
                  </a:lnTo>
                  <a:lnTo>
                    <a:pt x="184206" y="319255"/>
                  </a:lnTo>
                  <a:lnTo>
                    <a:pt x="184530" y="319150"/>
                  </a:lnTo>
                  <a:lnTo>
                    <a:pt x="218622" y="319150"/>
                  </a:lnTo>
                  <a:lnTo>
                    <a:pt x="241386" y="308610"/>
                  </a:lnTo>
                  <a:close/>
                </a:path>
                <a:path extrusionOk="0" h="390525" w="695959">
                  <a:moveTo>
                    <a:pt x="263114" y="296925"/>
                  </a:moveTo>
                  <a:lnTo>
                    <a:pt x="236347" y="296925"/>
                  </a:lnTo>
                  <a:lnTo>
                    <a:pt x="210947" y="308737"/>
                  </a:lnTo>
                  <a:lnTo>
                    <a:pt x="211327" y="308610"/>
                  </a:lnTo>
                  <a:lnTo>
                    <a:pt x="241386" y="308610"/>
                  </a:lnTo>
                  <a:lnTo>
                    <a:pt x="241934" y="308355"/>
                  </a:lnTo>
                  <a:lnTo>
                    <a:pt x="254126" y="302005"/>
                  </a:lnTo>
                  <a:lnTo>
                    <a:pt x="263114" y="296925"/>
                  </a:lnTo>
                  <a:close/>
                </a:path>
                <a:path extrusionOk="0" h="390525" w="695959">
                  <a:moveTo>
                    <a:pt x="273243" y="290702"/>
                  </a:moveTo>
                  <a:lnTo>
                    <a:pt x="248157" y="290702"/>
                  </a:lnTo>
                  <a:lnTo>
                    <a:pt x="236237" y="296976"/>
                  </a:lnTo>
                  <a:lnTo>
                    <a:pt x="263114" y="296925"/>
                  </a:lnTo>
                  <a:lnTo>
                    <a:pt x="265811" y="295401"/>
                  </a:lnTo>
                  <a:lnTo>
                    <a:pt x="273243" y="290702"/>
                  </a:lnTo>
                  <a:close/>
                </a:path>
                <a:path extrusionOk="0" h="390525" w="695959">
                  <a:moveTo>
                    <a:pt x="291994" y="277749"/>
                  </a:moveTo>
                  <a:lnTo>
                    <a:pt x="270001" y="277749"/>
                  </a:lnTo>
                  <a:lnTo>
                    <a:pt x="259206" y="284479"/>
                  </a:lnTo>
                  <a:lnTo>
                    <a:pt x="247903" y="290829"/>
                  </a:lnTo>
                  <a:lnTo>
                    <a:pt x="248157" y="290702"/>
                  </a:lnTo>
                  <a:lnTo>
                    <a:pt x="273243" y="290702"/>
                  </a:lnTo>
                  <a:lnTo>
                    <a:pt x="276859" y="288416"/>
                  </a:lnTo>
                  <a:lnTo>
                    <a:pt x="287274" y="281304"/>
                  </a:lnTo>
                  <a:lnTo>
                    <a:pt x="291994" y="277749"/>
                  </a:lnTo>
                  <a:close/>
                </a:path>
                <a:path extrusionOk="0" h="390525" w="695959">
                  <a:moveTo>
                    <a:pt x="259333" y="284352"/>
                  </a:moveTo>
                  <a:lnTo>
                    <a:pt x="259109" y="284479"/>
                  </a:lnTo>
                  <a:lnTo>
                    <a:pt x="259333" y="284352"/>
                  </a:lnTo>
                  <a:close/>
                </a:path>
                <a:path extrusionOk="0" h="390525" w="695959">
                  <a:moveTo>
                    <a:pt x="309072" y="263905"/>
                  </a:moveTo>
                  <a:lnTo>
                    <a:pt x="289432" y="263905"/>
                  </a:lnTo>
                  <a:lnTo>
                    <a:pt x="279780" y="271017"/>
                  </a:lnTo>
                  <a:lnTo>
                    <a:pt x="269748" y="277875"/>
                  </a:lnTo>
                  <a:lnTo>
                    <a:pt x="270001" y="277749"/>
                  </a:lnTo>
                  <a:lnTo>
                    <a:pt x="291994" y="277749"/>
                  </a:lnTo>
                  <a:lnTo>
                    <a:pt x="297052" y="273938"/>
                  </a:lnTo>
                  <a:lnTo>
                    <a:pt x="306324" y="266445"/>
                  </a:lnTo>
                  <a:lnTo>
                    <a:pt x="309072" y="263905"/>
                  </a:lnTo>
                  <a:close/>
                </a:path>
                <a:path extrusionOk="0" h="390525" w="695959">
                  <a:moveTo>
                    <a:pt x="279907" y="270890"/>
                  </a:moveTo>
                  <a:lnTo>
                    <a:pt x="279723" y="271017"/>
                  </a:lnTo>
                  <a:lnTo>
                    <a:pt x="279907" y="270890"/>
                  </a:lnTo>
                  <a:close/>
                </a:path>
                <a:path extrusionOk="0" h="390525" w="695959">
                  <a:moveTo>
                    <a:pt x="323675" y="249427"/>
                  </a:moveTo>
                  <a:lnTo>
                    <a:pt x="306070" y="249427"/>
                  </a:lnTo>
                  <a:lnTo>
                    <a:pt x="305816" y="249681"/>
                  </a:lnTo>
                  <a:lnTo>
                    <a:pt x="297815" y="256920"/>
                  </a:lnTo>
                  <a:lnTo>
                    <a:pt x="289178" y="264032"/>
                  </a:lnTo>
                  <a:lnTo>
                    <a:pt x="289432" y="263905"/>
                  </a:lnTo>
                  <a:lnTo>
                    <a:pt x="309072" y="263905"/>
                  </a:lnTo>
                  <a:lnTo>
                    <a:pt x="314705" y="258699"/>
                  </a:lnTo>
                  <a:lnTo>
                    <a:pt x="322452" y="250825"/>
                  </a:lnTo>
                  <a:lnTo>
                    <a:pt x="323675" y="249427"/>
                  </a:lnTo>
                  <a:close/>
                </a:path>
                <a:path extrusionOk="0" h="390525" w="695959">
                  <a:moveTo>
                    <a:pt x="298069" y="256666"/>
                  </a:moveTo>
                  <a:lnTo>
                    <a:pt x="297762" y="256920"/>
                  </a:lnTo>
                  <a:lnTo>
                    <a:pt x="298069" y="256666"/>
                  </a:lnTo>
                  <a:close/>
                </a:path>
                <a:path extrusionOk="0" h="390525" w="695959">
                  <a:moveTo>
                    <a:pt x="306030" y="249463"/>
                  </a:moveTo>
                  <a:lnTo>
                    <a:pt x="305790" y="249681"/>
                  </a:lnTo>
                  <a:lnTo>
                    <a:pt x="306030" y="249463"/>
                  </a:lnTo>
                  <a:close/>
                </a:path>
                <a:path extrusionOk="0" h="390525" w="695959">
                  <a:moveTo>
                    <a:pt x="330043" y="242062"/>
                  </a:moveTo>
                  <a:lnTo>
                    <a:pt x="313308" y="242062"/>
                  </a:lnTo>
                  <a:lnTo>
                    <a:pt x="306030" y="249463"/>
                  </a:lnTo>
                  <a:lnTo>
                    <a:pt x="323675" y="249427"/>
                  </a:lnTo>
                  <a:lnTo>
                    <a:pt x="329565" y="242697"/>
                  </a:lnTo>
                  <a:lnTo>
                    <a:pt x="330043" y="242062"/>
                  </a:lnTo>
                  <a:close/>
                </a:path>
                <a:path extrusionOk="0" h="390525" w="695959">
                  <a:moveTo>
                    <a:pt x="335692" y="234568"/>
                  </a:moveTo>
                  <a:lnTo>
                    <a:pt x="319786" y="234568"/>
                  </a:lnTo>
                  <a:lnTo>
                    <a:pt x="313054" y="242315"/>
                  </a:lnTo>
                  <a:lnTo>
                    <a:pt x="313308" y="242062"/>
                  </a:lnTo>
                  <a:lnTo>
                    <a:pt x="330043" y="242062"/>
                  </a:lnTo>
                  <a:lnTo>
                    <a:pt x="335692" y="234568"/>
                  </a:lnTo>
                  <a:close/>
                </a:path>
                <a:path extrusionOk="0" h="390525" w="695959">
                  <a:moveTo>
                    <a:pt x="340556" y="226949"/>
                  </a:moveTo>
                  <a:lnTo>
                    <a:pt x="325500" y="226949"/>
                  </a:lnTo>
                  <a:lnTo>
                    <a:pt x="325247" y="227329"/>
                  </a:lnTo>
                  <a:lnTo>
                    <a:pt x="319531" y="234823"/>
                  </a:lnTo>
                  <a:lnTo>
                    <a:pt x="319786" y="234568"/>
                  </a:lnTo>
                  <a:lnTo>
                    <a:pt x="335692" y="234568"/>
                  </a:lnTo>
                  <a:lnTo>
                    <a:pt x="340556" y="226949"/>
                  </a:lnTo>
                  <a:close/>
                </a:path>
                <a:path extrusionOk="0" h="390525" w="695959">
                  <a:moveTo>
                    <a:pt x="325445" y="227021"/>
                  </a:moveTo>
                  <a:lnTo>
                    <a:pt x="325212" y="227329"/>
                  </a:lnTo>
                  <a:lnTo>
                    <a:pt x="325445" y="227021"/>
                  </a:lnTo>
                  <a:close/>
                </a:path>
                <a:path extrusionOk="0" h="390525" w="695959">
                  <a:moveTo>
                    <a:pt x="344618" y="219455"/>
                  </a:moveTo>
                  <a:lnTo>
                    <a:pt x="330326" y="219455"/>
                  </a:lnTo>
                  <a:lnTo>
                    <a:pt x="325445" y="227021"/>
                  </a:lnTo>
                  <a:lnTo>
                    <a:pt x="340556" y="226949"/>
                  </a:lnTo>
                  <a:lnTo>
                    <a:pt x="341122" y="226060"/>
                  </a:lnTo>
                  <a:lnTo>
                    <a:pt x="344618" y="219455"/>
                  </a:lnTo>
                  <a:close/>
                </a:path>
                <a:path extrusionOk="0" h="390525" w="695959">
                  <a:moveTo>
                    <a:pt x="347994" y="211836"/>
                  </a:moveTo>
                  <a:lnTo>
                    <a:pt x="334391" y="211836"/>
                  </a:lnTo>
                  <a:lnTo>
                    <a:pt x="334137" y="212343"/>
                  </a:lnTo>
                  <a:lnTo>
                    <a:pt x="330073" y="219837"/>
                  </a:lnTo>
                  <a:lnTo>
                    <a:pt x="330326" y="219455"/>
                  </a:lnTo>
                  <a:lnTo>
                    <a:pt x="344618" y="219455"/>
                  </a:lnTo>
                  <a:lnTo>
                    <a:pt x="345694" y="217424"/>
                  </a:lnTo>
                  <a:lnTo>
                    <a:pt x="347994" y="211836"/>
                  </a:lnTo>
                  <a:close/>
                </a:path>
                <a:path extrusionOk="0" h="390525" w="695959">
                  <a:moveTo>
                    <a:pt x="334198" y="212192"/>
                  </a:moveTo>
                  <a:lnTo>
                    <a:pt x="334116" y="212343"/>
                  </a:lnTo>
                  <a:lnTo>
                    <a:pt x="334198" y="212192"/>
                  </a:lnTo>
                  <a:close/>
                </a:path>
                <a:path extrusionOk="0" h="390525" w="695959">
                  <a:moveTo>
                    <a:pt x="350641" y="204215"/>
                  </a:moveTo>
                  <a:lnTo>
                    <a:pt x="337439" y="204215"/>
                  </a:lnTo>
                  <a:lnTo>
                    <a:pt x="334198" y="212192"/>
                  </a:lnTo>
                  <a:lnTo>
                    <a:pt x="334391" y="211836"/>
                  </a:lnTo>
                  <a:lnTo>
                    <a:pt x="347994" y="211836"/>
                  </a:lnTo>
                  <a:lnTo>
                    <a:pt x="349250" y="208787"/>
                  </a:lnTo>
                  <a:lnTo>
                    <a:pt x="350641" y="204215"/>
                  </a:lnTo>
                  <a:close/>
                </a:path>
                <a:path extrusionOk="0" h="390525" w="695959">
                  <a:moveTo>
                    <a:pt x="352536" y="196595"/>
                  </a:moveTo>
                  <a:lnTo>
                    <a:pt x="339725" y="196595"/>
                  </a:lnTo>
                  <a:lnTo>
                    <a:pt x="337197" y="204810"/>
                  </a:lnTo>
                  <a:lnTo>
                    <a:pt x="337439" y="204215"/>
                  </a:lnTo>
                  <a:lnTo>
                    <a:pt x="350641" y="204215"/>
                  </a:lnTo>
                  <a:lnTo>
                    <a:pt x="351917" y="200025"/>
                  </a:lnTo>
                  <a:lnTo>
                    <a:pt x="352536" y="196595"/>
                  </a:lnTo>
                  <a:close/>
                </a:path>
                <a:path extrusionOk="0" h="390525" w="695959">
                  <a:moveTo>
                    <a:pt x="340995" y="188975"/>
                  </a:moveTo>
                  <a:lnTo>
                    <a:pt x="339471" y="197357"/>
                  </a:lnTo>
                  <a:lnTo>
                    <a:pt x="339725" y="196595"/>
                  </a:lnTo>
                  <a:lnTo>
                    <a:pt x="352536" y="196595"/>
                  </a:lnTo>
                  <a:lnTo>
                    <a:pt x="353568" y="190880"/>
                  </a:lnTo>
                  <a:lnTo>
                    <a:pt x="353629" y="189864"/>
                  </a:lnTo>
                  <a:lnTo>
                    <a:pt x="340995" y="189864"/>
                  </a:lnTo>
                  <a:lnTo>
                    <a:pt x="340995" y="188975"/>
                  </a:lnTo>
                  <a:close/>
                </a:path>
                <a:path extrusionOk="0" h="390525" w="695959">
                  <a:moveTo>
                    <a:pt x="695325" y="0"/>
                  </a:moveTo>
                  <a:lnTo>
                    <a:pt x="629920" y="3937"/>
                  </a:lnTo>
                  <a:lnTo>
                    <a:pt x="566293" y="15239"/>
                  </a:lnTo>
                  <a:lnTo>
                    <a:pt x="506856" y="32765"/>
                  </a:lnTo>
                  <a:lnTo>
                    <a:pt x="453644" y="55499"/>
                  </a:lnTo>
                  <a:lnTo>
                    <a:pt x="418719" y="75564"/>
                  </a:lnTo>
                  <a:lnTo>
                    <a:pt x="380746" y="105282"/>
                  </a:lnTo>
                  <a:lnTo>
                    <a:pt x="354329" y="137922"/>
                  </a:lnTo>
                  <a:lnTo>
                    <a:pt x="341375" y="181610"/>
                  </a:lnTo>
                  <a:lnTo>
                    <a:pt x="340995" y="189864"/>
                  </a:lnTo>
                  <a:lnTo>
                    <a:pt x="353629" y="189864"/>
                  </a:lnTo>
                  <a:lnTo>
                    <a:pt x="354530" y="175005"/>
                  </a:lnTo>
                  <a:lnTo>
                    <a:pt x="354583" y="174116"/>
                  </a:lnTo>
                  <a:lnTo>
                    <a:pt x="355980" y="166624"/>
                  </a:lnTo>
                  <a:lnTo>
                    <a:pt x="358267" y="159130"/>
                  </a:lnTo>
                  <a:lnTo>
                    <a:pt x="358397" y="159130"/>
                  </a:lnTo>
                  <a:lnTo>
                    <a:pt x="361235" y="152145"/>
                  </a:lnTo>
                  <a:lnTo>
                    <a:pt x="365300" y="144525"/>
                  </a:lnTo>
                  <a:lnTo>
                    <a:pt x="370009" y="137032"/>
                  </a:lnTo>
                  <a:lnTo>
                    <a:pt x="375631" y="129539"/>
                  </a:lnTo>
                  <a:lnTo>
                    <a:pt x="382299" y="121919"/>
                  </a:lnTo>
                  <a:lnTo>
                    <a:pt x="382143" y="121919"/>
                  </a:lnTo>
                  <a:lnTo>
                    <a:pt x="389763" y="114300"/>
                  </a:lnTo>
                  <a:lnTo>
                    <a:pt x="397637" y="107061"/>
                  </a:lnTo>
                  <a:lnTo>
                    <a:pt x="406244" y="100075"/>
                  </a:lnTo>
                  <a:lnTo>
                    <a:pt x="415798" y="92837"/>
                  </a:lnTo>
                  <a:lnTo>
                    <a:pt x="425519" y="86232"/>
                  </a:lnTo>
                  <a:lnTo>
                    <a:pt x="436165" y="79628"/>
                  </a:lnTo>
                  <a:lnTo>
                    <a:pt x="447548" y="73025"/>
                  </a:lnTo>
                  <a:lnTo>
                    <a:pt x="459120" y="66928"/>
                  </a:lnTo>
                  <a:lnTo>
                    <a:pt x="484504" y="55117"/>
                  </a:lnTo>
                  <a:lnTo>
                    <a:pt x="484895" y="55117"/>
                  </a:lnTo>
                  <a:lnTo>
                    <a:pt x="510979" y="44830"/>
                  </a:lnTo>
                  <a:lnTo>
                    <a:pt x="539750" y="35432"/>
                  </a:lnTo>
                  <a:lnTo>
                    <a:pt x="569468" y="27559"/>
                  </a:lnTo>
                  <a:lnTo>
                    <a:pt x="569087" y="27559"/>
                  </a:lnTo>
                  <a:lnTo>
                    <a:pt x="600075" y="21209"/>
                  </a:lnTo>
                  <a:lnTo>
                    <a:pt x="600656" y="21209"/>
                  </a:lnTo>
                  <a:lnTo>
                    <a:pt x="631571" y="16510"/>
                  </a:lnTo>
                  <a:lnTo>
                    <a:pt x="632592" y="16510"/>
                  </a:lnTo>
                  <a:lnTo>
                    <a:pt x="663448" y="13715"/>
                  </a:lnTo>
                  <a:lnTo>
                    <a:pt x="663194" y="13715"/>
                  </a:lnTo>
                  <a:lnTo>
                    <a:pt x="695705" y="12700"/>
                  </a:lnTo>
                  <a:lnTo>
                    <a:pt x="695325" y="0"/>
                  </a:lnTo>
                  <a:close/>
                </a:path>
                <a:path extrusionOk="0" h="390525" w="695959">
                  <a:moveTo>
                    <a:pt x="354566" y="174402"/>
                  </a:moveTo>
                  <a:lnTo>
                    <a:pt x="354456" y="175005"/>
                  </a:lnTo>
                  <a:lnTo>
                    <a:pt x="354566" y="174402"/>
                  </a:lnTo>
                  <a:close/>
                </a:path>
                <a:path extrusionOk="0" h="390525" w="695959">
                  <a:moveTo>
                    <a:pt x="354618" y="174116"/>
                  </a:moveTo>
                  <a:lnTo>
                    <a:pt x="354566" y="174402"/>
                  </a:lnTo>
                  <a:lnTo>
                    <a:pt x="354618" y="174116"/>
                  </a:lnTo>
                  <a:close/>
                </a:path>
                <a:path extrusionOk="0" h="390525" w="695959">
                  <a:moveTo>
                    <a:pt x="356076" y="166624"/>
                  </a:moveTo>
                  <a:lnTo>
                    <a:pt x="355853" y="167386"/>
                  </a:lnTo>
                  <a:lnTo>
                    <a:pt x="356076" y="166624"/>
                  </a:lnTo>
                  <a:close/>
                </a:path>
                <a:path extrusionOk="0" h="390525" w="695959">
                  <a:moveTo>
                    <a:pt x="358397" y="159130"/>
                  </a:moveTo>
                  <a:lnTo>
                    <a:pt x="358267" y="159130"/>
                  </a:lnTo>
                  <a:lnTo>
                    <a:pt x="358140" y="159765"/>
                  </a:lnTo>
                  <a:lnTo>
                    <a:pt x="358397" y="159130"/>
                  </a:lnTo>
                  <a:close/>
                </a:path>
                <a:path extrusionOk="0" h="390525" w="695959">
                  <a:moveTo>
                    <a:pt x="361380" y="151789"/>
                  </a:moveTo>
                  <a:lnTo>
                    <a:pt x="361188" y="152145"/>
                  </a:lnTo>
                  <a:lnTo>
                    <a:pt x="361380" y="151789"/>
                  </a:lnTo>
                  <a:close/>
                </a:path>
                <a:path extrusionOk="0" h="390525" w="695959">
                  <a:moveTo>
                    <a:pt x="361462" y="151637"/>
                  </a:moveTo>
                  <a:lnTo>
                    <a:pt x="361380" y="151789"/>
                  </a:lnTo>
                  <a:lnTo>
                    <a:pt x="361462" y="151637"/>
                  </a:lnTo>
                  <a:close/>
                </a:path>
                <a:path extrusionOk="0" h="390525" w="695959">
                  <a:moveTo>
                    <a:pt x="365505" y="144144"/>
                  </a:moveTo>
                  <a:lnTo>
                    <a:pt x="365251" y="144525"/>
                  </a:lnTo>
                  <a:lnTo>
                    <a:pt x="365505" y="144144"/>
                  </a:lnTo>
                  <a:close/>
                </a:path>
                <a:path extrusionOk="0" h="390525" w="695959">
                  <a:moveTo>
                    <a:pt x="370310" y="136558"/>
                  </a:moveTo>
                  <a:lnTo>
                    <a:pt x="369950" y="137032"/>
                  </a:lnTo>
                  <a:lnTo>
                    <a:pt x="370310" y="136558"/>
                  </a:lnTo>
                  <a:close/>
                </a:path>
                <a:path extrusionOk="0" h="390525" w="695959">
                  <a:moveTo>
                    <a:pt x="375920" y="129159"/>
                  </a:moveTo>
                  <a:lnTo>
                    <a:pt x="375666" y="129412"/>
                  </a:lnTo>
                  <a:lnTo>
                    <a:pt x="375920" y="129159"/>
                  </a:lnTo>
                  <a:close/>
                </a:path>
                <a:path extrusionOk="0" h="390525" w="695959">
                  <a:moveTo>
                    <a:pt x="382524" y="121665"/>
                  </a:moveTo>
                  <a:lnTo>
                    <a:pt x="382143" y="121919"/>
                  </a:lnTo>
                  <a:lnTo>
                    <a:pt x="382299" y="121919"/>
                  </a:lnTo>
                  <a:lnTo>
                    <a:pt x="382524" y="121665"/>
                  </a:lnTo>
                  <a:close/>
                </a:path>
                <a:path extrusionOk="0" h="390525" w="695959">
                  <a:moveTo>
                    <a:pt x="389784" y="114300"/>
                  </a:moveTo>
                  <a:lnTo>
                    <a:pt x="389509" y="114553"/>
                  </a:lnTo>
                  <a:lnTo>
                    <a:pt x="389784" y="114300"/>
                  </a:lnTo>
                  <a:close/>
                </a:path>
                <a:path extrusionOk="0" h="390525" w="695959">
                  <a:moveTo>
                    <a:pt x="397693" y="107061"/>
                  </a:moveTo>
                  <a:lnTo>
                    <a:pt x="397382" y="107314"/>
                  </a:lnTo>
                  <a:lnTo>
                    <a:pt x="397693" y="107061"/>
                  </a:lnTo>
                  <a:close/>
                </a:path>
                <a:path extrusionOk="0" h="390525" w="695959">
                  <a:moveTo>
                    <a:pt x="406400" y="99949"/>
                  </a:moveTo>
                  <a:lnTo>
                    <a:pt x="406146" y="100075"/>
                  </a:lnTo>
                  <a:lnTo>
                    <a:pt x="406400" y="99949"/>
                  </a:lnTo>
                  <a:close/>
                </a:path>
                <a:path extrusionOk="0" h="390525" w="695959">
                  <a:moveTo>
                    <a:pt x="415913" y="92837"/>
                  </a:moveTo>
                  <a:lnTo>
                    <a:pt x="415544" y="93090"/>
                  </a:lnTo>
                  <a:lnTo>
                    <a:pt x="415913" y="92837"/>
                  </a:lnTo>
                  <a:close/>
                </a:path>
                <a:path extrusionOk="0" h="390525" w="695959">
                  <a:moveTo>
                    <a:pt x="425703" y="86105"/>
                  </a:moveTo>
                  <a:lnTo>
                    <a:pt x="425450" y="86232"/>
                  </a:lnTo>
                  <a:lnTo>
                    <a:pt x="425703" y="86105"/>
                  </a:lnTo>
                  <a:close/>
                </a:path>
                <a:path extrusionOk="0" h="390525" w="695959">
                  <a:moveTo>
                    <a:pt x="436372" y="79501"/>
                  </a:moveTo>
                  <a:lnTo>
                    <a:pt x="436118" y="79628"/>
                  </a:lnTo>
                  <a:lnTo>
                    <a:pt x="436372" y="79501"/>
                  </a:lnTo>
                  <a:close/>
                </a:path>
                <a:path extrusionOk="0" h="390525" w="695959">
                  <a:moveTo>
                    <a:pt x="447659" y="73025"/>
                  </a:moveTo>
                  <a:lnTo>
                    <a:pt x="447421" y="73151"/>
                  </a:lnTo>
                  <a:lnTo>
                    <a:pt x="447659" y="73025"/>
                  </a:lnTo>
                  <a:close/>
                </a:path>
                <a:path extrusionOk="0" h="390525" w="695959">
                  <a:moveTo>
                    <a:pt x="484895" y="55117"/>
                  </a:moveTo>
                  <a:lnTo>
                    <a:pt x="484504" y="55117"/>
                  </a:lnTo>
                  <a:lnTo>
                    <a:pt x="484250" y="55372"/>
                  </a:lnTo>
                  <a:lnTo>
                    <a:pt x="484895" y="55117"/>
                  </a:lnTo>
                  <a:close/>
                </a:path>
                <a:path extrusionOk="0" h="390525" w="695959">
                  <a:moveTo>
                    <a:pt x="511261" y="44720"/>
                  </a:moveTo>
                  <a:lnTo>
                    <a:pt x="510921" y="44830"/>
                  </a:lnTo>
                  <a:lnTo>
                    <a:pt x="511261" y="44720"/>
                  </a:lnTo>
                  <a:close/>
                </a:path>
                <a:path extrusionOk="0" h="390525" w="695959">
                  <a:moveTo>
                    <a:pt x="539846" y="35432"/>
                  </a:moveTo>
                  <a:lnTo>
                    <a:pt x="539369" y="35560"/>
                  </a:lnTo>
                  <a:lnTo>
                    <a:pt x="539846" y="35432"/>
                  </a:lnTo>
                  <a:close/>
                </a:path>
                <a:path extrusionOk="0" h="390525" w="695959">
                  <a:moveTo>
                    <a:pt x="600656" y="21209"/>
                  </a:moveTo>
                  <a:lnTo>
                    <a:pt x="600075" y="21209"/>
                  </a:lnTo>
                  <a:lnTo>
                    <a:pt x="599821" y="21336"/>
                  </a:lnTo>
                  <a:lnTo>
                    <a:pt x="600656" y="21209"/>
                  </a:lnTo>
                  <a:close/>
                </a:path>
                <a:path extrusionOk="0" h="390525" w="695959">
                  <a:moveTo>
                    <a:pt x="632592" y="16510"/>
                  </a:moveTo>
                  <a:lnTo>
                    <a:pt x="631571" y="16510"/>
                  </a:lnTo>
                  <a:lnTo>
                    <a:pt x="631190" y="16637"/>
                  </a:lnTo>
                  <a:lnTo>
                    <a:pt x="632592" y="1651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9" name="Shape 309"/>
        <p:cNvGrpSpPr/>
        <p:nvPr/>
      </p:nvGrpSpPr>
      <p:grpSpPr>
        <a:xfrm>
          <a:off x="0" y="0"/>
          <a:ext cx="0" cy="0"/>
          <a:chOff x="0" y="0"/>
          <a:chExt cx="0" cy="0"/>
        </a:xfrm>
      </p:grpSpPr>
      <p:sp>
        <p:nvSpPr>
          <p:cNvPr id="310" name="Google Shape;310;p25"/>
          <p:cNvSpPr txBox="1"/>
          <p:nvPr/>
        </p:nvSpPr>
        <p:spPr>
          <a:xfrm>
            <a:off x="471931" y="2291841"/>
            <a:ext cx="6742500" cy="4397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Properties of activation trees are :-</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850">
              <a:solidFill>
                <a:schemeClr val="dk1"/>
              </a:solidFill>
              <a:latin typeface="Calibri"/>
              <a:ea typeface="Calibri"/>
              <a:cs typeface="Calibri"/>
              <a:sym typeface="Calibri"/>
            </a:endParaRPr>
          </a:p>
          <a:p>
            <a:pPr indent="-457200" lvl="0" marL="46990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Each node represents an activation of a procedure.</a:t>
            </a:r>
            <a:endParaRPr sz="20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457200" lvl="0" marL="46990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The root shows the activation of the main function.</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457200" lvl="0" marL="469900" marR="0" rtl="0" algn="l">
              <a:lnSpc>
                <a:spcPct val="100000"/>
              </a:lnSpc>
              <a:spcBef>
                <a:spcPts val="0"/>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Node </a:t>
            </a:r>
            <a:r>
              <a:rPr lang="en-US" sz="2000">
                <a:solidFill>
                  <a:schemeClr val="dk1"/>
                </a:solidFill>
                <a:latin typeface="Cambria Math"/>
                <a:ea typeface="Cambria Math"/>
                <a:cs typeface="Cambria Math"/>
                <a:sym typeface="Cambria Math"/>
              </a:rPr>
              <a:t>𝑎 </a:t>
            </a:r>
            <a:r>
              <a:rPr lang="en-US" sz="2000">
                <a:solidFill>
                  <a:schemeClr val="dk1"/>
                </a:solidFill>
                <a:latin typeface="Calibri"/>
                <a:ea typeface="Calibri"/>
                <a:cs typeface="Calibri"/>
                <a:sym typeface="Calibri"/>
              </a:rPr>
              <a:t>is the parent of </a:t>
            </a:r>
            <a:r>
              <a:rPr lang="en-US" sz="2000">
                <a:solidFill>
                  <a:schemeClr val="dk1"/>
                </a:solidFill>
                <a:latin typeface="Cambria Math"/>
                <a:ea typeface="Cambria Math"/>
                <a:cs typeface="Cambria Math"/>
                <a:sym typeface="Cambria Math"/>
              </a:rPr>
              <a:t>𝑏 </a:t>
            </a:r>
            <a:r>
              <a:rPr lang="en-US" sz="2000">
                <a:solidFill>
                  <a:schemeClr val="dk1"/>
                </a:solidFill>
                <a:latin typeface="Calibri"/>
                <a:ea typeface="Calibri"/>
                <a:cs typeface="Calibri"/>
                <a:sym typeface="Calibri"/>
              </a:rPr>
              <a:t>if control flows from </a:t>
            </a:r>
            <a:r>
              <a:rPr lang="en-US" sz="2000">
                <a:solidFill>
                  <a:schemeClr val="dk1"/>
                </a:solidFill>
                <a:latin typeface="Cambria Math"/>
                <a:ea typeface="Cambria Math"/>
                <a:cs typeface="Cambria Math"/>
                <a:sym typeface="Cambria Math"/>
              </a:rPr>
              <a:t>𝑎 </a:t>
            </a:r>
            <a:r>
              <a:rPr lang="en-US" sz="2000">
                <a:solidFill>
                  <a:schemeClr val="dk1"/>
                </a:solidFill>
                <a:latin typeface="Calibri"/>
                <a:ea typeface="Calibri"/>
                <a:cs typeface="Calibri"/>
                <a:sym typeface="Calibri"/>
              </a:rPr>
              <a:t>to </a:t>
            </a:r>
            <a:r>
              <a:rPr lang="en-US" sz="2000">
                <a:solidFill>
                  <a:schemeClr val="dk1"/>
                </a:solidFill>
                <a:latin typeface="Cambria Math"/>
                <a:ea typeface="Cambria Math"/>
                <a:cs typeface="Cambria Math"/>
                <a:sym typeface="Cambria Math"/>
              </a:rPr>
              <a:t>𝑏</a:t>
            </a:r>
            <a:endParaRPr sz="2000">
              <a:solidFill>
                <a:schemeClr val="dk1"/>
              </a:solidFill>
              <a:latin typeface="Cambria Math"/>
              <a:ea typeface="Cambria Math"/>
              <a:cs typeface="Cambria Math"/>
              <a:sym typeface="Cambria Math"/>
            </a:endParaRPr>
          </a:p>
          <a:p>
            <a:pPr indent="0" lvl="0" marL="0" marR="0" rtl="0" algn="l">
              <a:lnSpc>
                <a:spcPct val="100000"/>
              </a:lnSpc>
              <a:spcBef>
                <a:spcPts val="25"/>
              </a:spcBef>
              <a:spcAft>
                <a:spcPts val="0"/>
              </a:spcAft>
              <a:buClr>
                <a:schemeClr val="dk1"/>
              </a:buClr>
              <a:buSzPts val="1850"/>
              <a:buFont typeface="Calibri"/>
              <a:buNone/>
            </a:pPr>
            <a:r>
              <a:t/>
            </a:r>
            <a:endParaRPr sz="1850">
              <a:solidFill>
                <a:schemeClr val="dk1"/>
              </a:solidFill>
              <a:latin typeface="Cambria Math"/>
              <a:ea typeface="Cambria Math"/>
              <a:cs typeface="Cambria Math"/>
              <a:sym typeface="Cambria Math"/>
            </a:endParaRPr>
          </a:p>
          <a:p>
            <a:pPr indent="-457200" lvl="0" marL="469900" marR="0" rtl="0" algn="l">
              <a:lnSpc>
                <a:spcPct val="100000"/>
              </a:lnSpc>
              <a:spcBef>
                <a:spcPts val="5"/>
              </a:spcBef>
              <a:spcAft>
                <a:spcPts val="0"/>
              </a:spcAft>
              <a:buClr>
                <a:schemeClr val="dk1"/>
              </a:buClr>
              <a:buSzPts val="2000"/>
              <a:buFont typeface="Calibri"/>
              <a:buAutoNum type="arabicPeriod"/>
            </a:pPr>
            <a:r>
              <a:rPr lang="en-US" sz="2000">
                <a:solidFill>
                  <a:schemeClr val="dk1"/>
                </a:solidFill>
                <a:latin typeface="Calibri"/>
                <a:ea typeface="Calibri"/>
                <a:cs typeface="Calibri"/>
                <a:sym typeface="Calibri"/>
              </a:rPr>
              <a:t>Node </a:t>
            </a:r>
            <a:r>
              <a:rPr lang="en-US" sz="2000">
                <a:solidFill>
                  <a:schemeClr val="dk1"/>
                </a:solidFill>
                <a:latin typeface="Cambria Math"/>
                <a:ea typeface="Cambria Math"/>
                <a:cs typeface="Cambria Math"/>
                <a:sym typeface="Cambria Math"/>
              </a:rPr>
              <a:t>𝑎 </a:t>
            </a:r>
            <a:r>
              <a:rPr lang="en-US" sz="2000">
                <a:solidFill>
                  <a:schemeClr val="dk1"/>
                </a:solidFill>
                <a:latin typeface="Calibri"/>
                <a:ea typeface="Calibri"/>
                <a:cs typeface="Calibri"/>
                <a:sym typeface="Calibri"/>
              </a:rPr>
              <a:t>is to the left of </a:t>
            </a:r>
            <a:r>
              <a:rPr lang="en-US" sz="2000">
                <a:solidFill>
                  <a:schemeClr val="dk1"/>
                </a:solidFill>
                <a:latin typeface="Cambria Math"/>
                <a:ea typeface="Cambria Math"/>
                <a:cs typeface="Cambria Math"/>
                <a:sym typeface="Cambria Math"/>
              </a:rPr>
              <a:t>𝑏 </a:t>
            </a:r>
            <a:r>
              <a:rPr lang="en-US" sz="2000">
                <a:solidFill>
                  <a:schemeClr val="dk1"/>
                </a:solidFill>
                <a:latin typeface="Calibri"/>
                <a:ea typeface="Calibri"/>
                <a:cs typeface="Calibri"/>
                <a:sym typeface="Calibri"/>
              </a:rPr>
              <a:t>if lifetime of </a:t>
            </a:r>
            <a:r>
              <a:rPr lang="en-US" sz="2000">
                <a:solidFill>
                  <a:schemeClr val="dk1"/>
                </a:solidFill>
                <a:latin typeface="Cambria Math"/>
                <a:ea typeface="Cambria Math"/>
                <a:cs typeface="Cambria Math"/>
                <a:sym typeface="Cambria Math"/>
              </a:rPr>
              <a:t>𝑎 </a:t>
            </a:r>
            <a:r>
              <a:rPr lang="en-US" sz="2000">
                <a:solidFill>
                  <a:schemeClr val="dk1"/>
                </a:solidFill>
                <a:latin typeface="Calibri"/>
                <a:ea typeface="Calibri"/>
                <a:cs typeface="Calibri"/>
                <a:sym typeface="Calibri"/>
              </a:rPr>
              <a:t>occurs before </a:t>
            </a:r>
            <a:r>
              <a:rPr lang="en-US" sz="2000">
                <a:solidFill>
                  <a:schemeClr val="dk1"/>
                </a:solidFill>
                <a:latin typeface="Cambria Math"/>
                <a:ea typeface="Cambria Math"/>
                <a:cs typeface="Cambria Math"/>
                <a:sym typeface="Cambria Math"/>
              </a:rPr>
              <a:t>𝑏</a:t>
            </a:r>
            <a:endParaRPr sz="2000">
              <a:solidFill>
                <a:schemeClr val="dk1"/>
              </a:solidFill>
              <a:latin typeface="Cambria Math"/>
              <a:ea typeface="Cambria Math"/>
              <a:cs typeface="Cambria Math"/>
              <a:sym typeface="Cambria Math"/>
            </a:endParaRPr>
          </a:p>
          <a:p>
            <a:pPr indent="0" lvl="0" marL="0" marR="0" rtl="0" algn="l">
              <a:lnSpc>
                <a:spcPct val="100000"/>
              </a:lnSpc>
              <a:spcBef>
                <a:spcPts val="30"/>
              </a:spcBef>
              <a:spcAft>
                <a:spcPts val="0"/>
              </a:spcAft>
              <a:buClr>
                <a:schemeClr val="dk1"/>
              </a:buClr>
              <a:buSzPts val="2650"/>
              <a:buFont typeface="Calibri"/>
              <a:buNone/>
            </a:pPr>
            <a:r>
              <a:t/>
            </a:r>
            <a:endParaRPr sz="2650">
              <a:solidFill>
                <a:schemeClr val="dk1"/>
              </a:solidFill>
              <a:latin typeface="Cambria Math"/>
              <a:ea typeface="Cambria Math"/>
              <a:cs typeface="Cambria Math"/>
              <a:sym typeface="Cambria Math"/>
            </a:endParaRPr>
          </a:p>
          <a:p>
            <a:pPr indent="0" lvl="0" marL="12700" marR="0" rtl="0" algn="l">
              <a:lnSpc>
                <a:spcPct val="100000"/>
              </a:lnSpc>
              <a:spcBef>
                <a:spcPts val="0"/>
              </a:spcBef>
              <a:spcAft>
                <a:spcPts val="0"/>
              </a:spcAft>
              <a:buNone/>
            </a:pPr>
            <a:r>
              <a:rPr b="1" lang="en-US" sz="1800">
                <a:solidFill>
                  <a:srgbClr val="40424E"/>
                </a:solidFill>
                <a:latin typeface="Calibri"/>
                <a:ea typeface="Calibri"/>
                <a:cs typeface="Calibri"/>
                <a:sym typeface="Calibri"/>
              </a:rPr>
              <a:t>Note:</a:t>
            </a:r>
            <a:endParaRPr sz="1800">
              <a:solidFill>
                <a:schemeClr val="dk1"/>
              </a:solidFill>
              <a:latin typeface="Calibri"/>
              <a:ea typeface="Calibri"/>
              <a:cs typeface="Calibri"/>
              <a:sym typeface="Calibri"/>
            </a:endParaRPr>
          </a:p>
          <a:p>
            <a:pPr indent="-228600" lvl="1" marL="698500" marR="5080" rtl="0" algn="l">
              <a:lnSpc>
                <a:spcPct val="100000"/>
              </a:lnSpc>
              <a:spcBef>
                <a:spcPts val="509"/>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We show these activations in the order that they are called, from  left to right.</a:t>
            </a:r>
            <a:endParaRPr b="0" i="0" sz="1800" u="none" cap="none" strike="noStrike">
              <a:solidFill>
                <a:schemeClr val="dk1"/>
              </a:solidFill>
              <a:latin typeface="Calibri"/>
              <a:ea typeface="Calibri"/>
              <a:cs typeface="Calibri"/>
              <a:sym typeface="Calibri"/>
            </a:endParaRPr>
          </a:p>
          <a:p>
            <a:pPr indent="-228600" lvl="1" marL="698500" marR="0" rtl="0" algn="l">
              <a:lnSpc>
                <a:spcPct val="100000"/>
              </a:lnSpc>
              <a:spcBef>
                <a:spcPts val="50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One child must finish before the activation to its right can begin.</a:t>
            </a:r>
            <a:endParaRPr b="0" i="0" sz="1800" u="none" cap="none" strike="noStrike">
              <a:solidFill>
                <a:schemeClr val="dk1"/>
              </a:solidFill>
              <a:latin typeface="Calibri"/>
              <a:ea typeface="Calibri"/>
              <a:cs typeface="Calibri"/>
              <a:sym typeface="Calibri"/>
            </a:endParaRPr>
          </a:p>
        </p:txBody>
      </p:sp>
      <p:grpSp>
        <p:nvGrpSpPr>
          <p:cNvPr id="311" name="Google Shape;311;p25"/>
          <p:cNvGrpSpPr/>
          <p:nvPr/>
        </p:nvGrpSpPr>
        <p:grpSpPr>
          <a:xfrm>
            <a:off x="7954488" y="2302510"/>
            <a:ext cx="3392933" cy="2942792"/>
            <a:chOff x="7954488" y="2302510"/>
            <a:chExt cx="3392933" cy="2942792"/>
          </a:xfrm>
        </p:grpSpPr>
        <p:pic>
          <p:nvPicPr>
            <p:cNvPr id="312" name="Google Shape;312;p25"/>
            <p:cNvPicPr preferRelativeResize="0"/>
            <p:nvPr/>
          </p:nvPicPr>
          <p:blipFill rotWithShape="1">
            <a:blip r:embed="rId3">
              <a:alphaModFix/>
            </a:blip>
            <a:srcRect b="0" l="0" r="0" t="0"/>
            <a:stretch/>
          </p:blipFill>
          <p:spPr>
            <a:xfrm>
              <a:off x="7954488" y="2650456"/>
              <a:ext cx="3392933" cy="2594846"/>
            </a:xfrm>
            <a:prstGeom prst="rect">
              <a:avLst/>
            </a:prstGeom>
            <a:noFill/>
            <a:ln>
              <a:noFill/>
            </a:ln>
          </p:spPr>
        </p:pic>
        <p:sp>
          <p:nvSpPr>
            <p:cNvPr id="313" name="Google Shape;313;p25"/>
            <p:cNvSpPr/>
            <p:nvPr/>
          </p:nvSpPr>
          <p:spPr>
            <a:xfrm>
              <a:off x="8912351" y="2302510"/>
              <a:ext cx="695960" cy="390525"/>
            </a:xfrm>
            <a:custGeom>
              <a:rect b="b" l="l" r="r" t="t"/>
              <a:pathLst>
                <a:path extrusionOk="0" h="390525" w="695959">
                  <a:moveTo>
                    <a:pt x="73151" y="313943"/>
                  </a:moveTo>
                  <a:lnTo>
                    <a:pt x="0" y="357504"/>
                  </a:lnTo>
                  <a:lnTo>
                    <a:pt x="78740" y="390016"/>
                  </a:lnTo>
                  <a:lnTo>
                    <a:pt x="76473" y="359155"/>
                  </a:lnTo>
                  <a:lnTo>
                    <a:pt x="64134" y="359155"/>
                  </a:lnTo>
                  <a:lnTo>
                    <a:pt x="62611" y="346582"/>
                  </a:lnTo>
                  <a:lnTo>
                    <a:pt x="75434" y="345016"/>
                  </a:lnTo>
                  <a:lnTo>
                    <a:pt x="73151" y="313943"/>
                  </a:lnTo>
                  <a:close/>
                </a:path>
                <a:path extrusionOk="0" h="390525" w="695959">
                  <a:moveTo>
                    <a:pt x="75434" y="345016"/>
                  </a:moveTo>
                  <a:lnTo>
                    <a:pt x="62611" y="346582"/>
                  </a:lnTo>
                  <a:lnTo>
                    <a:pt x="64134" y="359155"/>
                  </a:lnTo>
                  <a:lnTo>
                    <a:pt x="76364" y="357673"/>
                  </a:lnTo>
                  <a:lnTo>
                    <a:pt x="75434" y="345016"/>
                  </a:lnTo>
                  <a:close/>
                </a:path>
                <a:path extrusionOk="0" h="390525" w="695959">
                  <a:moveTo>
                    <a:pt x="76364" y="357673"/>
                  </a:moveTo>
                  <a:lnTo>
                    <a:pt x="64134" y="359155"/>
                  </a:lnTo>
                  <a:lnTo>
                    <a:pt x="76473" y="359155"/>
                  </a:lnTo>
                  <a:lnTo>
                    <a:pt x="76364" y="357673"/>
                  </a:lnTo>
                  <a:close/>
                </a:path>
                <a:path extrusionOk="0" h="390525" w="695959">
                  <a:moveTo>
                    <a:pt x="95884" y="342518"/>
                  </a:moveTo>
                  <a:lnTo>
                    <a:pt x="75434" y="345016"/>
                  </a:lnTo>
                  <a:lnTo>
                    <a:pt x="76364" y="357673"/>
                  </a:lnTo>
                  <a:lnTo>
                    <a:pt x="97663" y="355091"/>
                  </a:lnTo>
                  <a:lnTo>
                    <a:pt x="129158" y="348614"/>
                  </a:lnTo>
                  <a:lnTo>
                    <a:pt x="151803" y="342645"/>
                  </a:lnTo>
                  <a:lnTo>
                    <a:pt x="95376" y="342645"/>
                  </a:lnTo>
                  <a:lnTo>
                    <a:pt x="95884" y="342518"/>
                  </a:lnTo>
                  <a:close/>
                </a:path>
                <a:path extrusionOk="0" h="390525" w="695959">
                  <a:moveTo>
                    <a:pt x="156082" y="328294"/>
                  </a:moveTo>
                  <a:lnTo>
                    <a:pt x="126111" y="336295"/>
                  </a:lnTo>
                  <a:lnTo>
                    <a:pt x="126492" y="336295"/>
                  </a:lnTo>
                  <a:lnTo>
                    <a:pt x="95376" y="342645"/>
                  </a:lnTo>
                  <a:lnTo>
                    <a:pt x="151803" y="342645"/>
                  </a:lnTo>
                  <a:lnTo>
                    <a:pt x="159512" y="340613"/>
                  </a:lnTo>
                  <a:lnTo>
                    <a:pt x="188595" y="331088"/>
                  </a:lnTo>
                  <a:lnTo>
                    <a:pt x="195403" y="328422"/>
                  </a:lnTo>
                  <a:lnTo>
                    <a:pt x="155828" y="328422"/>
                  </a:lnTo>
                  <a:lnTo>
                    <a:pt x="156082" y="328294"/>
                  </a:lnTo>
                  <a:close/>
                </a:path>
                <a:path extrusionOk="0" h="390525" w="695959">
                  <a:moveTo>
                    <a:pt x="218622" y="319150"/>
                  </a:moveTo>
                  <a:lnTo>
                    <a:pt x="184530" y="319150"/>
                  </a:lnTo>
                  <a:lnTo>
                    <a:pt x="155828" y="328422"/>
                  </a:lnTo>
                  <a:lnTo>
                    <a:pt x="195403" y="328422"/>
                  </a:lnTo>
                  <a:lnTo>
                    <a:pt x="216153" y="320293"/>
                  </a:lnTo>
                  <a:lnTo>
                    <a:pt x="218622" y="319150"/>
                  </a:lnTo>
                  <a:close/>
                </a:path>
                <a:path extrusionOk="0" h="390525" w="695959">
                  <a:moveTo>
                    <a:pt x="241386" y="308610"/>
                  </a:moveTo>
                  <a:lnTo>
                    <a:pt x="211327" y="308610"/>
                  </a:lnTo>
                  <a:lnTo>
                    <a:pt x="184206" y="319255"/>
                  </a:lnTo>
                  <a:lnTo>
                    <a:pt x="184530" y="319150"/>
                  </a:lnTo>
                  <a:lnTo>
                    <a:pt x="218622" y="319150"/>
                  </a:lnTo>
                  <a:lnTo>
                    <a:pt x="241386" y="308610"/>
                  </a:lnTo>
                  <a:close/>
                </a:path>
                <a:path extrusionOk="0" h="390525" w="695959">
                  <a:moveTo>
                    <a:pt x="263114" y="296925"/>
                  </a:moveTo>
                  <a:lnTo>
                    <a:pt x="236347" y="296925"/>
                  </a:lnTo>
                  <a:lnTo>
                    <a:pt x="210947" y="308737"/>
                  </a:lnTo>
                  <a:lnTo>
                    <a:pt x="211327" y="308610"/>
                  </a:lnTo>
                  <a:lnTo>
                    <a:pt x="241386" y="308610"/>
                  </a:lnTo>
                  <a:lnTo>
                    <a:pt x="241934" y="308355"/>
                  </a:lnTo>
                  <a:lnTo>
                    <a:pt x="254126" y="302005"/>
                  </a:lnTo>
                  <a:lnTo>
                    <a:pt x="263114" y="296925"/>
                  </a:lnTo>
                  <a:close/>
                </a:path>
                <a:path extrusionOk="0" h="390525" w="695959">
                  <a:moveTo>
                    <a:pt x="273243" y="290702"/>
                  </a:moveTo>
                  <a:lnTo>
                    <a:pt x="248157" y="290702"/>
                  </a:lnTo>
                  <a:lnTo>
                    <a:pt x="236237" y="296976"/>
                  </a:lnTo>
                  <a:lnTo>
                    <a:pt x="263114" y="296925"/>
                  </a:lnTo>
                  <a:lnTo>
                    <a:pt x="265811" y="295401"/>
                  </a:lnTo>
                  <a:lnTo>
                    <a:pt x="273243" y="290702"/>
                  </a:lnTo>
                  <a:close/>
                </a:path>
                <a:path extrusionOk="0" h="390525" w="695959">
                  <a:moveTo>
                    <a:pt x="291994" y="277749"/>
                  </a:moveTo>
                  <a:lnTo>
                    <a:pt x="270001" y="277749"/>
                  </a:lnTo>
                  <a:lnTo>
                    <a:pt x="259206" y="284479"/>
                  </a:lnTo>
                  <a:lnTo>
                    <a:pt x="247903" y="290829"/>
                  </a:lnTo>
                  <a:lnTo>
                    <a:pt x="248157" y="290702"/>
                  </a:lnTo>
                  <a:lnTo>
                    <a:pt x="273243" y="290702"/>
                  </a:lnTo>
                  <a:lnTo>
                    <a:pt x="276859" y="288416"/>
                  </a:lnTo>
                  <a:lnTo>
                    <a:pt x="287274" y="281304"/>
                  </a:lnTo>
                  <a:lnTo>
                    <a:pt x="291994" y="277749"/>
                  </a:lnTo>
                  <a:close/>
                </a:path>
                <a:path extrusionOk="0" h="390525" w="695959">
                  <a:moveTo>
                    <a:pt x="259333" y="284352"/>
                  </a:moveTo>
                  <a:lnTo>
                    <a:pt x="259109" y="284479"/>
                  </a:lnTo>
                  <a:lnTo>
                    <a:pt x="259333" y="284352"/>
                  </a:lnTo>
                  <a:close/>
                </a:path>
                <a:path extrusionOk="0" h="390525" w="695959">
                  <a:moveTo>
                    <a:pt x="309072" y="263905"/>
                  </a:moveTo>
                  <a:lnTo>
                    <a:pt x="289432" y="263905"/>
                  </a:lnTo>
                  <a:lnTo>
                    <a:pt x="279780" y="271017"/>
                  </a:lnTo>
                  <a:lnTo>
                    <a:pt x="269748" y="277875"/>
                  </a:lnTo>
                  <a:lnTo>
                    <a:pt x="270001" y="277749"/>
                  </a:lnTo>
                  <a:lnTo>
                    <a:pt x="291994" y="277749"/>
                  </a:lnTo>
                  <a:lnTo>
                    <a:pt x="297052" y="273938"/>
                  </a:lnTo>
                  <a:lnTo>
                    <a:pt x="306324" y="266445"/>
                  </a:lnTo>
                  <a:lnTo>
                    <a:pt x="309072" y="263905"/>
                  </a:lnTo>
                  <a:close/>
                </a:path>
                <a:path extrusionOk="0" h="390525" w="695959">
                  <a:moveTo>
                    <a:pt x="279907" y="270890"/>
                  </a:moveTo>
                  <a:lnTo>
                    <a:pt x="279723" y="271017"/>
                  </a:lnTo>
                  <a:lnTo>
                    <a:pt x="279907" y="270890"/>
                  </a:lnTo>
                  <a:close/>
                </a:path>
                <a:path extrusionOk="0" h="390525" w="695959">
                  <a:moveTo>
                    <a:pt x="323675" y="249427"/>
                  </a:moveTo>
                  <a:lnTo>
                    <a:pt x="306070" y="249427"/>
                  </a:lnTo>
                  <a:lnTo>
                    <a:pt x="305816" y="249681"/>
                  </a:lnTo>
                  <a:lnTo>
                    <a:pt x="297815" y="256920"/>
                  </a:lnTo>
                  <a:lnTo>
                    <a:pt x="289178" y="264032"/>
                  </a:lnTo>
                  <a:lnTo>
                    <a:pt x="289432" y="263905"/>
                  </a:lnTo>
                  <a:lnTo>
                    <a:pt x="309072" y="263905"/>
                  </a:lnTo>
                  <a:lnTo>
                    <a:pt x="314705" y="258699"/>
                  </a:lnTo>
                  <a:lnTo>
                    <a:pt x="322452" y="250825"/>
                  </a:lnTo>
                  <a:lnTo>
                    <a:pt x="323675" y="249427"/>
                  </a:lnTo>
                  <a:close/>
                </a:path>
                <a:path extrusionOk="0" h="390525" w="695959">
                  <a:moveTo>
                    <a:pt x="298069" y="256666"/>
                  </a:moveTo>
                  <a:lnTo>
                    <a:pt x="297762" y="256920"/>
                  </a:lnTo>
                  <a:lnTo>
                    <a:pt x="298069" y="256666"/>
                  </a:lnTo>
                  <a:close/>
                </a:path>
                <a:path extrusionOk="0" h="390525" w="695959">
                  <a:moveTo>
                    <a:pt x="306030" y="249463"/>
                  </a:moveTo>
                  <a:lnTo>
                    <a:pt x="305790" y="249681"/>
                  </a:lnTo>
                  <a:lnTo>
                    <a:pt x="306030" y="249463"/>
                  </a:lnTo>
                  <a:close/>
                </a:path>
                <a:path extrusionOk="0" h="390525" w="695959">
                  <a:moveTo>
                    <a:pt x="330043" y="242062"/>
                  </a:moveTo>
                  <a:lnTo>
                    <a:pt x="313308" y="242062"/>
                  </a:lnTo>
                  <a:lnTo>
                    <a:pt x="306030" y="249463"/>
                  </a:lnTo>
                  <a:lnTo>
                    <a:pt x="323675" y="249427"/>
                  </a:lnTo>
                  <a:lnTo>
                    <a:pt x="329565" y="242697"/>
                  </a:lnTo>
                  <a:lnTo>
                    <a:pt x="330043" y="242062"/>
                  </a:lnTo>
                  <a:close/>
                </a:path>
                <a:path extrusionOk="0" h="390525" w="695959">
                  <a:moveTo>
                    <a:pt x="335692" y="234568"/>
                  </a:moveTo>
                  <a:lnTo>
                    <a:pt x="319786" y="234568"/>
                  </a:lnTo>
                  <a:lnTo>
                    <a:pt x="313054" y="242315"/>
                  </a:lnTo>
                  <a:lnTo>
                    <a:pt x="313308" y="242062"/>
                  </a:lnTo>
                  <a:lnTo>
                    <a:pt x="330043" y="242062"/>
                  </a:lnTo>
                  <a:lnTo>
                    <a:pt x="335692" y="234568"/>
                  </a:lnTo>
                  <a:close/>
                </a:path>
                <a:path extrusionOk="0" h="390525" w="695959">
                  <a:moveTo>
                    <a:pt x="340556" y="226949"/>
                  </a:moveTo>
                  <a:lnTo>
                    <a:pt x="325500" y="226949"/>
                  </a:lnTo>
                  <a:lnTo>
                    <a:pt x="325247" y="227329"/>
                  </a:lnTo>
                  <a:lnTo>
                    <a:pt x="319531" y="234823"/>
                  </a:lnTo>
                  <a:lnTo>
                    <a:pt x="319786" y="234568"/>
                  </a:lnTo>
                  <a:lnTo>
                    <a:pt x="335692" y="234568"/>
                  </a:lnTo>
                  <a:lnTo>
                    <a:pt x="340556" y="226949"/>
                  </a:lnTo>
                  <a:close/>
                </a:path>
                <a:path extrusionOk="0" h="390525" w="695959">
                  <a:moveTo>
                    <a:pt x="325445" y="227021"/>
                  </a:moveTo>
                  <a:lnTo>
                    <a:pt x="325212" y="227329"/>
                  </a:lnTo>
                  <a:lnTo>
                    <a:pt x="325445" y="227021"/>
                  </a:lnTo>
                  <a:close/>
                </a:path>
                <a:path extrusionOk="0" h="390525" w="695959">
                  <a:moveTo>
                    <a:pt x="344618" y="219455"/>
                  </a:moveTo>
                  <a:lnTo>
                    <a:pt x="330326" y="219455"/>
                  </a:lnTo>
                  <a:lnTo>
                    <a:pt x="325445" y="227021"/>
                  </a:lnTo>
                  <a:lnTo>
                    <a:pt x="340556" y="226949"/>
                  </a:lnTo>
                  <a:lnTo>
                    <a:pt x="341122" y="226060"/>
                  </a:lnTo>
                  <a:lnTo>
                    <a:pt x="344618" y="219455"/>
                  </a:lnTo>
                  <a:close/>
                </a:path>
                <a:path extrusionOk="0" h="390525" w="695959">
                  <a:moveTo>
                    <a:pt x="347994" y="211836"/>
                  </a:moveTo>
                  <a:lnTo>
                    <a:pt x="334391" y="211836"/>
                  </a:lnTo>
                  <a:lnTo>
                    <a:pt x="334137" y="212343"/>
                  </a:lnTo>
                  <a:lnTo>
                    <a:pt x="330073" y="219837"/>
                  </a:lnTo>
                  <a:lnTo>
                    <a:pt x="330326" y="219455"/>
                  </a:lnTo>
                  <a:lnTo>
                    <a:pt x="344618" y="219455"/>
                  </a:lnTo>
                  <a:lnTo>
                    <a:pt x="345694" y="217424"/>
                  </a:lnTo>
                  <a:lnTo>
                    <a:pt x="347994" y="211836"/>
                  </a:lnTo>
                  <a:close/>
                </a:path>
                <a:path extrusionOk="0" h="390525" w="695959">
                  <a:moveTo>
                    <a:pt x="334198" y="212192"/>
                  </a:moveTo>
                  <a:lnTo>
                    <a:pt x="334116" y="212343"/>
                  </a:lnTo>
                  <a:lnTo>
                    <a:pt x="334198" y="212192"/>
                  </a:lnTo>
                  <a:close/>
                </a:path>
                <a:path extrusionOk="0" h="390525" w="695959">
                  <a:moveTo>
                    <a:pt x="350641" y="204215"/>
                  </a:moveTo>
                  <a:lnTo>
                    <a:pt x="337439" y="204215"/>
                  </a:lnTo>
                  <a:lnTo>
                    <a:pt x="334198" y="212192"/>
                  </a:lnTo>
                  <a:lnTo>
                    <a:pt x="334391" y="211836"/>
                  </a:lnTo>
                  <a:lnTo>
                    <a:pt x="347994" y="211836"/>
                  </a:lnTo>
                  <a:lnTo>
                    <a:pt x="349250" y="208787"/>
                  </a:lnTo>
                  <a:lnTo>
                    <a:pt x="350641" y="204215"/>
                  </a:lnTo>
                  <a:close/>
                </a:path>
                <a:path extrusionOk="0" h="390525" w="695959">
                  <a:moveTo>
                    <a:pt x="352536" y="196595"/>
                  </a:moveTo>
                  <a:lnTo>
                    <a:pt x="339725" y="196595"/>
                  </a:lnTo>
                  <a:lnTo>
                    <a:pt x="337197" y="204810"/>
                  </a:lnTo>
                  <a:lnTo>
                    <a:pt x="337439" y="204215"/>
                  </a:lnTo>
                  <a:lnTo>
                    <a:pt x="350641" y="204215"/>
                  </a:lnTo>
                  <a:lnTo>
                    <a:pt x="351917" y="200025"/>
                  </a:lnTo>
                  <a:lnTo>
                    <a:pt x="352536" y="196595"/>
                  </a:lnTo>
                  <a:close/>
                </a:path>
                <a:path extrusionOk="0" h="390525" w="695959">
                  <a:moveTo>
                    <a:pt x="340995" y="188975"/>
                  </a:moveTo>
                  <a:lnTo>
                    <a:pt x="339471" y="197357"/>
                  </a:lnTo>
                  <a:lnTo>
                    <a:pt x="339725" y="196595"/>
                  </a:lnTo>
                  <a:lnTo>
                    <a:pt x="352536" y="196595"/>
                  </a:lnTo>
                  <a:lnTo>
                    <a:pt x="353568" y="190880"/>
                  </a:lnTo>
                  <a:lnTo>
                    <a:pt x="353629" y="189864"/>
                  </a:lnTo>
                  <a:lnTo>
                    <a:pt x="340995" y="189864"/>
                  </a:lnTo>
                  <a:lnTo>
                    <a:pt x="340995" y="188975"/>
                  </a:lnTo>
                  <a:close/>
                </a:path>
                <a:path extrusionOk="0" h="390525" w="695959">
                  <a:moveTo>
                    <a:pt x="695325" y="0"/>
                  </a:moveTo>
                  <a:lnTo>
                    <a:pt x="629920" y="3937"/>
                  </a:lnTo>
                  <a:lnTo>
                    <a:pt x="566293" y="15239"/>
                  </a:lnTo>
                  <a:lnTo>
                    <a:pt x="506856" y="32765"/>
                  </a:lnTo>
                  <a:lnTo>
                    <a:pt x="453644" y="55499"/>
                  </a:lnTo>
                  <a:lnTo>
                    <a:pt x="418719" y="75564"/>
                  </a:lnTo>
                  <a:lnTo>
                    <a:pt x="380746" y="105282"/>
                  </a:lnTo>
                  <a:lnTo>
                    <a:pt x="354329" y="137922"/>
                  </a:lnTo>
                  <a:lnTo>
                    <a:pt x="341375" y="181610"/>
                  </a:lnTo>
                  <a:lnTo>
                    <a:pt x="340995" y="189864"/>
                  </a:lnTo>
                  <a:lnTo>
                    <a:pt x="353629" y="189864"/>
                  </a:lnTo>
                  <a:lnTo>
                    <a:pt x="354530" y="175005"/>
                  </a:lnTo>
                  <a:lnTo>
                    <a:pt x="354583" y="174116"/>
                  </a:lnTo>
                  <a:lnTo>
                    <a:pt x="355980" y="166624"/>
                  </a:lnTo>
                  <a:lnTo>
                    <a:pt x="358267" y="159130"/>
                  </a:lnTo>
                  <a:lnTo>
                    <a:pt x="358397" y="159130"/>
                  </a:lnTo>
                  <a:lnTo>
                    <a:pt x="361235" y="152145"/>
                  </a:lnTo>
                  <a:lnTo>
                    <a:pt x="365300" y="144525"/>
                  </a:lnTo>
                  <a:lnTo>
                    <a:pt x="370009" y="137032"/>
                  </a:lnTo>
                  <a:lnTo>
                    <a:pt x="375631" y="129539"/>
                  </a:lnTo>
                  <a:lnTo>
                    <a:pt x="382299" y="121919"/>
                  </a:lnTo>
                  <a:lnTo>
                    <a:pt x="382143" y="121919"/>
                  </a:lnTo>
                  <a:lnTo>
                    <a:pt x="389763" y="114300"/>
                  </a:lnTo>
                  <a:lnTo>
                    <a:pt x="397637" y="107061"/>
                  </a:lnTo>
                  <a:lnTo>
                    <a:pt x="406244" y="100075"/>
                  </a:lnTo>
                  <a:lnTo>
                    <a:pt x="415798" y="92837"/>
                  </a:lnTo>
                  <a:lnTo>
                    <a:pt x="425519" y="86232"/>
                  </a:lnTo>
                  <a:lnTo>
                    <a:pt x="436165" y="79628"/>
                  </a:lnTo>
                  <a:lnTo>
                    <a:pt x="447548" y="73025"/>
                  </a:lnTo>
                  <a:lnTo>
                    <a:pt x="459120" y="66928"/>
                  </a:lnTo>
                  <a:lnTo>
                    <a:pt x="484504" y="55117"/>
                  </a:lnTo>
                  <a:lnTo>
                    <a:pt x="484895" y="55117"/>
                  </a:lnTo>
                  <a:lnTo>
                    <a:pt x="510979" y="44830"/>
                  </a:lnTo>
                  <a:lnTo>
                    <a:pt x="539750" y="35432"/>
                  </a:lnTo>
                  <a:lnTo>
                    <a:pt x="569468" y="27559"/>
                  </a:lnTo>
                  <a:lnTo>
                    <a:pt x="569087" y="27559"/>
                  </a:lnTo>
                  <a:lnTo>
                    <a:pt x="600075" y="21209"/>
                  </a:lnTo>
                  <a:lnTo>
                    <a:pt x="600656" y="21209"/>
                  </a:lnTo>
                  <a:lnTo>
                    <a:pt x="631571" y="16510"/>
                  </a:lnTo>
                  <a:lnTo>
                    <a:pt x="632592" y="16510"/>
                  </a:lnTo>
                  <a:lnTo>
                    <a:pt x="663448" y="13715"/>
                  </a:lnTo>
                  <a:lnTo>
                    <a:pt x="663194" y="13715"/>
                  </a:lnTo>
                  <a:lnTo>
                    <a:pt x="695705" y="12700"/>
                  </a:lnTo>
                  <a:lnTo>
                    <a:pt x="695325" y="0"/>
                  </a:lnTo>
                  <a:close/>
                </a:path>
                <a:path extrusionOk="0" h="390525" w="695959">
                  <a:moveTo>
                    <a:pt x="354566" y="174402"/>
                  </a:moveTo>
                  <a:lnTo>
                    <a:pt x="354456" y="175005"/>
                  </a:lnTo>
                  <a:lnTo>
                    <a:pt x="354566" y="174402"/>
                  </a:lnTo>
                  <a:close/>
                </a:path>
                <a:path extrusionOk="0" h="390525" w="695959">
                  <a:moveTo>
                    <a:pt x="354618" y="174116"/>
                  </a:moveTo>
                  <a:lnTo>
                    <a:pt x="354566" y="174402"/>
                  </a:lnTo>
                  <a:lnTo>
                    <a:pt x="354618" y="174116"/>
                  </a:lnTo>
                  <a:close/>
                </a:path>
                <a:path extrusionOk="0" h="390525" w="695959">
                  <a:moveTo>
                    <a:pt x="356076" y="166624"/>
                  </a:moveTo>
                  <a:lnTo>
                    <a:pt x="355853" y="167386"/>
                  </a:lnTo>
                  <a:lnTo>
                    <a:pt x="356076" y="166624"/>
                  </a:lnTo>
                  <a:close/>
                </a:path>
                <a:path extrusionOk="0" h="390525" w="695959">
                  <a:moveTo>
                    <a:pt x="358397" y="159130"/>
                  </a:moveTo>
                  <a:lnTo>
                    <a:pt x="358267" y="159130"/>
                  </a:lnTo>
                  <a:lnTo>
                    <a:pt x="358140" y="159765"/>
                  </a:lnTo>
                  <a:lnTo>
                    <a:pt x="358397" y="159130"/>
                  </a:lnTo>
                  <a:close/>
                </a:path>
                <a:path extrusionOk="0" h="390525" w="695959">
                  <a:moveTo>
                    <a:pt x="361380" y="151789"/>
                  </a:moveTo>
                  <a:lnTo>
                    <a:pt x="361188" y="152145"/>
                  </a:lnTo>
                  <a:lnTo>
                    <a:pt x="361380" y="151789"/>
                  </a:lnTo>
                  <a:close/>
                </a:path>
                <a:path extrusionOk="0" h="390525" w="695959">
                  <a:moveTo>
                    <a:pt x="361462" y="151637"/>
                  </a:moveTo>
                  <a:lnTo>
                    <a:pt x="361380" y="151789"/>
                  </a:lnTo>
                  <a:lnTo>
                    <a:pt x="361462" y="151637"/>
                  </a:lnTo>
                  <a:close/>
                </a:path>
                <a:path extrusionOk="0" h="390525" w="695959">
                  <a:moveTo>
                    <a:pt x="365505" y="144144"/>
                  </a:moveTo>
                  <a:lnTo>
                    <a:pt x="365251" y="144525"/>
                  </a:lnTo>
                  <a:lnTo>
                    <a:pt x="365505" y="144144"/>
                  </a:lnTo>
                  <a:close/>
                </a:path>
                <a:path extrusionOk="0" h="390525" w="695959">
                  <a:moveTo>
                    <a:pt x="370310" y="136558"/>
                  </a:moveTo>
                  <a:lnTo>
                    <a:pt x="369950" y="137032"/>
                  </a:lnTo>
                  <a:lnTo>
                    <a:pt x="370310" y="136558"/>
                  </a:lnTo>
                  <a:close/>
                </a:path>
                <a:path extrusionOk="0" h="390525" w="695959">
                  <a:moveTo>
                    <a:pt x="375920" y="129159"/>
                  </a:moveTo>
                  <a:lnTo>
                    <a:pt x="375666" y="129412"/>
                  </a:lnTo>
                  <a:lnTo>
                    <a:pt x="375920" y="129159"/>
                  </a:lnTo>
                  <a:close/>
                </a:path>
                <a:path extrusionOk="0" h="390525" w="695959">
                  <a:moveTo>
                    <a:pt x="382524" y="121665"/>
                  </a:moveTo>
                  <a:lnTo>
                    <a:pt x="382143" y="121919"/>
                  </a:lnTo>
                  <a:lnTo>
                    <a:pt x="382299" y="121919"/>
                  </a:lnTo>
                  <a:lnTo>
                    <a:pt x="382524" y="121665"/>
                  </a:lnTo>
                  <a:close/>
                </a:path>
                <a:path extrusionOk="0" h="390525" w="695959">
                  <a:moveTo>
                    <a:pt x="389784" y="114300"/>
                  </a:moveTo>
                  <a:lnTo>
                    <a:pt x="389509" y="114553"/>
                  </a:lnTo>
                  <a:lnTo>
                    <a:pt x="389784" y="114300"/>
                  </a:lnTo>
                  <a:close/>
                </a:path>
                <a:path extrusionOk="0" h="390525" w="695959">
                  <a:moveTo>
                    <a:pt x="397693" y="107061"/>
                  </a:moveTo>
                  <a:lnTo>
                    <a:pt x="397382" y="107314"/>
                  </a:lnTo>
                  <a:lnTo>
                    <a:pt x="397693" y="107061"/>
                  </a:lnTo>
                  <a:close/>
                </a:path>
                <a:path extrusionOk="0" h="390525" w="695959">
                  <a:moveTo>
                    <a:pt x="406400" y="99949"/>
                  </a:moveTo>
                  <a:lnTo>
                    <a:pt x="406146" y="100075"/>
                  </a:lnTo>
                  <a:lnTo>
                    <a:pt x="406400" y="99949"/>
                  </a:lnTo>
                  <a:close/>
                </a:path>
                <a:path extrusionOk="0" h="390525" w="695959">
                  <a:moveTo>
                    <a:pt x="415913" y="92837"/>
                  </a:moveTo>
                  <a:lnTo>
                    <a:pt x="415544" y="93090"/>
                  </a:lnTo>
                  <a:lnTo>
                    <a:pt x="415913" y="92837"/>
                  </a:lnTo>
                  <a:close/>
                </a:path>
                <a:path extrusionOk="0" h="390525" w="695959">
                  <a:moveTo>
                    <a:pt x="425703" y="86105"/>
                  </a:moveTo>
                  <a:lnTo>
                    <a:pt x="425450" y="86232"/>
                  </a:lnTo>
                  <a:lnTo>
                    <a:pt x="425703" y="86105"/>
                  </a:lnTo>
                  <a:close/>
                </a:path>
                <a:path extrusionOk="0" h="390525" w="695959">
                  <a:moveTo>
                    <a:pt x="436372" y="79501"/>
                  </a:moveTo>
                  <a:lnTo>
                    <a:pt x="436118" y="79628"/>
                  </a:lnTo>
                  <a:lnTo>
                    <a:pt x="436372" y="79501"/>
                  </a:lnTo>
                  <a:close/>
                </a:path>
                <a:path extrusionOk="0" h="390525" w="695959">
                  <a:moveTo>
                    <a:pt x="447659" y="73025"/>
                  </a:moveTo>
                  <a:lnTo>
                    <a:pt x="447421" y="73151"/>
                  </a:lnTo>
                  <a:lnTo>
                    <a:pt x="447659" y="73025"/>
                  </a:lnTo>
                  <a:close/>
                </a:path>
                <a:path extrusionOk="0" h="390525" w="695959">
                  <a:moveTo>
                    <a:pt x="484895" y="55117"/>
                  </a:moveTo>
                  <a:lnTo>
                    <a:pt x="484504" y="55117"/>
                  </a:lnTo>
                  <a:lnTo>
                    <a:pt x="484250" y="55372"/>
                  </a:lnTo>
                  <a:lnTo>
                    <a:pt x="484895" y="55117"/>
                  </a:lnTo>
                  <a:close/>
                </a:path>
                <a:path extrusionOk="0" h="390525" w="695959">
                  <a:moveTo>
                    <a:pt x="511261" y="44720"/>
                  </a:moveTo>
                  <a:lnTo>
                    <a:pt x="510921" y="44830"/>
                  </a:lnTo>
                  <a:lnTo>
                    <a:pt x="511261" y="44720"/>
                  </a:lnTo>
                  <a:close/>
                </a:path>
                <a:path extrusionOk="0" h="390525" w="695959">
                  <a:moveTo>
                    <a:pt x="539846" y="35432"/>
                  </a:moveTo>
                  <a:lnTo>
                    <a:pt x="539369" y="35560"/>
                  </a:lnTo>
                  <a:lnTo>
                    <a:pt x="539846" y="35432"/>
                  </a:lnTo>
                  <a:close/>
                </a:path>
                <a:path extrusionOk="0" h="390525" w="695959">
                  <a:moveTo>
                    <a:pt x="600656" y="21209"/>
                  </a:moveTo>
                  <a:lnTo>
                    <a:pt x="600075" y="21209"/>
                  </a:lnTo>
                  <a:lnTo>
                    <a:pt x="599821" y="21336"/>
                  </a:lnTo>
                  <a:lnTo>
                    <a:pt x="600656" y="21209"/>
                  </a:lnTo>
                  <a:close/>
                </a:path>
                <a:path extrusionOk="0" h="390525" w="695959">
                  <a:moveTo>
                    <a:pt x="632592" y="16510"/>
                  </a:moveTo>
                  <a:lnTo>
                    <a:pt x="631571" y="16510"/>
                  </a:lnTo>
                  <a:lnTo>
                    <a:pt x="631190" y="16637"/>
                  </a:lnTo>
                  <a:lnTo>
                    <a:pt x="632592" y="1651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4" name="Google Shape;314;p25"/>
          <p:cNvSpPr txBox="1"/>
          <p:nvPr/>
        </p:nvSpPr>
        <p:spPr>
          <a:xfrm>
            <a:off x="513080" y="760603"/>
            <a:ext cx="3983990" cy="1117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p:txBody>
      </p:sp>
      <p:pic>
        <p:nvPicPr>
          <p:cNvPr id="315" name="Google Shape;315;p25"/>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316" name="Google Shape;316;p2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2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18" name="Google Shape;318;p25"/>
          <p:cNvSpPr txBox="1"/>
          <p:nvPr/>
        </p:nvSpPr>
        <p:spPr>
          <a:xfrm>
            <a:off x="9687559" y="2141982"/>
            <a:ext cx="1863089"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main() function call</a:t>
            </a:r>
            <a:endParaRPr sz="1800">
              <a:solidFill>
                <a:schemeClr val="dk1"/>
              </a:solidFill>
              <a:latin typeface="Calibri"/>
              <a:ea typeface="Calibri"/>
              <a:cs typeface="Calibri"/>
              <a:sym typeface="Calibri"/>
            </a:endParaRPr>
          </a:p>
        </p:txBody>
      </p:sp>
      <p:sp>
        <p:nvSpPr>
          <p:cNvPr id="319" name="Google Shape;319;p25"/>
          <p:cNvSpPr/>
          <p:nvPr/>
        </p:nvSpPr>
        <p:spPr>
          <a:xfrm>
            <a:off x="7659623" y="1575816"/>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3" name="Shape 323"/>
        <p:cNvGrpSpPr/>
        <p:nvPr/>
      </p:nvGrpSpPr>
      <p:grpSpPr>
        <a:xfrm>
          <a:off x="0" y="0"/>
          <a:ext cx="0" cy="0"/>
          <a:chOff x="0" y="0"/>
          <a:chExt cx="0" cy="0"/>
        </a:xfrm>
      </p:grpSpPr>
      <p:pic>
        <p:nvPicPr>
          <p:cNvPr id="324" name="Google Shape;324;p26"/>
          <p:cNvPicPr preferRelativeResize="0"/>
          <p:nvPr/>
        </p:nvPicPr>
        <p:blipFill rotWithShape="1">
          <a:blip r:embed="rId3">
            <a:alphaModFix/>
          </a:blip>
          <a:srcRect b="0" l="0" r="0" t="0"/>
          <a:stretch/>
        </p:blipFill>
        <p:spPr>
          <a:xfrm>
            <a:off x="5991187" y="1463384"/>
            <a:ext cx="4429984" cy="5285179"/>
          </a:xfrm>
          <a:prstGeom prst="rect">
            <a:avLst/>
          </a:prstGeom>
          <a:noFill/>
          <a:ln>
            <a:noFill/>
          </a:ln>
        </p:spPr>
      </p:pic>
      <p:pic>
        <p:nvPicPr>
          <p:cNvPr id="325" name="Google Shape;325;p26"/>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326" name="Google Shape;326;p2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26"/>
          <p:cNvSpPr txBox="1"/>
          <p:nvPr/>
        </p:nvSpPr>
        <p:spPr>
          <a:xfrm>
            <a:off x="513080" y="760603"/>
            <a:ext cx="4840605" cy="53994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0" lvl="0" marL="12700" marR="0" rtl="0" algn="l">
              <a:lnSpc>
                <a:spcPct val="100000"/>
              </a:lnSpc>
              <a:spcBef>
                <a:spcPts val="1280"/>
              </a:spcBef>
              <a:spcAft>
                <a:spcPts val="0"/>
              </a:spcAft>
              <a:buNone/>
            </a:pPr>
            <a:r>
              <a:rPr b="1" lang="en-US" sz="2400">
                <a:solidFill>
                  <a:srgbClr val="C00000"/>
                </a:solidFill>
                <a:latin typeface="Calibri"/>
                <a:ea typeface="Calibri"/>
                <a:cs typeface="Calibri"/>
                <a:sym typeface="Calibri"/>
              </a:rPr>
              <a:t>Example:</a:t>
            </a:r>
            <a:endParaRPr sz="2400">
              <a:solidFill>
                <a:schemeClr val="dk1"/>
              </a:solidFill>
              <a:latin typeface="Calibri"/>
              <a:ea typeface="Calibri"/>
              <a:cs typeface="Calibri"/>
              <a:sym typeface="Calibri"/>
            </a:endParaRPr>
          </a:p>
          <a:p>
            <a:pPr indent="0" lvl="0" marL="44450" marR="5080" rtl="0" algn="l">
              <a:lnSpc>
                <a:spcPct val="170100"/>
              </a:lnSpc>
              <a:spcBef>
                <a:spcPts val="290"/>
              </a:spcBef>
              <a:spcAft>
                <a:spcPts val="0"/>
              </a:spcAft>
              <a:buNone/>
            </a:pPr>
            <a:r>
              <a:rPr b="1" lang="en-US" sz="2000">
                <a:solidFill>
                  <a:srgbClr val="006FC0"/>
                </a:solidFill>
                <a:latin typeface="Calibri"/>
                <a:ea typeface="Calibri"/>
                <a:cs typeface="Calibri"/>
                <a:sym typeface="Calibri"/>
              </a:rPr>
              <a:t>Figure 7.2 contains a quicksort program that  reads 9-integers into an </a:t>
            </a:r>
            <a:r>
              <a:rPr b="1" i="1" lang="en-US" sz="2000">
                <a:solidFill>
                  <a:srgbClr val="006FC0"/>
                </a:solidFill>
                <a:latin typeface="Calibri"/>
                <a:ea typeface="Calibri"/>
                <a:cs typeface="Calibri"/>
                <a:sym typeface="Calibri"/>
              </a:rPr>
              <a:t>array </a:t>
            </a:r>
            <a:r>
              <a:rPr b="1" lang="en-US" sz="2000">
                <a:solidFill>
                  <a:srgbClr val="006FC0"/>
                </a:solidFill>
                <a:latin typeface="Consolas"/>
                <a:ea typeface="Consolas"/>
                <a:cs typeface="Consolas"/>
                <a:sym typeface="Consolas"/>
              </a:rPr>
              <a:t>a </a:t>
            </a:r>
            <a:r>
              <a:rPr b="1" lang="en-US" sz="2000">
                <a:solidFill>
                  <a:srgbClr val="006FC0"/>
                </a:solidFill>
                <a:latin typeface="Calibri"/>
                <a:ea typeface="Calibri"/>
                <a:cs typeface="Calibri"/>
                <a:sym typeface="Calibri"/>
              </a:rPr>
              <a:t>and sorts  them using the recursive quicksort algorithm.</a:t>
            </a:r>
            <a:endParaRPr sz="2000">
              <a:solidFill>
                <a:schemeClr val="dk1"/>
              </a:solidFill>
              <a:latin typeface="Calibri"/>
              <a:ea typeface="Calibri"/>
              <a:cs typeface="Calibri"/>
              <a:sym typeface="Calibri"/>
            </a:endParaRPr>
          </a:p>
          <a:p>
            <a:pPr indent="0" lvl="0" marL="0" marR="0" rtl="0" algn="l">
              <a:lnSpc>
                <a:spcPct val="100000"/>
              </a:lnSpc>
              <a:spcBef>
                <a:spcPts val="60"/>
              </a:spcBef>
              <a:spcAft>
                <a:spcPts val="0"/>
              </a:spcAft>
              <a:buNone/>
            </a:pPr>
            <a:r>
              <a:t/>
            </a:r>
            <a:endParaRPr sz="1850">
              <a:solidFill>
                <a:schemeClr val="dk1"/>
              </a:solidFill>
              <a:latin typeface="Calibri"/>
              <a:ea typeface="Calibri"/>
              <a:cs typeface="Calibri"/>
              <a:sym typeface="Calibri"/>
            </a:endParaRPr>
          </a:p>
          <a:p>
            <a:pPr indent="0" lvl="0" marL="4445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The main function has three tasks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0" marL="508000" marR="0" rtl="0" algn="l">
              <a:lnSpc>
                <a:spcPct val="100000"/>
              </a:lnSpc>
              <a:spcBef>
                <a:spcPts val="1705"/>
              </a:spcBef>
              <a:spcAft>
                <a:spcPts val="0"/>
              </a:spcAft>
              <a:buClr>
                <a:srgbClr val="001F5F"/>
              </a:buClr>
              <a:buSzPts val="2000"/>
              <a:buFont typeface="Calibri"/>
              <a:buAutoNum type="arabicPeriod"/>
            </a:pPr>
            <a:r>
              <a:rPr b="1" lang="en-US" sz="2000">
                <a:solidFill>
                  <a:srgbClr val="001F5F"/>
                </a:solidFill>
                <a:latin typeface="Calibri"/>
                <a:ea typeface="Calibri"/>
                <a:cs typeface="Calibri"/>
                <a:sym typeface="Calibri"/>
              </a:rPr>
              <a:t>Calls </a:t>
            </a:r>
            <a:r>
              <a:rPr b="1" i="1" lang="en-US" sz="2000">
                <a:solidFill>
                  <a:srgbClr val="001F5F"/>
                </a:solidFill>
                <a:latin typeface="Calibri"/>
                <a:ea typeface="Calibri"/>
                <a:cs typeface="Calibri"/>
                <a:sym typeface="Calibri"/>
              </a:rPr>
              <a:t>readArray</a:t>
            </a:r>
            <a:r>
              <a:rPr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0" marL="508000" marR="0" rtl="0" algn="l">
              <a:lnSpc>
                <a:spcPct val="100000"/>
              </a:lnSpc>
              <a:spcBef>
                <a:spcPts val="1705"/>
              </a:spcBef>
              <a:spcAft>
                <a:spcPts val="0"/>
              </a:spcAft>
              <a:buClr>
                <a:srgbClr val="001F5F"/>
              </a:buClr>
              <a:buSzPts val="2000"/>
              <a:buFont typeface="Calibri"/>
              <a:buAutoNum type="arabicPeriod"/>
            </a:pPr>
            <a:r>
              <a:rPr b="1" lang="en-US" sz="2000">
                <a:solidFill>
                  <a:srgbClr val="001F5F"/>
                </a:solidFill>
                <a:latin typeface="Calibri"/>
                <a:ea typeface="Calibri"/>
                <a:cs typeface="Calibri"/>
                <a:sym typeface="Calibri"/>
              </a:rPr>
              <a:t>Sets the sentinels</a:t>
            </a:r>
            <a:r>
              <a:rPr lang="en-US" sz="2000">
                <a:solidFill>
                  <a:srgbClr val="001F5F"/>
                </a:solidFill>
                <a:latin typeface="Calibri"/>
                <a:ea typeface="Calibri"/>
                <a:cs typeface="Calibri"/>
                <a:sym typeface="Calibri"/>
              </a:rPr>
              <a:t>, and then</a:t>
            </a:r>
            <a:endParaRPr sz="2000">
              <a:solidFill>
                <a:schemeClr val="dk1"/>
              </a:solidFill>
              <a:latin typeface="Calibri"/>
              <a:ea typeface="Calibri"/>
              <a:cs typeface="Calibri"/>
              <a:sym typeface="Calibri"/>
            </a:endParaRPr>
          </a:p>
          <a:p>
            <a:pPr indent="-342900" lvl="0" marL="508000" marR="0" rtl="0" algn="l">
              <a:lnSpc>
                <a:spcPct val="100000"/>
              </a:lnSpc>
              <a:spcBef>
                <a:spcPts val="1689"/>
              </a:spcBef>
              <a:spcAft>
                <a:spcPts val="0"/>
              </a:spcAft>
              <a:buClr>
                <a:srgbClr val="001F5F"/>
              </a:buClr>
              <a:buSzPts val="2000"/>
              <a:buFont typeface="Calibri"/>
              <a:buAutoNum type="arabicPeriod"/>
            </a:pPr>
            <a:r>
              <a:rPr b="1" lang="en-US" sz="2000">
                <a:solidFill>
                  <a:srgbClr val="001F5F"/>
                </a:solidFill>
                <a:latin typeface="Calibri"/>
                <a:ea typeface="Calibri"/>
                <a:cs typeface="Calibri"/>
                <a:sym typeface="Calibri"/>
              </a:rPr>
              <a:t>Calls quicksort on the entire data array</a:t>
            </a:r>
            <a:r>
              <a:rPr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28" name="Google Shape;328;p2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29" name="Google Shape;329;p26"/>
          <p:cNvSpPr/>
          <p:nvPr/>
        </p:nvSpPr>
        <p:spPr>
          <a:xfrm>
            <a:off x="5512308" y="1491996"/>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27"/>
          <p:cNvSpPr txBox="1"/>
          <p:nvPr/>
        </p:nvSpPr>
        <p:spPr>
          <a:xfrm>
            <a:off x="513080" y="2199741"/>
            <a:ext cx="4676775" cy="1398270"/>
          </a:xfrm>
          <a:prstGeom prst="rect">
            <a:avLst/>
          </a:prstGeom>
          <a:noFill/>
          <a:ln>
            <a:noFill/>
          </a:ln>
        </p:spPr>
        <p:txBody>
          <a:bodyPr anchorCtr="0" anchor="t" bIns="0" lIns="0" spcFirstLastPara="1" rIns="0" wrap="square" tIns="12700">
            <a:spAutoFit/>
          </a:bodyPr>
          <a:lstStyle/>
          <a:p>
            <a:pPr indent="-228600" lvl="0" marL="241300" marR="5080" rtl="0" algn="l">
              <a:lnSpc>
                <a:spcPct val="150100"/>
              </a:lnSpc>
              <a:spcBef>
                <a:spcPts val="0"/>
              </a:spcBef>
              <a:spcAft>
                <a:spcPts val="0"/>
              </a:spcAft>
              <a:buClr>
                <a:srgbClr val="006FC0"/>
              </a:buClr>
              <a:buSzPts val="2000"/>
              <a:buFont typeface="Arial"/>
              <a:buChar char="•"/>
            </a:pPr>
            <a:r>
              <a:rPr b="1" lang="en-US" sz="2000">
                <a:solidFill>
                  <a:srgbClr val="006FC0"/>
                </a:solidFill>
                <a:latin typeface="Calibri"/>
                <a:ea typeface="Calibri"/>
                <a:cs typeface="Calibri"/>
                <a:sym typeface="Calibri"/>
              </a:rPr>
              <a:t>Figure 7.3 </a:t>
            </a:r>
            <a:r>
              <a:rPr b="1" lang="en-US" sz="2000">
                <a:solidFill>
                  <a:srgbClr val="001F5F"/>
                </a:solidFill>
                <a:latin typeface="Calibri"/>
                <a:ea typeface="Calibri"/>
                <a:cs typeface="Calibri"/>
                <a:sym typeface="Calibri"/>
              </a:rPr>
              <a:t>suggests a sequence of calls  that might result from an execution of the  program</a:t>
            </a:r>
            <a:r>
              <a:rPr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35" name="Google Shape;335;p27"/>
          <p:cNvSpPr txBox="1"/>
          <p:nvPr/>
        </p:nvSpPr>
        <p:spPr>
          <a:xfrm>
            <a:off x="741680" y="3697915"/>
            <a:ext cx="4392295" cy="2312670"/>
          </a:xfrm>
          <a:prstGeom prst="rect">
            <a:avLst/>
          </a:prstGeom>
          <a:noFill/>
          <a:ln>
            <a:noFill/>
          </a:ln>
        </p:spPr>
        <p:txBody>
          <a:bodyPr anchorCtr="0" anchor="t" bIns="0" lIns="0" spcFirstLastPara="1" rIns="0" wrap="square" tIns="13325">
            <a:spAutoFit/>
          </a:bodyPr>
          <a:lstStyle/>
          <a:p>
            <a:pPr indent="0" lvl="0" marL="12700" marR="5080" rtl="0" algn="l">
              <a:lnSpc>
                <a:spcPct val="150000"/>
              </a:lnSpc>
              <a:spcBef>
                <a:spcPts val="0"/>
              </a:spcBef>
              <a:spcAft>
                <a:spcPts val="0"/>
              </a:spcAft>
              <a:buNone/>
            </a:pPr>
            <a:r>
              <a:rPr b="1" lang="en-US" sz="2000">
                <a:solidFill>
                  <a:schemeClr val="dk1"/>
                </a:solidFill>
                <a:latin typeface="Calibri"/>
                <a:ea typeface="Calibri"/>
                <a:cs typeface="Calibri"/>
                <a:sym typeface="Calibri"/>
              </a:rPr>
              <a:t>In this execution, the call to partition(1,9)  returns 4</a:t>
            </a:r>
            <a:r>
              <a:rPr lang="en-US" sz="2000">
                <a:solidFill>
                  <a:schemeClr val="dk1"/>
                </a:solidFill>
                <a:latin typeface="Calibri"/>
                <a:ea typeface="Calibri"/>
                <a:cs typeface="Calibri"/>
                <a:sym typeface="Calibri"/>
              </a:rPr>
              <a:t>, so </a:t>
            </a:r>
            <a:r>
              <a:rPr b="1" lang="en-US" sz="2000">
                <a:solidFill>
                  <a:schemeClr val="dk1"/>
                </a:solidFill>
                <a:latin typeface="Calibri"/>
                <a:ea typeface="Calibri"/>
                <a:cs typeface="Calibri"/>
                <a:sym typeface="Calibri"/>
              </a:rPr>
              <a:t>a[1] through a[3] hold  elements less than its chosen separator  value v</a:t>
            </a:r>
            <a:r>
              <a:rPr lang="en-US" sz="2000">
                <a:solidFill>
                  <a:schemeClr val="dk1"/>
                </a:solidFill>
                <a:latin typeface="Calibri"/>
                <a:ea typeface="Calibri"/>
                <a:cs typeface="Calibri"/>
                <a:sym typeface="Calibri"/>
              </a:rPr>
              <a:t>, while </a:t>
            </a:r>
            <a:r>
              <a:rPr b="1" lang="en-US" sz="2000">
                <a:solidFill>
                  <a:schemeClr val="dk1"/>
                </a:solidFill>
                <a:latin typeface="Calibri"/>
                <a:ea typeface="Calibri"/>
                <a:cs typeface="Calibri"/>
                <a:sym typeface="Calibri"/>
              </a:rPr>
              <a:t>the larger elements are in  a[5] through a[9]</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336" name="Google Shape;336;p27"/>
          <p:cNvSpPr txBox="1"/>
          <p:nvPr/>
        </p:nvSpPr>
        <p:spPr>
          <a:xfrm>
            <a:off x="513080" y="1426210"/>
            <a:ext cx="238823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p:txBody>
      </p:sp>
      <p:sp>
        <p:nvSpPr>
          <p:cNvPr id="337" name="Google Shape;337;p27"/>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grpSp>
        <p:nvGrpSpPr>
          <p:cNvPr id="338" name="Google Shape;338;p27"/>
          <p:cNvGrpSpPr/>
          <p:nvPr/>
        </p:nvGrpSpPr>
        <p:grpSpPr>
          <a:xfrm>
            <a:off x="8857488" y="469391"/>
            <a:ext cx="3145536" cy="5916169"/>
            <a:chOff x="8857488" y="469391"/>
            <a:chExt cx="3145536" cy="5916169"/>
          </a:xfrm>
        </p:grpSpPr>
        <p:pic>
          <p:nvPicPr>
            <p:cNvPr id="339" name="Google Shape;339;p27"/>
            <p:cNvPicPr preferRelativeResize="0"/>
            <p:nvPr/>
          </p:nvPicPr>
          <p:blipFill rotWithShape="1">
            <a:blip r:embed="rId3">
              <a:alphaModFix/>
            </a:blip>
            <a:srcRect b="0" l="0" r="0" t="0"/>
            <a:stretch/>
          </p:blipFill>
          <p:spPr>
            <a:xfrm>
              <a:off x="10658855" y="469391"/>
              <a:ext cx="934211" cy="1399031"/>
            </a:xfrm>
            <a:prstGeom prst="rect">
              <a:avLst/>
            </a:prstGeom>
            <a:noFill/>
            <a:ln>
              <a:noFill/>
            </a:ln>
          </p:spPr>
        </p:pic>
        <p:pic>
          <p:nvPicPr>
            <p:cNvPr id="340" name="Google Shape;340;p27"/>
            <p:cNvPicPr preferRelativeResize="0"/>
            <p:nvPr/>
          </p:nvPicPr>
          <p:blipFill rotWithShape="1">
            <a:blip r:embed="rId4">
              <a:alphaModFix/>
            </a:blip>
            <a:srcRect b="0" l="0" r="0" t="0"/>
            <a:stretch/>
          </p:blipFill>
          <p:spPr>
            <a:xfrm>
              <a:off x="8857488" y="1728216"/>
              <a:ext cx="3145536" cy="4657344"/>
            </a:xfrm>
            <a:prstGeom prst="rect">
              <a:avLst/>
            </a:prstGeom>
            <a:noFill/>
            <a:ln>
              <a:noFill/>
            </a:ln>
          </p:spPr>
        </p:pic>
      </p:grpSp>
      <p:sp>
        <p:nvSpPr>
          <p:cNvPr id="341" name="Google Shape;341;p2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2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43" name="Google Shape;343;p27"/>
          <p:cNvSpPr/>
          <p:nvPr/>
        </p:nvSpPr>
        <p:spPr>
          <a:xfrm>
            <a:off x="5300471" y="1423416"/>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27"/>
          <p:cNvSpPr/>
          <p:nvPr/>
        </p:nvSpPr>
        <p:spPr>
          <a:xfrm>
            <a:off x="8680704" y="1423416"/>
            <a:ext cx="0" cy="4878705"/>
          </a:xfrm>
          <a:custGeom>
            <a:rect b="b" l="l" r="r" t="t"/>
            <a:pathLst>
              <a:path extrusionOk="0" h="4878705" w="120000">
                <a:moveTo>
                  <a:pt x="0" y="0"/>
                </a:moveTo>
                <a:lnTo>
                  <a:pt x="0" y="487856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27"/>
          <p:cNvSpPr txBox="1"/>
          <p:nvPr/>
        </p:nvSpPr>
        <p:spPr>
          <a:xfrm>
            <a:off x="5757417" y="1490217"/>
            <a:ext cx="2538730" cy="4827270"/>
          </a:xfrm>
          <a:prstGeom prst="rect">
            <a:avLst/>
          </a:prstGeom>
          <a:noFill/>
          <a:ln>
            <a:noFill/>
          </a:ln>
        </p:spPr>
        <p:txBody>
          <a:bodyPr anchorCtr="0" anchor="t" bIns="0" lIns="0" spcFirstLastPara="1" rIns="0" wrap="square" tIns="127000">
            <a:spAutoFit/>
          </a:bodyPr>
          <a:lstStyle/>
          <a:p>
            <a:pPr indent="0" lvl="0" marL="12700" marR="0" rtl="0" algn="l">
              <a:lnSpc>
                <a:spcPct val="100000"/>
              </a:lnSpc>
              <a:spcBef>
                <a:spcPts val="0"/>
              </a:spcBef>
              <a:spcAft>
                <a:spcPts val="0"/>
              </a:spcAft>
              <a:buNone/>
            </a:pPr>
            <a:r>
              <a:rPr b="1" lang="en-US" sz="1500">
                <a:solidFill>
                  <a:srgbClr val="00AFEF"/>
                </a:solidFill>
                <a:latin typeface="Consolas"/>
                <a:ea typeface="Consolas"/>
                <a:cs typeface="Consolas"/>
                <a:sym typeface="Consolas"/>
              </a:rPr>
              <a:t>enter main()</a:t>
            </a:r>
            <a:endParaRPr sz="1500">
              <a:solidFill>
                <a:schemeClr val="dk1"/>
              </a:solidFill>
              <a:latin typeface="Consolas"/>
              <a:ea typeface="Consolas"/>
              <a:cs typeface="Consolas"/>
              <a:sym typeface="Consolas"/>
            </a:endParaRPr>
          </a:p>
          <a:p>
            <a:pPr indent="0" lvl="0" marL="222884" marR="213995" rtl="0" algn="l">
              <a:lnSpc>
                <a:spcPct val="150000"/>
              </a:lnSpc>
              <a:spcBef>
                <a:spcPts val="0"/>
              </a:spcBef>
              <a:spcAft>
                <a:spcPts val="0"/>
              </a:spcAft>
              <a:buNone/>
            </a:pPr>
            <a:r>
              <a:rPr b="1" lang="en-US" sz="1500">
                <a:solidFill>
                  <a:srgbClr val="001F5F"/>
                </a:solidFill>
                <a:latin typeface="Consolas"/>
                <a:ea typeface="Consolas"/>
                <a:cs typeface="Consolas"/>
                <a:sym typeface="Consolas"/>
              </a:rPr>
              <a:t>enter readArray()  leave readArray()  </a:t>
            </a:r>
            <a:r>
              <a:rPr b="1" lang="en-US" sz="1500">
                <a:solidFill>
                  <a:srgbClr val="6F2F9F"/>
                </a:solidFill>
                <a:latin typeface="Consolas"/>
                <a:ea typeface="Consolas"/>
                <a:cs typeface="Consolas"/>
                <a:sym typeface="Consolas"/>
              </a:rPr>
              <a:t>enter quicksort(1,9)</a:t>
            </a:r>
            <a:endParaRPr sz="1500">
              <a:solidFill>
                <a:schemeClr val="dk1"/>
              </a:solidFill>
              <a:latin typeface="Consolas"/>
              <a:ea typeface="Consolas"/>
              <a:cs typeface="Consolas"/>
              <a:sym typeface="Consolas"/>
            </a:endParaRPr>
          </a:p>
          <a:p>
            <a:pPr indent="0" lvl="0" marL="433069" marR="5080" rtl="0" algn="just">
              <a:lnSpc>
                <a:spcPct val="150000"/>
              </a:lnSpc>
              <a:spcBef>
                <a:spcPts val="0"/>
              </a:spcBef>
              <a:spcAft>
                <a:spcPts val="0"/>
              </a:spcAft>
              <a:buNone/>
            </a:pPr>
            <a:r>
              <a:rPr b="1" lang="en-US" sz="1500">
                <a:solidFill>
                  <a:srgbClr val="538235"/>
                </a:solidFill>
                <a:latin typeface="Consolas"/>
                <a:ea typeface="Consolas"/>
                <a:cs typeface="Consolas"/>
                <a:sym typeface="Consolas"/>
              </a:rPr>
              <a:t>enter partition(1,9)  leave partition(1,9)  </a:t>
            </a:r>
            <a:r>
              <a:rPr b="1" lang="en-US" sz="1500">
                <a:solidFill>
                  <a:srgbClr val="C55A11"/>
                </a:solidFill>
                <a:latin typeface="Consolas"/>
                <a:ea typeface="Consolas"/>
                <a:cs typeface="Consolas"/>
                <a:sym typeface="Consolas"/>
              </a:rPr>
              <a:t>enter quicksort(1,3)</a:t>
            </a:r>
            <a:endParaRPr sz="1500">
              <a:solidFill>
                <a:schemeClr val="dk1"/>
              </a:solidFill>
              <a:latin typeface="Consolas"/>
              <a:ea typeface="Consolas"/>
              <a:cs typeface="Consolas"/>
              <a:sym typeface="Consolas"/>
            </a:endParaRPr>
          </a:p>
          <a:p>
            <a:pPr indent="0" lvl="0" marL="433069" marR="0" rtl="0" algn="l">
              <a:lnSpc>
                <a:spcPct val="100000"/>
              </a:lnSpc>
              <a:spcBef>
                <a:spcPts val="900"/>
              </a:spcBef>
              <a:spcAft>
                <a:spcPts val="0"/>
              </a:spcAft>
              <a:buNone/>
            </a:pPr>
            <a:r>
              <a:rPr b="1" lang="en-US" sz="1500">
                <a:solidFill>
                  <a:srgbClr val="C55A11"/>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0" lvl="0" marL="433069" marR="5080" rtl="0" algn="l">
              <a:lnSpc>
                <a:spcPct val="150000"/>
              </a:lnSpc>
              <a:spcBef>
                <a:spcPts val="5"/>
              </a:spcBef>
              <a:spcAft>
                <a:spcPts val="0"/>
              </a:spcAft>
              <a:buNone/>
            </a:pPr>
            <a:r>
              <a:rPr b="1" lang="en-US" sz="1500">
                <a:solidFill>
                  <a:srgbClr val="C55A11"/>
                </a:solidFill>
                <a:latin typeface="Consolas"/>
                <a:ea typeface="Consolas"/>
                <a:cs typeface="Consolas"/>
                <a:sym typeface="Consolas"/>
              </a:rPr>
              <a:t>leave quicksort(1,3)  </a:t>
            </a:r>
            <a:r>
              <a:rPr b="1" lang="en-US" sz="1500">
                <a:solidFill>
                  <a:srgbClr val="3A3838"/>
                </a:solidFill>
                <a:latin typeface="Consolas"/>
                <a:ea typeface="Consolas"/>
                <a:cs typeface="Consolas"/>
                <a:sym typeface="Consolas"/>
              </a:rPr>
              <a:t>enter quicksort(5,9)</a:t>
            </a:r>
            <a:endParaRPr sz="1500">
              <a:solidFill>
                <a:schemeClr val="dk1"/>
              </a:solidFill>
              <a:latin typeface="Consolas"/>
              <a:ea typeface="Consolas"/>
              <a:cs typeface="Consolas"/>
              <a:sym typeface="Consolas"/>
            </a:endParaRPr>
          </a:p>
          <a:p>
            <a:pPr indent="0" lvl="0" marL="433069" marR="0" rtl="0" algn="l">
              <a:lnSpc>
                <a:spcPct val="100000"/>
              </a:lnSpc>
              <a:spcBef>
                <a:spcPts val="900"/>
              </a:spcBef>
              <a:spcAft>
                <a:spcPts val="0"/>
              </a:spcAft>
              <a:buNone/>
            </a:pPr>
            <a:r>
              <a:rPr b="1" lang="en-US" sz="1500">
                <a:solidFill>
                  <a:srgbClr val="3A3838"/>
                </a:solidFill>
                <a:latin typeface="Consolas"/>
                <a:ea typeface="Consolas"/>
                <a:cs typeface="Consolas"/>
                <a:sym typeface="Consolas"/>
              </a:rPr>
              <a:t>...</a:t>
            </a:r>
            <a:endParaRPr sz="1500">
              <a:solidFill>
                <a:schemeClr val="dk1"/>
              </a:solidFill>
              <a:latin typeface="Consolas"/>
              <a:ea typeface="Consolas"/>
              <a:cs typeface="Consolas"/>
              <a:sym typeface="Consolas"/>
            </a:endParaRPr>
          </a:p>
          <a:p>
            <a:pPr indent="210184" lvl="0" marL="222884" marR="5080" rtl="0" algn="l">
              <a:lnSpc>
                <a:spcPct val="180000"/>
              </a:lnSpc>
              <a:spcBef>
                <a:spcPts val="240"/>
              </a:spcBef>
              <a:spcAft>
                <a:spcPts val="0"/>
              </a:spcAft>
              <a:buNone/>
            </a:pPr>
            <a:r>
              <a:rPr b="1" lang="en-US" sz="1500">
                <a:solidFill>
                  <a:srgbClr val="3A3838"/>
                </a:solidFill>
                <a:latin typeface="Consolas"/>
                <a:ea typeface="Consolas"/>
                <a:cs typeface="Consolas"/>
                <a:sym typeface="Consolas"/>
              </a:rPr>
              <a:t>leave quicksort(5,9)  </a:t>
            </a:r>
            <a:r>
              <a:rPr b="1" lang="en-US" sz="1500">
                <a:solidFill>
                  <a:srgbClr val="6F2F9F"/>
                </a:solidFill>
                <a:latin typeface="Consolas"/>
                <a:ea typeface="Consolas"/>
                <a:cs typeface="Consolas"/>
                <a:sym typeface="Consolas"/>
              </a:rPr>
              <a:t>leave quicksort(1,9)</a:t>
            </a:r>
            <a:endParaRPr sz="1500">
              <a:solidFill>
                <a:schemeClr val="dk1"/>
              </a:solidFill>
              <a:latin typeface="Consolas"/>
              <a:ea typeface="Consolas"/>
              <a:cs typeface="Consolas"/>
              <a:sym typeface="Consolas"/>
            </a:endParaRPr>
          </a:p>
          <a:p>
            <a:pPr indent="0" lvl="0" marL="12700" marR="0" rtl="0" algn="l">
              <a:lnSpc>
                <a:spcPct val="100000"/>
              </a:lnSpc>
              <a:spcBef>
                <a:spcPts val="660"/>
              </a:spcBef>
              <a:spcAft>
                <a:spcPts val="0"/>
              </a:spcAft>
              <a:buNone/>
            </a:pPr>
            <a:r>
              <a:rPr b="1" lang="en-US" sz="1500">
                <a:solidFill>
                  <a:srgbClr val="00AFEF"/>
                </a:solidFill>
                <a:latin typeface="Consolas"/>
                <a:ea typeface="Consolas"/>
                <a:cs typeface="Consolas"/>
                <a:sym typeface="Consolas"/>
              </a:rPr>
              <a:t>leave main()</a:t>
            </a:r>
            <a:endParaRPr sz="1500">
              <a:solidFill>
                <a:schemeClr val="dk1"/>
              </a:solidFill>
              <a:latin typeface="Consolas"/>
              <a:ea typeface="Consolas"/>
              <a:cs typeface="Consolas"/>
              <a:sym typeface="Consolas"/>
            </a:endParaRPr>
          </a:p>
        </p:txBody>
      </p:sp>
      <p:sp>
        <p:nvSpPr>
          <p:cNvPr id="346" name="Google Shape;346;p27"/>
          <p:cNvSpPr txBox="1"/>
          <p:nvPr/>
        </p:nvSpPr>
        <p:spPr>
          <a:xfrm>
            <a:off x="5379211" y="6595364"/>
            <a:ext cx="313245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chemeClr val="dk1"/>
                </a:solidFill>
                <a:latin typeface="Calibri"/>
                <a:ea typeface="Calibri"/>
                <a:cs typeface="Calibri"/>
                <a:sym typeface="Calibri"/>
              </a:rPr>
              <a:t>Fig 7.3: Possible activations of Fig 7.2</a:t>
            </a:r>
            <a:endParaRPr sz="16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0" name="Shape 350"/>
        <p:cNvGrpSpPr/>
        <p:nvPr/>
      </p:nvGrpSpPr>
      <p:grpSpPr>
        <a:xfrm>
          <a:off x="0" y="0"/>
          <a:ext cx="0" cy="0"/>
          <a:chOff x="0" y="0"/>
          <a:chExt cx="0" cy="0"/>
        </a:xfrm>
      </p:grpSpPr>
      <p:sp>
        <p:nvSpPr>
          <p:cNvPr id="351" name="Google Shape;351;p28"/>
          <p:cNvSpPr txBox="1"/>
          <p:nvPr/>
        </p:nvSpPr>
        <p:spPr>
          <a:xfrm>
            <a:off x="471931" y="2056637"/>
            <a:ext cx="7718425" cy="36068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chemeClr val="dk1"/>
              </a:buClr>
              <a:buSzPts val="2200"/>
              <a:buFont typeface="Arial"/>
              <a:buChar char="•"/>
            </a:pPr>
            <a:r>
              <a:rPr b="1" i="1" lang="en-US" sz="2200">
                <a:solidFill>
                  <a:schemeClr val="dk1"/>
                </a:solidFill>
                <a:latin typeface="Calibri"/>
                <a:ea typeface="Calibri"/>
                <a:cs typeface="Calibri"/>
                <a:sym typeface="Calibri"/>
              </a:rPr>
              <a:t>Each execution of procedure </a:t>
            </a:r>
            <a:r>
              <a:rPr b="1" lang="en-US" sz="2200">
                <a:solidFill>
                  <a:schemeClr val="dk1"/>
                </a:solidFill>
                <a:latin typeface="Calibri"/>
                <a:ea typeface="Calibri"/>
                <a:cs typeface="Calibri"/>
                <a:sym typeface="Calibri"/>
              </a:rPr>
              <a:t>is referred to as an </a:t>
            </a:r>
            <a:r>
              <a:rPr b="1" i="1" lang="en-US" sz="2200">
                <a:solidFill>
                  <a:schemeClr val="dk1"/>
                </a:solidFill>
                <a:latin typeface="Calibri"/>
                <a:ea typeface="Calibri"/>
                <a:cs typeface="Calibri"/>
                <a:sym typeface="Calibri"/>
              </a:rPr>
              <a:t>activation </a:t>
            </a:r>
            <a:r>
              <a:rPr b="1" lang="en-US" sz="2200">
                <a:solidFill>
                  <a:schemeClr val="dk1"/>
                </a:solidFill>
                <a:latin typeface="Calibri"/>
                <a:ea typeface="Calibri"/>
                <a:cs typeface="Calibri"/>
                <a:sym typeface="Calibri"/>
              </a:rPr>
              <a:t>of the</a:t>
            </a:r>
            <a:endParaRPr sz="2200">
              <a:solidFill>
                <a:schemeClr val="dk1"/>
              </a:solidFill>
              <a:latin typeface="Calibri"/>
              <a:ea typeface="Calibri"/>
              <a:cs typeface="Calibri"/>
              <a:sym typeface="Calibri"/>
            </a:endParaRPr>
          </a:p>
        </p:txBody>
      </p:sp>
      <p:sp>
        <p:nvSpPr>
          <p:cNvPr id="352" name="Google Shape;352;p28"/>
          <p:cNvSpPr txBox="1"/>
          <p:nvPr/>
        </p:nvSpPr>
        <p:spPr>
          <a:xfrm>
            <a:off x="471931" y="2559557"/>
            <a:ext cx="7334884" cy="3856990"/>
          </a:xfrm>
          <a:prstGeom prst="rect">
            <a:avLst/>
          </a:prstGeom>
          <a:noFill/>
          <a:ln>
            <a:noFill/>
          </a:ln>
        </p:spPr>
        <p:txBody>
          <a:bodyPr anchorCtr="0" anchor="t" bIns="0" lIns="0" spcFirstLastPara="1" rIns="0" wrap="square" tIns="12050">
            <a:spAutoFit/>
          </a:bodyPr>
          <a:lstStyle/>
          <a:p>
            <a:pPr indent="0" lvl="0" marL="241300" marR="0" rtl="0" algn="l">
              <a:lnSpc>
                <a:spcPct val="100000"/>
              </a:lnSpc>
              <a:spcBef>
                <a:spcPts val="0"/>
              </a:spcBef>
              <a:spcAft>
                <a:spcPts val="0"/>
              </a:spcAft>
              <a:buNone/>
            </a:pPr>
            <a:r>
              <a:rPr b="1" lang="en-US" sz="2200">
                <a:solidFill>
                  <a:schemeClr val="dk1"/>
                </a:solidFill>
                <a:latin typeface="Calibri"/>
                <a:ea typeface="Calibri"/>
                <a:cs typeface="Calibri"/>
                <a:sym typeface="Calibri"/>
              </a:rPr>
              <a:t>procedure.</a:t>
            </a:r>
            <a:endParaRPr sz="2200">
              <a:solidFill>
                <a:schemeClr val="dk1"/>
              </a:solidFill>
              <a:latin typeface="Calibri"/>
              <a:ea typeface="Calibri"/>
              <a:cs typeface="Calibri"/>
              <a:sym typeface="Calibri"/>
            </a:endParaRPr>
          </a:p>
          <a:p>
            <a:pPr indent="-228600" lvl="0" marL="241300" marR="426719" rtl="0" algn="l">
              <a:lnSpc>
                <a:spcPct val="150000"/>
              </a:lnSpc>
              <a:spcBef>
                <a:spcPts val="645"/>
              </a:spcBef>
              <a:spcAft>
                <a:spcPts val="0"/>
              </a:spcAft>
              <a:buClr>
                <a:srgbClr val="006FC0"/>
              </a:buClr>
              <a:buSzPts val="2000"/>
              <a:buFont typeface="Arial"/>
              <a:buChar char="•"/>
            </a:pPr>
            <a:r>
              <a:rPr b="1" i="1" lang="en-US" sz="2000">
                <a:solidFill>
                  <a:srgbClr val="006FC0"/>
                </a:solidFill>
                <a:latin typeface="Calibri"/>
                <a:ea typeface="Calibri"/>
                <a:cs typeface="Calibri"/>
                <a:sym typeface="Calibri"/>
              </a:rPr>
              <a:t>Lifetime of an activation </a:t>
            </a:r>
            <a:r>
              <a:rPr b="1" lang="en-US" sz="2000">
                <a:solidFill>
                  <a:srgbClr val="006FC0"/>
                </a:solidFill>
                <a:latin typeface="Calibri"/>
                <a:ea typeface="Calibri"/>
                <a:cs typeface="Calibri"/>
                <a:sym typeface="Calibri"/>
              </a:rPr>
              <a:t>is the sequence of steps present in the  execution of the procedure.</a:t>
            </a:r>
            <a:endParaRPr sz="20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450"/>
              <a:buFont typeface="Calibri"/>
              <a:buNone/>
            </a:pPr>
            <a:r>
              <a:t/>
            </a:r>
            <a:endParaRPr sz="14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40424E"/>
              </a:buClr>
              <a:buSzPts val="2000"/>
              <a:buFont typeface="Arial"/>
              <a:buChar char="•"/>
            </a:pPr>
            <a:r>
              <a:rPr b="1" lang="en-US" sz="2000">
                <a:solidFill>
                  <a:srgbClr val="40424E"/>
                </a:solidFill>
                <a:latin typeface="Calibri"/>
                <a:ea typeface="Calibri"/>
                <a:cs typeface="Calibri"/>
                <a:sym typeface="Calibri"/>
              </a:rPr>
              <a:t>If ‘a’ and ‘b’ be two procedures, then their activations will be</a:t>
            </a:r>
            <a:endParaRPr sz="2000">
              <a:solidFill>
                <a:schemeClr val="dk1"/>
              </a:solidFill>
              <a:latin typeface="Calibri"/>
              <a:ea typeface="Calibri"/>
              <a:cs typeface="Calibri"/>
              <a:sym typeface="Calibri"/>
            </a:endParaRPr>
          </a:p>
          <a:p>
            <a:pPr indent="-228600" lvl="1" marL="698500" marR="0" rtl="0" algn="l">
              <a:lnSpc>
                <a:spcPct val="100000"/>
              </a:lnSpc>
              <a:spcBef>
                <a:spcPts val="1740"/>
              </a:spcBef>
              <a:spcAft>
                <a:spcPts val="0"/>
              </a:spcAft>
              <a:buClr>
                <a:srgbClr val="40424E"/>
              </a:buClr>
              <a:buSzPts val="1800"/>
              <a:buFont typeface="Arial"/>
              <a:buChar char="•"/>
            </a:pPr>
            <a:r>
              <a:rPr b="1" i="0" lang="en-US" sz="1800" u="none" cap="none" strike="noStrike">
                <a:solidFill>
                  <a:srgbClr val="40424E"/>
                </a:solidFill>
                <a:latin typeface="Calibri"/>
                <a:ea typeface="Calibri"/>
                <a:cs typeface="Calibri"/>
                <a:sym typeface="Calibri"/>
              </a:rPr>
              <a:t>non-overlapping (when one is called after other) or</a:t>
            </a:r>
            <a:endParaRPr b="0" i="0" sz="1800" u="none" cap="none" strike="noStrike">
              <a:solidFill>
                <a:schemeClr val="dk1"/>
              </a:solidFill>
              <a:latin typeface="Calibri"/>
              <a:ea typeface="Calibri"/>
              <a:cs typeface="Calibri"/>
              <a:sym typeface="Calibri"/>
            </a:endParaRPr>
          </a:p>
          <a:p>
            <a:pPr indent="-228600" lvl="1" marL="698500" marR="0" rtl="0" algn="l">
              <a:lnSpc>
                <a:spcPct val="100000"/>
              </a:lnSpc>
              <a:spcBef>
                <a:spcPts val="1680"/>
              </a:spcBef>
              <a:spcAft>
                <a:spcPts val="0"/>
              </a:spcAft>
              <a:buClr>
                <a:srgbClr val="40424E"/>
              </a:buClr>
              <a:buSzPts val="1800"/>
              <a:buFont typeface="Arial"/>
              <a:buChar char="•"/>
            </a:pPr>
            <a:r>
              <a:rPr b="1" i="0" lang="en-US" sz="1800" u="none" cap="none" strike="noStrike">
                <a:solidFill>
                  <a:srgbClr val="40424E"/>
                </a:solidFill>
                <a:latin typeface="Calibri"/>
                <a:ea typeface="Calibri"/>
                <a:cs typeface="Calibri"/>
                <a:sym typeface="Calibri"/>
              </a:rPr>
              <a:t>nested (nested procedures).</a:t>
            </a:r>
            <a:endParaRPr b="0" i="0" sz="1800" u="none" cap="none" strike="noStrike">
              <a:solidFill>
                <a:schemeClr val="dk1"/>
              </a:solidFill>
              <a:latin typeface="Calibri"/>
              <a:ea typeface="Calibri"/>
              <a:cs typeface="Calibri"/>
              <a:sym typeface="Calibri"/>
            </a:endParaRPr>
          </a:p>
          <a:p>
            <a:pPr indent="-228600" lvl="0" marL="241300" marR="5080" rtl="0" algn="l">
              <a:lnSpc>
                <a:spcPct val="150000"/>
              </a:lnSpc>
              <a:spcBef>
                <a:spcPts val="545"/>
              </a:spcBef>
              <a:spcAft>
                <a:spcPts val="0"/>
              </a:spcAft>
              <a:buClr>
                <a:srgbClr val="40424E"/>
              </a:buClr>
              <a:buSzPts val="2000"/>
              <a:buFont typeface="Arial"/>
              <a:buChar char="•"/>
            </a:pPr>
            <a:r>
              <a:rPr b="1" lang="en-US" sz="2000">
                <a:solidFill>
                  <a:srgbClr val="40424E"/>
                </a:solidFill>
                <a:latin typeface="Calibri"/>
                <a:ea typeface="Calibri"/>
                <a:cs typeface="Calibri"/>
                <a:sym typeface="Calibri"/>
              </a:rPr>
              <a:t>A procedure is recursive if a new activation begins before an earlier  activation of the same procedure has ended.</a:t>
            </a:r>
            <a:endParaRPr sz="2000">
              <a:solidFill>
                <a:schemeClr val="dk1"/>
              </a:solidFill>
              <a:latin typeface="Calibri"/>
              <a:ea typeface="Calibri"/>
              <a:cs typeface="Calibri"/>
              <a:sym typeface="Calibri"/>
            </a:endParaRPr>
          </a:p>
        </p:txBody>
      </p:sp>
      <p:pic>
        <p:nvPicPr>
          <p:cNvPr id="353" name="Google Shape;353;p28"/>
          <p:cNvPicPr preferRelativeResize="0"/>
          <p:nvPr/>
        </p:nvPicPr>
        <p:blipFill rotWithShape="1">
          <a:blip r:embed="rId3">
            <a:alphaModFix/>
          </a:blip>
          <a:srcRect b="0" l="0" r="0" t="0"/>
          <a:stretch/>
        </p:blipFill>
        <p:spPr>
          <a:xfrm>
            <a:off x="8125968" y="2330195"/>
            <a:ext cx="3992879" cy="3211067"/>
          </a:xfrm>
          <a:prstGeom prst="rect">
            <a:avLst/>
          </a:prstGeom>
          <a:noFill/>
          <a:ln>
            <a:noFill/>
          </a:ln>
        </p:spPr>
      </p:pic>
      <p:sp>
        <p:nvSpPr>
          <p:cNvPr id="354" name="Google Shape;354;p28"/>
          <p:cNvSpPr txBox="1"/>
          <p:nvPr/>
        </p:nvSpPr>
        <p:spPr>
          <a:xfrm>
            <a:off x="513075" y="760600"/>
            <a:ext cx="8847600" cy="1110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 </a:t>
            </a:r>
            <a:endParaRPr sz="2800">
              <a:solidFill>
                <a:schemeClr val="dk1"/>
              </a:solidFill>
              <a:latin typeface="Calibri"/>
              <a:ea typeface="Calibri"/>
              <a:cs typeface="Calibri"/>
              <a:sym typeface="Calibri"/>
            </a:endParaRPr>
          </a:p>
        </p:txBody>
      </p:sp>
      <p:pic>
        <p:nvPicPr>
          <p:cNvPr id="355" name="Google Shape;355;p28"/>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356" name="Google Shape;356;p2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58" name="Google Shape;358;p28"/>
          <p:cNvSpPr txBox="1"/>
          <p:nvPr/>
        </p:nvSpPr>
        <p:spPr>
          <a:xfrm>
            <a:off x="9958578" y="2009343"/>
            <a:ext cx="186245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main() function call</a:t>
            </a:r>
            <a:endParaRPr sz="1800">
              <a:solidFill>
                <a:schemeClr val="dk1"/>
              </a:solidFill>
              <a:latin typeface="Calibri"/>
              <a:ea typeface="Calibri"/>
              <a:cs typeface="Calibri"/>
              <a:sym typeface="Calibri"/>
            </a:endParaRPr>
          </a:p>
        </p:txBody>
      </p:sp>
      <p:grpSp>
        <p:nvGrpSpPr>
          <p:cNvPr id="359" name="Google Shape;359;p28"/>
          <p:cNvGrpSpPr/>
          <p:nvPr/>
        </p:nvGrpSpPr>
        <p:grpSpPr>
          <a:xfrm>
            <a:off x="8127492" y="1630679"/>
            <a:ext cx="1752092" cy="5227955"/>
            <a:chOff x="8127492" y="1630679"/>
            <a:chExt cx="1752092" cy="5227955"/>
          </a:xfrm>
        </p:grpSpPr>
        <p:sp>
          <p:nvSpPr>
            <p:cNvPr id="360" name="Google Shape;360;p28"/>
            <p:cNvSpPr/>
            <p:nvPr/>
          </p:nvSpPr>
          <p:spPr>
            <a:xfrm>
              <a:off x="9183624" y="2169921"/>
              <a:ext cx="695960" cy="390525"/>
            </a:xfrm>
            <a:custGeom>
              <a:rect b="b" l="l" r="r" t="t"/>
              <a:pathLst>
                <a:path extrusionOk="0" h="390525" w="695959">
                  <a:moveTo>
                    <a:pt x="73151" y="313943"/>
                  </a:moveTo>
                  <a:lnTo>
                    <a:pt x="0" y="357504"/>
                  </a:lnTo>
                  <a:lnTo>
                    <a:pt x="78740" y="390016"/>
                  </a:lnTo>
                  <a:lnTo>
                    <a:pt x="76473" y="359155"/>
                  </a:lnTo>
                  <a:lnTo>
                    <a:pt x="64134" y="359155"/>
                  </a:lnTo>
                  <a:lnTo>
                    <a:pt x="62610" y="346582"/>
                  </a:lnTo>
                  <a:lnTo>
                    <a:pt x="75434" y="345016"/>
                  </a:lnTo>
                  <a:lnTo>
                    <a:pt x="73151" y="313943"/>
                  </a:lnTo>
                  <a:close/>
                </a:path>
                <a:path extrusionOk="0" h="390525" w="695959">
                  <a:moveTo>
                    <a:pt x="75434" y="345016"/>
                  </a:moveTo>
                  <a:lnTo>
                    <a:pt x="62610" y="346582"/>
                  </a:lnTo>
                  <a:lnTo>
                    <a:pt x="64134" y="359155"/>
                  </a:lnTo>
                  <a:lnTo>
                    <a:pt x="76364" y="357673"/>
                  </a:lnTo>
                  <a:lnTo>
                    <a:pt x="75434" y="345016"/>
                  </a:lnTo>
                  <a:close/>
                </a:path>
                <a:path extrusionOk="0" h="390525" w="695959">
                  <a:moveTo>
                    <a:pt x="76364" y="357673"/>
                  </a:moveTo>
                  <a:lnTo>
                    <a:pt x="64134" y="359155"/>
                  </a:lnTo>
                  <a:lnTo>
                    <a:pt x="76473" y="359155"/>
                  </a:lnTo>
                  <a:lnTo>
                    <a:pt x="76364" y="357673"/>
                  </a:lnTo>
                  <a:close/>
                </a:path>
                <a:path extrusionOk="0" h="390525" w="695959">
                  <a:moveTo>
                    <a:pt x="95884" y="342518"/>
                  </a:moveTo>
                  <a:lnTo>
                    <a:pt x="75434" y="345016"/>
                  </a:lnTo>
                  <a:lnTo>
                    <a:pt x="76364" y="357673"/>
                  </a:lnTo>
                  <a:lnTo>
                    <a:pt x="97662" y="355091"/>
                  </a:lnTo>
                  <a:lnTo>
                    <a:pt x="129158" y="348614"/>
                  </a:lnTo>
                  <a:lnTo>
                    <a:pt x="151803" y="342645"/>
                  </a:lnTo>
                  <a:lnTo>
                    <a:pt x="95376" y="342645"/>
                  </a:lnTo>
                  <a:lnTo>
                    <a:pt x="95884" y="342518"/>
                  </a:lnTo>
                  <a:close/>
                </a:path>
                <a:path extrusionOk="0" h="390525" w="695959">
                  <a:moveTo>
                    <a:pt x="156082" y="328294"/>
                  </a:moveTo>
                  <a:lnTo>
                    <a:pt x="126110" y="336295"/>
                  </a:lnTo>
                  <a:lnTo>
                    <a:pt x="126492" y="336295"/>
                  </a:lnTo>
                  <a:lnTo>
                    <a:pt x="95376" y="342645"/>
                  </a:lnTo>
                  <a:lnTo>
                    <a:pt x="151803" y="342645"/>
                  </a:lnTo>
                  <a:lnTo>
                    <a:pt x="159511" y="340613"/>
                  </a:lnTo>
                  <a:lnTo>
                    <a:pt x="188595" y="331088"/>
                  </a:lnTo>
                  <a:lnTo>
                    <a:pt x="195403" y="328422"/>
                  </a:lnTo>
                  <a:lnTo>
                    <a:pt x="155828" y="328422"/>
                  </a:lnTo>
                  <a:lnTo>
                    <a:pt x="156082" y="328294"/>
                  </a:lnTo>
                  <a:close/>
                </a:path>
                <a:path extrusionOk="0" h="390525" w="695959">
                  <a:moveTo>
                    <a:pt x="218622" y="319150"/>
                  </a:moveTo>
                  <a:lnTo>
                    <a:pt x="184530" y="319150"/>
                  </a:lnTo>
                  <a:lnTo>
                    <a:pt x="155828" y="328422"/>
                  </a:lnTo>
                  <a:lnTo>
                    <a:pt x="195403" y="328422"/>
                  </a:lnTo>
                  <a:lnTo>
                    <a:pt x="216153" y="320293"/>
                  </a:lnTo>
                  <a:lnTo>
                    <a:pt x="218622" y="319150"/>
                  </a:lnTo>
                  <a:close/>
                </a:path>
                <a:path extrusionOk="0" h="390525" w="695959">
                  <a:moveTo>
                    <a:pt x="241386" y="308610"/>
                  </a:moveTo>
                  <a:lnTo>
                    <a:pt x="211327" y="308610"/>
                  </a:lnTo>
                  <a:lnTo>
                    <a:pt x="184206" y="319255"/>
                  </a:lnTo>
                  <a:lnTo>
                    <a:pt x="184530" y="319150"/>
                  </a:lnTo>
                  <a:lnTo>
                    <a:pt x="218622" y="319150"/>
                  </a:lnTo>
                  <a:lnTo>
                    <a:pt x="241386" y="308610"/>
                  </a:lnTo>
                  <a:close/>
                </a:path>
                <a:path extrusionOk="0" h="390525" w="695959">
                  <a:moveTo>
                    <a:pt x="263114" y="296925"/>
                  </a:moveTo>
                  <a:lnTo>
                    <a:pt x="236347" y="296925"/>
                  </a:lnTo>
                  <a:lnTo>
                    <a:pt x="210947" y="308737"/>
                  </a:lnTo>
                  <a:lnTo>
                    <a:pt x="211327" y="308610"/>
                  </a:lnTo>
                  <a:lnTo>
                    <a:pt x="241386" y="308610"/>
                  </a:lnTo>
                  <a:lnTo>
                    <a:pt x="241934" y="308355"/>
                  </a:lnTo>
                  <a:lnTo>
                    <a:pt x="254126" y="302005"/>
                  </a:lnTo>
                  <a:lnTo>
                    <a:pt x="263114" y="296925"/>
                  </a:lnTo>
                  <a:close/>
                </a:path>
                <a:path extrusionOk="0" h="390525" w="695959">
                  <a:moveTo>
                    <a:pt x="273243" y="290702"/>
                  </a:moveTo>
                  <a:lnTo>
                    <a:pt x="248157" y="290702"/>
                  </a:lnTo>
                  <a:lnTo>
                    <a:pt x="236237" y="296976"/>
                  </a:lnTo>
                  <a:lnTo>
                    <a:pt x="263114" y="296925"/>
                  </a:lnTo>
                  <a:lnTo>
                    <a:pt x="265810" y="295401"/>
                  </a:lnTo>
                  <a:lnTo>
                    <a:pt x="273243" y="290702"/>
                  </a:lnTo>
                  <a:close/>
                </a:path>
                <a:path extrusionOk="0" h="390525" w="695959">
                  <a:moveTo>
                    <a:pt x="291994" y="277749"/>
                  </a:moveTo>
                  <a:lnTo>
                    <a:pt x="270001" y="277749"/>
                  </a:lnTo>
                  <a:lnTo>
                    <a:pt x="259206" y="284479"/>
                  </a:lnTo>
                  <a:lnTo>
                    <a:pt x="247903" y="290829"/>
                  </a:lnTo>
                  <a:lnTo>
                    <a:pt x="248157" y="290702"/>
                  </a:lnTo>
                  <a:lnTo>
                    <a:pt x="273243" y="290702"/>
                  </a:lnTo>
                  <a:lnTo>
                    <a:pt x="276859" y="288416"/>
                  </a:lnTo>
                  <a:lnTo>
                    <a:pt x="287274" y="281304"/>
                  </a:lnTo>
                  <a:lnTo>
                    <a:pt x="291994" y="277749"/>
                  </a:lnTo>
                  <a:close/>
                </a:path>
                <a:path extrusionOk="0" h="390525" w="695959">
                  <a:moveTo>
                    <a:pt x="259333" y="284352"/>
                  </a:moveTo>
                  <a:lnTo>
                    <a:pt x="259109" y="284479"/>
                  </a:lnTo>
                  <a:lnTo>
                    <a:pt x="259333" y="284352"/>
                  </a:lnTo>
                  <a:close/>
                </a:path>
                <a:path extrusionOk="0" h="390525" w="695959">
                  <a:moveTo>
                    <a:pt x="309072" y="263905"/>
                  </a:moveTo>
                  <a:lnTo>
                    <a:pt x="289432" y="263905"/>
                  </a:lnTo>
                  <a:lnTo>
                    <a:pt x="279780" y="271017"/>
                  </a:lnTo>
                  <a:lnTo>
                    <a:pt x="269748" y="277875"/>
                  </a:lnTo>
                  <a:lnTo>
                    <a:pt x="270001" y="277749"/>
                  </a:lnTo>
                  <a:lnTo>
                    <a:pt x="291994" y="277749"/>
                  </a:lnTo>
                  <a:lnTo>
                    <a:pt x="297052" y="273938"/>
                  </a:lnTo>
                  <a:lnTo>
                    <a:pt x="306324" y="266445"/>
                  </a:lnTo>
                  <a:lnTo>
                    <a:pt x="309072" y="263905"/>
                  </a:lnTo>
                  <a:close/>
                </a:path>
                <a:path extrusionOk="0" h="390525" w="695959">
                  <a:moveTo>
                    <a:pt x="279907" y="270890"/>
                  </a:moveTo>
                  <a:lnTo>
                    <a:pt x="279723" y="271017"/>
                  </a:lnTo>
                  <a:lnTo>
                    <a:pt x="279907" y="270890"/>
                  </a:lnTo>
                  <a:close/>
                </a:path>
                <a:path extrusionOk="0" h="390525" w="695959">
                  <a:moveTo>
                    <a:pt x="323675" y="249427"/>
                  </a:moveTo>
                  <a:lnTo>
                    <a:pt x="306070" y="249427"/>
                  </a:lnTo>
                  <a:lnTo>
                    <a:pt x="305816" y="249681"/>
                  </a:lnTo>
                  <a:lnTo>
                    <a:pt x="297815" y="256920"/>
                  </a:lnTo>
                  <a:lnTo>
                    <a:pt x="289178" y="264032"/>
                  </a:lnTo>
                  <a:lnTo>
                    <a:pt x="289432" y="263905"/>
                  </a:lnTo>
                  <a:lnTo>
                    <a:pt x="309072" y="263905"/>
                  </a:lnTo>
                  <a:lnTo>
                    <a:pt x="314705" y="258699"/>
                  </a:lnTo>
                  <a:lnTo>
                    <a:pt x="322452" y="250825"/>
                  </a:lnTo>
                  <a:lnTo>
                    <a:pt x="323675" y="249427"/>
                  </a:lnTo>
                  <a:close/>
                </a:path>
                <a:path extrusionOk="0" h="390525" w="695959">
                  <a:moveTo>
                    <a:pt x="298069" y="256666"/>
                  </a:moveTo>
                  <a:lnTo>
                    <a:pt x="297762" y="256920"/>
                  </a:lnTo>
                  <a:lnTo>
                    <a:pt x="298069" y="256666"/>
                  </a:lnTo>
                  <a:close/>
                </a:path>
                <a:path extrusionOk="0" h="390525" w="695959">
                  <a:moveTo>
                    <a:pt x="306030" y="249463"/>
                  </a:moveTo>
                  <a:lnTo>
                    <a:pt x="305790" y="249681"/>
                  </a:lnTo>
                  <a:lnTo>
                    <a:pt x="306030" y="249463"/>
                  </a:lnTo>
                  <a:close/>
                </a:path>
                <a:path extrusionOk="0" h="390525" w="695959">
                  <a:moveTo>
                    <a:pt x="330043" y="242062"/>
                  </a:moveTo>
                  <a:lnTo>
                    <a:pt x="313308" y="242062"/>
                  </a:lnTo>
                  <a:lnTo>
                    <a:pt x="306030" y="249463"/>
                  </a:lnTo>
                  <a:lnTo>
                    <a:pt x="323675" y="249427"/>
                  </a:lnTo>
                  <a:lnTo>
                    <a:pt x="329565" y="242697"/>
                  </a:lnTo>
                  <a:lnTo>
                    <a:pt x="330043" y="242062"/>
                  </a:lnTo>
                  <a:close/>
                </a:path>
                <a:path extrusionOk="0" h="390525" w="695959">
                  <a:moveTo>
                    <a:pt x="335692" y="234568"/>
                  </a:moveTo>
                  <a:lnTo>
                    <a:pt x="319785" y="234568"/>
                  </a:lnTo>
                  <a:lnTo>
                    <a:pt x="313054" y="242315"/>
                  </a:lnTo>
                  <a:lnTo>
                    <a:pt x="313308" y="242062"/>
                  </a:lnTo>
                  <a:lnTo>
                    <a:pt x="330043" y="242062"/>
                  </a:lnTo>
                  <a:lnTo>
                    <a:pt x="335692" y="234568"/>
                  </a:lnTo>
                  <a:close/>
                </a:path>
                <a:path extrusionOk="0" h="390525" w="695959">
                  <a:moveTo>
                    <a:pt x="340556" y="226949"/>
                  </a:moveTo>
                  <a:lnTo>
                    <a:pt x="325500" y="226949"/>
                  </a:lnTo>
                  <a:lnTo>
                    <a:pt x="325247" y="227329"/>
                  </a:lnTo>
                  <a:lnTo>
                    <a:pt x="319531" y="234823"/>
                  </a:lnTo>
                  <a:lnTo>
                    <a:pt x="319785" y="234568"/>
                  </a:lnTo>
                  <a:lnTo>
                    <a:pt x="335692" y="234568"/>
                  </a:lnTo>
                  <a:lnTo>
                    <a:pt x="340556" y="226949"/>
                  </a:lnTo>
                  <a:close/>
                </a:path>
                <a:path extrusionOk="0" h="390525" w="695959">
                  <a:moveTo>
                    <a:pt x="325445" y="227021"/>
                  </a:moveTo>
                  <a:lnTo>
                    <a:pt x="325212" y="227329"/>
                  </a:lnTo>
                  <a:lnTo>
                    <a:pt x="325445" y="227021"/>
                  </a:lnTo>
                  <a:close/>
                </a:path>
                <a:path extrusionOk="0" h="390525" w="695959">
                  <a:moveTo>
                    <a:pt x="344618" y="219455"/>
                  </a:moveTo>
                  <a:lnTo>
                    <a:pt x="330326" y="219455"/>
                  </a:lnTo>
                  <a:lnTo>
                    <a:pt x="325445" y="227021"/>
                  </a:lnTo>
                  <a:lnTo>
                    <a:pt x="340556" y="226949"/>
                  </a:lnTo>
                  <a:lnTo>
                    <a:pt x="341122" y="226060"/>
                  </a:lnTo>
                  <a:lnTo>
                    <a:pt x="344618" y="219455"/>
                  </a:lnTo>
                  <a:close/>
                </a:path>
                <a:path extrusionOk="0" h="390525" w="695959">
                  <a:moveTo>
                    <a:pt x="347994" y="211836"/>
                  </a:moveTo>
                  <a:lnTo>
                    <a:pt x="334391" y="211836"/>
                  </a:lnTo>
                  <a:lnTo>
                    <a:pt x="334136" y="212343"/>
                  </a:lnTo>
                  <a:lnTo>
                    <a:pt x="330073" y="219837"/>
                  </a:lnTo>
                  <a:lnTo>
                    <a:pt x="330326" y="219455"/>
                  </a:lnTo>
                  <a:lnTo>
                    <a:pt x="344618" y="219455"/>
                  </a:lnTo>
                  <a:lnTo>
                    <a:pt x="345694" y="217424"/>
                  </a:lnTo>
                  <a:lnTo>
                    <a:pt x="347994" y="211836"/>
                  </a:lnTo>
                  <a:close/>
                </a:path>
                <a:path extrusionOk="0" h="390525" w="695959">
                  <a:moveTo>
                    <a:pt x="334198" y="212192"/>
                  </a:moveTo>
                  <a:lnTo>
                    <a:pt x="334116" y="212343"/>
                  </a:lnTo>
                  <a:lnTo>
                    <a:pt x="334198" y="212192"/>
                  </a:lnTo>
                  <a:close/>
                </a:path>
                <a:path extrusionOk="0" h="390525" w="695959">
                  <a:moveTo>
                    <a:pt x="350641" y="204215"/>
                  </a:moveTo>
                  <a:lnTo>
                    <a:pt x="337439" y="204215"/>
                  </a:lnTo>
                  <a:lnTo>
                    <a:pt x="334198" y="212192"/>
                  </a:lnTo>
                  <a:lnTo>
                    <a:pt x="334391" y="211836"/>
                  </a:lnTo>
                  <a:lnTo>
                    <a:pt x="347994" y="211836"/>
                  </a:lnTo>
                  <a:lnTo>
                    <a:pt x="349250" y="208787"/>
                  </a:lnTo>
                  <a:lnTo>
                    <a:pt x="350641" y="204215"/>
                  </a:lnTo>
                  <a:close/>
                </a:path>
                <a:path extrusionOk="0" h="390525" w="695959">
                  <a:moveTo>
                    <a:pt x="352536" y="196595"/>
                  </a:moveTo>
                  <a:lnTo>
                    <a:pt x="339725" y="196595"/>
                  </a:lnTo>
                  <a:lnTo>
                    <a:pt x="337197" y="204810"/>
                  </a:lnTo>
                  <a:lnTo>
                    <a:pt x="337439" y="204215"/>
                  </a:lnTo>
                  <a:lnTo>
                    <a:pt x="350641" y="204215"/>
                  </a:lnTo>
                  <a:lnTo>
                    <a:pt x="351917" y="200025"/>
                  </a:lnTo>
                  <a:lnTo>
                    <a:pt x="352536" y="196595"/>
                  </a:lnTo>
                  <a:close/>
                </a:path>
                <a:path extrusionOk="0" h="390525" w="695959">
                  <a:moveTo>
                    <a:pt x="340995" y="188975"/>
                  </a:moveTo>
                  <a:lnTo>
                    <a:pt x="339471" y="197357"/>
                  </a:lnTo>
                  <a:lnTo>
                    <a:pt x="339725" y="196595"/>
                  </a:lnTo>
                  <a:lnTo>
                    <a:pt x="352536" y="196595"/>
                  </a:lnTo>
                  <a:lnTo>
                    <a:pt x="353568" y="190880"/>
                  </a:lnTo>
                  <a:lnTo>
                    <a:pt x="353629" y="189864"/>
                  </a:lnTo>
                  <a:lnTo>
                    <a:pt x="340995" y="189864"/>
                  </a:lnTo>
                  <a:lnTo>
                    <a:pt x="340995" y="188975"/>
                  </a:lnTo>
                  <a:close/>
                </a:path>
                <a:path extrusionOk="0" h="390525" w="695959">
                  <a:moveTo>
                    <a:pt x="695325" y="0"/>
                  </a:moveTo>
                  <a:lnTo>
                    <a:pt x="629920" y="3937"/>
                  </a:lnTo>
                  <a:lnTo>
                    <a:pt x="566293" y="15239"/>
                  </a:lnTo>
                  <a:lnTo>
                    <a:pt x="506856" y="32765"/>
                  </a:lnTo>
                  <a:lnTo>
                    <a:pt x="453644" y="55499"/>
                  </a:lnTo>
                  <a:lnTo>
                    <a:pt x="418719" y="75564"/>
                  </a:lnTo>
                  <a:lnTo>
                    <a:pt x="380746" y="105282"/>
                  </a:lnTo>
                  <a:lnTo>
                    <a:pt x="354329" y="137922"/>
                  </a:lnTo>
                  <a:lnTo>
                    <a:pt x="341375" y="181610"/>
                  </a:lnTo>
                  <a:lnTo>
                    <a:pt x="340995" y="189864"/>
                  </a:lnTo>
                  <a:lnTo>
                    <a:pt x="353629" y="189864"/>
                  </a:lnTo>
                  <a:lnTo>
                    <a:pt x="354530" y="175005"/>
                  </a:lnTo>
                  <a:lnTo>
                    <a:pt x="354583" y="174116"/>
                  </a:lnTo>
                  <a:lnTo>
                    <a:pt x="355980" y="166624"/>
                  </a:lnTo>
                  <a:lnTo>
                    <a:pt x="358267" y="159130"/>
                  </a:lnTo>
                  <a:lnTo>
                    <a:pt x="358397" y="159130"/>
                  </a:lnTo>
                  <a:lnTo>
                    <a:pt x="361235" y="152145"/>
                  </a:lnTo>
                  <a:lnTo>
                    <a:pt x="365300" y="144525"/>
                  </a:lnTo>
                  <a:lnTo>
                    <a:pt x="370009" y="137032"/>
                  </a:lnTo>
                  <a:lnTo>
                    <a:pt x="375631" y="129539"/>
                  </a:lnTo>
                  <a:lnTo>
                    <a:pt x="382299" y="121919"/>
                  </a:lnTo>
                  <a:lnTo>
                    <a:pt x="382143" y="121919"/>
                  </a:lnTo>
                  <a:lnTo>
                    <a:pt x="389762" y="114300"/>
                  </a:lnTo>
                  <a:lnTo>
                    <a:pt x="397636" y="107061"/>
                  </a:lnTo>
                  <a:lnTo>
                    <a:pt x="406244" y="100075"/>
                  </a:lnTo>
                  <a:lnTo>
                    <a:pt x="415798" y="92837"/>
                  </a:lnTo>
                  <a:lnTo>
                    <a:pt x="425519" y="86232"/>
                  </a:lnTo>
                  <a:lnTo>
                    <a:pt x="436165" y="79628"/>
                  </a:lnTo>
                  <a:lnTo>
                    <a:pt x="447548" y="73025"/>
                  </a:lnTo>
                  <a:lnTo>
                    <a:pt x="459120" y="66928"/>
                  </a:lnTo>
                  <a:lnTo>
                    <a:pt x="484504" y="55117"/>
                  </a:lnTo>
                  <a:lnTo>
                    <a:pt x="484895" y="55117"/>
                  </a:lnTo>
                  <a:lnTo>
                    <a:pt x="510979" y="44830"/>
                  </a:lnTo>
                  <a:lnTo>
                    <a:pt x="539750" y="35432"/>
                  </a:lnTo>
                  <a:lnTo>
                    <a:pt x="569468" y="27558"/>
                  </a:lnTo>
                  <a:lnTo>
                    <a:pt x="569086" y="27558"/>
                  </a:lnTo>
                  <a:lnTo>
                    <a:pt x="600075" y="21208"/>
                  </a:lnTo>
                  <a:lnTo>
                    <a:pt x="600656" y="21208"/>
                  </a:lnTo>
                  <a:lnTo>
                    <a:pt x="631571" y="16510"/>
                  </a:lnTo>
                  <a:lnTo>
                    <a:pt x="632592" y="16510"/>
                  </a:lnTo>
                  <a:lnTo>
                    <a:pt x="663448" y="13715"/>
                  </a:lnTo>
                  <a:lnTo>
                    <a:pt x="663194" y="13715"/>
                  </a:lnTo>
                  <a:lnTo>
                    <a:pt x="695705" y="12700"/>
                  </a:lnTo>
                  <a:lnTo>
                    <a:pt x="695325" y="0"/>
                  </a:lnTo>
                  <a:close/>
                </a:path>
                <a:path extrusionOk="0" h="390525" w="695959">
                  <a:moveTo>
                    <a:pt x="354566" y="174402"/>
                  </a:moveTo>
                  <a:lnTo>
                    <a:pt x="354456" y="175005"/>
                  </a:lnTo>
                  <a:lnTo>
                    <a:pt x="354566" y="174402"/>
                  </a:lnTo>
                  <a:close/>
                </a:path>
                <a:path extrusionOk="0" h="390525" w="695959">
                  <a:moveTo>
                    <a:pt x="354618" y="174116"/>
                  </a:moveTo>
                  <a:lnTo>
                    <a:pt x="354566" y="174402"/>
                  </a:lnTo>
                  <a:lnTo>
                    <a:pt x="354618" y="174116"/>
                  </a:lnTo>
                  <a:close/>
                </a:path>
                <a:path extrusionOk="0" h="390525" w="695959">
                  <a:moveTo>
                    <a:pt x="356076" y="166624"/>
                  </a:moveTo>
                  <a:lnTo>
                    <a:pt x="355853" y="167386"/>
                  </a:lnTo>
                  <a:lnTo>
                    <a:pt x="356076" y="166624"/>
                  </a:lnTo>
                  <a:close/>
                </a:path>
                <a:path extrusionOk="0" h="390525" w="695959">
                  <a:moveTo>
                    <a:pt x="358397" y="159130"/>
                  </a:moveTo>
                  <a:lnTo>
                    <a:pt x="358267" y="159130"/>
                  </a:lnTo>
                  <a:lnTo>
                    <a:pt x="358140" y="159765"/>
                  </a:lnTo>
                  <a:lnTo>
                    <a:pt x="358397" y="159130"/>
                  </a:lnTo>
                  <a:close/>
                </a:path>
                <a:path extrusionOk="0" h="390525" w="695959">
                  <a:moveTo>
                    <a:pt x="361380" y="151789"/>
                  </a:moveTo>
                  <a:lnTo>
                    <a:pt x="361187" y="152145"/>
                  </a:lnTo>
                  <a:lnTo>
                    <a:pt x="361380" y="151789"/>
                  </a:lnTo>
                  <a:close/>
                </a:path>
                <a:path extrusionOk="0" h="390525" w="695959">
                  <a:moveTo>
                    <a:pt x="361462" y="151637"/>
                  </a:moveTo>
                  <a:lnTo>
                    <a:pt x="361380" y="151789"/>
                  </a:lnTo>
                  <a:lnTo>
                    <a:pt x="361462" y="151637"/>
                  </a:lnTo>
                  <a:close/>
                </a:path>
                <a:path extrusionOk="0" h="390525" w="695959">
                  <a:moveTo>
                    <a:pt x="365505" y="144144"/>
                  </a:moveTo>
                  <a:lnTo>
                    <a:pt x="365251" y="144525"/>
                  </a:lnTo>
                  <a:lnTo>
                    <a:pt x="365505" y="144144"/>
                  </a:lnTo>
                  <a:close/>
                </a:path>
                <a:path extrusionOk="0" h="390525" w="695959">
                  <a:moveTo>
                    <a:pt x="370310" y="136558"/>
                  </a:moveTo>
                  <a:lnTo>
                    <a:pt x="369950" y="137032"/>
                  </a:lnTo>
                  <a:lnTo>
                    <a:pt x="370310" y="136558"/>
                  </a:lnTo>
                  <a:close/>
                </a:path>
                <a:path extrusionOk="0" h="390525" w="695959">
                  <a:moveTo>
                    <a:pt x="375920" y="129158"/>
                  </a:moveTo>
                  <a:lnTo>
                    <a:pt x="375666" y="129412"/>
                  </a:lnTo>
                  <a:lnTo>
                    <a:pt x="375920" y="129158"/>
                  </a:lnTo>
                  <a:close/>
                </a:path>
                <a:path extrusionOk="0" h="390525" w="695959">
                  <a:moveTo>
                    <a:pt x="382524" y="121665"/>
                  </a:moveTo>
                  <a:lnTo>
                    <a:pt x="382143" y="121919"/>
                  </a:lnTo>
                  <a:lnTo>
                    <a:pt x="382299" y="121919"/>
                  </a:lnTo>
                  <a:lnTo>
                    <a:pt x="382524" y="121665"/>
                  </a:lnTo>
                  <a:close/>
                </a:path>
                <a:path extrusionOk="0" h="390525" w="695959">
                  <a:moveTo>
                    <a:pt x="389784" y="114300"/>
                  </a:moveTo>
                  <a:lnTo>
                    <a:pt x="389508" y="114553"/>
                  </a:lnTo>
                  <a:lnTo>
                    <a:pt x="389784" y="114300"/>
                  </a:lnTo>
                  <a:close/>
                </a:path>
                <a:path extrusionOk="0" h="390525" w="695959">
                  <a:moveTo>
                    <a:pt x="397693" y="107061"/>
                  </a:moveTo>
                  <a:lnTo>
                    <a:pt x="397382" y="107314"/>
                  </a:lnTo>
                  <a:lnTo>
                    <a:pt x="397693" y="107061"/>
                  </a:lnTo>
                  <a:close/>
                </a:path>
                <a:path extrusionOk="0" h="390525" w="695959">
                  <a:moveTo>
                    <a:pt x="406400" y="99949"/>
                  </a:moveTo>
                  <a:lnTo>
                    <a:pt x="406146" y="100075"/>
                  </a:lnTo>
                  <a:lnTo>
                    <a:pt x="406400" y="99949"/>
                  </a:lnTo>
                  <a:close/>
                </a:path>
                <a:path extrusionOk="0" h="390525" w="695959">
                  <a:moveTo>
                    <a:pt x="415913" y="92837"/>
                  </a:moveTo>
                  <a:lnTo>
                    <a:pt x="415544" y="93090"/>
                  </a:lnTo>
                  <a:lnTo>
                    <a:pt x="415913" y="92837"/>
                  </a:lnTo>
                  <a:close/>
                </a:path>
                <a:path extrusionOk="0" h="390525" w="695959">
                  <a:moveTo>
                    <a:pt x="425703" y="86105"/>
                  </a:moveTo>
                  <a:lnTo>
                    <a:pt x="425450" y="86232"/>
                  </a:lnTo>
                  <a:lnTo>
                    <a:pt x="425703" y="86105"/>
                  </a:lnTo>
                  <a:close/>
                </a:path>
                <a:path extrusionOk="0" h="390525" w="695959">
                  <a:moveTo>
                    <a:pt x="436372" y="79501"/>
                  </a:moveTo>
                  <a:lnTo>
                    <a:pt x="436118" y="79628"/>
                  </a:lnTo>
                  <a:lnTo>
                    <a:pt x="436372" y="79501"/>
                  </a:lnTo>
                  <a:close/>
                </a:path>
                <a:path extrusionOk="0" h="390525" w="695959">
                  <a:moveTo>
                    <a:pt x="447659" y="73025"/>
                  </a:moveTo>
                  <a:lnTo>
                    <a:pt x="447421" y="73151"/>
                  </a:lnTo>
                  <a:lnTo>
                    <a:pt x="447659" y="73025"/>
                  </a:lnTo>
                  <a:close/>
                </a:path>
                <a:path extrusionOk="0" h="390525" w="695959">
                  <a:moveTo>
                    <a:pt x="484895" y="55117"/>
                  </a:moveTo>
                  <a:lnTo>
                    <a:pt x="484504" y="55117"/>
                  </a:lnTo>
                  <a:lnTo>
                    <a:pt x="484250" y="55372"/>
                  </a:lnTo>
                  <a:lnTo>
                    <a:pt x="484895" y="55117"/>
                  </a:lnTo>
                  <a:close/>
                </a:path>
                <a:path extrusionOk="0" h="390525" w="695959">
                  <a:moveTo>
                    <a:pt x="511261" y="44720"/>
                  </a:moveTo>
                  <a:lnTo>
                    <a:pt x="510921" y="44830"/>
                  </a:lnTo>
                  <a:lnTo>
                    <a:pt x="511261" y="44720"/>
                  </a:lnTo>
                  <a:close/>
                </a:path>
                <a:path extrusionOk="0" h="390525" w="695959">
                  <a:moveTo>
                    <a:pt x="539846" y="35432"/>
                  </a:moveTo>
                  <a:lnTo>
                    <a:pt x="539369" y="35560"/>
                  </a:lnTo>
                  <a:lnTo>
                    <a:pt x="539846" y="35432"/>
                  </a:lnTo>
                  <a:close/>
                </a:path>
                <a:path extrusionOk="0" h="390525" w="695959">
                  <a:moveTo>
                    <a:pt x="600656" y="21208"/>
                  </a:moveTo>
                  <a:lnTo>
                    <a:pt x="600075" y="21208"/>
                  </a:lnTo>
                  <a:lnTo>
                    <a:pt x="599821" y="21336"/>
                  </a:lnTo>
                  <a:lnTo>
                    <a:pt x="600656" y="21208"/>
                  </a:lnTo>
                  <a:close/>
                </a:path>
                <a:path extrusionOk="0" h="390525" w="695959">
                  <a:moveTo>
                    <a:pt x="632592" y="16510"/>
                  </a:moveTo>
                  <a:lnTo>
                    <a:pt x="631571" y="16510"/>
                  </a:lnTo>
                  <a:lnTo>
                    <a:pt x="631190" y="16637"/>
                  </a:lnTo>
                  <a:lnTo>
                    <a:pt x="632592" y="1651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28"/>
            <p:cNvSpPr/>
            <p:nvPr/>
          </p:nvSpPr>
          <p:spPr>
            <a:xfrm>
              <a:off x="8127492" y="1630679"/>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5" name="Shape 365"/>
        <p:cNvGrpSpPr/>
        <p:nvPr/>
      </p:nvGrpSpPr>
      <p:grpSpPr>
        <a:xfrm>
          <a:off x="0" y="0"/>
          <a:ext cx="0" cy="0"/>
          <a:chOff x="0" y="0"/>
          <a:chExt cx="0" cy="0"/>
        </a:xfrm>
      </p:grpSpPr>
      <p:pic>
        <p:nvPicPr>
          <p:cNvPr id="366" name="Google Shape;366;p29"/>
          <p:cNvPicPr preferRelativeResize="0"/>
          <p:nvPr/>
        </p:nvPicPr>
        <p:blipFill rotWithShape="1">
          <a:blip r:embed="rId3">
            <a:alphaModFix/>
          </a:blip>
          <a:srcRect b="0" l="0" r="0" t="0"/>
          <a:stretch/>
        </p:blipFill>
        <p:spPr>
          <a:xfrm>
            <a:off x="182981" y="2546095"/>
            <a:ext cx="5306458" cy="3838738"/>
          </a:xfrm>
          <a:prstGeom prst="rect">
            <a:avLst/>
          </a:prstGeom>
          <a:noFill/>
          <a:ln>
            <a:noFill/>
          </a:ln>
        </p:spPr>
      </p:pic>
      <p:sp>
        <p:nvSpPr>
          <p:cNvPr id="367" name="Google Shape;367;p29"/>
          <p:cNvSpPr txBox="1"/>
          <p:nvPr/>
        </p:nvSpPr>
        <p:spPr>
          <a:xfrm>
            <a:off x="513080" y="760603"/>
            <a:ext cx="3983990" cy="1117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p:txBody>
      </p:sp>
      <p:pic>
        <p:nvPicPr>
          <p:cNvPr id="368" name="Google Shape;368;p29"/>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369" name="Google Shape;369;p2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371" name="Google Shape;371;p29"/>
          <p:cNvPicPr preferRelativeResize="0"/>
          <p:nvPr/>
        </p:nvPicPr>
        <p:blipFill rotWithShape="1">
          <a:blip r:embed="rId5">
            <a:alphaModFix/>
          </a:blip>
          <a:srcRect b="0" l="0" r="0" t="0"/>
          <a:stretch/>
        </p:blipFill>
        <p:spPr>
          <a:xfrm>
            <a:off x="5952804" y="1630661"/>
            <a:ext cx="3872143" cy="4648218"/>
          </a:xfrm>
          <a:prstGeom prst="rect">
            <a:avLst/>
          </a:prstGeom>
          <a:noFill/>
          <a:ln>
            <a:noFill/>
          </a:ln>
        </p:spPr>
      </p:pic>
      <p:sp>
        <p:nvSpPr>
          <p:cNvPr id="372" name="Google Shape;372;p29"/>
          <p:cNvSpPr/>
          <p:nvPr/>
        </p:nvSpPr>
        <p:spPr>
          <a:xfrm>
            <a:off x="5626608" y="1423416"/>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7" name="Shape 77"/>
        <p:cNvGrpSpPr/>
        <p:nvPr/>
      </p:nvGrpSpPr>
      <p:grpSpPr>
        <a:xfrm>
          <a:off x="0" y="0"/>
          <a:ext cx="0" cy="0"/>
          <a:chOff x="0" y="0"/>
          <a:chExt cx="0" cy="0"/>
        </a:xfrm>
      </p:grpSpPr>
      <p:pic>
        <p:nvPicPr>
          <p:cNvPr id="78" name="Google Shape;78;p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9" name="Google Shape;79;p3"/>
          <p:cNvSpPr/>
          <p:nvPr/>
        </p:nvSpPr>
        <p:spPr>
          <a:xfrm>
            <a:off x="0" y="126796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3"/>
          <p:cNvSpPr txBox="1"/>
          <p:nvPr/>
        </p:nvSpPr>
        <p:spPr>
          <a:xfrm>
            <a:off x="490524" y="760603"/>
            <a:ext cx="9999980" cy="5532755"/>
          </a:xfrm>
          <a:prstGeom prst="rect">
            <a:avLst/>
          </a:prstGeom>
          <a:noFill/>
          <a:ln>
            <a:noFill/>
          </a:ln>
        </p:spPr>
        <p:txBody>
          <a:bodyPr anchorCtr="0" anchor="t" bIns="0" lIns="0" spcFirstLastPara="1" rIns="0" wrap="square" tIns="12700">
            <a:spAutoFit/>
          </a:bodyPr>
          <a:lstStyle/>
          <a:p>
            <a:pPr indent="0" lvl="0" marL="34925"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34925"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17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100">
                <a:solidFill>
                  <a:schemeClr val="dk1"/>
                </a:solidFill>
                <a:latin typeface="Calibri"/>
                <a:ea typeface="Calibri"/>
                <a:cs typeface="Calibri"/>
                <a:sym typeface="Calibri"/>
              </a:rPr>
              <a:t>A compiler must accurately implement the abstraction embodied in the source language</a:t>
            </a:r>
            <a:endParaRPr sz="2100">
              <a:solidFill>
                <a:schemeClr val="dk1"/>
              </a:solidFill>
              <a:latin typeface="Calibri"/>
              <a:ea typeface="Calibri"/>
              <a:cs typeface="Calibri"/>
              <a:sym typeface="Calibri"/>
            </a:endParaRPr>
          </a:p>
          <a:p>
            <a:pPr indent="0" lvl="0" marL="241300" marR="0" rtl="0" algn="l">
              <a:lnSpc>
                <a:spcPct val="100000"/>
              </a:lnSpc>
              <a:spcBef>
                <a:spcPts val="254"/>
              </a:spcBef>
              <a:spcAft>
                <a:spcPts val="0"/>
              </a:spcAft>
              <a:buNone/>
            </a:pPr>
            <a:r>
              <a:rPr b="1" lang="en-US" sz="2100">
                <a:solidFill>
                  <a:schemeClr val="dk1"/>
                </a:solidFill>
                <a:latin typeface="Calibri"/>
                <a:ea typeface="Calibri"/>
                <a:cs typeface="Calibri"/>
                <a:sym typeface="Calibri"/>
              </a:rPr>
              <a:t>definition. These abstractions typically include the concepts such as</a:t>
            </a:r>
            <a:endParaRPr sz="2100">
              <a:solidFill>
                <a:schemeClr val="dk1"/>
              </a:solidFill>
              <a:latin typeface="Calibri"/>
              <a:ea typeface="Calibri"/>
              <a:cs typeface="Calibri"/>
              <a:sym typeface="Calibri"/>
            </a:endParaRPr>
          </a:p>
          <a:p>
            <a:pPr indent="-457833" lvl="1" marL="818514" marR="0" rtl="0" algn="l">
              <a:lnSpc>
                <a:spcPct val="100000"/>
              </a:lnSpc>
              <a:spcBef>
                <a:spcPts val="755"/>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Names, Scopes, Bindings,</a:t>
            </a:r>
            <a:endParaRPr b="0" i="0" sz="1800" u="none" cap="none" strike="noStrike">
              <a:solidFill>
                <a:schemeClr val="dk1"/>
              </a:solidFill>
              <a:latin typeface="Calibri"/>
              <a:ea typeface="Calibri"/>
              <a:cs typeface="Calibri"/>
              <a:sym typeface="Calibri"/>
            </a:endParaRPr>
          </a:p>
          <a:p>
            <a:pPr indent="-457833" lvl="1" marL="818514" marR="0" rtl="0" algn="l">
              <a:lnSpc>
                <a:spcPct val="100000"/>
              </a:lnSpc>
              <a:spcBef>
                <a:spcPts val="72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Data types,</a:t>
            </a:r>
            <a:endParaRPr b="0" i="0" sz="1800" u="none" cap="none" strike="noStrike">
              <a:solidFill>
                <a:schemeClr val="dk1"/>
              </a:solidFill>
              <a:latin typeface="Calibri"/>
              <a:ea typeface="Calibri"/>
              <a:cs typeface="Calibri"/>
              <a:sym typeface="Calibri"/>
            </a:endParaRPr>
          </a:p>
          <a:p>
            <a:pPr indent="-457833" lvl="1" marL="818514" marR="0" rtl="0" algn="l">
              <a:lnSpc>
                <a:spcPct val="100000"/>
              </a:lnSpc>
              <a:spcBef>
                <a:spcPts val="72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Operators,</a:t>
            </a:r>
            <a:endParaRPr b="0" i="0" sz="1800" u="none" cap="none" strike="noStrike">
              <a:solidFill>
                <a:schemeClr val="dk1"/>
              </a:solidFill>
              <a:latin typeface="Calibri"/>
              <a:ea typeface="Calibri"/>
              <a:cs typeface="Calibri"/>
              <a:sym typeface="Calibri"/>
            </a:endParaRPr>
          </a:p>
          <a:p>
            <a:pPr indent="-457833" lvl="1" marL="818514" marR="0" rtl="0" algn="l">
              <a:lnSpc>
                <a:spcPct val="100000"/>
              </a:lnSpc>
              <a:spcBef>
                <a:spcPts val="71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Procedures, Parameters, and</a:t>
            </a:r>
            <a:endParaRPr b="0" i="0" sz="1800" u="none" cap="none" strike="noStrike">
              <a:solidFill>
                <a:schemeClr val="dk1"/>
              </a:solidFill>
              <a:latin typeface="Calibri"/>
              <a:ea typeface="Calibri"/>
              <a:cs typeface="Calibri"/>
              <a:sym typeface="Calibri"/>
            </a:endParaRPr>
          </a:p>
          <a:p>
            <a:pPr indent="-457833" lvl="1" marL="818514" marR="0" rtl="0" algn="l">
              <a:lnSpc>
                <a:spcPct val="100000"/>
              </a:lnSpc>
              <a:spcBef>
                <a:spcPts val="720"/>
              </a:spcBef>
              <a:spcAft>
                <a:spcPts val="0"/>
              </a:spcAft>
              <a:buClr>
                <a:schemeClr val="dk1"/>
              </a:buClr>
              <a:buSzPts val="1800"/>
              <a:buFont typeface="Calibri"/>
              <a:buAutoNum type="arabicPeriod"/>
            </a:pPr>
            <a:r>
              <a:rPr b="1" i="0" lang="en-US" sz="1800" u="none" cap="none" strike="noStrike">
                <a:solidFill>
                  <a:schemeClr val="dk1"/>
                </a:solidFill>
                <a:latin typeface="Calibri"/>
                <a:ea typeface="Calibri"/>
                <a:cs typeface="Calibri"/>
                <a:sym typeface="Calibri"/>
              </a:rPr>
              <a:t>Flow-of-Control constructs.</a:t>
            </a:r>
            <a:endParaRPr b="0" i="0" sz="1800" u="none" cap="none" strike="noStrike">
              <a:solidFill>
                <a:schemeClr val="dk1"/>
              </a:solidFill>
              <a:latin typeface="Calibri"/>
              <a:ea typeface="Calibri"/>
              <a:cs typeface="Calibri"/>
              <a:sym typeface="Calibri"/>
            </a:endParaRPr>
          </a:p>
          <a:p>
            <a:pPr indent="-228600" lvl="0" marL="241300" marR="51435" rtl="0" algn="l">
              <a:lnSpc>
                <a:spcPct val="110000"/>
              </a:lnSpc>
              <a:spcBef>
                <a:spcPts val="960"/>
              </a:spcBef>
              <a:spcAft>
                <a:spcPts val="0"/>
              </a:spcAft>
              <a:buClr>
                <a:schemeClr val="dk1"/>
              </a:buClr>
              <a:buSzPts val="2100"/>
              <a:buFont typeface="Noto Sans Symbols"/>
              <a:buChar char="⮚"/>
            </a:pPr>
            <a:r>
              <a:rPr b="1" lang="en-US" sz="2100">
                <a:solidFill>
                  <a:schemeClr val="dk1"/>
                </a:solidFill>
                <a:latin typeface="Calibri"/>
                <a:ea typeface="Calibri"/>
                <a:cs typeface="Calibri"/>
                <a:sym typeface="Calibri"/>
              </a:rPr>
              <a:t>The compiler must cooperate with the Operating System and other System Softwares to  support these abstractions on the target machine.</a:t>
            </a:r>
            <a:endParaRPr sz="2100">
              <a:solidFill>
                <a:schemeClr val="dk1"/>
              </a:solidFill>
              <a:latin typeface="Calibri"/>
              <a:ea typeface="Calibri"/>
              <a:cs typeface="Calibri"/>
              <a:sym typeface="Calibri"/>
            </a:endParaRPr>
          </a:p>
          <a:p>
            <a:pPr indent="-228600" lvl="0" marL="241300" marR="5080" rtl="0" algn="l">
              <a:lnSpc>
                <a:spcPct val="110000"/>
              </a:lnSpc>
              <a:spcBef>
                <a:spcPts val="1000"/>
              </a:spcBef>
              <a:spcAft>
                <a:spcPts val="0"/>
              </a:spcAft>
              <a:buClr>
                <a:schemeClr val="dk1"/>
              </a:buClr>
              <a:buSzPts val="2100"/>
              <a:buFont typeface="Noto Sans Symbols"/>
              <a:buChar char="⮚"/>
            </a:pPr>
            <a:r>
              <a:rPr b="1" lang="en-US" sz="2100">
                <a:solidFill>
                  <a:schemeClr val="dk1"/>
                </a:solidFill>
                <a:latin typeface="Calibri"/>
                <a:ea typeface="Calibri"/>
                <a:cs typeface="Calibri"/>
                <a:sym typeface="Calibri"/>
              </a:rPr>
              <a:t>To do so, the compiler creates and manages a </a:t>
            </a:r>
            <a:r>
              <a:rPr b="1" lang="en-US" sz="2100">
                <a:solidFill>
                  <a:srgbClr val="006FC0"/>
                </a:solidFill>
                <a:latin typeface="Calibri"/>
                <a:ea typeface="Calibri"/>
                <a:cs typeface="Calibri"/>
                <a:sym typeface="Calibri"/>
              </a:rPr>
              <a:t>run-time environment </a:t>
            </a:r>
            <a:r>
              <a:rPr b="1" lang="en-US" sz="2100">
                <a:solidFill>
                  <a:schemeClr val="dk1"/>
                </a:solidFill>
                <a:latin typeface="Calibri"/>
                <a:ea typeface="Calibri"/>
                <a:cs typeface="Calibri"/>
                <a:sym typeface="Calibri"/>
              </a:rPr>
              <a:t>in which it assumes  its target programs are being executed</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
        <p:nvSpPr>
          <p:cNvPr id="81" name="Google Shape;81;p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6" name="Shape 376"/>
        <p:cNvGrpSpPr/>
        <p:nvPr/>
      </p:nvGrpSpPr>
      <p:grpSpPr>
        <a:xfrm>
          <a:off x="0" y="0"/>
          <a:ext cx="0" cy="0"/>
          <a:chOff x="0" y="0"/>
          <a:chExt cx="0" cy="0"/>
        </a:xfrm>
      </p:grpSpPr>
      <p:sp>
        <p:nvSpPr>
          <p:cNvPr id="377" name="Google Shape;377;p30"/>
          <p:cNvSpPr txBox="1"/>
          <p:nvPr/>
        </p:nvSpPr>
        <p:spPr>
          <a:xfrm>
            <a:off x="513080" y="760603"/>
            <a:ext cx="5239385" cy="57321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5080" rtl="0" algn="l">
              <a:lnSpc>
                <a:spcPct val="150100"/>
              </a:lnSpc>
              <a:spcBef>
                <a:spcPts val="1475"/>
              </a:spcBef>
              <a:spcAft>
                <a:spcPts val="0"/>
              </a:spcAft>
              <a:buClr>
                <a:srgbClr val="C00000"/>
              </a:buClr>
              <a:buSzPts val="2200"/>
              <a:buFont typeface="Arial"/>
              <a:buChar char="•"/>
            </a:pPr>
            <a:r>
              <a:rPr b="1" lang="en-US" sz="2200">
                <a:solidFill>
                  <a:srgbClr val="C00000"/>
                </a:solidFill>
                <a:latin typeface="Calibri"/>
                <a:ea typeface="Calibri"/>
                <a:cs typeface="Calibri"/>
                <a:sym typeface="Calibri"/>
              </a:rPr>
              <a:t>Example: </a:t>
            </a:r>
            <a:r>
              <a:rPr lang="en-US" sz="2200">
                <a:solidFill>
                  <a:schemeClr val="dk1"/>
                </a:solidFill>
                <a:latin typeface="Calibri"/>
                <a:ea typeface="Calibri"/>
                <a:cs typeface="Calibri"/>
                <a:sym typeface="Calibri"/>
              </a:rPr>
              <a:t>One possible activation tree that  completes the sequence of calls and returns  suggested in Fig. 7.3 is shown in Fig. 7.4.</a:t>
            </a:r>
            <a:endParaRPr sz="22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185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b="1" lang="en-US" sz="2200">
                <a:solidFill>
                  <a:schemeClr val="dk1"/>
                </a:solidFill>
                <a:latin typeface="Calibri"/>
                <a:ea typeface="Calibri"/>
                <a:cs typeface="Calibri"/>
                <a:sym typeface="Calibri"/>
              </a:rPr>
              <a:t>Functions are represented by the first</a:t>
            </a:r>
            <a:endParaRPr sz="2200">
              <a:solidFill>
                <a:schemeClr val="dk1"/>
              </a:solidFill>
              <a:latin typeface="Calibri"/>
              <a:ea typeface="Calibri"/>
              <a:cs typeface="Calibri"/>
              <a:sym typeface="Calibri"/>
            </a:endParaRPr>
          </a:p>
          <a:p>
            <a:pPr indent="0" lvl="0" marL="241300" marR="0" rtl="0" algn="l">
              <a:lnSpc>
                <a:spcPct val="100000"/>
              </a:lnSpc>
              <a:spcBef>
                <a:spcPts val="1325"/>
              </a:spcBef>
              <a:spcAft>
                <a:spcPts val="0"/>
              </a:spcAft>
              <a:buNone/>
            </a:pPr>
            <a:r>
              <a:rPr b="1" lang="en-US" sz="2200">
                <a:solidFill>
                  <a:schemeClr val="dk1"/>
                </a:solidFill>
                <a:latin typeface="Calibri"/>
                <a:ea typeface="Calibri"/>
                <a:cs typeface="Calibri"/>
                <a:sym typeface="Calibri"/>
              </a:rPr>
              <a:t>letters of their names.</a:t>
            </a:r>
            <a:endParaRPr sz="2200">
              <a:solidFill>
                <a:schemeClr val="dk1"/>
              </a:solidFill>
              <a:latin typeface="Calibri"/>
              <a:ea typeface="Calibri"/>
              <a:cs typeface="Calibri"/>
              <a:sym typeface="Calibri"/>
            </a:endParaRPr>
          </a:p>
          <a:p>
            <a:pPr indent="0" lvl="0" marL="241300" marR="54610" rtl="0" algn="l">
              <a:lnSpc>
                <a:spcPct val="150000"/>
              </a:lnSpc>
              <a:spcBef>
                <a:spcPts val="1095"/>
              </a:spcBef>
              <a:spcAft>
                <a:spcPts val="0"/>
              </a:spcAft>
              <a:buNone/>
            </a:pPr>
            <a:r>
              <a:rPr lang="en-US" sz="1800">
                <a:solidFill>
                  <a:schemeClr val="dk1"/>
                </a:solidFill>
                <a:latin typeface="Calibri"/>
                <a:ea typeface="Calibri"/>
                <a:cs typeface="Calibri"/>
                <a:sym typeface="Calibri"/>
              </a:rPr>
              <a:t>Remember that this tree is only one possibility, since  the arguments of subsequent calls, and also the  number of calls along any branch is influenced by the  values returned by </a:t>
            </a:r>
            <a:r>
              <a:rPr b="1" i="1" lang="en-US" sz="1800">
                <a:solidFill>
                  <a:schemeClr val="dk1"/>
                </a:solidFill>
                <a:latin typeface="Calibri"/>
                <a:ea typeface="Calibri"/>
                <a:cs typeface="Calibri"/>
                <a:sym typeface="Calibri"/>
              </a:rPr>
              <a:t>partition</a:t>
            </a:r>
            <a:r>
              <a:rPr i="1"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378" name="Google Shape;378;p30"/>
          <p:cNvPicPr preferRelativeResize="0"/>
          <p:nvPr/>
        </p:nvPicPr>
        <p:blipFill rotWithShape="1">
          <a:blip r:embed="rId3">
            <a:alphaModFix/>
          </a:blip>
          <a:srcRect b="0" l="0" r="0" t="0"/>
          <a:stretch/>
        </p:blipFill>
        <p:spPr>
          <a:xfrm>
            <a:off x="5987940" y="2429865"/>
            <a:ext cx="3628260" cy="2767235"/>
          </a:xfrm>
          <a:prstGeom prst="rect">
            <a:avLst/>
          </a:prstGeom>
          <a:noFill/>
          <a:ln>
            <a:noFill/>
          </a:ln>
        </p:spPr>
      </p:pic>
      <p:grpSp>
        <p:nvGrpSpPr>
          <p:cNvPr id="379" name="Google Shape;379;p30"/>
          <p:cNvGrpSpPr/>
          <p:nvPr/>
        </p:nvGrpSpPr>
        <p:grpSpPr>
          <a:xfrm>
            <a:off x="9890759" y="469391"/>
            <a:ext cx="2301240" cy="6181344"/>
            <a:chOff x="9890759" y="469391"/>
            <a:chExt cx="2301240" cy="6181344"/>
          </a:xfrm>
        </p:grpSpPr>
        <p:pic>
          <p:nvPicPr>
            <p:cNvPr id="380" name="Google Shape;380;p30"/>
            <p:cNvPicPr preferRelativeResize="0"/>
            <p:nvPr/>
          </p:nvPicPr>
          <p:blipFill rotWithShape="1">
            <a:blip r:embed="rId4">
              <a:alphaModFix/>
            </a:blip>
            <a:srcRect b="0" l="0" r="0" t="0"/>
            <a:stretch/>
          </p:blipFill>
          <p:spPr>
            <a:xfrm>
              <a:off x="10658855" y="469391"/>
              <a:ext cx="934211" cy="1399031"/>
            </a:xfrm>
            <a:prstGeom prst="rect">
              <a:avLst/>
            </a:prstGeom>
            <a:noFill/>
            <a:ln>
              <a:noFill/>
            </a:ln>
          </p:spPr>
        </p:pic>
        <p:pic>
          <p:nvPicPr>
            <p:cNvPr id="381" name="Google Shape;381;p30"/>
            <p:cNvPicPr preferRelativeResize="0"/>
            <p:nvPr/>
          </p:nvPicPr>
          <p:blipFill rotWithShape="1">
            <a:blip r:embed="rId5">
              <a:alphaModFix/>
            </a:blip>
            <a:srcRect b="0" l="0" r="0" t="0"/>
            <a:stretch/>
          </p:blipFill>
          <p:spPr>
            <a:xfrm>
              <a:off x="9890759" y="1793747"/>
              <a:ext cx="2301240" cy="4856988"/>
            </a:xfrm>
            <a:prstGeom prst="rect">
              <a:avLst/>
            </a:prstGeom>
            <a:noFill/>
            <a:ln>
              <a:noFill/>
            </a:ln>
          </p:spPr>
        </p:pic>
      </p:grpSp>
      <p:sp>
        <p:nvSpPr>
          <p:cNvPr id="382" name="Google Shape;382;p3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3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84" name="Google Shape;384;p30"/>
          <p:cNvSpPr/>
          <p:nvPr/>
        </p:nvSpPr>
        <p:spPr>
          <a:xfrm>
            <a:off x="5862828" y="1423416"/>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30"/>
          <p:cNvSpPr/>
          <p:nvPr/>
        </p:nvSpPr>
        <p:spPr>
          <a:xfrm>
            <a:off x="9733788" y="1423416"/>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9" name="Shape 389"/>
        <p:cNvGrpSpPr/>
        <p:nvPr/>
      </p:nvGrpSpPr>
      <p:grpSpPr>
        <a:xfrm>
          <a:off x="0" y="0"/>
          <a:ext cx="0" cy="0"/>
          <a:chOff x="0" y="0"/>
          <a:chExt cx="0" cy="0"/>
        </a:xfrm>
      </p:grpSpPr>
      <p:sp>
        <p:nvSpPr>
          <p:cNvPr id="390" name="Google Shape;390;p31"/>
          <p:cNvSpPr txBox="1"/>
          <p:nvPr/>
        </p:nvSpPr>
        <p:spPr>
          <a:xfrm>
            <a:off x="513080" y="760603"/>
            <a:ext cx="8183880" cy="5565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5080" rtl="0" algn="l">
              <a:lnSpc>
                <a:spcPct val="150000"/>
              </a:lnSpc>
              <a:spcBef>
                <a:spcPts val="1839"/>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The use of a run-time stack is enabled by </a:t>
            </a:r>
            <a:r>
              <a:rPr b="1" lang="en-US" sz="2200">
                <a:solidFill>
                  <a:srgbClr val="001F5F"/>
                </a:solidFill>
                <a:latin typeface="Calibri"/>
                <a:ea typeface="Calibri"/>
                <a:cs typeface="Calibri"/>
                <a:sym typeface="Calibri"/>
              </a:rPr>
              <a:t>several useful relationships  between the activation tree and the behavior of the program:</a:t>
            </a:r>
            <a:endParaRPr sz="2200">
              <a:solidFill>
                <a:schemeClr val="dk1"/>
              </a:solidFill>
              <a:latin typeface="Calibri"/>
              <a:ea typeface="Calibri"/>
              <a:cs typeface="Calibri"/>
              <a:sym typeface="Calibri"/>
            </a:endParaRPr>
          </a:p>
          <a:p>
            <a:pPr indent="-342900" lvl="1" marL="704215" marR="383540" rtl="0" algn="l">
              <a:lnSpc>
                <a:spcPct val="150000"/>
              </a:lnSpc>
              <a:spcBef>
                <a:spcPts val="495"/>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The sequence of procedure calls corresponds to a  </a:t>
            </a:r>
            <a:r>
              <a:rPr b="1" i="0" lang="en-US" sz="2200" u="sng" cap="none" strike="noStrike">
                <a:solidFill>
                  <a:srgbClr val="006FC0"/>
                </a:solidFill>
                <a:latin typeface="Calibri"/>
                <a:ea typeface="Calibri"/>
                <a:cs typeface="Calibri"/>
                <a:sym typeface="Calibri"/>
              </a:rPr>
              <a:t> 	</a:t>
            </a:r>
            <a:r>
              <a:rPr b="1" i="0" lang="en-US" sz="2200" u="none" cap="none" strike="noStrike">
                <a:solidFill>
                  <a:srgbClr val="006FC0"/>
                </a:solidFill>
                <a:latin typeface="Calibri"/>
                <a:ea typeface="Calibri"/>
                <a:cs typeface="Calibri"/>
                <a:sym typeface="Calibri"/>
              </a:rPr>
              <a:t>         traversal of the activation tree</a:t>
            </a:r>
            <a:r>
              <a:rPr b="0" i="0" lang="en-US" sz="2200" u="none" cap="none" strike="noStrike">
                <a:solidFill>
                  <a:schemeClr val="dk1"/>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a:p>
            <a:pPr indent="-343535" lvl="1" marL="704215" marR="0" rtl="0" algn="l">
              <a:lnSpc>
                <a:spcPct val="100000"/>
              </a:lnSpc>
              <a:spcBef>
                <a:spcPts val="1825"/>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The sequence of returns corresponds to a</a:t>
            </a:r>
            <a:r>
              <a:rPr b="1" i="0" lang="en-US" sz="2200" u="sng" cap="none" strike="noStrike">
                <a:solidFill>
                  <a:srgbClr val="006FC0"/>
                </a:solidFill>
                <a:latin typeface="Calibri"/>
                <a:ea typeface="Calibri"/>
                <a:cs typeface="Calibri"/>
                <a:sym typeface="Calibri"/>
              </a:rPr>
              <a:t>	</a:t>
            </a:r>
            <a:r>
              <a:rPr b="1" i="0" lang="en-US" sz="2200" u="none" cap="none" strike="noStrike">
                <a:solidFill>
                  <a:srgbClr val="006FC0"/>
                </a:solidFill>
                <a:latin typeface="Calibri"/>
                <a:ea typeface="Calibri"/>
                <a:cs typeface="Calibri"/>
                <a:sym typeface="Calibri"/>
              </a:rPr>
              <a:t>traversal</a:t>
            </a:r>
            <a:endParaRPr b="0" i="0" sz="2200" u="none" cap="none" strike="noStrike">
              <a:solidFill>
                <a:schemeClr val="dk1"/>
              </a:solidFill>
              <a:latin typeface="Calibri"/>
              <a:ea typeface="Calibri"/>
              <a:cs typeface="Calibri"/>
              <a:sym typeface="Calibri"/>
            </a:endParaRPr>
          </a:p>
          <a:p>
            <a:pPr indent="0" lvl="0" marL="704215" marR="0" rtl="0" algn="l">
              <a:lnSpc>
                <a:spcPct val="100000"/>
              </a:lnSpc>
              <a:spcBef>
                <a:spcPts val="1320"/>
              </a:spcBef>
              <a:spcAft>
                <a:spcPts val="0"/>
              </a:spcAft>
              <a:buNone/>
            </a:pPr>
            <a:r>
              <a:rPr b="1" lang="en-US" sz="2200">
                <a:solidFill>
                  <a:srgbClr val="006FC0"/>
                </a:solidFill>
                <a:latin typeface="Calibri"/>
                <a:ea typeface="Calibri"/>
                <a:cs typeface="Calibri"/>
                <a:sym typeface="Calibri"/>
              </a:rPr>
              <a:t>of the activation tree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42900" lvl="1" marL="704215" marR="366395" rtl="0" algn="l">
              <a:lnSpc>
                <a:spcPct val="150100"/>
              </a:lnSpc>
              <a:spcBef>
                <a:spcPts val="500"/>
              </a:spcBef>
              <a:spcAft>
                <a:spcPts val="0"/>
              </a:spcAft>
              <a:buClr>
                <a:srgbClr val="006FC0"/>
              </a:buClr>
              <a:buSzPts val="2200"/>
              <a:buFont typeface="Calibri"/>
              <a:buAutoNum type="arabicPeriod" startAt="3"/>
            </a:pPr>
            <a:r>
              <a:rPr b="1" i="0" lang="en-US" sz="2200" u="none" cap="none" strike="noStrike">
                <a:solidFill>
                  <a:srgbClr val="006FC0"/>
                </a:solidFill>
                <a:latin typeface="Calibri"/>
                <a:ea typeface="Calibri"/>
                <a:cs typeface="Calibri"/>
                <a:sym typeface="Calibri"/>
              </a:rPr>
              <a:t>Flow of the control in a program corresponds to a  </a:t>
            </a:r>
            <a:r>
              <a:rPr b="1" i="0" lang="en-US" sz="2200" u="sng" cap="none" strike="noStrike">
                <a:solidFill>
                  <a:srgbClr val="006FC0"/>
                </a:solidFill>
                <a:latin typeface="Calibri"/>
                <a:ea typeface="Calibri"/>
                <a:cs typeface="Calibri"/>
                <a:sym typeface="Calibri"/>
              </a:rPr>
              <a:t> 	</a:t>
            </a:r>
            <a:r>
              <a:rPr b="1" i="0" lang="en-US" sz="2200" u="none" cap="none" strike="noStrike">
                <a:solidFill>
                  <a:srgbClr val="006FC0"/>
                </a:solidFill>
                <a:latin typeface="Calibri"/>
                <a:ea typeface="Calibri"/>
                <a:cs typeface="Calibri"/>
                <a:sym typeface="Calibri"/>
              </a:rPr>
              <a:t>         traversal of the activation tree.</a:t>
            </a:r>
            <a:endParaRPr b="0" i="0" sz="2200" u="none" cap="none" strike="noStrike">
              <a:solidFill>
                <a:schemeClr val="dk1"/>
              </a:solidFill>
              <a:latin typeface="Calibri"/>
              <a:ea typeface="Calibri"/>
              <a:cs typeface="Calibri"/>
              <a:sym typeface="Calibri"/>
            </a:endParaRPr>
          </a:p>
        </p:txBody>
      </p:sp>
      <p:pic>
        <p:nvPicPr>
          <p:cNvPr id="391" name="Google Shape;391;p3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92" name="Google Shape;392;p3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3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394" name="Google Shape;394;p31"/>
          <p:cNvPicPr preferRelativeResize="0"/>
          <p:nvPr/>
        </p:nvPicPr>
        <p:blipFill rotWithShape="1">
          <a:blip r:embed="rId4">
            <a:alphaModFix/>
          </a:blip>
          <a:srcRect b="0" l="0" r="0" t="0"/>
          <a:stretch/>
        </p:blipFill>
        <p:spPr>
          <a:xfrm>
            <a:off x="8851968" y="3285134"/>
            <a:ext cx="3331415" cy="2541509"/>
          </a:xfrm>
          <a:prstGeom prst="rect">
            <a:avLst/>
          </a:prstGeom>
          <a:noFill/>
          <a:ln>
            <a:noFill/>
          </a:ln>
        </p:spPr>
      </p:pic>
      <p:sp>
        <p:nvSpPr>
          <p:cNvPr id="395" name="Google Shape;395;p31"/>
          <p:cNvSpPr/>
          <p:nvPr/>
        </p:nvSpPr>
        <p:spPr>
          <a:xfrm>
            <a:off x="8737092" y="1514855"/>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9" name="Shape 399"/>
        <p:cNvGrpSpPr/>
        <p:nvPr/>
      </p:nvGrpSpPr>
      <p:grpSpPr>
        <a:xfrm>
          <a:off x="0" y="0"/>
          <a:ext cx="0" cy="0"/>
          <a:chOff x="0" y="0"/>
          <a:chExt cx="0" cy="0"/>
        </a:xfrm>
      </p:grpSpPr>
      <p:sp>
        <p:nvSpPr>
          <p:cNvPr id="400" name="Google Shape;400;p32"/>
          <p:cNvSpPr txBox="1"/>
          <p:nvPr/>
        </p:nvSpPr>
        <p:spPr>
          <a:xfrm>
            <a:off x="513080" y="760603"/>
            <a:ext cx="8184000" cy="5433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5080" rtl="0" algn="l">
              <a:lnSpc>
                <a:spcPct val="150000"/>
              </a:lnSpc>
              <a:spcBef>
                <a:spcPts val="1839"/>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The use of a run-time stack is enabled by </a:t>
            </a:r>
            <a:r>
              <a:rPr b="1" lang="en-US" sz="2200">
                <a:solidFill>
                  <a:srgbClr val="001F5F"/>
                </a:solidFill>
                <a:latin typeface="Calibri"/>
                <a:ea typeface="Calibri"/>
                <a:cs typeface="Calibri"/>
                <a:sym typeface="Calibri"/>
              </a:rPr>
              <a:t>several useful relationships  between the activation tree and the behavior of the program:</a:t>
            </a:r>
            <a:endParaRPr sz="2200">
              <a:solidFill>
                <a:schemeClr val="dk1"/>
              </a:solidFill>
              <a:latin typeface="Calibri"/>
              <a:ea typeface="Calibri"/>
              <a:cs typeface="Calibri"/>
              <a:sym typeface="Calibri"/>
            </a:endParaRPr>
          </a:p>
          <a:p>
            <a:pPr indent="-342900" lvl="1" marL="704215" marR="668655" rtl="0" algn="l">
              <a:lnSpc>
                <a:spcPct val="150000"/>
              </a:lnSpc>
              <a:spcBef>
                <a:spcPts val="495"/>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The sequence of procedure calls corresponds to a </a:t>
            </a:r>
            <a:r>
              <a:rPr b="1" i="0" lang="en-US" sz="2200" u="none" cap="none" strike="noStrike">
                <a:solidFill>
                  <a:srgbClr val="FF0000"/>
                </a:solidFill>
                <a:latin typeface="Calibri"/>
                <a:ea typeface="Calibri"/>
                <a:cs typeface="Calibri"/>
                <a:sym typeface="Calibri"/>
              </a:rPr>
              <a:t>preorder  </a:t>
            </a:r>
            <a:r>
              <a:rPr b="1" i="0" lang="en-US" sz="2200" u="none" cap="none" strike="noStrike">
                <a:solidFill>
                  <a:srgbClr val="006FC0"/>
                </a:solidFill>
                <a:latin typeface="Calibri"/>
                <a:ea typeface="Calibri"/>
                <a:cs typeface="Calibri"/>
                <a:sym typeface="Calibri"/>
              </a:rPr>
              <a:t>traversal of the activation tree</a:t>
            </a:r>
            <a:r>
              <a:rPr b="0" i="0" lang="en-US" sz="2200" u="none" cap="none" strike="noStrike">
                <a:solidFill>
                  <a:schemeClr val="dk1"/>
                </a:solidFill>
                <a:latin typeface="Calibri"/>
                <a:ea typeface="Calibri"/>
                <a:cs typeface="Calibri"/>
                <a:sym typeface="Calibri"/>
              </a:rPr>
              <a:t>.</a:t>
            </a:r>
            <a:r>
              <a:rPr b="0" i="0" lang="en-US" sz="2200" u="none" cap="none" strike="noStrike">
                <a:solidFill>
                  <a:schemeClr val="dk1"/>
                </a:solidFill>
                <a:latin typeface="Calibri"/>
                <a:ea typeface="Calibri"/>
                <a:cs typeface="Calibri"/>
                <a:sym typeface="Calibri"/>
              </a:rPr>
              <a:t> </a:t>
            </a:r>
            <a:endParaRPr b="0" i="0" sz="2200" u="none" cap="none" strike="noStrike">
              <a:solidFill>
                <a:schemeClr val="dk1"/>
              </a:solidFill>
              <a:latin typeface="Calibri"/>
              <a:ea typeface="Calibri"/>
              <a:cs typeface="Calibri"/>
              <a:sym typeface="Calibri"/>
            </a:endParaRPr>
          </a:p>
          <a:p>
            <a:pPr indent="-343535" lvl="1" marL="704215" marR="0" rtl="0" algn="l">
              <a:lnSpc>
                <a:spcPct val="100000"/>
              </a:lnSpc>
              <a:spcBef>
                <a:spcPts val="1825"/>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The sequence of returns corresponds to a </a:t>
            </a:r>
            <a:r>
              <a:rPr b="1" i="0" lang="en-US" sz="2200" u="none" cap="none" strike="noStrike">
                <a:solidFill>
                  <a:srgbClr val="FF0000"/>
                </a:solidFill>
                <a:latin typeface="Calibri"/>
                <a:ea typeface="Calibri"/>
                <a:cs typeface="Calibri"/>
                <a:sym typeface="Calibri"/>
              </a:rPr>
              <a:t>postorder</a:t>
            </a:r>
            <a:r>
              <a:rPr b="1" i="0" lang="en-US" sz="2200" u="none" cap="none" strike="noStrike">
                <a:solidFill>
                  <a:srgbClr val="00AFEF"/>
                </a:solidFill>
                <a:latin typeface="Calibri"/>
                <a:ea typeface="Calibri"/>
                <a:cs typeface="Calibri"/>
                <a:sym typeface="Calibri"/>
              </a:rPr>
              <a:t> </a:t>
            </a:r>
            <a:r>
              <a:rPr b="1" i="0" lang="en-US" sz="2200" u="none" cap="none" strike="noStrike">
                <a:solidFill>
                  <a:srgbClr val="006FC0"/>
                </a:solidFill>
                <a:latin typeface="Calibri"/>
                <a:ea typeface="Calibri"/>
                <a:cs typeface="Calibri"/>
                <a:sym typeface="Calibri"/>
              </a:rPr>
              <a:t>traversal</a:t>
            </a:r>
            <a:endParaRPr b="0" i="0" sz="2200" u="none" cap="none" strike="noStrike">
              <a:solidFill>
                <a:schemeClr val="dk1"/>
              </a:solidFill>
              <a:latin typeface="Calibri"/>
              <a:ea typeface="Calibri"/>
              <a:cs typeface="Calibri"/>
              <a:sym typeface="Calibri"/>
            </a:endParaRPr>
          </a:p>
          <a:p>
            <a:pPr indent="0" lvl="0" marL="704215" marR="0" rtl="0" algn="l">
              <a:lnSpc>
                <a:spcPct val="100000"/>
              </a:lnSpc>
              <a:spcBef>
                <a:spcPts val="1320"/>
              </a:spcBef>
              <a:spcAft>
                <a:spcPts val="0"/>
              </a:spcAft>
              <a:buNone/>
            </a:pPr>
            <a:r>
              <a:rPr b="1" lang="en-US" sz="2200">
                <a:solidFill>
                  <a:srgbClr val="006FC0"/>
                </a:solidFill>
                <a:latin typeface="Calibri"/>
                <a:ea typeface="Calibri"/>
                <a:cs typeface="Calibri"/>
                <a:sym typeface="Calibri"/>
              </a:rPr>
              <a:t>of the activation tree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342900" lvl="1" marL="704215" marR="448309" rtl="0" algn="l">
              <a:lnSpc>
                <a:spcPct val="150100"/>
              </a:lnSpc>
              <a:spcBef>
                <a:spcPts val="500"/>
              </a:spcBef>
              <a:spcAft>
                <a:spcPts val="0"/>
              </a:spcAft>
              <a:buClr>
                <a:srgbClr val="006FC0"/>
              </a:buClr>
              <a:buSzPts val="2200"/>
              <a:buFont typeface="Calibri"/>
              <a:buAutoNum type="arabicPeriod" startAt="3"/>
            </a:pPr>
            <a:r>
              <a:rPr b="1" i="0" lang="en-US" sz="2200" u="none" cap="none" strike="noStrike">
                <a:solidFill>
                  <a:srgbClr val="006FC0"/>
                </a:solidFill>
                <a:latin typeface="Calibri"/>
                <a:ea typeface="Calibri"/>
                <a:cs typeface="Calibri"/>
                <a:sym typeface="Calibri"/>
              </a:rPr>
              <a:t>Flow of the control in a program corresponds to a </a:t>
            </a:r>
            <a:r>
              <a:rPr b="1" i="0" lang="en-US" sz="2200" u="none" cap="none" strike="noStrike">
                <a:solidFill>
                  <a:srgbClr val="FF0000"/>
                </a:solidFill>
                <a:latin typeface="Calibri"/>
                <a:ea typeface="Calibri"/>
                <a:cs typeface="Calibri"/>
                <a:sym typeface="Calibri"/>
              </a:rPr>
              <a:t>depth-first  traversal </a:t>
            </a:r>
            <a:r>
              <a:rPr b="1" i="0" lang="en-US" sz="2200" u="none" cap="none" strike="noStrike">
                <a:solidFill>
                  <a:srgbClr val="006FC0"/>
                </a:solidFill>
                <a:latin typeface="Calibri"/>
                <a:ea typeface="Calibri"/>
                <a:cs typeface="Calibri"/>
                <a:sym typeface="Calibri"/>
              </a:rPr>
              <a:t>of the activation tree.</a:t>
            </a:r>
            <a:endParaRPr b="0" i="0" sz="2200" u="none" cap="none" strike="noStrike">
              <a:solidFill>
                <a:schemeClr val="dk1"/>
              </a:solidFill>
              <a:latin typeface="Calibri"/>
              <a:ea typeface="Calibri"/>
              <a:cs typeface="Calibri"/>
              <a:sym typeface="Calibri"/>
            </a:endParaRPr>
          </a:p>
        </p:txBody>
      </p:sp>
      <p:pic>
        <p:nvPicPr>
          <p:cNvPr id="401" name="Google Shape;401;p3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02" name="Google Shape;402;p3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404" name="Google Shape;404;p32"/>
          <p:cNvPicPr preferRelativeResize="0"/>
          <p:nvPr/>
        </p:nvPicPr>
        <p:blipFill rotWithShape="1">
          <a:blip r:embed="rId4">
            <a:alphaModFix/>
          </a:blip>
          <a:srcRect b="0" l="0" r="0" t="0"/>
          <a:stretch/>
        </p:blipFill>
        <p:spPr>
          <a:xfrm>
            <a:off x="8851968" y="3330752"/>
            <a:ext cx="3331415" cy="2540116"/>
          </a:xfrm>
          <a:prstGeom prst="rect">
            <a:avLst/>
          </a:prstGeom>
          <a:noFill/>
          <a:ln>
            <a:noFill/>
          </a:ln>
        </p:spPr>
      </p:pic>
      <p:sp>
        <p:nvSpPr>
          <p:cNvPr id="405" name="Google Shape;405;p32"/>
          <p:cNvSpPr/>
          <p:nvPr/>
        </p:nvSpPr>
        <p:spPr>
          <a:xfrm>
            <a:off x="8750807" y="1545336"/>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sp>
        <p:nvSpPr>
          <p:cNvPr id="410" name="Google Shape;410;p33"/>
          <p:cNvSpPr txBox="1"/>
          <p:nvPr/>
        </p:nvSpPr>
        <p:spPr>
          <a:xfrm>
            <a:off x="8572379" y="2290445"/>
            <a:ext cx="111760" cy="279400"/>
          </a:xfrm>
          <a:prstGeom prst="rect">
            <a:avLst/>
          </a:prstGeom>
          <a:noFill/>
          <a:ln>
            <a:noFill/>
          </a:ln>
        </p:spPr>
        <p:txBody>
          <a:bodyPr anchorCtr="0" anchor="t" bIns="0" lIns="0" spcFirstLastPara="1" rIns="0" wrap="square" tIns="0">
            <a:spAutoFit/>
          </a:bodyPr>
          <a:lstStyle/>
          <a:p>
            <a:pPr indent="0" lvl="0" marL="0" marR="0" rtl="0" algn="l">
              <a:lnSpc>
                <a:spcPct val="94772"/>
              </a:lnSpc>
              <a:spcBef>
                <a:spcPts val="0"/>
              </a:spcBef>
              <a:spcAft>
                <a:spcPts val="0"/>
              </a:spcAft>
              <a:buNone/>
            </a:pPr>
            <a:r>
              <a:rPr b="1" lang="en-US" sz="2200">
                <a:solidFill>
                  <a:srgbClr val="001F5F"/>
                </a:solidFill>
                <a:latin typeface="Calibri"/>
                <a:ea typeface="Calibri"/>
                <a:cs typeface="Calibri"/>
                <a:sym typeface="Calibri"/>
              </a:rPr>
              <a:t>s</a:t>
            </a:r>
            <a:endParaRPr sz="2200">
              <a:solidFill>
                <a:schemeClr val="dk1"/>
              </a:solidFill>
              <a:latin typeface="Calibri"/>
              <a:ea typeface="Calibri"/>
              <a:cs typeface="Calibri"/>
              <a:sym typeface="Calibri"/>
            </a:endParaRPr>
          </a:p>
        </p:txBody>
      </p:sp>
      <p:sp>
        <p:nvSpPr>
          <p:cNvPr id="411" name="Google Shape;411;p33"/>
          <p:cNvSpPr txBox="1"/>
          <p:nvPr/>
        </p:nvSpPr>
        <p:spPr>
          <a:xfrm>
            <a:off x="513080" y="760603"/>
            <a:ext cx="8075295" cy="45758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5715" rtl="0" algn="l">
              <a:lnSpc>
                <a:spcPct val="150100"/>
              </a:lnSpc>
              <a:spcBef>
                <a:spcPts val="1475"/>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The use of a run-time stack is enabled by </a:t>
            </a:r>
            <a:r>
              <a:rPr b="1" lang="en-US" sz="2200">
                <a:solidFill>
                  <a:srgbClr val="001F5F"/>
                </a:solidFill>
                <a:latin typeface="Calibri"/>
                <a:ea typeface="Calibri"/>
                <a:cs typeface="Calibri"/>
                <a:sym typeface="Calibri"/>
              </a:rPr>
              <a:t>several useful relationship  between the activation tree and the behavior of the program</a:t>
            </a:r>
            <a:r>
              <a:rPr lang="en-US" sz="2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cont..</a:t>
            </a:r>
            <a:endParaRPr sz="1200">
              <a:solidFill>
                <a:schemeClr val="dk1"/>
              </a:solidFill>
              <a:latin typeface="Calibri"/>
              <a:ea typeface="Calibri"/>
              <a:cs typeface="Calibri"/>
              <a:sym typeface="Calibri"/>
            </a:endParaRPr>
          </a:p>
          <a:p>
            <a:pPr indent="0" lvl="0" marL="361315" marR="0" rtl="0" algn="l">
              <a:lnSpc>
                <a:spcPct val="100000"/>
              </a:lnSpc>
              <a:spcBef>
                <a:spcPts val="1810"/>
              </a:spcBef>
              <a:spcAft>
                <a:spcPts val="0"/>
              </a:spcAft>
              <a:buNone/>
            </a:pPr>
            <a:r>
              <a:rPr b="1" lang="en-US" sz="2200">
                <a:solidFill>
                  <a:srgbClr val="006FC0"/>
                </a:solidFill>
                <a:latin typeface="Calibri"/>
                <a:ea typeface="Calibri"/>
                <a:cs typeface="Calibri"/>
                <a:sym typeface="Calibri"/>
              </a:rPr>
              <a:t>4. If control lies within a particular activation of some procedure,</a:t>
            </a:r>
            <a:endParaRPr sz="2200">
              <a:solidFill>
                <a:schemeClr val="dk1"/>
              </a:solidFill>
              <a:latin typeface="Calibri"/>
              <a:ea typeface="Calibri"/>
              <a:cs typeface="Calibri"/>
              <a:sym typeface="Calibri"/>
            </a:endParaRPr>
          </a:p>
          <a:p>
            <a:pPr indent="0" lvl="0" marL="615950" marR="0" rtl="0" algn="l">
              <a:lnSpc>
                <a:spcPct val="100000"/>
              </a:lnSpc>
              <a:spcBef>
                <a:spcPts val="1825"/>
              </a:spcBef>
              <a:spcAft>
                <a:spcPts val="0"/>
              </a:spcAft>
              <a:buNone/>
            </a:pPr>
            <a:r>
              <a:rPr b="1" lang="en-US" sz="2200">
                <a:solidFill>
                  <a:srgbClr val="006FC0"/>
                </a:solidFill>
                <a:latin typeface="Calibri"/>
                <a:ea typeface="Calibri"/>
                <a:cs typeface="Calibri"/>
                <a:sym typeface="Calibri"/>
              </a:rPr>
              <a:t>corresponding to a node N of the activation tree.</a:t>
            </a:r>
            <a:endParaRPr sz="2200">
              <a:solidFill>
                <a:schemeClr val="dk1"/>
              </a:solidFill>
              <a:latin typeface="Calibri"/>
              <a:ea typeface="Calibri"/>
              <a:cs typeface="Calibri"/>
              <a:sym typeface="Calibri"/>
            </a:endParaRPr>
          </a:p>
          <a:p>
            <a:pPr indent="0" lvl="0" marL="615950" marR="5080" rtl="0" algn="l">
              <a:lnSpc>
                <a:spcPct val="168600"/>
              </a:lnSpc>
              <a:spcBef>
                <a:spcPts val="15"/>
              </a:spcBef>
              <a:spcAft>
                <a:spcPts val="0"/>
              </a:spcAft>
              <a:buNone/>
            </a:pPr>
            <a:r>
              <a:rPr b="1" lang="en-US" sz="2200">
                <a:solidFill>
                  <a:srgbClr val="006FC0"/>
                </a:solidFill>
                <a:latin typeface="Calibri"/>
                <a:ea typeface="Calibri"/>
                <a:cs typeface="Calibri"/>
                <a:sym typeface="Calibri"/>
              </a:rPr>
              <a:t>Then the </a:t>
            </a:r>
            <a:r>
              <a:rPr b="1" i="1" lang="en-US" sz="2200">
                <a:solidFill>
                  <a:srgbClr val="006FC0"/>
                </a:solidFill>
                <a:latin typeface="Calibri"/>
                <a:ea typeface="Calibri"/>
                <a:cs typeface="Calibri"/>
                <a:sym typeface="Calibri"/>
              </a:rPr>
              <a:t>activations that are currently open(live) </a:t>
            </a:r>
            <a:r>
              <a:rPr b="1" lang="en-US" sz="2200">
                <a:solidFill>
                  <a:srgbClr val="006FC0"/>
                </a:solidFill>
                <a:latin typeface="Calibri"/>
                <a:ea typeface="Calibri"/>
                <a:cs typeface="Calibri"/>
                <a:sym typeface="Calibri"/>
              </a:rPr>
              <a:t>are those	that  correspond to node N and its ancestors.</a:t>
            </a:r>
            <a:endParaRPr sz="2200">
              <a:solidFill>
                <a:schemeClr val="dk1"/>
              </a:solidFill>
              <a:latin typeface="Calibri"/>
              <a:ea typeface="Calibri"/>
              <a:cs typeface="Calibri"/>
              <a:sym typeface="Calibri"/>
            </a:endParaRPr>
          </a:p>
        </p:txBody>
      </p:sp>
      <p:pic>
        <p:nvPicPr>
          <p:cNvPr id="412" name="Google Shape;412;p3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13" name="Google Shape;413;p3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3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415" name="Google Shape;415;p33"/>
          <p:cNvPicPr preferRelativeResize="0"/>
          <p:nvPr/>
        </p:nvPicPr>
        <p:blipFill rotWithShape="1">
          <a:blip r:embed="rId4">
            <a:alphaModFix/>
          </a:blip>
          <a:srcRect b="0" l="0" r="0" t="0"/>
          <a:stretch/>
        </p:blipFill>
        <p:spPr>
          <a:xfrm>
            <a:off x="8736144" y="2434640"/>
            <a:ext cx="3331415" cy="2540116"/>
          </a:xfrm>
          <a:prstGeom prst="rect">
            <a:avLst/>
          </a:prstGeom>
          <a:noFill/>
          <a:ln>
            <a:noFill/>
          </a:ln>
        </p:spPr>
      </p:pic>
      <p:sp>
        <p:nvSpPr>
          <p:cNvPr id="416" name="Google Shape;416;p33"/>
          <p:cNvSpPr/>
          <p:nvPr/>
        </p:nvSpPr>
        <p:spPr>
          <a:xfrm>
            <a:off x="8621268" y="1546860"/>
            <a:ext cx="0" cy="5227955"/>
          </a:xfrm>
          <a:custGeom>
            <a:rect b="b" l="l" r="r" t="t"/>
            <a:pathLst>
              <a:path extrusionOk="0" h="5227955" w="120000">
                <a:moveTo>
                  <a:pt x="0" y="0"/>
                </a:moveTo>
                <a:lnTo>
                  <a:pt x="0" y="52273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34"/>
          <p:cNvSpPr txBox="1"/>
          <p:nvPr>
            <p:ph idx="1" type="body"/>
          </p:nvPr>
        </p:nvSpPr>
        <p:spPr>
          <a:xfrm>
            <a:off x="700531" y="3340734"/>
            <a:ext cx="8427720" cy="278066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a:t>There are three common cases:</a:t>
            </a:r>
            <a:endParaRPr/>
          </a:p>
          <a:p>
            <a:pPr indent="-343535" lvl="0" marL="475615" rtl="0" algn="l">
              <a:lnSpc>
                <a:spcPct val="100000"/>
              </a:lnSpc>
              <a:spcBef>
                <a:spcPts val="1750"/>
              </a:spcBef>
              <a:spcAft>
                <a:spcPts val="0"/>
              </a:spcAft>
              <a:buClr>
                <a:srgbClr val="000000"/>
              </a:buClr>
              <a:buSzPts val="2000"/>
              <a:buFont typeface="Calibri"/>
              <a:buAutoNum type="arabicPeriod"/>
            </a:pPr>
            <a:r>
              <a:rPr lang="en-US" sz="2000">
                <a:solidFill>
                  <a:srgbClr val="000000"/>
                </a:solidFill>
              </a:rPr>
              <a:t>The activation of q terminates normally</a:t>
            </a:r>
            <a:r>
              <a:rPr b="0" lang="en-US" sz="2000">
                <a:solidFill>
                  <a:srgbClr val="000000"/>
                </a:solidFill>
                <a:latin typeface="Calibri"/>
                <a:ea typeface="Calibri"/>
                <a:cs typeface="Calibri"/>
                <a:sym typeface="Calibri"/>
              </a:rPr>
              <a:t>. Then in essentially any language,</a:t>
            </a:r>
            <a:endParaRPr sz="2000">
              <a:latin typeface="Calibri"/>
              <a:ea typeface="Calibri"/>
              <a:cs typeface="Calibri"/>
              <a:sym typeface="Calibri"/>
            </a:endParaRPr>
          </a:p>
          <a:p>
            <a:pPr indent="0" lvl="0" marL="475615" rtl="0" algn="l">
              <a:lnSpc>
                <a:spcPct val="100000"/>
              </a:lnSpc>
              <a:spcBef>
                <a:spcPts val="1200"/>
              </a:spcBef>
              <a:spcAft>
                <a:spcPts val="0"/>
              </a:spcAft>
              <a:buNone/>
            </a:pPr>
            <a:r>
              <a:rPr b="0" lang="en-US" sz="2000">
                <a:solidFill>
                  <a:srgbClr val="000000"/>
                </a:solidFill>
                <a:latin typeface="Calibri"/>
                <a:ea typeface="Calibri"/>
                <a:cs typeface="Calibri"/>
                <a:sym typeface="Calibri"/>
              </a:rPr>
              <a:t>control resumes just after the point of p at which the call to q was made.</a:t>
            </a:r>
            <a:endParaRPr sz="2000">
              <a:latin typeface="Calibri"/>
              <a:ea typeface="Calibri"/>
              <a:cs typeface="Calibri"/>
              <a:sym typeface="Calibri"/>
            </a:endParaRPr>
          </a:p>
          <a:p>
            <a:pPr indent="-342900" lvl="0" marL="475615" marR="5080" rtl="0" algn="l">
              <a:lnSpc>
                <a:spcPct val="150100"/>
              </a:lnSpc>
              <a:spcBef>
                <a:spcPts val="500"/>
              </a:spcBef>
              <a:spcAft>
                <a:spcPts val="0"/>
              </a:spcAft>
              <a:buClr>
                <a:srgbClr val="000000"/>
              </a:buClr>
              <a:buSzPts val="2000"/>
              <a:buFont typeface="Calibri"/>
              <a:buAutoNum type="arabicPeriod" startAt="2"/>
            </a:pPr>
            <a:r>
              <a:rPr lang="en-US" sz="2000">
                <a:solidFill>
                  <a:srgbClr val="000000"/>
                </a:solidFill>
              </a:rPr>
              <a:t>The activation of q, or some procedure q called, either directly or indirectly,  aborts</a:t>
            </a:r>
            <a:r>
              <a:rPr b="0" lang="en-US" sz="2000">
                <a:solidFill>
                  <a:srgbClr val="000000"/>
                </a:solidFill>
                <a:latin typeface="Calibri"/>
                <a:ea typeface="Calibri"/>
                <a:cs typeface="Calibri"/>
                <a:sym typeface="Calibri"/>
              </a:rPr>
              <a:t>; i.e., it becomes impossible for execution to continue. In that case, p  ends simultaneously with q.</a:t>
            </a:r>
            <a:endParaRPr sz="2000">
              <a:latin typeface="Calibri"/>
              <a:ea typeface="Calibri"/>
              <a:cs typeface="Calibri"/>
              <a:sym typeface="Calibri"/>
            </a:endParaRPr>
          </a:p>
        </p:txBody>
      </p:sp>
      <p:sp>
        <p:nvSpPr>
          <p:cNvPr id="422" name="Google Shape;422;p34"/>
          <p:cNvSpPr txBox="1"/>
          <p:nvPr/>
        </p:nvSpPr>
        <p:spPr>
          <a:xfrm>
            <a:off x="471931" y="760603"/>
            <a:ext cx="8729345" cy="2311400"/>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5080" rtl="0" algn="l">
              <a:lnSpc>
                <a:spcPct val="150100"/>
              </a:lnSpc>
              <a:spcBef>
                <a:spcPts val="1475"/>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If an activation of procedure p calls procedure q, then that activation of q  must end before the activation of p can end.</a:t>
            </a:r>
            <a:endParaRPr sz="2200">
              <a:solidFill>
                <a:schemeClr val="dk1"/>
              </a:solidFill>
              <a:latin typeface="Calibri"/>
              <a:ea typeface="Calibri"/>
              <a:cs typeface="Calibri"/>
              <a:sym typeface="Calibri"/>
            </a:endParaRPr>
          </a:p>
        </p:txBody>
      </p:sp>
      <p:pic>
        <p:nvPicPr>
          <p:cNvPr id="423" name="Google Shape;423;p3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24" name="Google Shape;424;p3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3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426" name="Google Shape;426;p34"/>
          <p:cNvSpPr txBox="1"/>
          <p:nvPr/>
        </p:nvSpPr>
        <p:spPr>
          <a:xfrm>
            <a:off x="6600443" y="2964179"/>
            <a:ext cx="715010" cy="464820"/>
          </a:xfrm>
          <a:prstGeom prst="rect">
            <a:avLst/>
          </a:prstGeom>
          <a:solidFill>
            <a:srgbClr val="4471C4"/>
          </a:solidFill>
          <a:ln cap="flat" cmpd="sng" w="12700">
            <a:solidFill>
              <a:srgbClr val="2E528F"/>
            </a:solidFill>
            <a:prstDash val="solid"/>
            <a:round/>
            <a:headEnd len="sm" w="sm" type="none"/>
            <a:tailEnd len="sm" w="sm" type="none"/>
          </a:ln>
        </p:spPr>
        <p:txBody>
          <a:bodyPr anchorCtr="0" anchor="t" bIns="0" lIns="0" spcFirstLastPara="1" rIns="0" wrap="square" tIns="80625">
            <a:spAutoFit/>
          </a:bodyPr>
          <a:lstStyle/>
          <a:p>
            <a:pPr indent="0" lvl="0" marL="127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p</a:t>
            </a:r>
            <a:endParaRPr sz="1800">
              <a:solidFill>
                <a:schemeClr val="dk1"/>
              </a:solidFill>
              <a:latin typeface="Calibri"/>
              <a:ea typeface="Calibri"/>
              <a:cs typeface="Calibri"/>
              <a:sym typeface="Calibri"/>
            </a:endParaRPr>
          </a:p>
        </p:txBody>
      </p:sp>
      <p:sp>
        <p:nvSpPr>
          <p:cNvPr id="427" name="Google Shape;427;p34"/>
          <p:cNvSpPr txBox="1"/>
          <p:nvPr/>
        </p:nvSpPr>
        <p:spPr>
          <a:xfrm>
            <a:off x="7956804" y="2964179"/>
            <a:ext cx="715010" cy="464820"/>
          </a:xfrm>
          <a:prstGeom prst="rect">
            <a:avLst/>
          </a:prstGeom>
          <a:solidFill>
            <a:srgbClr val="EC7C30"/>
          </a:solidFill>
          <a:ln cap="flat" cmpd="sng" w="12700">
            <a:solidFill>
              <a:srgbClr val="2E528F"/>
            </a:solidFill>
            <a:prstDash val="solid"/>
            <a:round/>
            <a:headEnd len="sm" w="sm" type="none"/>
            <a:tailEnd len="sm" w="sm" type="none"/>
          </a:ln>
        </p:spPr>
        <p:txBody>
          <a:bodyPr anchorCtr="0" anchor="t" bIns="0" lIns="0" spcFirstLastPara="1" rIns="0" wrap="square" tIns="80625">
            <a:spAutoFit/>
          </a:bodyPr>
          <a:lstStyle/>
          <a:p>
            <a:pPr indent="0" lvl="0" marL="635" marR="0" rtl="0" algn="ctr">
              <a:lnSpc>
                <a:spcPct val="100000"/>
              </a:lnSpc>
              <a:spcBef>
                <a:spcPts val="0"/>
              </a:spcBef>
              <a:spcAft>
                <a:spcPts val="0"/>
              </a:spcAft>
              <a:buNone/>
            </a:pPr>
            <a:r>
              <a:rPr lang="en-US" sz="1800">
                <a:solidFill>
                  <a:srgbClr val="FFFFFF"/>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sp>
        <p:nvSpPr>
          <p:cNvPr id="428" name="Google Shape;428;p34"/>
          <p:cNvSpPr/>
          <p:nvPr/>
        </p:nvSpPr>
        <p:spPr>
          <a:xfrm>
            <a:off x="7315961" y="3153664"/>
            <a:ext cx="641350" cy="85725"/>
          </a:xfrm>
          <a:custGeom>
            <a:rect b="b" l="l" r="r" t="t"/>
            <a:pathLst>
              <a:path extrusionOk="0" h="85725" w="641350">
                <a:moveTo>
                  <a:pt x="555371" y="0"/>
                </a:moveTo>
                <a:lnTo>
                  <a:pt x="555371" y="85725"/>
                </a:lnTo>
                <a:lnTo>
                  <a:pt x="612605" y="57150"/>
                </a:lnTo>
                <a:lnTo>
                  <a:pt x="569722" y="57150"/>
                </a:lnTo>
                <a:lnTo>
                  <a:pt x="569722" y="28575"/>
                </a:lnTo>
                <a:lnTo>
                  <a:pt x="612436" y="28575"/>
                </a:lnTo>
                <a:lnTo>
                  <a:pt x="555371" y="0"/>
                </a:lnTo>
                <a:close/>
              </a:path>
              <a:path extrusionOk="0" h="85725" w="641350">
                <a:moveTo>
                  <a:pt x="555371" y="28575"/>
                </a:moveTo>
                <a:lnTo>
                  <a:pt x="0" y="28575"/>
                </a:lnTo>
                <a:lnTo>
                  <a:pt x="0" y="57150"/>
                </a:lnTo>
                <a:lnTo>
                  <a:pt x="555371" y="57150"/>
                </a:lnTo>
                <a:lnTo>
                  <a:pt x="555371" y="28575"/>
                </a:lnTo>
                <a:close/>
              </a:path>
              <a:path extrusionOk="0" h="85725" w="641350">
                <a:moveTo>
                  <a:pt x="612436" y="28575"/>
                </a:moveTo>
                <a:lnTo>
                  <a:pt x="569722" y="28575"/>
                </a:lnTo>
                <a:lnTo>
                  <a:pt x="569722" y="57150"/>
                </a:lnTo>
                <a:lnTo>
                  <a:pt x="612605" y="57150"/>
                </a:lnTo>
                <a:lnTo>
                  <a:pt x="641096" y="42925"/>
                </a:lnTo>
                <a:lnTo>
                  <a:pt x="612436" y="28575"/>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2" name="Shape 432"/>
        <p:cNvGrpSpPr/>
        <p:nvPr/>
      </p:nvGrpSpPr>
      <p:grpSpPr>
        <a:xfrm>
          <a:off x="0" y="0"/>
          <a:ext cx="0" cy="0"/>
          <a:chOff x="0" y="0"/>
          <a:chExt cx="0" cy="0"/>
        </a:xfrm>
      </p:grpSpPr>
      <p:sp>
        <p:nvSpPr>
          <p:cNvPr id="433" name="Google Shape;433;p35"/>
          <p:cNvSpPr txBox="1"/>
          <p:nvPr/>
        </p:nvSpPr>
        <p:spPr>
          <a:xfrm>
            <a:off x="471931" y="760603"/>
            <a:ext cx="8729345" cy="2249170"/>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5080" rtl="0" algn="l">
              <a:lnSpc>
                <a:spcPct val="140100"/>
              </a:lnSpc>
              <a:spcBef>
                <a:spcPts val="1515"/>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If an activation of procedure p calls procedure q, then that activation of q  must end before the activation of p can end.</a:t>
            </a:r>
            <a:endParaRPr sz="2200">
              <a:solidFill>
                <a:schemeClr val="dk1"/>
              </a:solidFill>
              <a:latin typeface="Calibri"/>
              <a:ea typeface="Calibri"/>
              <a:cs typeface="Calibri"/>
              <a:sym typeface="Calibri"/>
            </a:endParaRPr>
          </a:p>
        </p:txBody>
      </p:sp>
      <p:sp>
        <p:nvSpPr>
          <p:cNvPr id="434" name="Google Shape;434;p35"/>
          <p:cNvSpPr txBox="1"/>
          <p:nvPr/>
        </p:nvSpPr>
        <p:spPr>
          <a:xfrm>
            <a:off x="700531" y="3244976"/>
            <a:ext cx="4085590"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rgbClr val="006FC0"/>
                </a:solidFill>
                <a:latin typeface="Calibri"/>
                <a:ea typeface="Calibri"/>
                <a:cs typeface="Calibri"/>
                <a:sym typeface="Calibri"/>
              </a:rPr>
              <a:t>There are three common cases: </a:t>
            </a:r>
            <a:r>
              <a:rPr b="1" lang="en-US" sz="1100">
                <a:solidFill>
                  <a:schemeClr val="dk1"/>
                </a:solidFill>
                <a:latin typeface="Calibri"/>
                <a:ea typeface="Calibri"/>
                <a:cs typeface="Calibri"/>
                <a:sym typeface="Calibri"/>
              </a:rPr>
              <a:t>cont…</a:t>
            </a:r>
            <a:endParaRPr sz="1100">
              <a:solidFill>
                <a:schemeClr val="dk1"/>
              </a:solidFill>
              <a:latin typeface="Calibri"/>
              <a:ea typeface="Calibri"/>
              <a:cs typeface="Calibri"/>
              <a:sym typeface="Calibri"/>
            </a:endParaRPr>
          </a:p>
        </p:txBody>
      </p:sp>
      <p:sp>
        <p:nvSpPr>
          <p:cNvPr id="435" name="Google Shape;435;p35"/>
          <p:cNvSpPr txBox="1"/>
          <p:nvPr/>
        </p:nvSpPr>
        <p:spPr>
          <a:xfrm>
            <a:off x="820927" y="3768928"/>
            <a:ext cx="8312700" cy="28746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900">
                <a:solidFill>
                  <a:schemeClr val="dk1"/>
                </a:solidFill>
                <a:latin typeface="Calibri"/>
                <a:ea typeface="Calibri"/>
                <a:cs typeface="Calibri"/>
                <a:sym typeface="Calibri"/>
              </a:rPr>
              <a:t>3.	The activation of q terminates because of an exception that q cannot handle.</a:t>
            </a:r>
            <a:endParaRPr sz="1900">
              <a:solidFill>
                <a:schemeClr val="dk1"/>
              </a:solidFill>
              <a:latin typeface="Calibri"/>
              <a:ea typeface="Calibri"/>
              <a:cs typeface="Calibri"/>
              <a:sym typeface="Calibri"/>
            </a:endParaRPr>
          </a:p>
          <a:p>
            <a:pPr indent="0" lvl="0" marL="355600" marR="5080" rtl="0" algn="l">
              <a:lnSpc>
                <a:spcPct val="140000"/>
              </a:lnSpc>
              <a:spcBef>
                <a:spcPts val="495"/>
              </a:spcBef>
              <a:spcAft>
                <a:spcPts val="0"/>
              </a:spcAft>
              <a:buNone/>
            </a:pPr>
            <a:r>
              <a:rPr lang="en-US" sz="1900">
                <a:solidFill>
                  <a:schemeClr val="dk1"/>
                </a:solidFill>
                <a:latin typeface="Calibri"/>
                <a:ea typeface="Calibri"/>
                <a:cs typeface="Calibri"/>
                <a:sym typeface="Calibri"/>
              </a:rPr>
              <a:t>Procedure p may handle the exception, in which case the activation of q has  terminated while the activation of p continues, although not necessarily from the  point at which the call to q was made.</a:t>
            </a:r>
            <a:endParaRPr sz="1900">
              <a:solidFill>
                <a:schemeClr val="dk1"/>
              </a:solidFill>
              <a:latin typeface="Calibri"/>
              <a:ea typeface="Calibri"/>
              <a:cs typeface="Calibri"/>
              <a:sym typeface="Calibri"/>
            </a:endParaRPr>
          </a:p>
          <a:p>
            <a:pPr indent="0" lvl="0" marL="355600" marR="28575" rtl="0" algn="l">
              <a:lnSpc>
                <a:spcPct val="140000"/>
              </a:lnSpc>
              <a:spcBef>
                <a:spcPts val="509"/>
              </a:spcBef>
              <a:spcAft>
                <a:spcPts val="0"/>
              </a:spcAft>
              <a:buNone/>
            </a:pPr>
            <a:r>
              <a:rPr lang="en-US" sz="1900">
                <a:solidFill>
                  <a:schemeClr val="dk1"/>
                </a:solidFill>
                <a:latin typeface="Calibri"/>
                <a:ea typeface="Calibri"/>
                <a:cs typeface="Calibri"/>
                <a:sym typeface="Calibri"/>
              </a:rPr>
              <a:t>If p cannot handle the exception, then this activation of p terminates at the same  time as the activation of q, and presumably the exception will be handled by  some other open activation of a procedure.</a:t>
            </a:r>
            <a:endParaRPr sz="1900">
              <a:solidFill>
                <a:schemeClr val="dk1"/>
              </a:solidFill>
              <a:latin typeface="Calibri"/>
              <a:ea typeface="Calibri"/>
              <a:cs typeface="Calibri"/>
              <a:sym typeface="Calibri"/>
            </a:endParaRPr>
          </a:p>
        </p:txBody>
      </p:sp>
      <p:pic>
        <p:nvPicPr>
          <p:cNvPr id="436" name="Google Shape;436;p3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37" name="Google Shape;437;p3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439" name="Google Shape;439;p35"/>
          <p:cNvSpPr txBox="1"/>
          <p:nvPr/>
        </p:nvSpPr>
        <p:spPr>
          <a:xfrm>
            <a:off x="6600443" y="2964179"/>
            <a:ext cx="715010" cy="464820"/>
          </a:xfrm>
          <a:prstGeom prst="rect">
            <a:avLst/>
          </a:prstGeom>
          <a:solidFill>
            <a:srgbClr val="4471C4"/>
          </a:solidFill>
          <a:ln cap="flat" cmpd="sng" w="12700">
            <a:solidFill>
              <a:srgbClr val="2E528F"/>
            </a:solidFill>
            <a:prstDash val="solid"/>
            <a:round/>
            <a:headEnd len="sm" w="sm" type="none"/>
            <a:tailEnd len="sm" w="sm" type="none"/>
          </a:ln>
        </p:spPr>
        <p:txBody>
          <a:bodyPr anchorCtr="0" anchor="t" bIns="0" lIns="0" spcFirstLastPara="1" rIns="0" wrap="square" tIns="80625">
            <a:spAutoFit/>
          </a:bodyPr>
          <a:lstStyle/>
          <a:p>
            <a:pPr indent="0" lvl="0" marL="127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p</a:t>
            </a:r>
            <a:endParaRPr sz="1800">
              <a:solidFill>
                <a:schemeClr val="dk1"/>
              </a:solidFill>
              <a:latin typeface="Calibri"/>
              <a:ea typeface="Calibri"/>
              <a:cs typeface="Calibri"/>
              <a:sym typeface="Calibri"/>
            </a:endParaRPr>
          </a:p>
        </p:txBody>
      </p:sp>
      <p:sp>
        <p:nvSpPr>
          <p:cNvPr id="440" name="Google Shape;440;p35"/>
          <p:cNvSpPr txBox="1"/>
          <p:nvPr/>
        </p:nvSpPr>
        <p:spPr>
          <a:xfrm>
            <a:off x="7956804" y="2964179"/>
            <a:ext cx="715010" cy="464820"/>
          </a:xfrm>
          <a:prstGeom prst="rect">
            <a:avLst/>
          </a:prstGeom>
          <a:solidFill>
            <a:srgbClr val="EC7C30"/>
          </a:solidFill>
          <a:ln cap="flat" cmpd="sng" w="12700">
            <a:solidFill>
              <a:srgbClr val="2E528F"/>
            </a:solidFill>
            <a:prstDash val="solid"/>
            <a:round/>
            <a:headEnd len="sm" w="sm" type="none"/>
            <a:tailEnd len="sm" w="sm" type="none"/>
          </a:ln>
        </p:spPr>
        <p:txBody>
          <a:bodyPr anchorCtr="0" anchor="t" bIns="0" lIns="0" spcFirstLastPara="1" rIns="0" wrap="square" tIns="80625">
            <a:spAutoFit/>
          </a:bodyPr>
          <a:lstStyle/>
          <a:p>
            <a:pPr indent="0" lvl="0" marL="635" marR="0" rtl="0" algn="ctr">
              <a:lnSpc>
                <a:spcPct val="100000"/>
              </a:lnSpc>
              <a:spcBef>
                <a:spcPts val="0"/>
              </a:spcBef>
              <a:spcAft>
                <a:spcPts val="0"/>
              </a:spcAft>
              <a:buNone/>
            </a:pPr>
            <a:r>
              <a:rPr lang="en-US" sz="1800">
                <a:solidFill>
                  <a:srgbClr val="FFFFFF"/>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sp>
        <p:nvSpPr>
          <p:cNvPr id="441" name="Google Shape;441;p35"/>
          <p:cNvSpPr/>
          <p:nvPr/>
        </p:nvSpPr>
        <p:spPr>
          <a:xfrm>
            <a:off x="7315961" y="3153664"/>
            <a:ext cx="641350" cy="85725"/>
          </a:xfrm>
          <a:custGeom>
            <a:rect b="b" l="l" r="r" t="t"/>
            <a:pathLst>
              <a:path extrusionOk="0" h="85725" w="641350">
                <a:moveTo>
                  <a:pt x="555371" y="0"/>
                </a:moveTo>
                <a:lnTo>
                  <a:pt x="555371" y="85725"/>
                </a:lnTo>
                <a:lnTo>
                  <a:pt x="612605" y="57150"/>
                </a:lnTo>
                <a:lnTo>
                  <a:pt x="569722" y="57150"/>
                </a:lnTo>
                <a:lnTo>
                  <a:pt x="569722" y="28575"/>
                </a:lnTo>
                <a:lnTo>
                  <a:pt x="612436" y="28575"/>
                </a:lnTo>
                <a:lnTo>
                  <a:pt x="555371" y="0"/>
                </a:lnTo>
                <a:close/>
              </a:path>
              <a:path extrusionOk="0" h="85725" w="641350">
                <a:moveTo>
                  <a:pt x="555371" y="28575"/>
                </a:moveTo>
                <a:lnTo>
                  <a:pt x="0" y="28575"/>
                </a:lnTo>
                <a:lnTo>
                  <a:pt x="0" y="57150"/>
                </a:lnTo>
                <a:lnTo>
                  <a:pt x="555371" y="57150"/>
                </a:lnTo>
                <a:lnTo>
                  <a:pt x="555371" y="28575"/>
                </a:lnTo>
                <a:close/>
              </a:path>
              <a:path extrusionOk="0" h="85725" w="641350">
                <a:moveTo>
                  <a:pt x="612436" y="28575"/>
                </a:moveTo>
                <a:lnTo>
                  <a:pt x="569722" y="28575"/>
                </a:lnTo>
                <a:lnTo>
                  <a:pt x="569722" y="57150"/>
                </a:lnTo>
                <a:lnTo>
                  <a:pt x="612605" y="57150"/>
                </a:lnTo>
                <a:lnTo>
                  <a:pt x="641096" y="42925"/>
                </a:lnTo>
                <a:lnTo>
                  <a:pt x="612436" y="28575"/>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5" name="Shape 445"/>
        <p:cNvGrpSpPr/>
        <p:nvPr/>
      </p:nvGrpSpPr>
      <p:grpSpPr>
        <a:xfrm>
          <a:off x="0" y="0"/>
          <a:ext cx="0" cy="0"/>
          <a:chOff x="0" y="0"/>
          <a:chExt cx="0" cy="0"/>
        </a:xfrm>
      </p:grpSpPr>
      <p:sp>
        <p:nvSpPr>
          <p:cNvPr id="446" name="Google Shape;446;p36"/>
          <p:cNvSpPr txBox="1"/>
          <p:nvPr/>
        </p:nvSpPr>
        <p:spPr>
          <a:xfrm>
            <a:off x="471931" y="2212670"/>
            <a:ext cx="6844030" cy="4218305"/>
          </a:xfrm>
          <a:prstGeom prst="rect">
            <a:avLst/>
          </a:prstGeom>
          <a:noFill/>
          <a:ln>
            <a:noFill/>
          </a:ln>
        </p:spPr>
        <p:txBody>
          <a:bodyPr anchorCtr="0" anchor="t" bIns="0" lIns="0" spcFirstLastPara="1" rIns="0" wrap="square" tIns="12700">
            <a:spAutoFit/>
          </a:bodyPr>
          <a:lstStyle/>
          <a:p>
            <a:pPr indent="-243204" lvl="0" marL="255270" marR="0" rtl="0" algn="l">
              <a:lnSpc>
                <a:spcPct val="100000"/>
              </a:lnSpc>
              <a:spcBef>
                <a:spcPts val="0"/>
              </a:spcBef>
              <a:spcAft>
                <a:spcPts val="0"/>
              </a:spcAft>
              <a:buClr>
                <a:srgbClr val="006FC0"/>
              </a:buClr>
              <a:buSzPts val="2300"/>
              <a:buFont typeface="Noto Sans Symbols"/>
              <a:buChar char="⮚"/>
            </a:pPr>
            <a:r>
              <a:rPr b="1" lang="en-US" sz="2400">
                <a:solidFill>
                  <a:srgbClr val="006FC0"/>
                </a:solidFill>
                <a:latin typeface="Calibri"/>
                <a:ea typeface="Calibri"/>
                <a:cs typeface="Calibri"/>
                <a:sym typeface="Calibri"/>
              </a:rPr>
              <a:t>Exercise 1: </a:t>
            </a:r>
            <a:r>
              <a:rPr b="1" lang="en-US" sz="2400">
                <a:solidFill>
                  <a:srgbClr val="001F5F"/>
                </a:solidFill>
                <a:latin typeface="Calibri"/>
                <a:ea typeface="Calibri"/>
                <a:cs typeface="Calibri"/>
                <a:sym typeface="Calibri"/>
              </a:rPr>
              <a:t>Write Activation tree for the below code.</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400">
              <a:solidFill>
                <a:schemeClr val="dk1"/>
              </a:solidFill>
              <a:latin typeface="Calibri"/>
              <a:ea typeface="Calibri"/>
              <a:cs typeface="Calibri"/>
              <a:sym typeface="Calibri"/>
            </a:endParaRPr>
          </a:p>
          <a:p>
            <a:pPr indent="-280669" lvl="0" marL="292735" marR="5146675" rtl="0" algn="l">
              <a:lnSpc>
                <a:spcPct val="141500"/>
              </a:lnSpc>
              <a:spcBef>
                <a:spcPts val="0"/>
              </a:spcBef>
              <a:spcAft>
                <a:spcPts val="0"/>
              </a:spcAft>
              <a:buNone/>
            </a:pPr>
            <a:r>
              <a:rPr b="1" lang="en-US" sz="2000">
                <a:solidFill>
                  <a:srgbClr val="6F2F9F"/>
                </a:solidFill>
                <a:latin typeface="Consolas"/>
                <a:ea typeface="Consolas"/>
                <a:cs typeface="Consolas"/>
                <a:sym typeface="Consolas"/>
              </a:rPr>
              <a:t>int main() {  Fib(3);</a:t>
            </a:r>
            <a:endParaRPr sz="2000">
              <a:solidFill>
                <a:schemeClr val="dk1"/>
              </a:solidFill>
              <a:latin typeface="Consolas"/>
              <a:ea typeface="Consolas"/>
              <a:cs typeface="Consolas"/>
              <a:sym typeface="Consolas"/>
            </a:endParaRPr>
          </a:p>
          <a:p>
            <a:pPr indent="0" lvl="0" marL="12700" marR="0" rtl="0" algn="l">
              <a:lnSpc>
                <a:spcPct val="100000"/>
              </a:lnSpc>
              <a:spcBef>
                <a:spcPts val="1000"/>
              </a:spcBef>
              <a:spcAft>
                <a:spcPts val="0"/>
              </a:spcAft>
              <a:buNone/>
            </a:pPr>
            <a:r>
              <a:rPr b="1" lang="en-US" sz="2000">
                <a:solidFill>
                  <a:srgbClr val="6F2F9F"/>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lnSpc>
                <a:spcPct val="100000"/>
              </a:lnSpc>
              <a:spcBef>
                <a:spcPts val="10"/>
              </a:spcBef>
              <a:spcAft>
                <a:spcPts val="0"/>
              </a:spcAft>
              <a:buNone/>
            </a:pPr>
            <a:r>
              <a:t/>
            </a:r>
            <a:endParaRPr sz="1750">
              <a:solidFill>
                <a:schemeClr val="dk1"/>
              </a:solidFill>
              <a:latin typeface="Consolas"/>
              <a:ea typeface="Consolas"/>
              <a:cs typeface="Consolas"/>
              <a:sym typeface="Consolas"/>
            </a:endParaRPr>
          </a:p>
          <a:p>
            <a:pPr indent="0" lvl="0" marL="12700" marR="0" rtl="0" algn="l">
              <a:lnSpc>
                <a:spcPct val="100000"/>
              </a:lnSpc>
              <a:spcBef>
                <a:spcPts val="0"/>
              </a:spcBef>
              <a:spcAft>
                <a:spcPts val="0"/>
              </a:spcAft>
              <a:buNone/>
            </a:pPr>
            <a:r>
              <a:rPr b="1" lang="en-US" sz="2000">
                <a:solidFill>
                  <a:srgbClr val="6F2F9F"/>
                </a:solidFill>
                <a:latin typeface="Consolas"/>
                <a:ea typeface="Consolas"/>
                <a:cs typeface="Consolas"/>
                <a:sym typeface="Consolas"/>
              </a:rPr>
              <a:t>int Fib(int n) {</a:t>
            </a:r>
            <a:endParaRPr sz="2000">
              <a:solidFill>
                <a:schemeClr val="dk1"/>
              </a:solidFill>
              <a:latin typeface="Consolas"/>
              <a:ea typeface="Consolas"/>
              <a:cs typeface="Consolas"/>
              <a:sym typeface="Consolas"/>
            </a:endParaRPr>
          </a:p>
          <a:p>
            <a:pPr indent="0" lvl="0" marL="292735" marR="0" rtl="0" algn="l">
              <a:lnSpc>
                <a:spcPct val="100000"/>
              </a:lnSpc>
              <a:spcBef>
                <a:spcPts val="1000"/>
              </a:spcBef>
              <a:spcAft>
                <a:spcPts val="0"/>
              </a:spcAft>
              <a:buNone/>
            </a:pPr>
            <a:r>
              <a:rPr b="1" lang="en-US" sz="2000">
                <a:solidFill>
                  <a:srgbClr val="6F2F9F"/>
                </a:solidFill>
                <a:latin typeface="Consolas"/>
                <a:ea typeface="Consolas"/>
                <a:cs typeface="Consolas"/>
                <a:sym typeface="Consolas"/>
              </a:rPr>
              <a:t>if (n&lt;=1) return n;</a:t>
            </a:r>
            <a:endParaRPr sz="2000">
              <a:solidFill>
                <a:schemeClr val="dk1"/>
              </a:solidFill>
              <a:latin typeface="Consolas"/>
              <a:ea typeface="Consolas"/>
              <a:cs typeface="Consolas"/>
              <a:sym typeface="Consolas"/>
            </a:endParaRPr>
          </a:p>
          <a:p>
            <a:pPr indent="0" lvl="0" marL="292735" marR="0" rtl="0" algn="l">
              <a:lnSpc>
                <a:spcPct val="100000"/>
              </a:lnSpc>
              <a:spcBef>
                <a:spcPts val="1010"/>
              </a:spcBef>
              <a:spcAft>
                <a:spcPts val="0"/>
              </a:spcAft>
              <a:buNone/>
            </a:pPr>
            <a:r>
              <a:rPr b="1" lang="en-US" sz="2000">
                <a:solidFill>
                  <a:srgbClr val="6F2F9F"/>
                </a:solidFill>
                <a:latin typeface="Consolas"/>
                <a:ea typeface="Consolas"/>
                <a:cs typeface="Consolas"/>
                <a:sym typeface="Consolas"/>
              </a:rPr>
              <a:t>return Fib(n-1) + Fib(n-2);</a:t>
            </a:r>
            <a:endParaRPr sz="2000">
              <a:solidFill>
                <a:schemeClr val="dk1"/>
              </a:solidFill>
              <a:latin typeface="Consolas"/>
              <a:ea typeface="Consolas"/>
              <a:cs typeface="Consolas"/>
              <a:sym typeface="Consolas"/>
            </a:endParaRPr>
          </a:p>
          <a:p>
            <a:pPr indent="0" lvl="0" marL="12700" marR="0" rtl="0" algn="l">
              <a:lnSpc>
                <a:spcPct val="100000"/>
              </a:lnSpc>
              <a:spcBef>
                <a:spcPts val="994"/>
              </a:spcBef>
              <a:spcAft>
                <a:spcPts val="0"/>
              </a:spcAft>
              <a:buNone/>
            </a:pPr>
            <a:r>
              <a:rPr b="1"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447" name="Google Shape;447;p36"/>
          <p:cNvSpPr txBox="1"/>
          <p:nvPr>
            <p:ph type="title"/>
          </p:nvPr>
        </p:nvSpPr>
        <p:spPr>
          <a:xfrm>
            <a:off x="513080" y="1426210"/>
            <a:ext cx="238823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solidFill>
                  <a:srgbClr val="001F5F"/>
                </a:solidFill>
              </a:rPr>
              <a:t>Activation Trees</a:t>
            </a:r>
            <a:endParaRPr sz="2800"/>
          </a:p>
        </p:txBody>
      </p:sp>
      <p:sp>
        <p:nvSpPr>
          <p:cNvPr id="448" name="Google Shape;448;p36"/>
          <p:cNvSpPr txBox="1"/>
          <p:nvPr/>
        </p:nvSpPr>
        <p:spPr>
          <a:xfrm>
            <a:off x="471931" y="136270"/>
            <a:ext cx="4025265" cy="10160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449" name="Google Shape;449;p3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50" name="Google Shape;450;p3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4" name="Shape 454"/>
        <p:cNvGrpSpPr/>
        <p:nvPr/>
      </p:nvGrpSpPr>
      <p:grpSpPr>
        <a:xfrm>
          <a:off x="0" y="0"/>
          <a:ext cx="0" cy="0"/>
          <a:chOff x="0" y="0"/>
          <a:chExt cx="0" cy="0"/>
        </a:xfrm>
      </p:grpSpPr>
      <p:sp>
        <p:nvSpPr>
          <p:cNvPr id="455" name="Google Shape;455;p37"/>
          <p:cNvSpPr txBox="1"/>
          <p:nvPr/>
        </p:nvSpPr>
        <p:spPr>
          <a:xfrm>
            <a:off x="471931" y="2212670"/>
            <a:ext cx="6844030" cy="391795"/>
          </a:xfrm>
          <a:prstGeom prst="rect">
            <a:avLst/>
          </a:prstGeom>
          <a:noFill/>
          <a:ln>
            <a:noFill/>
          </a:ln>
        </p:spPr>
        <p:txBody>
          <a:bodyPr anchorCtr="0" anchor="t" bIns="0" lIns="0" spcFirstLastPara="1" rIns="0" wrap="square" tIns="12700">
            <a:spAutoFit/>
          </a:bodyPr>
          <a:lstStyle/>
          <a:p>
            <a:pPr indent="-243204" lvl="0" marL="255270" marR="0" rtl="0" algn="l">
              <a:lnSpc>
                <a:spcPct val="100000"/>
              </a:lnSpc>
              <a:spcBef>
                <a:spcPts val="0"/>
              </a:spcBef>
              <a:spcAft>
                <a:spcPts val="0"/>
              </a:spcAft>
              <a:buClr>
                <a:srgbClr val="006FC0"/>
              </a:buClr>
              <a:buSzPts val="2300"/>
              <a:buFont typeface="Noto Sans Symbols"/>
              <a:buChar char="⮚"/>
            </a:pPr>
            <a:r>
              <a:rPr b="1" lang="en-US" sz="2400">
                <a:solidFill>
                  <a:srgbClr val="006FC0"/>
                </a:solidFill>
                <a:latin typeface="Calibri"/>
                <a:ea typeface="Calibri"/>
                <a:cs typeface="Calibri"/>
                <a:sym typeface="Calibri"/>
              </a:rPr>
              <a:t>Exercise 1: </a:t>
            </a:r>
            <a:r>
              <a:rPr b="1" lang="en-US" sz="2400">
                <a:solidFill>
                  <a:srgbClr val="001F5F"/>
                </a:solidFill>
                <a:latin typeface="Calibri"/>
                <a:ea typeface="Calibri"/>
                <a:cs typeface="Calibri"/>
                <a:sym typeface="Calibri"/>
              </a:rPr>
              <a:t>Write Activation tree for the below code.</a:t>
            </a:r>
            <a:endParaRPr sz="2400">
              <a:solidFill>
                <a:schemeClr val="dk1"/>
              </a:solidFill>
              <a:latin typeface="Calibri"/>
              <a:ea typeface="Calibri"/>
              <a:cs typeface="Calibri"/>
              <a:sym typeface="Calibri"/>
            </a:endParaRPr>
          </a:p>
        </p:txBody>
      </p:sp>
      <p:sp>
        <p:nvSpPr>
          <p:cNvPr id="456" name="Google Shape;456;p37"/>
          <p:cNvSpPr txBox="1"/>
          <p:nvPr/>
        </p:nvSpPr>
        <p:spPr>
          <a:xfrm>
            <a:off x="471931" y="2890494"/>
            <a:ext cx="1701800" cy="1320165"/>
          </a:xfrm>
          <a:prstGeom prst="rect">
            <a:avLst/>
          </a:prstGeom>
          <a:noFill/>
          <a:ln>
            <a:noFill/>
          </a:ln>
        </p:spPr>
        <p:txBody>
          <a:bodyPr anchorCtr="0" anchor="t" bIns="0" lIns="0" spcFirstLastPara="1" rIns="0" wrap="square" tIns="12700">
            <a:spAutoFit/>
          </a:bodyPr>
          <a:lstStyle/>
          <a:p>
            <a:pPr indent="-280669" lvl="0" marL="292735" marR="5080" rtl="0" algn="l">
              <a:lnSpc>
                <a:spcPct val="141500"/>
              </a:lnSpc>
              <a:spcBef>
                <a:spcPts val="0"/>
              </a:spcBef>
              <a:spcAft>
                <a:spcPts val="0"/>
              </a:spcAft>
              <a:buNone/>
            </a:pPr>
            <a:r>
              <a:rPr b="1" lang="en-US" sz="2000">
                <a:solidFill>
                  <a:srgbClr val="6F2F9F"/>
                </a:solidFill>
                <a:latin typeface="Consolas"/>
                <a:ea typeface="Consolas"/>
                <a:cs typeface="Consolas"/>
                <a:sym typeface="Consolas"/>
              </a:rPr>
              <a:t>int main() {  Fib(3);</a:t>
            </a:r>
            <a:endParaRPr sz="2000">
              <a:solidFill>
                <a:schemeClr val="dk1"/>
              </a:solidFill>
              <a:latin typeface="Consolas"/>
              <a:ea typeface="Consolas"/>
              <a:cs typeface="Consolas"/>
              <a:sym typeface="Consolas"/>
            </a:endParaRPr>
          </a:p>
          <a:p>
            <a:pPr indent="0" lvl="0" marL="12700" marR="0" rtl="0" algn="l">
              <a:lnSpc>
                <a:spcPct val="100000"/>
              </a:lnSpc>
              <a:spcBef>
                <a:spcPts val="994"/>
              </a:spcBef>
              <a:spcAft>
                <a:spcPts val="0"/>
              </a:spcAft>
              <a:buNone/>
            </a:pPr>
            <a:r>
              <a:rPr b="1" lang="en-US" sz="2000">
                <a:solidFill>
                  <a:srgbClr val="6F2F9F"/>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457" name="Google Shape;457;p37"/>
          <p:cNvSpPr txBox="1"/>
          <p:nvPr/>
        </p:nvSpPr>
        <p:spPr>
          <a:xfrm>
            <a:off x="471931" y="4617313"/>
            <a:ext cx="2960370" cy="889000"/>
          </a:xfrm>
          <a:prstGeom prst="rect">
            <a:avLst/>
          </a:prstGeom>
          <a:noFill/>
          <a:ln>
            <a:noFill/>
          </a:ln>
        </p:spPr>
        <p:txBody>
          <a:bodyPr anchorCtr="0" anchor="t" bIns="0" lIns="0" spcFirstLastPara="1" rIns="0" wrap="square" tIns="139050">
            <a:spAutoFit/>
          </a:bodyPr>
          <a:lstStyle/>
          <a:p>
            <a:pPr indent="0" lvl="0" marL="12700" marR="0" rtl="0" algn="l">
              <a:lnSpc>
                <a:spcPct val="100000"/>
              </a:lnSpc>
              <a:spcBef>
                <a:spcPts val="0"/>
              </a:spcBef>
              <a:spcAft>
                <a:spcPts val="0"/>
              </a:spcAft>
              <a:buNone/>
            </a:pPr>
            <a:r>
              <a:rPr b="1" lang="en-US" sz="2000">
                <a:solidFill>
                  <a:srgbClr val="6F2F9F"/>
                </a:solidFill>
                <a:latin typeface="Consolas"/>
                <a:ea typeface="Consolas"/>
                <a:cs typeface="Consolas"/>
                <a:sym typeface="Consolas"/>
              </a:rPr>
              <a:t>int Fib(int n) {</a:t>
            </a:r>
            <a:endParaRPr sz="2000">
              <a:solidFill>
                <a:schemeClr val="dk1"/>
              </a:solidFill>
              <a:latin typeface="Consolas"/>
              <a:ea typeface="Consolas"/>
              <a:cs typeface="Consolas"/>
              <a:sym typeface="Consolas"/>
            </a:endParaRPr>
          </a:p>
          <a:p>
            <a:pPr indent="0" lvl="0" marL="292735" marR="0" rtl="0" algn="l">
              <a:lnSpc>
                <a:spcPct val="100000"/>
              </a:lnSpc>
              <a:spcBef>
                <a:spcPts val="1000"/>
              </a:spcBef>
              <a:spcAft>
                <a:spcPts val="0"/>
              </a:spcAft>
              <a:buNone/>
            </a:pPr>
            <a:r>
              <a:rPr b="1" lang="en-US" sz="2000">
                <a:solidFill>
                  <a:srgbClr val="6F2F9F"/>
                </a:solidFill>
                <a:latin typeface="Consolas"/>
                <a:ea typeface="Consolas"/>
                <a:cs typeface="Consolas"/>
                <a:sym typeface="Consolas"/>
              </a:rPr>
              <a:t>if (n&lt;=1) return n;</a:t>
            </a:r>
            <a:endParaRPr sz="2000">
              <a:solidFill>
                <a:schemeClr val="dk1"/>
              </a:solidFill>
              <a:latin typeface="Consolas"/>
              <a:ea typeface="Consolas"/>
              <a:cs typeface="Consolas"/>
              <a:sym typeface="Consolas"/>
            </a:endParaRPr>
          </a:p>
        </p:txBody>
      </p:sp>
      <p:sp>
        <p:nvSpPr>
          <p:cNvPr id="458" name="Google Shape;458;p37"/>
          <p:cNvSpPr txBox="1"/>
          <p:nvPr/>
        </p:nvSpPr>
        <p:spPr>
          <a:xfrm>
            <a:off x="752348" y="5607811"/>
            <a:ext cx="37979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6F2F9F"/>
                </a:solidFill>
                <a:latin typeface="Consolas"/>
                <a:ea typeface="Consolas"/>
                <a:cs typeface="Consolas"/>
                <a:sym typeface="Consolas"/>
              </a:rPr>
              <a:t>return Fib(n-1) + Fib(n-2);</a:t>
            </a:r>
            <a:endParaRPr sz="2000">
              <a:solidFill>
                <a:schemeClr val="dk1"/>
              </a:solidFill>
              <a:latin typeface="Consolas"/>
              <a:ea typeface="Consolas"/>
              <a:cs typeface="Consolas"/>
              <a:sym typeface="Consolas"/>
            </a:endParaRPr>
          </a:p>
        </p:txBody>
      </p:sp>
      <p:sp>
        <p:nvSpPr>
          <p:cNvPr id="459" name="Google Shape;459;p37"/>
          <p:cNvSpPr txBox="1"/>
          <p:nvPr/>
        </p:nvSpPr>
        <p:spPr>
          <a:xfrm>
            <a:off x="471931" y="6039103"/>
            <a:ext cx="1657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p:txBody>
      </p:sp>
      <p:sp>
        <p:nvSpPr>
          <p:cNvPr id="460" name="Google Shape;460;p37"/>
          <p:cNvSpPr txBox="1"/>
          <p:nvPr>
            <p:ph type="title"/>
          </p:nvPr>
        </p:nvSpPr>
        <p:spPr>
          <a:xfrm>
            <a:off x="513080" y="1426210"/>
            <a:ext cx="2388235" cy="4521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800">
                <a:solidFill>
                  <a:srgbClr val="001F5F"/>
                </a:solidFill>
              </a:rPr>
              <a:t>Activation Trees</a:t>
            </a:r>
            <a:endParaRPr sz="2800"/>
          </a:p>
        </p:txBody>
      </p:sp>
      <p:sp>
        <p:nvSpPr>
          <p:cNvPr id="461" name="Google Shape;461;p37"/>
          <p:cNvSpPr txBox="1"/>
          <p:nvPr/>
        </p:nvSpPr>
        <p:spPr>
          <a:xfrm>
            <a:off x="471931" y="136270"/>
            <a:ext cx="4025265" cy="10160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462" name="Google Shape;462;p3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63" name="Google Shape;463;p3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64" name="Google Shape;464;p37"/>
          <p:cNvGrpSpPr/>
          <p:nvPr/>
        </p:nvGrpSpPr>
        <p:grpSpPr>
          <a:xfrm>
            <a:off x="7808976" y="4389120"/>
            <a:ext cx="864235" cy="608330"/>
            <a:chOff x="7808976" y="4389120"/>
            <a:chExt cx="864235" cy="608330"/>
          </a:xfrm>
        </p:grpSpPr>
        <p:sp>
          <p:nvSpPr>
            <p:cNvPr id="465" name="Google Shape;465;p37"/>
            <p:cNvSpPr/>
            <p:nvPr/>
          </p:nvSpPr>
          <p:spPr>
            <a:xfrm>
              <a:off x="7808976" y="4389120"/>
              <a:ext cx="864235" cy="608330"/>
            </a:xfrm>
            <a:custGeom>
              <a:rect b="b" l="l" r="r" t="t"/>
              <a:pathLst>
                <a:path extrusionOk="0" h="608329" w="864234">
                  <a:moveTo>
                    <a:pt x="432053" y="0"/>
                  </a:moveTo>
                  <a:lnTo>
                    <a:pt x="377854" y="2369"/>
                  </a:lnTo>
                  <a:lnTo>
                    <a:pt x="325665" y="9286"/>
                  </a:lnTo>
                  <a:lnTo>
                    <a:pt x="275891" y="20467"/>
                  </a:lnTo>
                  <a:lnTo>
                    <a:pt x="228936" y="35627"/>
                  </a:lnTo>
                  <a:lnTo>
                    <a:pt x="185205" y="54479"/>
                  </a:lnTo>
                  <a:lnTo>
                    <a:pt x="145103" y="76739"/>
                  </a:lnTo>
                  <a:lnTo>
                    <a:pt x="109035" y="102122"/>
                  </a:lnTo>
                  <a:lnTo>
                    <a:pt x="77405" y="130343"/>
                  </a:lnTo>
                  <a:lnTo>
                    <a:pt x="50618" y="161117"/>
                  </a:lnTo>
                  <a:lnTo>
                    <a:pt x="29080" y="194159"/>
                  </a:lnTo>
                  <a:lnTo>
                    <a:pt x="13194" y="229183"/>
                  </a:lnTo>
                  <a:lnTo>
                    <a:pt x="0" y="304037"/>
                  </a:lnTo>
                  <a:lnTo>
                    <a:pt x="3366" y="342171"/>
                  </a:lnTo>
                  <a:lnTo>
                    <a:pt x="29080" y="413916"/>
                  </a:lnTo>
                  <a:lnTo>
                    <a:pt x="50618" y="446958"/>
                  </a:lnTo>
                  <a:lnTo>
                    <a:pt x="77405" y="477732"/>
                  </a:lnTo>
                  <a:lnTo>
                    <a:pt x="109035" y="505953"/>
                  </a:lnTo>
                  <a:lnTo>
                    <a:pt x="145103" y="531336"/>
                  </a:lnTo>
                  <a:lnTo>
                    <a:pt x="185205" y="553596"/>
                  </a:lnTo>
                  <a:lnTo>
                    <a:pt x="228936" y="572448"/>
                  </a:lnTo>
                  <a:lnTo>
                    <a:pt x="275891" y="587608"/>
                  </a:lnTo>
                  <a:lnTo>
                    <a:pt x="325665" y="598789"/>
                  </a:lnTo>
                  <a:lnTo>
                    <a:pt x="377854" y="605706"/>
                  </a:lnTo>
                  <a:lnTo>
                    <a:pt x="432053" y="608075"/>
                  </a:lnTo>
                  <a:lnTo>
                    <a:pt x="486253" y="605706"/>
                  </a:lnTo>
                  <a:lnTo>
                    <a:pt x="538442" y="598789"/>
                  </a:lnTo>
                  <a:lnTo>
                    <a:pt x="588216" y="587608"/>
                  </a:lnTo>
                  <a:lnTo>
                    <a:pt x="635171" y="572448"/>
                  </a:lnTo>
                  <a:lnTo>
                    <a:pt x="678902" y="553596"/>
                  </a:lnTo>
                  <a:lnTo>
                    <a:pt x="719004" y="531336"/>
                  </a:lnTo>
                  <a:lnTo>
                    <a:pt x="755072" y="505953"/>
                  </a:lnTo>
                  <a:lnTo>
                    <a:pt x="786702" y="477732"/>
                  </a:lnTo>
                  <a:lnTo>
                    <a:pt x="813489" y="446958"/>
                  </a:lnTo>
                  <a:lnTo>
                    <a:pt x="835027" y="413916"/>
                  </a:lnTo>
                  <a:lnTo>
                    <a:pt x="850913" y="378892"/>
                  </a:lnTo>
                  <a:lnTo>
                    <a:pt x="864107" y="304037"/>
                  </a:lnTo>
                  <a:lnTo>
                    <a:pt x="860741" y="265904"/>
                  </a:lnTo>
                  <a:lnTo>
                    <a:pt x="835027" y="194159"/>
                  </a:lnTo>
                  <a:lnTo>
                    <a:pt x="813489" y="161117"/>
                  </a:lnTo>
                  <a:lnTo>
                    <a:pt x="786702" y="130343"/>
                  </a:lnTo>
                  <a:lnTo>
                    <a:pt x="755072" y="102122"/>
                  </a:lnTo>
                  <a:lnTo>
                    <a:pt x="719004" y="76739"/>
                  </a:lnTo>
                  <a:lnTo>
                    <a:pt x="678902" y="54479"/>
                  </a:lnTo>
                  <a:lnTo>
                    <a:pt x="635171" y="35627"/>
                  </a:lnTo>
                  <a:lnTo>
                    <a:pt x="588216" y="20467"/>
                  </a:lnTo>
                  <a:lnTo>
                    <a:pt x="538442" y="9286"/>
                  </a:lnTo>
                  <a:lnTo>
                    <a:pt x="486253" y="2369"/>
                  </a:lnTo>
                  <a:lnTo>
                    <a:pt x="432053"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7"/>
            <p:cNvSpPr/>
            <p:nvPr/>
          </p:nvSpPr>
          <p:spPr>
            <a:xfrm>
              <a:off x="7808976" y="4389120"/>
              <a:ext cx="864235" cy="608330"/>
            </a:xfrm>
            <a:custGeom>
              <a:rect b="b" l="l" r="r" t="t"/>
              <a:pathLst>
                <a:path extrusionOk="0" h="608329" w="864234">
                  <a:moveTo>
                    <a:pt x="0" y="304037"/>
                  </a:moveTo>
                  <a:lnTo>
                    <a:pt x="3366" y="265904"/>
                  </a:lnTo>
                  <a:lnTo>
                    <a:pt x="29080" y="194159"/>
                  </a:lnTo>
                  <a:lnTo>
                    <a:pt x="50618" y="161117"/>
                  </a:lnTo>
                  <a:lnTo>
                    <a:pt x="77405" y="130343"/>
                  </a:lnTo>
                  <a:lnTo>
                    <a:pt x="109035" y="102122"/>
                  </a:lnTo>
                  <a:lnTo>
                    <a:pt x="145103" y="76739"/>
                  </a:lnTo>
                  <a:lnTo>
                    <a:pt x="185205" y="54479"/>
                  </a:lnTo>
                  <a:lnTo>
                    <a:pt x="228936" y="35627"/>
                  </a:lnTo>
                  <a:lnTo>
                    <a:pt x="275891" y="20467"/>
                  </a:lnTo>
                  <a:lnTo>
                    <a:pt x="325665" y="9286"/>
                  </a:lnTo>
                  <a:lnTo>
                    <a:pt x="377854" y="2369"/>
                  </a:lnTo>
                  <a:lnTo>
                    <a:pt x="432053" y="0"/>
                  </a:lnTo>
                  <a:lnTo>
                    <a:pt x="486253" y="2369"/>
                  </a:lnTo>
                  <a:lnTo>
                    <a:pt x="538442" y="9286"/>
                  </a:lnTo>
                  <a:lnTo>
                    <a:pt x="588216" y="20467"/>
                  </a:lnTo>
                  <a:lnTo>
                    <a:pt x="635171" y="35627"/>
                  </a:lnTo>
                  <a:lnTo>
                    <a:pt x="678902" y="54479"/>
                  </a:lnTo>
                  <a:lnTo>
                    <a:pt x="719004" y="76739"/>
                  </a:lnTo>
                  <a:lnTo>
                    <a:pt x="755072" y="102122"/>
                  </a:lnTo>
                  <a:lnTo>
                    <a:pt x="786702" y="130343"/>
                  </a:lnTo>
                  <a:lnTo>
                    <a:pt x="813489" y="161117"/>
                  </a:lnTo>
                  <a:lnTo>
                    <a:pt x="835027" y="194159"/>
                  </a:lnTo>
                  <a:lnTo>
                    <a:pt x="850913" y="229183"/>
                  </a:lnTo>
                  <a:lnTo>
                    <a:pt x="864107" y="304037"/>
                  </a:lnTo>
                  <a:lnTo>
                    <a:pt x="860741" y="342171"/>
                  </a:lnTo>
                  <a:lnTo>
                    <a:pt x="835027" y="413916"/>
                  </a:lnTo>
                  <a:lnTo>
                    <a:pt x="813489" y="446958"/>
                  </a:lnTo>
                  <a:lnTo>
                    <a:pt x="786702" y="477732"/>
                  </a:lnTo>
                  <a:lnTo>
                    <a:pt x="755072" y="505953"/>
                  </a:lnTo>
                  <a:lnTo>
                    <a:pt x="719004" y="531336"/>
                  </a:lnTo>
                  <a:lnTo>
                    <a:pt x="678902" y="553596"/>
                  </a:lnTo>
                  <a:lnTo>
                    <a:pt x="635171" y="572448"/>
                  </a:lnTo>
                  <a:lnTo>
                    <a:pt x="588216" y="587608"/>
                  </a:lnTo>
                  <a:lnTo>
                    <a:pt x="538442" y="598789"/>
                  </a:lnTo>
                  <a:lnTo>
                    <a:pt x="486253" y="605706"/>
                  </a:lnTo>
                  <a:lnTo>
                    <a:pt x="432053" y="608075"/>
                  </a:lnTo>
                  <a:lnTo>
                    <a:pt x="377854" y="605706"/>
                  </a:lnTo>
                  <a:lnTo>
                    <a:pt x="325665" y="598789"/>
                  </a:lnTo>
                  <a:lnTo>
                    <a:pt x="275891" y="587608"/>
                  </a:lnTo>
                  <a:lnTo>
                    <a:pt x="228936" y="572448"/>
                  </a:lnTo>
                  <a:lnTo>
                    <a:pt x="185205" y="553596"/>
                  </a:lnTo>
                  <a:lnTo>
                    <a:pt x="145103" y="531336"/>
                  </a:lnTo>
                  <a:lnTo>
                    <a:pt x="109035" y="505953"/>
                  </a:lnTo>
                  <a:lnTo>
                    <a:pt x="77405" y="477732"/>
                  </a:lnTo>
                  <a:lnTo>
                    <a:pt x="50618" y="446958"/>
                  </a:lnTo>
                  <a:lnTo>
                    <a:pt x="29080" y="413916"/>
                  </a:lnTo>
                  <a:lnTo>
                    <a:pt x="13194" y="378892"/>
                  </a:lnTo>
                  <a:lnTo>
                    <a:pt x="0" y="304037"/>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7" name="Google Shape;467;p37"/>
          <p:cNvSpPr txBox="1"/>
          <p:nvPr/>
        </p:nvSpPr>
        <p:spPr>
          <a:xfrm>
            <a:off x="8026400" y="4512309"/>
            <a:ext cx="43053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FFFF00"/>
                </a:solidFill>
                <a:latin typeface="Calibri"/>
                <a:ea typeface="Calibri"/>
                <a:cs typeface="Calibri"/>
                <a:sym typeface="Calibri"/>
              </a:rPr>
              <a:t>F(2)</a:t>
            </a:r>
            <a:endParaRPr sz="2000">
              <a:solidFill>
                <a:schemeClr val="dk1"/>
              </a:solidFill>
              <a:latin typeface="Calibri"/>
              <a:ea typeface="Calibri"/>
              <a:cs typeface="Calibri"/>
              <a:sym typeface="Calibri"/>
            </a:endParaRPr>
          </a:p>
        </p:txBody>
      </p:sp>
      <p:grpSp>
        <p:nvGrpSpPr>
          <p:cNvPr id="468" name="Google Shape;468;p37"/>
          <p:cNvGrpSpPr/>
          <p:nvPr/>
        </p:nvGrpSpPr>
        <p:grpSpPr>
          <a:xfrm>
            <a:off x="8659368" y="2065020"/>
            <a:ext cx="862965" cy="608330"/>
            <a:chOff x="8659368" y="2065020"/>
            <a:chExt cx="862965" cy="608330"/>
          </a:xfrm>
        </p:grpSpPr>
        <p:sp>
          <p:nvSpPr>
            <p:cNvPr id="469" name="Google Shape;469;p37"/>
            <p:cNvSpPr/>
            <p:nvPr/>
          </p:nvSpPr>
          <p:spPr>
            <a:xfrm>
              <a:off x="8659368" y="2065020"/>
              <a:ext cx="862965" cy="608330"/>
            </a:xfrm>
            <a:custGeom>
              <a:rect b="b" l="l" r="r" t="t"/>
              <a:pathLst>
                <a:path extrusionOk="0" h="608330" w="862965">
                  <a:moveTo>
                    <a:pt x="431291" y="0"/>
                  </a:moveTo>
                  <a:lnTo>
                    <a:pt x="377180" y="2369"/>
                  </a:lnTo>
                  <a:lnTo>
                    <a:pt x="325078" y="9286"/>
                  </a:lnTo>
                  <a:lnTo>
                    <a:pt x="275388" y="20467"/>
                  </a:lnTo>
                  <a:lnTo>
                    <a:pt x="228514" y="35627"/>
                  </a:lnTo>
                  <a:lnTo>
                    <a:pt x="184861" y="54479"/>
                  </a:lnTo>
                  <a:lnTo>
                    <a:pt x="144831" y="76739"/>
                  </a:lnTo>
                  <a:lnTo>
                    <a:pt x="108828" y="102122"/>
                  </a:lnTo>
                  <a:lnTo>
                    <a:pt x="77257" y="130343"/>
                  </a:lnTo>
                  <a:lnTo>
                    <a:pt x="50521" y="161117"/>
                  </a:lnTo>
                  <a:lnTo>
                    <a:pt x="29023" y="194159"/>
                  </a:lnTo>
                  <a:lnTo>
                    <a:pt x="13168" y="229183"/>
                  </a:lnTo>
                  <a:lnTo>
                    <a:pt x="0" y="304038"/>
                  </a:lnTo>
                  <a:lnTo>
                    <a:pt x="3359" y="342171"/>
                  </a:lnTo>
                  <a:lnTo>
                    <a:pt x="29023" y="413916"/>
                  </a:lnTo>
                  <a:lnTo>
                    <a:pt x="50521" y="446958"/>
                  </a:lnTo>
                  <a:lnTo>
                    <a:pt x="77257" y="477732"/>
                  </a:lnTo>
                  <a:lnTo>
                    <a:pt x="108828" y="505953"/>
                  </a:lnTo>
                  <a:lnTo>
                    <a:pt x="144831" y="531336"/>
                  </a:lnTo>
                  <a:lnTo>
                    <a:pt x="184861" y="553596"/>
                  </a:lnTo>
                  <a:lnTo>
                    <a:pt x="228514" y="572448"/>
                  </a:lnTo>
                  <a:lnTo>
                    <a:pt x="275388" y="587608"/>
                  </a:lnTo>
                  <a:lnTo>
                    <a:pt x="325078" y="598789"/>
                  </a:lnTo>
                  <a:lnTo>
                    <a:pt x="377180" y="605706"/>
                  </a:lnTo>
                  <a:lnTo>
                    <a:pt x="431291" y="608076"/>
                  </a:lnTo>
                  <a:lnTo>
                    <a:pt x="485403" y="605706"/>
                  </a:lnTo>
                  <a:lnTo>
                    <a:pt x="537505" y="598789"/>
                  </a:lnTo>
                  <a:lnTo>
                    <a:pt x="587195" y="587608"/>
                  </a:lnTo>
                  <a:lnTo>
                    <a:pt x="634069" y="572448"/>
                  </a:lnTo>
                  <a:lnTo>
                    <a:pt x="677722" y="553596"/>
                  </a:lnTo>
                  <a:lnTo>
                    <a:pt x="717752" y="531336"/>
                  </a:lnTo>
                  <a:lnTo>
                    <a:pt x="753755" y="505953"/>
                  </a:lnTo>
                  <a:lnTo>
                    <a:pt x="785326" y="477732"/>
                  </a:lnTo>
                  <a:lnTo>
                    <a:pt x="812062" y="446958"/>
                  </a:lnTo>
                  <a:lnTo>
                    <a:pt x="833560" y="413916"/>
                  </a:lnTo>
                  <a:lnTo>
                    <a:pt x="849415" y="378892"/>
                  </a:lnTo>
                  <a:lnTo>
                    <a:pt x="862583" y="304038"/>
                  </a:lnTo>
                  <a:lnTo>
                    <a:pt x="859224" y="265904"/>
                  </a:lnTo>
                  <a:lnTo>
                    <a:pt x="833560" y="194159"/>
                  </a:lnTo>
                  <a:lnTo>
                    <a:pt x="812062" y="161117"/>
                  </a:lnTo>
                  <a:lnTo>
                    <a:pt x="785326" y="130343"/>
                  </a:lnTo>
                  <a:lnTo>
                    <a:pt x="753755" y="102122"/>
                  </a:lnTo>
                  <a:lnTo>
                    <a:pt x="717752" y="76739"/>
                  </a:lnTo>
                  <a:lnTo>
                    <a:pt x="677722" y="54479"/>
                  </a:lnTo>
                  <a:lnTo>
                    <a:pt x="634069" y="35627"/>
                  </a:lnTo>
                  <a:lnTo>
                    <a:pt x="587195" y="20467"/>
                  </a:lnTo>
                  <a:lnTo>
                    <a:pt x="537505" y="9286"/>
                  </a:lnTo>
                  <a:lnTo>
                    <a:pt x="485403" y="2369"/>
                  </a:lnTo>
                  <a:lnTo>
                    <a:pt x="431291"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37"/>
            <p:cNvSpPr/>
            <p:nvPr/>
          </p:nvSpPr>
          <p:spPr>
            <a:xfrm>
              <a:off x="8659368" y="2065020"/>
              <a:ext cx="862965" cy="608330"/>
            </a:xfrm>
            <a:custGeom>
              <a:rect b="b" l="l" r="r" t="t"/>
              <a:pathLst>
                <a:path extrusionOk="0" h="608330" w="862965">
                  <a:moveTo>
                    <a:pt x="0" y="304038"/>
                  </a:moveTo>
                  <a:lnTo>
                    <a:pt x="3359" y="265904"/>
                  </a:lnTo>
                  <a:lnTo>
                    <a:pt x="29023" y="194159"/>
                  </a:lnTo>
                  <a:lnTo>
                    <a:pt x="50521" y="161117"/>
                  </a:lnTo>
                  <a:lnTo>
                    <a:pt x="77257" y="130343"/>
                  </a:lnTo>
                  <a:lnTo>
                    <a:pt x="108828" y="102122"/>
                  </a:lnTo>
                  <a:lnTo>
                    <a:pt x="144831" y="76739"/>
                  </a:lnTo>
                  <a:lnTo>
                    <a:pt x="184861" y="54479"/>
                  </a:lnTo>
                  <a:lnTo>
                    <a:pt x="228514" y="35627"/>
                  </a:lnTo>
                  <a:lnTo>
                    <a:pt x="275388" y="20467"/>
                  </a:lnTo>
                  <a:lnTo>
                    <a:pt x="325078" y="9286"/>
                  </a:lnTo>
                  <a:lnTo>
                    <a:pt x="377180" y="2369"/>
                  </a:lnTo>
                  <a:lnTo>
                    <a:pt x="431291" y="0"/>
                  </a:lnTo>
                  <a:lnTo>
                    <a:pt x="485403" y="2369"/>
                  </a:lnTo>
                  <a:lnTo>
                    <a:pt x="537505" y="9286"/>
                  </a:lnTo>
                  <a:lnTo>
                    <a:pt x="587195" y="20467"/>
                  </a:lnTo>
                  <a:lnTo>
                    <a:pt x="634069" y="35627"/>
                  </a:lnTo>
                  <a:lnTo>
                    <a:pt x="677722" y="54479"/>
                  </a:lnTo>
                  <a:lnTo>
                    <a:pt x="717752" y="76739"/>
                  </a:lnTo>
                  <a:lnTo>
                    <a:pt x="753755" y="102122"/>
                  </a:lnTo>
                  <a:lnTo>
                    <a:pt x="785326" y="130343"/>
                  </a:lnTo>
                  <a:lnTo>
                    <a:pt x="812062" y="161117"/>
                  </a:lnTo>
                  <a:lnTo>
                    <a:pt x="833560" y="194159"/>
                  </a:lnTo>
                  <a:lnTo>
                    <a:pt x="849415" y="229183"/>
                  </a:lnTo>
                  <a:lnTo>
                    <a:pt x="862583" y="304038"/>
                  </a:lnTo>
                  <a:lnTo>
                    <a:pt x="859224" y="342171"/>
                  </a:lnTo>
                  <a:lnTo>
                    <a:pt x="833560" y="413916"/>
                  </a:lnTo>
                  <a:lnTo>
                    <a:pt x="812062" y="446958"/>
                  </a:lnTo>
                  <a:lnTo>
                    <a:pt x="785326" y="477732"/>
                  </a:lnTo>
                  <a:lnTo>
                    <a:pt x="753755" y="505953"/>
                  </a:lnTo>
                  <a:lnTo>
                    <a:pt x="717752" y="531336"/>
                  </a:lnTo>
                  <a:lnTo>
                    <a:pt x="677722" y="553596"/>
                  </a:lnTo>
                  <a:lnTo>
                    <a:pt x="634069" y="572448"/>
                  </a:lnTo>
                  <a:lnTo>
                    <a:pt x="587195" y="587608"/>
                  </a:lnTo>
                  <a:lnTo>
                    <a:pt x="537505" y="598789"/>
                  </a:lnTo>
                  <a:lnTo>
                    <a:pt x="485403" y="605706"/>
                  </a:lnTo>
                  <a:lnTo>
                    <a:pt x="431291" y="608076"/>
                  </a:lnTo>
                  <a:lnTo>
                    <a:pt x="377180" y="605706"/>
                  </a:lnTo>
                  <a:lnTo>
                    <a:pt x="325078" y="598789"/>
                  </a:lnTo>
                  <a:lnTo>
                    <a:pt x="275388" y="587608"/>
                  </a:lnTo>
                  <a:lnTo>
                    <a:pt x="228514" y="572448"/>
                  </a:lnTo>
                  <a:lnTo>
                    <a:pt x="184861" y="553596"/>
                  </a:lnTo>
                  <a:lnTo>
                    <a:pt x="144831" y="531336"/>
                  </a:lnTo>
                  <a:lnTo>
                    <a:pt x="108828" y="505953"/>
                  </a:lnTo>
                  <a:lnTo>
                    <a:pt x="77257" y="477732"/>
                  </a:lnTo>
                  <a:lnTo>
                    <a:pt x="50521" y="446958"/>
                  </a:lnTo>
                  <a:lnTo>
                    <a:pt x="29023" y="413916"/>
                  </a:lnTo>
                  <a:lnTo>
                    <a:pt x="13168" y="378892"/>
                  </a:lnTo>
                  <a:lnTo>
                    <a:pt x="0" y="30403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1" name="Google Shape;471;p37"/>
          <p:cNvSpPr txBox="1"/>
          <p:nvPr/>
        </p:nvSpPr>
        <p:spPr>
          <a:xfrm>
            <a:off x="8953881" y="2154428"/>
            <a:ext cx="2736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00"/>
                </a:solidFill>
                <a:latin typeface="Calibri"/>
                <a:ea typeface="Calibri"/>
                <a:cs typeface="Calibri"/>
                <a:sym typeface="Calibri"/>
              </a:rPr>
              <a:t>m</a:t>
            </a:r>
            <a:endParaRPr sz="2400">
              <a:solidFill>
                <a:schemeClr val="dk1"/>
              </a:solidFill>
              <a:latin typeface="Calibri"/>
              <a:ea typeface="Calibri"/>
              <a:cs typeface="Calibri"/>
              <a:sym typeface="Calibri"/>
            </a:endParaRPr>
          </a:p>
        </p:txBody>
      </p:sp>
      <p:grpSp>
        <p:nvGrpSpPr>
          <p:cNvPr id="472" name="Google Shape;472;p37"/>
          <p:cNvGrpSpPr/>
          <p:nvPr/>
        </p:nvGrpSpPr>
        <p:grpSpPr>
          <a:xfrm>
            <a:off x="8673083" y="3230879"/>
            <a:ext cx="862965" cy="608330"/>
            <a:chOff x="8673083" y="3230879"/>
            <a:chExt cx="862965" cy="608330"/>
          </a:xfrm>
        </p:grpSpPr>
        <p:sp>
          <p:nvSpPr>
            <p:cNvPr id="473" name="Google Shape;473;p37"/>
            <p:cNvSpPr/>
            <p:nvPr/>
          </p:nvSpPr>
          <p:spPr>
            <a:xfrm>
              <a:off x="8673083" y="3230879"/>
              <a:ext cx="862965" cy="608330"/>
            </a:xfrm>
            <a:custGeom>
              <a:rect b="b" l="l" r="r" t="t"/>
              <a:pathLst>
                <a:path extrusionOk="0" h="608329" w="862965">
                  <a:moveTo>
                    <a:pt x="431292" y="0"/>
                  </a:moveTo>
                  <a:lnTo>
                    <a:pt x="377180" y="2369"/>
                  </a:lnTo>
                  <a:lnTo>
                    <a:pt x="325078" y="9286"/>
                  </a:lnTo>
                  <a:lnTo>
                    <a:pt x="275388" y="20467"/>
                  </a:lnTo>
                  <a:lnTo>
                    <a:pt x="228514" y="35627"/>
                  </a:lnTo>
                  <a:lnTo>
                    <a:pt x="184861" y="54479"/>
                  </a:lnTo>
                  <a:lnTo>
                    <a:pt x="144831" y="76739"/>
                  </a:lnTo>
                  <a:lnTo>
                    <a:pt x="108828" y="102122"/>
                  </a:lnTo>
                  <a:lnTo>
                    <a:pt x="77257" y="130343"/>
                  </a:lnTo>
                  <a:lnTo>
                    <a:pt x="50521" y="161117"/>
                  </a:lnTo>
                  <a:lnTo>
                    <a:pt x="29023" y="194159"/>
                  </a:lnTo>
                  <a:lnTo>
                    <a:pt x="13168" y="229183"/>
                  </a:lnTo>
                  <a:lnTo>
                    <a:pt x="0" y="304038"/>
                  </a:lnTo>
                  <a:lnTo>
                    <a:pt x="3359" y="342171"/>
                  </a:lnTo>
                  <a:lnTo>
                    <a:pt x="29023" y="413916"/>
                  </a:lnTo>
                  <a:lnTo>
                    <a:pt x="50521" y="446958"/>
                  </a:lnTo>
                  <a:lnTo>
                    <a:pt x="77257" y="477732"/>
                  </a:lnTo>
                  <a:lnTo>
                    <a:pt x="108828" y="505953"/>
                  </a:lnTo>
                  <a:lnTo>
                    <a:pt x="144831" y="531336"/>
                  </a:lnTo>
                  <a:lnTo>
                    <a:pt x="184861" y="553596"/>
                  </a:lnTo>
                  <a:lnTo>
                    <a:pt x="228514" y="572448"/>
                  </a:lnTo>
                  <a:lnTo>
                    <a:pt x="275388" y="587608"/>
                  </a:lnTo>
                  <a:lnTo>
                    <a:pt x="325078" y="598789"/>
                  </a:lnTo>
                  <a:lnTo>
                    <a:pt x="377180" y="605706"/>
                  </a:lnTo>
                  <a:lnTo>
                    <a:pt x="431292" y="608076"/>
                  </a:lnTo>
                  <a:lnTo>
                    <a:pt x="485403" y="605706"/>
                  </a:lnTo>
                  <a:lnTo>
                    <a:pt x="537505" y="598789"/>
                  </a:lnTo>
                  <a:lnTo>
                    <a:pt x="587195" y="587608"/>
                  </a:lnTo>
                  <a:lnTo>
                    <a:pt x="634069" y="572448"/>
                  </a:lnTo>
                  <a:lnTo>
                    <a:pt x="677722" y="553596"/>
                  </a:lnTo>
                  <a:lnTo>
                    <a:pt x="717752" y="531336"/>
                  </a:lnTo>
                  <a:lnTo>
                    <a:pt x="753755" y="505953"/>
                  </a:lnTo>
                  <a:lnTo>
                    <a:pt x="785326" y="477732"/>
                  </a:lnTo>
                  <a:lnTo>
                    <a:pt x="812062" y="446958"/>
                  </a:lnTo>
                  <a:lnTo>
                    <a:pt x="833560" y="413916"/>
                  </a:lnTo>
                  <a:lnTo>
                    <a:pt x="849415" y="378892"/>
                  </a:lnTo>
                  <a:lnTo>
                    <a:pt x="862584" y="304038"/>
                  </a:lnTo>
                  <a:lnTo>
                    <a:pt x="859224" y="265904"/>
                  </a:lnTo>
                  <a:lnTo>
                    <a:pt x="833560" y="194159"/>
                  </a:lnTo>
                  <a:lnTo>
                    <a:pt x="812062" y="161117"/>
                  </a:lnTo>
                  <a:lnTo>
                    <a:pt x="785326" y="130343"/>
                  </a:lnTo>
                  <a:lnTo>
                    <a:pt x="753755" y="102122"/>
                  </a:lnTo>
                  <a:lnTo>
                    <a:pt x="717752" y="76739"/>
                  </a:lnTo>
                  <a:lnTo>
                    <a:pt x="677722" y="54479"/>
                  </a:lnTo>
                  <a:lnTo>
                    <a:pt x="634069" y="35627"/>
                  </a:lnTo>
                  <a:lnTo>
                    <a:pt x="587195" y="20467"/>
                  </a:lnTo>
                  <a:lnTo>
                    <a:pt x="537505" y="9286"/>
                  </a:lnTo>
                  <a:lnTo>
                    <a:pt x="485403" y="2369"/>
                  </a:lnTo>
                  <a:lnTo>
                    <a:pt x="431292"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37"/>
            <p:cNvSpPr/>
            <p:nvPr/>
          </p:nvSpPr>
          <p:spPr>
            <a:xfrm>
              <a:off x="8673083" y="3230879"/>
              <a:ext cx="862965" cy="608330"/>
            </a:xfrm>
            <a:custGeom>
              <a:rect b="b" l="l" r="r" t="t"/>
              <a:pathLst>
                <a:path extrusionOk="0" h="608329" w="862965">
                  <a:moveTo>
                    <a:pt x="0" y="304038"/>
                  </a:moveTo>
                  <a:lnTo>
                    <a:pt x="3359" y="265904"/>
                  </a:lnTo>
                  <a:lnTo>
                    <a:pt x="29023" y="194159"/>
                  </a:lnTo>
                  <a:lnTo>
                    <a:pt x="50521" y="161117"/>
                  </a:lnTo>
                  <a:lnTo>
                    <a:pt x="77257" y="130343"/>
                  </a:lnTo>
                  <a:lnTo>
                    <a:pt x="108828" y="102122"/>
                  </a:lnTo>
                  <a:lnTo>
                    <a:pt x="144831" y="76739"/>
                  </a:lnTo>
                  <a:lnTo>
                    <a:pt x="184861" y="54479"/>
                  </a:lnTo>
                  <a:lnTo>
                    <a:pt x="228514" y="35627"/>
                  </a:lnTo>
                  <a:lnTo>
                    <a:pt x="275388" y="20467"/>
                  </a:lnTo>
                  <a:lnTo>
                    <a:pt x="325078" y="9286"/>
                  </a:lnTo>
                  <a:lnTo>
                    <a:pt x="377180" y="2369"/>
                  </a:lnTo>
                  <a:lnTo>
                    <a:pt x="431292" y="0"/>
                  </a:lnTo>
                  <a:lnTo>
                    <a:pt x="485403" y="2369"/>
                  </a:lnTo>
                  <a:lnTo>
                    <a:pt x="537505" y="9286"/>
                  </a:lnTo>
                  <a:lnTo>
                    <a:pt x="587195" y="20467"/>
                  </a:lnTo>
                  <a:lnTo>
                    <a:pt x="634069" y="35627"/>
                  </a:lnTo>
                  <a:lnTo>
                    <a:pt x="677722" y="54479"/>
                  </a:lnTo>
                  <a:lnTo>
                    <a:pt x="717752" y="76739"/>
                  </a:lnTo>
                  <a:lnTo>
                    <a:pt x="753755" y="102122"/>
                  </a:lnTo>
                  <a:lnTo>
                    <a:pt x="785326" y="130343"/>
                  </a:lnTo>
                  <a:lnTo>
                    <a:pt x="812062" y="161117"/>
                  </a:lnTo>
                  <a:lnTo>
                    <a:pt x="833560" y="194159"/>
                  </a:lnTo>
                  <a:lnTo>
                    <a:pt x="849415" y="229183"/>
                  </a:lnTo>
                  <a:lnTo>
                    <a:pt x="862584" y="304038"/>
                  </a:lnTo>
                  <a:lnTo>
                    <a:pt x="859224" y="342171"/>
                  </a:lnTo>
                  <a:lnTo>
                    <a:pt x="833560" y="413916"/>
                  </a:lnTo>
                  <a:lnTo>
                    <a:pt x="812062" y="446958"/>
                  </a:lnTo>
                  <a:lnTo>
                    <a:pt x="785326" y="477732"/>
                  </a:lnTo>
                  <a:lnTo>
                    <a:pt x="753755" y="505953"/>
                  </a:lnTo>
                  <a:lnTo>
                    <a:pt x="717752" y="531336"/>
                  </a:lnTo>
                  <a:lnTo>
                    <a:pt x="677722" y="553596"/>
                  </a:lnTo>
                  <a:lnTo>
                    <a:pt x="634069" y="572448"/>
                  </a:lnTo>
                  <a:lnTo>
                    <a:pt x="587195" y="587608"/>
                  </a:lnTo>
                  <a:lnTo>
                    <a:pt x="537505" y="598789"/>
                  </a:lnTo>
                  <a:lnTo>
                    <a:pt x="485403" y="605706"/>
                  </a:lnTo>
                  <a:lnTo>
                    <a:pt x="431292" y="608076"/>
                  </a:lnTo>
                  <a:lnTo>
                    <a:pt x="377180" y="605706"/>
                  </a:lnTo>
                  <a:lnTo>
                    <a:pt x="325078" y="598789"/>
                  </a:lnTo>
                  <a:lnTo>
                    <a:pt x="275388" y="587608"/>
                  </a:lnTo>
                  <a:lnTo>
                    <a:pt x="228514" y="572448"/>
                  </a:lnTo>
                  <a:lnTo>
                    <a:pt x="184861" y="553596"/>
                  </a:lnTo>
                  <a:lnTo>
                    <a:pt x="144831" y="531336"/>
                  </a:lnTo>
                  <a:lnTo>
                    <a:pt x="108828" y="505953"/>
                  </a:lnTo>
                  <a:lnTo>
                    <a:pt x="77257" y="477732"/>
                  </a:lnTo>
                  <a:lnTo>
                    <a:pt x="50521" y="446958"/>
                  </a:lnTo>
                  <a:lnTo>
                    <a:pt x="29023" y="413916"/>
                  </a:lnTo>
                  <a:lnTo>
                    <a:pt x="13168" y="378892"/>
                  </a:lnTo>
                  <a:lnTo>
                    <a:pt x="0" y="30403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5" name="Google Shape;475;p37"/>
          <p:cNvSpPr txBox="1"/>
          <p:nvPr/>
        </p:nvSpPr>
        <p:spPr>
          <a:xfrm>
            <a:off x="8890254" y="3353815"/>
            <a:ext cx="430530"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00"/>
                </a:solidFill>
                <a:latin typeface="Calibri"/>
                <a:ea typeface="Calibri"/>
                <a:cs typeface="Calibri"/>
                <a:sym typeface="Calibri"/>
              </a:rPr>
              <a:t>F(3)</a:t>
            </a:r>
            <a:endParaRPr sz="2000">
              <a:solidFill>
                <a:schemeClr val="dk1"/>
              </a:solidFill>
              <a:latin typeface="Calibri"/>
              <a:ea typeface="Calibri"/>
              <a:cs typeface="Calibri"/>
              <a:sym typeface="Calibri"/>
            </a:endParaRPr>
          </a:p>
        </p:txBody>
      </p:sp>
      <p:grpSp>
        <p:nvGrpSpPr>
          <p:cNvPr id="476" name="Google Shape;476;p37"/>
          <p:cNvGrpSpPr/>
          <p:nvPr/>
        </p:nvGrpSpPr>
        <p:grpSpPr>
          <a:xfrm>
            <a:off x="9541764" y="4378452"/>
            <a:ext cx="864235" cy="608330"/>
            <a:chOff x="9541764" y="4378452"/>
            <a:chExt cx="864235" cy="608330"/>
          </a:xfrm>
        </p:grpSpPr>
        <p:sp>
          <p:nvSpPr>
            <p:cNvPr id="477" name="Google Shape;477;p37"/>
            <p:cNvSpPr/>
            <p:nvPr/>
          </p:nvSpPr>
          <p:spPr>
            <a:xfrm>
              <a:off x="9541764" y="4378452"/>
              <a:ext cx="864235" cy="608330"/>
            </a:xfrm>
            <a:custGeom>
              <a:rect b="b" l="l" r="r" t="t"/>
              <a:pathLst>
                <a:path extrusionOk="0" h="608329" w="864234">
                  <a:moveTo>
                    <a:pt x="432053" y="0"/>
                  </a:moveTo>
                  <a:lnTo>
                    <a:pt x="377854" y="2369"/>
                  </a:lnTo>
                  <a:lnTo>
                    <a:pt x="325665" y="9286"/>
                  </a:lnTo>
                  <a:lnTo>
                    <a:pt x="275891" y="20467"/>
                  </a:lnTo>
                  <a:lnTo>
                    <a:pt x="228936" y="35627"/>
                  </a:lnTo>
                  <a:lnTo>
                    <a:pt x="185205" y="54479"/>
                  </a:lnTo>
                  <a:lnTo>
                    <a:pt x="145103" y="76739"/>
                  </a:lnTo>
                  <a:lnTo>
                    <a:pt x="109035" y="102122"/>
                  </a:lnTo>
                  <a:lnTo>
                    <a:pt x="77405" y="130343"/>
                  </a:lnTo>
                  <a:lnTo>
                    <a:pt x="50618" y="161117"/>
                  </a:lnTo>
                  <a:lnTo>
                    <a:pt x="29080" y="194159"/>
                  </a:lnTo>
                  <a:lnTo>
                    <a:pt x="13194" y="229183"/>
                  </a:lnTo>
                  <a:lnTo>
                    <a:pt x="0" y="304038"/>
                  </a:lnTo>
                  <a:lnTo>
                    <a:pt x="3366" y="342171"/>
                  </a:lnTo>
                  <a:lnTo>
                    <a:pt x="29080" y="413916"/>
                  </a:lnTo>
                  <a:lnTo>
                    <a:pt x="50618" y="446958"/>
                  </a:lnTo>
                  <a:lnTo>
                    <a:pt x="77405" y="477732"/>
                  </a:lnTo>
                  <a:lnTo>
                    <a:pt x="109035" y="505953"/>
                  </a:lnTo>
                  <a:lnTo>
                    <a:pt x="145103" y="531336"/>
                  </a:lnTo>
                  <a:lnTo>
                    <a:pt x="185205" y="553596"/>
                  </a:lnTo>
                  <a:lnTo>
                    <a:pt x="228936" y="572448"/>
                  </a:lnTo>
                  <a:lnTo>
                    <a:pt x="275891" y="587608"/>
                  </a:lnTo>
                  <a:lnTo>
                    <a:pt x="325665" y="598789"/>
                  </a:lnTo>
                  <a:lnTo>
                    <a:pt x="377854" y="605706"/>
                  </a:lnTo>
                  <a:lnTo>
                    <a:pt x="432053" y="608076"/>
                  </a:lnTo>
                  <a:lnTo>
                    <a:pt x="486253" y="605706"/>
                  </a:lnTo>
                  <a:lnTo>
                    <a:pt x="538442" y="598789"/>
                  </a:lnTo>
                  <a:lnTo>
                    <a:pt x="588216" y="587608"/>
                  </a:lnTo>
                  <a:lnTo>
                    <a:pt x="635171" y="572448"/>
                  </a:lnTo>
                  <a:lnTo>
                    <a:pt x="678902" y="553596"/>
                  </a:lnTo>
                  <a:lnTo>
                    <a:pt x="719004" y="531336"/>
                  </a:lnTo>
                  <a:lnTo>
                    <a:pt x="755072" y="505953"/>
                  </a:lnTo>
                  <a:lnTo>
                    <a:pt x="786702" y="477732"/>
                  </a:lnTo>
                  <a:lnTo>
                    <a:pt x="813489" y="446958"/>
                  </a:lnTo>
                  <a:lnTo>
                    <a:pt x="835027" y="413916"/>
                  </a:lnTo>
                  <a:lnTo>
                    <a:pt x="850913" y="378892"/>
                  </a:lnTo>
                  <a:lnTo>
                    <a:pt x="864107" y="304038"/>
                  </a:lnTo>
                  <a:lnTo>
                    <a:pt x="860741" y="265904"/>
                  </a:lnTo>
                  <a:lnTo>
                    <a:pt x="835027" y="194159"/>
                  </a:lnTo>
                  <a:lnTo>
                    <a:pt x="813489" y="161117"/>
                  </a:lnTo>
                  <a:lnTo>
                    <a:pt x="786702" y="130343"/>
                  </a:lnTo>
                  <a:lnTo>
                    <a:pt x="755072" y="102122"/>
                  </a:lnTo>
                  <a:lnTo>
                    <a:pt x="719004" y="76739"/>
                  </a:lnTo>
                  <a:lnTo>
                    <a:pt x="678902" y="54479"/>
                  </a:lnTo>
                  <a:lnTo>
                    <a:pt x="635171" y="35627"/>
                  </a:lnTo>
                  <a:lnTo>
                    <a:pt x="588216" y="20467"/>
                  </a:lnTo>
                  <a:lnTo>
                    <a:pt x="538442" y="9286"/>
                  </a:lnTo>
                  <a:lnTo>
                    <a:pt x="486253" y="2369"/>
                  </a:lnTo>
                  <a:lnTo>
                    <a:pt x="432053"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37"/>
            <p:cNvSpPr/>
            <p:nvPr/>
          </p:nvSpPr>
          <p:spPr>
            <a:xfrm>
              <a:off x="9541764" y="4378452"/>
              <a:ext cx="864235" cy="608330"/>
            </a:xfrm>
            <a:custGeom>
              <a:rect b="b" l="l" r="r" t="t"/>
              <a:pathLst>
                <a:path extrusionOk="0" h="608329" w="864234">
                  <a:moveTo>
                    <a:pt x="0" y="304038"/>
                  </a:moveTo>
                  <a:lnTo>
                    <a:pt x="3366" y="265904"/>
                  </a:lnTo>
                  <a:lnTo>
                    <a:pt x="29080" y="194159"/>
                  </a:lnTo>
                  <a:lnTo>
                    <a:pt x="50618" y="161117"/>
                  </a:lnTo>
                  <a:lnTo>
                    <a:pt x="77405" y="130343"/>
                  </a:lnTo>
                  <a:lnTo>
                    <a:pt x="109035" y="102122"/>
                  </a:lnTo>
                  <a:lnTo>
                    <a:pt x="145103" y="76739"/>
                  </a:lnTo>
                  <a:lnTo>
                    <a:pt x="185205" y="54479"/>
                  </a:lnTo>
                  <a:lnTo>
                    <a:pt x="228936" y="35627"/>
                  </a:lnTo>
                  <a:lnTo>
                    <a:pt x="275891" y="20467"/>
                  </a:lnTo>
                  <a:lnTo>
                    <a:pt x="325665" y="9286"/>
                  </a:lnTo>
                  <a:lnTo>
                    <a:pt x="377854" y="2369"/>
                  </a:lnTo>
                  <a:lnTo>
                    <a:pt x="432053" y="0"/>
                  </a:lnTo>
                  <a:lnTo>
                    <a:pt x="486253" y="2369"/>
                  </a:lnTo>
                  <a:lnTo>
                    <a:pt x="538442" y="9286"/>
                  </a:lnTo>
                  <a:lnTo>
                    <a:pt x="588216" y="20467"/>
                  </a:lnTo>
                  <a:lnTo>
                    <a:pt x="635171" y="35627"/>
                  </a:lnTo>
                  <a:lnTo>
                    <a:pt x="678902" y="54479"/>
                  </a:lnTo>
                  <a:lnTo>
                    <a:pt x="719004" y="76739"/>
                  </a:lnTo>
                  <a:lnTo>
                    <a:pt x="755072" y="102122"/>
                  </a:lnTo>
                  <a:lnTo>
                    <a:pt x="786702" y="130343"/>
                  </a:lnTo>
                  <a:lnTo>
                    <a:pt x="813489" y="161117"/>
                  </a:lnTo>
                  <a:lnTo>
                    <a:pt x="835027" y="194159"/>
                  </a:lnTo>
                  <a:lnTo>
                    <a:pt x="850913" y="229183"/>
                  </a:lnTo>
                  <a:lnTo>
                    <a:pt x="864107" y="304038"/>
                  </a:lnTo>
                  <a:lnTo>
                    <a:pt x="860741" y="342171"/>
                  </a:lnTo>
                  <a:lnTo>
                    <a:pt x="835027" y="413916"/>
                  </a:lnTo>
                  <a:lnTo>
                    <a:pt x="813489" y="446958"/>
                  </a:lnTo>
                  <a:lnTo>
                    <a:pt x="786702" y="477732"/>
                  </a:lnTo>
                  <a:lnTo>
                    <a:pt x="755072" y="505953"/>
                  </a:lnTo>
                  <a:lnTo>
                    <a:pt x="719004" y="531336"/>
                  </a:lnTo>
                  <a:lnTo>
                    <a:pt x="678902" y="553596"/>
                  </a:lnTo>
                  <a:lnTo>
                    <a:pt x="635171" y="572448"/>
                  </a:lnTo>
                  <a:lnTo>
                    <a:pt x="588216" y="587608"/>
                  </a:lnTo>
                  <a:lnTo>
                    <a:pt x="538442" y="598789"/>
                  </a:lnTo>
                  <a:lnTo>
                    <a:pt x="486253" y="605706"/>
                  </a:lnTo>
                  <a:lnTo>
                    <a:pt x="432053" y="608076"/>
                  </a:lnTo>
                  <a:lnTo>
                    <a:pt x="377854" y="605706"/>
                  </a:lnTo>
                  <a:lnTo>
                    <a:pt x="325665" y="598789"/>
                  </a:lnTo>
                  <a:lnTo>
                    <a:pt x="275891" y="587608"/>
                  </a:lnTo>
                  <a:lnTo>
                    <a:pt x="228936" y="572448"/>
                  </a:lnTo>
                  <a:lnTo>
                    <a:pt x="185205" y="553596"/>
                  </a:lnTo>
                  <a:lnTo>
                    <a:pt x="145103" y="531336"/>
                  </a:lnTo>
                  <a:lnTo>
                    <a:pt x="109035" y="505953"/>
                  </a:lnTo>
                  <a:lnTo>
                    <a:pt x="77405" y="477732"/>
                  </a:lnTo>
                  <a:lnTo>
                    <a:pt x="50618" y="446958"/>
                  </a:lnTo>
                  <a:lnTo>
                    <a:pt x="29080" y="413916"/>
                  </a:lnTo>
                  <a:lnTo>
                    <a:pt x="13194" y="378892"/>
                  </a:lnTo>
                  <a:lnTo>
                    <a:pt x="0" y="30403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9" name="Google Shape;479;p37"/>
          <p:cNvSpPr txBox="1"/>
          <p:nvPr/>
        </p:nvSpPr>
        <p:spPr>
          <a:xfrm>
            <a:off x="9760077" y="4501083"/>
            <a:ext cx="4305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00"/>
                </a:solidFill>
                <a:latin typeface="Calibri"/>
                <a:ea typeface="Calibri"/>
                <a:cs typeface="Calibri"/>
                <a:sym typeface="Calibri"/>
              </a:rPr>
              <a:t>F(1)</a:t>
            </a:r>
            <a:endParaRPr sz="2000">
              <a:solidFill>
                <a:schemeClr val="dk1"/>
              </a:solidFill>
              <a:latin typeface="Calibri"/>
              <a:ea typeface="Calibri"/>
              <a:cs typeface="Calibri"/>
              <a:sym typeface="Calibri"/>
            </a:endParaRPr>
          </a:p>
        </p:txBody>
      </p:sp>
      <p:grpSp>
        <p:nvGrpSpPr>
          <p:cNvPr id="480" name="Google Shape;480;p37"/>
          <p:cNvGrpSpPr/>
          <p:nvPr/>
        </p:nvGrpSpPr>
        <p:grpSpPr>
          <a:xfrm>
            <a:off x="6960107" y="5591555"/>
            <a:ext cx="862965" cy="608330"/>
            <a:chOff x="6960107" y="5591555"/>
            <a:chExt cx="862965" cy="608330"/>
          </a:xfrm>
        </p:grpSpPr>
        <p:sp>
          <p:nvSpPr>
            <p:cNvPr id="481" name="Google Shape;481;p37"/>
            <p:cNvSpPr/>
            <p:nvPr/>
          </p:nvSpPr>
          <p:spPr>
            <a:xfrm>
              <a:off x="6960107" y="5591555"/>
              <a:ext cx="862965" cy="608330"/>
            </a:xfrm>
            <a:custGeom>
              <a:rect b="b" l="l" r="r" t="t"/>
              <a:pathLst>
                <a:path extrusionOk="0" h="608329" w="862965">
                  <a:moveTo>
                    <a:pt x="431292" y="0"/>
                  </a:moveTo>
                  <a:lnTo>
                    <a:pt x="377180" y="2368"/>
                  </a:lnTo>
                  <a:lnTo>
                    <a:pt x="325078" y="9285"/>
                  </a:lnTo>
                  <a:lnTo>
                    <a:pt x="275388" y="20464"/>
                  </a:lnTo>
                  <a:lnTo>
                    <a:pt x="228514" y="35622"/>
                  </a:lnTo>
                  <a:lnTo>
                    <a:pt x="184861" y="54472"/>
                  </a:lnTo>
                  <a:lnTo>
                    <a:pt x="144831" y="76730"/>
                  </a:lnTo>
                  <a:lnTo>
                    <a:pt x="108828" y="102112"/>
                  </a:lnTo>
                  <a:lnTo>
                    <a:pt x="77257" y="130332"/>
                  </a:lnTo>
                  <a:lnTo>
                    <a:pt x="50521" y="161106"/>
                  </a:lnTo>
                  <a:lnTo>
                    <a:pt x="29023" y="194148"/>
                  </a:lnTo>
                  <a:lnTo>
                    <a:pt x="13168" y="229174"/>
                  </a:lnTo>
                  <a:lnTo>
                    <a:pt x="0" y="304038"/>
                  </a:lnTo>
                  <a:lnTo>
                    <a:pt x="3359" y="342176"/>
                  </a:lnTo>
                  <a:lnTo>
                    <a:pt x="29023" y="413927"/>
                  </a:lnTo>
                  <a:lnTo>
                    <a:pt x="50521" y="446969"/>
                  </a:lnTo>
                  <a:lnTo>
                    <a:pt x="77257" y="477743"/>
                  </a:lnTo>
                  <a:lnTo>
                    <a:pt x="108828" y="505963"/>
                  </a:lnTo>
                  <a:lnTo>
                    <a:pt x="144831" y="531345"/>
                  </a:lnTo>
                  <a:lnTo>
                    <a:pt x="184861" y="553603"/>
                  </a:lnTo>
                  <a:lnTo>
                    <a:pt x="228514" y="572453"/>
                  </a:lnTo>
                  <a:lnTo>
                    <a:pt x="275388" y="587611"/>
                  </a:lnTo>
                  <a:lnTo>
                    <a:pt x="325078" y="598790"/>
                  </a:lnTo>
                  <a:lnTo>
                    <a:pt x="377180" y="605707"/>
                  </a:lnTo>
                  <a:lnTo>
                    <a:pt x="431292" y="608076"/>
                  </a:lnTo>
                  <a:lnTo>
                    <a:pt x="485403" y="605707"/>
                  </a:lnTo>
                  <a:lnTo>
                    <a:pt x="537505" y="598790"/>
                  </a:lnTo>
                  <a:lnTo>
                    <a:pt x="587195" y="587611"/>
                  </a:lnTo>
                  <a:lnTo>
                    <a:pt x="634069" y="572453"/>
                  </a:lnTo>
                  <a:lnTo>
                    <a:pt x="677722" y="553603"/>
                  </a:lnTo>
                  <a:lnTo>
                    <a:pt x="717752" y="531345"/>
                  </a:lnTo>
                  <a:lnTo>
                    <a:pt x="753755" y="505963"/>
                  </a:lnTo>
                  <a:lnTo>
                    <a:pt x="785326" y="477743"/>
                  </a:lnTo>
                  <a:lnTo>
                    <a:pt x="812062" y="446969"/>
                  </a:lnTo>
                  <a:lnTo>
                    <a:pt x="833560" y="413927"/>
                  </a:lnTo>
                  <a:lnTo>
                    <a:pt x="849415" y="378901"/>
                  </a:lnTo>
                  <a:lnTo>
                    <a:pt x="862584" y="304038"/>
                  </a:lnTo>
                  <a:lnTo>
                    <a:pt x="859224" y="265899"/>
                  </a:lnTo>
                  <a:lnTo>
                    <a:pt x="833560" y="194148"/>
                  </a:lnTo>
                  <a:lnTo>
                    <a:pt x="812062" y="161106"/>
                  </a:lnTo>
                  <a:lnTo>
                    <a:pt x="785326" y="130332"/>
                  </a:lnTo>
                  <a:lnTo>
                    <a:pt x="753755" y="102112"/>
                  </a:lnTo>
                  <a:lnTo>
                    <a:pt x="717752" y="76730"/>
                  </a:lnTo>
                  <a:lnTo>
                    <a:pt x="677722" y="54472"/>
                  </a:lnTo>
                  <a:lnTo>
                    <a:pt x="634069" y="35622"/>
                  </a:lnTo>
                  <a:lnTo>
                    <a:pt x="587195" y="20464"/>
                  </a:lnTo>
                  <a:lnTo>
                    <a:pt x="537505" y="9285"/>
                  </a:lnTo>
                  <a:lnTo>
                    <a:pt x="485403" y="2368"/>
                  </a:lnTo>
                  <a:lnTo>
                    <a:pt x="431292"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7"/>
            <p:cNvSpPr/>
            <p:nvPr/>
          </p:nvSpPr>
          <p:spPr>
            <a:xfrm>
              <a:off x="6960107" y="5591555"/>
              <a:ext cx="862965" cy="608330"/>
            </a:xfrm>
            <a:custGeom>
              <a:rect b="b" l="l" r="r" t="t"/>
              <a:pathLst>
                <a:path extrusionOk="0" h="608329" w="862965">
                  <a:moveTo>
                    <a:pt x="0" y="304038"/>
                  </a:moveTo>
                  <a:lnTo>
                    <a:pt x="3359" y="265899"/>
                  </a:lnTo>
                  <a:lnTo>
                    <a:pt x="29023" y="194148"/>
                  </a:lnTo>
                  <a:lnTo>
                    <a:pt x="50521" y="161106"/>
                  </a:lnTo>
                  <a:lnTo>
                    <a:pt x="77257" y="130332"/>
                  </a:lnTo>
                  <a:lnTo>
                    <a:pt x="108828" y="102112"/>
                  </a:lnTo>
                  <a:lnTo>
                    <a:pt x="144831" y="76730"/>
                  </a:lnTo>
                  <a:lnTo>
                    <a:pt x="184861" y="54472"/>
                  </a:lnTo>
                  <a:lnTo>
                    <a:pt x="228514" y="35622"/>
                  </a:lnTo>
                  <a:lnTo>
                    <a:pt x="275388" y="20464"/>
                  </a:lnTo>
                  <a:lnTo>
                    <a:pt x="325078" y="9285"/>
                  </a:lnTo>
                  <a:lnTo>
                    <a:pt x="377180" y="2368"/>
                  </a:lnTo>
                  <a:lnTo>
                    <a:pt x="431292" y="0"/>
                  </a:lnTo>
                  <a:lnTo>
                    <a:pt x="485403" y="2368"/>
                  </a:lnTo>
                  <a:lnTo>
                    <a:pt x="537505" y="9285"/>
                  </a:lnTo>
                  <a:lnTo>
                    <a:pt x="587195" y="20464"/>
                  </a:lnTo>
                  <a:lnTo>
                    <a:pt x="634069" y="35622"/>
                  </a:lnTo>
                  <a:lnTo>
                    <a:pt x="677722" y="54472"/>
                  </a:lnTo>
                  <a:lnTo>
                    <a:pt x="717752" y="76730"/>
                  </a:lnTo>
                  <a:lnTo>
                    <a:pt x="753755" y="102112"/>
                  </a:lnTo>
                  <a:lnTo>
                    <a:pt x="785326" y="130332"/>
                  </a:lnTo>
                  <a:lnTo>
                    <a:pt x="812062" y="161106"/>
                  </a:lnTo>
                  <a:lnTo>
                    <a:pt x="833560" y="194148"/>
                  </a:lnTo>
                  <a:lnTo>
                    <a:pt x="849415" y="229174"/>
                  </a:lnTo>
                  <a:lnTo>
                    <a:pt x="862584" y="304038"/>
                  </a:lnTo>
                  <a:lnTo>
                    <a:pt x="859224" y="342176"/>
                  </a:lnTo>
                  <a:lnTo>
                    <a:pt x="833560" y="413927"/>
                  </a:lnTo>
                  <a:lnTo>
                    <a:pt x="812062" y="446969"/>
                  </a:lnTo>
                  <a:lnTo>
                    <a:pt x="785326" y="477743"/>
                  </a:lnTo>
                  <a:lnTo>
                    <a:pt x="753755" y="505963"/>
                  </a:lnTo>
                  <a:lnTo>
                    <a:pt x="717752" y="531345"/>
                  </a:lnTo>
                  <a:lnTo>
                    <a:pt x="677722" y="553603"/>
                  </a:lnTo>
                  <a:lnTo>
                    <a:pt x="634069" y="572453"/>
                  </a:lnTo>
                  <a:lnTo>
                    <a:pt x="587195" y="587611"/>
                  </a:lnTo>
                  <a:lnTo>
                    <a:pt x="537505" y="598790"/>
                  </a:lnTo>
                  <a:lnTo>
                    <a:pt x="485403" y="605707"/>
                  </a:lnTo>
                  <a:lnTo>
                    <a:pt x="431292" y="608076"/>
                  </a:lnTo>
                  <a:lnTo>
                    <a:pt x="377180" y="605707"/>
                  </a:lnTo>
                  <a:lnTo>
                    <a:pt x="325078" y="598790"/>
                  </a:lnTo>
                  <a:lnTo>
                    <a:pt x="275388" y="587611"/>
                  </a:lnTo>
                  <a:lnTo>
                    <a:pt x="228514" y="572453"/>
                  </a:lnTo>
                  <a:lnTo>
                    <a:pt x="184861" y="553603"/>
                  </a:lnTo>
                  <a:lnTo>
                    <a:pt x="144831" y="531345"/>
                  </a:lnTo>
                  <a:lnTo>
                    <a:pt x="108828" y="505963"/>
                  </a:lnTo>
                  <a:lnTo>
                    <a:pt x="77257" y="477743"/>
                  </a:lnTo>
                  <a:lnTo>
                    <a:pt x="50521" y="446969"/>
                  </a:lnTo>
                  <a:lnTo>
                    <a:pt x="29023" y="413927"/>
                  </a:lnTo>
                  <a:lnTo>
                    <a:pt x="13168" y="378901"/>
                  </a:lnTo>
                  <a:lnTo>
                    <a:pt x="0" y="30403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3" name="Google Shape;483;p37"/>
          <p:cNvSpPr txBox="1"/>
          <p:nvPr/>
        </p:nvSpPr>
        <p:spPr>
          <a:xfrm>
            <a:off x="7176896" y="5715101"/>
            <a:ext cx="43053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FFFF00"/>
                </a:solidFill>
                <a:latin typeface="Calibri"/>
                <a:ea typeface="Calibri"/>
                <a:cs typeface="Calibri"/>
                <a:sym typeface="Calibri"/>
              </a:rPr>
              <a:t>F(1)</a:t>
            </a:r>
            <a:endParaRPr sz="2000">
              <a:solidFill>
                <a:schemeClr val="dk1"/>
              </a:solidFill>
              <a:latin typeface="Calibri"/>
              <a:ea typeface="Calibri"/>
              <a:cs typeface="Calibri"/>
              <a:sym typeface="Calibri"/>
            </a:endParaRPr>
          </a:p>
        </p:txBody>
      </p:sp>
      <p:grpSp>
        <p:nvGrpSpPr>
          <p:cNvPr id="484" name="Google Shape;484;p37"/>
          <p:cNvGrpSpPr/>
          <p:nvPr/>
        </p:nvGrpSpPr>
        <p:grpSpPr>
          <a:xfrm>
            <a:off x="8692895" y="5614415"/>
            <a:ext cx="864235" cy="608330"/>
            <a:chOff x="8692895" y="5614415"/>
            <a:chExt cx="864235" cy="608330"/>
          </a:xfrm>
        </p:grpSpPr>
        <p:sp>
          <p:nvSpPr>
            <p:cNvPr id="485" name="Google Shape;485;p37"/>
            <p:cNvSpPr/>
            <p:nvPr/>
          </p:nvSpPr>
          <p:spPr>
            <a:xfrm>
              <a:off x="8692895" y="5614415"/>
              <a:ext cx="864235" cy="608330"/>
            </a:xfrm>
            <a:custGeom>
              <a:rect b="b" l="l" r="r" t="t"/>
              <a:pathLst>
                <a:path extrusionOk="0" h="608329" w="864234">
                  <a:moveTo>
                    <a:pt x="432053" y="0"/>
                  </a:moveTo>
                  <a:lnTo>
                    <a:pt x="377854" y="2368"/>
                  </a:lnTo>
                  <a:lnTo>
                    <a:pt x="325665" y="9285"/>
                  </a:lnTo>
                  <a:lnTo>
                    <a:pt x="275891" y="20464"/>
                  </a:lnTo>
                  <a:lnTo>
                    <a:pt x="228936" y="35622"/>
                  </a:lnTo>
                  <a:lnTo>
                    <a:pt x="185205" y="54472"/>
                  </a:lnTo>
                  <a:lnTo>
                    <a:pt x="145103" y="76730"/>
                  </a:lnTo>
                  <a:lnTo>
                    <a:pt x="109035" y="102112"/>
                  </a:lnTo>
                  <a:lnTo>
                    <a:pt x="77405" y="130332"/>
                  </a:lnTo>
                  <a:lnTo>
                    <a:pt x="50618" y="161106"/>
                  </a:lnTo>
                  <a:lnTo>
                    <a:pt x="29080" y="194148"/>
                  </a:lnTo>
                  <a:lnTo>
                    <a:pt x="13194" y="229174"/>
                  </a:lnTo>
                  <a:lnTo>
                    <a:pt x="0" y="304038"/>
                  </a:lnTo>
                  <a:lnTo>
                    <a:pt x="3366" y="342176"/>
                  </a:lnTo>
                  <a:lnTo>
                    <a:pt x="29080" y="413927"/>
                  </a:lnTo>
                  <a:lnTo>
                    <a:pt x="50618" y="446969"/>
                  </a:lnTo>
                  <a:lnTo>
                    <a:pt x="77405" y="477743"/>
                  </a:lnTo>
                  <a:lnTo>
                    <a:pt x="109035" y="505963"/>
                  </a:lnTo>
                  <a:lnTo>
                    <a:pt x="145103" y="531345"/>
                  </a:lnTo>
                  <a:lnTo>
                    <a:pt x="185205" y="553603"/>
                  </a:lnTo>
                  <a:lnTo>
                    <a:pt x="228936" y="572453"/>
                  </a:lnTo>
                  <a:lnTo>
                    <a:pt x="275891" y="587611"/>
                  </a:lnTo>
                  <a:lnTo>
                    <a:pt x="325665" y="598790"/>
                  </a:lnTo>
                  <a:lnTo>
                    <a:pt x="377854" y="605707"/>
                  </a:lnTo>
                  <a:lnTo>
                    <a:pt x="432053" y="608076"/>
                  </a:lnTo>
                  <a:lnTo>
                    <a:pt x="486253" y="605707"/>
                  </a:lnTo>
                  <a:lnTo>
                    <a:pt x="538442" y="598790"/>
                  </a:lnTo>
                  <a:lnTo>
                    <a:pt x="588216" y="587611"/>
                  </a:lnTo>
                  <a:lnTo>
                    <a:pt x="635171" y="572453"/>
                  </a:lnTo>
                  <a:lnTo>
                    <a:pt x="678902" y="553603"/>
                  </a:lnTo>
                  <a:lnTo>
                    <a:pt x="719004" y="531345"/>
                  </a:lnTo>
                  <a:lnTo>
                    <a:pt x="755072" y="505963"/>
                  </a:lnTo>
                  <a:lnTo>
                    <a:pt x="786702" y="477743"/>
                  </a:lnTo>
                  <a:lnTo>
                    <a:pt x="813489" y="446969"/>
                  </a:lnTo>
                  <a:lnTo>
                    <a:pt x="835027" y="413927"/>
                  </a:lnTo>
                  <a:lnTo>
                    <a:pt x="850913" y="378901"/>
                  </a:lnTo>
                  <a:lnTo>
                    <a:pt x="864107" y="304038"/>
                  </a:lnTo>
                  <a:lnTo>
                    <a:pt x="860741" y="265899"/>
                  </a:lnTo>
                  <a:lnTo>
                    <a:pt x="835027" y="194148"/>
                  </a:lnTo>
                  <a:lnTo>
                    <a:pt x="813489" y="161106"/>
                  </a:lnTo>
                  <a:lnTo>
                    <a:pt x="786702" y="130332"/>
                  </a:lnTo>
                  <a:lnTo>
                    <a:pt x="755072" y="102112"/>
                  </a:lnTo>
                  <a:lnTo>
                    <a:pt x="719004" y="76730"/>
                  </a:lnTo>
                  <a:lnTo>
                    <a:pt x="678902" y="54472"/>
                  </a:lnTo>
                  <a:lnTo>
                    <a:pt x="635171" y="35622"/>
                  </a:lnTo>
                  <a:lnTo>
                    <a:pt x="588216" y="20464"/>
                  </a:lnTo>
                  <a:lnTo>
                    <a:pt x="538442" y="9285"/>
                  </a:lnTo>
                  <a:lnTo>
                    <a:pt x="486253" y="2368"/>
                  </a:lnTo>
                  <a:lnTo>
                    <a:pt x="432053"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37"/>
            <p:cNvSpPr/>
            <p:nvPr/>
          </p:nvSpPr>
          <p:spPr>
            <a:xfrm>
              <a:off x="8692895" y="5614415"/>
              <a:ext cx="864235" cy="608330"/>
            </a:xfrm>
            <a:custGeom>
              <a:rect b="b" l="l" r="r" t="t"/>
              <a:pathLst>
                <a:path extrusionOk="0" h="608329" w="864234">
                  <a:moveTo>
                    <a:pt x="0" y="304038"/>
                  </a:moveTo>
                  <a:lnTo>
                    <a:pt x="3366" y="265899"/>
                  </a:lnTo>
                  <a:lnTo>
                    <a:pt x="29080" y="194148"/>
                  </a:lnTo>
                  <a:lnTo>
                    <a:pt x="50618" y="161106"/>
                  </a:lnTo>
                  <a:lnTo>
                    <a:pt x="77405" y="130332"/>
                  </a:lnTo>
                  <a:lnTo>
                    <a:pt x="109035" y="102112"/>
                  </a:lnTo>
                  <a:lnTo>
                    <a:pt x="145103" y="76730"/>
                  </a:lnTo>
                  <a:lnTo>
                    <a:pt x="185205" y="54472"/>
                  </a:lnTo>
                  <a:lnTo>
                    <a:pt x="228936" y="35622"/>
                  </a:lnTo>
                  <a:lnTo>
                    <a:pt x="275891" y="20464"/>
                  </a:lnTo>
                  <a:lnTo>
                    <a:pt x="325665" y="9285"/>
                  </a:lnTo>
                  <a:lnTo>
                    <a:pt x="377854" y="2368"/>
                  </a:lnTo>
                  <a:lnTo>
                    <a:pt x="432053" y="0"/>
                  </a:lnTo>
                  <a:lnTo>
                    <a:pt x="486253" y="2368"/>
                  </a:lnTo>
                  <a:lnTo>
                    <a:pt x="538442" y="9285"/>
                  </a:lnTo>
                  <a:lnTo>
                    <a:pt x="588216" y="20464"/>
                  </a:lnTo>
                  <a:lnTo>
                    <a:pt x="635171" y="35622"/>
                  </a:lnTo>
                  <a:lnTo>
                    <a:pt x="678902" y="54472"/>
                  </a:lnTo>
                  <a:lnTo>
                    <a:pt x="719004" y="76730"/>
                  </a:lnTo>
                  <a:lnTo>
                    <a:pt x="755072" y="102112"/>
                  </a:lnTo>
                  <a:lnTo>
                    <a:pt x="786702" y="130332"/>
                  </a:lnTo>
                  <a:lnTo>
                    <a:pt x="813489" y="161106"/>
                  </a:lnTo>
                  <a:lnTo>
                    <a:pt x="835027" y="194148"/>
                  </a:lnTo>
                  <a:lnTo>
                    <a:pt x="850913" y="229174"/>
                  </a:lnTo>
                  <a:lnTo>
                    <a:pt x="864107" y="304038"/>
                  </a:lnTo>
                  <a:lnTo>
                    <a:pt x="860741" y="342176"/>
                  </a:lnTo>
                  <a:lnTo>
                    <a:pt x="835027" y="413927"/>
                  </a:lnTo>
                  <a:lnTo>
                    <a:pt x="813489" y="446969"/>
                  </a:lnTo>
                  <a:lnTo>
                    <a:pt x="786702" y="477743"/>
                  </a:lnTo>
                  <a:lnTo>
                    <a:pt x="755072" y="505963"/>
                  </a:lnTo>
                  <a:lnTo>
                    <a:pt x="719004" y="531345"/>
                  </a:lnTo>
                  <a:lnTo>
                    <a:pt x="678902" y="553603"/>
                  </a:lnTo>
                  <a:lnTo>
                    <a:pt x="635171" y="572453"/>
                  </a:lnTo>
                  <a:lnTo>
                    <a:pt x="588216" y="587611"/>
                  </a:lnTo>
                  <a:lnTo>
                    <a:pt x="538442" y="598790"/>
                  </a:lnTo>
                  <a:lnTo>
                    <a:pt x="486253" y="605707"/>
                  </a:lnTo>
                  <a:lnTo>
                    <a:pt x="432053" y="608076"/>
                  </a:lnTo>
                  <a:lnTo>
                    <a:pt x="377854" y="605707"/>
                  </a:lnTo>
                  <a:lnTo>
                    <a:pt x="325665" y="598790"/>
                  </a:lnTo>
                  <a:lnTo>
                    <a:pt x="275891" y="587611"/>
                  </a:lnTo>
                  <a:lnTo>
                    <a:pt x="228936" y="572453"/>
                  </a:lnTo>
                  <a:lnTo>
                    <a:pt x="185205" y="553603"/>
                  </a:lnTo>
                  <a:lnTo>
                    <a:pt x="145103" y="531345"/>
                  </a:lnTo>
                  <a:lnTo>
                    <a:pt x="109035" y="505963"/>
                  </a:lnTo>
                  <a:lnTo>
                    <a:pt x="77405" y="477743"/>
                  </a:lnTo>
                  <a:lnTo>
                    <a:pt x="50618" y="446969"/>
                  </a:lnTo>
                  <a:lnTo>
                    <a:pt x="29080" y="413927"/>
                  </a:lnTo>
                  <a:lnTo>
                    <a:pt x="13194" y="378901"/>
                  </a:lnTo>
                  <a:lnTo>
                    <a:pt x="0" y="30403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7" name="Google Shape;487;p37"/>
          <p:cNvSpPr txBox="1"/>
          <p:nvPr/>
        </p:nvSpPr>
        <p:spPr>
          <a:xfrm>
            <a:off x="8910319" y="5737961"/>
            <a:ext cx="43053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00"/>
                </a:solidFill>
                <a:latin typeface="Calibri"/>
                <a:ea typeface="Calibri"/>
                <a:cs typeface="Calibri"/>
                <a:sym typeface="Calibri"/>
              </a:rPr>
              <a:t>F(0)</a:t>
            </a:r>
            <a:endParaRPr sz="2000">
              <a:solidFill>
                <a:schemeClr val="dk1"/>
              </a:solidFill>
              <a:latin typeface="Calibri"/>
              <a:ea typeface="Calibri"/>
              <a:cs typeface="Calibri"/>
              <a:sym typeface="Calibri"/>
            </a:endParaRPr>
          </a:p>
        </p:txBody>
      </p:sp>
      <p:sp>
        <p:nvSpPr>
          <p:cNvPr id="488" name="Google Shape;488;p37"/>
          <p:cNvSpPr/>
          <p:nvPr/>
        </p:nvSpPr>
        <p:spPr>
          <a:xfrm>
            <a:off x="7392161" y="2673857"/>
            <a:ext cx="2582545" cy="2929890"/>
          </a:xfrm>
          <a:custGeom>
            <a:rect b="b" l="l" r="r" t="t"/>
            <a:pathLst>
              <a:path extrusionOk="0" h="2929890" w="2582545">
                <a:moveTo>
                  <a:pt x="1699260" y="0"/>
                </a:moveTo>
                <a:lnTo>
                  <a:pt x="1713357" y="558164"/>
                </a:lnTo>
              </a:path>
              <a:path extrusionOk="0" h="2929890" w="2582545">
                <a:moveTo>
                  <a:pt x="1698371" y="1132331"/>
                </a:moveTo>
                <a:lnTo>
                  <a:pt x="848868" y="1716531"/>
                </a:lnTo>
              </a:path>
              <a:path extrusionOk="0" h="2929890" w="2582545">
                <a:moveTo>
                  <a:pt x="1705356" y="1121664"/>
                </a:moveTo>
                <a:lnTo>
                  <a:pt x="2582545" y="1705864"/>
                </a:lnTo>
              </a:path>
              <a:path extrusionOk="0" h="2929890" w="2582545">
                <a:moveTo>
                  <a:pt x="849503" y="2345435"/>
                </a:moveTo>
                <a:lnTo>
                  <a:pt x="0" y="2929699"/>
                </a:lnTo>
              </a:path>
              <a:path extrusionOk="0" h="2929890" w="2582545">
                <a:moveTo>
                  <a:pt x="856488" y="2334767"/>
                </a:moveTo>
                <a:lnTo>
                  <a:pt x="1733677" y="2919031"/>
                </a:lnTo>
              </a:path>
            </a:pathLst>
          </a:custGeom>
          <a:noFill/>
          <a:ln cap="flat" cmpd="sng" w="285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38"/>
          <p:cNvSpPr txBox="1"/>
          <p:nvPr/>
        </p:nvSpPr>
        <p:spPr>
          <a:xfrm>
            <a:off x="471924" y="760600"/>
            <a:ext cx="6401700" cy="5974200"/>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0" rtl="0" algn="l">
              <a:lnSpc>
                <a:spcPct val="100000"/>
              </a:lnSpc>
              <a:spcBef>
                <a:spcPts val="2320"/>
              </a:spcBef>
              <a:spcAft>
                <a:spcPts val="0"/>
              </a:spcAft>
              <a:buClr>
                <a:srgbClr val="006FC0"/>
              </a:buClr>
              <a:buSzPts val="1900"/>
              <a:buFont typeface="Noto Sans Symbols"/>
              <a:buChar char="⮚"/>
            </a:pPr>
            <a:r>
              <a:rPr b="1" lang="en-US" sz="1900">
                <a:solidFill>
                  <a:srgbClr val="006FC0"/>
                </a:solidFill>
                <a:latin typeface="Calibri"/>
                <a:ea typeface="Calibri"/>
                <a:cs typeface="Calibri"/>
                <a:sym typeface="Calibri"/>
              </a:rPr>
              <a:t>Exercise 2: </a:t>
            </a:r>
            <a:r>
              <a:rPr b="1" lang="en-US" sz="1900">
                <a:solidFill>
                  <a:srgbClr val="001F5F"/>
                </a:solidFill>
                <a:latin typeface="Calibri"/>
                <a:ea typeface="Calibri"/>
                <a:cs typeface="Calibri"/>
                <a:sym typeface="Calibri"/>
              </a:rPr>
              <a:t>Write Activation tree for the below code.</a:t>
            </a:r>
            <a:endParaRPr sz="1900">
              <a:solidFill>
                <a:schemeClr val="dk1"/>
              </a:solidFill>
              <a:latin typeface="Calibri"/>
              <a:ea typeface="Calibri"/>
              <a:cs typeface="Calibri"/>
              <a:sym typeface="Calibri"/>
            </a:endParaRPr>
          </a:p>
          <a:p>
            <a:pPr indent="0" lvl="0" marL="12700" marR="0" rtl="0" algn="l">
              <a:lnSpc>
                <a:spcPct val="100000"/>
              </a:lnSpc>
              <a:spcBef>
                <a:spcPts val="915"/>
              </a:spcBef>
              <a:spcAft>
                <a:spcPts val="0"/>
              </a:spcAft>
              <a:buNone/>
            </a:pPr>
            <a:r>
              <a:rPr lang="en-US" sz="1600">
                <a:solidFill>
                  <a:schemeClr val="dk1"/>
                </a:solidFill>
                <a:latin typeface="Consolas"/>
                <a:ea typeface="Consolas"/>
                <a:cs typeface="Consolas"/>
                <a:sym typeface="Consolas"/>
              </a:rPr>
              <a:t>main()</a:t>
            </a:r>
            <a:endParaRPr sz="1600">
              <a:solidFill>
                <a:schemeClr val="dk1"/>
              </a:solidFill>
              <a:latin typeface="Consolas"/>
              <a:ea typeface="Consolas"/>
              <a:cs typeface="Consolas"/>
              <a:sym typeface="Consolas"/>
            </a:endParaRPr>
          </a:p>
          <a:p>
            <a:pPr indent="0" lvl="0" marL="12700" marR="0" rtl="0" algn="l">
              <a:lnSpc>
                <a:spcPct val="100000"/>
              </a:lnSpc>
              <a:spcBef>
                <a:spcPts val="625"/>
              </a:spcBef>
              <a:spcAft>
                <a:spcPts val="0"/>
              </a:spcAft>
              <a:buNone/>
            </a:pPr>
            <a:r>
              <a:rPr lang="en-US"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a:p>
            <a:pPr indent="0" lvl="0" marL="12700" marR="2335530" rtl="0" algn="l">
              <a:lnSpc>
                <a:spcPct val="131900"/>
              </a:lnSpc>
              <a:spcBef>
                <a:spcPts val="0"/>
              </a:spcBef>
              <a:spcAft>
                <a:spcPts val="0"/>
              </a:spcAft>
              <a:buNone/>
            </a:pPr>
            <a:r>
              <a:rPr lang="en-US" sz="1600">
                <a:solidFill>
                  <a:schemeClr val="dk1"/>
                </a:solidFill>
                <a:latin typeface="Consolas"/>
                <a:ea typeface="Consolas"/>
                <a:cs typeface="Consolas"/>
                <a:sym typeface="Consolas"/>
              </a:rPr>
              <a:t>printf(“Enter Your Name: “);  scanf(“%s”, username);</a:t>
            </a:r>
            <a:endParaRPr sz="1600">
              <a:solidFill>
                <a:schemeClr val="dk1"/>
              </a:solidFill>
              <a:latin typeface="Consolas"/>
              <a:ea typeface="Consolas"/>
              <a:cs typeface="Consolas"/>
              <a:sym typeface="Consolas"/>
            </a:endParaRPr>
          </a:p>
          <a:p>
            <a:pPr indent="0" lvl="0" marL="12700" marR="0" rtl="0" algn="l">
              <a:lnSpc>
                <a:spcPct val="100000"/>
              </a:lnSpc>
              <a:spcBef>
                <a:spcPts val="620"/>
              </a:spcBef>
              <a:spcAft>
                <a:spcPts val="0"/>
              </a:spcAft>
              <a:buNone/>
            </a:pPr>
            <a:r>
              <a:rPr lang="en-US" sz="1600">
                <a:solidFill>
                  <a:schemeClr val="dk1"/>
                </a:solidFill>
                <a:latin typeface="Consolas"/>
                <a:ea typeface="Consolas"/>
                <a:cs typeface="Consolas"/>
                <a:sym typeface="Consolas"/>
              </a:rPr>
              <a:t>show_data(username);</a:t>
            </a:r>
            <a:endParaRPr sz="1600">
              <a:solidFill>
                <a:schemeClr val="dk1"/>
              </a:solidFill>
              <a:latin typeface="Consolas"/>
              <a:ea typeface="Consolas"/>
              <a:cs typeface="Consolas"/>
              <a:sym typeface="Consolas"/>
            </a:endParaRPr>
          </a:p>
          <a:p>
            <a:pPr indent="0" lvl="0" marL="12700" marR="0" rtl="0" algn="l">
              <a:lnSpc>
                <a:spcPct val="100000"/>
              </a:lnSpc>
              <a:spcBef>
                <a:spcPts val="615"/>
              </a:spcBef>
              <a:spcAft>
                <a:spcPts val="0"/>
              </a:spcAft>
              <a:buNone/>
            </a:pPr>
            <a:r>
              <a:rPr lang="en-US" sz="1600">
                <a:solidFill>
                  <a:schemeClr val="dk1"/>
                </a:solidFill>
                <a:latin typeface="Consolas"/>
                <a:ea typeface="Consolas"/>
                <a:cs typeface="Consolas"/>
                <a:sym typeface="Consolas"/>
              </a:rPr>
              <a:t>printf(“Press any key to continue…”);</a:t>
            </a:r>
            <a:endParaRPr sz="1600">
              <a:solidFill>
                <a:schemeClr val="dk1"/>
              </a:solidFill>
              <a:latin typeface="Consolas"/>
              <a:ea typeface="Consolas"/>
              <a:cs typeface="Consolas"/>
              <a:sym typeface="Consolas"/>
            </a:endParaRPr>
          </a:p>
          <a:p>
            <a:pPr indent="0" lvl="0" marL="12700" marR="0" rtl="0" algn="l">
              <a:lnSpc>
                <a:spcPct val="100000"/>
              </a:lnSpc>
              <a:spcBef>
                <a:spcPts val="615"/>
              </a:spcBef>
              <a:spcAft>
                <a:spcPts val="0"/>
              </a:spcAft>
              <a:buNone/>
            </a:pPr>
            <a:r>
              <a:rPr lang="en-US" sz="1600">
                <a:solidFill>
                  <a:schemeClr val="dk1"/>
                </a:solidFill>
                <a:latin typeface="Consolas"/>
                <a:ea typeface="Consolas"/>
                <a:cs typeface="Consolas"/>
                <a:sym typeface="Consolas"/>
              </a:rPr>
              <a:t>. . .</a:t>
            </a:r>
            <a:endParaRPr sz="1600">
              <a:solidFill>
                <a:schemeClr val="dk1"/>
              </a:solidFill>
              <a:latin typeface="Consolas"/>
              <a:ea typeface="Consolas"/>
              <a:cs typeface="Consolas"/>
              <a:sym typeface="Consolas"/>
            </a:endParaRPr>
          </a:p>
          <a:p>
            <a:pPr indent="0" lvl="0" marL="12700" marR="0" rtl="0" algn="l">
              <a:lnSpc>
                <a:spcPct val="100000"/>
              </a:lnSpc>
              <a:spcBef>
                <a:spcPts val="625"/>
              </a:spcBef>
              <a:spcAft>
                <a:spcPts val="0"/>
              </a:spcAft>
              <a:buNone/>
            </a:pPr>
            <a:r>
              <a:rPr lang="en-US"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600">
              <a:solidFill>
                <a:schemeClr val="dk1"/>
              </a:solidFill>
              <a:latin typeface="Consolas"/>
              <a:ea typeface="Consolas"/>
              <a:cs typeface="Consolas"/>
              <a:sym typeface="Consolas"/>
            </a:endParaRPr>
          </a:p>
          <a:p>
            <a:pPr indent="0" lvl="0" marL="12700" marR="0" rtl="0" algn="l">
              <a:lnSpc>
                <a:spcPct val="100000"/>
              </a:lnSpc>
              <a:spcBef>
                <a:spcPts val="1270"/>
              </a:spcBef>
              <a:spcAft>
                <a:spcPts val="0"/>
              </a:spcAft>
              <a:buNone/>
            </a:pPr>
            <a:r>
              <a:rPr lang="en-US" sz="1600">
                <a:solidFill>
                  <a:schemeClr val="dk1"/>
                </a:solidFill>
                <a:latin typeface="Consolas"/>
                <a:ea typeface="Consolas"/>
                <a:cs typeface="Consolas"/>
                <a:sym typeface="Consolas"/>
              </a:rPr>
              <a:t>int show_data(char *user)</a:t>
            </a:r>
            <a:endParaRPr sz="1600">
              <a:solidFill>
                <a:schemeClr val="dk1"/>
              </a:solidFill>
              <a:latin typeface="Consolas"/>
              <a:ea typeface="Consolas"/>
              <a:cs typeface="Consolas"/>
              <a:sym typeface="Consolas"/>
            </a:endParaRPr>
          </a:p>
          <a:p>
            <a:pPr indent="0" lvl="0" marL="12700" marR="0" rtl="0" algn="l">
              <a:lnSpc>
                <a:spcPct val="100000"/>
              </a:lnSpc>
              <a:spcBef>
                <a:spcPts val="625"/>
              </a:spcBef>
              <a:spcAft>
                <a:spcPts val="0"/>
              </a:spcAft>
              <a:buNone/>
            </a:pPr>
            <a:r>
              <a:rPr lang="en-US" sz="1600">
                <a:solidFill>
                  <a:schemeClr val="dk1"/>
                </a:solidFill>
                <a:latin typeface="Consolas"/>
                <a:ea typeface="Consolas"/>
                <a:cs typeface="Consolas"/>
                <a:sym typeface="Consolas"/>
              </a:rPr>
              <a:t>{ printf(“Your name is %s”, user);</a:t>
            </a:r>
            <a:endParaRPr sz="1600">
              <a:solidFill>
                <a:schemeClr val="dk1"/>
              </a:solidFill>
              <a:latin typeface="Consolas"/>
              <a:ea typeface="Consolas"/>
              <a:cs typeface="Consolas"/>
              <a:sym typeface="Consolas"/>
            </a:endParaRPr>
          </a:p>
          <a:p>
            <a:pPr indent="0" lvl="0" marL="234950" marR="0" rtl="0" algn="l">
              <a:lnSpc>
                <a:spcPct val="100000"/>
              </a:lnSpc>
              <a:spcBef>
                <a:spcPts val="610"/>
              </a:spcBef>
              <a:spcAft>
                <a:spcPts val="0"/>
              </a:spcAft>
              <a:buNone/>
            </a:pPr>
            <a:r>
              <a:rPr lang="en-US" sz="1600">
                <a:solidFill>
                  <a:schemeClr val="dk1"/>
                </a:solidFill>
                <a:latin typeface="Consolas"/>
                <a:ea typeface="Consolas"/>
                <a:cs typeface="Consolas"/>
                <a:sym typeface="Consolas"/>
              </a:rPr>
              <a:t>return 0;</a:t>
            </a:r>
            <a:endParaRPr sz="1600">
              <a:solidFill>
                <a:schemeClr val="dk1"/>
              </a:solidFill>
              <a:latin typeface="Consolas"/>
              <a:ea typeface="Consolas"/>
              <a:cs typeface="Consolas"/>
              <a:sym typeface="Consolas"/>
            </a:endParaRPr>
          </a:p>
          <a:p>
            <a:pPr indent="0" lvl="0" marL="12700" marR="0" rtl="0" algn="l">
              <a:lnSpc>
                <a:spcPct val="100000"/>
              </a:lnSpc>
              <a:spcBef>
                <a:spcPts val="615"/>
              </a:spcBef>
              <a:spcAft>
                <a:spcPts val="0"/>
              </a:spcAft>
              <a:buNone/>
            </a:pPr>
            <a:r>
              <a:rPr lang="en-US" sz="1600">
                <a:solidFill>
                  <a:schemeClr val="dk1"/>
                </a:solidFill>
                <a:latin typeface="Consolas"/>
                <a:ea typeface="Consolas"/>
                <a:cs typeface="Consolas"/>
                <a:sym typeface="Consolas"/>
              </a:rPr>
              <a:t>}</a:t>
            </a:r>
            <a:endParaRPr sz="1600">
              <a:solidFill>
                <a:schemeClr val="dk1"/>
              </a:solidFill>
              <a:latin typeface="Consolas"/>
              <a:ea typeface="Consolas"/>
              <a:cs typeface="Consolas"/>
              <a:sym typeface="Consolas"/>
            </a:endParaRPr>
          </a:p>
        </p:txBody>
      </p:sp>
      <p:pic>
        <p:nvPicPr>
          <p:cNvPr id="494" name="Google Shape;494;p3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95" name="Google Shape;495;p3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496" name="Google Shape;496;p3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0" name="Shape 500"/>
        <p:cNvGrpSpPr/>
        <p:nvPr/>
      </p:nvGrpSpPr>
      <p:grpSpPr>
        <a:xfrm>
          <a:off x="0" y="0"/>
          <a:ext cx="0" cy="0"/>
          <a:chOff x="0" y="0"/>
          <a:chExt cx="0" cy="0"/>
        </a:xfrm>
      </p:grpSpPr>
      <p:sp>
        <p:nvSpPr>
          <p:cNvPr id="501" name="Google Shape;501;p39"/>
          <p:cNvSpPr txBox="1"/>
          <p:nvPr/>
        </p:nvSpPr>
        <p:spPr>
          <a:xfrm>
            <a:off x="471931" y="3032226"/>
            <a:ext cx="3664585" cy="1812289"/>
          </a:xfrm>
          <a:prstGeom prst="rect">
            <a:avLst/>
          </a:prstGeom>
          <a:noFill/>
          <a:ln>
            <a:noFill/>
          </a:ln>
        </p:spPr>
        <p:txBody>
          <a:bodyPr anchorCtr="0" anchor="t" bIns="0" lIns="0" spcFirstLastPara="1" rIns="0" wrap="square" tIns="11425">
            <a:spAutoFit/>
          </a:bodyPr>
          <a:lstStyle/>
          <a:p>
            <a:pPr indent="0" lvl="0" marL="12700" marR="889635" rtl="0" algn="l">
              <a:lnSpc>
                <a:spcPct val="139600"/>
              </a:lnSpc>
              <a:spcBef>
                <a:spcPts val="0"/>
              </a:spcBef>
              <a:spcAft>
                <a:spcPts val="0"/>
              </a:spcAft>
              <a:buNone/>
            </a:pPr>
            <a:r>
              <a:rPr lang="en-US" sz="1400">
                <a:solidFill>
                  <a:schemeClr val="dk1"/>
                </a:solidFill>
                <a:latin typeface="Consolas"/>
                <a:ea typeface="Consolas"/>
                <a:cs typeface="Consolas"/>
                <a:sym typeface="Consolas"/>
              </a:rPr>
              <a:t>printf(“Enter Your Name: “);  scanf(“%s”, username);  show_data(username);</a:t>
            </a:r>
            <a:endParaRPr sz="1400">
              <a:solidFill>
                <a:schemeClr val="dk1"/>
              </a:solidFill>
              <a:latin typeface="Consolas"/>
              <a:ea typeface="Consolas"/>
              <a:cs typeface="Consolas"/>
              <a:sym typeface="Consolas"/>
            </a:endParaRPr>
          </a:p>
          <a:p>
            <a:pPr indent="0" lvl="0" marL="12700" marR="0" rtl="0" algn="l">
              <a:lnSpc>
                <a:spcPct val="100000"/>
              </a:lnSpc>
              <a:spcBef>
                <a:spcPts val="665"/>
              </a:spcBef>
              <a:spcAft>
                <a:spcPts val="0"/>
              </a:spcAft>
              <a:buNone/>
            </a:pPr>
            <a:r>
              <a:rPr lang="en-US" sz="1400">
                <a:solidFill>
                  <a:schemeClr val="dk1"/>
                </a:solidFill>
                <a:latin typeface="Consolas"/>
                <a:ea typeface="Consolas"/>
                <a:cs typeface="Consolas"/>
                <a:sym typeface="Consolas"/>
              </a:rPr>
              <a:t>printf(“Press any key to continue…”);</a:t>
            </a:r>
            <a:endParaRPr sz="1400">
              <a:solidFill>
                <a:schemeClr val="dk1"/>
              </a:solidFill>
              <a:latin typeface="Consolas"/>
              <a:ea typeface="Consolas"/>
              <a:cs typeface="Consolas"/>
              <a:sym typeface="Consolas"/>
            </a:endParaRPr>
          </a:p>
          <a:p>
            <a:pPr indent="0" lvl="0" marL="12700" marR="0" rtl="0" algn="l">
              <a:lnSpc>
                <a:spcPct val="100000"/>
              </a:lnSpc>
              <a:spcBef>
                <a:spcPts val="660"/>
              </a:spcBef>
              <a:spcAft>
                <a:spcPts val="0"/>
              </a:spcAft>
              <a:buNone/>
            </a:pPr>
            <a:r>
              <a:rPr lang="en-US" sz="1400">
                <a:solidFill>
                  <a:schemeClr val="dk1"/>
                </a:solidFill>
                <a:latin typeface="Consolas"/>
                <a:ea typeface="Consolas"/>
                <a:cs typeface="Consolas"/>
                <a:sym typeface="Consolas"/>
              </a:rPr>
              <a:t>. . .</a:t>
            </a:r>
            <a:endParaRPr sz="1400">
              <a:solidFill>
                <a:schemeClr val="dk1"/>
              </a:solidFill>
              <a:latin typeface="Consolas"/>
              <a:ea typeface="Consolas"/>
              <a:cs typeface="Consolas"/>
              <a:sym typeface="Consolas"/>
            </a:endParaRPr>
          </a:p>
          <a:p>
            <a:pPr indent="0" lvl="0" marL="12700" marR="0" rtl="0" algn="l">
              <a:lnSpc>
                <a:spcPct val="100000"/>
              </a:lnSpc>
              <a:spcBef>
                <a:spcPts val="670"/>
              </a:spcBef>
              <a:spcAft>
                <a:spcPts val="0"/>
              </a:spcAft>
              <a:buNone/>
            </a:pPr>
            <a:r>
              <a:rPr lang="en-US"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p:txBody>
      </p:sp>
      <p:sp>
        <p:nvSpPr>
          <p:cNvPr id="502" name="Google Shape;502;p39"/>
          <p:cNvSpPr txBox="1"/>
          <p:nvPr/>
        </p:nvSpPr>
        <p:spPr>
          <a:xfrm>
            <a:off x="471931" y="1426210"/>
            <a:ext cx="4904740" cy="1631950"/>
          </a:xfrm>
          <a:prstGeom prst="rect">
            <a:avLst/>
          </a:prstGeom>
          <a:noFill/>
          <a:ln>
            <a:noFill/>
          </a:ln>
        </p:spPr>
        <p:txBody>
          <a:bodyPr anchorCtr="0" anchor="t" bIns="0" lIns="0" spcFirstLastPara="1" rIns="0" wrap="square" tIns="12050">
            <a:spAutoFit/>
          </a:bodyPr>
          <a:lstStyle/>
          <a:p>
            <a:pPr indent="0" lvl="0" marL="53339"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Trees</a:t>
            </a:r>
            <a:endParaRPr sz="2800">
              <a:solidFill>
                <a:schemeClr val="dk1"/>
              </a:solidFill>
              <a:latin typeface="Calibri"/>
              <a:ea typeface="Calibri"/>
              <a:cs typeface="Calibri"/>
              <a:sym typeface="Calibri"/>
            </a:endParaRPr>
          </a:p>
          <a:p>
            <a:pPr indent="-228600" lvl="0" marL="241300" marR="0" rtl="0" algn="l">
              <a:lnSpc>
                <a:spcPct val="100000"/>
              </a:lnSpc>
              <a:spcBef>
                <a:spcPts val="2290"/>
              </a:spcBef>
              <a:spcAft>
                <a:spcPts val="0"/>
              </a:spcAft>
              <a:buClr>
                <a:srgbClr val="006FC0"/>
              </a:buClr>
              <a:buSzPts val="1700"/>
              <a:buFont typeface="Noto Sans Symbols"/>
              <a:buChar char="⮚"/>
            </a:pPr>
            <a:r>
              <a:rPr b="1" lang="en-US" sz="1700">
                <a:solidFill>
                  <a:srgbClr val="006FC0"/>
                </a:solidFill>
                <a:latin typeface="Calibri"/>
                <a:ea typeface="Calibri"/>
                <a:cs typeface="Calibri"/>
                <a:sym typeface="Calibri"/>
              </a:rPr>
              <a:t>Exercise 2: </a:t>
            </a:r>
            <a:r>
              <a:rPr b="1" lang="en-US" sz="1700">
                <a:solidFill>
                  <a:srgbClr val="001F5F"/>
                </a:solidFill>
                <a:latin typeface="Calibri"/>
                <a:ea typeface="Calibri"/>
                <a:cs typeface="Calibri"/>
                <a:sym typeface="Calibri"/>
              </a:rPr>
              <a:t>Write Activation tree for the below code.</a:t>
            </a:r>
            <a:endParaRPr sz="1700">
              <a:solidFill>
                <a:schemeClr val="dk1"/>
              </a:solidFill>
              <a:latin typeface="Calibri"/>
              <a:ea typeface="Calibri"/>
              <a:cs typeface="Calibri"/>
              <a:sym typeface="Calibri"/>
            </a:endParaRPr>
          </a:p>
          <a:p>
            <a:pPr indent="0" lvl="0" marL="12700" marR="0" rtl="0" algn="l">
              <a:lnSpc>
                <a:spcPct val="100000"/>
              </a:lnSpc>
              <a:spcBef>
                <a:spcPts val="925"/>
              </a:spcBef>
              <a:spcAft>
                <a:spcPts val="0"/>
              </a:spcAft>
              <a:buNone/>
            </a:pPr>
            <a:r>
              <a:rPr lang="en-US" sz="1400">
                <a:solidFill>
                  <a:schemeClr val="dk1"/>
                </a:solidFill>
                <a:latin typeface="Consolas"/>
                <a:ea typeface="Consolas"/>
                <a:cs typeface="Consolas"/>
                <a:sym typeface="Consolas"/>
              </a:rPr>
              <a:t>main()</a:t>
            </a:r>
            <a:endParaRPr sz="1400">
              <a:solidFill>
                <a:schemeClr val="dk1"/>
              </a:solidFill>
              <a:latin typeface="Consolas"/>
              <a:ea typeface="Consolas"/>
              <a:cs typeface="Consolas"/>
              <a:sym typeface="Consolas"/>
            </a:endParaRPr>
          </a:p>
          <a:p>
            <a:pPr indent="0" lvl="0" marL="12700" marR="0" rtl="0" algn="l">
              <a:lnSpc>
                <a:spcPct val="100000"/>
              </a:lnSpc>
              <a:spcBef>
                <a:spcPts val="675"/>
              </a:spcBef>
              <a:spcAft>
                <a:spcPts val="0"/>
              </a:spcAft>
              <a:buNone/>
            </a:pPr>
            <a:r>
              <a:rPr lang="en-US"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p:txBody>
      </p:sp>
      <p:sp>
        <p:nvSpPr>
          <p:cNvPr id="503" name="Google Shape;503;p39"/>
          <p:cNvSpPr txBox="1"/>
          <p:nvPr/>
        </p:nvSpPr>
        <p:spPr>
          <a:xfrm>
            <a:off x="471931" y="5113748"/>
            <a:ext cx="3369945" cy="1218565"/>
          </a:xfrm>
          <a:prstGeom prst="rect">
            <a:avLst/>
          </a:prstGeom>
          <a:noFill/>
          <a:ln>
            <a:noFill/>
          </a:ln>
        </p:spPr>
        <p:txBody>
          <a:bodyPr anchorCtr="0" anchor="t" bIns="0" lIns="0" spcFirstLastPara="1" rIns="0" wrap="square" tIns="98425">
            <a:spAutoFit/>
          </a:bodyPr>
          <a:lstStyle/>
          <a:p>
            <a:pPr indent="0" lvl="0" marL="12700" marR="0" rtl="0" algn="l">
              <a:lnSpc>
                <a:spcPct val="100000"/>
              </a:lnSpc>
              <a:spcBef>
                <a:spcPts val="0"/>
              </a:spcBef>
              <a:spcAft>
                <a:spcPts val="0"/>
              </a:spcAft>
              <a:buNone/>
            </a:pPr>
            <a:r>
              <a:rPr lang="en-US" sz="1400">
                <a:solidFill>
                  <a:schemeClr val="dk1"/>
                </a:solidFill>
                <a:latin typeface="Consolas"/>
                <a:ea typeface="Consolas"/>
                <a:cs typeface="Consolas"/>
                <a:sym typeface="Consolas"/>
              </a:rPr>
              <a:t>int show_data(char *user)</a:t>
            </a:r>
            <a:endParaRPr sz="1400">
              <a:solidFill>
                <a:schemeClr val="dk1"/>
              </a:solidFill>
              <a:latin typeface="Consolas"/>
              <a:ea typeface="Consolas"/>
              <a:cs typeface="Consolas"/>
              <a:sym typeface="Consolas"/>
            </a:endParaRPr>
          </a:p>
          <a:p>
            <a:pPr indent="0" lvl="0" marL="12700" marR="0" rtl="0" algn="l">
              <a:lnSpc>
                <a:spcPct val="100000"/>
              </a:lnSpc>
              <a:spcBef>
                <a:spcPts val="675"/>
              </a:spcBef>
              <a:spcAft>
                <a:spcPts val="0"/>
              </a:spcAft>
              <a:buNone/>
            </a:pPr>
            <a:r>
              <a:rPr lang="en-US" sz="1400">
                <a:solidFill>
                  <a:schemeClr val="dk1"/>
                </a:solidFill>
                <a:latin typeface="Consolas"/>
                <a:ea typeface="Consolas"/>
                <a:cs typeface="Consolas"/>
                <a:sym typeface="Consolas"/>
              </a:rPr>
              <a:t>{ printf(“Your name is %s”, user);</a:t>
            </a:r>
            <a:endParaRPr sz="1400">
              <a:solidFill>
                <a:schemeClr val="dk1"/>
              </a:solidFill>
              <a:latin typeface="Consolas"/>
              <a:ea typeface="Consolas"/>
              <a:cs typeface="Consolas"/>
              <a:sym typeface="Consolas"/>
            </a:endParaRPr>
          </a:p>
          <a:p>
            <a:pPr indent="0" lvl="0" marL="208915" marR="0" rtl="0" algn="l">
              <a:lnSpc>
                <a:spcPct val="100000"/>
              </a:lnSpc>
              <a:spcBef>
                <a:spcPts val="660"/>
              </a:spcBef>
              <a:spcAft>
                <a:spcPts val="0"/>
              </a:spcAft>
              <a:buNone/>
            </a:pPr>
            <a:r>
              <a:rPr lang="en-US" sz="1400">
                <a:solidFill>
                  <a:schemeClr val="dk1"/>
                </a:solidFill>
                <a:latin typeface="Consolas"/>
                <a:ea typeface="Consolas"/>
                <a:cs typeface="Consolas"/>
                <a:sym typeface="Consolas"/>
              </a:rPr>
              <a:t>return 0;</a:t>
            </a:r>
            <a:endParaRPr sz="1400">
              <a:solidFill>
                <a:schemeClr val="dk1"/>
              </a:solidFill>
              <a:latin typeface="Consolas"/>
              <a:ea typeface="Consolas"/>
              <a:cs typeface="Consolas"/>
              <a:sym typeface="Consolas"/>
            </a:endParaRPr>
          </a:p>
          <a:p>
            <a:pPr indent="0" lvl="0" marL="12700" marR="0" rtl="0" algn="l">
              <a:lnSpc>
                <a:spcPct val="100000"/>
              </a:lnSpc>
              <a:spcBef>
                <a:spcPts val="660"/>
              </a:spcBef>
              <a:spcAft>
                <a:spcPts val="0"/>
              </a:spcAft>
              <a:buNone/>
            </a:pPr>
            <a:r>
              <a:rPr lang="en-US"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p:txBody>
      </p:sp>
      <p:sp>
        <p:nvSpPr>
          <p:cNvPr id="504" name="Google Shape;504;p39"/>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505" name="Google Shape;505;p3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06" name="Google Shape;506;p3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507" name="Google Shape;507;p39"/>
          <p:cNvSpPr/>
          <p:nvPr/>
        </p:nvSpPr>
        <p:spPr>
          <a:xfrm>
            <a:off x="7770876" y="1679448"/>
            <a:ext cx="1219200" cy="547370"/>
          </a:xfrm>
          <a:custGeom>
            <a:rect b="b" l="l" r="r" t="t"/>
            <a:pathLst>
              <a:path extrusionOk="0" h="547369" w="1219200">
                <a:moveTo>
                  <a:pt x="0" y="273557"/>
                </a:moveTo>
                <a:lnTo>
                  <a:pt x="14060" y="214858"/>
                </a:lnTo>
                <a:lnTo>
                  <a:pt x="54257" y="160554"/>
                </a:lnTo>
                <a:lnTo>
                  <a:pt x="83227" y="135466"/>
                </a:lnTo>
                <a:lnTo>
                  <a:pt x="117616" y="111977"/>
                </a:lnTo>
                <a:lnTo>
                  <a:pt x="157051" y="90253"/>
                </a:lnTo>
                <a:lnTo>
                  <a:pt x="201162" y="70460"/>
                </a:lnTo>
                <a:lnTo>
                  <a:pt x="249576" y="52766"/>
                </a:lnTo>
                <a:lnTo>
                  <a:pt x="301921" y="37337"/>
                </a:lnTo>
                <a:lnTo>
                  <a:pt x="357825" y="24340"/>
                </a:lnTo>
                <a:lnTo>
                  <a:pt x="416917" y="13941"/>
                </a:lnTo>
                <a:lnTo>
                  <a:pt x="478825" y="6307"/>
                </a:lnTo>
                <a:lnTo>
                  <a:pt x="543176" y="1604"/>
                </a:lnTo>
                <a:lnTo>
                  <a:pt x="609600" y="0"/>
                </a:lnTo>
                <a:lnTo>
                  <a:pt x="676023" y="1604"/>
                </a:lnTo>
                <a:lnTo>
                  <a:pt x="740374" y="6307"/>
                </a:lnTo>
                <a:lnTo>
                  <a:pt x="802282" y="13941"/>
                </a:lnTo>
                <a:lnTo>
                  <a:pt x="861374" y="24340"/>
                </a:lnTo>
                <a:lnTo>
                  <a:pt x="917278" y="37337"/>
                </a:lnTo>
                <a:lnTo>
                  <a:pt x="969623" y="52766"/>
                </a:lnTo>
                <a:lnTo>
                  <a:pt x="1018037" y="70460"/>
                </a:lnTo>
                <a:lnTo>
                  <a:pt x="1062148" y="90253"/>
                </a:lnTo>
                <a:lnTo>
                  <a:pt x="1101583" y="111977"/>
                </a:lnTo>
                <a:lnTo>
                  <a:pt x="1135972" y="135466"/>
                </a:lnTo>
                <a:lnTo>
                  <a:pt x="1164942" y="160554"/>
                </a:lnTo>
                <a:lnTo>
                  <a:pt x="1205139" y="214858"/>
                </a:lnTo>
                <a:lnTo>
                  <a:pt x="1219200" y="273557"/>
                </a:lnTo>
                <a:lnTo>
                  <a:pt x="1215623" y="303373"/>
                </a:lnTo>
                <a:lnTo>
                  <a:pt x="1188122" y="360041"/>
                </a:lnTo>
                <a:lnTo>
                  <a:pt x="1135972" y="411649"/>
                </a:lnTo>
                <a:lnTo>
                  <a:pt x="1101583" y="435138"/>
                </a:lnTo>
                <a:lnTo>
                  <a:pt x="1062148" y="456862"/>
                </a:lnTo>
                <a:lnTo>
                  <a:pt x="1018037" y="476655"/>
                </a:lnTo>
                <a:lnTo>
                  <a:pt x="969623" y="494349"/>
                </a:lnTo>
                <a:lnTo>
                  <a:pt x="917278" y="509777"/>
                </a:lnTo>
                <a:lnTo>
                  <a:pt x="861374" y="522775"/>
                </a:lnTo>
                <a:lnTo>
                  <a:pt x="802282" y="533174"/>
                </a:lnTo>
                <a:lnTo>
                  <a:pt x="740374" y="540808"/>
                </a:lnTo>
                <a:lnTo>
                  <a:pt x="676023" y="545511"/>
                </a:lnTo>
                <a:lnTo>
                  <a:pt x="609600" y="547115"/>
                </a:lnTo>
                <a:lnTo>
                  <a:pt x="543176" y="545511"/>
                </a:lnTo>
                <a:lnTo>
                  <a:pt x="478825" y="540808"/>
                </a:lnTo>
                <a:lnTo>
                  <a:pt x="416917" y="533174"/>
                </a:lnTo>
                <a:lnTo>
                  <a:pt x="357825" y="522775"/>
                </a:lnTo>
                <a:lnTo>
                  <a:pt x="301921" y="509777"/>
                </a:lnTo>
                <a:lnTo>
                  <a:pt x="249576" y="494349"/>
                </a:lnTo>
                <a:lnTo>
                  <a:pt x="201162" y="476655"/>
                </a:lnTo>
                <a:lnTo>
                  <a:pt x="157051" y="456862"/>
                </a:lnTo>
                <a:lnTo>
                  <a:pt x="117616" y="435138"/>
                </a:lnTo>
                <a:lnTo>
                  <a:pt x="83227" y="411649"/>
                </a:lnTo>
                <a:lnTo>
                  <a:pt x="54257" y="386561"/>
                </a:lnTo>
                <a:lnTo>
                  <a:pt x="14060" y="332257"/>
                </a:lnTo>
                <a:lnTo>
                  <a:pt x="0" y="273557"/>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9"/>
          <p:cNvSpPr txBox="1"/>
          <p:nvPr/>
        </p:nvSpPr>
        <p:spPr>
          <a:xfrm>
            <a:off x="8102345" y="1771650"/>
            <a:ext cx="55689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006FC0"/>
                </a:solidFill>
                <a:latin typeface="Calibri"/>
                <a:ea typeface="Calibri"/>
                <a:cs typeface="Calibri"/>
                <a:sym typeface="Calibri"/>
              </a:rPr>
              <a:t>main</a:t>
            </a:r>
            <a:endParaRPr sz="2000">
              <a:solidFill>
                <a:schemeClr val="dk1"/>
              </a:solidFill>
              <a:latin typeface="Calibri"/>
              <a:ea typeface="Calibri"/>
              <a:cs typeface="Calibri"/>
              <a:sym typeface="Calibri"/>
            </a:endParaRPr>
          </a:p>
        </p:txBody>
      </p:sp>
      <p:sp>
        <p:nvSpPr>
          <p:cNvPr id="509" name="Google Shape;509;p39"/>
          <p:cNvSpPr/>
          <p:nvPr/>
        </p:nvSpPr>
        <p:spPr>
          <a:xfrm>
            <a:off x="5529071" y="3025139"/>
            <a:ext cx="1461770" cy="554990"/>
          </a:xfrm>
          <a:custGeom>
            <a:rect b="b" l="l" r="r" t="t"/>
            <a:pathLst>
              <a:path extrusionOk="0" h="554989" w="1461770">
                <a:moveTo>
                  <a:pt x="0" y="277368"/>
                </a:moveTo>
                <a:lnTo>
                  <a:pt x="11772" y="227517"/>
                </a:lnTo>
                <a:lnTo>
                  <a:pt x="45715" y="180595"/>
                </a:lnTo>
                <a:lnTo>
                  <a:pt x="99765" y="137385"/>
                </a:lnTo>
                <a:lnTo>
                  <a:pt x="133685" y="117418"/>
                </a:lnTo>
                <a:lnTo>
                  <a:pt x="171858" y="98673"/>
                </a:lnTo>
                <a:lnTo>
                  <a:pt x="214026" y="81248"/>
                </a:lnTo>
                <a:lnTo>
                  <a:pt x="259931" y="65241"/>
                </a:lnTo>
                <a:lnTo>
                  <a:pt x="309316" y="50750"/>
                </a:lnTo>
                <a:lnTo>
                  <a:pt x="361921" y="37874"/>
                </a:lnTo>
                <a:lnTo>
                  <a:pt x="417490" y="26709"/>
                </a:lnTo>
                <a:lnTo>
                  <a:pt x="475764" y="17355"/>
                </a:lnTo>
                <a:lnTo>
                  <a:pt x="536486" y="9909"/>
                </a:lnTo>
                <a:lnTo>
                  <a:pt x="599398" y="4469"/>
                </a:lnTo>
                <a:lnTo>
                  <a:pt x="664241" y="1133"/>
                </a:lnTo>
                <a:lnTo>
                  <a:pt x="730757" y="0"/>
                </a:lnTo>
                <a:lnTo>
                  <a:pt x="797274" y="1133"/>
                </a:lnTo>
                <a:lnTo>
                  <a:pt x="862117" y="4469"/>
                </a:lnTo>
                <a:lnTo>
                  <a:pt x="925029" y="9909"/>
                </a:lnTo>
                <a:lnTo>
                  <a:pt x="985751" y="17355"/>
                </a:lnTo>
                <a:lnTo>
                  <a:pt x="1044025" y="26709"/>
                </a:lnTo>
                <a:lnTo>
                  <a:pt x="1099594" y="37874"/>
                </a:lnTo>
                <a:lnTo>
                  <a:pt x="1152199" y="50750"/>
                </a:lnTo>
                <a:lnTo>
                  <a:pt x="1201584" y="65241"/>
                </a:lnTo>
                <a:lnTo>
                  <a:pt x="1247489" y="81248"/>
                </a:lnTo>
                <a:lnTo>
                  <a:pt x="1289657" y="98673"/>
                </a:lnTo>
                <a:lnTo>
                  <a:pt x="1327830" y="117418"/>
                </a:lnTo>
                <a:lnTo>
                  <a:pt x="1361750" y="137385"/>
                </a:lnTo>
                <a:lnTo>
                  <a:pt x="1415800" y="180595"/>
                </a:lnTo>
                <a:lnTo>
                  <a:pt x="1449743" y="227517"/>
                </a:lnTo>
                <a:lnTo>
                  <a:pt x="1461516" y="277368"/>
                </a:lnTo>
                <a:lnTo>
                  <a:pt x="1458529" y="302610"/>
                </a:lnTo>
                <a:lnTo>
                  <a:pt x="1435413" y="351095"/>
                </a:lnTo>
                <a:lnTo>
                  <a:pt x="1391159" y="396258"/>
                </a:lnTo>
                <a:lnTo>
                  <a:pt x="1327830" y="437317"/>
                </a:lnTo>
                <a:lnTo>
                  <a:pt x="1289657" y="456062"/>
                </a:lnTo>
                <a:lnTo>
                  <a:pt x="1247489" y="473487"/>
                </a:lnTo>
                <a:lnTo>
                  <a:pt x="1201584" y="489494"/>
                </a:lnTo>
                <a:lnTo>
                  <a:pt x="1152199" y="503985"/>
                </a:lnTo>
                <a:lnTo>
                  <a:pt x="1099594" y="516861"/>
                </a:lnTo>
                <a:lnTo>
                  <a:pt x="1044025" y="528026"/>
                </a:lnTo>
                <a:lnTo>
                  <a:pt x="985751" y="537380"/>
                </a:lnTo>
                <a:lnTo>
                  <a:pt x="925029" y="544826"/>
                </a:lnTo>
                <a:lnTo>
                  <a:pt x="862117" y="550266"/>
                </a:lnTo>
                <a:lnTo>
                  <a:pt x="797274" y="553602"/>
                </a:lnTo>
                <a:lnTo>
                  <a:pt x="730757" y="554736"/>
                </a:lnTo>
                <a:lnTo>
                  <a:pt x="664241" y="553602"/>
                </a:lnTo>
                <a:lnTo>
                  <a:pt x="599398" y="550266"/>
                </a:lnTo>
                <a:lnTo>
                  <a:pt x="536486" y="544826"/>
                </a:lnTo>
                <a:lnTo>
                  <a:pt x="475764" y="537380"/>
                </a:lnTo>
                <a:lnTo>
                  <a:pt x="417490" y="528026"/>
                </a:lnTo>
                <a:lnTo>
                  <a:pt x="361921" y="516861"/>
                </a:lnTo>
                <a:lnTo>
                  <a:pt x="309316" y="503985"/>
                </a:lnTo>
                <a:lnTo>
                  <a:pt x="259931" y="489494"/>
                </a:lnTo>
                <a:lnTo>
                  <a:pt x="214026" y="473487"/>
                </a:lnTo>
                <a:lnTo>
                  <a:pt x="171858" y="456062"/>
                </a:lnTo>
                <a:lnTo>
                  <a:pt x="133685" y="437317"/>
                </a:lnTo>
                <a:lnTo>
                  <a:pt x="99765" y="417350"/>
                </a:lnTo>
                <a:lnTo>
                  <a:pt x="45715" y="374140"/>
                </a:lnTo>
                <a:lnTo>
                  <a:pt x="11772" y="327218"/>
                </a:lnTo>
                <a:lnTo>
                  <a:pt x="0" y="27736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39"/>
          <p:cNvSpPr txBox="1"/>
          <p:nvPr/>
        </p:nvSpPr>
        <p:spPr>
          <a:xfrm>
            <a:off x="5980303" y="3138678"/>
            <a:ext cx="5594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printf</a:t>
            </a:r>
            <a:endParaRPr sz="1800">
              <a:solidFill>
                <a:schemeClr val="dk1"/>
              </a:solidFill>
              <a:latin typeface="Calibri"/>
              <a:ea typeface="Calibri"/>
              <a:cs typeface="Calibri"/>
              <a:sym typeface="Calibri"/>
            </a:endParaRPr>
          </a:p>
        </p:txBody>
      </p:sp>
      <p:sp>
        <p:nvSpPr>
          <p:cNvPr id="511" name="Google Shape;511;p39"/>
          <p:cNvSpPr/>
          <p:nvPr/>
        </p:nvSpPr>
        <p:spPr>
          <a:xfrm>
            <a:off x="7159752" y="3022092"/>
            <a:ext cx="1461770" cy="554990"/>
          </a:xfrm>
          <a:custGeom>
            <a:rect b="b" l="l" r="r" t="t"/>
            <a:pathLst>
              <a:path extrusionOk="0" h="554989" w="1461770">
                <a:moveTo>
                  <a:pt x="0" y="277368"/>
                </a:moveTo>
                <a:lnTo>
                  <a:pt x="11772" y="227517"/>
                </a:lnTo>
                <a:lnTo>
                  <a:pt x="45715" y="180595"/>
                </a:lnTo>
                <a:lnTo>
                  <a:pt x="99765" y="137385"/>
                </a:lnTo>
                <a:lnTo>
                  <a:pt x="133685" y="117418"/>
                </a:lnTo>
                <a:lnTo>
                  <a:pt x="171858" y="98673"/>
                </a:lnTo>
                <a:lnTo>
                  <a:pt x="214026" y="81248"/>
                </a:lnTo>
                <a:lnTo>
                  <a:pt x="259931" y="65241"/>
                </a:lnTo>
                <a:lnTo>
                  <a:pt x="309316" y="50750"/>
                </a:lnTo>
                <a:lnTo>
                  <a:pt x="361921" y="37874"/>
                </a:lnTo>
                <a:lnTo>
                  <a:pt x="417490" y="26709"/>
                </a:lnTo>
                <a:lnTo>
                  <a:pt x="475764" y="17355"/>
                </a:lnTo>
                <a:lnTo>
                  <a:pt x="536486" y="9909"/>
                </a:lnTo>
                <a:lnTo>
                  <a:pt x="599398" y="4469"/>
                </a:lnTo>
                <a:lnTo>
                  <a:pt x="664241" y="1133"/>
                </a:lnTo>
                <a:lnTo>
                  <a:pt x="730757" y="0"/>
                </a:lnTo>
                <a:lnTo>
                  <a:pt x="797274" y="1133"/>
                </a:lnTo>
                <a:lnTo>
                  <a:pt x="862117" y="4469"/>
                </a:lnTo>
                <a:lnTo>
                  <a:pt x="925029" y="9909"/>
                </a:lnTo>
                <a:lnTo>
                  <a:pt x="985751" y="17355"/>
                </a:lnTo>
                <a:lnTo>
                  <a:pt x="1044025" y="26709"/>
                </a:lnTo>
                <a:lnTo>
                  <a:pt x="1099594" y="37874"/>
                </a:lnTo>
                <a:lnTo>
                  <a:pt x="1152199" y="50750"/>
                </a:lnTo>
                <a:lnTo>
                  <a:pt x="1201584" y="65241"/>
                </a:lnTo>
                <a:lnTo>
                  <a:pt x="1247489" y="81248"/>
                </a:lnTo>
                <a:lnTo>
                  <a:pt x="1289657" y="98673"/>
                </a:lnTo>
                <a:lnTo>
                  <a:pt x="1327830" y="117418"/>
                </a:lnTo>
                <a:lnTo>
                  <a:pt x="1361750" y="137385"/>
                </a:lnTo>
                <a:lnTo>
                  <a:pt x="1415800" y="180595"/>
                </a:lnTo>
                <a:lnTo>
                  <a:pt x="1449743" y="227517"/>
                </a:lnTo>
                <a:lnTo>
                  <a:pt x="1461516" y="277368"/>
                </a:lnTo>
                <a:lnTo>
                  <a:pt x="1458529" y="302610"/>
                </a:lnTo>
                <a:lnTo>
                  <a:pt x="1435413" y="351095"/>
                </a:lnTo>
                <a:lnTo>
                  <a:pt x="1391159" y="396258"/>
                </a:lnTo>
                <a:lnTo>
                  <a:pt x="1327830" y="437317"/>
                </a:lnTo>
                <a:lnTo>
                  <a:pt x="1289657" y="456062"/>
                </a:lnTo>
                <a:lnTo>
                  <a:pt x="1247489" y="473487"/>
                </a:lnTo>
                <a:lnTo>
                  <a:pt x="1201584" y="489494"/>
                </a:lnTo>
                <a:lnTo>
                  <a:pt x="1152199" y="503985"/>
                </a:lnTo>
                <a:lnTo>
                  <a:pt x="1099594" y="516861"/>
                </a:lnTo>
                <a:lnTo>
                  <a:pt x="1044025" y="528026"/>
                </a:lnTo>
                <a:lnTo>
                  <a:pt x="985751" y="537380"/>
                </a:lnTo>
                <a:lnTo>
                  <a:pt x="925029" y="544826"/>
                </a:lnTo>
                <a:lnTo>
                  <a:pt x="862117" y="550266"/>
                </a:lnTo>
                <a:lnTo>
                  <a:pt x="797274" y="553602"/>
                </a:lnTo>
                <a:lnTo>
                  <a:pt x="730757" y="554736"/>
                </a:lnTo>
                <a:lnTo>
                  <a:pt x="664241" y="553602"/>
                </a:lnTo>
                <a:lnTo>
                  <a:pt x="599398" y="550266"/>
                </a:lnTo>
                <a:lnTo>
                  <a:pt x="536486" y="544826"/>
                </a:lnTo>
                <a:lnTo>
                  <a:pt x="475764" y="537380"/>
                </a:lnTo>
                <a:lnTo>
                  <a:pt x="417490" y="528026"/>
                </a:lnTo>
                <a:lnTo>
                  <a:pt x="361921" y="516861"/>
                </a:lnTo>
                <a:lnTo>
                  <a:pt x="309316" y="503985"/>
                </a:lnTo>
                <a:lnTo>
                  <a:pt x="259931" y="489494"/>
                </a:lnTo>
                <a:lnTo>
                  <a:pt x="214026" y="473487"/>
                </a:lnTo>
                <a:lnTo>
                  <a:pt x="171858" y="456062"/>
                </a:lnTo>
                <a:lnTo>
                  <a:pt x="133685" y="437317"/>
                </a:lnTo>
                <a:lnTo>
                  <a:pt x="99765" y="417350"/>
                </a:lnTo>
                <a:lnTo>
                  <a:pt x="45715" y="374140"/>
                </a:lnTo>
                <a:lnTo>
                  <a:pt x="11772" y="327218"/>
                </a:lnTo>
                <a:lnTo>
                  <a:pt x="0" y="27736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39"/>
          <p:cNvSpPr txBox="1"/>
          <p:nvPr/>
        </p:nvSpPr>
        <p:spPr>
          <a:xfrm>
            <a:off x="7632318" y="3135325"/>
            <a:ext cx="51879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scanf</a:t>
            </a:r>
            <a:endParaRPr sz="1800">
              <a:solidFill>
                <a:schemeClr val="dk1"/>
              </a:solidFill>
              <a:latin typeface="Calibri"/>
              <a:ea typeface="Calibri"/>
              <a:cs typeface="Calibri"/>
              <a:sym typeface="Calibri"/>
            </a:endParaRPr>
          </a:p>
        </p:txBody>
      </p:sp>
      <p:sp>
        <p:nvSpPr>
          <p:cNvPr id="513" name="Google Shape;513;p39"/>
          <p:cNvSpPr/>
          <p:nvPr/>
        </p:nvSpPr>
        <p:spPr>
          <a:xfrm>
            <a:off x="8790431" y="3022092"/>
            <a:ext cx="1687195" cy="554990"/>
          </a:xfrm>
          <a:custGeom>
            <a:rect b="b" l="l" r="r" t="t"/>
            <a:pathLst>
              <a:path extrusionOk="0" h="554989" w="1687195">
                <a:moveTo>
                  <a:pt x="0" y="277368"/>
                </a:moveTo>
                <a:lnTo>
                  <a:pt x="11041" y="232383"/>
                </a:lnTo>
                <a:lnTo>
                  <a:pt x="43007" y="189707"/>
                </a:lnTo>
                <a:lnTo>
                  <a:pt x="94160" y="149912"/>
                </a:lnTo>
                <a:lnTo>
                  <a:pt x="162763" y="113568"/>
                </a:lnTo>
                <a:lnTo>
                  <a:pt x="203065" y="96869"/>
                </a:lnTo>
                <a:lnTo>
                  <a:pt x="247078" y="81248"/>
                </a:lnTo>
                <a:lnTo>
                  <a:pt x="294585" y="66775"/>
                </a:lnTo>
                <a:lnTo>
                  <a:pt x="345368" y="53522"/>
                </a:lnTo>
                <a:lnTo>
                  <a:pt x="399211" y="41561"/>
                </a:lnTo>
                <a:lnTo>
                  <a:pt x="455896" y="30963"/>
                </a:lnTo>
                <a:lnTo>
                  <a:pt x="515207" y="21800"/>
                </a:lnTo>
                <a:lnTo>
                  <a:pt x="576925" y="14142"/>
                </a:lnTo>
                <a:lnTo>
                  <a:pt x="640834" y="8062"/>
                </a:lnTo>
                <a:lnTo>
                  <a:pt x="706716" y="3630"/>
                </a:lnTo>
                <a:lnTo>
                  <a:pt x="774355" y="919"/>
                </a:lnTo>
                <a:lnTo>
                  <a:pt x="843534" y="0"/>
                </a:lnTo>
                <a:lnTo>
                  <a:pt x="912712" y="919"/>
                </a:lnTo>
                <a:lnTo>
                  <a:pt x="980351" y="3630"/>
                </a:lnTo>
                <a:lnTo>
                  <a:pt x="1046233" y="8062"/>
                </a:lnTo>
                <a:lnTo>
                  <a:pt x="1110142" y="14142"/>
                </a:lnTo>
                <a:lnTo>
                  <a:pt x="1171860" y="21800"/>
                </a:lnTo>
                <a:lnTo>
                  <a:pt x="1231171" y="30963"/>
                </a:lnTo>
                <a:lnTo>
                  <a:pt x="1287856" y="41561"/>
                </a:lnTo>
                <a:lnTo>
                  <a:pt x="1341699" y="53522"/>
                </a:lnTo>
                <a:lnTo>
                  <a:pt x="1392482" y="66775"/>
                </a:lnTo>
                <a:lnTo>
                  <a:pt x="1439989" y="81248"/>
                </a:lnTo>
                <a:lnTo>
                  <a:pt x="1484002" y="96869"/>
                </a:lnTo>
                <a:lnTo>
                  <a:pt x="1524304" y="113568"/>
                </a:lnTo>
                <a:lnTo>
                  <a:pt x="1560678" y="131273"/>
                </a:lnTo>
                <a:lnTo>
                  <a:pt x="1620774" y="169414"/>
                </a:lnTo>
                <a:lnTo>
                  <a:pt x="1662550" y="210721"/>
                </a:lnTo>
                <a:lnTo>
                  <a:pt x="1684271" y="254622"/>
                </a:lnTo>
                <a:lnTo>
                  <a:pt x="1687068" y="277368"/>
                </a:lnTo>
                <a:lnTo>
                  <a:pt x="1684271" y="300113"/>
                </a:lnTo>
                <a:lnTo>
                  <a:pt x="1662550" y="344014"/>
                </a:lnTo>
                <a:lnTo>
                  <a:pt x="1620774" y="385321"/>
                </a:lnTo>
                <a:lnTo>
                  <a:pt x="1560678" y="423462"/>
                </a:lnTo>
                <a:lnTo>
                  <a:pt x="1524304" y="441167"/>
                </a:lnTo>
                <a:lnTo>
                  <a:pt x="1484002" y="457866"/>
                </a:lnTo>
                <a:lnTo>
                  <a:pt x="1439989" y="473487"/>
                </a:lnTo>
                <a:lnTo>
                  <a:pt x="1392482" y="487960"/>
                </a:lnTo>
                <a:lnTo>
                  <a:pt x="1341699" y="501213"/>
                </a:lnTo>
                <a:lnTo>
                  <a:pt x="1287856" y="513174"/>
                </a:lnTo>
                <a:lnTo>
                  <a:pt x="1231171" y="523772"/>
                </a:lnTo>
                <a:lnTo>
                  <a:pt x="1171860" y="532935"/>
                </a:lnTo>
                <a:lnTo>
                  <a:pt x="1110142" y="540593"/>
                </a:lnTo>
                <a:lnTo>
                  <a:pt x="1046233" y="546673"/>
                </a:lnTo>
                <a:lnTo>
                  <a:pt x="980351" y="551105"/>
                </a:lnTo>
                <a:lnTo>
                  <a:pt x="912712" y="553816"/>
                </a:lnTo>
                <a:lnTo>
                  <a:pt x="843534" y="554736"/>
                </a:lnTo>
                <a:lnTo>
                  <a:pt x="774355" y="553816"/>
                </a:lnTo>
                <a:lnTo>
                  <a:pt x="706716" y="551105"/>
                </a:lnTo>
                <a:lnTo>
                  <a:pt x="640834" y="546673"/>
                </a:lnTo>
                <a:lnTo>
                  <a:pt x="576925" y="540593"/>
                </a:lnTo>
                <a:lnTo>
                  <a:pt x="515207" y="532935"/>
                </a:lnTo>
                <a:lnTo>
                  <a:pt x="455896" y="523772"/>
                </a:lnTo>
                <a:lnTo>
                  <a:pt x="399211" y="513174"/>
                </a:lnTo>
                <a:lnTo>
                  <a:pt x="345368" y="501213"/>
                </a:lnTo>
                <a:lnTo>
                  <a:pt x="294585" y="487960"/>
                </a:lnTo>
                <a:lnTo>
                  <a:pt x="247078" y="473487"/>
                </a:lnTo>
                <a:lnTo>
                  <a:pt x="203065" y="457866"/>
                </a:lnTo>
                <a:lnTo>
                  <a:pt x="162763" y="441167"/>
                </a:lnTo>
                <a:lnTo>
                  <a:pt x="126389" y="423462"/>
                </a:lnTo>
                <a:lnTo>
                  <a:pt x="66294" y="385321"/>
                </a:lnTo>
                <a:lnTo>
                  <a:pt x="24517" y="344014"/>
                </a:lnTo>
                <a:lnTo>
                  <a:pt x="2796" y="300113"/>
                </a:lnTo>
                <a:lnTo>
                  <a:pt x="0" y="27736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39"/>
          <p:cNvSpPr txBox="1"/>
          <p:nvPr/>
        </p:nvSpPr>
        <p:spPr>
          <a:xfrm>
            <a:off x="9150857" y="3153613"/>
            <a:ext cx="967105"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rgbClr val="006FC0"/>
                </a:solidFill>
                <a:latin typeface="Calibri"/>
                <a:ea typeface="Calibri"/>
                <a:cs typeface="Calibri"/>
                <a:sym typeface="Calibri"/>
              </a:rPr>
              <a:t>Show_data</a:t>
            </a:r>
            <a:endParaRPr sz="1600">
              <a:solidFill>
                <a:schemeClr val="dk1"/>
              </a:solidFill>
              <a:latin typeface="Calibri"/>
              <a:ea typeface="Calibri"/>
              <a:cs typeface="Calibri"/>
              <a:sym typeface="Calibri"/>
            </a:endParaRPr>
          </a:p>
        </p:txBody>
      </p:sp>
      <p:sp>
        <p:nvSpPr>
          <p:cNvPr id="515" name="Google Shape;515;p39"/>
          <p:cNvSpPr/>
          <p:nvPr/>
        </p:nvSpPr>
        <p:spPr>
          <a:xfrm>
            <a:off x="10683240" y="3022092"/>
            <a:ext cx="1461770" cy="554990"/>
          </a:xfrm>
          <a:custGeom>
            <a:rect b="b" l="l" r="r" t="t"/>
            <a:pathLst>
              <a:path extrusionOk="0" h="554989" w="1461770">
                <a:moveTo>
                  <a:pt x="0" y="277368"/>
                </a:moveTo>
                <a:lnTo>
                  <a:pt x="11772" y="227517"/>
                </a:lnTo>
                <a:lnTo>
                  <a:pt x="45715" y="180595"/>
                </a:lnTo>
                <a:lnTo>
                  <a:pt x="99765" y="137385"/>
                </a:lnTo>
                <a:lnTo>
                  <a:pt x="133685" y="117418"/>
                </a:lnTo>
                <a:lnTo>
                  <a:pt x="171858" y="98673"/>
                </a:lnTo>
                <a:lnTo>
                  <a:pt x="214026" y="81248"/>
                </a:lnTo>
                <a:lnTo>
                  <a:pt x="259931" y="65241"/>
                </a:lnTo>
                <a:lnTo>
                  <a:pt x="309316" y="50750"/>
                </a:lnTo>
                <a:lnTo>
                  <a:pt x="361921" y="37874"/>
                </a:lnTo>
                <a:lnTo>
                  <a:pt x="417490" y="26709"/>
                </a:lnTo>
                <a:lnTo>
                  <a:pt x="475764" y="17355"/>
                </a:lnTo>
                <a:lnTo>
                  <a:pt x="536486" y="9909"/>
                </a:lnTo>
                <a:lnTo>
                  <a:pt x="599398" y="4469"/>
                </a:lnTo>
                <a:lnTo>
                  <a:pt x="664241" y="1133"/>
                </a:lnTo>
                <a:lnTo>
                  <a:pt x="730757" y="0"/>
                </a:lnTo>
                <a:lnTo>
                  <a:pt x="797274" y="1133"/>
                </a:lnTo>
                <a:lnTo>
                  <a:pt x="862117" y="4469"/>
                </a:lnTo>
                <a:lnTo>
                  <a:pt x="925029" y="9909"/>
                </a:lnTo>
                <a:lnTo>
                  <a:pt x="985751" y="17355"/>
                </a:lnTo>
                <a:lnTo>
                  <a:pt x="1044025" y="26709"/>
                </a:lnTo>
                <a:lnTo>
                  <a:pt x="1099594" y="37874"/>
                </a:lnTo>
                <a:lnTo>
                  <a:pt x="1152199" y="50750"/>
                </a:lnTo>
                <a:lnTo>
                  <a:pt x="1201584" y="65241"/>
                </a:lnTo>
                <a:lnTo>
                  <a:pt x="1247489" y="81248"/>
                </a:lnTo>
                <a:lnTo>
                  <a:pt x="1289657" y="98673"/>
                </a:lnTo>
                <a:lnTo>
                  <a:pt x="1327830" y="117418"/>
                </a:lnTo>
                <a:lnTo>
                  <a:pt x="1361750" y="137385"/>
                </a:lnTo>
                <a:lnTo>
                  <a:pt x="1415800" y="180595"/>
                </a:lnTo>
                <a:lnTo>
                  <a:pt x="1449743" y="227517"/>
                </a:lnTo>
                <a:lnTo>
                  <a:pt x="1461515" y="277368"/>
                </a:lnTo>
                <a:lnTo>
                  <a:pt x="1458529" y="302610"/>
                </a:lnTo>
                <a:lnTo>
                  <a:pt x="1435413" y="351095"/>
                </a:lnTo>
                <a:lnTo>
                  <a:pt x="1391159" y="396258"/>
                </a:lnTo>
                <a:lnTo>
                  <a:pt x="1327830" y="437317"/>
                </a:lnTo>
                <a:lnTo>
                  <a:pt x="1289657" y="456062"/>
                </a:lnTo>
                <a:lnTo>
                  <a:pt x="1247489" y="473487"/>
                </a:lnTo>
                <a:lnTo>
                  <a:pt x="1201584" y="489494"/>
                </a:lnTo>
                <a:lnTo>
                  <a:pt x="1152199" y="503985"/>
                </a:lnTo>
                <a:lnTo>
                  <a:pt x="1099594" y="516861"/>
                </a:lnTo>
                <a:lnTo>
                  <a:pt x="1044025" y="528026"/>
                </a:lnTo>
                <a:lnTo>
                  <a:pt x="985751" y="537380"/>
                </a:lnTo>
                <a:lnTo>
                  <a:pt x="925029" y="544826"/>
                </a:lnTo>
                <a:lnTo>
                  <a:pt x="862117" y="550266"/>
                </a:lnTo>
                <a:lnTo>
                  <a:pt x="797274" y="553602"/>
                </a:lnTo>
                <a:lnTo>
                  <a:pt x="730757" y="554736"/>
                </a:lnTo>
                <a:lnTo>
                  <a:pt x="664241" y="553602"/>
                </a:lnTo>
                <a:lnTo>
                  <a:pt x="599398" y="550266"/>
                </a:lnTo>
                <a:lnTo>
                  <a:pt x="536486" y="544826"/>
                </a:lnTo>
                <a:lnTo>
                  <a:pt x="475764" y="537380"/>
                </a:lnTo>
                <a:lnTo>
                  <a:pt x="417490" y="528026"/>
                </a:lnTo>
                <a:lnTo>
                  <a:pt x="361921" y="516861"/>
                </a:lnTo>
                <a:lnTo>
                  <a:pt x="309316" y="503985"/>
                </a:lnTo>
                <a:lnTo>
                  <a:pt x="259931" y="489494"/>
                </a:lnTo>
                <a:lnTo>
                  <a:pt x="214026" y="473487"/>
                </a:lnTo>
                <a:lnTo>
                  <a:pt x="171858" y="456062"/>
                </a:lnTo>
                <a:lnTo>
                  <a:pt x="133685" y="437317"/>
                </a:lnTo>
                <a:lnTo>
                  <a:pt x="99765" y="417350"/>
                </a:lnTo>
                <a:lnTo>
                  <a:pt x="45715" y="374140"/>
                </a:lnTo>
                <a:lnTo>
                  <a:pt x="11772" y="327218"/>
                </a:lnTo>
                <a:lnTo>
                  <a:pt x="0" y="27736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39"/>
          <p:cNvSpPr txBox="1"/>
          <p:nvPr/>
        </p:nvSpPr>
        <p:spPr>
          <a:xfrm>
            <a:off x="11135359" y="3135325"/>
            <a:ext cx="56007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printf</a:t>
            </a:r>
            <a:endParaRPr sz="1800">
              <a:solidFill>
                <a:schemeClr val="dk1"/>
              </a:solidFill>
              <a:latin typeface="Calibri"/>
              <a:ea typeface="Calibri"/>
              <a:cs typeface="Calibri"/>
              <a:sym typeface="Calibri"/>
            </a:endParaRPr>
          </a:p>
        </p:txBody>
      </p:sp>
      <p:sp>
        <p:nvSpPr>
          <p:cNvPr id="517" name="Google Shape;517;p39"/>
          <p:cNvSpPr/>
          <p:nvPr/>
        </p:nvSpPr>
        <p:spPr>
          <a:xfrm>
            <a:off x="8973311" y="4052315"/>
            <a:ext cx="1461770" cy="475615"/>
          </a:xfrm>
          <a:custGeom>
            <a:rect b="b" l="l" r="r" t="t"/>
            <a:pathLst>
              <a:path extrusionOk="0" h="475614" w="1461770">
                <a:moveTo>
                  <a:pt x="0" y="237743"/>
                </a:moveTo>
                <a:lnTo>
                  <a:pt x="13175" y="192562"/>
                </a:lnTo>
                <a:lnTo>
                  <a:pt x="51070" y="150245"/>
                </a:lnTo>
                <a:lnTo>
                  <a:pt x="111235" y="111588"/>
                </a:lnTo>
                <a:lnTo>
                  <a:pt x="148903" y="93881"/>
                </a:lnTo>
                <a:lnTo>
                  <a:pt x="191220" y="77388"/>
                </a:lnTo>
                <a:lnTo>
                  <a:pt x="237880" y="62208"/>
                </a:lnTo>
                <a:lnTo>
                  <a:pt x="288576" y="48441"/>
                </a:lnTo>
                <a:lnTo>
                  <a:pt x="343003" y="36187"/>
                </a:lnTo>
                <a:lnTo>
                  <a:pt x="400854" y="25544"/>
                </a:lnTo>
                <a:lnTo>
                  <a:pt x="461823" y="16614"/>
                </a:lnTo>
                <a:lnTo>
                  <a:pt x="525604" y="9494"/>
                </a:lnTo>
                <a:lnTo>
                  <a:pt x="591891" y="4286"/>
                </a:lnTo>
                <a:lnTo>
                  <a:pt x="660378" y="1088"/>
                </a:lnTo>
                <a:lnTo>
                  <a:pt x="730758" y="0"/>
                </a:lnTo>
                <a:lnTo>
                  <a:pt x="801137" y="1088"/>
                </a:lnTo>
                <a:lnTo>
                  <a:pt x="869624" y="4286"/>
                </a:lnTo>
                <a:lnTo>
                  <a:pt x="935911" y="9494"/>
                </a:lnTo>
                <a:lnTo>
                  <a:pt x="999692" y="16614"/>
                </a:lnTo>
                <a:lnTo>
                  <a:pt x="1060661" y="25544"/>
                </a:lnTo>
                <a:lnTo>
                  <a:pt x="1118512" y="36187"/>
                </a:lnTo>
                <a:lnTo>
                  <a:pt x="1172939" y="48441"/>
                </a:lnTo>
                <a:lnTo>
                  <a:pt x="1223635" y="62208"/>
                </a:lnTo>
                <a:lnTo>
                  <a:pt x="1270295" y="77388"/>
                </a:lnTo>
                <a:lnTo>
                  <a:pt x="1312612" y="93881"/>
                </a:lnTo>
                <a:lnTo>
                  <a:pt x="1350280" y="111588"/>
                </a:lnTo>
                <a:lnTo>
                  <a:pt x="1410445" y="150245"/>
                </a:lnTo>
                <a:lnTo>
                  <a:pt x="1448340" y="192562"/>
                </a:lnTo>
                <a:lnTo>
                  <a:pt x="1461516" y="237743"/>
                </a:lnTo>
                <a:lnTo>
                  <a:pt x="1458170" y="260642"/>
                </a:lnTo>
                <a:lnTo>
                  <a:pt x="1432329" y="304491"/>
                </a:lnTo>
                <a:lnTo>
                  <a:pt x="1382993" y="345078"/>
                </a:lnTo>
                <a:lnTo>
                  <a:pt x="1312612" y="381606"/>
                </a:lnTo>
                <a:lnTo>
                  <a:pt x="1270295" y="398099"/>
                </a:lnTo>
                <a:lnTo>
                  <a:pt x="1223635" y="413279"/>
                </a:lnTo>
                <a:lnTo>
                  <a:pt x="1172939" y="427046"/>
                </a:lnTo>
                <a:lnTo>
                  <a:pt x="1118512" y="439300"/>
                </a:lnTo>
                <a:lnTo>
                  <a:pt x="1060661" y="449943"/>
                </a:lnTo>
                <a:lnTo>
                  <a:pt x="999692" y="458873"/>
                </a:lnTo>
                <a:lnTo>
                  <a:pt x="935911" y="465993"/>
                </a:lnTo>
                <a:lnTo>
                  <a:pt x="869624" y="471201"/>
                </a:lnTo>
                <a:lnTo>
                  <a:pt x="801137" y="474399"/>
                </a:lnTo>
                <a:lnTo>
                  <a:pt x="730758" y="475487"/>
                </a:lnTo>
                <a:lnTo>
                  <a:pt x="660378" y="474399"/>
                </a:lnTo>
                <a:lnTo>
                  <a:pt x="591891" y="471201"/>
                </a:lnTo>
                <a:lnTo>
                  <a:pt x="525604" y="465993"/>
                </a:lnTo>
                <a:lnTo>
                  <a:pt x="461823" y="458873"/>
                </a:lnTo>
                <a:lnTo>
                  <a:pt x="400854" y="449943"/>
                </a:lnTo>
                <a:lnTo>
                  <a:pt x="343003" y="439300"/>
                </a:lnTo>
                <a:lnTo>
                  <a:pt x="288576" y="427046"/>
                </a:lnTo>
                <a:lnTo>
                  <a:pt x="237880" y="413279"/>
                </a:lnTo>
                <a:lnTo>
                  <a:pt x="191220" y="398099"/>
                </a:lnTo>
                <a:lnTo>
                  <a:pt x="148903" y="381606"/>
                </a:lnTo>
                <a:lnTo>
                  <a:pt x="111235" y="363899"/>
                </a:lnTo>
                <a:lnTo>
                  <a:pt x="51070" y="325242"/>
                </a:lnTo>
                <a:lnTo>
                  <a:pt x="13175" y="282925"/>
                </a:lnTo>
                <a:lnTo>
                  <a:pt x="0" y="237743"/>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8" name="Google Shape;518;p39"/>
          <p:cNvSpPr txBox="1"/>
          <p:nvPr/>
        </p:nvSpPr>
        <p:spPr>
          <a:xfrm>
            <a:off x="9424796" y="4125848"/>
            <a:ext cx="5594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printf</a:t>
            </a:r>
            <a:endParaRPr sz="1800">
              <a:solidFill>
                <a:schemeClr val="dk1"/>
              </a:solidFill>
              <a:latin typeface="Calibri"/>
              <a:ea typeface="Calibri"/>
              <a:cs typeface="Calibri"/>
              <a:sym typeface="Calibri"/>
            </a:endParaRPr>
          </a:p>
        </p:txBody>
      </p:sp>
      <p:sp>
        <p:nvSpPr>
          <p:cNvPr id="519" name="Google Shape;519;p39"/>
          <p:cNvSpPr/>
          <p:nvPr/>
        </p:nvSpPr>
        <p:spPr>
          <a:xfrm>
            <a:off x="6261353" y="2227326"/>
            <a:ext cx="5153660" cy="1825625"/>
          </a:xfrm>
          <a:custGeom>
            <a:rect b="b" l="l" r="r" t="t"/>
            <a:pathLst>
              <a:path extrusionOk="0" h="1825625" w="5153659">
                <a:moveTo>
                  <a:pt x="2120519" y="0"/>
                </a:moveTo>
                <a:lnTo>
                  <a:pt x="0" y="799591"/>
                </a:lnTo>
              </a:path>
              <a:path extrusionOk="0" h="1825625" w="5153659">
                <a:moveTo>
                  <a:pt x="2119249" y="24384"/>
                </a:moveTo>
                <a:lnTo>
                  <a:pt x="1629155" y="796289"/>
                </a:lnTo>
              </a:path>
              <a:path extrusionOk="0" h="1825625" w="5153659">
                <a:moveTo>
                  <a:pt x="2106168" y="21336"/>
                </a:moveTo>
                <a:lnTo>
                  <a:pt x="3373374" y="796289"/>
                </a:lnTo>
              </a:path>
              <a:path extrusionOk="0" h="1825625" w="5153659">
                <a:moveTo>
                  <a:pt x="2135124" y="22860"/>
                </a:moveTo>
                <a:lnTo>
                  <a:pt x="5153406" y="796163"/>
                </a:lnTo>
              </a:path>
              <a:path extrusionOk="0" h="1825625" w="5153659">
                <a:moveTo>
                  <a:pt x="3372612" y="1350264"/>
                </a:moveTo>
                <a:lnTo>
                  <a:pt x="3372612" y="1825244"/>
                </a:lnTo>
              </a:path>
            </a:pathLst>
          </a:custGeom>
          <a:noFill/>
          <a:ln cap="flat" cmpd="sng" w="285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39"/>
          <p:cNvSpPr txBox="1"/>
          <p:nvPr/>
        </p:nvSpPr>
        <p:spPr>
          <a:xfrm>
            <a:off x="6175628" y="4870450"/>
            <a:ext cx="5904865" cy="1397635"/>
          </a:xfrm>
          <a:prstGeom prst="rect">
            <a:avLst/>
          </a:prstGeom>
          <a:noFill/>
          <a:ln>
            <a:noFill/>
          </a:ln>
        </p:spPr>
        <p:txBody>
          <a:bodyPr anchorCtr="0" anchor="t" bIns="0" lIns="0" spcFirstLastPara="1" rIns="0" wrap="square" tIns="12700">
            <a:spAutoFit/>
          </a:bodyPr>
          <a:lstStyle/>
          <a:p>
            <a:pPr indent="0" lvl="0" marL="12700" marR="431165" rtl="0" algn="l">
              <a:lnSpc>
                <a:spcPct val="100000"/>
              </a:lnSpc>
              <a:spcBef>
                <a:spcPts val="0"/>
              </a:spcBef>
              <a:spcAft>
                <a:spcPts val="0"/>
              </a:spcAft>
              <a:buNone/>
            </a:pPr>
            <a:r>
              <a:rPr lang="en-US" sz="1800">
                <a:solidFill>
                  <a:srgbClr val="001F5F"/>
                </a:solidFill>
                <a:latin typeface="Calibri"/>
                <a:ea typeface="Calibri"/>
                <a:cs typeface="Calibri"/>
                <a:sym typeface="Calibri"/>
              </a:rPr>
              <a:t>When a procedure is called, its control is transferred to the  called procedure. When a called procedure is executed, it  returns the control back to the caller.</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800">
                <a:solidFill>
                  <a:srgbClr val="001F5F"/>
                </a:solidFill>
                <a:latin typeface="Calibri"/>
                <a:ea typeface="Calibri"/>
                <a:cs typeface="Calibri"/>
                <a:sym typeface="Calibri"/>
              </a:rPr>
              <a:t>This type of control flow makes it easier to represent a series of</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800">
                <a:solidFill>
                  <a:srgbClr val="001F5F"/>
                </a:solidFill>
                <a:latin typeface="Calibri"/>
                <a:ea typeface="Calibri"/>
                <a:cs typeface="Calibri"/>
                <a:sym typeface="Calibri"/>
              </a:rPr>
              <a:t>activations in the form of a tree, known as the </a:t>
            </a:r>
            <a:r>
              <a:rPr b="1" lang="en-US" sz="1800">
                <a:solidFill>
                  <a:srgbClr val="001F5F"/>
                </a:solidFill>
                <a:latin typeface="Calibri"/>
                <a:ea typeface="Calibri"/>
                <a:cs typeface="Calibri"/>
                <a:sym typeface="Calibri"/>
              </a:rPr>
              <a:t>activation tree</a:t>
            </a:r>
            <a:r>
              <a:rPr lang="en-US" sz="1800">
                <a:solidFill>
                  <a:srgbClr val="001F5F"/>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5" name="Shape 85"/>
        <p:cNvGrpSpPr/>
        <p:nvPr/>
      </p:nvGrpSpPr>
      <p:grpSpPr>
        <a:xfrm>
          <a:off x="0" y="0"/>
          <a:ext cx="0" cy="0"/>
          <a:chOff x="0" y="0"/>
          <a:chExt cx="0" cy="0"/>
        </a:xfrm>
      </p:grpSpPr>
      <p:pic>
        <p:nvPicPr>
          <p:cNvPr id="86" name="Google Shape;86;p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7" name="Google Shape;87;p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4"/>
          <p:cNvSpPr txBox="1"/>
          <p:nvPr/>
        </p:nvSpPr>
        <p:spPr>
          <a:xfrm>
            <a:off x="490524" y="760603"/>
            <a:ext cx="9339580" cy="5414010"/>
          </a:xfrm>
          <a:prstGeom prst="rect">
            <a:avLst/>
          </a:prstGeom>
          <a:noFill/>
          <a:ln>
            <a:noFill/>
          </a:ln>
        </p:spPr>
        <p:txBody>
          <a:bodyPr anchorCtr="0" anchor="t" bIns="0" lIns="0" spcFirstLastPara="1" rIns="0" wrap="square" tIns="12700">
            <a:spAutoFit/>
          </a:bodyPr>
          <a:lstStyle/>
          <a:p>
            <a:pPr indent="0" lvl="0" marL="34925"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34925"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23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A runtime environment </a:t>
            </a:r>
            <a:r>
              <a:rPr lang="en-US" sz="2000">
                <a:solidFill>
                  <a:srgbClr val="006FC0"/>
                </a:solidFill>
                <a:latin typeface="Calibri"/>
                <a:ea typeface="Calibri"/>
                <a:cs typeface="Calibri"/>
                <a:sym typeface="Calibri"/>
              </a:rPr>
              <a:t>is </a:t>
            </a:r>
            <a:r>
              <a:rPr b="1" lang="en-US" sz="2000">
                <a:solidFill>
                  <a:srgbClr val="006FC0"/>
                </a:solidFill>
                <a:latin typeface="Calibri"/>
                <a:ea typeface="Calibri"/>
                <a:cs typeface="Calibri"/>
                <a:sym typeface="Calibri"/>
              </a:rPr>
              <a:t>a set of data structures maintained at runtime to implement</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rgbClr val="006FC0"/>
                </a:solidFill>
                <a:latin typeface="Calibri"/>
                <a:ea typeface="Calibri"/>
                <a:cs typeface="Calibri"/>
                <a:sym typeface="Calibri"/>
              </a:rPr>
              <a:t>high-level structures such as</a:t>
            </a:r>
            <a:endParaRPr sz="2000">
              <a:solidFill>
                <a:schemeClr val="dk1"/>
              </a:solidFill>
              <a:latin typeface="Calibri"/>
              <a:ea typeface="Calibri"/>
              <a:cs typeface="Calibri"/>
              <a:sym typeface="Calibri"/>
            </a:endParaRPr>
          </a:p>
          <a:p>
            <a:pPr indent="-229234" lvl="1" marL="698500" marR="0" rtl="0" algn="l">
              <a:lnSpc>
                <a:spcPct val="100000"/>
              </a:lnSpc>
              <a:spcBef>
                <a:spcPts val="1710"/>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Functions,</a:t>
            </a:r>
            <a:endParaRPr b="0" i="0" sz="2000" u="none" cap="none" strike="noStrike">
              <a:solidFill>
                <a:schemeClr val="dk1"/>
              </a:solidFill>
              <a:latin typeface="Calibri"/>
              <a:ea typeface="Calibri"/>
              <a:cs typeface="Calibri"/>
              <a:sym typeface="Calibri"/>
            </a:endParaRPr>
          </a:p>
          <a:p>
            <a:pPr indent="-229234" lvl="1" marL="698500" marR="0" rtl="0" algn="l">
              <a:lnSpc>
                <a:spcPct val="100000"/>
              </a:lnSpc>
              <a:spcBef>
                <a:spcPts val="1689"/>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Objects,</a:t>
            </a:r>
            <a:endParaRPr b="0" i="0" sz="2000" u="none" cap="none" strike="noStrike">
              <a:solidFill>
                <a:schemeClr val="dk1"/>
              </a:solidFill>
              <a:latin typeface="Calibri"/>
              <a:ea typeface="Calibri"/>
              <a:cs typeface="Calibri"/>
              <a:sym typeface="Calibri"/>
            </a:endParaRPr>
          </a:p>
          <a:p>
            <a:pPr indent="-229234" lvl="1" marL="698500" marR="0" rtl="0" algn="l">
              <a:lnSpc>
                <a:spcPct val="100000"/>
              </a:lnSpc>
              <a:spcBef>
                <a:spcPts val="170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Exceptions,</a:t>
            </a:r>
            <a:endParaRPr b="0" i="0" sz="2000" u="none" cap="none" strike="noStrike">
              <a:solidFill>
                <a:schemeClr val="dk1"/>
              </a:solidFill>
              <a:latin typeface="Calibri"/>
              <a:ea typeface="Calibri"/>
              <a:cs typeface="Calibri"/>
              <a:sym typeface="Calibri"/>
            </a:endParaRPr>
          </a:p>
          <a:p>
            <a:pPr indent="-229234" lvl="1" marL="698500" marR="0" rtl="0" algn="l">
              <a:lnSpc>
                <a:spcPct val="100000"/>
              </a:lnSpc>
              <a:spcBef>
                <a:spcPts val="170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Data types,</a:t>
            </a:r>
            <a:endParaRPr b="0" i="0" sz="2000" u="none" cap="none" strike="noStrike">
              <a:solidFill>
                <a:schemeClr val="dk1"/>
              </a:solidFill>
              <a:latin typeface="Calibri"/>
              <a:ea typeface="Calibri"/>
              <a:cs typeface="Calibri"/>
              <a:sym typeface="Calibri"/>
            </a:endParaRPr>
          </a:p>
          <a:p>
            <a:pPr indent="-229234" lvl="1" marL="698500" marR="0" rtl="0" algn="l">
              <a:lnSpc>
                <a:spcPct val="100000"/>
              </a:lnSpc>
              <a:spcBef>
                <a:spcPts val="169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Flow-of-Control constructs, etc., </a:t>
            </a:r>
            <a:r>
              <a:rPr b="0" i="0" lang="en-US" sz="2000" u="none" cap="none" strike="noStrike">
                <a:solidFill>
                  <a:srgbClr val="3B3B3B"/>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10"/>
              </a:spcBef>
              <a:spcAft>
                <a:spcPts val="0"/>
              </a:spcAft>
              <a:buClr>
                <a:srgbClr val="001F5F"/>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Run time environment - Everything you need to execute a program.</a:t>
            </a:r>
            <a:endParaRPr sz="2000">
              <a:solidFill>
                <a:schemeClr val="dk1"/>
              </a:solidFill>
              <a:latin typeface="Calibri"/>
              <a:ea typeface="Calibri"/>
              <a:cs typeface="Calibri"/>
              <a:sym typeface="Calibri"/>
            </a:endParaRPr>
          </a:p>
        </p:txBody>
      </p:sp>
      <p:sp>
        <p:nvSpPr>
          <p:cNvPr id="89" name="Google Shape;89;p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5" name="Shape 525"/>
        <p:cNvGrpSpPr/>
        <p:nvPr/>
      </p:nvGrpSpPr>
      <p:grpSpPr>
        <a:xfrm>
          <a:off x="0" y="0"/>
          <a:ext cx="0" cy="0"/>
          <a:chOff x="0" y="0"/>
          <a:chExt cx="0" cy="0"/>
        </a:xfrm>
      </p:grpSpPr>
      <p:sp>
        <p:nvSpPr>
          <p:cNvPr id="526" name="Google Shape;526;p40"/>
          <p:cNvSpPr txBox="1"/>
          <p:nvPr/>
        </p:nvSpPr>
        <p:spPr>
          <a:xfrm>
            <a:off x="527710" y="2046049"/>
            <a:ext cx="7767955" cy="939800"/>
          </a:xfrm>
          <a:prstGeom prst="rect">
            <a:avLst/>
          </a:prstGeom>
          <a:noFill/>
          <a:ln>
            <a:noFill/>
          </a:ln>
        </p:spPr>
        <p:txBody>
          <a:bodyPr anchorCtr="0" anchor="t" bIns="0" lIns="0" spcFirstLastPara="1" rIns="0" wrap="square" tIns="164450">
            <a:spAutoFit/>
          </a:bodyPr>
          <a:lstStyle/>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An activation record is a block of storage that contains all the necessary</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rgbClr val="006FC0"/>
                </a:solidFill>
                <a:latin typeface="Calibri"/>
                <a:ea typeface="Calibri"/>
                <a:cs typeface="Calibri"/>
                <a:sym typeface="Calibri"/>
              </a:rPr>
              <a:t>information required by a single execution of a procedure.</a:t>
            </a:r>
            <a:endParaRPr sz="2000">
              <a:solidFill>
                <a:schemeClr val="dk1"/>
              </a:solidFill>
              <a:latin typeface="Calibri"/>
              <a:ea typeface="Calibri"/>
              <a:cs typeface="Calibri"/>
              <a:sym typeface="Calibri"/>
            </a:endParaRPr>
          </a:p>
        </p:txBody>
      </p:sp>
      <p:sp>
        <p:nvSpPr>
          <p:cNvPr id="527" name="Google Shape;527;p40"/>
          <p:cNvSpPr txBox="1"/>
          <p:nvPr/>
        </p:nvSpPr>
        <p:spPr>
          <a:xfrm>
            <a:off x="527710" y="3024352"/>
            <a:ext cx="8380730" cy="1397635"/>
          </a:xfrm>
          <a:prstGeom prst="rect">
            <a:avLst/>
          </a:prstGeom>
          <a:noFill/>
          <a:ln>
            <a:noFill/>
          </a:ln>
        </p:spPr>
        <p:txBody>
          <a:bodyPr anchorCtr="0" anchor="t" bIns="0" lIns="0" spcFirstLastPara="1" rIns="0" wrap="square" tIns="12700">
            <a:spAutoFit/>
          </a:bodyPr>
          <a:lstStyle/>
          <a:p>
            <a:pPr indent="-228600" lvl="0" marL="241300" marR="5080" rtl="0" algn="l">
              <a:lnSpc>
                <a:spcPct val="15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An activation record is used to store Status of the machine (the value of PC  and machine registers), Actual Parameters, Return values, Access and Control  links, and Local variables, when a procedure call occurs.</a:t>
            </a:r>
            <a:endParaRPr sz="2000">
              <a:solidFill>
                <a:schemeClr val="dk1"/>
              </a:solidFill>
              <a:latin typeface="Calibri"/>
              <a:ea typeface="Calibri"/>
              <a:cs typeface="Calibri"/>
              <a:sym typeface="Calibri"/>
            </a:endParaRPr>
          </a:p>
        </p:txBody>
      </p:sp>
      <p:sp>
        <p:nvSpPr>
          <p:cNvPr id="528" name="Google Shape;528;p40"/>
          <p:cNvSpPr txBox="1"/>
          <p:nvPr/>
        </p:nvSpPr>
        <p:spPr>
          <a:xfrm>
            <a:off x="527710" y="4610480"/>
            <a:ext cx="8063865" cy="1831339"/>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Function calls are implemented using a stack of activation records.</a:t>
            </a:r>
            <a:endParaRPr sz="2000">
              <a:solidFill>
                <a:schemeClr val="dk1"/>
              </a:solidFill>
              <a:latin typeface="Calibri"/>
              <a:ea typeface="Calibri"/>
              <a:cs typeface="Calibri"/>
              <a:sym typeface="Calibri"/>
            </a:endParaRPr>
          </a:p>
          <a:p>
            <a:pPr indent="-228600" lvl="1" marL="698500" marR="0" rtl="0" algn="l">
              <a:lnSpc>
                <a:spcPct val="100000"/>
              </a:lnSpc>
              <a:spcBef>
                <a:spcPts val="1705"/>
              </a:spcBef>
              <a:spcAft>
                <a:spcPts val="0"/>
              </a:spcAft>
              <a:buClr>
                <a:srgbClr val="3B3B3B"/>
              </a:buClr>
              <a:buSzPts val="2000"/>
              <a:buFont typeface="Noto Sans Symbols"/>
              <a:buChar char="▪"/>
            </a:pPr>
            <a:r>
              <a:rPr b="1" i="0" lang="en-US" sz="2000" u="none" cap="none" strike="noStrike">
                <a:solidFill>
                  <a:srgbClr val="3B3B3B"/>
                </a:solidFill>
                <a:latin typeface="Calibri"/>
                <a:ea typeface="Calibri"/>
                <a:cs typeface="Calibri"/>
                <a:sym typeface="Calibri"/>
              </a:rPr>
              <a:t>Calling a function pushes a new activation record onto the stack.</a:t>
            </a:r>
            <a:endParaRPr b="0" i="0" sz="2000" u="none" cap="none" strike="noStrike">
              <a:solidFill>
                <a:schemeClr val="dk1"/>
              </a:solidFill>
              <a:latin typeface="Calibri"/>
              <a:ea typeface="Calibri"/>
              <a:cs typeface="Calibri"/>
              <a:sym typeface="Calibri"/>
            </a:endParaRPr>
          </a:p>
          <a:p>
            <a:pPr indent="-228600" lvl="1" marL="698500" marR="5080" rtl="0" algn="l">
              <a:lnSpc>
                <a:spcPct val="150000"/>
              </a:lnSpc>
              <a:spcBef>
                <a:spcPts val="509"/>
              </a:spcBef>
              <a:spcAft>
                <a:spcPts val="0"/>
              </a:spcAft>
              <a:buClr>
                <a:srgbClr val="3B3B3B"/>
              </a:buClr>
              <a:buSzPts val="2000"/>
              <a:buFont typeface="Noto Sans Symbols"/>
              <a:buChar char="▪"/>
            </a:pPr>
            <a:r>
              <a:rPr b="1" i="0" lang="en-US" sz="2000" u="none" cap="none" strike="noStrike">
                <a:solidFill>
                  <a:srgbClr val="3B3B3B"/>
                </a:solidFill>
                <a:latin typeface="Calibri"/>
                <a:ea typeface="Calibri"/>
                <a:cs typeface="Calibri"/>
                <a:sym typeface="Calibri"/>
              </a:rPr>
              <a:t>Returning from a function pops the current activation record from the  stack.</a:t>
            </a:r>
            <a:endParaRPr b="0" i="0" sz="2000" u="none" cap="none" strike="noStrike">
              <a:solidFill>
                <a:schemeClr val="dk1"/>
              </a:solidFill>
              <a:latin typeface="Calibri"/>
              <a:ea typeface="Calibri"/>
              <a:cs typeface="Calibri"/>
              <a:sym typeface="Calibri"/>
            </a:endParaRPr>
          </a:p>
        </p:txBody>
      </p:sp>
      <p:pic>
        <p:nvPicPr>
          <p:cNvPr id="529" name="Google Shape;529;p4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30" name="Google Shape;530;p4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40"/>
          <p:cNvSpPr txBox="1"/>
          <p:nvPr/>
        </p:nvSpPr>
        <p:spPr>
          <a:xfrm>
            <a:off x="513080" y="760603"/>
            <a:ext cx="5363210" cy="1117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 (or Stack frames)</a:t>
            </a:r>
            <a:endParaRPr sz="2800">
              <a:solidFill>
                <a:schemeClr val="dk1"/>
              </a:solidFill>
              <a:latin typeface="Calibri"/>
              <a:ea typeface="Calibri"/>
              <a:cs typeface="Calibri"/>
              <a:sym typeface="Calibri"/>
            </a:endParaRPr>
          </a:p>
        </p:txBody>
      </p:sp>
      <p:sp>
        <p:nvSpPr>
          <p:cNvPr id="532" name="Google Shape;532;p4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533" name="Google Shape;533;p40"/>
          <p:cNvSpPr/>
          <p:nvPr/>
        </p:nvSpPr>
        <p:spPr>
          <a:xfrm>
            <a:off x="9131554" y="1740407"/>
            <a:ext cx="12700" cy="5118100"/>
          </a:xfrm>
          <a:custGeom>
            <a:rect b="b" l="l" r="r" t="t"/>
            <a:pathLst>
              <a:path extrusionOk="0" h="5118100" w="12700">
                <a:moveTo>
                  <a:pt x="12700" y="0"/>
                </a:moveTo>
                <a:lnTo>
                  <a:pt x="0" y="0"/>
                </a:lnTo>
                <a:lnTo>
                  <a:pt x="0" y="5117589"/>
                </a:lnTo>
                <a:lnTo>
                  <a:pt x="12700" y="5117589"/>
                </a:lnTo>
                <a:lnTo>
                  <a:pt x="12700" y="0"/>
                </a:lnTo>
                <a:close/>
              </a:path>
            </a:pathLst>
          </a:custGeom>
          <a:solidFill>
            <a:srgbClr val="A6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40"/>
          <p:cNvSpPr txBox="1"/>
          <p:nvPr/>
        </p:nvSpPr>
        <p:spPr>
          <a:xfrm>
            <a:off x="9601200" y="2034539"/>
            <a:ext cx="2197735" cy="287147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725">
            <a:spAutoFit/>
          </a:bodyPr>
          <a:lstStyle/>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Actual Parameters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Returned values</a:t>
            </a:r>
            <a:endParaRPr sz="1400">
              <a:solidFill>
                <a:schemeClr val="dk1"/>
              </a:solidFill>
              <a:latin typeface="Consolas"/>
              <a:ea typeface="Consolas"/>
              <a:cs typeface="Consolas"/>
              <a:sym typeface="Consolas"/>
            </a:endParaRPr>
          </a:p>
          <a:p>
            <a:pPr indent="0" lvl="0" marL="0" marR="0" rtl="0" algn="ctr">
              <a:lnSpc>
                <a:spcPct val="100000"/>
              </a:lnSpc>
              <a:spcBef>
                <a:spcPts val="5"/>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Control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Access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Saved machine Status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Local data</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Temporaries</a:t>
            </a:r>
            <a:endParaRPr sz="1400">
              <a:solidFill>
                <a:schemeClr val="dk1"/>
              </a:solidFill>
              <a:latin typeface="Consolas"/>
              <a:ea typeface="Consolas"/>
              <a:cs typeface="Consolas"/>
              <a:sym typeface="Consolas"/>
            </a:endParaRPr>
          </a:p>
        </p:txBody>
      </p:sp>
      <p:sp>
        <p:nvSpPr>
          <p:cNvPr id="535" name="Google Shape;535;p40"/>
          <p:cNvSpPr txBox="1"/>
          <p:nvPr/>
        </p:nvSpPr>
        <p:spPr>
          <a:xfrm>
            <a:off x="9193783" y="5030215"/>
            <a:ext cx="282321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Figure 7.5: </a:t>
            </a:r>
            <a:r>
              <a:rPr b="1" lang="en-US" sz="1400">
                <a:solidFill>
                  <a:srgbClr val="6F2F9F"/>
                </a:solidFill>
                <a:latin typeface="Calibri"/>
                <a:ea typeface="Calibri"/>
                <a:cs typeface="Calibri"/>
                <a:sym typeface="Calibri"/>
              </a:rPr>
              <a:t>A general activation record</a:t>
            </a:r>
            <a:endParaRPr sz="14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9" name="Shape 539"/>
        <p:cNvGrpSpPr/>
        <p:nvPr/>
      </p:nvGrpSpPr>
      <p:grpSpPr>
        <a:xfrm>
          <a:off x="0" y="0"/>
          <a:ext cx="0" cy="0"/>
          <a:chOff x="0" y="0"/>
          <a:chExt cx="0" cy="0"/>
        </a:xfrm>
      </p:grpSpPr>
      <p:sp>
        <p:nvSpPr>
          <p:cNvPr id="540" name="Google Shape;540;p41"/>
          <p:cNvSpPr txBox="1"/>
          <p:nvPr/>
        </p:nvSpPr>
        <p:spPr>
          <a:xfrm>
            <a:off x="527710" y="2046049"/>
            <a:ext cx="7741920" cy="1854200"/>
          </a:xfrm>
          <a:prstGeom prst="rect">
            <a:avLst/>
          </a:prstGeom>
          <a:noFill/>
          <a:ln>
            <a:noFill/>
          </a:ln>
        </p:spPr>
        <p:txBody>
          <a:bodyPr anchorCtr="0" anchor="t" bIns="0" lIns="0" spcFirstLastPara="1" rIns="0" wrap="square" tIns="12050">
            <a:spAutoFit/>
          </a:bodyPr>
          <a:lstStyle/>
          <a:p>
            <a:pPr indent="-228600" lvl="0" marL="241300" marR="508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When control returns from the </a:t>
            </a:r>
            <a:r>
              <a:rPr b="1" i="1" lang="en-US" sz="2000">
                <a:solidFill>
                  <a:schemeClr val="dk1"/>
                </a:solidFill>
                <a:latin typeface="Calibri"/>
                <a:ea typeface="Calibri"/>
                <a:cs typeface="Calibri"/>
                <a:sym typeface="Calibri"/>
              </a:rPr>
              <a:t>called procedure</a:t>
            </a:r>
            <a:r>
              <a:rPr b="1" lang="en-US" sz="2000">
                <a:solidFill>
                  <a:schemeClr val="dk1"/>
                </a:solidFill>
                <a:latin typeface="Calibri"/>
                <a:ea typeface="Calibri"/>
                <a:cs typeface="Calibri"/>
                <a:sym typeface="Calibri"/>
              </a:rPr>
              <a:t>, the activation of the  </a:t>
            </a:r>
            <a:r>
              <a:rPr b="1" i="1" lang="en-US" sz="2000">
                <a:solidFill>
                  <a:schemeClr val="dk1"/>
                </a:solidFill>
                <a:latin typeface="Calibri"/>
                <a:ea typeface="Calibri"/>
                <a:cs typeface="Calibri"/>
                <a:sym typeface="Calibri"/>
              </a:rPr>
              <a:t>calling procedure </a:t>
            </a:r>
            <a:r>
              <a:rPr b="1" lang="en-US" sz="2000">
                <a:solidFill>
                  <a:schemeClr val="dk1"/>
                </a:solidFill>
                <a:latin typeface="Calibri"/>
                <a:ea typeface="Calibri"/>
                <a:cs typeface="Calibri"/>
                <a:sym typeface="Calibri"/>
              </a:rPr>
              <a:t>can be restarted after restoring the values of relevant  registers and setting the program counter to the point immediately  after the call.</a:t>
            </a:r>
            <a:endParaRPr sz="2000">
              <a:solidFill>
                <a:schemeClr val="dk1"/>
              </a:solidFill>
              <a:latin typeface="Calibri"/>
              <a:ea typeface="Calibri"/>
              <a:cs typeface="Calibri"/>
              <a:sym typeface="Calibri"/>
            </a:endParaRPr>
          </a:p>
        </p:txBody>
      </p:sp>
      <p:sp>
        <p:nvSpPr>
          <p:cNvPr id="541" name="Google Shape;541;p41"/>
          <p:cNvSpPr txBox="1"/>
          <p:nvPr/>
        </p:nvSpPr>
        <p:spPr>
          <a:xfrm>
            <a:off x="527710" y="3939006"/>
            <a:ext cx="7369200" cy="782400"/>
          </a:xfrm>
          <a:prstGeom prst="rect">
            <a:avLst/>
          </a:prstGeom>
          <a:noFill/>
          <a:ln>
            <a:noFill/>
          </a:ln>
        </p:spPr>
        <p:txBody>
          <a:bodyPr anchorCtr="0" anchor="t" bIns="0" lIns="0" spcFirstLastPara="1" rIns="0" wrap="square" tIns="12700">
            <a:spAutoFit/>
          </a:bodyPr>
          <a:lstStyle/>
          <a:p>
            <a:pPr indent="-228600" lvl="0" marL="241300" marR="508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“Once a function returns, its activation record cannot be referenced  again.” </a:t>
            </a:r>
            <a:endParaRPr sz="2000">
              <a:solidFill>
                <a:schemeClr val="dk1"/>
              </a:solidFill>
              <a:latin typeface="Calibri"/>
              <a:ea typeface="Calibri"/>
              <a:cs typeface="Calibri"/>
              <a:sym typeface="Calibri"/>
            </a:endParaRPr>
          </a:p>
        </p:txBody>
      </p:sp>
      <p:pic>
        <p:nvPicPr>
          <p:cNvPr id="542" name="Google Shape;542;p4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43" name="Google Shape;543;p4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4" name="Google Shape;544;p41"/>
          <p:cNvSpPr txBox="1"/>
          <p:nvPr/>
        </p:nvSpPr>
        <p:spPr>
          <a:xfrm>
            <a:off x="513080" y="760603"/>
            <a:ext cx="5363210" cy="1117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AFEF"/>
                </a:solidFill>
                <a:latin typeface="Calibri"/>
                <a:ea typeface="Calibri"/>
                <a:cs typeface="Calibri"/>
                <a:sym typeface="Calibri"/>
              </a:rPr>
              <a:t>Activation Records (or Stack frames)</a:t>
            </a:r>
            <a:endParaRPr sz="2800">
              <a:solidFill>
                <a:schemeClr val="dk1"/>
              </a:solidFill>
              <a:latin typeface="Calibri"/>
              <a:ea typeface="Calibri"/>
              <a:cs typeface="Calibri"/>
              <a:sym typeface="Calibri"/>
            </a:endParaRPr>
          </a:p>
        </p:txBody>
      </p:sp>
      <p:sp>
        <p:nvSpPr>
          <p:cNvPr id="545" name="Google Shape;545;p4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546" name="Google Shape;546;p41"/>
          <p:cNvSpPr/>
          <p:nvPr/>
        </p:nvSpPr>
        <p:spPr>
          <a:xfrm>
            <a:off x="8854185" y="1696211"/>
            <a:ext cx="12700" cy="5161915"/>
          </a:xfrm>
          <a:custGeom>
            <a:rect b="b" l="l" r="r" t="t"/>
            <a:pathLst>
              <a:path extrusionOk="0" h="5161915" w="12700">
                <a:moveTo>
                  <a:pt x="12700" y="0"/>
                </a:moveTo>
                <a:lnTo>
                  <a:pt x="0" y="0"/>
                </a:lnTo>
                <a:lnTo>
                  <a:pt x="0" y="5161784"/>
                </a:lnTo>
                <a:lnTo>
                  <a:pt x="12700" y="5161784"/>
                </a:lnTo>
                <a:lnTo>
                  <a:pt x="12700" y="0"/>
                </a:lnTo>
                <a:close/>
              </a:path>
            </a:pathLst>
          </a:custGeom>
          <a:solidFill>
            <a:srgbClr val="A6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7" name="Google Shape;547;p41"/>
          <p:cNvSpPr txBox="1"/>
          <p:nvPr/>
        </p:nvSpPr>
        <p:spPr>
          <a:xfrm>
            <a:off x="9601200" y="2034539"/>
            <a:ext cx="2197735" cy="287147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725">
            <a:spAutoFit/>
          </a:bodyPr>
          <a:lstStyle/>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Actual Parameters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Returned values</a:t>
            </a:r>
            <a:endParaRPr sz="1400">
              <a:solidFill>
                <a:schemeClr val="dk1"/>
              </a:solidFill>
              <a:latin typeface="Consolas"/>
              <a:ea typeface="Consolas"/>
              <a:cs typeface="Consolas"/>
              <a:sym typeface="Consolas"/>
            </a:endParaRPr>
          </a:p>
          <a:p>
            <a:pPr indent="0" lvl="0" marL="0" marR="0" rtl="0" algn="ctr">
              <a:lnSpc>
                <a:spcPct val="100000"/>
              </a:lnSpc>
              <a:spcBef>
                <a:spcPts val="5"/>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Control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Access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Saved machine Status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Local data</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Temporaries</a:t>
            </a:r>
            <a:endParaRPr sz="1400">
              <a:solidFill>
                <a:schemeClr val="dk1"/>
              </a:solidFill>
              <a:latin typeface="Consolas"/>
              <a:ea typeface="Consolas"/>
              <a:cs typeface="Consolas"/>
              <a:sym typeface="Consolas"/>
            </a:endParaRPr>
          </a:p>
        </p:txBody>
      </p:sp>
      <p:sp>
        <p:nvSpPr>
          <p:cNvPr id="548" name="Google Shape;548;p41"/>
          <p:cNvSpPr txBox="1"/>
          <p:nvPr/>
        </p:nvSpPr>
        <p:spPr>
          <a:xfrm>
            <a:off x="9193783" y="5030215"/>
            <a:ext cx="282321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Figure 7.5: </a:t>
            </a:r>
            <a:r>
              <a:rPr b="1" lang="en-US" sz="1400">
                <a:solidFill>
                  <a:srgbClr val="6F2F9F"/>
                </a:solidFill>
                <a:latin typeface="Calibri"/>
                <a:ea typeface="Calibri"/>
                <a:cs typeface="Calibri"/>
                <a:sym typeface="Calibri"/>
              </a:rPr>
              <a:t>A general activation record</a:t>
            </a:r>
            <a:endParaRPr sz="1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2" name="Shape 552"/>
        <p:cNvGrpSpPr/>
        <p:nvPr/>
      </p:nvGrpSpPr>
      <p:grpSpPr>
        <a:xfrm>
          <a:off x="0" y="0"/>
          <a:ext cx="0" cy="0"/>
          <a:chOff x="0" y="0"/>
          <a:chExt cx="0" cy="0"/>
        </a:xfrm>
      </p:grpSpPr>
      <p:sp>
        <p:nvSpPr>
          <p:cNvPr id="553" name="Google Shape;553;p42"/>
          <p:cNvSpPr txBox="1"/>
          <p:nvPr/>
        </p:nvSpPr>
        <p:spPr>
          <a:xfrm>
            <a:off x="513080" y="760603"/>
            <a:ext cx="5411470" cy="57213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AFE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228600" lvl="0" marL="300990" marR="756920" rtl="0" algn="just">
              <a:lnSpc>
                <a:spcPct val="100000"/>
              </a:lnSpc>
              <a:spcBef>
                <a:spcPts val="1050"/>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Procedure calls and returns are usually  managed by a run-time stack called the  </a:t>
            </a:r>
            <a:r>
              <a:rPr b="1" lang="en-US" sz="2100">
                <a:solidFill>
                  <a:srgbClr val="006FC0"/>
                </a:solidFill>
                <a:latin typeface="Calibri"/>
                <a:ea typeface="Calibri"/>
                <a:cs typeface="Calibri"/>
                <a:sym typeface="Calibri"/>
              </a:rPr>
              <a:t>control stack</a:t>
            </a:r>
            <a:r>
              <a:rPr b="1"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8600" lvl="0" marL="300990" marR="290830" rtl="0" algn="l">
              <a:lnSpc>
                <a:spcPct val="100000"/>
              </a:lnSpc>
              <a:spcBef>
                <a:spcPts val="5"/>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Each live activation has an </a:t>
            </a:r>
            <a:r>
              <a:rPr b="1" lang="en-US" sz="2100" u="sng">
                <a:solidFill>
                  <a:schemeClr val="dk1"/>
                </a:solidFill>
                <a:latin typeface="Calibri"/>
                <a:ea typeface="Calibri"/>
                <a:cs typeface="Calibri"/>
                <a:sym typeface="Calibri"/>
              </a:rPr>
              <a:t> 	</a:t>
            </a:r>
            <a:r>
              <a:rPr b="1" lang="en-US" sz="2100">
                <a:solidFill>
                  <a:srgbClr val="006FC0"/>
                </a:solidFill>
                <a:latin typeface="Calibri"/>
                <a:ea typeface="Calibri"/>
                <a:cs typeface="Calibri"/>
                <a:sym typeface="Calibri"/>
              </a:rPr>
              <a:t>_  </a:t>
            </a:r>
            <a:r>
              <a:rPr b="1" lang="en-US" sz="2100">
                <a:solidFill>
                  <a:schemeClr val="dk1"/>
                </a:solidFill>
                <a:latin typeface="Calibri"/>
                <a:ea typeface="Calibri"/>
                <a:cs typeface="Calibri"/>
                <a:sym typeface="Calibri"/>
              </a:rPr>
              <a:t>on the control stack</a:t>
            </a:r>
            <a:r>
              <a:rPr lang="en-US" sz="2100">
                <a:solidFill>
                  <a:schemeClr val="dk1"/>
                </a:solidFill>
                <a:latin typeface="Calibri"/>
                <a:ea typeface="Calibri"/>
                <a:cs typeface="Calibri"/>
                <a:sym typeface="Calibri"/>
              </a:rPr>
              <a:t>, with the root of the  activation tree at the bottom.</a:t>
            </a:r>
            <a:endParaRPr sz="21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8600" lvl="0" marL="300990" marR="5080" rtl="0" algn="l">
              <a:lnSpc>
                <a:spcPct val="100000"/>
              </a:lnSpc>
              <a:spcBef>
                <a:spcPts val="0"/>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The entire sequence of activation records on  the stack corresponds to the</a:t>
            </a:r>
            <a:r>
              <a:rPr b="1" lang="en-US" sz="2100" u="sng">
                <a:solidFill>
                  <a:schemeClr val="dk1"/>
                </a:solidFill>
                <a:latin typeface="Calibri"/>
                <a:ea typeface="Calibri"/>
                <a:cs typeface="Calibri"/>
                <a:sym typeface="Calibri"/>
              </a:rPr>
              <a:t>	</a:t>
            </a:r>
            <a:r>
              <a:rPr b="1" lang="en-US" sz="2100">
                <a:solidFill>
                  <a:schemeClr val="dk1"/>
                </a:solidFill>
                <a:latin typeface="Calibri"/>
                <a:ea typeface="Calibri"/>
                <a:cs typeface="Calibri"/>
                <a:sym typeface="Calibri"/>
              </a:rPr>
              <a:t>in the  activation tree to the activation where control  currently resides</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300990" marR="12065" rtl="0" algn="l">
              <a:lnSpc>
                <a:spcPct val="100000"/>
              </a:lnSpc>
              <a:spcBef>
                <a:spcPts val="5"/>
              </a:spcBef>
              <a:spcAft>
                <a:spcPts val="0"/>
              </a:spcAft>
              <a:buNone/>
            </a:pPr>
            <a:r>
              <a:rPr lang="en-US" sz="2100">
                <a:solidFill>
                  <a:schemeClr val="dk1"/>
                </a:solidFill>
                <a:latin typeface="Calibri"/>
                <a:ea typeface="Calibri"/>
                <a:cs typeface="Calibri"/>
                <a:sym typeface="Calibri"/>
              </a:rPr>
              <a:t>The latter activation has its record at the top of  the stack.</a:t>
            </a:r>
            <a:endParaRPr sz="2100">
              <a:solidFill>
                <a:schemeClr val="dk1"/>
              </a:solidFill>
              <a:latin typeface="Calibri"/>
              <a:ea typeface="Calibri"/>
              <a:cs typeface="Calibri"/>
              <a:sym typeface="Calibri"/>
            </a:endParaRPr>
          </a:p>
        </p:txBody>
      </p:sp>
      <p:pic>
        <p:nvPicPr>
          <p:cNvPr id="554" name="Google Shape;554;p4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55" name="Google Shape;555;p4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4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557" name="Google Shape;557;p42"/>
          <p:cNvPicPr preferRelativeResize="0"/>
          <p:nvPr/>
        </p:nvPicPr>
        <p:blipFill rotWithShape="1">
          <a:blip r:embed="rId4">
            <a:alphaModFix/>
          </a:blip>
          <a:srcRect b="0" l="0" r="0" t="0"/>
          <a:stretch/>
        </p:blipFill>
        <p:spPr>
          <a:xfrm>
            <a:off x="8717943" y="1975866"/>
            <a:ext cx="3234932" cy="3960495"/>
          </a:xfrm>
          <a:prstGeom prst="rect">
            <a:avLst/>
          </a:prstGeom>
          <a:noFill/>
          <a:ln>
            <a:noFill/>
          </a:ln>
        </p:spPr>
      </p:pic>
      <p:grpSp>
        <p:nvGrpSpPr>
          <p:cNvPr id="558" name="Google Shape;558;p42"/>
          <p:cNvGrpSpPr/>
          <p:nvPr/>
        </p:nvGrpSpPr>
        <p:grpSpPr>
          <a:xfrm>
            <a:off x="2441448" y="1556003"/>
            <a:ext cx="5943513" cy="5227955"/>
            <a:chOff x="2441448" y="1556003"/>
            <a:chExt cx="5943513" cy="5227955"/>
          </a:xfrm>
        </p:grpSpPr>
        <p:sp>
          <p:nvSpPr>
            <p:cNvPr id="559" name="Google Shape;559;p42"/>
            <p:cNvSpPr/>
            <p:nvPr/>
          </p:nvSpPr>
          <p:spPr>
            <a:xfrm>
              <a:off x="5969507" y="1556003"/>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0" name="Google Shape;560;p42"/>
            <p:cNvPicPr preferRelativeResize="0"/>
            <p:nvPr/>
          </p:nvPicPr>
          <p:blipFill rotWithShape="1">
            <a:blip r:embed="rId5">
              <a:alphaModFix/>
            </a:blip>
            <a:srcRect b="0" l="0" r="0" t="0"/>
            <a:stretch/>
          </p:blipFill>
          <p:spPr>
            <a:xfrm>
              <a:off x="6097926" y="3152400"/>
              <a:ext cx="2287035" cy="3305531"/>
            </a:xfrm>
            <a:prstGeom prst="rect">
              <a:avLst/>
            </a:prstGeom>
            <a:noFill/>
            <a:ln>
              <a:noFill/>
            </a:ln>
          </p:spPr>
        </p:pic>
        <p:sp>
          <p:nvSpPr>
            <p:cNvPr id="561" name="Google Shape;561;p42"/>
            <p:cNvSpPr/>
            <p:nvPr/>
          </p:nvSpPr>
          <p:spPr>
            <a:xfrm>
              <a:off x="2441448" y="2880105"/>
              <a:ext cx="4627245" cy="454025"/>
            </a:xfrm>
            <a:custGeom>
              <a:rect b="b" l="l" r="r" t="t"/>
              <a:pathLst>
                <a:path extrusionOk="0" h="454025" w="4627245">
                  <a:moveTo>
                    <a:pt x="4551172" y="377444"/>
                  </a:moveTo>
                  <a:lnTo>
                    <a:pt x="4551013" y="409130"/>
                  </a:lnTo>
                  <a:lnTo>
                    <a:pt x="4563745" y="409194"/>
                  </a:lnTo>
                  <a:lnTo>
                    <a:pt x="4563618" y="421894"/>
                  </a:lnTo>
                  <a:lnTo>
                    <a:pt x="4550949" y="421894"/>
                  </a:lnTo>
                  <a:lnTo>
                    <a:pt x="4550791" y="453644"/>
                  </a:lnTo>
                  <a:lnTo>
                    <a:pt x="4615039" y="421894"/>
                  </a:lnTo>
                  <a:lnTo>
                    <a:pt x="4563618" y="421894"/>
                  </a:lnTo>
                  <a:lnTo>
                    <a:pt x="4615166" y="421830"/>
                  </a:lnTo>
                  <a:lnTo>
                    <a:pt x="4627118" y="415925"/>
                  </a:lnTo>
                  <a:lnTo>
                    <a:pt x="4551172" y="377444"/>
                  </a:lnTo>
                  <a:close/>
                </a:path>
                <a:path extrusionOk="0" h="454025" w="4627245">
                  <a:moveTo>
                    <a:pt x="4551013" y="409130"/>
                  </a:moveTo>
                  <a:lnTo>
                    <a:pt x="4550950" y="421830"/>
                  </a:lnTo>
                  <a:lnTo>
                    <a:pt x="4563618" y="421894"/>
                  </a:lnTo>
                  <a:lnTo>
                    <a:pt x="4563745" y="409194"/>
                  </a:lnTo>
                  <a:lnTo>
                    <a:pt x="4551013" y="409130"/>
                  </a:lnTo>
                  <a:close/>
                </a:path>
                <a:path extrusionOk="0" h="454025" w="4627245">
                  <a:moveTo>
                    <a:pt x="2319457" y="207518"/>
                  </a:moveTo>
                  <a:lnTo>
                    <a:pt x="2306574" y="207518"/>
                  </a:lnTo>
                  <a:lnTo>
                    <a:pt x="2307081" y="209296"/>
                  </a:lnTo>
                  <a:lnTo>
                    <a:pt x="2306985" y="210058"/>
                  </a:lnTo>
                  <a:lnTo>
                    <a:pt x="2331085" y="240538"/>
                  </a:lnTo>
                  <a:lnTo>
                    <a:pt x="2392044" y="264795"/>
                  </a:lnTo>
                  <a:lnTo>
                    <a:pt x="2466213" y="283464"/>
                  </a:lnTo>
                  <a:lnTo>
                    <a:pt x="2511171" y="292481"/>
                  </a:lnTo>
                  <a:lnTo>
                    <a:pt x="2561336" y="301498"/>
                  </a:lnTo>
                  <a:lnTo>
                    <a:pt x="2616200" y="310261"/>
                  </a:lnTo>
                  <a:lnTo>
                    <a:pt x="2675890" y="318897"/>
                  </a:lnTo>
                  <a:lnTo>
                    <a:pt x="2739898" y="327279"/>
                  </a:lnTo>
                  <a:lnTo>
                    <a:pt x="2808097" y="335407"/>
                  </a:lnTo>
                  <a:lnTo>
                    <a:pt x="2880232" y="343281"/>
                  </a:lnTo>
                  <a:lnTo>
                    <a:pt x="3036062" y="358267"/>
                  </a:lnTo>
                  <a:lnTo>
                    <a:pt x="3205226" y="372110"/>
                  </a:lnTo>
                  <a:lnTo>
                    <a:pt x="3480816" y="390144"/>
                  </a:lnTo>
                  <a:lnTo>
                    <a:pt x="3879850" y="408686"/>
                  </a:lnTo>
                  <a:lnTo>
                    <a:pt x="4195445" y="417703"/>
                  </a:lnTo>
                  <a:lnTo>
                    <a:pt x="4410456" y="421132"/>
                  </a:lnTo>
                  <a:lnTo>
                    <a:pt x="4550950" y="421830"/>
                  </a:lnTo>
                  <a:lnTo>
                    <a:pt x="4551013" y="409130"/>
                  </a:lnTo>
                  <a:lnTo>
                    <a:pt x="4410583" y="408432"/>
                  </a:lnTo>
                  <a:lnTo>
                    <a:pt x="3984243" y="399542"/>
                  </a:lnTo>
                  <a:lnTo>
                    <a:pt x="3984371" y="399542"/>
                  </a:lnTo>
                  <a:lnTo>
                    <a:pt x="3578225" y="382778"/>
                  </a:lnTo>
                  <a:lnTo>
                    <a:pt x="3295268" y="365760"/>
                  </a:lnTo>
                  <a:lnTo>
                    <a:pt x="3295396" y="365760"/>
                  </a:lnTo>
                  <a:lnTo>
                    <a:pt x="3120009" y="352679"/>
                  </a:lnTo>
                  <a:lnTo>
                    <a:pt x="3037078" y="345567"/>
                  </a:lnTo>
                  <a:lnTo>
                    <a:pt x="2882770" y="330708"/>
                  </a:lnTo>
                  <a:lnTo>
                    <a:pt x="2881629" y="330708"/>
                  </a:lnTo>
                  <a:lnTo>
                    <a:pt x="2809493" y="322707"/>
                  </a:lnTo>
                  <a:lnTo>
                    <a:pt x="2809621" y="322707"/>
                  </a:lnTo>
                  <a:lnTo>
                    <a:pt x="2741422" y="314706"/>
                  </a:lnTo>
                  <a:lnTo>
                    <a:pt x="2677541" y="306324"/>
                  </a:lnTo>
                  <a:lnTo>
                    <a:pt x="2618104" y="297688"/>
                  </a:lnTo>
                  <a:lnTo>
                    <a:pt x="2564163" y="289052"/>
                  </a:lnTo>
                  <a:lnTo>
                    <a:pt x="2563494" y="289052"/>
                  </a:lnTo>
                  <a:lnTo>
                    <a:pt x="2513584" y="280035"/>
                  </a:lnTo>
                  <a:lnTo>
                    <a:pt x="2468753" y="271018"/>
                  </a:lnTo>
                  <a:lnTo>
                    <a:pt x="2469006" y="271018"/>
                  </a:lnTo>
                  <a:lnTo>
                    <a:pt x="2430058" y="262001"/>
                  </a:lnTo>
                  <a:lnTo>
                    <a:pt x="2429637" y="262001"/>
                  </a:lnTo>
                  <a:lnTo>
                    <a:pt x="2396060" y="252730"/>
                  </a:lnTo>
                  <a:lnTo>
                    <a:pt x="2368043" y="243459"/>
                  </a:lnTo>
                  <a:lnTo>
                    <a:pt x="2367915" y="243459"/>
                  </a:lnTo>
                  <a:lnTo>
                    <a:pt x="2356291" y="238760"/>
                  </a:lnTo>
                  <a:lnTo>
                    <a:pt x="2345816" y="234061"/>
                  </a:lnTo>
                  <a:lnTo>
                    <a:pt x="2345957" y="234061"/>
                  </a:lnTo>
                  <a:lnTo>
                    <a:pt x="2337788" y="229743"/>
                  </a:lnTo>
                  <a:lnTo>
                    <a:pt x="2331098" y="225425"/>
                  </a:lnTo>
                  <a:lnTo>
                    <a:pt x="2330957" y="225425"/>
                  </a:lnTo>
                  <a:lnTo>
                    <a:pt x="2330445" y="225014"/>
                  </a:lnTo>
                  <a:lnTo>
                    <a:pt x="2326145" y="221361"/>
                  </a:lnTo>
                  <a:lnTo>
                    <a:pt x="2325878" y="221361"/>
                  </a:lnTo>
                  <a:lnTo>
                    <a:pt x="2322900" y="217932"/>
                  </a:lnTo>
                  <a:lnTo>
                    <a:pt x="2322576" y="217932"/>
                  </a:lnTo>
                  <a:lnTo>
                    <a:pt x="2321687" y="216535"/>
                  </a:lnTo>
                  <a:lnTo>
                    <a:pt x="2321895" y="216535"/>
                  </a:lnTo>
                  <a:lnTo>
                    <a:pt x="2321029" y="214757"/>
                  </a:lnTo>
                  <a:lnTo>
                    <a:pt x="2320671" y="214757"/>
                  </a:lnTo>
                  <a:lnTo>
                    <a:pt x="2320163" y="212979"/>
                  </a:lnTo>
                  <a:lnTo>
                    <a:pt x="2320382" y="212979"/>
                  </a:lnTo>
                  <a:lnTo>
                    <a:pt x="2319773" y="209296"/>
                  </a:lnTo>
                  <a:lnTo>
                    <a:pt x="2307081" y="209296"/>
                  </a:lnTo>
                  <a:lnTo>
                    <a:pt x="2306752" y="208620"/>
                  </a:lnTo>
                  <a:lnTo>
                    <a:pt x="2319653" y="208620"/>
                  </a:lnTo>
                  <a:lnTo>
                    <a:pt x="2319457" y="207518"/>
                  </a:lnTo>
                  <a:close/>
                </a:path>
                <a:path extrusionOk="0" h="454025" w="4627245">
                  <a:moveTo>
                    <a:pt x="2881503" y="330581"/>
                  </a:moveTo>
                  <a:lnTo>
                    <a:pt x="2882770" y="330708"/>
                  </a:lnTo>
                  <a:lnTo>
                    <a:pt x="2881503" y="330581"/>
                  </a:lnTo>
                  <a:close/>
                </a:path>
                <a:path extrusionOk="0" h="454025" w="4627245">
                  <a:moveTo>
                    <a:pt x="2563367" y="288925"/>
                  </a:moveTo>
                  <a:lnTo>
                    <a:pt x="2563494" y="289052"/>
                  </a:lnTo>
                  <a:lnTo>
                    <a:pt x="2564163" y="289052"/>
                  </a:lnTo>
                  <a:lnTo>
                    <a:pt x="2563367" y="288925"/>
                  </a:lnTo>
                  <a:close/>
                </a:path>
                <a:path extrusionOk="0" h="454025" w="4627245">
                  <a:moveTo>
                    <a:pt x="2429510" y="261874"/>
                  </a:moveTo>
                  <a:lnTo>
                    <a:pt x="2429637" y="262001"/>
                  </a:lnTo>
                  <a:lnTo>
                    <a:pt x="2430058" y="262001"/>
                  </a:lnTo>
                  <a:lnTo>
                    <a:pt x="2429510" y="261874"/>
                  </a:lnTo>
                  <a:close/>
                </a:path>
                <a:path extrusionOk="0" h="454025" w="4627245">
                  <a:moveTo>
                    <a:pt x="2395601" y="252603"/>
                  </a:moveTo>
                  <a:lnTo>
                    <a:pt x="2395981" y="252730"/>
                  </a:lnTo>
                  <a:lnTo>
                    <a:pt x="2395601" y="252603"/>
                  </a:lnTo>
                  <a:close/>
                </a:path>
                <a:path extrusionOk="0" h="454025" w="4627245">
                  <a:moveTo>
                    <a:pt x="2367661" y="243332"/>
                  </a:moveTo>
                  <a:lnTo>
                    <a:pt x="2367915" y="243459"/>
                  </a:lnTo>
                  <a:lnTo>
                    <a:pt x="2368043" y="243459"/>
                  </a:lnTo>
                  <a:lnTo>
                    <a:pt x="2367661" y="243332"/>
                  </a:lnTo>
                  <a:close/>
                </a:path>
                <a:path extrusionOk="0" h="454025" w="4627245">
                  <a:moveTo>
                    <a:pt x="2355977" y="238633"/>
                  </a:moveTo>
                  <a:lnTo>
                    <a:pt x="2356230" y="238760"/>
                  </a:lnTo>
                  <a:lnTo>
                    <a:pt x="2355977" y="238633"/>
                  </a:lnTo>
                  <a:close/>
                </a:path>
                <a:path extrusionOk="0" h="454025" w="4627245">
                  <a:moveTo>
                    <a:pt x="2345957" y="234061"/>
                  </a:moveTo>
                  <a:lnTo>
                    <a:pt x="2345816" y="234061"/>
                  </a:lnTo>
                  <a:lnTo>
                    <a:pt x="2346198" y="234188"/>
                  </a:lnTo>
                  <a:lnTo>
                    <a:pt x="2345957" y="234061"/>
                  </a:lnTo>
                  <a:close/>
                </a:path>
                <a:path extrusionOk="0" h="454025" w="4627245">
                  <a:moveTo>
                    <a:pt x="2337307" y="229489"/>
                  </a:moveTo>
                  <a:lnTo>
                    <a:pt x="2337689" y="229743"/>
                  </a:lnTo>
                  <a:lnTo>
                    <a:pt x="2337307" y="229489"/>
                  </a:lnTo>
                  <a:close/>
                </a:path>
                <a:path extrusionOk="0" h="454025" w="4627245">
                  <a:moveTo>
                    <a:pt x="2330323" y="224917"/>
                  </a:moveTo>
                  <a:lnTo>
                    <a:pt x="2330957" y="225425"/>
                  </a:lnTo>
                  <a:lnTo>
                    <a:pt x="2330472" y="225014"/>
                  </a:lnTo>
                  <a:lnTo>
                    <a:pt x="2330323" y="224917"/>
                  </a:lnTo>
                  <a:close/>
                </a:path>
                <a:path extrusionOk="0" h="454025" w="4627245">
                  <a:moveTo>
                    <a:pt x="2330472" y="225014"/>
                  </a:moveTo>
                  <a:lnTo>
                    <a:pt x="2330957" y="225425"/>
                  </a:lnTo>
                  <a:lnTo>
                    <a:pt x="2331098" y="225425"/>
                  </a:lnTo>
                  <a:lnTo>
                    <a:pt x="2330472" y="225014"/>
                  </a:lnTo>
                  <a:close/>
                </a:path>
                <a:path extrusionOk="0" h="454025" w="4627245">
                  <a:moveTo>
                    <a:pt x="2330356" y="224917"/>
                  </a:moveTo>
                  <a:close/>
                </a:path>
                <a:path extrusionOk="0" h="454025" w="4627245">
                  <a:moveTo>
                    <a:pt x="2325242" y="220599"/>
                  </a:moveTo>
                  <a:lnTo>
                    <a:pt x="2325878" y="221361"/>
                  </a:lnTo>
                  <a:lnTo>
                    <a:pt x="2326145" y="221361"/>
                  </a:lnTo>
                  <a:lnTo>
                    <a:pt x="2325242" y="220599"/>
                  </a:lnTo>
                  <a:close/>
                </a:path>
                <a:path extrusionOk="0" h="454025" w="4627245">
                  <a:moveTo>
                    <a:pt x="2321687" y="216535"/>
                  </a:moveTo>
                  <a:lnTo>
                    <a:pt x="2322576" y="217932"/>
                  </a:lnTo>
                  <a:lnTo>
                    <a:pt x="2322161" y="217081"/>
                  </a:lnTo>
                  <a:lnTo>
                    <a:pt x="2321687" y="216535"/>
                  </a:lnTo>
                  <a:close/>
                </a:path>
                <a:path extrusionOk="0" h="454025" w="4627245">
                  <a:moveTo>
                    <a:pt x="2322161" y="217081"/>
                  </a:moveTo>
                  <a:lnTo>
                    <a:pt x="2322576" y="217932"/>
                  </a:lnTo>
                  <a:lnTo>
                    <a:pt x="2322900" y="217932"/>
                  </a:lnTo>
                  <a:lnTo>
                    <a:pt x="2322161" y="217081"/>
                  </a:lnTo>
                  <a:close/>
                </a:path>
                <a:path extrusionOk="0" h="454025" w="4627245">
                  <a:moveTo>
                    <a:pt x="2321895" y="216535"/>
                  </a:moveTo>
                  <a:lnTo>
                    <a:pt x="2321687" y="216535"/>
                  </a:lnTo>
                  <a:lnTo>
                    <a:pt x="2322161" y="217081"/>
                  </a:lnTo>
                  <a:lnTo>
                    <a:pt x="2321895" y="216535"/>
                  </a:lnTo>
                  <a:close/>
                </a:path>
                <a:path extrusionOk="0" h="454025" w="4627245">
                  <a:moveTo>
                    <a:pt x="2320163" y="212979"/>
                  </a:moveTo>
                  <a:lnTo>
                    <a:pt x="2320671" y="214757"/>
                  </a:lnTo>
                  <a:lnTo>
                    <a:pt x="2320492" y="213654"/>
                  </a:lnTo>
                  <a:lnTo>
                    <a:pt x="2320163" y="212979"/>
                  </a:lnTo>
                  <a:close/>
                </a:path>
                <a:path extrusionOk="0" h="454025" w="4627245">
                  <a:moveTo>
                    <a:pt x="2320492" y="213654"/>
                  </a:moveTo>
                  <a:lnTo>
                    <a:pt x="2320671" y="214757"/>
                  </a:lnTo>
                  <a:lnTo>
                    <a:pt x="2321029" y="214757"/>
                  </a:lnTo>
                  <a:lnTo>
                    <a:pt x="2320492" y="213654"/>
                  </a:lnTo>
                  <a:close/>
                </a:path>
                <a:path extrusionOk="0" h="454025" w="4627245">
                  <a:moveTo>
                    <a:pt x="2320382" y="212979"/>
                  </a:moveTo>
                  <a:lnTo>
                    <a:pt x="2320163" y="212979"/>
                  </a:lnTo>
                  <a:lnTo>
                    <a:pt x="2320492" y="213654"/>
                  </a:lnTo>
                  <a:lnTo>
                    <a:pt x="2320382" y="212979"/>
                  </a:lnTo>
                  <a:close/>
                </a:path>
                <a:path extrusionOk="0" h="454025" w="4627245">
                  <a:moveTo>
                    <a:pt x="2306574" y="207518"/>
                  </a:moveTo>
                  <a:lnTo>
                    <a:pt x="2306752" y="208620"/>
                  </a:lnTo>
                  <a:lnTo>
                    <a:pt x="2307081" y="209296"/>
                  </a:lnTo>
                  <a:lnTo>
                    <a:pt x="2306574" y="207518"/>
                  </a:lnTo>
                  <a:close/>
                </a:path>
                <a:path extrusionOk="0" h="454025" w="4627245">
                  <a:moveTo>
                    <a:pt x="2305083" y="205193"/>
                  </a:moveTo>
                  <a:lnTo>
                    <a:pt x="2306752" y="208620"/>
                  </a:lnTo>
                  <a:lnTo>
                    <a:pt x="2306574" y="207518"/>
                  </a:lnTo>
                  <a:lnTo>
                    <a:pt x="2319457" y="207518"/>
                  </a:lnTo>
                  <a:lnTo>
                    <a:pt x="2319141" y="205740"/>
                  </a:lnTo>
                  <a:lnTo>
                    <a:pt x="2305557" y="205740"/>
                  </a:lnTo>
                  <a:lnTo>
                    <a:pt x="2305083" y="205193"/>
                  </a:lnTo>
                  <a:close/>
                </a:path>
                <a:path extrusionOk="0" h="454025" w="4627245">
                  <a:moveTo>
                    <a:pt x="2304668" y="204343"/>
                  </a:moveTo>
                  <a:lnTo>
                    <a:pt x="2305083" y="205193"/>
                  </a:lnTo>
                  <a:lnTo>
                    <a:pt x="2305557" y="205740"/>
                  </a:lnTo>
                  <a:lnTo>
                    <a:pt x="2304668" y="204343"/>
                  </a:lnTo>
                  <a:close/>
                </a:path>
                <a:path extrusionOk="0" h="454025" w="4627245">
                  <a:moveTo>
                    <a:pt x="2318892" y="204343"/>
                  </a:moveTo>
                  <a:lnTo>
                    <a:pt x="2304668" y="204343"/>
                  </a:lnTo>
                  <a:lnTo>
                    <a:pt x="2305557" y="205740"/>
                  </a:lnTo>
                  <a:lnTo>
                    <a:pt x="2319141" y="205740"/>
                  </a:lnTo>
                  <a:lnTo>
                    <a:pt x="2318892" y="204343"/>
                  </a:lnTo>
                  <a:close/>
                </a:path>
                <a:path extrusionOk="0" h="454025" w="4627245">
                  <a:moveTo>
                    <a:pt x="2317144" y="200914"/>
                  </a:moveTo>
                  <a:lnTo>
                    <a:pt x="2301366" y="200914"/>
                  </a:lnTo>
                  <a:lnTo>
                    <a:pt x="2305083" y="205193"/>
                  </a:lnTo>
                  <a:lnTo>
                    <a:pt x="2304668" y="204343"/>
                  </a:lnTo>
                  <a:lnTo>
                    <a:pt x="2318892" y="204343"/>
                  </a:lnTo>
                  <a:lnTo>
                    <a:pt x="2317144" y="200914"/>
                  </a:lnTo>
                  <a:close/>
                </a:path>
                <a:path extrusionOk="0" h="454025" w="4627245">
                  <a:moveTo>
                    <a:pt x="2314687" y="196850"/>
                  </a:moveTo>
                  <a:lnTo>
                    <a:pt x="2296287" y="196850"/>
                  </a:lnTo>
                  <a:lnTo>
                    <a:pt x="2296922" y="197358"/>
                  </a:lnTo>
                  <a:lnTo>
                    <a:pt x="2302002" y="201676"/>
                  </a:lnTo>
                  <a:lnTo>
                    <a:pt x="2301366" y="200914"/>
                  </a:lnTo>
                  <a:lnTo>
                    <a:pt x="2317144" y="200914"/>
                  </a:lnTo>
                  <a:lnTo>
                    <a:pt x="2315591" y="197866"/>
                  </a:lnTo>
                  <a:lnTo>
                    <a:pt x="2314687" y="196850"/>
                  </a:lnTo>
                  <a:close/>
                </a:path>
                <a:path extrusionOk="0" h="454025" w="4627245">
                  <a:moveTo>
                    <a:pt x="2296772" y="197260"/>
                  </a:moveTo>
                  <a:lnTo>
                    <a:pt x="2296922" y="197358"/>
                  </a:lnTo>
                  <a:lnTo>
                    <a:pt x="2296772" y="197260"/>
                  </a:lnTo>
                  <a:close/>
                </a:path>
                <a:path extrusionOk="0" h="454025" w="4627245">
                  <a:moveTo>
                    <a:pt x="2296287" y="196850"/>
                  </a:moveTo>
                  <a:lnTo>
                    <a:pt x="2296772" y="197260"/>
                  </a:lnTo>
                  <a:lnTo>
                    <a:pt x="2296922" y="197358"/>
                  </a:lnTo>
                  <a:lnTo>
                    <a:pt x="2296287" y="196850"/>
                  </a:lnTo>
                  <a:close/>
                </a:path>
                <a:path extrusionOk="0" h="454025" w="4627245">
                  <a:moveTo>
                    <a:pt x="2310849" y="192532"/>
                  </a:moveTo>
                  <a:lnTo>
                    <a:pt x="2289555" y="192532"/>
                  </a:lnTo>
                  <a:lnTo>
                    <a:pt x="2296772" y="197260"/>
                  </a:lnTo>
                  <a:lnTo>
                    <a:pt x="2296287" y="196850"/>
                  </a:lnTo>
                  <a:lnTo>
                    <a:pt x="2314687" y="196850"/>
                  </a:lnTo>
                  <a:lnTo>
                    <a:pt x="2310849" y="192532"/>
                  </a:lnTo>
                  <a:close/>
                </a:path>
                <a:path extrusionOk="0" h="454025" w="4627245">
                  <a:moveTo>
                    <a:pt x="2281047" y="188087"/>
                  </a:moveTo>
                  <a:lnTo>
                    <a:pt x="2289937" y="192786"/>
                  </a:lnTo>
                  <a:lnTo>
                    <a:pt x="2289555" y="192532"/>
                  </a:lnTo>
                  <a:lnTo>
                    <a:pt x="2310849" y="192532"/>
                  </a:lnTo>
                  <a:lnTo>
                    <a:pt x="2310511" y="192151"/>
                  </a:lnTo>
                  <a:lnTo>
                    <a:pt x="2305824" y="188214"/>
                  </a:lnTo>
                  <a:lnTo>
                    <a:pt x="2281428" y="188214"/>
                  </a:lnTo>
                  <a:lnTo>
                    <a:pt x="2281047" y="188087"/>
                  </a:lnTo>
                  <a:close/>
                </a:path>
                <a:path extrusionOk="0" h="454025" w="4627245">
                  <a:moveTo>
                    <a:pt x="2298960" y="183515"/>
                  </a:moveTo>
                  <a:lnTo>
                    <a:pt x="2271014" y="183515"/>
                  </a:lnTo>
                  <a:lnTo>
                    <a:pt x="2281428" y="188214"/>
                  </a:lnTo>
                  <a:lnTo>
                    <a:pt x="2305824" y="188214"/>
                  </a:lnTo>
                  <a:lnTo>
                    <a:pt x="2304161" y="186817"/>
                  </a:lnTo>
                  <a:lnTo>
                    <a:pt x="2298960" y="183515"/>
                  </a:lnTo>
                  <a:close/>
                </a:path>
                <a:path extrusionOk="0" h="454025" w="4627245">
                  <a:moveTo>
                    <a:pt x="2290692" y="178816"/>
                  </a:moveTo>
                  <a:lnTo>
                    <a:pt x="2259329" y="178816"/>
                  </a:lnTo>
                  <a:lnTo>
                    <a:pt x="2271267" y="183642"/>
                  </a:lnTo>
                  <a:lnTo>
                    <a:pt x="2271014" y="183515"/>
                  </a:lnTo>
                  <a:lnTo>
                    <a:pt x="2298960" y="183515"/>
                  </a:lnTo>
                  <a:lnTo>
                    <a:pt x="2296160" y="181737"/>
                  </a:lnTo>
                  <a:lnTo>
                    <a:pt x="2290692" y="178816"/>
                  </a:lnTo>
                  <a:close/>
                </a:path>
                <a:path extrusionOk="0" h="454025" w="4627245">
                  <a:moveTo>
                    <a:pt x="2270258" y="169545"/>
                  </a:moveTo>
                  <a:lnTo>
                    <a:pt x="2231263" y="169545"/>
                  </a:lnTo>
                  <a:lnTo>
                    <a:pt x="2259584" y="178943"/>
                  </a:lnTo>
                  <a:lnTo>
                    <a:pt x="2259329" y="178816"/>
                  </a:lnTo>
                  <a:lnTo>
                    <a:pt x="2290692" y="178816"/>
                  </a:lnTo>
                  <a:lnTo>
                    <a:pt x="2286889" y="176784"/>
                  </a:lnTo>
                  <a:lnTo>
                    <a:pt x="2276093" y="171831"/>
                  </a:lnTo>
                  <a:lnTo>
                    <a:pt x="2270258" y="169545"/>
                  </a:lnTo>
                  <a:close/>
                </a:path>
                <a:path extrusionOk="0" h="454025" w="4627245">
                  <a:moveTo>
                    <a:pt x="2243581" y="160274"/>
                  </a:moveTo>
                  <a:lnTo>
                    <a:pt x="2197607" y="160274"/>
                  </a:lnTo>
                  <a:lnTo>
                    <a:pt x="2231643" y="169672"/>
                  </a:lnTo>
                  <a:lnTo>
                    <a:pt x="2231263" y="169545"/>
                  </a:lnTo>
                  <a:lnTo>
                    <a:pt x="2270258" y="169545"/>
                  </a:lnTo>
                  <a:lnTo>
                    <a:pt x="2263775" y="167005"/>
                  </a:lnTo>
                  <a:lnTo>
                    <a:pt x="2243581" y="160274"/>
                  </a:lnTo>
                  <a:close/>
                </a:path>
                <a:path extrusionOk="0" h="454025" w="4627245">
                  <a:moveTo>
                    <a:pt x="2133170" y="133223"/>
                  </a:moveTo>
                  <a:lnTo>
                    <a:pt x="2063750" y="133223"/>
                  </a:lnTo>
                  <a:lnTo>
                    <a:pt x="2113661" y="142240"/>
                  </a:lnTo>
                  <a:lnTo>
                    <a:pt x="2158491" y="151257"/>
                  </a:lnTo>
                  <a:lnTo>
                    <a:pt x="2158238" y="151257"/>
                  </a:lnTo>
                  <a:lnTo>
                    <a:pt x="2197735" y="160401"/>
                  </a:lnTo>
                  <a:lnTo>
                    <a:pt x="2197607" y="160274"/>
                  </a:lnTo>
                  <a:lnTo>
                    <a:pt x="2243581" y="160274"/>
                  </a:lnTo>
                  <a:lnTo>
                    <a:pt x="2235200" y="157480"/>
                  </a:lnTo>
                  <a:lnTo>
                    <a:pt x="2200782" y="148082"/>
                  </a:lnTo>
                  <a:lnTo>
                    <a:pt x="2161031" y="138811"/>
                  </a:lnTo>
                  <a:lnTo>
                    <a:pt x="2133170" y="133223"/>
                  </a:lnTo>
                  <a:close/>
                </a:path>
                <a:path extrusionOk="0" h="454025" w="4627245">
                  <a:moveTo>
                    <a:pt x="1792340" y="83947"/>
                  </a:moveTo>
                  <a:lnTo>
                    <a:pt x="1669541" y="83947"/>
                  </a:lnTo>
                  <a:lnTo>
                    <a:pt x="1745614" y="91567"/>
                  </a:lnTo>
                  <a:lnTo>
                    <a:pt x="1817751" y="99568"/>
                  </a:lnTo>
                  <a:lnTo>
                    <a:pt x="1885823" y="107569"/>
                  </a:lnTo>
                  <a:lnTo>
                    <a:pt x="1949703" y="115951"/>
                  </a:lnTo>
                  <a:lnTo>
                    <a:pt x="2009139" y="124587"/>
                  </a:lnTo>
                  <a:lnTo>
                    <a:pt x="2063877" y="133350"/>
                  </a:lnTo>
                  <a:lnTo>
                    <a:pt x="2133170" y="133223"/>
                  </a:lnTo>
                  <a:lnTo>
                    <a:pt x="2065909" y="120777"/>
                  </a:lnTo>
                  <a:lnTo>
                    <a:pt x="2011044" y="112014"/>
                  </a:lnTo>
                  <a:lnTo>
                    <a:pt x="1951354" y="103378"/>
                  </a:lnTo>
                  <a:lnTo>
                    <a:pt x="1887347" y="94996"/>
                  </a:lnTo>
                  <a:lnTo>
                    <a:pt x="1819148" y="86868"/>
                  </a:lnTo>
                  <a:lnTo>
                    <a:pt x="1792340" y="83947"/>
                  </a:lnTo>
                  <a:close/>
                </a:path>
                <a:path extrusionOk="0" h="454025" w="4627245">
                  <a:moveTo>
                    <a:pt x="0" y="0"/>
                  </a:moveTo>
                  <a:lnTo>
                    <a:pt x="0" y="12700"/>
                  </a:lnTo>
                  <a:lnTo>
                    <a:pt x="216534" y="13843"/>
                  </a:lnTo>
                  <a:lnTo>
                    <a:pt x="643001" y="22733"/>
                  </a:lnTo>
                  <a:lnTo>
                    <a:pt x="746887" y="26289"/>
                  </a:lnTo>
                  <a:lnTo>
                    <a:pt x="746759" y="26289"/>
                  </a:lnTo>
                  <a:lnTo>
                    <a:pt x="950087" y="34671"/>
                  </a:lnTo>
                  <a:lnTo>
                    <a:pt x="1145666" y="44831"/>
                  </a:lnTo>
                  <a:lnTo>
                    <a:pt x="1421002" y="62865"/>
                  </a:lnTo>
                  <a:lnTo>
                    <a:pt x="1507109" y="69596"/>
                  </a:lnTo>
                  <a:lnTo>
                    <a:pt x="1669668" y="84074"/>
                  </a:lnTo>
                  <a:lnTo>
                    <a:pt x="1792340" y="83947"/>
                  </a:lnTo>
                  <a:lnTo>
                    <a:pt x="1670812" y="71374"/>
                  </a:lnTo>
                  <a:lnTo>
                    <a:pt x="1421891" y="50165"/>
                  </a:lnTo>
                  <a:lnTo>
                    <a:pt x="1146302" y="32131"/>
                  </a:lnTo>
                  <a:lnTo>
                    <a:pt x="747268" y="13589"/>
                  </a:lnTo>
                  <a:lnTo>
                    <a:pt x="431672" y="4572"/>
                  </a:lnTo>
                  <a:lnTo>
                    <a:pt x="216662" y="1143"/>
                  </a:lnTo>
                  <a:lnTo>
                    <a:pt x="0"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2" name="Google Shape;562;p42"/>
          <p:cNvSpPr/>
          <p:nvPr/>
        </p:nvSpPr>
        <p:spPr>
          <a:xfrm>
            <a:off x="8641080" y="1556003"/>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6" name="Shape 566"/>
        <p:cNvGrpSpPr/>
        <p:nvPr/>
      </p:nvGrpSpPr>
      <p:grpSpPr>
        <a:xfrm>
          <a:off x="0" y="0"/>
          <a:ext cx="0" cy="0"/>
          <a:chOff x="0" y="0"/>
          <a:chExt cx="0" cy="0"/>
        </a:xfrm>
      </p:grpSpPr>
      <p:sp>
        <p:nvSpPr>
          <p:cNvPr id="567" name="Google Shape;567;p43"/>
          <p:cNvSpPr txBox="1"/>
          <p:nvPr/>
        </p:nvSpPr>
        <p:spPr>
          <a:xfrm>
            <a:off x="513080" y="760603"/>
            <a:ext cx="5411470" cy="57213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AFE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228600" lvl="0" marL="300990" marR="756920" rtl="0" algn="just">
              <a:lnSpc>
                <a:spcPct val="100000"/>
              </a:lnSpc>
              <a:spcBef>
                <a:spcPts val="1050"/>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Procedure calls and returns are usually  managed by a run-time stack called the  </a:t>
            </a:r>
            <a:r>
              <a:rPr b="1" lang="en-US" sz="2100">
                <a:solidFill>
                  <a:srgbClr val="006FC0"/>
                </a:solidFill>
                <a:latin typeface="Calibri"/>
                <a:ea typeface="Calibri"/>
                <a:cs typeface="Calibri"/>
                <a:sym typeface="Calibri"/>
              </a:rPr>
              <a:t>control stack</a:t>
            </a:r>
            <a:r>
              <a:rPr b="1"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8600" lvl="0" marL="300990" marR="281940" rtl="0" algn="l">
              <a:lnSpc>
                <a:spcPct val="100000"/>
              </a:lnSpc>
              <a:spcBef>
                <a:spcPts val="5"/>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Each live activation has an </a:t>
            </a:r>
            <a:r>
              <a:rPr b="1" lang="en-US" sz="2100">
                <a:solidFill>
                  <a:srgbClr val="006FC0"/>
                </a:solidFill>
                <a:latin typeface="Calibri"/>
                <a:ea typeface="Calibri"/>
                <a:cs typeface="Calibri"/>
                <a:sym typeface="Calibri"/>
              </a:rPr>
              <a:t>activation record  </a:t>
            </a:r>
            <a:r>
              <a:rPr b="1" lang="en-US" sz="2100">
                <a:solidFill>
                  <a:schemeClr val="dk1"/>
                </a:solidFill>
                <a:latin typeface="Calibri"/>
                <a:ea typeface="Calibri"/>
                <a:cs typeface="Calibri"/>
                <a:sym typeface="Calibri"/>
              </a:rPr>
              <a:t>on the control stack</a:t>
            </a:r>
            <a:r>
              <a:rPr lang="en-US" sz="2100">
                <a:solidFill>
                  <a:schemeClr val="dk1"/>
                </a:solidFill>
                <a:latin typeface="Calibri"/>
                <a:ea typeface="Calibri"/>
                <a:cs typeface="Calibri"/>
                <a:sym typeface="Calibri"/>
              </a:rPr>
              <a:t>, with the root of the  activation tree at the bottom.</a:t>
            </a:r>
            <a:endParaRPr sz="21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228600" lvl="0" marL="300990" marR="5080" rtl="0" algn="l">
              <a:lnSpc>
                <a:spcPct val="100000"/>
              </a:lnSpc>
              <a:spcBef>
                <a:spcPts val="0"/>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The entire sequence of activation records on  the stack corresponds to the </a:t>
            </a:r>
            <a:r>
              <a:rPr b="1" lang="en-US" sz="2100">
                <a:solidFill>
                  <a:srgbClr val="006FC0"/>
                </a:solidFill>
                <a:latin typeface="Calibri"/>
                <a:ea typeface="Calibri"/>
                <a:cs typeface="Calibri"/>
                <a:sym typeface="Calibri"/>
              </a:rPr>
              <a:t>path </a:t>
            </a:r>
            <a:r>
              <a:rPr b="1" lang="en-US" sz="2100">
                <a:solidFill>
                  <a:schemeClr val="dk1"/>
                </a:solidFill>
                <a:latin typeface="Calibri"/>
                <a:ea typeface="Calibri"/>
                <a:cs typeface="Calibri"/>
                <a:sym typeface="Calibri"/>
              </a:rPr>
              <a:t>in the  activation tree to the activation where control  currently resides</a:t>
            </a:r>
            <a:r>
              <a:rPr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300990" marR="12065" rtl="0" algn="l">
              <a:lnSpc>
                <a:spcPct val="100000"/>
              </a:lnSpc>
              <a:spcBef>
                <a:spcPts val="5"/>
              </a:spcBef>
              <a:spcAft>
                <a:spcPts val="0"/>
              </a:spcAft>
              <a:buNone/>
            </a:pPr>
            <a:r>
              <a:rPr lang="en-US" sz="2100">
                <a:solidFill>
                  <a:schemeClr val="dk1"/>
                </a:solidFill>
                <a:latin typeface="Calibri"/>
                <a:ea typeface="Calibri"/>
                <a:cs typeface="Calibri"/>
                <a:sym typeface="Calibri"/>
              </a:rPr>
              <a:t>The latter activation has its record at the top of  the stack.</a:t>
            </a:r>
            <a:endParaRPr sz="2100">
              <a:solidFill>
                <a:schemeClr val="dk1"/>
              </a:solidFill>
              <a:latin typeface="Calibri"/>
              <a:ea typeface="Calibri"/>
              <a:cs typeface="Calibri"/>
              <a:sym typeface="Calibri"/>
            </a:endParaRPr>
          </a:p>
        </p:txBody>
      </p:sp>
      <p:pic>
        <p:nvPicPr>
          <p:cNvPr id="568" name="Google Shape;568;p4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69" name="Google Shape;569;p4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0" name="Google Shape;570;p4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571" name="Google Shape;571;p43"/>
          <p:cNvPicPr preferRelativeResize="0"/>
          <p:nvPr/>
        </p:nvPicPr>
        <p:blipFill rotWithShape="1">
          <a:blip r:embed="rId4">
            <a:alphaModFix/>
          </a:blip>
          <a:srcRect b="0" l="0" r="0" t="0"/>
          <a:stretch/>
        </p:blipFill>
        <p:spPr>
          <a:xfrm>
            <a:off x="8717943" y="1975866"/>
            <a:ext cx="3234932" cy="3960495"/>
          </a:xfrm>
          <a:prstGeom prst="rect">
            <a:avLst/>
          </a:prstGeom>
          <a:noFill/>
          <a:ln>
            <a:noFill/>
          </a:ln>
        </p:spPr>
      </p:pic>
      <p:grpSp>
        <p:nvGrpSpPr>
          <p:cNvPr id="572" name="Google Shape;572;p43"/>
          <p:cNvGrpSpPr/>
          <p:nvPr/>
        </p:nvGrpSpPr>
        <p:grpSpPr>
          <a:xfrm>
            <a:off x="2441448" y="1556003"/>
            <a:ext cx="5943513" cy="5227955"/>
            <a:chOff x="2441448" y="1556003"/>
            <a:chExt cx="5943513" cy="5227955"/>
          </a:xfrm>
        </p:grpSpPr>
        <p:sp>
          <p:nvSpPr>
            <p:cNvPr id="573" name="Google Shape;573;p43"/>
            <p:cNvSpPr/>
            <p:nvPr/>
          </p:nvSpPr>
          <p:spPr>
            <a:xfrm>
              <a:off x="5969507" y="1556003"/>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74" name="Google Shape;574;p43"/>
            <p:cNvPicPr preferRelativeResize="0"/>
            <p:nvPr/>
          </p:nvPicPr>
          <p:blipFill rotWithShape="1">
            <a:blip r:embed="rId5">
              <a:alphaModFix/>
            </a:blip>
            <a:srcRect b="0" l="0" r="0" t="0"/>
            <a:stretch/>
          </p:blipFill>
          <p:spPr>
            <a:xfrm>
              <a:off x="6097926" y="3152400"/>
              <a:ext cx="2287035" cy="3305531"/>
            </a:xfrm>
            <a:prstGeom prst="rect">
              <a:avLst/>
            </a:prstGeom>
            <a:noFill/>
            <a:ln>
              <a:noFill/>
            </a:ln>
          </p:spPr>
        </p:pic>
        <p:sp>
          <p:nvSpPr>
            <p:cNvPr id="575" name="Google Shape;575;p43"/>
            <p:cNvSpPr/>
            <p:nvPr/>
          </p:nvSpPr>
          <p:spPr>
            <a:xfrm>
              <a:off x="2441448" y="2880105"/>
              <a:ext cx="4627245" cy="454025"/>
            </a:xfrm>
            <a:custGeom>
              <a:rect b="b" l="l" r="r" t="t"/>
              <a:pathLst>
                <a:path extrusionOk="0" h="454025" w="4627245">
                  <a:moveTo>
                    <a:pt x="4551172" y="377444"/>
                  </a:moveTo>
                  <a:lnTo>
                    <a:pt x="4551013" y="409130"/>
                  </a:lnTo>
                  <a:lnTo>
                    <a:pt x="4563745" y="409194"/>
                  </a:lnTo>
                  <a:lnTo>
                    <a:pt x="4563618" y="421894"/>
                  </a:lnTo>
                  <a:lnTo>
                    <a:pt x="4550949" y="421894"/>
                  </a:lnTo>
                  <a:lnTo>
                    <a:pt x="4550791" y="453644"/>
                  </a:lnTo>
                  <a:lnTo>
                    <a:pt x="4615039" y="421894"/>
                  </a:lnTo>
                  <a:lnTo>
                    <a:pt x="4563618" y="421894"/>
                  </a:lnTo>
                  <a:lnTo>
                    <a:pt x="4615166" y="421830"/>
                  </a:lnTo>
                  <a:lnTo>
                    <a:pt x="4627118" y="415925"/>
                  </a:lnTo>
                  <a:lnTo>
                    <a:pt x="4551172" y="377444"/>
                  </a:lnTo>
                  <a:close/>
                </a:path>
                <a:path extrusionOk="0" h="454025" w="4627245">
                  <a:moveTo>
                    <a:pt x="4551013" y="409130"/>
                  </a:moveTo>
                  <a:lnTo>
                    <a:pt x="4550950" y="421830"/>
                  </a:lnTo>
                  <a:lnTo>
                    <a:pt x="4563618" y="421894"/>
                  </a:lnTo>
                  <a:lnTo>
                    <a:pt x="4563745" y="409194"/>
                  </a:lnTo>
                  <a:lnTo>
                    <a:pt x="4551013" y="409130"/>
                  </a:lnTo>
                  <a:close/>
                </a:path>
                <a:path extrusionOk="0" h="454025" w="4627245">
                  <a:moveTo>
                    <a:pt x="2319457" y="207518"/>
                  </a:moveTo>
                  <a:lnTo>
                    <a:pt x="2306574" y="207518"/>
                  </a:lnTo>
                  <a:lnTo>
                    <a:pt x="2307081" y="209296"/>
                  </a:lnTo>
                  <a:lnTo>
                    <a:pt x="2306985" y="210058"/>
                  </a:lnTo>
                  <a:lnTo>
                    <a:pt x="2331085" y="240538"/>
                  </a:lnTo>
                  <a:lnTo>
                    <a:pt x="2392044" y="264795"/>
                  </a:lnTo>
                  <a:lnTo>
                    <a:pt x="2466213" y="283464"/>
                  </a:lnTo>
                  <a:lnTo>
                    <a:pt x="2511171" y="292481"/>
                  </a:lnTo>
                  <a:lnTo>
                    <a:pt x="2561336" y="301498"/>
                  </a:lnTo>
                  <a:lnTo>
                    <a:pt x="2616200" y="310261"/>
                  </a:lnTo>
                  <a:lnTo>
                    <a:pt x="2675890" y="318897"/>
                  </a:lnTo>
                  <a:lnTo>
                    <a:pt x="2739898" y="327279"/>
                  </a:lnTo>
                  <a:lnTo>
                    <a:pt x="2808097" y="335407"/>
                  </a:lnTo>
                  <a:lnTo>
                    <a:pt x="2880232" y="343281"/>
                  </a:lnTo>
                  <a:lnTo>
                    <a:pt x="3036062" y="358267"/>
                  </a:lnTo>
                  <a:lnTo>
                    <a:pt x="3205226" y="372110"/>
                  </a:lnTo>
                  <a:lnTo>
                    <a:pt x="3480816" y="390144"/>
                  </a:lnTo>
                  <a:lnTo>
                    <a:pt x="3879850" y="408686"/>
                  </a:lnTo>
                  <a:lnTo>
                    <a:pt x="4195445" y="417703"/>
                  </a:lnTo>
                  <a:lnTo>
                    <a:pt x="4410456" y="421132"/>
                  </a:lnTo>
                  <a:lnTo>
                    <a:pt x="4550950" y="421830"/>
                  </a:lnTo>
                  <a:lnTo>
                    <a:pt x="4551013" y="409130"/>
                  </a:lnTo>
                  <a:lnTo>
                    <a:pt x="4410583" y="408432"/>
                  </a:lnTo>
                  <a:lnTo>
                    <a:pt x="3984243" y="399542"/>
                  </a:lnTo>
                  <a:lnTo>
                    <a:pt x="3984371" y="399542"/>
                  </a:lnTo>
                  <a:lnTo>
                    <a:pt x="3578225" y="382778"/>
                  </a:lnTo>
                  <a:lnTo>
                    <a:pt x="3295268" y="365760"/>
                  </a:lnTo>
                  <a:lnTo>
                    <a:pt x="3295396" y="365760"/>
                  </a:lnTo>
                  <a:lnTo>
                    <a:pt x="3120009" y="352679"/>
                  </a:lnTo>
                  <a:lnTo>
                    <a:pt x="3037078" y="345567"/>
                  </a:lnTo>
                  <a:lnTo>
                    <a:pt x="2882770" y="330708"/>
                  </a:lnTo>
                  <a:lnTo>
                    <a:pt x="2881629" y="330708"/>
                  </a:lnTo>
                  <a:lnTo>
                    <a:pt x="2809493" y="322707"/>
                  </a:lnTo>
                  <a:lnTo>
                    <a:pt x="2809621" y="322707"/>
                  </a:lnTo>
                  <a:lnTo>
                    <a:pt x="2741422" y="314706"/>
                  </a:lnTo>
                  <a:lnTo>
                    <a:pt x="2677541" y="306324"/>
                  </a:lnTo>
                  <a:lnTo>
                    <a:pt x="2618104" y="297688"/>
                  </a:lnTo>
                  <a:lnTo>
                    <a:pt x="2564163" y="289052"/>
                  </a:lnTo>
                  <a:lnTo>
                    <a:pt x="2563494" y="289052"/>
                  </a:lnTo>
                  <a:lnTo>
                    <a:pt x="2513584" y="280035"/>
                  </a:lnTo>
                  <a:lnTo>
                    <a:pt x="2468753" y="271018"/>
                  </a:lnTo>
                  <a:lnTo>
                    <a:pt x="2469006" y="271018"/>
                  </a:lnTo>
                  <a:lnTo>
                    <a:pt x="2430058" y="262001"/>
                  </a:lnTo>
                  <a:lnTo>
                    <a:pt x="2429637" y="262001"/>
                  </a:lnTo>
                  <a:lnTo>
                    <a:pt x="2396060" y="252730"/>
                  </a:lnTo>
                  <a:lnTo>
                    <a:pt x="2368043" y="243459"/>
                  </a:lnTo>
                  <a:lnTo>
                    <a:pt x="2367915" y="243459"/>
                  </a:lnTo>
                  <a:lnTo>
                    <a:pt x="2356291" y="238760"/>
                  </a:lnTo>
                  <a:lnTo>
                    <a:pt x="2345816" y="234061"/>
                  </a:lnTo>
                  <a:lnTo>
                    <a:pt x="2345957" y="234061"/>
                  </a:lnTo>
                  <a:lnTo>
                    <a:pt x="2337788" y="229743"/>
                  </a:lnTo>
                  <a:lnTo>
                    <a:pt x="2331098" y="225425"/>
                  </a:lnTo>
                  <a:lnTo>
                    <a:pt x="2330957" y="225425"/>
                  </a:lnTo>
                  <a:lnTo>
                    <a:pt x="2330445" y="225014"/>
                  </a:lnTo>
                  <a:lnTo>
                    <a:pt x="2326145" y="221361"/>
                  </a:lnTo>
                  <a:lnTo>
                    <a:pt x="2325878" y="221361"/>
                  </a:lnTo>
                  <a:lnTo>
                    <a:pt x="2322900" y="217932"/>
                  </a:lnTo>
                  <a:lnTo>
                    <a:pt x="2322576" y="217932"/>
                  </a:lnTo>
                  <a:lnTo>
                    <a:pt x="2321687" y="216535"/>
                  </a:lnTo>
                  <a:lnTo>
                    <a:pt x="2321895" y="216535"/>
                  </a:lnTo>
                  <a:lnTo>
                    <a:pt x="2321029" y="214757"/>
                  </a:lnTo>
                  <a:lnTo>
                    <a:pt x="2320671" y="214757"/>
                  </a:lnTo>
                  <a:lnTo>
                    <a:pt x="2320163" y="212979"/>
                  </a:lnTo>
                  <a:lnTo>
                    <a:pt x="2320382" y="212979"/>
                  </a:lnTo>
                  <a:lnTo>
                    <a:pt x="2319773" y="209296"/>
                  </a:lnTo>
                  <a:lnTo>
                    <a:pt x="2307081" y="209296"/>
                  </a:lnTo>
                  <a:lnTo>
                    <a:pt x="2306752" y="208620"/>
                  </a:lnTo>
                  <a:lnTo>
                    <a:pt x="2319653" y="208620"/>
                  </a:lnTo>
                  <a:lnTo>
                    <a:pt x="2319457" y="207518"/>
                  </a:lnTo>
                  <a:close/>
                </a:path>
                <a:path extrusionOk="0" h="454025" w="4627245">
                  <a:moveTo>
                    <a:pt x="2881503" y="330581"/>
                  </a:moveTo>
                  <a:lnTo>
                    <a:pt x="2882770" y="330708"/>
                  </a:lnTo>
                  <a:lnTo>
                    <a:pt x="2881503" y="330581"/>
                  </a:lnTo>
                  <a:close/>
                </a:path>
                <a:path extrusionOk="0" h="454025" w="4627245">
                  <a:moveTo>
                    <a:pt x="2563367" y="288925"/>
                  </a:moveTo>
                  <a:lnTo>
                    <a:pt x="2563494" y="289052"/>
                  </a:lnTo>
                  <a:lnTo>
                    <a:pt x="2564163" y="289052"/>
                  </a:lnTo>
                  <a:lnTo>
                    <a:pt x="2563367" y="288925"/>
                  </a:lnTo>
                  <a:close/>
                </a:path>
                <a:path extrusionOk="0" h="454025" w="4627245">
                  <a:moveTo>
                    <a:pt x="2429510" y="261874"/>
                  </a:moveTo>
                  <a:lnTo>
                    <a:pt x="2429637" y="262001"/>
                  </a:lnTo>
                  <a:lnTo>
                    <a:pt x="2430058" y="262001"/>
                  </a:lnTo>
                  <a:lnTo>
                    <a:pt x="2429510" y="261874"/>
                  </a:lnTo>
                  <a:close/>
                </a:path>
                <a:path extrusionOk="0" h="454025" w="4627245">
                  <a:moveTo>
                    <a:pt x="2395601" y="252603"/>
                  </a:moveTo>
                  <a:lnTo>
                    <a:pt x="2395981" y="252730"/>
                  </a:lnTo>
                  <a:lnTo>
                    <a:pt x="2395601" y="252603"/>
                  </a:lnTo>
                  <a:close/>
                </a:path>
                <a:path extrusionOk="0" h="454025" w="4627245">
                  <a:moveTo>
                    <a:pt x="2367661" y="243332"/>
                  </a:moveTo>
                  <a:lnTo>
                    <a:pt x="2367915" y="243459"/>
                  </a:lnTo>
                  <a:lnTo>
                    <a:pt x="2368043" y="243459"/>
                  </a:lnTo>
                  <a:lnTo>
                    <a:pt x="2367661" y="243332"/>
                  </a:lnTo>
                  <a:close/>
                </a:path>
                <a:path extrusionOk="0" h="454025" w="4627245">
                  <a:moveTo>
                    <a:pt x="2355977" y="238633"/>
                  </a:moveTo>
                  <a:lnTo>
                    <a:pt x="2356230" y="238760"/>
                  </a:lnTo>
                  <a:lnTo>
                    <a:pt x="2355977" y="238633"/>
                  </a:lnTo>
                  <a:close/>
                </a:path>
                <a:path extrusionOk="0" h="454025" w="4627245">
                  <a:moveTo>
                    <a:pt x="2345957" y="234061"/>
                  </a:moveTo>
                  <a:lnTo>
                    <a:pt x="2345816" y="234061"/>
                  </a:lnTo>
                  <a:lnTo>
                    <a:pt x="2346198" y="234188"/>
                  </a:lnTo>
                  <a:lnTo>
                    <a:pt x="2345957" y="234061"/>
                  </a:lnTo>
                  <a:close/>
                </a:path>
                <a:path extrusionOk="0" h="454025" w="4627245">
                  <a:moveTo>
                    <a:pt x="2337307" y="229489"/>
                  </a:moveTo>
                  <a:lnTo>
                    <a:pt x="2337689" y="229743"/>
                  </a:lnTo>
                  <a:lnTo>
                    <a:pt x="2337307" y="229489"/>
                  </a:lnTo>
                  <a:close/>
                </a:path>
                <a:path extrusionOk="0" h="454025" w="4627245">
                  <a:moveTo>
                    <a:pt x="2330323" y="224917"/>
                  </a:moveTo>
                  <a:lnTo>
                    <a:pt x="2330957" y="225425"/>
                  </a:lnTo>
                  <a:lnTo>
                    <a:pt x="2330472" y="225014"/>
                  </a:lnTo>
                  <a:lnTo>
                    <a:pt x="2330323" y="224917"/>
                  </a:lnTo>
                  <a:close/>
                </a:path>
                <a:path extrusionOk="0" h="454025" w="4627245">
                  <a:moveTo>
                    <a:pt x="2330472" y="225014"/>
                  </a:moveTo>
                  <a:lnTo>
                    <a:pt x="2330957" y="225425"/>
                  </a:lnTo>
                  <a:lnTo>
                    <a:pt x="2331098" y="225425"/>
                  </a:lnTo>
                  <a:lnTo>
                    <a:pt x="2330472" y="225014"/>
                  </a:lnTo>
                  <a:close/>
                </a:path>
                <a:path extrusionOk="0" h="454025" w="4627245">
                  <a:moveTo>
                    <a:pt x="2330356" y="224917"/>
                  </a:moveTo>
                  <a:close/>
                </a:path>
                <a:path extrusionOk="0" h="454025" w="4627245">
                  <a:moveTo>
                    <a:pt x="2325242" y="220599"/>
                  </a:moveTo>
                  <a:lnTo>
                    <a:pt x="2325878" y="221361"/>
                  </a:lnTo>
                  <a:lnTo>
                    <a:pt x="2326145" y="221361"/>
                  </a:lnTo>
                  <a:lnTo>
                    <a:pt x="2325242" y="220599"/>
                  </a:lnTo>
                  <a:close/>
                </a:path>
                <a:path extrusionOk="0" h="454025" w="4627245">
                  <a:moveTo>
                    <a:pt x="2321687" y="216535"/>
                  </a:moveTo>
                  <a:lnTo>
                    <a:pt x="2322576" y="217932"/>
                  </a:lnTo>
                  <a:lnTo>
                    <a:pt x="2322161" y="217081"/>
                  </a:lnTo>
                  <a:lnTo>
                    <a:pt x="2321687" y="216535"/>
                  </a:lnTo>
                  <a:close/>
                </a:path>
                <a:path extrusionOk="0" h="454025" w="4627245">
                  <a:moveTo>
                    <a:pt x="2322161" y="217081"/>
                  </a:moveTo>
                  <a:lnTo>
                    <a:pt x="2322576" y="217932"/>
                  </a:lnTo>
                  <a:lnTo>
                    <a:pt x="2322900" y="217932"/>
                  </a:lnTo>
                  <a:lnTo>
                    <a:pt x="2322161" y="217081"/>
                  </a:lnTo>
                  <a:close/>
                </a:path>
                <a:path extrusionOk="0" h="454025" w="4627245">
                  <a:moveTo>
                    <a:pt x="2321895" y="216535"/>
                  </a:moveTo>
                  <a:lnTo>
                    <a:pt x="2321687" y="216535"/>
                  </a:lnTo>
                  <a:lnTo>
                    <a:pt x="2322161" y="217081"/>
                  </a:lnTo>
                  <a:lnTo>
                    <a:pt x="2321895" y="216535"/>
                  </a:lnTo>
                  <a:close/>
                </a:path>
                <a:path extrusionOk="0" h="454025" w="4627245">
                  <a:moveTo>
                    <a:pt x="2320163" y="212979"/>
                  </a:moveTo>
                  <a:lnTo>
                    <a:pt x="2320671" y="214757"/>
                  </a:lnTo>
                  <a:lnTo>
                    <a:pt x="2320492" y="213654"/>
                  </a:lnTo>
                  <a:lnTo>
                    <a:pt x="2320163" y="212979"/>
                  </a:lnTo>
                  <a:close/>
                </a:path>
                <a:path extrusionOk="0" h="454025" w="4627245">
                  <a:moveTo>
                    <a:pt x="2320492" y="213654"/>
                  </a:moveTo>
                  <a:lnTo>
                    <a:pt x="2320671" y="214757"/>
                  </a:lnTo>
                  <a:lnTo>
                    <a:pt x="2321029" y="214757"/>
                  </a:lnTo>
                  <a:lnTo>
                    <a:pt x="2320492" y="213654"/>
                  </a:lnTo>
                  <a:close/>
                </a:path>
                <a:path extrusionOk="0" h="454025" w="4627245">
                  <a:moveTo>
                    <a:pt x="2320382" y="212979"/>
                  </a:moveTo>
                  <a:lnTo>
                    <a:pt x="2320163" y="212979"/>
                  </a:lnTo>
                  <a:lnTo>
                    <a:pt x="2320492" y="213654"/>
                  </a:lnTo>
                  <a:lnTo>
                    <a:pt x="2320382" y="212979"/>
                  </a:lnTo>
                  <a:close/>
                </a:path>
                <a:path extrusionOk="0" h="454025" w="4627245">
                  <a:moveTo>
                    <a:pt x="2306574" y="207518"/>
                  </a:moveTo>
                  <a:lnTo>
                    <a:pt x="2306752" y="208620"/>
                  </a:lnTo>
                  <a:lnTo>
                    <a:pt x="2307081" y="209296"/>
                  </a:lnTo>
                  <a:lnTo>
                    <a:pt x="2306574" y="207518"/>
                  </a:lnTo>
                  <a:close/>
                </a:path>
                <a:path extrusionOk="0" h="454025" w="4627245">
                  <a:moveTo>
                    <a:pt x="2305083" y="205193"/>
                  </a:moveTo>
                  <a:lnTo>
                    <a:pt x="2306752" y="208620"/>
                  </a:lnTo>
                  <a:lnTo>
                    <a:pt x="2306574" y="207518"/>
                  </a:lnTo>
                  <a:lnTo>
                    <a:pt x="2319457" y="207518"/>
                  </a:lnTo>
                  <a:lnTo>
                    <a:pt x="2319141" y="205740"/>
                  </a:lnTo>
                  <a:lnTo>
                    <a:pt x="2305557" y="205740"/>
                  </a:lnTo>
                  <a:lnTo>
                    <a:pt x="2305083" y="205193"/>
                  </a:lnTo>
                  <a:close/>
                </a:path>
                <a:path extrusionOk="0" h="454025" w="4627245">
                  <a:moveTo>
                    <a:pt x="2304668" y="204343"/>
                  </a:moveTo>
                  <a:lnTo>
                    <a:pt x="2305083" y="205193"/>
                  </a:lnTo>
                  <a:lnTo>
                    <a:pt x="2305557" y="205740"/>
                  </a:lnTo>
                  <a:lnTo>
                    <a:pt x="2304668" y="204343"/>
                  </a:lnTo>
                  <a:close/>
                </a:path>
                <a:path extrusionOk="0" h="454025" w="4627245">
                  <a:moveTo>
                    <a:pt x="2318892" y="204343"/>
                  </a:moveTo>
                  <a:lnTo>
                    <a:pt x="2304668" y="204343"/>
                  </a:lnTo>
                  <a:lnTo>
                    <a:pt x="2305557" y="205740"/>
                  </a:lnTo>
                  <a:lnTo>
                    <a:pt x="2319141" y="205740"/>
                  </a:lnTo>
                  <a:lnTo>
                    <a:pt x="2318892" y="204343"/>
                  </a:lnTo>
                  <a:close/>
                </a:path>
                <a:path extrusionOk="0" h="454025" w="4627245">
                  <a:moveTo>
                    <a:pt x="2317144" y="200914"/>
                  </a:moveTo>
                  <a:lnTo>
                    <a:pt x="2301366" y="200914"/>
                  </a:lnTo>
                  <a:lnTo>
                    <a:pt x="2305083" y="205193"/>
                  </a:lnTo>
                  <a:lnTo>
                    <a:pt x="2304668" y="204343"/>
                  </a:lnTo>
                  <a:lnTo>
                    <a:pt x="2318892" y="204343"/>
                  </a:lnTo>
                  <a:lnTo>
                    <a:pt x="2317144" y="200914"/>
                  </a:lnTo>
                  <a:close/>
                </a:path>
                <a:path extrusionOk="0" h="454025" w="4627245">
                  <a:moveTo>
                    <a:pt x="2314687" y="196850"/>
                  </a:moveTo>
                  <a:lnTo>
                    <a:pt x="2296287" y="196850"/>
                  </a:lnTo>
                  <a:lnTo>
                    <a:pt x="2296922" y="197358"/>
                  </a:lnTo>
                  <a:lnTo>
                    <a:pt x="2302002" y="201676"/>
                  </a:lnTo>
                  <a:lnTo>
                    <a:pt x="2301366" y="200914"/>
                  </a:lnTo>
                  <a:lnTo>
                    <a:pt x="2317144" y="200914"/>
                  </a:lnTo>
                  <a:lnTo>
                    <a:pt x="2315591" y="197866"/>
                  </a:lnTo>
                  <a:lnTo>
                    <a:pt x="2314687" y="196850"/>
                  </a:lnTo>
                  <a:close/>
                </a:path>
                <a:path extrusionOk="0" h="454025" w="4627245">
                  <a:moveTo>
                    <a:pt x="2296772" y="197260"/>
                  </a:moveTo>
                  <a:lnTo>
                    <a:pt x="2296922" y="197358"/>
                  </a:lnTo>
                  <a:lnTo>
                    <a:pt x="2296772" y="197260"/>
                  </a:lnTo>
                  <a:close/>
                </a:path>
                <a:path extrusionOk="0" h="454025" w="4627245">
                  <a:moveTo>
                    <a:pt x="2296287" y="196850"/>
                  </a:moveTo>
                  <a:lnTo>
                    <a:pt x="2296772" y="197260"/>
                  </a:lnTo>
                  <a:lnTo>
                    <a:pt x="2296922" y="197358"/>
                  </a:lnTo>
                  <a:lnTo>
                    <a:pt x="2296287" y="196850"/>
                  </a:lnTo>
                  <a:close/>
                </a:path>
                <a:path extrusionOk="0" h="454025" w="4627245">
                  <a:moveTo>
                    <a:pt x="2310849" y="192532"/>
                  </a:moveTo>
                  <a:lnTo>
                    <a:pt x="2289555" y="192532"/>
                  </a:lnTo>
                  <a:lnTo>
                    <a:pt x="2296772" y="197260"/>
                  </a:lnTo>
                  <a:lnTo>
                    <a:pt x="2296287" y="196850"/>
                  </a:lnTo>
                  <a:lnTo>
                    <a:pt x="2314687" y="196850"/>
                  </a:lnTo>
                  <a:lnTo>
                    <a:pt x="2310849" y="192532"/>
                  </a:lnTo>
                  <a:close/>
                </a:path>
                <a:path extrusionOk="0" h="454025" w="4627245">
                  <a:moveTo>
                    <a:pt x="2281047" y="188087"/>
                  </a:moveTo>
                  <a:lnTo>
                    <a:pt x="2289937" y="192786"/>
                  </a:lnTo>
                  <a:lnTo>
                    <a:pt x="2289555" y="192532"/>
                  </a:lnTo>
                  <a:lnTo>
                    <a:pt x="2310849" y="192532"/>
                  </a:lnTo>
                  <a:lnTo>
                    <a:pt x="2310511" y="192151"/>
                  </a:lnTo>
                  <a:lnTo>
                    <a:pt x="2305824" y="188214"/>
                  </a:lnTo>
                  <a:lnTo>
                    <a:pt x="2281428" y="188214"/>
                  </a:lnTo>
                  <a:lnTo>
                    <a:pt x="2281047" y="188087"/>
                  </a:lnTo>
                  <a:close/>
                </a:path>
                <a:path extrusionOk="0" h="454025" w="4627245">
                  <a:moveTo>
                    <a:pt x="2298960" y="183515"/>
                  </a:moveTo>
                  <a:lnTo>
                    <a:pt x="2271014" y="183515"/>
                  </a:lnTo>
                  <a:lnTo>
                    <a:pt x="2281428" y="188214"/>
                  </a:lnTo>
                  <a:lnTo>
                    <a:pt x="2305824" y="188214"/>
                  </a:lnTo>
                  <a:lnTo>
                    <a:pt x="2304161" y="186817"/>
                  </a:lnTo>
                  <a:lnTo>
                    <a:pt x="2298960" y="183515"/>
                  </a:lnTo>
                  <a:close/>
                </a:path>
                <a:path extrusionOk="0" h="454025" w="4627245">
                  <a:moveTo>
                    <a:pt x="2290692" y="178816"/>
                  </a:moveTo>
                  <a:lnTo>
                    <a:pt x="2259329" y="178816"/>
                  </a:lnTo>
                  <a:lnTo>
                    <a:pt x="2271267" y="183642"/>
                  </a:lnTo>
                  <a:lnTo>
                    <a:pt x="2271014" y="183515"/>
                  </a:lnTo>
                  <a:lnTo>
                    <a:pt x="2298960" y="183515"/>
                  </a:lnTo>
                  <a:lnTo>
                    <a:pt x="2296160" y="181737"/>
                  </a:lnTo>
                  <a:lnTo>
                    <a:pt x="2290692" y="178816"/>
                  </a:lnTo>
                  <a:close/>
                </a:path>
                <a:path extrusionOk="0" h="454025" w="4627245">
                  <a:moveTo>
                    <a:pt x="2270258" y="169545"/>
                  </a:moveTo>
                  <a:lnTo>
                    <a:pt x="2231263" y="169545"/>
                  </a:lnTo>
                  <a:lnTo>
                    <a:pt x="2259584" y="178943"/>
                  </a:lnTo>
                  <a:lnTo>
                    <a:pt x="2259329" y="178816"/>
                  </a:lnTo>
                  <a:lnTo>
                    <a:pt x="2290692" y="178816"/>
                  </a:lnTo>
                  <a:lnTo>
                    <a:pt x="2286889" y="176784"/>
                  </a:lnTo>
                  <a:lnTo>
                    <a:pt x="2276093" y="171831"/>
                  </a:lnTo>
                  <a:lnTo>
                    <a:pt x="2270258" y="169545"/>
                  </a:lnTo>
                  <a:close/>
                </a:path>
                <a:path extrusionOk="0" h="454025" w="4627245">
                  <a:moveTo>
                    <a:pt x="2243581" y="160274"/>
                  </a:moveTo>
                  <a:lnTo>
                    <a:pt x="2197607" y="160274"/>
                  </a:lnTo>
                  <a:lnTo>
                    <a:pt x="2231643" y="169672"/>
                  </a:lnTo>
                  <a:lnTo>
                    <a:pt x="2231263" y="169545"/>
                  </a:lnTo>
                  <a:lnTo>
                    <a:pt x="2270258" y="169545"/>
                  </a:lnTo>
                  <a:lnTo>
                    <a:pt x="2263775" y="167005"/>
                  </a:lnTo>
                  <a:lnTo>
                    <a:pt x="2243581" y="160274"/>
                  </a:lnTo>
                  <a:close/>
                </a:path>
                <a:path extrusionOk="0" h="454025" w="4627245">
                  <a:moveTo>
                    <a:pt x="2133170" y="133223"/>
                  </a:moveTo>
                  <a:lnTo>
                    <a:pt x="2063750" y="133223"/>
                  </a:lnTo>
                  <a:lnTo>
                    <a:pt x="2113661" y="142240"/>
                  </a:lnTo>
                  <a:lnTo>
                    <a:pt x="2158491" y="151257"/>
                  </a:lnTo>
                  <a:lnTo>
                    <a:pt x="2158238" y="151257"/>
                  </a:lnTo>
                  <a:lnTo>
                    <a:pt x="2197735" y="160401"/>
                  </a:lnTo>
                  <a:lnTo>
                    <a:pt x="2197607" y="160274"/>
                  </a:lnTo>
                  <a:lnTo>
                    <a:pt x="2243581" y="160274"/>
                  </a:lnTo>
                  <a:lnTo>
                    <a:pt x="2235200" y="157480"/>
                  </a:lnTo>
                  <a:lnTo>
                    <a:pt x="2200782" y="148082"/>
                  </a:lnTo>
                  <a:lnTo>
                    <a:pt x="2161031" y="138811"/>
                  </a:lnTo>
                  <a:lnTo>
                    <a:pt x="2133170" y="133223"/>
                  </a:lnTo>
                  <a:close/>
                </a:path>
                <a:path extrusionOk="0" h="454025" w="4627245">
                  <a:moveTo>
                    <a:pt x="1792340" y="83947"/>
                  </a:moveTo>
                  <a:lnTo>
                    <a:pt x="1669541" y="83947"/>
                  </a:lnTo>
                  <a:lnTo>
                    <a:pt x="1745614" y="91567"/>
                  </a:lnTo>
                  <a:lnTo>
                    <a:pt x="1817751" y="99568"/>
                  </a:lnTo>
                  <a:lnTo>
                    <a:pt x="1885823" y="107569"/>
                  </a:lnTo>
                  <a:lnTo>
                    <a:pt x="1949703" y="115951"/>
                  </a:lnTo>
                  <a:lnTo>
                    <a:pt x="2009139" y="124587"/>
                  </a:lnTo>
                  <a:lnTo>
                    <a:pt x="2063877" y="133350"/>
                  </a:lnTo>
                  <a:lnTo>
                    <a:pt x="2133170" y="133223"/>
                  </a:lnTo>
                  <a:lnTo>
                    <a:pt x="2065909" y="120777"/>
                  </a:lnTo>
                  <a:lnTo>
                    <a:pt x="2011044" y="112014"/>
                  </a:lnTo>
                  <a:lnTo>
                    <a:pt x="1951354" y="103378"/>
                  </a:lnTo>
                  <a:lnTo>
                    <a:pt x="1887347" y="94996"/>
                  </a:lnTo>
                  <a:lnTo>
                    <a:pt x="1819148" y="86868"/>
                  </a:lnTo>
                  <a:lnTo>
                    <a:pt x="1792340" y="83947"/>
                  </a:lnTo>
                  <a:close/>
                </a:path>
                <a:path extrusionOk="0" h="454025" w="4627245">
                  <a:moveTo>
                    <a:pt x="0" y="0"/>
                  </a:moveTo>
                  <a:lnTo>
                    <a:pt x="0" y="12700"/>
                  </a:lnTo>
                  <a:lnTo>
                    <a:pt x="216534" y="13843"/>
                  </a:lnTo>
                  <a:lnTo>
                    <a:pt x="643001" y="22733"/>
                  </a:lnTo>
                  <a:lnTo>
                    <a:pt x="746887" y="26289"/>
                  </a:lnTo>
                  <a:lnTo>
                    <a:pt x="746759" y="26289"/>
                  </a:lnTo>
                  <a:lnTo>
                    <a:pt x="950087" y="34671"/>
                  </a:lnTo>
                  <a:lnTo>
                    <a:pt x="1145666" y="44831"/>
                  </a:lnTo>
                  <a:lnTo>
                    <a:pt x="1421002" y="62865"/>
                  </a:lnTo>
                  <a:lnTo>
                    <a:pt x="1507109" y="69596"/>
                  </a:lnTo>
                  <a:lnTo>
                    <a:pt x="1669668" y="84074"/>
                  </a:lnTo>
                  <a:lnTo>
                    <a:pt x="1792340" y="83947"/>
                  </a:lnTo>
                  <a:lnTo>
                    <a:pt x="1670812" y="71374"/>
                  </a:lnTo>
                  <a:lnTo>
                    <a:pt x="1421891" y="50165"/>
                  </a:lnTo>
                  <a:lnTo>
                    <a:pt x="1146302" y="32131"/>
                  </a:lnTo>
                  <a:lnTo>
                    <a:pt x="747268" y="13589"/>
                  </a:lnTo>
                  <a:lnTo>
                    <a:pt x="431672" y="4572"/>
                  </a:lnTo>
                  <a:lnTo>
                    <a:pt x="216662" y="1143"/>
                  </a:lnTo>
                  <a:lnTo>
                    <a:pt x="0"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6" name="Google Shape;576;p43"/>
          <p:cNvSpPr/>
          <p:nvPr/>
        </p:nvSpPr>
        <p:spPr>
          <a:xfrm>
            <a:off x="8641080" y="1556003"/>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0" name="Shape 580"/>
        <p:cNvGrpSpPr/>
        <p:nvPr/>
      </p:nvGrpSpPr>
      <p:grpSpPr>
        <a:xfrm>
          <a:off x="0" y="0"/>
          <a:ext cx="0" cy="0"/>
          <a:chOff x="0" y="0"/>
          <a:chExt cx="0" cy="0"/>
        </a:xfrm>
      </p:grpSpPr>
      <p:sp>
        <p:nvSpPr>
          <p:cNvPr id="581" name="Google Shape;581;p44"/>
          <p:cNvSpPr txBox="1"/>
          <p:nvPr/>
        </p:nvSpPr>
        <p:spPr>
          <a:xfrm>
            <a:off x="741680" y="4123918"/>
            <a:ext cx="6026150" cy="941069"/>
          </a:xfrm>
          <a:prstGeom prst="rect">
            <a:avLst/>
          </a:prstGeom>
          <a:noFill/>
          <a:ln>
            <a:noFill/>
          </a:ln>
        </p:spPr>
        <p:txBody>
          <a:bodyPr anchorCtr="0" anchor="t" bIns="0" lIns="0" spcFirstLastPara="1" rIns="0" wrap="square" tIns="12700">
            <a:spAutoFit/>
          </a:bodyPr>
          <a:lstStyle/>
          <a:p>
            <a:pPr indent="0" lvl="0" marL="12700" marR="5080" rtl="0" algn="l">
              <a:lnSpc>
                <a:spcPct val="150100"/>
              </a:lnSpc>
              <a:spcBef>
                <a:spcPts val="0"/>
              </a:spcBef>
              <a:spcAft>
                <a:spcPts val="0"/>
              </a:spcAft>
              <a:buNone/>
            </a:pPr>
            <a:r>
              <a:rPr lang="en-US" sz="2000">
                <a:solidFill>
                  <a:schemeClr val="dk1"/>
                </a:solidFill>
                <a:latin typeface="Calibri"/>
                <a:ea typeface="Calibri"/>
                <a:cs typeface="Calibri"/>
                <a:sym typeface="Calibri"/>
              </a:rPr>
              <a:t>Just below is the activation record for q(1,3), the parent of  q(2,3) in the tree.</a:t>
            </a:r>
            <a:endParaRPr sz="2000">
              <a:solidFill>
                <a:schemeClr val="dk1"/>
              </a:solidFill>
              <a:latin typeface="Calibri"/>
              <a:ea typeface="Calibri"/>
              <a:cs typeface="Calibri"/>
              <a:sym typeface="Calibri"/>
            </a:endParaRPr>
          </a:p>
        </p:txBody>
      </p:sp>
      <p:sp>
        <p:nvSpPr>
          <p:cNvPr id="582" name="Google Shape;582;p44"/>
          <p:cNvSpPr txBox="1"/>
          <p:nvPr/>
        </p:nvSpPr>
        <p:spPr>
          <a:xfrm>
            <a:off x="513080" y="760603"/>
            <a:ext cx="6490335" cy="326262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0" lvl="0" marL="0" marR="0" rtl="0" algn="l">
              <a:lnSpc>
                <a:spcPct val="100000"/>
              </a:lnSpc>
              <a:spcBef>
                <a:spcPts val="60"/>
              </a:spcBef>
              <a:spcAft>
                <a:spcPts val="0"/>
              </a:spcAft>
              <a:buNone/>
            </a:pPr>
            <a:r>
              <a:t/>
            </a:r>
            <a:endParaRPr sz="25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400"/>
              <a:buFont typeface="Arial"/>
              <a:buChar char="•"/>
            </a:pPr>
            <a:r>
              <a:rPr b="1" lang="en-US" sz="2400">
                <a:solidFill>
                  <a:srgbClr val="006FC0"/>
                </a:solidFill>
                <a:latin typeface="Calibri"/>
                <a:ea typeface="Calibri"/>
                <a:cs typeface="Calibri"/>
                <a:sym typeface="Calibri"/>
              </a:rPr>
              <a:t>Example:</a:t>
            </a:r>
            <a:endParaRPr sz="2400">
              <a:solidFill>
                <a:schemeClr val="dk1"/>
              </a:solidFill>
              <a:latin typeface="Calibri"/>
              <a:ea typeface="Calibri"/>
              <a:cs typeface="Calibri"/>
              <a:sym typeface="Calibri"/>
            </a:endParaRPr>
          </a:p>
          <a:p>
            <a:pPr indent="0" lvl="0" marL="241300" marR="5080" rtl="0" algn="l">
              <a:lnSpc>
                <a:spcPct val="150000"/>
              </a:lnSpc>
              <a:spcBef>
                <a:spcPts val="100"/>
              </a:spcBef>
              <a:spcAft>
                <a:spcPts val="0"/>
              </a:spcAft>
              <a:buNone/>
            </a:pPr>
            <a:r>
              <a:rPr b="1" lang="en-US" sz="2000">
                <a:solidFill>
                  <a:schemeClr val="dk1"/>
                </a:solidFill>
                <a:latin typeface="Calibri"/>
                <a:ea typeface="Calibri"/>
                <a:cs typeface="Calibri"/>
                <a:sym typeface="Calibri"/>
              </a:rPr>
              <a:t>If control is currently in the activation q(2,3) of the tree of  Fig. 7.4, then the activation record for q(2,3) is at the top of  the control stack.</a:t>
            </a:r>
            <a:endParaRPr sz="2000">
              <a:solidFill>
                <a:schemeClr val="dk1"/>
              </a:solidFill>
              <a:latin typeface="Calibri"/>
              <a:ea typeface="Calibri"/>
              <a:cs typeface="Calibri"/>
              <a:sym typeface="Calibri"/>
            </a:endParaRPr>
          </a:p>
        </p:txBody>
      </p:sp>
      <p:sp>
        <p:nvSpPr>
          <p:cNvPr id="583" name="Google Shape;583;p44"/>
          <p:cNvSpPr txBox="1"/>
          <p:nvPr/>
        </p:nvSpPr>
        <p:spPr>
          <a:xfrm>
            <a:off x="741680" y="5167607"/>
            <a:ext cx="6233160" cy="1397000"/>
          </a:xfrm>
          <a:prstGeom prst="rect">
            <a:avLst/>
          </a:prstGeom>
          <a:noFill/>
          <a:ln>
            <a:noFill/>
          </a:ln>
        </p:spPr>
        <p:txBody>
          <a:bodyPr anchorCtr="0" anchor="t" bIns="0" lIns="0" spcFirstLastPara="1" rIns="0" wrap="square" tIns="12050">
            <a:spAutoFit/>
          </a:bodyPr>
          <a:lstStyle/>
          <a:p>
            <a:pPr indent="0" lvl="0" marL="12700" marR="5080" rtl="0" algn="just">
              <a:lnSpc>
                <a:spcPct val="150000"/>
              </a:lnSpc>
              <a:spcBef>
                <a:spcPts val="0"/>
              </a:spcBef>
              <a:spcAft>
                <a:spcPts val="0"/>
              </a:spcAft>
              <a:buNone/>
            </a:pPr>
            <a:r>
              <a:rPr lang="en-US" sz="2000">
                <a:solidFill>
                  <a:schemeClr val="dk1"/>
                </a:solidFill>
                <a:latin typeface="Calibri"/>
                <a:ea typeface="Calibri"/>
                <a:cs typeface="Calibri"/>
                <a:sym typeface="Calibri"/>
              </a:rPr>
              <a:t>Below that is the activation record q(1,9), and at the bottom  is the activation record for m, the main function and root of  the activation tree.</a:t>
            </a:r>
            <a:endParaRPr sz="2000">
              <a:solidFill>
                <a:schemeClr val="dk1"/>
              </a:solidFill>
              <a:latin typeface="Calibri"/>
              <a:ea typeface="Calibri"/>
              <a:cs typeface="Calibri"/>
              <a:sym typeface="Calibri"/>
            </a:endParaRPr>
          </a:p>
        </p:txBody>
      </p:sp>
      <p:grpSp>
        <p:nvGrpSpPr>
          <p:cNvPr id="584" name="Google Shape;584;p44"/>
          <p:cNvGrpSpPr/>
          <p:nvPr/>
        </p:nvGrpSpPr>
        <p:grpSpPr>
          <a:xfrm>
            <a:off x="0" y="469391"/>
            <a:ext cx="12013692" cy="4000500"/>
            <a:chOff x="0" y="469391"/>
            <a:chExt cx="12013692" cy="4000500"/>
          </a:xfrm>
        </p:grpSpPr>
        <p:pic>
          <p:nvPicPr>
            <p:cNvPr id="585" name="Google Shape;585;p4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86" name="Google Shape;586;p4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87" name="Google Shape;587;p44"/>
            <p:cNvPicPr preferRelativeResize="0"/>
            <p:nvPr/>
          </p:nvPicPr>
          <p:blipFill rotWithShape="1">
            <a:blip r:embed="rId4">
              <a:alphaModFix/>
            </a:blip>
            <a:srcRect b="0" l="0" r="0" t="0"/>
            <a:stretch/>
          </p:blipFill>
          <p:spPr>
            <a:xfrm>
              <a:off x="7389876" y="1360931"/>
              <a:ext cx="4623816" cy="3108960"/>
            </a:xfrm>
            <a:prstGeom prst="rect">
              <a:avLst/>
            </a:prstGeom>
            <a:noFill/>
            <a:ln>
              <a:noFill/>
            </a:ln>
          </p:spPr>
        </p:pic>
        <p:sp>
          <p:nvSpPr>
            <p:cNvPr id="588" name="Google Shape;588;p44"/>
            <p:cNvSpPr/>
            <p:nvPr/>
          </p:nvSpPr>
          <p:spPr>
            <a:xfrm>
              <a:off x="9073133" y="3089909"/>
              <a:ext cx="436245" cy="262890"/>
            </a:xfrm>
            <a:custGeom>
              <a:rect b="b" l="l" r="r" t="t"/>
              <a:pathLst>
                <a:path extrusionOk="0" h="262889" w="436245">
                  <a:moveTo>
                    <a:pt x="6096" y="249936"/>
                  </a:moveTo>
                  <a:lnTo>
                    <a:pt x="435737" y="249936"/>
                  </a:lnTo>
                </a:path>
                <a:path extrusionOk="0" h="262889" w="436245">
                  <a:moveTo>
                    <a:pt x="0" y="4572"/>
                  </a:moveTo>
                  <a:lnTo>
                    <a:pt x="429641" y="4572"/>
                  </a:lnTo>
                </a:path>
                <a:path extrusionOk="0" h="262889" w="436245">
                  <a:moveTo>
                    <a:pt x="7620" y="262889"/>
                  </a:moveTo>
                  <a:lnTo>
                    <a:pt x="7620" y="7619"/>
                  </a:lnTo>
                </a:path>
                <a:path extrusionOk="0" h="262889" w="436245">
                  <a:moveTo>
                    <a:pt x="428244" y="255269"/>
                  </a:moveTo>
                  <a:lnTo>
                    <a:pt x="428244" y="0"/>
                  </a:lnTo>
                </a:path>
              </a:pathLst>
            </a:custGeom>
            <a:noFill/>
            <a:ln cap="flat" cmpd="sng" w="19050">
              <a:solidFill>
                <a:srgbClr val="C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89" name="Google Shape;589;p4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590" name="Google Shape;590;p44"/>
          <p:cNvSpPr/>
          <p:nvPr/>
        </p:nvSpPr>
        <p:spPr>
          <a:xfrm>
            <a:off x="7272528" y="1423416"/>
            <a:ext cx="0" cy="5227955"/>
          </a:xfrm>
          <a:custGeom>
            <a:rect b="b" l="l" r="r" t="t"/>
            <a:pathLst>
              <a:path extrusionOk="0" h="5227955" w="120000">
                <a:moveTo>
                  <a:pt x="0" y="0"/>
                </a:moveTo>
                <a:lnTo>
                  <a:pt x="0" y="522734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91" name="Google Shape;591;p44"/>
          <p:cNvPicPr preferRelativeResize="0"/>
          <p:nvPr/>
        </p:nvPicPr>
        <p:blipFill rotWithShape="1">
          <a:blip r:embed="rId5">
            <a:alphaModFix/>
          </a:blip>
          <a:srcRect b="0" l="0" r="0" t="0"/>
          <a:stretch/>
        </p:blipFill>
        <p:spPr>
          <a:xfrm>
            <a:off x="8942693" y="4545119"/>
            <a:ext cx="716972" cy="2200658"/>
          </a:xfrm>
          <a:prstGeom prst="rect">
            <a:avLst/>
          </a:prstGeom>
          <a:noFill/>
          <a:ln>
            <a:noFill/>
          </a:ln>
        </p:spPr>
      </p:pic>
      <p:sp>
        <p:nvSpPr>
          <p:cNvPr id="592" name="Google Shape;592;p44"/>
          <p:cNvSpPr txBox="1"/>
          <p:nvPr/>
        </p:nvSpPr>
        <p:spPr>
          <a:xfrm>
            <a:off x="7804784" y="6336893"/>
            <a:ext cx="9042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Stack top</a:t>
            </a:r>
            <a:endParaRPr sz="1800">
              <a:solidFill>
                <a:schemeClr val="dk1"/>
              </a:solidFill>
              <a:latin typeface="Calibri"/>
              <a:ea typeface="Calibri"/>
              <a:cs typeface="Calibri"/>
              <a:sym typeface="Calibri"/>
            </a:endParaRPr>
          </a:p>
        </p:txBody>
      </p:sp>
      <p:sp>
        <p:nvSpPr>
          <p:cNvPr id="593" name="Google Shape;593;p44"/>
          <p:cNvSpPr txBox="1"/>
          <p:nvPr/>
        </p:nvSpPr>
        <p:spPr>
          <a:xfrm>
            <a:off x="7469505" y="4543425"/>
            <a:ext cx="12903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Stack bottom</a:t>
            </a:r>
            <a:endParaRPr sz="18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7" name="Shape 597"/>
        <p:cNvGrpSpPr/>
        <p:nvPr/>
      </p:nvGrpSpPr>
      <p:grpSpPr>
        <a:xfrm>
          <a:off x="0" y="0"/>
          <a:ext cx="0" cy="0"/>
          <a:chOff x="0" y="0"/>
          <a:chExt cx="0" cy="0"/>
        </a:xfrm>
      </p:grpSpPr>
      <p:sp>
        <p:nvSpPr>
          <p:cNvPr id="598" name="Google Shape;598;p45"/>
          <p:cNvSpPr txBox="1"/>
          <p:nvPr/>
        </p:nvSpPr>
        <p:spPr>
          <a:xfrm>
            <a:off x="513080" y="2036190"/>
            <a:ext cx="7265034" cy="985519"/>
          </a:xfrm>
          <a:prstGeom prst="rect">
            <a:avLst/>
          </a:prstGeom>
          <a:noFill/>
          <a:ln>
            <a:noFill/>
          </a:ln>
        </p:spPr>
        <p:txBody>
          <a:bodyPr anchorCtr="0" anchor="t" bIns="0" lIns="0" spcFirstLastPara="1" rIns="0" wrap="square" tIns="12700">
            <a:spAutoFit/>
          </a:bodyPr>
          <a:lstStyle/>
          <a:p>
            <a:pPr indent="-228600" lvl="0" marL="241300" marR="5080" rtl="0" algn="l">
              <a:lnSpc>
                <a:spcPct val="150000"/>
              </a:lnSpc>
              <a:spcBef>
                <a:spcPts val="0"/>
              </a:spcBef>
              <a:spcAft>
                <a:spcPts val="0"/>
              </a:spcAft>
              <a:buClr>
                <a:srgbClr val="006FC0"/>
              </a:buClr>
              <a:buSzPts val="2100"/>
              <a:buFont typeface="Arial"/>
              <a:buChar char="•"/>
            </a:pPr>
            <a:r>
              <a:rPr b="1" lang="en-US" sz="2100">
                <a:solidFill>
                  <a:srgbClr val="006FC0"/>
                </a:solidFill>
                <a:latin typeface="Calibri"/>
                <a:ea typeface="Calibri"/>
                <a:cs typeface="Calibri"/>
                <a:sym typeface="Calibri"/>
              </a:rPr>
              <a:t>The contents of activation records vary with the language being  implemented.</a:t>
            </a:r>
            <a:endParaRPr sz="2100">
              <a:solidFill>
                <a:schemeClr val="dk1"/>
              </a:solidFill>
              <a:latin typeface="Calibri"/>
              <a:ea typeface="Calibri"/>
              <a:cs typeface="Calibri"/>
              <a:sym typeface="Calibri"/>
            </a:endParaRPr>
          </a:p>
        </p:txBody>
      </p:sp>
      <p:sp>
        <p:nvSpPr>
          <p:cNvPr id="599" name="Google Shape;599;p45"/>
          <p:cNvSpPr txBox="1"/>
          <p:nvPr/>
        </p:nvSpPr>
        <p:spPr>
          <a:xfrm>
            <a:off x="513080" y="3284601"/>
            <a:ext cx="8090534" cy="34544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2100"/>
              <a:buFont typeface="Arial"/>
              <a:buChar char="•"/>
            </a:pPr>
            <a:r>
              <a:rPr b="1" lang="en-US" sz="2100">
                <a:solidFill>
                  <a:schemeClr val="dk1"/>
                </a:solidFill>
                <a:latin typeface="Calibri"/>
                <a:ea typeface="Calibri"/>
                <a:cs typeface="Calibri"/>
                <a:sym typeface="Calibri"/>
              </a:rPr>
              <a:t>A list of the kinds of data that might appear in an activation record are:</a:t>
            </a:r>
            <a:endParaRPr sz="2100">
              <a:solidFill>
                <a:schemeClr val="dk1"/>
              </a:solidFill>
              <a:latin typeface="Calibri"/>
              <a:ea typeface="Calibri"/>
              <a:cs typeface="Calibri"/>
              <a:sym typeface="Calibri"/>
            </a:endParaRPr>
          </a:p>
        </p:txBody>
      </p:sp>
      <p:sp>
        <p:nvSpPr>
          <p:cNvPr id="600" name="Google Shape;600;p45"/>
          <p:cNvSpPr txBox="1"/>
          <p:nvPr/>
        </p:nvSpPr>
        <p:spPr>
          <a:xfrm>
            <a:off x="970280" y="3667125"/>
            <a:ext cx="7225665" cy="1466215"/>
          </a:xfrm>
          <a:prstGeom prst="rect">
            <a:avLst/>
          </a:prstGeom>
          <a:noFill/>
          <a:ln>
            <a:noFill/>
          </a:ln>
        </p:spPr>
        <p:txBody>
          <a:bodyPr anchorCtr="0" anchor="t" bIns="0" lIns="0" spcFirstLastPara="1" rIns="0" wrap="square" tIns="12050">
            <a:spAutoFit/>
          </a:bodyPr>
          <a:lstStyle/>
          <a:p>
            <a:pPr indent="-228600" lvl="0" marL="241300" marR="5080" rtl="0" algn="l">
              <a:lnSpc>
                <a:spcPct val="150100"/>
              </a:lnSpc>
              <a:spcBef>
                <a:spcPts val="0"/>
              </a:spcBef>
              <a:spcAft>
                <a:spcPts val="0"/>
              </a:spcAft>
              <a:buNone/>
            </a:pPr>
            <a:r>
              <a:rPr lang="en-US" sz="2100">
                <a:solidFill>
                  <a:schemeClr val="dk1"/>
                </a:solidFill>
                <a:latin typeface="Calibri"/>
                <a:ea typeface="Calibri"/>
                <a:cs typeface="Calibri"/>
                <a:sym typeface="Calibri"/>
              </a:rPr>
              <a:t>1. </a:t>
            </a:r>
            <a:r>
              <a:rPr b="1" lang="en-US" sz="2100">
                <a:solidFill>
                  <a:srgbClr val="006FC0"/>
                </a:solidFill>
                <a:latin typeface="Calibri"/>
                <a:ea typeface="Calibri"/>
                <a:cs typeface="Calibri"/>
                <a:sym typeface="Calibri"/>
              </a:rPr>
              <a:t>Temporary values</a:t>
            </a:r>
            <a:r>
              <a:rPr lang="en-US" sz="2100">
                <a:solidFill>
                  <a:schemeClr val="dk1"/>
                </a:solidFill>
                <a:latin typeface="Calibri"/>
                <a:ea typeface="Calibri"/>
                <a:cs typeface="Calibri"/>
                <a:sym typeface="Calibri"/>
              </a:rPr>
              <a:t>, such as those arising from the evaluation of  expressions, in cases where those temporaries cannot be held in  registers.</a:t>
            </a:r>
            <a:endParaRPr sz="2100">
              <a:solidFill>
                <a:schemeClr val="dk1"/>
              </a:solidFill>
              <a:latin typeface="Calibri"/>
              <a:ea typeface="Calibri"/>
              <a:cs typeface="Calibri"/>
              <a:sym typeface="Calibri"/>
            </a:endParaRPr>
          </a:p>
        </p:txBody>
      </p:sp>
      <p:sp>
        <p:nvSpPr>
          <p:cNvPr id="601" name="Google Shape;601;p45"/>
          <p:cNvSpPr txBox="1"/>
          <p:nvPr/>
        </p:nvSpPr>
        <p:spPr>
          <a:xfrm>
            <a:off x="970280" y="5331663"/>
            <a:ext cx="7793355" cy="3454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100">
                <a:solidFill>
                  <a:schemeClr val="dk1"/>
                </a:solidFill>
                <a:latin typeface="Calibri"/>
                <a:ea typeface="Calibri"/>
                <a:cs typeface="Calibri"/>
                <a:sym typeface="Calibri"/>
              </a:rPr>
              <a:t>2. </a:t>
            </a:r>
            <a:r>
              <a:rPr b="1" lang="en-US" sz="2100">
                <a:solidFill>
                  <a:srgbClr val="006FC0"/>
                </a:solidFill>
                <a:latin typeface="Calibri"/>
                <a:ea typeface="Calibri"/>
                <a:cs typeface="Calibri"/>
                <a:sym typeface="Calibri"/>
              </a:rPr>
              <a:t>Local data </a:t>
            </a:r>
            <a:r>
              <a:rPr lang="en-US" sz="2100">
                <a:solidFill>
                  <a:schemeClr val="dk1"/>
                </a:solidFill>
                <a:latin typeface="Calibri"/>
                <a:ea typeface="Calibri"/>
                <a:cs typeface="Calibri"/>
                <a:sym typeface="Calibri"/>
              </a:rPr>
              <a:t>belonging to the procedure whose activation record this is.</a:t>
            </a:r>
            <a:endParaRPr sz="2100">
              <a:solidFill>
                <a:schemeClr val="dk1"/>
              </a:solidFill>
              <a:latin typeface="Calibri"/>
              <a:ea typeface="Calibri"/>
              <a:cs typeface="Calibri"/>
              <a:sym typeface="Calibri"/>
            </a:endParaRPr>
          </a:p>
        </p:txBody>
      </p:sp>
      <p:sp>
        <p:nvSpPr>
          <p:cNvPr id="602" name="Google Shape;602;p45"/>
          <p:cNvSpPr txBox="1"/>
          <p:nvPr/>
        </p:nvSpPr>
        <p:spPr>
          <a:xfrm>
            <a:off x="589275" y="760600"/>
            <a:ext cx="7683000" cy="1110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 </a:t>
            </a:r>
            <a:endParaRPr sz="2800">
              <a:solidFill>
                <a:schemeClr val="dk1"/>
              </a:solidFill>
              <a:latin typeface="Calibri"/>
              <a:ea typeface="Calibri"/>
              <a:cs typeface="Calibri"/>
              <a:sym typeface="Calibri"/>
            </a:endParaRPr>
          </a:p>
        </p:txBody>
      </p:sp>
      <p:pic>
        <p:nvPicPr>
          <p:cNvPr id="603" name="Google Shape;603;p4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604" name="Google Shape;604;p4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4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06" name="Google Shape;606;p45"/>
          <p:cNvSpPr/>
          <p:nvPr/>
        </p:nvSpPr>
        <p:spPr>
          <a:xfrm>
            <a:off x="8854185" y="1696211"/>
            <a:ext cx="12700" cy="5161915"/>
          </a:xfrm>
          <a:custGeom>
            <a:rect b="b" l="l" r="r" t="t"/>
            <a:pathLst>
              <a:path extrusionOk="0" h="5161915" w="12700">
                <a:moveTo>
                  <a:pt x="12700" y="0"/>
                </a:moveTo>
                <a:lnTo>
                  <a:pt x="0" y="0"/>
                </a:lnTo>
                <a:lnTo>
                  <a:pt x="0" y="5161784"/>
                </a:lnTo>
                <a:lnTo>
                  <a:pt x="12700" y="5161784"/>
                </a:lnTo>
                <a:lnTo>
                  <a:pt x="12700" y="0"/>
                </a:lnTo>
                <a:close/>
              </a:path>
            </a:pathLst>
          </a:custGeom>
          <a:solidFill>
            <a:srgbClr val="A6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45"/>
          <p:cNvSpPr txBox="1"/>
          <p:nvPr/>
        </p:nvSpPr>
        <p:spPr>
          <a:xfrm>
            <a:off x="9601200" y="2034539"/>
            <a:ext cx="2197735" cy="287147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725">
            <a:spAutoFit/>
          </a:bodyPr>
          <a:lstStyle/>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Actual Parameters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Returned values</a:t>
            </a:r>
            <a:endParaRPr sz="1400">
              <a:solidFill>
                <a:schemeClr val="dk1"/>
              </a:solidFill>
              <a:latin typeface="Consolas"/>
              <a:ea typeface="Consolas"/>
              <a:cs typeface="Consolas"/>
              <a:sym typeface="Consolas"/>
            </a:endParaRPr>
          </a:p>
          <a:p>
            <a:pPr indent="0" lvl="0" marL="0" marR="0" rtl="0" algn="ctr">
              <a:lnSpc>
                <a:spcPct val="100000"/>
              </a:lnSpc>
              <a:spcBef>
                <a:spcPts val="5"/>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Control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Access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Saved machine Status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Local data</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Temporaries</a:t>
            </a:r>
            <a:endParaRPr sz="1400">
              <a:solidFill>
                <a:schemeClr val="dk1"/>
              </a:solidFill>
              <a:latin typeface="Consolas"/>
              <a:ea typeface="Consolas"/>
              <a:cs typeface="Consolas"/>
              <a:sym typeface="Consolas"/>
            </a:endParaRPr>
          </a:p>
        </p:txBody>
      </p:sp>
      <p:sp>
        <p:nvSpPr>
          <p:cNvPr id="608" name="Google Shape;608;p45"/>
          <p:cNvSpPr txBox="1"/>
          <p:nvPr/>
        </p:nvSpPr>
        <p:spPr>
          <a:xfrm>
            <a:off x="9193783" y="5030215"/>
            <a:ext cx="282321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Figure 7.5: </a:t>
            </a:r>
            <a:r>
              <a:rPr b="1" lang="en-US" sz="1400">
                <a:solidFill>
                  <a:srgbClr val="6F2F9F"/>
                </a:solidFill>
                <a:latin typeface="Calibri"/>
                <a:ea typeface="Calibri"/>
                <a:cs typeface="Calibri"/>
                <a:sym typeface="Calibri"/>
              </a:rPr>
              <a:t>A general activation record</a:t>
            </a:r>
            <a:endParaRPr sz="14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2" name="Shape 612"/>
        <p:cNvGrpSpPr/>
        <p:nvPr/>
      </p:nvGrpSpPr>
      <p:grpSpPr>
        <a:xfrm>
          <a:off x="0" y="0"/>
          <a:ext cx="0" cy="0"/>
          <a:chOff x="0" y="0"/>
          <a:chExt cx="0" cy="0"/>
        </a:xfrm>
      </p:grpSpPr>
      <p:sp>
        <p:nvSpPr>
          <p:cNvPr id="613" name="Google Shape;613;p46"/>
          <p:cNvSpPr txBox="1"/>
          <p:nvPr/>
        </p:nvSpPr>
        <p:spPr>
          <a:xfrm>
            <a:off x="513080" y="1426210"/>
            <a:ext cx="8247380" cy="120994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b="1" sz="2800">
              <a:solidFill>
                <a:srgbClr val="001F5F"/>
              </a:solidFill>
              <a:latin typeface="Calibri"/>
              <a:ea typeface="Calibri"/>
              <a:cs typeface="Calibri"/>
              <a:sym typeface="Calibri"/>
            </a:endParaRPr>
          </a:p>
          <a:p>
            <a:pPr indent="0" lvl="0" marL="12700" marR="0" rtl="0" algn="l">
              <a:lnSpc>
                <a:spcPct val="100000"/>
              </a:lnSpc>
              <a:spcBef>
                <a:spcPts val="95"/>
              </a:spcBef>
              <a:spcAft>
                <a:spcPts val="0"/>
              </a:spcAft>
              <a:buNone/>
            </a:pPr>
            <a:r>
              <a:t/>
            </a:r>
            <a:endParaRPr sz="2800">
              <a:solidFill>
                <a:schemeClr val="dk1"/>
              </a:solidFill>
              <a:latin typeface="Calibri"/>
              <a:ea typeface="Calibri"/>
              <a:cs typeface="Calibri"/>
              <a:sym typeface="Calibri"/>
            </a:endParaRPr>
          </a:p>
          <a:p>
            <a:pPr indent="-343535" lvl="0" marL="397510" marR="0" rtl="0" algn="l">
              <a:lnSpc>
                <a:spcPct val="100000"/>
              </a:lnSpc>
              <a:spcBef>
                <a:spcPts val="0"/>
              </a:spcBef>
              <a:spcAft>
                <a:spcPts val="0"/>
              </a:spcAft>
              <a:buClr>
                <a:schemeClr val="dk1"/>
              </a:buClr>
              <a:buSzPts val="2100"/>
              <a:buFont typeface="Noto Sans Symbols"/>
              <a:buChar char="▪"/>
            </a:pPr>
            <a:r>
              <a:rPr b="1" lang="en-US" sz="2100">
                <a:solidFill>
                  <a:schemeClr val="dk1"/>
                </a:solidFill>
                <a:latin typeface="Calibri"/>
                <a:ea typeface="Calibri"/>
                <a:cs typeface="Calibri"/>
                <a:sym typeface="Calibri"/>
              </a:rPr>
              <a:t>A list of the kinds of data that might appear in an activation record are:</a:t>
            </a:r>
            <a:endParaRPr sz="2100">
              <a:solidFill>
                <a:schemeClr val="dk1"/>
              </a:solidFill>
              <a:latin typeface="Calibri"/>
              <a:ea typeface="Calibri"/>
              <a:cs typeface="Calibri"/>
              <a:sym typeface="Calibri"/>
            </a:endParaRPr>
          </a:p>
        </p:txBody>
      </p:sp>
      <p:sp>
        <p:nvSpPr>
          <p:cNvPr id="614" name="Google Shape;614;p46"/>
          <p:cNvSpPr txBox="1"/>
          <p:nvPr/>
        </p:nvSpPr>
        <p:spPr>
          <a:xfrm>
            <a:off x="533400" y="3200400"/>
            <a:ext cx="8056880" cy="2695610"/>
          </a:xfrm>
          <a:prstGeom prst="rect">
            <a:avLst/>
          </a:prstGeom>
          <a:noFill/>
          <a:ln>
            <a:noFill/>
          </a:ln>
        </p:spPr>
        <p:txBody>
          <a:bodyPr anchorCtr="0" anchor="t" bIns="0" lIns="0" spcFirstLastPara="1" rIns="0" wrap="square" tIns="12700">
            <a:spAutoFit/>
          </a:bodyPr>
          <a:lstStyle/>
          <a:p>
            <a:pPr indent="-343535" lvl="0" marL="355600" marR="5080" rtl="0" algn="l">
              <a:lnSpc>
                <a:spcPct val="150000"/>
              </a:lnSpc>
              <a:spcBef>
                <a:spcPts val="0"/>
              </a:spcBef>
              <a:spcAft>
                <a:spcPts val="0"/>
              </a:spcAft>
              <a:buClr>
                <a:srgbClr val="001F5F"/>
              </a:buClr>
              <a:buSzPts val="1800"/>
              <a:buFont typeface="Calibri"/>
              <a:buAutoNum type="arabicPeriod" startAt="3"/>
            </a:pPr>
            <a:r>
              <a:rPr b="1" lang="en-US" sz="1800">
                <a:solidFill>
                  <a:srgbClr val="001F5F"/>
                </a:solidFill>
                <a:latin typeface="Calibri"/>
                <a:ea typeface="Calibri"/>
                <a:cs typeface="Calibri"/>
                <a:sym typeface="Calibri"/>
              </a:rPr>
              <a:t>A </a:t>
            </a:r>
            <a:r>
              <a:rPr b="1" i="1" lang="en-US" sz="1800">
                <a:solidFill>
                  <a:srgbClr val="006FC0"/>
                </a:solidFill>
                <a:latin typeface="Calibri"/>
                <a:ea typeface="Calibri"/>
                <a:cs typeface="Calibri"/>
                <a:sym typeface="Calibri"/>
              </a:rPr>
              <a:t>saved machine status</a:t>
            </a:r>
            <a:r>
              <a:rPr b="1" lang="en-US" sz="1800">
                <a:solidFill>
                  <a:srgbClr val="001F5F"/>
                </a:solidFill>
                <a:latin typeface="Calibri"/>
                <a:ea typeface="Calibri"/>
                <a:cs typeface="Calibri"/>
                <a:sym typeface="Calibri"/>
              </a:rPr>
              <a:t>, with information about the state of the machine  just before the call to the procedure.</a:t>
            </a:r>
            <a:endParaRPr sz="1800">
              <a:solidFill>
                <a:schemeClr val="dk1"/>
              </a:solidFill>
              <a:latin typeface="Calibri"/>
              <a:ea typeface="Calibri"/>
              <a:cs typeface="Calibri"/>
              <a:sym typeface="Calibri"/>
            </a:endParaRPr>
          </a:p>
          <a:p>
            <a:pPr indent="0" lvl="0" marL="355600" marR="0" rtl="0" algn="l">
              <a:lnSpc>
                <a:spcPct val="100000"/>
              </a:lnSpc>
              <a:spcBef>
                <a:spcPts val="1200"/>
              </a:spcBef>
              <a:spcAft>
                <a:spcPts val="0"/>
              </a:spcAft>
              <a:buNone/>
            </a:pPr>
            <a:r>
              <a:rPr b="1" lang="en-US" sz="1800">
                <a:solidFill>
                  <a:schemeClr val="dk1"/>
                </a:solidFill>
                <a:latin typeface="Calibri"/>
                <a:ea typeface="Calibri"/>
                <a:cs typeface="Calibri"/>
                <a:sym typeface="Calibri"/>
              </a:rPr>
              <a:t>This information typically includes</a:t>
            </a:r>
            <a:endParaRPr sz="1800">
              <a:solidFill>
                <a:schemeClr val="dk1"/>
              </a:solidFill>
              <a:latin typeface="Calibri"/>
              <a:ea typeface="Calibri"/>
              <a:cs typeface="Calibri"/>
              <a:sym typeface="Calibri"/>
            </a:endParaRPr>
          </a:p>
          <a:p>
            <a:pPr indent="-343535" lvl="1" marL="704215" marR="0" rtl="0" algn="l">
              <a:lnSpc>
                <a:spcPct val="100000"/>
              </a:lnSpc>
              <a:spcBef>
                <a:spcPts val="1689"/>
              </a:spcBef>
              <a:spcAft>
                <a:spcPts val="0"/>
              </a:spcAft>
              <a:buClr>
                <a:srgbClr val="001F5F"/>
              </a:buClr>
              <a:buSzPts val="1800"/>
              <a:buFont typeface="Noto Sans Symbols"/>
              <a:buChar char="▪"/>
            </a:pPr>
            <a:r>
              <a:rPr b="1" i="1" lang="en-US" sz="1800" u="none" cap="none" strike="noStrike">
                <a:solidFill>
                  <a:srgbClr val="001F5F"/>
                </a:solidFill>
                <a:latin typeface="Calibri"/>
                <a:ea typeface="Calibri"/>
                <a:cs typeface="Calibri"/>
                <a:sym typeface="Calibri"/>
              </a:rPr>
              <a:t>return address </a:t>
            </a:r>
            <a:r>
              <a:rPr b="0" i="0" lang="en-US" sz="1800" u="none" cap="none" strike="noStrike">
                <a:solidFill>
                  <a:schemeClr val="dk1"/>
                </a:solidFill>
                <a:latin typeface="Calibri"/>
                <a:ea typeface="Calibri"/>
                <a:cs typeface="Calibri"/>
                <a:sym typeface="Calibri"/>
              </a:rPr>
              <a:t>(value of the program counter) and</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1689"/>
              </a:spcBef>
              <a:spcAft>
                <a:spcPts val="0"/>
              </a:spcAft>
              <a:buClr>
                <a:srgbClr val="001F5F"/>
              </a:buClr>
              <a:buSzPts val="1800"/>
              <a:buFont typeface="Noto Sans Symbols"/>
              <a:buChar char="▪"/>
            </a:pPr>
            <a:r>
              <a:rPr b="1" i="1" lang="en-US" sz="1800" u="none" cap="none" strike="noStrike">
                <a:solidFill>
                  <a:srgbClr val="001F5F"/>
                </a:solidFill>
                <a:latin typeface="Calibri"/>
                <a:ea typeface="Calibri"/>
                <a:cs typeface="Calibri"/>
                <a:sym typeface="Calibri"/>
              </a:rPr>
              <a:t>contents of registers </a:t>
            </a:r>
            <a:r>
              <a:rPr b="0" i="0" lang="en-US" sz="1800" u="none" cap="none" strike="noStrike">
                <a:solidFill>
                  <a:schemeClr val="dk1"/>
                </a:solidFill>
                <a:latin typeface="Calibri"/>
                <a:ea typeface="Calibri"/>
                <a:cs typeface="Calibri"/>
                <a:sym typeface="Calibri"/>
              </a:rPr>
              <a:t>that were used by the calling procedure and that</a:t>
            </a:r>
            <a:endParaRPr b="0" i="0" sz="1800" u="none" cap="none" strike="noStrike">
              <a:solidFill>
                <a:schemeClr val="dk1"/>
              </a:solidFill>
              <a:latin typeface="Calibri"/>
              <a:ea typeface="Calibri"/>
              <a:cs typeface="Calibri"/>
              <a:sym typeface="Calibri"/>
            </a:endParaRPr>
          </a:p>
          <a:p>
            <a:pPr indent="0" lvl="0" marL="704215" marR="0" rtl="0" algn="l">
              <a:lnSpc>
                <a:spcPct val="100000"/>
              </a:lnSpc>
              <a:spcBef>
                <a:spcPts val="1200"/>
              </a:spcBef>
              <a:spcAft>
                <a:spcPts val="0"/>
              </a:spcAft>
              <a:buNone/>
            </a:pPr>
            <a:r>
              <a:rPr lang="en-US" sz="1800">
                <a:solidFill>
                  <a:schemeClr val="dk1"/>
                </a:solidFill>
                <a:latin typeface="Calibri"/>
                <a:ea typeface="Calibri"/>
                <a:cs typeface="Calibri"/>
                <a:sym typeface="Calibri"/>
              </a:rPr>
              <a:t>must be restored when the return occurs.</a:t>
            </a:r>
            <a:endParaRPr sz="1800">
              <a:solidFill>
                <a:schemeClr val="dk1"/>
              </a:solidFill>
              <a:latin typeface="Calibri"/>
              <a:ea typeface="Calibri"/>
              <a:cs typeface="Calibri"/>
              <a:sym typeface="Calibri"/>
            </a:endParaRPr>
          </a:p>
        </p:txBody>
      </p:sp>
      <p:sp>
        <p:nvSpPr>
          <p:cNvPr id="615" name="Google Shape;615;p46"/>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616" name="Google Shape;616;p4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617" name="Google Shape;617;p4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4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19" name="Google Shape;619;p46"/>
          <p:cNvSpPr/>
          <p:nvPr/>
        </p:nvSpPr>
        <p:spPr>
          <a:xfrm>
            <a:off x="8970768" y="1868423"/>
            <a:ext cx="12700" cy="4989830"/>
          </a:xfrm>
          <a:custGeom>
            <a:rect b="b" l="l" r="r" t="t"/>
            <a:pathLst>
              <a:path extrusionOk="0" h="4989830" w="12700">
                <a:moveTo>
                  <a:pt x="12700" y="0"/>
                </a:moveTo>
                <a:lnTo>
                  <a:pt x="0" y="0"/>
                </a:lnTo>
                <a:lnTo>
                  <a:pt x="0" y="4989574"/>
                </a:lnTo>
                <a:lnTo>
                  <a:pt x="12700" y="4989574"/>
                </a:lnTo>
                <a:lnTo>
                  <a:pt x="12700" y="0"/>
                </a:lnTo>
                <a:close/>
              </a:path>
            </a:pathLst>
          </a:custGeom>
          <a:solidFill>
            <a:srgbClr val="A6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46"/>
          <p:cNvSpPr txBox="1"/>
          <p:nvPr/>
        </p:nvSpPr>
        <p:spPr>
          <a:xfrm>
            <a:off x="9601200" y="2034539"/>
            <a:ext cx="2197735" cy="287147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725">
            <a:spAutoFit/>
          </a:bodyPr>
          <a:lstStyle/>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Actual Parameters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Returned values</a:t>
            </a:r>
            <a:endParaRPr sz="1400">
              <a:solidFill>
                <a:schemeClr val="dk1"/>
              </a:solidFill>
              <a:latin typeface="Consolas"/>
              <a:ea typeface="Consolas"/>
              <a:cs typeface="Consolas"/>
              <a:sym typeface="Consolas"/>
            </a:endParaRPr>
          </a:p>
          <a:p>
            <a:pPr indent="0" lvl="0" marL="0" marR="0" rtl="0" algn="ctr">
              <a:lnSpc>
                <a:spcPct val="100000"/>
              </a:lnSpc>
              <a:spcBef>
                <a:spcPts val="5"/>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Control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Access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Saved machine Status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Local data</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Temporaries</a:t>
            </a:r>
            <a:endParaRPr sz="1400">
              <a:solidFill>
                <a:schemeClr val="dk1"/>
              </a:solidFill>
              <a:latin typeface="Consolas"/>
              <a:ea typeface="Consolas"/>
              <a:cs typeface="Consolas"/>
              <a:sym typeface="Consolas"/>
            </a:endParaRPr>
          </a:p>
        </p:txBody>
      </p:sp>
      <p:sp>
        <p:nvSpPr>
          <p:cNvPr id="621" name="Google Shape;621;p46"/>
          <p:cNvSpPr txBox="1"/>
          <p:nvPr/>
        </p:nvSpPr>
        <p:spPr>
          <a:xfrm>
            <a:off x="9193783" y="5030215"/>
            <a:ext cx="282321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Figure 7.5: </a:t>
            </a:r>
            <a:r>
              <a:rPr b="1" lang="en-US" sz="1400">
                <a:solidFill>
                  <a:srgbClr val="6F2F9F"/>
                </a:solidFill>
                <a:latin typeface="Calibri"/>
                <a:ea typeface="Calibri"/>
                <a:cs typeface="Calibri"/>
                <a:sym typeface="Calibri"/>
              </a:rPr>
              <a:t>A general activation record</a:t>
            </a:r>
            <a:endParaRPr sz="14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47"/>
          <p:cNvSpPr txBox="1"/>
          <p:nvPr/>
        </p:nvSpPr>
        <p:spPr>
          <a:xfrm>
            <a:off x="513080" y="1426210"/>
            <a:ext cx="8247380" cy="4430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p:txBody>
      </p:sp>
      <p:sp>
        <p:nvSpPr>
          <p:cNvPr id="627" name="Google Shape;627;p47"/>
          <p:cNvSpPr txBox="1"/>
          <p:nvPr/>
        </p:nvSpPr>
        <p:spPr>
          <a:xfrm>
            <a:off x="304800" y="1905000"/>
            <a:ext cx="8001000" cy="1872307"/>
          </a:xfrm>
          <a:prstGeom prst="rect">
            <a:avLst/>
          </a:prstGeom>
          <a:noFill/>
          <a:ln>
            <a:noFill/>
          </a:ln>
        </p:spPr>
        <p:txBody>
          <a:bodyPr anchorCtr="0" anchor="t" bIns="0" lIns="0" spcFirstLastPara="1" rIns="0" wrap="square" tIns="12700">
            <a:spAutoFit/>
          </a:bodyPr>
          <a:lstStyle/>
          <a:p>
            <a:pPr indent="-343535" lvl="0" marL="355600" marR="5080" rtl="0" algn="l">
              <a:lnSpc>
                <a:spcPct val="150000"/>
              </a:lnSpc>
              <a:spcBef>
                <a:spcPts val="0"/>
              </a:spcBef>
              <a:spcAft>
                <a:spcPts val="0"/>
              </a:spcAft>
              <a:buNone/>
            </a:pPr>
            <a:r>
              <a:rPr b="1" lang="en-US" sz="1600">
                <a:solidFill>
                  <a:srgbClr val="001F5F"/>
                </a:solidFill>
                <a:latin typeface="Calibri"/>
                <a:ea typeface="Calibri"/>
                <a:cs typeface="Calibri"/>
                <a:sym typeface="Calibri"/>
              </a:rPr>
              <a:t>4.	An "</a:t>
            </a:r>
            <a:r>
              <a:rPr b="1" i="1" lang="en-US" sz="1600">
                <a:solidFill>
                  <a:srgbClr val="006FC0"/>
                </a:solidFill>
                <a:latin typeface="Calibri"/>
                <a:ea typeface="Calibri"/>
                <a:cs typeface="Calibri"/>
                <a:sym typeface="Calibri"/>
              </a:rPr>
              <a:t>access link</a:t>
            </a:r>
            <a:r>
              <a:rPr b="1" lang="en-US" sz="1600">
                <a:solidFill>
                  <a:srgbClr val="001F5F"/>
                </a:solidFill>
                <a:latin typeface="Calibri"/>
                <a:ea typeface="Calibri"/>
                <a:cs typeface="Calibri"/>
                <a:sym typeface="Calibri"/>
              </a:rPr>
              <a:t>" may be needed to locate data needed by the called  procedure but found elsewhere</a:t>
            </a:r>
            <a:r>
              <a:rPr lang="en-US" sz="1600">
                <a:solidFill>
                  <a:schemeClr val="dk1"/>
                </a:solidFill>
                <a:latin typeface="Calibri"/>
                <a:ea typeface="Calibri"/>
                <a:cs typeface="Calibri"/>
                <a:sym typeface="Calibri"/>
              </a:rPr>
              <a:t>, e.g., in another activation record.</a:t>
            </a:r>
            <a:endParaRPr sz="1600">
              <a:solidFill>
                <a:schemeClr val="dk1"/>
              </a:solidFill>
              <a:latin typeface="Calibri"/>
              <a:ea typeface="Calibri"/>
              <a:cs typeface="Calibri"/>
              <a:sym typeface="Calibri"/>
            </a:endParaRPr>
          </a:p>
          <a:p>
            <a:pPr indent="-343535" lvl="0" marL="355600" marR="5080" rtl="0" algn="l">
              <a:lnSpc>
                <a:spcPct val="150000"/>
              </a:lnSpc>
              <a:spcBef>
                <a:spcPts val="100"/>
              </a:spcBef>
              <a:spcAft>
                <a:spcPts val="0"/>
              </a:spcAft>
              <a:buNone/>
            </a:pPr>
            <a:r>
              <a:rPr lang="en-US" sz="1600">
                <a:solidFill>
                  <a:schemeClr val="dk1"/>
                </a:solidFill>
                <a:latin typeface="Calibri"/>
                <a:ea typeface="Calibri"/>
                <a:cs typeface="Calibri"/>
                <a:sym typeface="Calibri"/>
              </a:rPr>
              <a:t>        It refers to information stored in other activation records that is non-local. The access link is a static link and the main purpose of the access link is to access the data which is not present in the local scope of the activation record. It is a static link. </a:t>
            </a:r>
            <a:endParaRPr sz="1600">
              <a:solidFill>
                <a:schemeClr val="dk1"/>
              </a:solidFill>
              <a:latin typeface="Calibri"/>
              <a:ea typeface="Calibri"/>
              <a:cs typeface="Calibri"/>
              <a:sym typeface="Calibri"/>
            </a:endParaRPr>
          </a:p>
        </p:txBody>
      </p:sp>
      <p:sp>
        <p:nvSpPr>
          <p:cNvPr id="628" name="Google Shape;628;p47"/>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629" name="Google Shape;629;p4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630" name="Google Shape;630;p4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4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32" name="Google Shape;632;p47"/>
          <p:cNvSpPr/>
          <p:nvPr/>
        </p:nvSpPr>
        <p:spPr>
          <a:xfrm>
            <a:off x="9091930" y="1868423"/>
            <a:ext cx="12700" cy="4989830"/>
          </a:xfrm>
          <a:custGeom>
            <a:rect b="b" l="l" r="r" t="t"/>
            <a:pathLst>
              <a:path extrusionOk="0" h="4989830" w="12700">
                <a:moveTo>
                  <a:pt x="12700" y="0"/>
                </a:moveTo>
                <a:lnTo>
                  <a:pt x="0" y="0"/>
                </a:lnTo>
                <a:lnTo>
                  <a:pt x="0" y="4989574"/>
                </a:lnTo>
                <a:lnTo>
                  <a:pt x="12700" y="4989574"/>
                </a:lnTo>
                <a:lnTo>
                  <a:pt x="12700" y="0"/>
                </a:lnTo>
                <a:close/>
              </a:path>
            </a:pathLst>
          </a:custGeom>
          <a:solidFill>
            <a:srgbClr val="A6A6A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47"/>
          <p:cNvSpPr txBox="1"/>
          <p:nvPr/>
        </p:nvSpPr>
        <p:spPr>
          <a:xfrm>
            <a:off x="9601200" y="2034539"/>
            <a:ext cx="2197735" cy="287147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725">
            <a:spAutoFit/>
          </a:bodyPr>
          <a:lstStyle/>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Actual Parameters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Returned values</a:t>
            </a:r>
            <a:endParaRPr sz="1400">
              <a:solidFill>
                <a:schemeClr val="dk1"/>
              </a:solidFill>
              <a:latin typeface="Consolas"/>
              <a:ea typeface="Consolas"/>
              <a:cs typeface="Consolas"/>
              <a:sym typeface="Consolas"/>
            </a:endParaRPr>
          </a:p>
          <a:p>
            <a:pPr indent="0" lvl="0" marL="0" marR="0" rtl="0" algn="ctr">
              <a:lnSpc>
                <a:spcPct val="100000"/>
              </a:lnSpc>
              <a:spcBef>
                <a:spcPts val="5"/>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Control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Access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Saved machine Status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Local data</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Temporaries</a:t>
            </a:r>
            <a:endParaRPr sz="1400">
              <a:solidFill>
                <a:schemeClr val="dk1"/>
              </a:solidFill>
              <a:latin typeface="Consolas"/>
              <a:ea typeface="Consolas"/>
              <a:cs typeface="Consolas"/>
              <a:sym typeface="Consolas"/>
            </a:endParaRPr>
          </a:p>
        </p:txBody>
      </p:sp>
      <p:sp>
        <p:nvSpPr>
          <p:cNvPr id="634" name="Google Shape;634;p47"/>
          <p:cNvSpPr txBox="1"/>
          <p:nvPr/>
        </p:nvSpPr>
        <p:spPr>
          <a:xfrm>
            <a:off x="9193783" y="5030215"/>
            <a:ext cx="282321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Figure 7.5: </a:t>
            </a:r>
            <a:r>
              <a:rPr b="1" lang="en-US" sz="1400">
                <a:solidFill>
                  <a:srgbClr val="6F2F9F"/>
                </a:solidFill>
                <a:latin typeface="Calibri"/>
                <a:ea typeface="Calibri"/>
                <a:cs typeface="Calibri"/>
                <a:sym typeface="Calibri"/>
              </a:rPr>
              <a:t>A general activation record</a:t>
            </a:r>
            <a:endParaRPr sz="1400">
              <a:solidFill>
                <a:schemeClr val="dk1"/>
              </a:solidFill>
              <a:latin typeface="Calibri"/>
              <a:ea typeface="Calibri"/>
              <a:cs typeface="Calibri"/>
              <a:sym typeface="Calibri"/>
            </a:endParaRPr>
          </a:p>
        </p:txBody>
      </p:sp>
      <p:sp>
        <p:nvSpPr>
          <p:cNvPr id="635" name="Google Shape;635;p47"/>
          <p:cNvSpPr/>
          <p:nvPr/>
        </p:nvSpPr>
        <p:spPr>
          <a:xfrm>
            <a:off x="457200" y="3810000"/>
            <a:ext cx="25908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Calibri"/>
                <a:ea typeface="Calibri"/>
                <a:cs typeface="Calibri"/>
                <a:sym typeface="Calibri"/>
              </a:rPr>
              <a:t>#include &lt;stdio.h&gt;</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int g=12;</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void Geeks()</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printf("%d", g);</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void main()</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Geeks();</a:t>
            </a:r>
            <a:endParaRPr/>
          </a:p>
          <a:p>
            <a:pPr indent="0" lvl="0" marL="0" marR="0" rtl="0" algn="l">
              <a:spcBef>
                <a:spcPts val="0"/>
              </a:spcBef>
              <a:spcAft>
                <a:spcPts val="0"/>
              </a:spcAft>
              <a:buNone/>
            </a:pPr>
            <a:r>
              <a:rPr lang="en-US" sz="1800">
                <a:solidFill>
                  <a:srgbClr val="FF0000"/>
                </a:solidFill>
                <a:latin typeface="Calibri"/>
                <a:ea typeface="Calibri"/>
                <a:cs typeface="Calibri"/>
                <a:sym typeface="Calibri"/>
              </a:rPr>
              <a:t>}</a:t>
            </a:r>
            <a:endParaRPr sz="1800">
              <a:solidFill>
                <a:srgbClr val="FF0000"/>
              </a:solidFill>
              <a:latin typeface="Calibri"/>
              <a:ea typeface="Calibri"/>
              <a:cs typeface="Calibri"/>
              <a:sym typeface="Calibri"/>
            </a:endParaRPr>
          </a:p>
        </p:txBody>
      </p:sp>
      <p:sp>
        <p:nvSpPr>
          <p:cNvPr id="636" name="Google Shape;636;p47"/>
          <p:cNvSpPr/>
          <p:nvPr/>
        </p:nvSpPr>
        <p:spPr>
          <a:xfrm>
            <a:off x="3962400" y="4191000"/>
            <a:ext cx="3581400" cy="230832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FF0000"/>
                </a:solidFill>
                <a:latin typeface="Calibri"/>
                <a:ea typeface="Calibri"/>
                <a:cs typeface="Calibri"/>
                <a:sym typeface="Calibri"/>
              </a:rPr>
              <a:t>Now, In this example, when Geeks() is called in a main(), the task of Geeks() in main() is to print(g), but g is not defined within its scope(local scope of Geeks()); in this case, Geeks() would use the access link to access ‘g’ from Global Scope and then print its value (g=12).</a:t>
            </a:r>
            <a:endParaRPr sz="1800">
              <a:solidFill>
                <a:srgbClr val="FF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40" name="Shape 640"/>
        <p:cNvGrpSpPr/>
        <p:nvPr/>
      </p:nvGrpSpPr>
      <p:grpSpPr>
        <a:xfrm>
          <a:off x="0" y="0"/>
          <a:ext cx="0" cy="0"/>
          <a:chOff x="0" y="0"/>
          <a:chExt cx="0" cy="0"/>
        </a:xfrm>
      </p:grpSpPr>
      <p:sp>
        <p:nvSpPr>
          <p:cNvPr id="641" name="Google Shape;641;p48"/>
          <p:cNvSpPr txBox="1"/>
          <p:nvPr/>
        </p:nvSpPr>
        <p:spPr>
          <a:xfrm>
            <a:off x="513080" y="1426210"/>
            <a:ext cx="8332470" cy="997068"/>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0" lvl="0" marL="139700" marR="0" rtl="0" algn="l">
              <a:lnSpc>
                <a:spcPct val="100000"/>
              </a:lnSpc>
              <a:spcBef>
                <a:spcPts val="1764"/>
              </a:spcBef>
              <a:spcAft>
                <a:spcPts val="0"/>
              </a:spcAft>
              <a:buNone/>
            </a:pPr>
            <a:r>
              <a:rPr lang="en-US" sz="2100">
                <a:solidFill>
                  <a:schemeClr val="dk1"/>
                </a:solidFill>
                <a:latin typeface="Calibri"/>
                <a:ea typeface="Calibri"/>
                <a:cs typeface="Calibri"/>
                <a:sym typeface="Calibri"/>
              </a:rPr>
              <a:t>5. </a:t>
            </a:r>
            <a:r>
              <a:rPr b="1" lang="en-US" sz="2100">
                <a:solidFill>
                  <a:srgbClr val="001F5F"/>
                </a:solidFill>
                <a:latin typeface="Calibri"/>
                <a:ea typeface="Calibri"/>
                <a:cs typeface="Calibri"/>
                <a:sym typeface="Calibri"/>
              </a:rPr>
              <a:t>A </a:t>
            </a:r>
            <a:r>
              <a:rPr b="1" i="1" lang="en-US" sz="2100">
                <a:solidFill>
                  <a:srgbClr val="006FC0"/>
                </a:solidFill>
                <a:latin typeface="Calibri"/>
                <a:ea typeface="Calibri"/>
                <a:cs typeface="Calibri"/>
                <a:sym typeface="Calibri"/>
              </a:rPr>
              <a:t>control link</a:t>
            </a:r>
            <a:r>
              <a:rPr b="1" lang="en-US" sz="2100">
                <a:solidFill>
                  <a:srgbClr val="001F5F"/>
                </a:solidFill>
                <a:latin typeface="Calibri"/>
                <a:ea typeface="Calibri"/>
                <a:cs typeface="Calibri"/>
                <a:sym typeface="Calibri"/>
              </a:rPr>
              <a:t>, pointing to the activation record of the caller</a:t>
            </a:r>
            <a:r>
              <a:rPr b="1"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
        <p:nvSpPr>
          <p:cNvPr id="642" name="Google Shape;642;p48"/>
          <p:cNvSpPr txBox="1"/>
          <p:nvPr/>
        </p:nvSpPr>
        <p:spPr>
          <a:xfrm>
            <a:off x="640486" y="3008496"/>
            <a:ext cx="7875905" cy="1272540"/>
          </a:xfrm>
          <a:prstGeom prst="rect">
            <a:avLst/>
          </a:prstGeom>
          <a:noFill/>
          <a:ln>
            <a:noFill/>
          </a:ln>
        </p:spPr>
        <p:txBody>
          <a:bodyPr anchorCtr="0" anchor="t" bIns="0" lIns="0" spcFirstLastPara="1" rIns="0" wrap="square" tIns="193025">
            <a:spAutoFit/>
          </a:bodyPr>
          <a:lstStyle/>
          <a:p>
            <a:pPr indent="0" lvl="0" marL="12700" marR="0" rtl="0" algn="l">
              <a:lnSpc>
                <a:spcPct val="100000"/>
              </a:lnSpc>
              <a:spcBef>
                <a:spcPts val="0"/>
              </a:spcBef>
              <a:spcAft>
                <a:spcPts val="0"/>
              </a:spcAft>
              <a:buNone/>
            </a:pPr>
            <a:r>
              <a:rPr lang="en-US" sz="2100">
                <a:solidFill>
                  <a:schemeClr val="dk1"/>
                </a:solidFill>
                <a:latin typeface="Calibri"/>
                <a:ea typeface="Calibri"/>
                <a:cs typeface="Calibri"/>
                <a:sym typeface="Calibri"/>
              </a:rPr>
              <a:t>6.	</a:t>
            </a:r>
            <a:r>
              <a:rPr b="1" lang="en-US" sz="2100">
                <a:solidFill>
                  <a:srgbClr val="001F5F"/>
                </a:solidFill>
                <a:latin typeface="Calibri"/>
                <a:ea typeface="Calibri"/>
                <a:cs typeface="Calibri"/>
                <a:sym typeface="Calibri"/>
              </a:rPr>
              <a:t>Space for the </a:t>
            </a:r>
            <a:r>
              <a:rPr b="1" i="1" lang="en-US" sz="2100">
                <a:solidFill>
                  <a:srgbClr val="006FC0"/>
                </a:solidFill>
                <a:latin typeface="Calibri"/>
                <a:ea typeface="Calibri"/>
                <a:cs typeface="Calibri"/>
                <a:sym typeface="Calibri"/>
              </a:rPr>
              <a:t>return value </a:t>
            </a:r>
            <a:r>
              <a:rPr b="1" lang="en-US" sz="2100">
                <a:solidFill>
                  <a:srgbClr val="001F5F"/>
                </a:solidFill>
                <a:latin typeface="Calibri"/>
                <a:ea typeface="Calibri"/>
                <a:cs typeface="Calibri"/>
                <a:sym typeface="Calibri"/>
              </a:rPr>
              <a:t>of the called function, if any</a:t>
            </a:r>
            <a:r>
              <a:rPr b="1"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355600" marR="5080" rtl="0" algn="l">
              <a:lnSpc>
                <a:spcPct val="150100"/>
              </a:lnSpc>
              <a:spcBef>
                <a:spcPts val="114"/>
              </a:spcBef>
              <a:spcAft>
                <a:spcPts val="0"/>
              </a:spcAft>
              <a:buNone/>
            </a:pPr>
            <a:r>
              <a:rPr lang="en-US" sz="1600">
                <a:solidFill>
                  <a:schemeClr val="dk1"/>
                </a:solidFill>
                <a:latin typeface="Calibri"/>
                <a:ea typeface="Calibri"/>
                <a:cs typeface="Calibri"/>
                <a:sym typeface="Calibri"/>
              </a:rPr>
              <a:t>Again, not all called procedures return a value, and if one does, we may prefer to place that  value in a register for efficiency.</a:t>
            </a:r>
            <a:endParaRPr sz="1600">
              <a:solidFill>
                <a:schemeClr val="dk1"/>
              </a:solidFill>
              <a:latin typeface="Calibri"/>
              <a:ea typeface="Calibri"/>
              <a:cs typeface="Calibri"/>
              <a:sym typeface="Calibri"/>
            </a:endParaRPr>
          </a:p>
        </p:txBody>
      </p:sp>
      <p:sp>
        <p:nvSpPr>
          <p:cNvPr id="643" name="Google Shape;643;p48"/>
          <p:cNvSpPr txBox="1"/>
          <p:nvPr/>
        </p:nvSpPr>
        <p:spPr>
          <a:xfrm>
            <a:off x="640486" y="4280809"/>
            <a:ext cx="8051800" cy="2417970"/>
          </a:xfrm>
          <a:prstGeom prst="rect">
            <a:avLst/>
          </a:prstGeom>
          <a:noFill/>
          <a:ln>
            <a:noFill/>
          </a:ln>
        </p:spPr>
        <p:txBody>
          <a:bodyPr anchorCtr="0" anchor="t" bIns="0" lIns="0" spcFirstLastPara="1" rIns="0" wrap="square" tIns="194925">
            <a:spAutoFit/>
          </a:bodyPr>
          <a:lstStyle/>
          <a:p>
            <a:pPr indent="0" lvl="0" marL="12700" marR="0" rtl="0" algn="l">
              <a:lnSpc>
                <a:spcPct val="100000"/>
              </a:lnSpc>
              <a:spcBef>
                <a:spcPts val="0"/>
              </a:spcBef>
              <a:spcAft>
                <a:spcPts val="0"/>
              </a:spcAft>
              <a:buNone/>
            </a:pPr>
            <a:r>
              <a:rPr lang="en-US" sz="2100">
                <a:solidFill>
                  <a:schemeClr val="dk1"/>
                </a:solidFill>
                <a:latin typeface="Calibri"/>
                <a:ea typeface="Calibri"/>
                <a:cs typeface="Calibri"/>
                <a:sym typeface="Calibri"/>
              </a:rPr>
              <a:t>7.	</a:t>
            </a:r>
            <a:r>
              <a:rPr b="1" lang="en-US" sz="2100">
                <a:solidFill>
                  <a:srgbClr val="001F5F"/>
                </a:solidFill>
                <a:latin typeface="Calibri"/>
                <a:ea typeface="Calibri"/>
                <a:cs typeface="Calibri"/>
                <a:sym typeface="Calibri"/>
              </a:rPr>
              <a:t>The </a:t>
            </a:r>
            <a:r>
              <a:rPr b="1" i="1" lang="en-US" sz="2100">
                <a:solidFill>
                  <a:srgbClr val="006FC0"/>
                </a:solidFill>
                <a:latin typeface="Calibri"/>
                <a:ea typeface="Calibri"/>
                <a:cs typeface="Calibri"/>
                <a:sym typeface="Calibri"/>
              </a:rPr>
              <a:t>actual parameters </a:t>
            </a:r>
            <a:r>
              <a:rPr b="1" lang="en-US" sz="2100">
                <a:solidFill>
                  <a:srgbClr val="001F5F"/>
                </a:solidFill>
                <a:latin typeface="Calibri"/>
                <a:ea typeface="Calibri"/>
                <a:cs typeface="Calibri"/>
                <a:sym typeface="Calibri"/>
              </a:rPr>
              <a:t>used by the calling procedure</a:t>
            </a:r>
            <a:r>
              <a:rPr b="1" lang="en-US"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0" lvl="0" marL="355600" marR="5080" rtl="0" algn="l">
              <a:lnSpc>
                <a:spcPct val="150100"/>
              </a:lnSpc>
              <a:spcBef>
                <a:spcPts val="125"/>
              </a:spcBef>
              <a:spcAft>
                <a:spcPts val="0"/>
              </a:spcAft>
              <a:buNone/>
            </a:pPr>
            <a:r>
              <a:rPr lang="en-US" sz="1600">
                <a:solidFill>
                  <a:schemeClr val="dk1"/>
                </a:solidFill>
                <a:latin typeface="Calibri"/>
                <a:ea typeface="Calibri"/>
                <a:cs typeface="Calibri"/>
                <a:sym typeface="Calibri"/>
              </a:rPr>
              <a:t>Commonly, these values are not placed in the activation record but rather in registers, when  possible, for greater efficiency. However, we show a space for them to be completely general.</a:t>
            </a:r>
            <a:endParaRPr sz="1600">
              <a:solidFill>
                <a:schemeClr val="dk1"/>
              </a:solidFill>
              <a:latin typeface="Calibri"/>
              <a:ea typeface="Calibri"/>
              <a:cs typeface="Calibri"/>
              <a:sym typeface="Calibri"/>
            </a:endParaRPr>
          </a:p>
          <a:p>
            <a:pPr indent="0" lvl="0" marL="355600" marR="5080" rtl="0" algn="l">
              <a:lnSpc>
                <a:spcPct val="150100"/>
              </a:lnSpc>
              <a:spcBef>
                <a:spcPts val="125"/>
              </a:spcBef>
              <a:spcAft>
                <a:spcPts val="0"/>
              </a:spcAft>
              <a:buNone/>
            </a:pPr>
            <a:r>
              <a:t/>
            </a:r>
            <a:endParaRPr sz="1600">
              <a:solidFill>
                <a:schemeClr val="dk1"/>
              </a:solidFill>
              <a:latin typeface="Calibri"/>
              <a:ea typeface="Calibri"/>
              <a:cs typeface="Calibri"/>
              <a:sym typeface="Calibri"/>
            </a:endParaRPr>
          </a:p>
          <a:p>
            <a:pPr indent="0" lvl="0" marL="355600" marR="5080" rtl="0" algn="l">
              <a:lnSpc>
                <a:spcPct val="150100"/>
              </a:lnSpc>
              <a:spcBef>
                <a:spcPts val="125"/>
              </a:spcBef>
              <a:spcAft>
                <a:spcPts val="0"/>
              </a:spcAft>
              <a:buNone/>
            </a:pPr>
            <a:r>
              <a:rPr lang="en-US" sz="1600" u="sng">
                <a:solidFill>
                  <a:schemeClr val="dk1"/>
                </a:solidFill>
                <a:latin typeface="Calibri"/>
                <a:ea typeface="Calibri"/>
                <a:cs typeface="Calibri"/>
                <a:sym typeface="Calibri"/>
                <a:hlinkClick r:id="rId3">
                  <a:extLst>
                    <a:ext uri="{A12FA001-AC4F-418D-AE19-62706E023703}">
                      <ahyp:hlinkClr val="tx"/>
                    </a:ext>
                  </a:extLst>
                </a:hlinkClick>
              </a:rPr>
              <a:t>https://www.geeksforgeeks.org/access-links-and-control-links/</a:t>
            </a:r>
            <a:endParaRPr sz="1600">
              <a:solidFill>
                <a:schemeClr val="dk1"/>
              </a:solidFill>
              <a:latin typeface="Calibri"/>
              <a:ea typeface="Calibri"/>
              <a:cs typeface="Calibri"/>
              <a:sym typeface="Calibri"/>
            </a:endParaRPr>
          </a:p>
          <a:p>
            <a:pPr indent="0" lvl="0" marL="355600" marR="5080" rtl="0" algn="l">
              <a:lnSpc>
                <a:spcPct val="150100"/>
              </a:lnSpc>
              <a:spcBef>
                <a:spcPts val="125"/>
              </a:spcBef>
              <a:spcAft>
                <a:spcPts val="0"/>
              </a:spcAft>
              <a:buNone/>
            </a:pPr>
            <a:r>
              <a:t/>
            </a:r>
            <a:endParaRPr sz="1600">
              <a:solidFill>
                <a:schemeClr val="dk1"/>
              </a:solidFill>
              <a:latin typeface="Calibri"/>
              <a:ea typeface="Calibri"/>
              <a:cs typeface="Calibri"/>
              <a:sym typeface="Calibri"/>
            </a:endParaRPr>
          </a:p>
        </p:txBody>
      </p:sp>
      <p:sp>
        <p:nvSpPr>
          <p:cNvPr id="644" name="Google Shape;644;p48"/>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645" name="Google Shape;645;p48"/>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646" name="Google Shape;646;p4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4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48" name="Google Shape;648;p48"/>
          <p:cNvSpPr/>
          <p:nvPr/>
        </p:nvSpPr>
        <p:spPr>
          <a:xfrm>
            <a:off x="9041892" y="1630679"/>
            <a:ext cx="0" cy="5227955"/>
          </a:xfrm>
          <a:custGeom>
            <a:rect b="b" l="l" r="r" t="t"/>
            <a:pathLst>
              <a:path extrusionOk="0" h="5227955" w="120000">
                <a:moveTo>
                  <a:pt x="0" y="0"/>
                </a:moveTo>
                <a:lnTo>
                  <a:pt x="0" y="522733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48"/>
          <p:cNvSpPr txBox="1"/>
          <p:nvPr/>
        </p:nvSpPr>
        <p:spPr>
          <a:xfrm>
            <a:off x="9601200" y="2034539"/>
            <a:ext cx="2197735" cy="287147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725">
            <a:spAutoFit/>
          </a:bodyPr>
          <a:lstStyle/>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Actual Parameters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Returned values</a:t>
            </a:r>
            <a:endParaRPr sz="1400">
              <a:solidFill>
                <a:schemeClr val="dk1"/>
              </a:solidFill>
              <a:latin typeface="Consolas"/>
              <a:ea typeface="Consolas"/>
              <a:cs typeface="Consolas"/>
              <a:sym typeface="Consolas"/>
            </a:endParaRPr>
          </a:p>
          <a:p>
            <a:pPr indent="0" lvl="0" marL="0" marR="0" rtl="0" algn="ctr">
              <a:lnSpc>
                <a:spcPct val="100000"/>
              </a:lnSpc>
              <a:spcBef>
                <a:spcPts val="5"/>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Control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Access Link</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Saved machine Status</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Local data</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C00000"/>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1400">
                <a:solidFill>
                  <a:srgbClr val="001F5F"/>
                </a:solidFill>
                <a:latin typeface="Consolas"/>
                <a:ea typeface="Consolas"/>
                <a:cs typeface="Consolas"/>
                <a:sym typeface="Consolas"/>
              </a:rPr>
              <a:t>Temporaries</a:t>
            </a:r>
            <a:endParaRPr sz="1400">
              <a:solidFill>
                <a:schemeClr val="dk1"/>
              </a:solidFill>
              <a:latin typeface="Consolas"/>
              <a:ea typeface="Consolas"/>
              <a:cs typeface="Consolas"/>
              <a:sym typeface="Consolas"/>
            </a:endParaRPr>
          </a:p>
        </p:txBody>
      </p:sp>
      <p:sp>
        <p:nvSpPr>
          <p:cNvPr id="650" name="Google Shape;650;p48"/>
          <p:cNvSpPr txBox="1"/>
          <p:nvPr/>
        </p:nvSpPr>
        <p:spPr>
          <a:xfrm>
            <a:off x="9193783" y="5030215"/>
            <a:ext cx="2823210"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400">
                <a:solidFill>
                  <a:schemeClr val="dk1"/>
                </a:solidFill>
                <a:latin typeface="Calibri"/>
                <a:ea typeface="Calibri"/>
                <a:cs typeface="Calibri"/>
                <a:sym typeface="Calibri"/>
              </a:rPr>
              <a:t>Figure 7.5: </a:t>
            </a:r>
            <a:r>
              <a:rPr b="1" lang="en-US" sz="1400">
                <a:solidFill>
                  <a:srgbClr val="6F2F9F"/>
                </a:solidFill>
                <a:latin typeface="Calibri"/>
                <a:ea typeface="Calibri"/>
                <a:cs typeface="Calibri"/>
                <a:sym typeface="Calibri"/>
              </a:rPr>
              <a:t>A general activation record</a:t>
            </a:r>
            <a:endParaRPr sz="1400">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4" name="Shape 654"/>
        <p:cNvGrpSpPr/>
        <p:nvPr/>
      </p:nvGrpSpPr>
      <p:grpSpPr>
        <a:xfrm>
          <a:off x="0" y="0"/>
          <a:ext cx="0" cy="0"/>
          <a:chOff x="0" y="0"/>
          <a:chExt cx="0" cy="0"/>
        </a:xfrm>
      </p:grpSpPr>
      <p:sp>
        <p:nvSpPr>
          <p:cNvPr id="655" name="Google Shape;655;p49"/>
          <p:cNvSpPr txBox="1"/>
          <p:nvPr/>
        </p:nvSpPr>
        <p:spPr>
          <a:xfrm>
            <a:off x="513080" y="760603"/>
            <a:ext cx="7813675" cy="33553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250">
              <a:solidFill>
                <a:schemeClr val="dk1"/>
              </a:solidFill>
              <a:latin typeface="Calibri"/>
              <a:ea typeface="Calibri"/>
              <a:cs typeface="Calibri"/>
              <a:sym typeface="Calibri"/>
            </a:endParaRPr>
          </a:p>
          <a:p>
            <a:pPr indent="-229234" lvl="0" marL="273050" marR="0" rtl="0" algn="l">
              <a:lnSpc>
                <a:spcPct val="100000"/>
              </a:lnSpc>
              <a:spcBef>
                <a:spcPts val="0"/>
              </a:spcBef>
              <a:spcAft>
                <a:spcPts val="0"/>
              </a:spcAft>
              <a:buClr>
                <a:srgbClr val="C00000"/>
              </a:buClr>
              <a:buSzPts val="2100"/>
              <a:buFont typeface="Arial"/>
              <a:buChar char="•"/>
            </a:pPr>
            <a:r>
              <a:rPr b="1" lang="en-US" sz="2100">
                <a:solidFill>
                  <a:srgbClr val="C00000"/>
                </a:solidFill>
                <a:latin typeface="Calibri"/>
                <a:ea typeface="Calibri"/>
                <a:cs typeface="Calibri"/>
                <a:sym typeface="Calibri"/>
              </a:rPr>
              <a:t>Example 7.4: </a:t>
            </a:r>
            <a:r>
              <a:rPr b="1" lang="en-US" sz="2100">
                <a:solidFill>
                  <a:srgbClr val="001F5F"/>
                </a:solidFill>
                <a:latin typeface="Calibri"/>
                <a:ea typeface="Calibri"/>
                <a:cs typeface="Calibri"/>
                <a:sym typeface="Calibri"/>
              </a:rPr>
              <a:t>Figure 7.6 shows snapshots of the run-time stack as</a:t>
            </a:r>
            <a:endParaRPr sz="2100">
              <a:solidFill>
                <a:schemeClr val="dk1"/>
              </a:solidFill>
              <a:latin typeface="Calibri"/>
              <a:ea typeface="Calibri"/>
              <a:cs typeface="Calibri"/>
              <a:sym typeface="Calibri"/>
            </a:endParaRPr>
          </a:p>
          <a:p>
            <a:pPr indent="0" lvl="0" marL="273050" marR="0" rtl="0" algn="l">
              <a:lnSpc>
                <a:spcPct val="100000"/>
              </a:lnSpc>
              <a:spcBef>
                <a:spcPts val="1260"/>
              </a:spcBef>
              <a:spcAft>
                <a:spcPts val="0"/>
              </a:spcAft>
              <a:buNone/>
            </a:pPr>
            <a:r>
              <a:rPr b="1" lang="en-US" sz="2100">
                <a:solidFill>
                  <a:srgbClr val="001F5F"/>
                </a:solidFill>
                <a:latin typeface="Calibri"/>
                <a:ea typeface="Calibri"/>
                <a:cs typeface="Calibri"/>
                <a:sym typeface="Calibri"/>
              </a:rPr>
              <a:t>control flows through the activation tree of Fig. 7.4.</a:t>
            </a:r>
            <a:endParaRPr sz="2100">
              <a:solidFill>
                <a:schemeClr val="dk1"/>
              </a:solidFill>
              <a:latin typeface="Calibri"/>
              <a:ea typeface="Calibri"/>
              <a:cs typeface="Calibri"/>
              <a:sym typeface="Calibri"/>
            </a:endParaRPr>
          </a:p>
          <a:p>
            <a:pPr indent="0" lvl="0" marL="273050" marR="5080" rtl="0" algn="l">
              <a:lnSpc>
                <a:spcPct val="150000"/>
              </a:lnSpc>
              <a:spcBef>
                <a:spcPts val="1015"/>
              </a:spcBef>
              <a:spcAft>
                <a:spcPts val="0"/>
              </a:spcAft>
              <a:buNone/>
            </a:pPr>
            <a:r>
              <a:rPr b="1" lang="en-US" sz="2100">
                <a:solidFill>
                  <a:schemeClr val="dk1"/>
                </a:solidFill>
                <a:latin typeface="Calibri"/>
                <a:ea typeface="Calibri"/>
                <a:cs typeface="Calibri"/>
                <a:sym typeface="Calibri"/>
              </a:rPr>
              <a:t>Since array </a:t>
            </a:r>
            <a:r>
              <a:rPr b="1" i="1" lang="en-US" sz="2100">
                <a:solidFill>
                  <a:schemeClr val="dk1"/>
                </a:solidFill>
                <a:latin typeface="Calibri"/>
                <a:ea typeface="Calibri"/>
                <a:cs typeface="Calibri"/>
                <a:sym typeface="Calibri"/>
              </a:rPr>
              <a:t>a </a:t>
            </a:r>
            <a:r>
              <a:rPr b="1" lang="en-US" sz="2100">
                <a:solidFill>
                  <a:schemeClr val="dk1"/>
                </a:solidFill>
                <a:latin typeface="Calibri"/>
                <a:ea typeface="Calibri"/>
                <a:cs typeface="Calibri"/>
                <a:sym typeface="Calibri"/>
              </a:rPr>
              <a:t>is global, space is allocated for it before execution  begins with an activation of procedure main, as shown in Fig. 7.6(a).</a:t>
            </a:r>
            <a:endParaRPr sz="2100">
              <a:solidFill>
                <a:schemeClr val="dk1"/>
              </a:solidFill>
              <a:latin typeface="Calibri"/>
              <a:ea typeface="Calibri"/>
              <a:cs typeface="Calibri"/>
              <a:sym typeface="Calibri"/>
            </a:endParaRPr>
          </a:p>
        </p:txBody>
      </p:sp>
      <p:sp>
        <p:nvSpPr>
          <p:cNvPr id="656" name="Google Shape;656;p49"/>
          <p:cNvSpPr txBox="1"/>
          <p:nvPr/>
        </p:nvSpPr>
        <p:spPr>
          <a:xfrm>
            <a:off x="480161" y="6312509"/>
            <a:ext cx="3473450" cy="574040"/>
          </a:xfrm>
          <a:prstGeom prst="rect">
            <a:avLst/>
          </a:prstGeom>
          <a:noFill/>
          <a:ln>
            <a:noFill/>
          </a:ln>
        </p:spPr>
        <p:txBody>
          <a:bodyPr anchorCtr="0" anchor="t" bIns="0" lIns="0" spcFirstLastPara="1" rIns="0" wrap="square" tIns="12700">
            <a:spAutoFit/>
          </a:bodyPr>
          <a:lstStyle/>
          <a:p>
            <a:pPr indent="-774700" lvl="0" marL="786765"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Figure 7.6: </a:t>
            </a:r>
            <a:r>
              <a:rPr lang="en-US" sz="1800">
                <a:solidFill>
                  <a:schemeClr val="dk1"/>
                </a:solidFill>
                <a:latin typeface="Calibri"/>
                <a:ea typeface="Calibri"/>
                <a:cs typeface="Calibri"/>
                <a:sym typeface="Calibri"/>
              </a:rPr>
              <a:t>Downward-growing stack  of activation records</a:t>
            </a:r>
            <a:endParaRPr sz="1800">
              <a:solidFill>
                <a:schemeClr val="dk1"/>
              </a:solidFill>
              <a:latin typeface="Calibri"/>
              <a:ea typeface="Calibri"/>
              <a:cs typeface="Calibri"/>
              <a:sym typeface="Calibri"/>
            </a:endParaRPr>
          </a:p>
        </p:txBody>
      </p:sp>
      <p:pic>
        <p:nvPicPr>
          <p:cNvPr id="657" name="Google Shape;657;p49"/>
          <p:cNvPicPr preferRelativeResize="0"/>
          <p:nvPr/>
        </p:nvPicPr>
        <p:blipFill rotWithShape="1">
          <a:blip r:embed="rId3">
            <a:alphaModFix/>
          </a:blip>
          <a:srcRect b="0" l="0" r="0" t="0"/>
          <a:stretch/>
        </p:blipFill>
        <p:spPr>
          <a:xfrm>
            <a:off x="1226819" y="4642103"/>
            <a:ext cx="2401824" cy="1548383"/>
          </a:xfrm>
          <a:prstGeom prst="rect">
            <a:avLst/>
          </a:prstGeom>
          <a:noFill/>
          <a:ln>
            <a:noFill/>
          </a:ln>
        </p:spPr>
      </p:pic>
      <p:pic>
        <p:nvPicPr>
          <p:cNvPr id="658" name="Google Shape;658;p49"/>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659" name="Google Shape;659;p4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4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661" name="Google Shape;661;p49"/>
          <p:cNvPicPr preferRelativeResize="0"/>
          <p:nvPr/>
        </p:nvPicPr>
        <p:blipFill rotWithShape="1">
          <a:blip r:embed="rId5">
            <a:alphaModFix/>
          </a:blip>
          <a:srcRect b="0" l="0" r="0" t="0"/>
          <a:stretch/>
        </p:blipFill>
        <p:spPr>
          <a:xfrm>
            <a:off x="4591811" y="4073650"/>
            <a:ext cx="3700272" cy="2723386"/>
          </a:xfrm>
          <a:prstGeom prst="rect">
            <a:avLst/>
          </a:prstGeom>
          <a:noFill/>
          <a:ln>
            <a:noFill/>
          </a:ln>
        </p:spPr>
      </p:pic>
      <p:sp>
        <p:nvSpPr>
          <p:cNvPr id="662" name="Google Shape;662;p49"/>
          <p:cNvSpPr/>
          <p:nvPr/>
        </p:nvSpPr>
        <p:spPr>
          <a:xfrm>
            <a:off x="4338828" y="4271771"/>
            <a:ext cx="0" cy="2586355"/>
          </a:xfrm>
          <a:custGeom>
            <a:rect b="b" l="l" r="r" t="t"/>
            <a:pathLst>
              <a:path extrusionOk="0" h="2586354" w="120000">
                <a:moveTo>
                  <a:pt x="0" y="0"/>
                </a:moveTo>
                <a:lnTo>
                  <a:pt x="0" y="2585777"/>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3" name="Google Shape;663;p49"/>
          <p:cNvPicPr preferRelativeResize="0"/>
          <p:nvPr/>
        </p:nvPicPr>
        <p:blipFill rotWithShape="1">
          <a:blip r:embed="rId6">
            <a:alphaModFix/>
          </a:blip>
          <a:srcRect b="0" l="0" r="0" t="0"/>
          <a:stretch/>
        </p:blipFill>
        <p:spPr>
          <a:xfrm>
            <a:off x="8789571" y="2082545"/>
            <a:ext cx="3234932" cy="3960494"/>
          </a:xfrm>
          <a:prstGeom prst="rect">
            <a:avLst/>
          </a:prstGeom>
          <a:noFill/>
          <a:ln>
            <a:noFill/>
          </a:ln>
        </p:spPr>
      </p:pic>
      <p:sp>
        <p:nvSpPr>
          <p:cNvPr id="664" name="Google Shape;664;p49"/>
          <p:cNvSpPr/>
          <p:nvPr/>
        </p:nvSpPr>
        <p:spPr>
          <a:xfrm>
            <a:off x="8587740" y="1892807"/>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5"/>
          <p:cNvSpPr txBox="1"/>
          <p:nvPr/>
        </p:nvSpPr>
        <p:spPr>
          <a:xfrm>
            <a:off x="455168" y="760603"/>
            <a:ext cx="7554595" cy="4934585"/>
          </a:xfrm>
          <a:prstGeom prst="rect">
            <a:avLst/>
          </a:prstGeom>
          <a:noFill/>
          <a:ln>
            <a:noFill/>
          </a:ln>
        </p:spPr>
        <p:txBody>
          <a:bodyPr anchorCtr="0" anchor="t" bIns="0" lIns="0" spcFirstLastPara="1" rIns="0" wrap="square" tIns="12700">
            <a:spAutoFit/>
          </a:bodyPr>
          <a:lstStyle/>
          <a:p>
            <a:pPr indent="0" lvl="0" marL="70485"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70485"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8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Run-time environment deals with a variety of issues such as</a:t>
            </a:r>
            <a:endParaRPr sz="2200">
              <a:solidFill>
                <a:schemeClr val="dk1"/>
              </a:solidFill>
              <a:latin typeface="Calibri"/>
              <a:ea typeface="Calibri"/>
              <a:cs typeface="Calibri"/>
              <a:sym typeface="Calibri"/>
            </a:endParaRPr>
          </a:p>
          <a:p>
            <a:pPr indent="-457199" lvl="1" marL="818514" marR="107950" rtl="0" algn="l">
              <a:lnSpc>
                <a:spcPct val="150000"/>
              </a:lnSpc>
              <a:spcBef>
                <a:spcPts val="550"/>
              </a:spcBef>
              <a:spcAft>
                <a:spcPts val="0"/>
              </a:spcAft>
              <a:buClr>
                <a:srgbClr val="006FC0"/>
              </a:buClr>
              <a:buSzPts val="2000"/>
              <a:buFont typeface="Calibri"/>
              <a:buAutoNum type="arabicPeriod"/>
            </a:pPr>
            <a:r>
              <a:rPr b="1" i="0" lang="en-US" sz="2000" u="none" cap="none" strike="noStrike">
                <a:solidFill>
                  <a:srgbClr val="006FC0"/>
                </a:solidFill>
                <a:latin typeface="Calibri"/>
                <a:ea typeface="Calibri"/>
                <a:cs typeface="Calibri"/>
                <a:sym typeface="Calibri"/>
              </a:rPr>
              <a:t>the allocation of storage locations for the objects named in the  source program</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457833" lvl="1" marL="818514" marR="0" rtl="0" algn="l">
              <a:lnSpc>
                <a:spcPct val="100000"/>
              </a:lnSpc>
              <a:spcBef>
                <a:spcPts val="1689"/>
              </a:spcBef>
              <a:spcAft>
                <a:spcPts val="0"/>
              </a:spcAft>
              <a:buClr>
                <a:srgbClr val="006FC0"/>
              </a:buClr>
              <a:buSzPts val="2000"/>
              <a:buFont typeface="Calibri"/>
              <a:buAutoNum type="arabicPeriod"/>
            </a:pPr>
            <a:r>
              <a:rPr b="1" i="0" lang="en-US" sz="2000" u="none" cap="none" strike="noStrike">
                <a:solidFill>
                  <a:srgbClr val="006FC0"/>
                </a:solidFill>
                <a:latin typeface="Calibri"/>
                <a:ea typeface="Calibri"/>
                <a:cs typeface="Calibri"/>
                <a:sym typeface="Calibri"/>
              </a:rPr>
              <a:t>the mechanisms used by the target program to access variables</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457833" lvl="1" marL="818514" marR="0" rtl="0" algn="l">
              <a:lnSpc>
                <a:spcPct val="100000"/>
              </a:lnSpc>
              <a:spcBef>
                <a:spcPts val="1705"/>
              </a:spcBef>
              <a:spcAft>
                <a:spcPts val="0"/>
              </a:spcAft>
              <a:buClr>
                <a:srgbClr val="006FC0"/>
              </a:buClr>
              <a:buSzPts val="2000"/>
              <a:buFont typeface="Calibri"/>
              <a:buAutoNum type="arabicPeriod"/>
            </a:pPr>
            <a:r>
              <a:rPr b="1" i="0" lang="en-US" sz="2000" u="none" cap="none" strike="noStrike">
                <a:solidFill>
                  <a:srgbClr val="006FC0"/>
                </a:solidFill>
                <a:latin typeface="Calibri"/>
                <a:ea typeface="Calibri"/>
                <a:cs typeface="Calibri"/>
                <a:sym typeface="Calibri"/>
              </a:rPr>
              <a:t>the linkages between procedures</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457833" lvl="1" marL="818514" marR="0" rtl="0" algn="l">
              <a:lnSpc>
                <a:spcPct val="100000"/>
              </a:lnSpc>
              <a:spcBef>
                <a:spcPts val="1705"/>
              </a:spcBef>
              <a:spcAft>
                <a:spcPts val="0"/>
              </a:spcAft>
              <a:buClr>
                <a:srgbClr val="006FC0"/>
              </a:buClr>
              <a:buSzPts val="2000"/>
              <a:buFont typeface="Calibri"/>
              <a:buAutoNum type="arabicPeriod"/>
            </a:pPr>
            <a:r>
              <a:rPr b="1" i="0" lang="en-US" sz="2000" u="none" cap="none" strike="noStrike">
                <a:solidFill>
                  <a:srgbClr val="006FC0"/>
                </a:solidFill>
                <a:latin typeface="Calibri"/>
                <a:ea typeface="Calibri"/>
                <a:cs typeface="Calibri"/>
                <a:sym typeface="Calibri"/>
              </a:rPr>
              <a:t>the mechanisms for passing parameters</a:t>
            </a:r>
            <a:r>
              <a:rPr b="0" i="0" lang="en-US" sz="2000" u="none" cap="none" strike="noStrike">
                <a:solidFill>
                  <a:schemeClr val="dk1"/>
                </a:solidFill>
                <a:latin typeface="Calibri"/>
                <a:ea typeface="Calibri"/>
                <a:cs typeface="Calibri"/>
                <a:sym typeface="Calibri"/>
              </a:rPr>
              <a:t>, and</a:t>
            </a:r>
            <a:endParaRPr b="0" i="0" sz="2000" u="none" cap="none" strike="noStrike">
              <a:solidFill>
                <a:schemeClr val="dk1"/>
              </a:solidFill>
              <a:latin typeface="Calibri"/>
              <a:ea typeface="Calibri"/>
              <a:cs typeface="Calibri"/>
              <a:sym typeface="Calibri"/>
            </a:endParaRPr>
          </a:p>
          <a:p>
            <a:pPr indent="-457833" lvl="1" marL="818514" marR="0" rtl="0" algn="l">
              <a:lnSpc>
                <a:spcPct val="100000"/>
              </a:lnSpc>
              <a:spcBef>
                <a:spcPts val="1695"/>
              </a:spcBef>
              <a:spcAft>
                <a:spcPts val="0"/>
              </a:spcAft>
              <a:buClr>
                <a:srgbClr val="006FC0"/>
              </a:buClr>
              <a:buSzPts val="2000"/>
              <a:buFont typeface="Calibri"/>
              <a:buAutoNum type="arabicPeriod"/>
            </a:pPr>
            <a:r>
              <a:rPr b="1" i="0" lang="en-US" sz="2000" u="none" cap="none" strike="noStrike">
                <a:solidFill>
                  <a:srgbClr val="006FC0"/>
                </a:solidFill>
                <a:latin typeface="Calibri"/>
                <a:ea typeface="Calibri"/>
                <a:cs typeface="Calibri"/>
                <a:sym typeface="Calibri"/>
              </a:rPr>
              <a:t>the interfaces to the OS, i/o devices, and other programs.</a:t>
            </a:r>
            <a:endParaRPr b="0" i="0" sz="2000" u="none" cap="none" strike="noStrike">
              <a:solidFill>
                <a:schemeClr val="dk1"/>
              </a:solidFill>
              <a:latin typeface="Calibri"/>
              <a:ea typeface="Calibri"/>
              <a:cs typeface="Calibri"/>
              <a:sym typeface="Calibri"/>
            </a:endParaRPr>
          </a:p>
        </p:txBody>
      </p:sp>
      <p:pic>
        <p:nvPicPr>
          <p:cNvPr id="95" name="Google Shape;95;p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6" name="Google Shape;96;p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8" name="Shape 668"/>
        <p:cNvGrpSpPr/>
        <p:nvPr/>
      </p:nvGrpSpPr>
      <p:grpSpPr>
        <a:xfrm>
          <a:off x="0" y="0"/>
          <a:ext cx="0" cy="0"/>
          <a:chOff x="0" y="0"/>
          <a:chExt cx="0" cy="0"/>
        </a:xfrm>
      </p:grpSpPr>
      <p:sp>
        <p:nvSpPr>
          <p:cNvPr id="669" name="Google Shape;669;p50"/>
          <p:cNvSpPr txBox="1"/>
          <p:nvPr/>
        </p:nvSpPr>
        <p:spPr>
          <a:xfrm>
            <a:off x="513080" y="760603"/>
            <a:ext cx="4651375" cy="35020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2150">
              <a:solidFill>
                <a:schemeClr val="dk1"/>
              </a:solidFill>
              <a:latin typeface="Calibri"/>
              <a:ea typeface="Calibri"/>
              <a:cs typeface="Calibri"/>
              <a:sym typeface="Calibri"/>
            </a:endParaRPr>
          </a:p>
          <a:p>
            <a:pPr indent="-228600" lvl="0" marL="241300" marR="0" rtl="0" algn="l">
              <a:lnSpc>
                <a:spcPct val="100000"/>
              </a:lnSpc>
              <a:spcBef>
                <a:spcPts val="5"/>
              </a:spcBef>
              <a:spcAft>
                <a:spcPts val="0"/>
              </a:spcAft>
              <a:buClr>
                <a:srgbClr val="C00000"/>
              </a:buClr>
              <a:buSzPts val="1800"/>
              <a:buFont typeface="Arial"/>
              <a:buChar char="•"/>
            </a:pPr>
            <a:r>
              <a:rPr b="1" lang="en-US" sz="1800">
                <a:solidFill>
                  <a:srgbClr val="C00000"/>
                </a:solidFill>
                <a:latin typeface="Calibri"/>
                <a:ea typeface="Calibri"/>
                <a:cs typeface="Calibri"/>
                <a:sym typeface="Calibri"/>
              </a:rPr>
              <a:t>Example 7.4: </a:t>
            </a:r>
            <a:r>
              <a:rPr lang="en-US" sz="1600">
                <a:solidFill>
                  <a:srgbClr val="C00000"/>
                </a:solidFill>
                <a:latin typeface="Calibri"/>
                <a:ea typeface="Calibri"/>
                <a:cs typeface="Calibri"/>
                <a:sym typeface="Calibri"/>
              </a:rPr>
              <a:t>cont…</a:t>
            </a:r>
            <a:endParaRPr sz="1600">
              <a:solidFill>
                <a:schemeClr val="dk1"/>
              </a:solidFill>
              <a:latin typeface="Calibri"/>
              <a:ea typeface="Calibri"/>
              <a:cs typeface="Calibri"/>
              <a:sym typeface="Calibri"/>
            </a:endParaRPr>
          </a:p>
          <a:p>
            <a:pPr indent="0" lvl="0" marL="241300" marR="5080" rtl="0" algn="l">
              <a:lnSpc>
                <a:spcPct val="150000"/>
              </a:lnSpc>
              <a:spcBef>
                <a:spcPts val="994"/>
              </a:spcBef>
              <a:spcAft>
                <a:spcPts val="0"/>
              </a:spcAft>
              <a:buNone/>
            </a:pPr>
            <a:r>
              <a:rPr b="1" lang="en-US" sz="1800">
                <a:solidFill>
                  <a:srgbClr val="001F5F"/>
                </a:solidFill>
                <a:latin typeface="Calibri"/>
                <a:ea typeface="Calibri"/>
                <a:cs typeface="Calibri"/>
                <a:sym typeface="Calibri"/>
              </a:rPr>
              <a:t>When control reaches the first call in the body  of main, procedure r is activated, and its  activation record is pushed onto the stack (Fig.  7.6(b)).</a:t>
            </a:r>
            <a:endParaRPr sz="1800">
              <a:solidFill>
                <a:schemeClr val="dk1"/>
              </a:solidFill>
              <a:latin typeface="Calibri"/>
              <a:ea typeface="Calibri"/>
              <a:cs typeface="Calibri"/>
              <a:sym typeface="Calibri"/>
            </a:endParaRPr>
          </a:p>
        </p:txBody>
      </p:sp>
      <p:sp>
        <p:nvSpPr>
          <p:cNvPr id="670" name="Google Shape;670;p50"/>
          <p:cNvSpPr txBox="1"/>
          <p:nvPr/>
        </p:nvSpPr>
        <p:spPr>
          <a:xfrm>
            <a:off x="741680" y="4363592"/>
            <a:ext cx="4493895" cy="1671955"/>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1800">
                <a:solidFill>
                  <a:srgbClr val="001F5F"/>
                </a:solidFill>
                <a:latin typeface="Calibri"/>
                <a:ea typeface="Calibri"/>
                <a:cs typeface="Calibri"/>
                <a:sym typeface="Calibri"/>
              </a:rPr>
              <a:t>The activation record for r contains space for  local variable i. When control returns from this  activation, its record is popped, leaving just the  record for main on the stack.</a:t>
            </a:r>
            <a:endParaRPr sz="1800">
              <a:solidFill>
                <a:schemeClr val="dk1"/>
              </a:solidFill>
              <a:latin typeface="Calibri"/>
              <a:ea typeface="Calibri"/>
              <a:cs typeface="Calibri"/>
              <a:sym typeface="Calibri"/>
            </a:endParaRPr>
          </a:p>
        </p:txBody>
      </p:sp>
      <p:sp>
        <p:nvSpPr>
          <p:cNvPr id="671" name="Google Shape;671;p50"/>
          <p:cNvSpPr txBox="1"/>
          <p:nvPr/>
        </p:nvSpPr>
        <p:spPr>
          <a:xfrm>
            <a:off x="5949822" y="5110353"/>
            <a:ext cx="2499995" cy="848994"/>
          </a:xfrm>
          <a:prstGeom prst="rect">
            <a:avLst/>
          </a:prstGeom>
          <a:noFill/>
          <a:ln>
            <a:noFill/>
          </a:ln>
        </p:spPr>
        <p:txBody>
          <a:bodyPr anchorCtr="0" anchor="t" bIns="0" lIns="0" spcFirstLastPara="1" rIns="0" wrap="square" tIns="12700">
            <a:spAutoFit/>
          </a:bodyPr>
          <a:lstStyle/>
          <a:p>
            <a:pPr indent="3175" lvl="0" marL="12700" marR="5080" rtl="0" algn="ctr">
              <a:lnSpc>
                <a:spcPct val="100000"/>
              </a:lnSpc>
              <a:spcBef>
                <a:spcPts val="0"/>
              </a:spcBef>
              <a:spcAft>
                <a:spcPts val="0"/>
              </a:spcAft>
              <a:buNone/>
            </a:pPr>
            <a:r>
              <a:rPr b="1" lang="en-US" sz="1800">
                <a:solidFill>
                  <a:schemeClr val="dk1"/>
                </a:solidFill>
                <a:latin typeface="Calibri"/>
                <a:ea typeface="Calibri"/>
                <a:cs typeface="Calibri"/>
                <a:sym typeface="Calibri"/>
              </a:rPr>
              <a:t>Figure 7.6: </a:t>
            </a:r>
            <a:r>
              <a:rPr lang="en-US" sz="1800">
                <a:solidFill>
                  <a:schemeClr val="dk1"/>
                </a:solidFill>
                <a:latin typeface="Calibri"/>
                <a:ea typeface="Calibri"/>
                <a:cs typeface="Calibri"/>
                <a:sym typeface="Calibri"/>
              </a:rPr>
              <a:t>Downward-  growing stack of activation  records</a:t>
            </a:r>
            <a:endParaRPr sz="1800">
              <a:solidFill>
                <a:schemeClr val="dk1"/>
              </a:solidFill>
              <a:latin typeface="Calibri"/>
              <a:ea typeface="Calibri"/>
              <a:cs typeface="Calibri"/>
              <a:sym typeface="Calibri"/>
            </a:endParaRPr>
          </a:p>
        </p:txBody>
      </p:sp>
      <p:pic>
        <p:nvPicPr>
          <p:cNvPr id="672" name="Google Shape;672;p50"/>
          <p:cNvPicPr preferRelativeResize="0"/>
          <p:nvPr/>
        </p:nvPicPr>
        <p:blipFill rotWithShape="1">
          <a:blip r:embed="rId3">
            <a:alphaModFix/>
          </a:blip>
          <a:srcRect b="0" l="0" r="0" t="0"/>
          <a:stretch/>
        </p:blipFill>
        <p:spPr>
          <a:xfrm>
            <a:off x="5685297" y="2664170"/>
            <a:ext cx="2618967" cy="2127992"/>
          </a:xfrm>
          <a:prstGeom prst="rect">
            <a:avLst/>
          </a:prstGeom>
          <a:noFill/>
          <a:ln>
            <a:noFill/>
          </a:ln>
        </p:spPr>
      </p:pic>
      <p:pic>
        <p:nvPicPr>
          <p:cNvPr id="673" name="Google Shape;673;p50"/>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674" name="Google Shape;674;p5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5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76" name="Google Shape;676;p50"/>
          <p:cNvSpPr/>
          <p:nvPr/>
        </p:nvSpPr>
        <p:spPr>
          <a:xfrm>
            <a:off x="5507735" y="1969007"/>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7" name="Google Shape;677;p50"/>
          <p:cNvPicPr preferRelativeResize="0"/>
          <p:nvPr/>
        </p:nvPicPr>
        <p:blipFill rotWithShape="1">
          <a:blip r:embed="rId5">
            <a:alphaModFix/>
          </a:blip>
          <a:srcRect b="0" l="0" r="0" t="0"/>
          <a:stretch/>
        </p:blipFill>
        <p:spPr>
          <a:xfrm>
            <a:off x="8789571" y="2082545"/>
            <a:ext cx="3234932" cy="3960494"/>
          </a:xfrm>
          <a:prstGeom prst="rect">
            <a:avLst/>
          </a:prstGeom>
          <a:noFill/>
          <a:ln>
            <a:noFill/>
          </a:ln>
        </p:spPr>
      </p:pic>
      <p:sp>
        <p:nvSpPr>
          <p:cNvPr id="678" name="Google Shape;678;p50"/>
          <p:cNvSpPr/>
          <p:nvPr/>
        </p:nvSpPr>
        <p:spPr>
          <a:xfrm>
            <a:off x="8587740" y="1892807"/>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2" name="Shape 682"/>
        <p:cNvGrpSpPr/>
        <p:nvPr/>
      </p:nvGrpSpPr>
      <p:grpSpPr>
        <a:xfrm>
          <a:off x="0" y="0"/>
          <a:ext cx="0" cy="0"/>
          <a:chOff x="0" y="0"/>
          <a:chExt cx="0" cy="0"/>
        </a:xfrm>
      </p:grpSpPr>
      <p:sp>
        <p:nvSpPr>
          <p:cNvPr id="683" name="Google Shape;683;p51"/>
          <p:cNvSpPr txBox="1"/>
          <p:nvPr/>
        </p:nvSpPr>
        <p:spPr>
          <a:xfrm>
            <a:off x="471627" y="2368041"/>
            <a:ext cx="2021839" cy="29972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Example 7.4: </a:t>
            </a:r>
            <a:r>
              <a:rPr lang="en-US" sz="1600">
                <a:solidFill>
                  <a:schemeClr val="dk1"/>
                </a:solidFill>
                <a:latin typeface="Calibri"/>
                <a:ea typeface="Calibri"/>
                <a:cs typeface="Calibri"/>
                <a:sym typeface="Calibri"/>
              </a:rPr>
              <a:t>cont…</a:t>
            </a:r>
            <a:endParaRPr sz="1600">
              <a:solidFill>
                <a:schemeClr val="dk1"/>
              </a:solidFill>
              <a:latin typeface="Calibri"/>
              <a:ea typeface="Calibri"/>
              <a:cs typeface="Calibri"/>
              <a:sym typeface="Calibri"/>
            </a:endParaRPr>
          </a:p>
        </p:txBody>
      </p:sp>
      <p:sp>
        <p:nvSpPr>
          <p:cNvPr id="684" name="Google Shape;684;p51"/>
          <p:cNvSpPr txBox="1"/>
          <p:nvPr/>
        </p:nvSpPr>
        <p:spPr>
          <a:xfrm>
            <a:off x="700227" y="2768854"/>
            <a:ext cx="3379470" cy="3729990"/>
          </a:xfrm>
          <a:prstGeom prst="rect">
            <a:avLst/>
          </a:prstGeom>
          <a:noFill/>
          <a:ln>
            <a:noFill/>
          </a:ln>
        </p:spPr>
        <p:txBody>
          <a:bodyPr anchorCtr="0" anchor="t" bIns="0" lIns="0" spcFirstLastPara="1" rIns="0" wrap="square" tIns="12700">
            <a:spAutoFit/>
          </a:bodyPr>
          <a:lstStyle/>
          <a:p>
            <a:pPr indent="0" lvl="0" marL="12700" marR="92710" rtl="0" algn="l">
              <a:lnSpc>
                <a:spcPct val="150000"/>
              </a:lnSpc>
              <a:spcBef>
                <a:spcPts val="0"/>
              </a:spcBef>
              <a:spcAft>
                <a:spcPts val="0"/>
              </a:spcAft>
              <a:buNone/>
            </a:pPr>
            <a:r>
              <a:rPr b="1" lang="en-US" sz="1800">
                <a:solidFill>
                  <a:srgbClr val="001F5F"/>
                </a:solidFill>
                <a:latin typeface="Calibri"/>
                <a:ea typeface="Calibri"/>
                <a:cs typeface="Calibri"/>
                <a:sym typeface="Calibri"/>
              </a:rPr>
              <a:t>Control then reaches the call to q  (quicksort) with actual parameters  1 and 9, and an activation record  for this call is placed on the top of  the stack, as in Fig. 7.6(c).</a:t>
            </a:r>
            <a:endParaRPr sz="1800">
              <a:solidFill>
                <a:schemeClr val="dk1"/>
              </a:solidFill>
              <a:latin typeface="Calibri"/>
              <a:ea typeface="Calibri"/>
              <a:cs typeface="Calibri"/>
              <a:sym typeface="Calibri"/>
            </a:endParaRPr>
          </a:p>
          <a:p>
            <a:pPr indent="0" lvl="0" marL="12700" marR="0" rtl="0" algn="l">
              <a:lnSpc>
                <a:spcPct val="100000"/>
              </a:lnSpc>
              <a:spcBef>
                <a:spcPts val="1080"/>
              </a:spcBef>
              <a:spcAft>
                <a:spcPts val="0"/>
              </a:spcAft>
              <a:buNone/>
            </a:pPr>
            <a:r>
              <a:rPr b="1" lang="en-US" sz="1800">
                <a:solidFill>
                  <a:srgbClr val="001F5F"/>
                </a:solidFill>
                <a:latin typeface="Calibri"/>
                <a:ea typeface="Calibri"/>
                <a:cs typeface="Calibri"/>
                <a:sym typeface="Calibri"/>
              </a:rPr>
              <a:t>The activation record for q contains</a:t>
            </a:r>
            <a:endParaRPr sz="1800">
              <a:solidFill>
                <a:schemeClr val="dk1"/>
              </a:solidFill>
              <a:latin typeface="Calibri"/>
              <a:ea typeface="Calibri"/>
              <a:cs typeface="Calibri"/>
              <a:sym typeface="Calibri"/>
            </a:endParaRPr>
          </a:p>
          <a:p>
            <a:pPr indent="0" lvl="0" marL="12700" marR="172720" rtl="0" algn="just">
              <a:lnSpc>
                <a:spcPct val="150000"/>
              </a:lnSpc>
              <a:spcBef>
                <a:spcPts val="0"/>
              </a:spcBef>
              <a:spcAft>
                <a:spcPts val="0"/>
              </a:spcAft>
              <a:buNone/>
            </a:pPr>
            <a:r>
              <a:rPr b="1" lang="en-US" sz="1800">
                <a:solidFill>
                  <a:srgbClr val="001F5F"/>
                </a:solidFill>
                <a:latin typeface="Calibri"/>
                <a:ea typeface="Calibri"/>
                <a:cs typeface="Calibri"/>
                <a:sym typeface="Calibri"/>
              </a:rPr>
              <a:t>space for the parameters m and n  and the local variable i, following  the general layout in Fig. 7.5.</a:t>
            </a:r>
            <a:endParaRPr sz="1800">
              <a:solidFill>
                <a:schemeClr val="dk1"/>
              </a:solidFill>
              <a:latin typeface="Calibri"/>
              <a:ea typeface="Calibri"/>
              <a:cs typeface="Calibri"/>
              <a:sym typeface="Calibri"/>
            </a:endParaRPr>
          </a:p>
        </p:txBody>
      </p:sp>
      <p:sp>
        <p:nvSpPr>
          <p:cNvPr id="685" name="Google Shape;685;p51"/>
          <p:cNvSpPr txBox="1"/>
          <p:nvPr/>
        </p:nvSpPr>
        <p:spPr>
          <a:xfrm>
            <a:off x="4816855" y="5560567"/>
            <a:ext cx="2945130" cy="5746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Figure 7.6: </a:t>
            </a:r>
            <a:r>
              <a:rPr lang="en-US" sz="1800">
                <a:solidFill>
                  <a:schemeClr val="dk1"/>
                </a:solidFill>
                <a:latin typeface="Calibri"/>
                <a:ea typeface="Calibri"/>
                <a:cs typeface="Calibri"/>
                <a:sym typeface="Calibri"/>
              </a:rPr>
              <a:t>Downward-growing</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stack of activation records</a:t>
            </a:r>
            <a:endParaRPr sz="1800">
              <a:solidFill>
                <a:schemeClr val="dk1"/>
              </a:solidFill>
              <a:latin typeface="Calibri"/>
              <a:ea typeface="Calibri"/>
              <a:cs typeface="Calibri"/>
              <a:sym typeface="Calibri"/>
            </a:endParaRPr>
          </a:p>
        </p:txBody>
      </p:sp>
      <p:pic>
        <p:nvPicPr>
          <p:cNvPr id="686" name="Google Shape;686;p51"/>
          <p:cNvPicPr preferRelativeResize="0"/>
          <p:nvPr/>
        </p:nvPicPr>
        <p:blipFill rotWithShape="1">
          <a:blip r:embed="rId3">
            <a:alphaModFix/>
          </a:blip>
          <a:srcRect b="0" l="0" r="0" t="0"/>
          <a:stretch/>
        </p:blipFill>
        <p:spPr>
          <a:xfrm>
            <a:off x="4469891" y="2903004"/>
            <a:ext cx="3986618" cy="2426260"/>
          </a:xfrm>
          <a:prstGeom prst="rect">
            <a:avLst/>
          </a:prstGeom>
          <a:noFill/>
          <a:ln>
            <a:noFill/>
          </a:ln>
        </p:spPr>
      </p:pic>
      <p:sp>
        <p:nvSpPr>
          <p:cNvPr id="687" name="Google Shape;687;p51"/>
          <p:cNvSpPr txBox="1"/>
          <p:nvPr/>
        </p:nvSpPr>
        <p:spPr>
          <a:xfrm>
            <a:off x="513080" y="760603"/>
            <a:ext cx="3983990" cy="1117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p:txBody>
      </p:sp>
      <p:pic>
        <p:nvPicPr>
          <p:cNvPr id="688" name="Google Shape;688;p51"/>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689" name="Google Shape;689;p5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5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91" name="Google Shape;691;p51"/>
          <p:cNvSpPr/>
          <p:nvPr/>
        </p:nvSpPr>
        <p:spPr>
          <a:xfrm>
            <a:off x="4349496" y="2075688"/>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92" name="Google Shape;692;p51"/>
          <p:cNvPicPr preferRelativeResize="0"/>
          <p:nvPr/>
        </p:nvPicPr>
        <p:blipFill rotWithShape="1">
          <a:blip r:embed="rId5">
            <a:alphaModFix/>
          </a:blip>
          <a:srcRect b="0" l="0" r="0" t="0"/>
          <a:stretch/>
        </p:blipFill>
        <p:spPr>
          <a:xfrm>
            <a:off x="8789571" y="2082545"/>
            <a:ext cx="3234932" cy="3960494"/>
          </a:xfrm>
          <a:prstGeom prst="rect">
            <a:avLst/>
          </a:prstGeom>
          <a:noFill/>
          <a:ln>
            <a:noFill/>
          </a:ln>
        </p:spPr>
      </p:pic>
      <p:sp>
        <p:nvSpPr>
          <p:cNvPr id="693" name="Google Shape;693;p51"/>
          <p:cNvSpPr/>
          <p:nvPr/>
        </p:nvSpPr>
        <p:spPr>
          <a:xfrm>
            <a:off x="8587740" y="1892807"/>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97" name="Shape 697"/>
        <p:cNvGrpSpPr/>
        <p:nvPr/>
      </p:nvGrpSpPr>
      <p:grpSpPr>
        <a:xfrm>
          <a:off x="0" y="0"/>
          <a:ext cx="0" cy="0"/>
          <a:chOff x="0" y="0"/>
          <a:chExt cx="0" cy="0"/>
        </a:xfrm>
      </p:grpSpPr>
      <p:sp>
        <p:nvSpPr>
          <p:cNvPr id="698" name="Google Shape;698;p53"/>
          <p:cNvSpPr txBox="1"/>
          <p:nvPr/>
        </p:nvSpPr>
        <p:spPr>
          <a:xfrm>
            <a:off x="471931" y="760603"/>
            <a:ext cx="8179434" cy="2725420"/>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53339"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0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000"/>
              <a:buFont typeface="Arial"/>
              <a:buChar char="•"/>
            </a:pPr>
            <a:r>
              <a:rPr b="1" lang="en-US" sz="2000">
                <a:solidFill>
                  <a:srgbClr val="001F5F"/>
                </a:solidFill>
                <a:latin typeface="Calibri"/>
                <a:ea typeface="Calibri"/>
                <a:cs typeface="Calibri"/>
                <a:sym typeface="Calibri"/>
              </a:rPr>
              <a:t>Notice that when a procedure is recursive, it is normal to have several of its</a:t>
            </a:r>
            <a:endParaRPr sz="2000">
              <a:solidFill>
                <a:schemeClr val="dk1"/>
              </a:solidFill>
              <a:latin typeface="Calibri"/>
              <a:ea typeface="Calibri"/>
              <a:cs typeface="Calibri"/>
              <a:sym typeface="Calibri"/>
            </a:endParaRPr>
          </a:p>
          <a:p>
            <a:pPr indent="0" lvl="0" marL="241300" marR="0" rtl="0" algn="l">
              <a:lnSpc>
                <a:spcPct val="100000"/>
              </a:lnSpc>
              <a:spcBef>
                <a:spcPts val="960"/>
              </a:spcBef>
              <a:spcAft>
                <a:spcPts val="0"/>
              </a:spcAft>
              <a:buNone/>
            </a:pPr>
            <a:r>
              <a:rPr b="1" lang="en-US" sz="2000">
                <a:solidFill>
                  <a:srgbClr val="001F5F"/>
                </a:solidFill>
                <a:latin typeface="Calibri"/>
                <a:ea typeface="Calibri"/>
                <a:cs typeface="Calibri"/>
                <a:sym typeface="Calibri"/>
              </a:rPr>
              <a:t>activation records on the stack at the same time.</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16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000"/>
              <a:buFont typeface="Arial"/>
              <a:buChar char="•"/>
            </a:pPr>
            <a:r>
              <a:rPr b="1" lang="en-US" sz="2000">
                <a:solidFill>
                  <a:srgbClr val="001F5F"/>
                </a:solidFill>
                <a:latin typeface="Calibri"/>
                <a:ea typeface="Calibri"/>
                <a:cs typeface="Calibri"/>
                <a:sym typeface="Calibri"/>
              </a:rPr>
              <a:t>Example:</a:t>
            </a:r>
            <a:endParaRPr sz="2000">
              <a:solidFill>
                <a:schemeClr val="dk1"/>
              </a:solidFill>
              <a:latin typeface="Calibri"/>
              <a:ea typeface="Calibri"/>
              <a:cs typeface="Calibri"/>
              <a:sym typeface="Calibri"/>
            </a:endParaRPr>
          </a:p>
        </p:txBody>
      </p:sp>
      <p:pic>
        <p:nvPicPr>
          <p:cNvPr id="699" name="Google Shape;699;p5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00" name="Google Shape;700;p5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5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702" name="Google Shape;702;p53"/>
          <p:cNvPicPr preferRelativeResize="0"/>
          <p:nvPr/>
        </p:nvPicPr>
        <p:blipFill rotWithShape="1">
          <a:blip r:embed="rId4">
            <a:alphaModFix/>
          </a:blip>
          <a:srcRect b="0" l="0" r="0" t="0"/>
          <a:stretch/>
        </p:blipFill>
        <p:spPr>
          <a:xfrm>
            <a:off x="2202179" y="3651502"/>
            <a:ext cx="6324600" cy="308391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6" name="Shape 706"/>
        <p:cNvGrpSpPr/>
        <p:nvPr/>
      </p:nvGrpSpPr>
      <p:grpSpPr>
        <a:xfrm>
          <a:off x="0" y="0"/>
          <a:ext cx="0" cy="0"/>
          <a:chOff x="0" y="0"/>
          <a:chExt cx="0" cy="0"/>
        </a:xfrm>
      </p:grpSpPr>
      <p:sp>
        <p:nvSpPr>
          <p:cNvPr id="707" name="Google Shape;707;p52"/>
          <p:cNvSpPr txBox="1"/>
          <p:nvPr/>
        </p:nvSpPr>
        <p:spPr>
          <a:xfrm>
            <a:off x="513080" y="760603"/>
            <a:ext cx="4070350" cy="41916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Activation Records</a:t>
            </a:r>
            <a:endParaRPr sz="28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2150">
              <a:solidFill>
                <a:schemeClr val="dk1"/>
              </a:solidFill>
              <a:latin typeface="Calibri"/>
              <a:ea typeface="Calibri"/>
              <a:cs typeface="Calibri"/>
              <a:sym typeface="Calibri"/>
            </a:endParaRPr>
          </a:p>
          <a:p>
            <a:pPr indent="-229234" lvl="0" marL="260350" marR="0" rtl="0" algn="l">
              <a:lnSpc>
                <a:spcPct val="100000"/>
              </a:lnSpc>
              <a:spcBef>
                <a:spcPts val="5"/>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Example 7.4: </a:t>
            </a:r>
            <a:r>
              <a:rPr lang="en-US" sz="1600">
                <a:solidFill>
                  <a:schemeClr val="dk1"/>
                </a:solidFill>
                <a:latin typeface="Calibri"/>
                <a:ea typeface="Calibri"/>
                <a:cs typeface="Calibri"/>
                <a:sym typeface="Calibri"/>
              </a:rPr>
              <a:t>cont…</a:t>
            </a:r>
            <a:endParaRPr sz="1600">
              <a:solidFill>
                <a:schemeClr val="dk1"/>
              </a:solidFill>
              <a:latin typeface="Calibri"/>
              <a:ea typeface="Calibri"/>
              <a:cs typeface="Calibri"/>
              <a:sym typeface="Calibri"/>
            </a:endParaRPr>
          </a:p>
          <a:p>
            <a:pPr indent="0" lvl="0" marL="260350" marR="5080" rtl="0" algn="l">
              <a:lnSpc>
                <a:spcPct val="150000"/>
              </a:lnSpc>
              <a:spcBef>
                <a:spcPts val="1019"/>
              </a:spcBef>
              <a:spcAft>
                <a:spcPts val="0"/>
              </a:spcAft>
              <a:buNone/>
            </a:pPr>
            <a:r>
              <a:rPr lang="en-US" sz="1700">
                <a:solidFill>
                  <a:schemeClr val="dk1"/>
                </a:solidFill>
                <a:latin typeface="Calibri"/>
                <a:ea typeface="Calibri"/>
                <a:cs typeface="Calibri"/>
                <a:sym typeface="Calibri"/>
              </a:rPr>
              <a:t>Several activations occur between the last  two snapshots in Fig. 7.6. A recursive call to  q(1,3) was made. Activations p(1,3) and  q(1,0) have begun and ended during the  lifetime of q(1,3), leaving the activation  record for q(1,3) on top (Fig. 7.6(d)).</a:t>
            </a:r>
            <a:endParaRPr sz="1700">
              <a:solidFill>
                <a:schemeClr val="dk1"/>
              </a:solidFill>
              <a:latin typeface="Calibri"/>
              <a:ea typeface="Calibri"/>
              <a:cs typeface="Calibri"/>
              <a:sym typeface="Calibri"/>
            </a:endParaRPr>
          </a:p>
        </p:txBody>
      </p:sp>
      <p:sp>
        <p:nvSpPr>
          <p:cNvPr id="708" name="Google Shape;708;p52"/>
          <p:cNvSpPr txBox="1"/>
          <p:nvPr/>
        </p:nvSpPr>
        <p:spPr>
          <a:xfrm>
            <a:off x="761187" y="5052294"/>
            <a:ext cx="3859529" cy="1192530"/>
          </a:xfrm>
          <a:prstGeom prst="rect">
            <a:avLst/>
          </a:prstGeom>
          <a:noFill/>
          <a:ln>
            <a:noFill/>
          </a:ln>
        </p:spPr>
        <p:txBody>
          <a:bodyPr anchorCtr="0" anchor="t" bIns="0" lIns="0" spcFirstLastPara="1" rIns="0" wrap="square" tIns="12700">
            <a:spAutoFit/>
          </a:bodyPr>
          <a:lstStyle/>
          <a:p>
            <a:pPr indent="0" lvl="0" marL="12700" marR="5080" rtl="0" algn="just">
              <a:lnSpc>
                <a:spcPct val="150100"/>
              </a:lnSpc>
              <a:spcBef>
                <a:spcPts val="0"/>
              </a:spcBef>
              <a:spcAft>
                <a:spcPts val="0"/>
              </a:spcAft>
              <a:buNone/>
            </a:pPr>
            <a:r>
              <a:rPr b="1" lang="en-US" sz="1700">
                <a:solidFill>
                  <a:srgbClr val="006FC0"/>
                </a:solidFill>
                <a:latin typeface="Calibri"/>
                <a:ea typeface="Calibri"/>
                <a:cs typeface="Calibri"/>
                <a:sym typeface="Calibri"/>
              </a:rPr>
              <a:t>Notice that when a procedure is recursive,  it is normal to have several of its activation  records on the stack at the same time.</a:t>
            </a:r>
            <a:endParaRPr sz="1700">
              <a:solidFill>
                <a:schemeClr val="dk1"/>
              </a:solidFill>
              <a:latin typeface="Calibri"/>
              <a:ea typeface="Calibri"/>
              <a:cs typeface="Calibri"/>
              <a:sym typeface="Calibri"/>
            </a:endParaRPr>
          </a:p>
        </p:txBody>
      </p:sp>
      <p:sp>
        <p:nvSpPr>
          <p:cNvPr id="709" name="Google Shape;709;p52"/>
          <p:cNvSpPr txBox="1"/>
          <p:nvPr/>
        </p:nvSpPr>
        <p:spPr>
          <a:xfrm>
            <a:off x="5282946" y="5743447"/>
            <a:ext cx="2945130" cy="57404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Figure 7.6: </a:t>
            </a:r>
            <a:r>
              <a:rPr lang="en-US" sz="1800">
                <a:solidFill>
                  <a:schemeClr val="dk1"/>
                </a:solidFill>
                <a:latin typeface="Calibri"/>
                <a:ea typeface="Calibri"/>
                <a:cs typeface="Calibri"/>
                <a:sym typeface="Calibri"/>
              </a:rPr>
              <a:t>Downward-growing  stack of activation records</a:t>
            </a:r>
            <a:endParaRPr sz="1800">
              <a:solidFill>
                <a:schemeClr val="dk1"/>
              </a:solidFill>
              <a:latin typeface="Calibri"/>
              <a:ea typeface="Calibri"/>
              <a:cs typeface="Calibri"/>
              <a:sym typeface="Calibri"/>
            </a:endParaRPr>
          </a:p>
        </p:txBody>
      </p:sp>
      <p:pic>
        <p:nvPicPr>
          <p:cNvPr id="710" name="Google Shape;710;p52"/>
          <p:cNvPicPr preferRelativeResize="0"/>
          <p:nvPr/>
        </p:nvPicPr>
        <p:blipFill rotWithShape="1">
          <a:blip r:embed="rId3">
            <a:alphaModFix/>
          </a:blip>
          <a:srcRect b="0" l="0" r="0" t="0"/>
          <a:stretch/>
        </p:blipFill>
        <p:spPr>
          <a:xfrm>
            <a:off x="5439902" y="2714936"/>
            <a:ext cx="2428615" cy="2759825"/>
          </a:xfrm>
          <a:prstGeom prst="rect">
            <a:avLst/>
          </a:prstGeom>
          <a:noFill/>
          <a:ln>
            <a:noFill/>
          </a:ln>
        </p:spPr>
      </p:pic>
      <p:pic>
        <p:nvPicPr>
          <p:cNvPr id="711" name="Google Shape;711;p52"/>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712" name="Google Shape;712;p5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5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714" name="Google Shape;714;p52"/>
          <p:cNvSpPr/>
          <p:nvPr/>
        </p:nvSpPr>
        <p:spPr>
          <a:xfrm>
            <a:off x="5000244" y="2223516"/>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15" name="Google Shape;715;p52"/>
          <p:cNvPicPr preferRelativeResize="0"/>
          <p:nvPr/>
        </p:nvPicPr>
        <p:blipFill rotWithShape="1">
          <a:blip r:embed="rId5">
            <a:alphaModFix/>
          </a:blip>
          <a:srcRect b="0" l="0" r="0" t="0"/>
          <a:stretch/>
        </p:blipFill>
        <p:spPr>
          <a:xfrm>
            <a:off x="8789571" y="2082545"/>
            <a:ext cx="3234932" cy="3960494"/>
          </a:xfrm>
          <a:prstGeom prst="rect">
            <a:avLst/>
          </a:prstGeom>
          <a:noFill/>
          <a:ln>
            <a:noFill/>
          </a:ln>
        </p:spPr>
      </p:pic>
      <p:sp>
        <p:nvSpPr>
          <p:cNvPr id="716" name="Google Shape;716;p52"/>
          <p:cNvSpPr/>
          <p:nvPr/>
        </p:nvSpPr>
        <p:spPr>
          <a:xfrm>
            <a:off x="8587740" y="1892807"/>
            <a:ext cx="0" cy="4478020"/>
          </a:xfrm>
          <a:custGeom>
            <a:rect b="b" l="l" r="r" t="t"/>
            <a:pathLst>
              <a:path extrusionOk="0" h="4478020" w="120000">
                <a:moveTo>
                  <a:pt x="0" y="0"/>
                </a:moveTo>
                <a:lnTo>
                  <a:pt x="0" y="447774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20" name="Shape 720"/>
        <p:cNvGrpSpPr/>
        <p:nvPr/>
      </p:nvGrpSpPr>
      <p:grpSpPr>
        <a:xfrm>
          <a:off x="0" y="0"/>
          <a:ext cx="0" cy="0"/>
          <a:chOff x="0" y="0"/>
          <a:chExt cx="0" cy="0"/>
        </a:xfrm>
      </p:grpSpPr>
      <p:sp>
        <p:nvSpPr>
          <p:cNvPr id="721" name="Google Shape;721;p54"/>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722" name="Google Shape;722;p54"/>
          <p:cNvSpPr txBox="1"/>
          <p:nvPr/>
        </p:nvSpPr>
        <p:spPr>
          <a:xfrm>
            <a:off x="690778" y="2717230"/>
            <a:ext cx="11120755" cy="1549400"/>
          </a:xfrm>
          <a:prstGeom prst="rect">
            <a:avLst/>
          </a:prstGeom>
          <a:noFill/>
          <a:ln>
            <a:noFill/>
          </a:ln>
        </p:spPr>
        <p:txBody>
          <a:bodyPr anchorCtr="0" anchor="t" bIns="0" lIns="0" spcFirstLastPara="1" rIns="0" wrap="square" tIns="225425">
            <a:spAutoFit/>
          </a:bodyPr>
          <a:lstStyle/>
          <a:p>
            <a:pPr indent="0" lvl="0" marL="12700" marR="0" rtl="0" algn="l">
              <a:lnSpc>
                <a:spcPct val="100000"/>
              </a:lnSpc>
              <a:spcBef>
                <a:spcPts val="0"/>
              </a:spcBef>
              <a:spcAft>
                <a:spcPts val="0"/>
              </a:spcAft>
              <a:buNone/>
            </a:pPr>
            <a:r>
              <a:rPr b="1" lang="en-US" sz="3600">
                <a:solidFill>
                  <a:srgbClr val="2E5496"/>
                </a:solidFill>
                <a:latin typeface="Calibri"/>
                <a:ea typeface="Calibri"/>
                <a:cs typeface="Calibri"/>
                <a:sym typeface="Calibri"/>
              </a:rPr>
              <a:t>Unit 5:	Run-Time Environments</a:t>
            </a:r>
            <a:endParaRPr sz="3600">
              <a:solidFill>
                <a:schemeClr val="dk1"/>
              </a:solidFill>
              <a:latin typeface="Calibri"/>
              <a:ea typeface="Calibri"/>
              <a:cs typeface="Calibri"/>
              <a:sym typeface="Calibri"/>
            </a:endParaRPr>
          </a:p>
          <a:p>
            <a:pPr indent="0" lvl="0" marL="12700" marR="0" rtl="0" algn="l">
              <a:lnSpc>
                <a:spcPct val="100000"/>
              </a:lnSpc>
              <a:spcBef>
                <a:spcPts val="1680"/>
              </a:spcBef>
              <a:spcAft>
                <a:spcPts val="0"/>
              </a:spcAft>
              <a:buNone/>
            </a:pPr>
            <a:r>
              <a:rPr b="1" lang="en-US" sz="3600">
                <a:solidFill>
                  <a:srgbClr val="001F5F"/>
                </a:solidFill>
                <a:latin typeface="Calibri"/>
                <a:ea typeface="Calibri"/>
                <a:cs typeface="Calibri"/>
                <a:sym typeface="Calibri"/>
              </a:rPr>
              <a:t>Stack Allocation of Space: </a:t>
            </a:r>
            <a:r>
              <a:rPr b="1" lang="en-US" sz="3000">
                <a:solidFill>
                  <a:srgbClr val="6F2F9F"/>
                </a:solidFill>
                <a:latin typeface="Calibri"/>
                <a:ea typeface="Calibri"/>
                <a:cs typeface="Calibri"/>
                <a:sym typeface="Calibri"/>
              </a:rPr>
              <a:t>Calling Sequence and Return Sequence</a:t>
            </a:r>
            <a:endParaRPr sz="3000">
              <a:solidFill>
                <a:schemeClr val="dk1"/>
              </a:solidFill>
              <a:latin typeface="Calibri"/>
              <a:ea typeface="Calibri"/>
              <a:cs typeface="Calibri"/>
              <a:sym typeface="Calibri"/>
            </a:endParaRPr>
          </a:p>
        </p:txBody>
      </p:sp>
      <p:sp>
        <p:nvSpPr>
          <p:cNvPr id="723" name="Google Shape;723;p54"/>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724" name="Google Shape;724;p54"/>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54"/>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6" name="Google Shape;726;p5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0" name="Shape 730"/>
        <p:cNvGrpSpPr/>
        <p:nvPr/>
      </p:nvGrpSpPr>
      <p:grpSpPr>
        <a:xfrm>
          <a:off x="0" y="0"/>
          <a:ext cx="0" cy="0"/>
          <a:chOff x="0" y="0"/>
          <a:chExt cx="0" cy="0"/>
        </a:xfrm>
      </p:grpSpPr>
      <p:sp>
        <p:nvSpPr>
          <p:cNvPr id="731" name="Google Shape;731;p55"/>
          <p:cNvSpPr txBox="1"/>
          <p:nvPr/>
        </p:nvSpPr>
        <p:spPr>
          <a:xfrm>
            <a:off x="513080" y="760603"/>
            <a:ext cx="8765540" cy="52190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AFEF"/>
                </a:solidFill>
                <a:latin typeface="Calibri"/>
                <a:ea typeface="Calibri"/>
                <a:cs typeface="Calibri"/>
                <a:sym typeface="Calibri"/>
              </a:rPr>
              <a:t>Calling Sequence and Return sequence</a:t>
            </a:r>
            <a:endParaRPr sz="28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450">
              <a:solidFill>
                <a:schemeClr val="dk1"/>
              </a:solidFill>
              <a:latin typeface="Calibri"/>
              <a:ea typeface="Calibri"/>
              <a:cs typeface="Calibri"/>
              <a:sym typeface="Calibri"/>
            </a:endParaRPr>
          </a:p>
          <a:p>
            <a:pPr indent="-229234" lvl="0" marL="370205"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Calling Sequence (is a code sequence)</a:t>
            </a:r>
            <a:endParaRPr sz="2000">
              <a:solidFill>
                <a:schemeClr val="dk1"/>
              </a:solidFill>
              <a:latin typeface="Calibri"/>
              <a:ea typeface="Calibri"/>
              <a:cs typeface="Calibri"/>
              <a:sym typeface="Calibri"/>
            </a:endParaRPr>
          </a:p>
          <a:p>
            <a:pPr indent="-229235" lvl="1" marL="827405" marR="0" rtl="0" algn="l">
              <a:lnSpc>
                <a:spcPct val="100000"/>
              </a:lnSpc>
              <a:spcBef>
                <a:spcPts val="1440"/>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Procedure calls are implemented by what are known as Calling Sequences.</a:t>
            </a:r>
            <a:endParaRPr b="0" i="0" sz="2000" u="none" cap="none" strike="noStrike">
              <a:solidFill>
                <a:schemeClr val="dk1"/>
              </a:solidFill>
              <a:latin typeface="Calibri"/>
              <a:ea typeface="Calibri"/>
              <a:cs typeface="Calibri"/>
              <a:sym typeface="Calibri"/>
            </a:endParaRPr>
          </a:p>
          <a:p>
            <a:pPr indent="-229235" lvl="1" marL="827405" marR="171450" rtl="0" algn="l">
              <a:lnSpc>
                <a:spcPct val="192000"/>
              </a:lnSpc>
              <a:spcBef>
                <a:spcPts val="370"/>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Calling sequence is a code sequence that allocates an activation record on  the stack and enters information into its fields</a:t>
            </a:r>
            <a:r>
              <a:rPr b="0" i="0" lang="en-US" sz="2000" u="none" cap="none" strike="noStrike">
                <a:solidFill>
                  <a:srgbClr val="001F5F"/>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rgbClr val="001F5F"/>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30"/>
              </a:spcBef>
              <a:spcAft>
                <a:spcPts val="0"/>
              </a:spcAft>
              <a:buClr>
                <a:srgbClr val="001F5F"/>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29234" lvl="0" marL="370205"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Return Sequence (is a code sequence)</a:t>
            </a:r>
            <a:endParaRPr sz="2000">
              <a:solidFill>
                <a:schemeClr val="dk1"/>
              </a:solidFill>
              <a:latin typeface="Calibri"/>
              <a:ea typeface="Calibri"/>
              <a:cs typeface="Calibri"/>
              <a:sym typeface="Calibri"/>
            </a:endParaRPr>
          </a:p>
          <a:p>
            <a:pPr indent="-229235" lvl="1" marL="827405" marR="5080" rtl="0" algn="l">
              <a:lnSpc>
                <a:spcPct val="160000"/>
              </a:lnSpc>
              <a:spcBef>
                <a:spcPts val="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A return sequence is similar code to restore the state of the machine so the  calling procedure can continue its execution after the call.</a:t>
            </a:r>
            <a:endParaRPr b="0" i="0" sz="2000" u="none" cap="none" strike="noStrike">
              <a:solidFill>
                <a:schemeClr val="dk1"/>
              </a:solidFill>
              <a:latin typeface="Calibri"/>
              <a:ea typeface="Calibri"/>
              <a:cs typeface="Calibri"/>
              <a:sym typeface="Calibri"/>
            </a:endParaRPr>
          </a:p>
        </p:txBody>
      </p:sp>
      <p:pic>
        <p:nvPicPr>
          <p:cNvPr id="732" name="Google Shape;732;p5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33" name="Google Shape;733;p5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5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38" name="Shape 738"/>
        <p:cNvGrpSpPr/>
        <p:nvPr/>
      </p:nvGrpSpPr>
      <p:grpSpPr>
        <a:xfrm>
          <a:off x="0" y="0"/>
          <a:ext cx="0" cy="0"/>
          <a:chOff x="0" y="0"/>
          <a:chExt cx="0" cy="0"/>
        </a:xfrm>
      </p:grpSpPr>
      <p:sp>
        <p:nvSpPr>
          <p:cNvPr id="739" name="Google Shape;739;p56"/>
          <p:cNvSpPr txBox="1"/>
          <p:nvPr/>
        </p:nvSpPr>
        <p:spPr>
          <a:xfrm>
            <a:off x="513080" y="760603"/>
            <a:ext cx="8524875" cy="51949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AFE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a:p>
            <a:pPr indent="-228600" lvl="0" marL="370205" marR="128270" rtl="0" algn="l">
              <a:lnSpc>
                <a:spcPct val="160000"/>
              </a:lnSpc>
              <a:spcBef>
                <a:spcPts val="1570"/>
              </a:spcBef>
              <a:spcAft>
                <a:spcPts val="0"/>
              </a:spcAft>
              <a:buClr>
                <a:srgbClr val="001F5F"/>
              </a:buClr>
              <a:buSzPts val="2000"/>
              <a:buFont typeface="Noto Sans Symbols"/>
              <a:buChar char="⮚"/>
            </a:pPr>
            <a:r>
              <a:rPr lang="en-US" sz="2000">
                <a:solidFill>
                  <a:srgbClr val="001F5F"/>
                </a:solidFill>
                <a:latin typeface="Calibri"/>
                <a:ea typeface="Calibri"/>
                <a:cs typeface="Calibri"/>
                <a:sym typeface="Calibri"/>
              </a:rPr>
              <a:t>Calling sequences and the layout of activation records may differ greatly, even  among implementations of the same language.</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rgbClr val="001F5F"/>
              </a:buClr>
              <a:buSzPts val="1650"/>
              <a:buFont typeface="Noto Sans Symbols"/>
              <a:buNone/>
            </a:pPr>
            <a:r>
              <a:t/>
            </a:r>
            <a:endParaRPr sz="1650">
              <a:solidFill>
                <a:schemeClr val="dk1"/>
              </a:solidFill>
              <a:latin typeface="Calibri"/>
              <a:ea typeface="Calibri"/>
              <a:cs typeface="Calibri"/>
              <a:sym typeface="Calibri"/>
            </a:endParaRPr>
          </a:p>
          <a:p>
            <a:pPr indent="-229234" lvl="0" marL="370205" marR="0" rtl="0" algn="l">
              <a:lnSpc>
                <a:spcPct val="100000"/>
              </a:lnSpc>
              <a:spcBef>
                <a:spcPts val="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The code in a calling sequence is often divided between the calling procedure</a:t>
            </a:r>
            <a:endParaRPr sz="2000">
              <a:solidFill>
                <a:schemeClr val="dk1"/>
              </a:solidFill>
              <a:latin typeface="Calibri"/>
              <a:ea typeface="Calibri"/>
              <a:cs typeface="Calibri"/>
              <a:sym typeface="Calibri"/>
            </a:endParaRPr>
          </a:p>
          <a:p>
            <a:pPr indent="0" lvl="0" marL="370205" marR="0" rtl="0" algn="l">
              <a:lnSpc>
                <a:spcPct val="100000"/>
              </a:lnSpc>
              <a:spcBef>
                <a:spcPts val="1440"/>
              </a:spcBef>
              <a:spcAft>
                <a:spcPts val="0"/>
              </a:spcAft>
              <a:buNone/>
            </a:pPr>
            <a:r>
              <a:rPr b="1" lang="en-US" sz="2000">
                <a:solidFill>
                  <a:srgbClr val="001F5F"/>
                </a:solidFill>
                <a:latin typeface="Calibri"/>
                <a:ea typeface="Calibri"/>
                <a:cs typeface="Calibri"/>
                <a:sym typeface="Calibri"/>
              </a:rPr>
              <a:t>(the "caller") and the procedure it calls (the "callee").</a:t>
            </a:r>
            <a:endParaRPr sz="2000">
              <a:solidFill>
                <a:schemeClr val="dk1"/>
              </a:solidFill>
              <a:latin typeface="Calibri"/>
              <a:ea typeface="Calibri"/>
              <a:cs typeface="Calibri"/>
              <a:sym typeface="Calibri"/>
            </a:endParaRPr>
          </a:p>
          <a:p>
            <a:pPr indent="-229235" lvl="1" marL="827405" marR="0" rtl="0" algn="l">
              <a:lnSpc>
                <a:spcPct val="100000"/>
              </a:lnSpc>
              <a:spcBef>
                <a:spcPts val="730"/>
              </a:spcBef>
              <a:spcAft>
                <a:spcPts val="0"/>
              </a:spcAft>
              <a:buClr>
                <a:srgbClr val="006FC0"/>
              </a:buClr>
              <a:buSzPts val="1800"/>
              <a:buFont typeface="Arial"/>
              <a:buChar char="•"/>
            </a:pPr>
            <a:r>
              <a:rPr b="1" i="0" lang="en-US" sz="1800" u="none" cap="none" strike="noStrike">
                <a:solidFill>
                  <a:srgbClr val="006FC0"/>
                </a:solidFill>
                <a:latin typeface="Calibri"/>
                <a:ea typeface="Calibri"/>
                <a:cs typeface="Calibri"/>
                <a:sym typeface="Calibri"/>
              </a:rPr>
              <a:t>Responsibility is shared between the caller and the callee</a:t>
            </a:r>
            <a:endParaRPr b="0" i="0" sz="1800" u="none" cap="none" strike="noStrike">
              <a:solidFill>
                <a:schemeClr val="dk1"/>
              </a:solidFill>
              <a:latin typeface="Calibri"/>
              <a:ea typeface="Calibri"/>
              <a:cs typeface="Calibri"/>
              <a:sym typeface="Calibri"/>
            </a:endParaRPr>
          </a:p>
          <a:p>
            <a:pPr indent="-229234" lvl="0" marL="370205" marR="0" rtl="0" algn="l">
              <a:lnSpc>
                <a:spcPct val="100000"/>
              </a:lnSpc>
              <a:spcBef>
                <a:spcPts val="1600"/>
              </a:spcBef>
              <a:spcAft>
                <a:spcPts val="0"/>
              </a:spcAft>
              <a:buClr>
                <a:srgbClr val="001F5F"/>
              </a:buClr>
              <a:buSzPts val="2000"/>
              <a:buFont typeface="Noto Sans Symbols"/>
              <a:buChar char="⮚"/>
            </a:pPr>
            <a:r>
              <a:rPr lang="en-US" sz="2000">
                <a:solidFill>
                  <a:srgbClr val="001F5F"/>
                </a:solidFill>
                <a:latin typeface="Calibri"/>
                <a:ea typeface="Calibri"/>
                <a:cs typeface="Calibri"/>
                <a:sym typeface="Calibri"/>
              </a:rPr>
              <a:t>There is </a:t>
            </a:r>
            <a:r>
              <a:rPr b="1" lang="en-US" sz="2000">
                <a:solidFill>
                  <a:srgbClr val="001F5F"/>
                </a:solidFill>
                <a:latin typeface="Calibri"/>
                <a:ea typeface="Calibri"/>
                <a:cs typeface="Calibri"/>
                <a:sym typeface="Calibri"/>
              </a:rPr>
              <a:t>no exact division of run-time tasks between caller and callee</a:t>
            </a:r>
            <a:r>
              <a:rPr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370205" marR="430530" rtl="0" algn="l">
              <a:lnSpc>
                <a:spcPct val="160000"/>
              </a:lnSpc>
              <a:spcBef>
                <a:spcPts val="0"/>
              </a:spcBef>
              <a:spcAft>
                <a:spcPts val="0"/>
              </a:spcAft>
              <a:buNone/>
            </a:pPr>
            <a:r>
              <a:rPr lang="en-US" sz="2000">
                <a:solidFill>
                  <a:srgbClr val="001F5F"/>
                </a:solidFill>
                <a:latin typeface="Calibri"/>
                <a:ea typeface="Calibri"/>
                <a:cs typeface="Calibri"/>
                <a:sym typeface="Calibri"/>
              </a:rPr>
              <a:t>the source language, the target machine, and the operating system impose  requirements that may favor one solution over another.</a:t>
            </a:r>
            <a:endParaRPr sz="2000">
              <a:solidFill>
                <a:schemeClr val="dk1"/>
              </a:solidFill>
              <a:latin typeface="Calibri"/>
              <a:ea typeface="Calibri"/>
              <a:cs typeface="Calibri"/>
              <a:sym typeface="Calibri"/>
            </a:endParaRPr>
          </a:p>
        </p:txBody>
      </p:sp>
      <p:pic>
        <p:nvPicPr>
          <p:cNvPr id="740" name="Google Shape;740;p5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41" name="Google Shape;741;p5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5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6" name="Shape 746"/>
        <p:cNvGrpSpPr/>
        <p:nvPr/>
      </p:nvGrpSpPr>
      <p:grpSpPr>
        <a:xfrm>
          <a:off x="0" y="0"/>
          <a:ext cx="0" cy="0"/>
          <a:chOff x="0" y="0"/>
          <a:chExt cx="0" cy="0"/>
        </a:xfrm>
      </p:grpSpPr>
      <p:sp>
        <p:nvSpPr>
          <p:cNvPr id="747" name="Google Shape;747;p57"/>
          <p:cNvSpPr txBox="1"/>
          <p:nvPr/>
        </p:nvSpPr>
        <p:spPr>
          <a:xfrm>
            <a:off x="516432" y="2046049"/>
            <a:ext cx="7705725" cy="939800"/>
          </a:xfrm>
          <a:prstGeom prst="rect">
            <a:avLst/>
          </a:prstGeom>
          <a:noFill/>
          <a:ln>
            <a:noFill/>
          </a:ln>
        </p:spPr>
        <p:txBody>
          <a:bodyPr anchorCtr="0" anchor="t" bIns="0" lIns="0" spcFirstLastPara="1" rIns="0" wrap="square" tIns="164450">
            <a:spAutoFit/>
          </a:bodyPr>
          <a:lstStyle/>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When designing calling sequences and the layout of activation records,</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chemeClr val="dk1"/>
                </a:solidFill>
                <a:latin typeface="Calibri"/>
                <a:ea typeface="Calibri"/>
                <a:cs typeface="Calibri"/>
                <a:sym typeface="Calibri"/>
              </a:rPr>
              <a:t>the following principles are helpful:</a:t>
            </a:r>
            <a:endParaRPr sz="2000">
              <a:solidFill>
                <a:schemeClr val="dk1"/>
              </a:solidFill>
              <a:latin typeface="Calibri"/>
              <a:ea typeface="Calibri"/>
              <a:cs typeface="Calibri"/>
              <a:sym typeface="Calibri"/>
            </a:endParaRPr>
          </a:p>
        </p:txBody>
      </p:sp>
      <p:sp>
        <p:nvSpPr>
          <p:cNvPr id="748" name="Google Shape;748;p57"/>
          <p:cNvSpPr txBox="1"/>
          <p:nvPr/>
        </p:nvSpPr>
        <p:spPr>
          <a:xfrm>
            <a:off x="865428" y="3036544"/>
            <a:ext cx="7615555" cy="1397635"/>
          </a:xfrm>
          <a:prstGeom prst="rect">
            <a:avLst/>
          </a:prstGeom>
          <a:noFill/>
          <a:ln>
            <a:noFill/>
          </a:ln>
        </p:spPr>
        <p:txBody>
          <a:bodyPr anchorCtr="0" anchor="t" bIns="0" lIns="0" spcFirstLastPara="1" rIns="0" wrap="square" tIns="12700">
            <a:spAutoFit/>
          </a:bodyPr>
          <a:lstStyle/>
          <a:p>
            <a:pPr indent="-342900" lvl="0" marL="355600" marR="5080" rtl="0" algn="just">
              <a:lnSpc>
                <a:spcPct val="150000"/>
              </a:lnSpc>
              <a:spcBef>
                <a:spcPts val="0"/>
              </a:spcBef>
              <a:spcAft>
                <a:spcPts val="0"/>
              </a:spcAft>
              <a:buNone/>
            </a:pPr>
            <a:r>
              <a:rPr b="1" lang="en-US" sz="2000">
                <a:solidFill>
                  <a:srgbClr val="006FC0"/>
                </a:solidFill>
                <a:latin typeface="Calibri"/>
                <a:ea typeface="Calibri"/>
                <a:cs typeface="Calibri"/>
                <a:sym typeface="Calibri"/>
              </a:rPr>
              <a:t>1. Values communicated between caller and callee are generally placed  at the beginning of the callee’s activation record, so they are as close  as possible to the caller's activation record.</a:t>
            </a:r>
            <a:endParaRPr sz="2000">
              <a:solidFill>
                <a:schemeClr val="dk1"/>
              </a:solidFill>
              <a:latin typeface="Calibri"/>
              <a:ea typeface="Calibri"/>
              <a:cs typeface="Calibri"/>
              <a:sym typeface="Calibri"/>
            </a:endParaRPr>
          </a:p>
        </p:txBody>
      </p:sp>
      <p:sp>
        <p:nvSpPr>
          <p:cNvPr id="749" name="Google Shape;749;p57"/>
          <p:cNvSpPr txBox="1"/>
          <p:nvPr/>
        </p:nvSpPr>
        <p:spPr>
          <a:xfrm>
            <a:off x="1322958" y="4497095"/>
            <a:ext cx="7282815" cy="2296795"/>
          </a:xfrm>
          <a:prstGeom prst="rect">
            <a:avLst/>
          </a:prstGeom>
          <a:noFill/>
          <a:ln>
            <a:noFill/>
          </a:ln>
        </p:spPr>
        <p:txBody>
          <a:bodyPr anchorCtr="0" anchor="t" bIns="0" lIns="0" spcFirstLastPara="1" rIns="0" wrap="square" tIns="12700">
            <a:spAutoFit/>
          </a:bodyPr>
          <a:lstStyle/>
          <a:p>
            <a:pPr indent="-342900" lvl="0" marL="354965" marR="5080" rtl="0" algn="just">
              <a:lnSpc>
                <a:spcPct val="150000"/>
              </a:lnSpc>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The motivation is that the caller can compute the values of the actual parameters of  the call and place them on top of its own activation record, without having to create  the entire activation record of the callee, or even to know the layout of that record.</a:t>
            </a:r>
            <a:endParaRPr sz="1600">
              <a:solidFill>
                <a:schemeClr val="dk1"/>
              </a:solidFill>
              <a:latin typeface="Calibri"/>
              <a:ea typeface="Calibri"/>
              <a:cs typeface="Calibri"/>
              <a:sym typeface="Calibri"/>
            </a:endParaRPr>
          </a:p>
          <a:p>
            <a:pPr indent="-342900" lvl="0" marL="354965" marR="98425" rtl="0" algn="l">
              <a:lnSpc>
                <a:spcPct val="150000"/>
              </a:lnSpc>
              <a:spcBef>
                <a:spcPts val="600"/>
              </a:spcBef>
              <a:spcAft>
                <a:spcPts val="0"/>
              </a:spcAft>
              <a:buClr>
                <a:schemeClr val="dk1"/>
              </a:buClr>
              <a:buSzPts val="1600"/>
              <a:buFont typeface="Noto Sans Symbols"/>
              <a:buChar char="▪"/>
            </a:pPr>
            <a:r>
              <a:rPr b="1" lang="en-US" sz="1600">
                <a:solidFill>
                  <a:schemeClr val="dk1"/>
                </a:solidFill>
                <a:latin typeface="Calibri"/>
                <a:ea typeface="Calibri"/>
                <a:cs typeface="Calibri"/>
                <a:sym typeface="Calibri"/>
              </a:rPr>
              <a:t>The callee knows where to place the return value, relative to its own activation  record, </a:t>
            </a:r>
            <a:r>
              <a:rPr lang="en-US" sz="1600">
                <a:solidFill>
                  <a:schemeClr val="dk1"/>
                </a:solidFill>
                <a:latin typeface="Calibri"/>
                <a:ea typeface="Calibri"/>
                <a:cs typeface="Calibri"/>
                <a:sym typeface="Calibri"/>
              </a:rPr>
              <a:t>while however many arguments are present will appear sequentially below  that place on the stack.</a:t>
            </a:r>
            <a:endParaRPr sz="1600">
              <a:solidFill>
                <a:schemeClr val="dk1"/>
              </a:solidFill>
              <a:latin typeface="Calibri"/>
              <a:ea typeface="Calibri"/>
              <a:cs typeface="Calibri"/>
              <a:sym typeface="Calibri"/>
            </a:endParaRPr>
          </a:p>
        </p:txBody>
      </p:sp>
      <p:sp>
        <p:nvSpPr>
          <p:cNvPr id="750" name="Google Shape;750;p57"/>
          <p:cNvSpPr txBox="1"/>
          <p:nvPr/>
        </p:nvSpPr>
        <p:spPr>
          <a:xfrm>
            <a:off x="513080" y="1426210"/>
            <a:ext cx="2657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p:txBody>
      </p:sp>
      <p:sp>
        <p:nvSpPr>
          <p:cNvPr id="751" name="Google Shape;751;p57"/>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752" name="Google Shape;752;p5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53" name="Google Shape;753;p5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5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755" name="Google Shape;755;p57"/>
          <p:cNvSpPr txBox="1"/>
          <p:nvPr/>
        </p:nvSpPr>
        <p:spPr>
          <a:xfrm>
            <a:off x="9084564" y="1365503"/>
            <a:ext cx="1353820" cy="167386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100">
            <a:spAutoFit/>
          </a:bodyPr>
          <a:lstStyle/>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Actual Parameters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Returned values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Control Link</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Access Link</a:t>
            </a:r>
            <a:endParaRPr sz="800">
              <a:solidFill>
                <a:schemeClr val="dk1"/>
              </a:solidFill>
              <a:latin typeface="Consolas"/>
              <a:ea typeface="Consolas"/>
              <a:cs typeface="Consolas"/>
              <a:sym typeface="Consolas"/>
            </a:endParaRPr>
          </a:p>
          <a:p>
            <a:pPr indent="0" lvl="0" marL="2540" marR="0" rtl="0" algn="ctr">
              <a:lnSpc>
                <a:spcPct val="100000"/>
              </a:lnSpc>
              <a:spcBef>
                <a:spcPts val="5"/>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Saved machine Status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Local data</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Temporaries</a:t>
            </a:r>
            <a:endParaRPr sz="800">
              <a:solidFill>
                <a:schemeClr val="dk1"/>
              </a:solidFill>
              <a:latin typeface="Consolas"/>
              <a:ea typeface="Consolas"/>
              <a:cs typeface="Consolas"/>
              <a:sym typeface="Consolas"/>
            </a:endParaRPr>
          </a:p>
        </p:txBody>
      </p:sp>
      <p:sp>
        <p:nvSpPr>
          <p:cNvPr id="756" name="Google Shape;756;p57"/>
          <p:cNvSpPr txBox="1"/>
          <p:nvPr/>
        </p:nvSpPr>
        <p:spPr>
          <a:xfrm>
            <a:off x="9035542" y="3076448"/>
            <a:ext cx="1629410" cy="14795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800">
                <a:solidFill>
                  <a:schemeClr val="dk1"/>
                </a:solidFill>
                <a:latin typeface="Calibri"/>
                <a:ea typeface="Calibri"/>
                <a:cs typeface="Calibri"/>
                <a:sym typeface="Calibri"/>
              </a:rPr>
              <a:t>Figure 7.5: </a:t>
            </a:r>
            <a:r>
              <a:rPr b="1" lang="en-US" sz="800">
                <a:solidFill>
                  <a:srgbClr val="6F2F9F"/>
                </a:solidFill>
                <a:latin typeface="Calibri"/>
                <a:ea typeface="Calibri"/>
                <a:cs typeface="Calibri"/>
                <a:sym typeface="Calibri"/>
              </a:rPr>
              <a:t>A general activation record</a:t>
            </a:r>
            <a:endParaRPr sz="800">
              <a:solidFill>
                <a:schemeClr val="dk1"/>
              </a:solidFill>
              <a:latin typeface="Calibri"/>
              <a:ea typeface="Calibri"/>
              <a:cs typeface="Calibri"/>
              <a:sym typeface="Calibri"/>
            </a:endParaRPr>
          </a:p>
        </p:txBody>
      </p:sp>
      <p:grpSp>
        <p:nvGrpSpPr>
          <p:cNvPr id="757" name="Google Shape;757;p57"/>
          <p:cNvGrpSpPr/>
          <p:nvPr/>
        </p:nvGrpSpPr>
        <p:grpSpPr>
          <a:xfrm>
            <a:off x="6240653" y="1868423"/>
            <a:ext cx="5912214" cy="4989195"/>
            <a:chOff x="6240653" y="1868423"/>
            <a:chExt cx="5912214" cy="4989195"/>
          </a:xfrm>
        </p:grpSpPr>
        <p:pic>
          <p:nvPicPr>
            <p:cNvPr id="758" name="Google Shape;758;p57"/>
            <p:cNvPicPr preferRelativeResize="0"/>
            <p:nvPr/>
          </p:nvPicPr>
          <p:blipFill rotWithShape="1">
            <a:blip r:embed="rId4">
              <a:alphaModFix/>
            </a:blip>
            <a:srcRect b="0" l="0" r="0" t="0"/>
            <a:stretch/>
          </p:blipFill>
          <p:spPr>
            <a:xfrm>
              <a:off x="8724946" y="3525536"/>
              <a:ext cx="3427921" cy="2683943"/>
            </a:xfrm>
            <a:prstGeom prst="rect">
              <a:avLst/>
            </a:prstGeom>
            <a:noFill/>
            <a:ln>
              <a:noFill/>
            </a:ln>
          </p:spPr>
        </p:pic>
        <p:sp>
          <p:nvSpPr>
            <p:cNvPr id="759" name="Google Shape;759;p57"/>
            <p:cNvSpPr/>
            <p:nvPr/>
          </p:nvSpPr>
          <p:spPr>
            <a:xfrm>
              <a:off x="8949690" y="4844033"/>
              <a:ext cx="135890" cy="273050"/>
            </a:xfrm>
            <a:custGeom>
              <a:rect b="b" l="l" r="r" t="t"/>
              <a:pathLst>
                <a:path extrusionOk="0" h="273050" w="135890">
                  <a:moveTo>
                    <a:pt x="135635" y="272796"/>
                  </a:moveTo>
                  <a:lnTo>
                    <a:pt x="109233" y="271905"/>
                  </a:lnTo>
                  <a:lnTo>
                    <a:pt x="87677" y="269478"/>
                  </a:lnTo>
                  <a:lnTo>
                    <a:pt x="73146" y="265884"/>
                  </a:lnTo>
                  <a:lnTo>
                    <a:pt x="67817" y="261493"/>
                  </a:lnTo>
                  <a:lnTo>
                    <a:pt x="67817" y="147701"/>
                  </a:lnTo>
                  <a:lnTo>
                    <a:pt x="62489" y="143309"/>
                  </a:lnTo>
                  <a:lnTo>
                    <a:pt x="47958" y="139715"/>
                  </a:lnTo>
                  <a:lnTo>
                    <a:pt x="26402" y="137288"/>
                  </a:lnTo>
                  <a:lnTo>
                    <a:pt x="0" y="136398"/>
                  </a:lnTo>
                  <a:lnTo>
                    <a:pt x="26402" y="135507"/>
                  </a:lnTo>
                  <a:lnTo>
                    <a:pt x="47958" y="133080"/>
                  </a:lnTo>
                  <a:lnTo>
                    <a:pt x="62489" y="129486"/>
                  </a:lnTo>
                  <a:lnTo>
                    <a:pt x="67817" y="125095"/>
                  </a:lnTo>
                  <a:lnTo>
                    <a:pt x="67817" y="11303"/>
                  </a:lnTo>
                  <a:lnTo>
                    <a:pt x="73146" y="6911"/>
                  </a:lnTo>
                  <a:lnTo>
                    <a:pt x="87677" y="3317"/>
                  </a:lnTo>
                  <a:lnTo>
                    <a:pt x="109233" y="890"/>
                  </a:lnTo>
                  <a:lnTo>
                    <a:pt x="135635" y="0"/>
                  </a:lnTo>
                </a:path>
              </a:pathLst>
            </a:custGeom>
            <a:noFill/>
            <a:ln cap="flat" cmpd="sng" w="285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57"/>
            <p:cNvSpPr/>
            <p:nvPr/>
          </p:nvSpPr>
          <p:spPr>
            <a:xfrm>
              <a:off x="8631936" y="1868423"/>
              <a:ext cx="24130" cy="4989195"/>
            </a:xfrm>
            <a:custGeom>
              <a:rect b="b" l="l" r="r" t="t"/>
              <a:pathLst>
                <a:path extrusionOk="0" h="4989195" w="24129">
                  <a:moveTo>
                    <a:pt x="0" y="0"/>
                  </a:moveTo>
                  <a:lnTo>
                    <a:pt x="23875" y="4989146"/>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57"/>
            <p:cNvSpPr/>
            <p:nvPr/>
          </p:nvSpPr>
          <p:spPr>
            <a:xfrm>
              <a:off x="6240653" y="4076826"/>
              <a:ext cx="2624455" cy="969010"/>
            </a:xfrm>
            <a:custGeom>
              <a:rect b="b" l="l" r="r" t="t"/>
              <a:pathLst>
                <a:path extrusionOk="0" h="969010" w="2624454">
                  <a:moveTo>
                    <a:pt x="2548636" y="892810"/>
                  </a:moveTo>
                  <a:lnTo>
                    <a:pt x="2548148" y="925281"/>
                  </a:lnTo>
                  <a:lnTo>
                    <a:pt x="2560954" y="925830"/>
                  </a:lnTo>
                  <a:lnTo>
                    <a:pt x="2560574" y="938530"/>
                  </a:lnTo>
                  <a:lnTo>
                    <a:pt x="2547950" y="938530"/>
                  </a:lnTo>
                  <a:lnTo>
                    <a:pt x="2547493" y="969010"/>
                  </a:lnTo>
                  <a:lnTo>
                    <a:pt x="2610975" y="938530"/>
                  </a:lnTo>
                  <a:lnTo>
                    <a:pt x="2560574" y="938530"/>
                  </a:lnTo>
                  <a:lnTo>
                    <a:pt x="2547958" y="937989"/>
                  </a:lnTo>
                  <a:lnTo>
                    <a:pt x="2612100" y="937989"/>
                  </a:lnTo>
                  <a:lnTo>
                    <a:pt x="2624201" y="932180"/>
                  </a:lnTo>
                  <a:lnTo>
                    <a:pt x="2548636" y="892810"/>
                  </a:lnTo>
                  <a:close/>
                </a:path>
                <a:path extrusionOk="0" h="969010" w="2624454">
                  <a:moveTo>
                    <a:pt x="2548148" y="925281"/>
                  </a:moveTo>
                  <a:lnTo>
                    <a:pt x="2547958" y="937989"/>
                  </a:lnTo>
                  <a:lnTo>
                    <a:pt x="2560574" y="938530"/>
                  </a:lnTo>
                  <a:lnTo>
                    <a:pt x="2560954" y="925830"/>
                  </a:lnTo>
                  <a:lnTo>
                    <a:pt x="2548148" y="925281"/>
                  </a:lnTo>
                  <a:close/>
                </a:path>
                <a:path extrusionOk="0" h="969010" w="2624454">
                  <a:moveTo>
                    <a:pt x="1314760" y="438150"/>
                  </a:moveTo>
                  <a:lnTo>
                    <a:pt x="1301877" y="438150"/>
                  </a:lnTo>
                  <a:lnTo>
                    <a:pt x="1304290" y="449580"/>
                  </a:lnTo>
                  <a:lnTo>
                    <a:pt x="1305560" y="459740"/>
                  </a:lnTo>
                  <a:lnTo>
                    <a:pt x="1306576" y="481330"/>
                  </a:lnTo>
                  <a:lnTo>
                    <a:pt x="1307973" y="492760"/>
                  </a:lnTo>
                  <a:lnTo>
                    <a:pt x="1323467" y="537210"/>
                  </a:lnTo>
                  <a:lnTo>
                    <a:pt x="1344422" y="570230"/>
                  </a:lnTo>
                  <a:lnTo>
                    <a:pt x="1353057" y="581660"/>
                  </a:lnTo>
                  <a:lnTo>
                    <a:pt x="1362455" y="593090"/>
                  </a:lnTo>
                  <a:lnTo>
                    <a:pt x="1372743" y="603250"/>
                  </a:lnTo>
                  <a:lnTo>
                    <a:pt x="1383792" y="613410"/>
                  </a:lnTo>
                  <a:lnTo>
                    <a:pt x="1395602" y="624840"/>
                  </a:lnTo>
                  <a:lnTo>
                    <a:pt x="1435227" y="655320"/>
                  </a:lnTo>
                  <a:lnTo>
                    <a:pt x="1481327" y="685800"/>
                  </a:lnTo>
                  <a:lnTo>
                    <a:pt x="1497965" y="694690"/>
                  </a:lnTo>
                  <a:lnTo>
                    <a:pt x="1515237" y="704850"/>
                  </a:lnTo>
                  <a:lnTo>
                    <a:pt x="1533144" y="715010"/>
                  </a:lnTo>
                  <a:lnTo>
                    <a:pt x="1551686" y="723900"/>
                  </a:lnTo>
                  <a:lnTo>
                    <a:pt x="1570863" y="732790"/>
                  </a:lnTo>
                  <a:lnTo>
                    <a:pt x="1590548" y="742950"/>
                  </a:lnTo>
                  <a:lnTo>
                    <a:pt x="1631696" y="760730"/>
                  </a:lnTo>
                  <a:lnTo>
                    <a:pt x="1675002" y="777240"/>
                  </a:lnTo>
                  <a:lnTo>
                    <a:pt x="1720342" y="793750"/>
                  </a:lnTo>
                  <a:lnTo>
                    <a:pt x="1767586" y="810260"/>
                  </a:lnTo>
                  <a:lnTo>
                    <a:pt x="1816480" y="825500"/>
                  </a:lnTo>
                  <a:lnTo>
                    <a:pt x="1919477" y="853440"/>
                  </a:lnTo>
                  <a:lnTo>
                    <a:pt x="2028190" y="878840"/>
                  </a:lnTo>
                  <a:lnTo>
                    <a:pt x="2141601" y="899160"/>
                  </a:lnTo>
                  <a:lnTo>
                    <a:pt x="2258822" y="916940"/>
                  </a:lnTo>
                  <a:lnTo>
                    <a:pt x="2318766" y="923290"/>
                  </a:lnTo>
                  <a:lnTo>
                    <a:pt x="2439924" y="933450"/>
                  </a:lnTo>
                  <a:lnTo>
                    <a:pt x="2547958" y="937989"/>
                  </a:lnTo>
                  <a:lnTo>
                    <a:pt x="2548148" y="925281"/>
                  </a:lnTo>
                  <a:lnTo>
                    <a:pt x="2501646" y="923290"/>
                  </a:lnTo>
                  <a:lnTo>
                    <a:pt x="2440686" y="920750"/>
                  </a:lnTo>
                  <a:lnTo>
                    <a:pt x="2380106" y="915670"/>
                  </a:lnTo>
                  <a:lnTo>
                    <a:pt x="2319908" y="910590"/>
                  </a:lnTo>
                  <a:lnTo>
                    <a:pt x="2320036" y="910590"/>
                  </a:lnTo>
                  <a:lnTo>
                    <a:pt x="2260346" y="904240"/>
                  </a:lnTo>
                  <a:lnTo>
                    <a:pt x="2201672" y="895350"/>
                  </a:lnTo>
                  <a:lnTo>
                    <a:pt x="2143505" y="886460"/>
                  </a:lnTo>
                  <a:lnTo>
                    <a:pt x="2086482" y="876300"/>
                  </a:lnTo>
                  <a:lnTo>
                    <a:pt x="2086610" y="876300"/>
                  </a:lnTo>
                  <a:lnTo>
                    <a:pt x="2030602" y="866140"/>
                  </a:lnTo>
                  <a:lnTo>
                    <a:pt x="1975866" y="854710"/>
                  </a:lnTo>
                  <a:lnTo>
                    <a:pt x="1927386" y="842010"/>
                  </a:lnTo>
                  <a:lnTo>
                    <a:pt x="1922652" y="842010"/>
                  </a:lnTo>
                  <a:lnTo>
                    <a:pt x="1870582" y="828040"/>
                  </a:lnTo>
                  <a:lnTo>
                    <a:pt x="1870710" y="828040"/>
                  </a:lnTo>
                  <a:lnTo>
                    <a:pt x="1820164" y="812800"/>
                  </a:lnTo>
                  <a:lnTo>
                    <a:pt x="1771396" y="797560"/>
                  </a:lnTo>
                  <a:lnTo>
                    <a:pt x="1724532" y="782320"/>
                  </a:lnTo>
                  <a:lnTo>
                    <a:pt x="1724660" y="782320"/>
                  </a:lnTo>
                  <a:lnTo>
                    <a:pt x="1679448" y="765810"/>
                  </a:lnTo>
                  <a:lnTo>
                    <a:pt x="1679702" y="765810"/>
                  </a:lnTo>
                  <a:lnTo>
                    <a:pt x="1636522" y="748030"/>
                  </a:lnTo>
                  <a:lnTo>
                    <a:pt x="1595754" y="730250"/>
                  </a:lnTo>
                  <a:lnTo>
                    <a:pt x="1576197" y="721360"/>
                  </a:lnTo>
                  <a:lnTo>
                    <a:pt x="1557274" y="712470"/>
                  </a:lnTo>
                  <a:lnTo>
                    <a:pt x="1538986" y="703580"/>
                  </a:lnTo>
                  <a:lnTo>
                    <a:pt x="1521332" y="693420"/>
                  </a:lnTo>
                  <a:lnTo>
                    <a:pt x="1521460" y="693420"/>
                  </a:lnTo>
                  <a:lnTo>
                    <a:pt x="1504188" y="684530"/>
                  </a:lnTo>
                  <a:lnTo>
                    <a:pt x="1487804" y="674370"/>
                  </a:lnTo>
                  <a:lnTo>
                    <a:pt x="1472056" y="664210"/>
                  </a:lnTo>
                  <a:lnTo>
                    <a:pt x="1456944" y="655320"/>
                  </a:lnTo>
                  <a:lnTo>
                    <a:pt x="1442593" y="645160"/>
                  </a:lnTo>
                  <a:lnTo>
                    <a:pt x="1428877" y="635000"/>
                  </a:lnTo>
                  <a:lnTo>
                    <a:pt x="1415923" y="624840"/>
                  </a:lnTo>
                  <a:lnTo>
                    <a:pt x="1403857" y="614680"/>
                  </a:lnTo>
                  <a:lnTo>
                    <a:pt x="1403985" y="614680"/>
                  </a:lnTo>
                  <a:lnTo>
                    <a:pt x="1392301" y="604520"/>
                  </a:lnTo>
                  <a:lnTo>
                    <a:pt x="1392554" y="604520"/>
                  </a:lnTo>
                  <a:lnTo>
                    <a:pt x="1381632" y="594360"/>
                  </a:lnTo>
                  <a:lnTo>
                    <a:pt x="1381760" y="594360"/>
                  </a:lnTo>
                  <a:lnTo>
                    <a:pt x="1371727" y="584200"/>
                  </a:lnTo>
                  <a:lnTo>
                    <a:pt x="1371980" y="584200"/>
                  </a:lnTo>
                  <a:lnTo>
                    <a:pt x="1362710" y="574040"/>
                  </a:lnTo>
                  <a:lnTo>
                    <a:pt x="1354454" y="562610"/>
                  </a:lnTo>
                  <a:lnTo>
                    <a:pt x="1346962" y="552450"/>
                  </a:lnTo>
                  <a:lnTo>
                    <a:pt x="1347216" y="552450"/>
                  </a:lnTo>
                  <a:lnTo>
                    <a:pt x="1340357" y="542290"/>
                  </a:lnTo>
                  <a:lnTo>
                    <a:pt x="1340612" y="542290"/>
                  </a:lnTo>
                  <a:lnTo>
                    <a:pt x="1334770" y="532130"/>
                  </a:lnTo>
                  <a:lnTo>
                    <a:pt x="1329817" y="521970"/>
                  </a:lnTo>
                  <a:lnTo>
                    <a:pt x="1330071" y="521970"/>
                  </a:lnTo>
                  <a:lnTo>
                    <a:pt x="1326345" y="511810"/>
                  </a:lnTo>
                  <a:lnTo>
                    <a:pt x="1326006" y="511810"/>
                  </a:lnTo>
                  <a:lnTo>
                    <a:pt x="1323071" y="501650"/>
                  </a:lnTo>
                  <a:lnTo>
                    <a:pt x="1322831" y="501650"/>
                  </a:lnTo>
                  <a:lnTo>
                    <a:pt x="1320546" y="490220"/>
                  </a:lnTo>
                  <a:lnTo>
                    <a:pt x="1319149" y="480060"/>
                  </a:lnTo>
                  <a:lnTo>
                    <a:pt x="1318768" y="469900"/>
                  </a:lnTo>
                  <a:lnTo>
                    <a:pt x="1318260" y="458470"/>
                  </a:lnTo>
                  <a:lnTo>
                    <a:pt x="1316736" y="447040"/>
                  </a:lnTo>
                  <a:lnTo>
                    <a:pt x="1314760" y="438150"/>
                  </a:lnTo>
                  <a:close/>
                </a:path>
                <a:path extrusionOk="0" h="969010" w="2624454">
                  <a:moveTo>
                    <a:pt x="1922526" y="840740"/>
                  </a:moveTo>
                  <a:lnTo>
                    <a:pt x="1922652" y="842010"/>
                  </a:lnTo>
                  <a:lnTo>
                    <a:pt x="1927386" y="842010"/>
                  </a:lnTo>
                  <a:lnTo>
                    <a:pt x="1922526" y="840740"/>
                  </a:lnTo>
                  <a:close/>
                </a:path>
                <a:path extrusionOk="0" h="969010" w="2624454">
                  <a:moveTo>
                    <a:pt x="1325879" y="510540"/>
                  </a:moveTo>
                  <a:lnTo>
                    <a:pt x="1326006" y="511810"/>
                  </a:lnTo>
                  <a:lnTo>
                    <a:pt x="1326345" y="511810"/>
                  </a:lnTo>
                  <a:lnTo>
                    <a:pt x="1325879" y="510540"/>
                  </a:lnTo>
                  <a:close/>
                </a:path>
                <a:path extrusionOk="0" h="969010" w="2624454">
                  <a:moveTo>
                    <a:pt x="1322704" y="500380"/>
                  </a:moveTo>
                  <a:lnTo>
                    <a:pt x="1322831" y="501650"/>
                  </a:lnTo>
                  <a:lnTo>
                    <a:pt x="1323071" y="501650"/>
                  </a:lnTo>
                  <a:lnTo>
                    <a:pt x="1322704" y="500380"/>
                  </a:lnTo>
                  <a:close/>
                </a:path>
                <a:path extrusionOk="0" h="969010" w="2624454">
                  <a:moveTo>
                    <a:pt x="1311994" y="427990"/>
                  </a:moveTo>
                  <a:lnTo>
                    <a:pt x="1298828" y="427990"/>
                  </a:lnTo>
                  <a:lnTo>
                    <a:pt x="1302003" y="439420"/>
                  </a:lnTo>
                  <a:lnTo>
                    <a:pt x="1301877" y="438150"/>
                  </a:lnTo>
                  <a:lnTo>
                    <a:pt x="1314760" y="438150"/>
                  </a:lnTo>
                  <a:lnTo>
                    <a:pt x="1314196" y="435610"/>
                  </a:lnTo>
                  <a:lnTo>
                    <a:pt x="1311994" y="427990"/>
                  </a:lnTo>
                  <a:close/>
                </a:path>
                <a:path extrusionOk="0" h="969010" w="2624454">
                  <a:moveTo>
                    <a:pt x="254" y="0"/>
                  </a:moveTo>
                  <a:lnTo>
                    <a:pt x="0" y="12700"/>
                  </a:lnTo>
                  <a:lnTo>
                    <a:pt x="61595" y="13970"/>
                  </a:lnTo>
                  <a:lnTo>
                    <a:pt x="122809" y="15240"/>
                  </a:lnTo>
                  <a:lnTo>
                    <a:pt x="183769" y="19050"/>
                  </a:lnTo>
                  <a:lnTo>
                    <a:pt x="244475" y="22860"/>
                  </a:lnTo>
                  <a:lnTo>
                    <a:pt x="304673" y="29210"/>
                  </a:lnTo>
                  <a:lnTo>
                    <a:pt x="364236" y="35560"/>
                  </a:lnTo>
                  <a:lnTo>
                    <a:pt x="364108" y="35560"/>
                  </a:lnTo>
                  <a:lnTo>
                    <a:pt x="423037" y="43180"/>
                  </a:lnTo>
                  <a:lnTo>
                    <a:pt x="481075" y="53340"/>
                  </a:lnTo>
                  <a:lnTo>
                    <a:pt x="538099" y="62230"/>
                  </a:lnTo>
                  <a:lnTo>
                    <a:pt x="593978" y="73660"/>
                  </a:lnTo>
                  <a:lnTo>
                    <a:pt x="648716" y="85090"/>
                  </a:lnTo>
                  <a:lnTo>
                    <a:pt x="702310" y="97790"/>
                  </a:lnTo>
                  <a:lnTo>
                    <a:pt x="702182" y="97790"/>
                  </a:lnTo>
                  <a:lnTo>
                    <a:pt x="754252" y="111760"/>
                  </a:lnTo>
                  <a:lnTo>
                    <a:pt x="804545" y="125730"/>
                  </a:lnTo>
                  <a:lnTo>
                    <a:pt x="853440" y="140970"/>
                  </a:lnTo>
                  <a:lnTo>
                    <a:pt x="853186" y="140970"/>
                  </a:lnTo>
                  <a:lnTo>
                    <a:pt x="900302" y="157480"/>
                  </a:lnTo>
                  <a:lnTo>
                    <a:pt x="945261" y="173990"/>
                  </a:lnTo>
                  <a:lnTo>
                    <a:pt x="945133" y="173990"/>
                  </a:lnTo>
                  <a:lnTo>
                    <a:pt x="988187" y="190500"/>
                  </a:lnTo>
                  <a:lnTo>
                    <a:pt x="1028953" y="208280"/>
                  </a:lnTo>
                  <a:lnTo>
                    <a:pt x="1048385" y="218440"/>
                  </a:lnTo>
                  <a:lnTo>
                    <a:pt x="1067435" y="227330"/>
                  </a:lnTo>
                  <a:lnTo>
                    <a:pt x="1067307" y="227330"/>
                  </a:lnTo>
                  <a:lnTo>
                    <a:pt x="1085723" y="236220"/>
                  </a:lnTo>
                  <a:lnTo>
                    <a:pt x="1103502" y="246380"/>
                  </a:lnTo>
                  <a:lnTo>
                    <a:pt x="1120521" y="255270"/>
                  </a:lnTo>
                  <a:lnTo>
                    <a:pt x="1136903" y="265430"/>
                  </a:lnTo>
                  <a:lnTo>
                    <a:pt x="1152778" y="275590"/>
                  </a:lnTo>
                  <a:lnTo>
                    <a:pt x="1167892" y="284480"/>
                  </a:lnTo>
                  <a:lnTo>
                    <a:pt x="1167638" y="284480"/>
                  </a:lnTo>
                  <a:lnTo>
                    <a:pt x="1182116" y="294640"/>
                  </a:lnTo>
                  <a:lnTo>
                    <a:pt x="1195831" y="304800"/>
                  </a:lnTo>
                  <a:lnTo>
                    <a:pt x="1208786" y="314960"/>
                  </a:lnTo>
                  <a:lnTo>
                    <a:pt x="1208658" y="314960"/>
                  </a:lnTo>
                  <a:lnTo>
                    <a:pt x="1220977" y="325120"/>
                  </a:lnTo>
                  <a:lnTo>
                    <a:pt x="1232407" y="335280"/>
                  </a:lnTo>
                  <a:lnTo>
                    <a:pt x="1243076" y="345440"/>
                  </a:lnTo>
                  <a:lnTo>
                    <a:pt x="1252981" y="355600"/>
                  </a:lnTo>
                  <a:lnTo>
                    <a:pt x="1252727" y="355600"/>
                  </a:lnTo>
                  <a:lnTo>
                    <a:pt x="1262126" y="365760"/>
                  </a:lnTo>
                  <a:lnTo>
                    <a:pt x="1261872" y="365760"/>
                  </a:lnTo>
                  <a:lnTo>
                    <a:pt x="1270253" y="377190"/>
                  </a:lnTo>
                  <a:lnTo>
                    <a:pt x="1277747" y="387350"/>
                  </a:lnTo>
                  <a:lnTo>
                    <a:pt x="1277493" y="387350"/>
                  </a:lnTo>
                  <a:lnTo>
                    <a:pt x="1284351" y="397510"/>
                  </a:lnTo>
                  <a:lnTo>
                    <a:pt x="1284097" y="397510"/>
                  </a:lnTo>
                  <a:lnTo>
                    <a:pt x="1290066" y="407670"/>
                  </a:lnTo>
                  <a:lnTo>
                    <a:pt x="1289812" y="407670"/>
                  </a:lnTo>
                  <a:lnTo>
                    <a:pt x="1294892" y="417830"/>
                  </a:lnTo>
                  <a:lnTo>
                    <a:pt x="1298955" y="429260"/>
                  </a:lnTo>
                  <a:lnTo>
                    <a:pt x="1298828" y="427990"/>
                  </a:lnTo>
                  <a:lnTo>
                    <a:pt x="1311994" y="427990"/>
                  </a:lnTo>
                  <a:lnTo>
                    <a:pt x="1310894" y="424180"/>
                  </a:lnTo>
                  <a:lnTo>
                    <a:pt x="1288161" y="379730"/>
                  </a:lnTo>
                  <a:lnTo>
                    <a:pt x="1280287" y="369570"/>
                  </a:lnTo>
                  <a:lnTo>
                    <a:pt x="1271777" y="358140"/>
                  </a:lnTo>
                  <a:lnTo>
                    <a:pt x="1262252" y="346710"/>
                  </a:lnTo>
                  <a:lnTo>
                    <a:pt x="1251966" y="336550"/>
                  </a:lnTo>
                  <a:lnTo>
                    <a:pt x="1241044" y="326390"/>
                  </a:lnTo>
                  <a:lnTo>
                    <a:pt x="1229232" y="314960"/>
                  </a:lnTo>
                  <a:lnTo>
                    <a:pt x="1189481" y="284480"/>
                  </a:lnTo>
                  <a:lnTo>
                    <a:pt x="1143507" y="254000"/>
                  </a:lnTo>
                  <a:lnTo>
                    <a:pt x="1126744" y="245110"/>
                  </a:lnTo>
                  <a:lnTo>
                    <a:pt x="1109472" y="234950"/>
                  </a:lnTo>
                  <a:lnTo>
                    <a:pt x="1091565" y="224790"/>
                  </a:lnTo>
                  <a:lnTo>
                    <a:pt x="1073023" y="215900"/>
                  </a:lnTo>
                  <a:lnTo>
                    <a:pt x="1053846" y="207010"/>
                  </a:lnTo>
                  <a:lnTo>
                    <a:pt x="1034161" y="196850"/>
                  </a:lnTo>
                  <a:lnTo>
                    <a:pt x="993013" y="179070"/>
                  </a:lnTo>
                  <a:lnTo>
                    <a:pt x="949705" y="162560"/>
                  </a:lnTo>
                  <a:lnTo>
                    <a:pt x="904494" y="144780"/>
                  </a:lnTo>
                  <a:lnTo>
                    <a:pt x="857250" y="129540"/>
                  </a:lnTo>
                  <a:lnTo>
                    <a:pt x="757554" y="99060"/>
                  </a:lnTo>
                  <a:lnTo>
                    <a:pt x="596519" y="60960"/>
                  </a:lnTo>
                  <a:lnTo>
                    <a:pt x="540257" y="49530"/>
                  </a:lnTo>
                  <a:lnTo>
                    <a:pt x="365760" y="22860"/>
                  </a:lnTo>
                  <a:lnTo>
                    <a:pt x="245491" y="10160"/>
                  </a:lnTo>
                  <a:lnTo>
                    <a:pt x="123317" y="2540"/>
                  </a:lnTo>
                  <a:lnTo>
                    <a:pt x="254"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65" name="Shape 765"/>
        <p:cNvGrpSpPr/>
        <p:nvPr/>
      </p:nvGrpSpPr>
      <p:grpSpPr>
        <a:xfrm>
          <a:off x="0" y="0"/>
          <a:ext cx="0" cy="0"/>
          <a:chOff x="0" y="0"/>
          <a:chExt cx="0" cy="0"/>
        </a:xfrm>
      </p:grpSpPr>
      <p:sp>
        <p:nvSpPr>
          <p:cNvPr id="766" name="Google Shape;766;p58"/>
          <p:cNvSpPr txBox="1"/>
          <p:nvPr/>
        </p:nvSpPr>
        <p:spPr>
          <a:xfrm>
            <a:off x="608482" y="2333091"/>
            <a:ext cx="7185659" cy="1397000"/>
          </a:xfrm>
          <a:prstGeom prst="rect">
            <a:avLst/>
          </a:prstGeom>
          <a:noFill/>
          <a:ln>
            <a:noFill/>
          </a:ln>
        </p:spPr>
        <p:txBody>
          <a:bodyPr anchorCtr="0" anchor="t" bIns="0" lIns="0" spcFirstLastPara="1" rIns="0" wrap="square" tIns="12700">
            <a:spAutoFit/>
          </a:bodyPr>
          <a:lstStyle/>
          <a:p>
            <a:pPr indent="-342900" lvl="0" marL="355600" marR="5080" rtl="0" algn="just">
              <a:lnSpc>
                <a:spcPct val="150000"/>
              </a:lnSpc>
              <a:spcBef>
                <a:spcPts val="0"/>
              </a:spcBef>
              <a:spcAft>
                <a:spcPts val="0"/>
              </a:spcAft>
              <a:buNone/>
            </a:pPr>
            <a:r>
              <a:rPr b="1" lang="en-US" sz="2000">
                <a:solidFill>
                  <a:srgbClr val="006FC0"/>
                </a:solidFill>
                <a:latin typeface="Calibri"/>
                <a:ea typeface="Calibri"/>
                <a:cs typeface="Calibri"/>
                <a:sym typeface="Calibri"/>
              </a:rPr>
              <a:t>2. Fixed-length items are generally placed in the middle, </a:t>
            </a:r>
            <a:r>
              <a:rPr lang="en-US" sz="2000">
                <a:solidFill>
                  <a:schemeClr val="dk1"/>
                </a:solidFill>
                <a:latin typeface="Calibri"/>
                <a:ea typeface="Calibri"/>
                <a:cs typeface="Calibri"/>
                <a:sym typeface="Calibri"/>
              </a:rPr>
              <a:t>such items  typically include the </a:t>
            </a:r>
            <a:r>
              <a:rPr b="1" lang="en-US" sz="2000">
                <a:solidFill>
                  <a:schemeClr val="dk1"/>
                </a:solidFill>
                <a:latin typeface="Calibri"/>
                <a:ea typeface="Calibri"/>
                <a:cs typeface="Calibri"/>
                <a:sym typeface="Calibri"/>
              </a:rPr>
              <a:t>control link</a:t>
            </a:r>
            <a:r>
              <a:rPr lang="en-US" sz="2000">
                <a:solidFill>
                  <a:schemeClr val="dk1"/>
                </a:solidFill>
                <a:latin typeface="Calibri"/>
                <a:ea typeface="Calibri"/>
                <a:cs typeface="Calibri"/>
                <a:sym typeface="Calibri"/>
              </a:rPr>
              <a:t>, the </a:t>
            </a:r>
            <a:r>
              <a:rPr b="1" lang="en-US" sz="2000">
                <a:solidFill>
                  <a:schemeClr val="dk1"/>
                </a:solidFill>
                <a:latin typeface="Calibri"/>
                <a:ea typeface="Calibri"/>
                <a:cs typeface="Calibri"/>
                <a:sym typeface="Calibri"/>
              </a:rPr>
              <a:t>access link</a:t>
            </a:r>
            <a:r>
              <a:rPr lang="en-US" sz="2000">
                <a:solidFill>
                  <a:schemeClr val="dk1"/>
                </a:solidFill>
                <a:latin typeface="Calibri"/>
                <a:ea typeface="Calibri"/>
                <a:cs typeface="Calibri"/>
                <a:sym typeface="Calibri"/>
              </a:rPr>
              <a:t>, and the </a:t>
            </a:r>
            <a:r>
              <a:rPr b="1" lang="en-US" sz="2000">
                <a:solidFill>
                  <a:schemeClr val="dk1"/>
                </a:solidFill>
                <a:latin typeface="Calibri"/>
                <a:ea typeface="Calibri"/>
                <a:cs typeface="Calibri"/>
                <a:sym typeface="Calibri"/>
              </a:rPr>
              <a:t>machine  status fields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sp>
        <p:nvSpPr>
          <p:cNvPr id="767" name="Google Shape;767;p58"/>
          <p:cNvSpPr txBox="1"/>
          <p:nvPr/>
        </p:nvSpPr>
        <p:spPr>
          <a:xfrm>
            <a:off x="951382" y="3768953"/>
            <a:ext cx="7341900" cy="939900"/>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lang="en-US" sz="2000">
                <a:solidFill>
                  <a:schemeClr val="dk1"/>
                </a:solidFill>
                <a:latin typeface="Calibri"/>
                <a:ea typeface="Calibri"/>
                <a:cs typeface="Calibri"/>
                <a:sym typeface="Calibri"/>
              </a:rPr>
              <a:t>If exactly the same components of the machine status are saved for  each call, then the same code can do the saving and restoring for each.</a:t>
            </a:r>
            <a:endParaRPr sz="2000">
              <a:solidFill>
                <a:schemeClr val="dk1"/>
              </a:solidFill>
              <a:latin typeface="Calibri"/>
              <a:ea typeface="Calibri"/>
              <a:cs typeface="Calibri"/>
              <a:sym typeface="Calibri"/>
            </a:endParaRPr>
          </a:p>
        </p:txBody>
      </p:sp>
      <p:sp>
        <p:nvSpPr>
          <p:cNvPr id="768" name="Google Shape;768;p58"/>
          <p:cNvSpPr txBox="1"/>
          <p:nvPr/>
        </p:nvSpPr>
        <p:spPr>
          <a:xfrm>
            <a:off x="513080" y="1426210"/>
            <a:ext cx="2657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p:txBody>
      </p:sp>
      <p:sp>
        <p:nvSpPr>
          <p:cNvPr id="769" name="Google Shape;769;p58"/>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770" name="Google Shape;770;p5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71" name="Google Shape;771;p5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5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773" name="Google Shape;773;p58"/>
          <p:cNvSpPr txBox="1"/>
          <p:nvPr/>
        </p:nvSpPr>
        <p:spPr>
          <a:xfrm>
            <a:off x="9084564" y="1365503"/>
            <a:ext cx="1353820" cy="167386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100">
            <a:spAutoFit/>
          </a:bodyPr>
          <a:lstStyle/>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Actual Parameters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Returned values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Control Link</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Access Link</a:t>
            </a:r>
            <a:endParaRPr sz="800">
              <a:solidFill>
                <a:schemeClr val="dk1"/>
              </a:solidFill>
              <a:latin typeface="Consolas"/>
              <a:ea typeface="Consolas"/>
              <a:cs typeface="Consolas"/>
              <a:sym typeface="Consolas"/>
            </a:endParaRPr>
          </a:p>
          <a:p>
            <a:pPr indent="0" lvl="0" marL="2540" marR="0" rtl="0" algn="ctr">
              <a:lnSpc>
                <a:spcPct val="100000"/>
              </a:lnSpc>
              <a:spcBef>
                <a:spcPts val="5"/>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Saved machine Status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Local data</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Temporaries</a:t>
            </a:r>
            <a:endParaRPr sz="800">
              <a:solidFill>
                <a:schemeClr val="dk1"/>
              </a:solidFill>
              <a:latin typeface="Consolas"/>
              <a:ea typeface="Consolas"/>
              <a:cs typeface="Consolas"/>
              <a:sym typeface="Consolas"/>
            </a:endParaRPr>
          </a:p>
        </p:txBody>
      </p:sp>
      <p:sp>
        <p:nvSpPr>
          <p:cNvPr id="774" name="Google Shape;774;p58"/>
          <p:cNvSpPr txBox="1"/>
          <p:nvPr/>
        </p:nvSpPr>
        <p:spPr>
          <a:xfrm>
            <a:off x="9035542" y="3076448"/>
            <a:ext cx="1629410" cy="14795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800">
                <a:solidFill>
                  <a:schemeClr val="dk1"/>
                </a:solidFill>
                <a:latin typeface="Calibri"/>
                <a:ea typeface="Calibri"/>
                <a:cs typeface="Calibri"/>
                <a:sym typeface="Calibri"/>
              </a:rPr>
              <a:t>Figure 7.5: </a:t>
            </a:r>
            <a:r>
              <a:rPr b="1" lang="en-US" sz="800">
                <a:solidFill>
                  <a:srgbClr val="6F2F9F"/>
                </a:solidFill>
                <a:latin typeface="Calibri"/>
                <a:ea typeface="Calibri"/>
                <a:cs typeface="Calibri"/>
                <a:sym typeface="Calibri"/>
              </a:rPr>
              <a:t>A general activation record</a:t>
            </a:r>
            <a:endParaRPr sz="800">
              <a:solidFill>
                <a:schemeClr val="dk1"/>
              </a:solidFill>
              <a:latin typeface="Calibri"/>
              <a:ea typeface="Calibri"/>
              <a:cs typeface="Calibri"/>
              <a:sym typeface="Calibri"/>
            </a:endParaRPr>
          </a:p>
        </p:txBody>
      </p:sp>
      <p:grpSp>
        <p:nvGrpSpPr>
          <p:cNvPr id="775" name="Google Shape;775;p58"/>
          <p:cNvGrpSpPr/>
          <p:nvPr/>
        </p:nvGrpSpPr>
        <p:grpSpPr>
          <a:xfrm>
            <a:off x="7883397" y="1868423"/>
            <a:ext cx="4269470" cy="4989195"/>
            <a:chOff x="7883397" y="1868423"/>
            <a:chExt cx="4269470" cy="4989195"/>
          </a:xfrm>
        </p:grpSpPr>
        <p:pic>
          <p:nvPicPr>
            <p:cNvPr id="776" name="Google Shape;776;p58"/>
            <p:cNvPicPr preferRelativeResize="0"/>
            <p:nvPr/>
          </p:nvPicPr>
          <p:blipFill rotWithShape="1">
            <a:blip r:embed="rId4">
              <a:alphaModFix/>
            </a:blip>
            <a:srcRect b="0" l="0" r="0" t="0"/>
            <a:stretch/>
          </p:blipFill>
          <p:spPr>
            <a:xfrm>
              <a:off x="8724946" y="3525536"/>
              <a:ext cx="3427921" cy="2683943"/>
            </a:xfrm>
            <a:prstGeom prst="rect">
              <a:avLst/>
            </a:prstGeom>
            <a:noFill/>
            <a:ln>
              <a:noFill/>
            </a:ln>
          </p:spPr>
        </p:pic>
        <p:sp>
          <p:nvSpPr>
            <p:cNvPr id="777" name="Google Shape;777;p58"/>
            <p:cNvSpPr/>
            <p:nvPr/>
          </p:nvSpPr>
          <p:spPr>
            <a:xfrm>
              <a:off x="9050273" y="5197602"/>
              <a:ext cx="135890" cy="271780"/>
            </a:xfrm>
            <a:custGeom>
              <a:rect b="b" l="l" r="r" t="t"/>
              <a:pathLst>
                <a:path extrusionOk="0" h="271779" w="135890">
                  <a:moveTo>
                    <a:pt x="135635" y="271272"/>
                  </a:moveTo>
                  <a:lnTo>
                    <a:pt x="109233" y="270381"/>
                  </a:lnTo>
                  <a:lnTo>
                    <a:pt x="87677" y="267954"/>
                  </a:lnTo>
                  <a:lnTo>
                    <a:pt x="73146" y="264360"/>
                  </a:lnTo>
                  <a:lnTo>
                    <a:pt x="67818" y="259969"/>
                  </a:lnTo>
                  <a:lnTo>
                    <a:pt x="67818" y="146939"/>
                  </a:lnTo>
                  <a:lnTo>
                    <a:pt x="62489" y="142547"/>
                  </a:lnTo>
                  <a:lnTo>
                    <a:pt x="47958" y="138953"/>
                  </a:lnTo>
                  <a:lnTo>
                    <a:pt x="26402" y="136526"/>
                  </a:lnTo>
                  <a:lnTo>
                    <a:pt x="0" y="135636"/>
                  </a:lnTo>
                  <a:lnTo>
                    <a:pt x="26402" y="134745"/>
                  </a:lnTo>
                  <a:lnTo>
                    <a:pt x="47958" y="132318"/>
                  </a:lnTo>
                  <a:lnTo>
                    <a:pt x="62489" y="128724"/>
                  </a:lnTo>
                  <a:lnTo>
                    <a:pt x="67818" y="124333"/>
                  </a:lnTo>
                  <a:lnTo>
                    <a:pt x="67818" y="11303"/>
                  </a:lnTo>
                  <a:lnTo>
                    <a:pt x="73146" y="6911"/>
                  </a:lnTo>
                  <a:lnTo>
                    <a:pt x="87677" y="3317"/>
                  </a:lnTo>
                  <a:lnTo>
                    <a:pt x="109233" y="890"/>
                  </a:lnTo>
                  <a:lnTo>
                    <a:pt x="135635" y="0"/>
                  </a:lnTo>
                </a:path>
              </a:pathLst>
            </a:custGeom>
            <a:noFill/>
            <a:ln cap="flat" cmpd="sng" w="285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8" name="Google Shape;778;p58"/>
            <p:cNvSpPr/>
            <p:nvPr/>
          </p:nvSpPr>
          <p:spPr>
            <a:xfrm>
              <a:off x="8631935" y="1868423"/>
              <a:ext cx="24130" cy="4989195"/>
            </a:xfrm>
            <a:custGeom>
              <a:rect b="b" l="l" r="r" t="t"/>
              <a:pathLst>
                <a:path extrusionOk="0" h="4989195" w="24129">
                  <a:moveTo>
                    <a:pt x="0" y="0"/>
                  </a:moveTo>
                  <a:lnTo>
                    <a:pt x="23875" y="4989146"/>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9" name="Google Shape;779;p58"/>
            <p:cNvSpPr/>
            <p:nvPr/>
          </p:nvSpPr>
          <p:spPr>
            <a:xfrm>
              <a:off x="7883397" y="3038855"/>
              <a:ext cx="1061720" cy="2319020"/>
            </a:xfrm>
            <a:custGeom>
              <a:rect b="b" l="l" r="r" t="t"/>
              <a:pathLst>
                <a:path extrusionOk="0" h="2319020" w="1061720">
                  <a:moveTo>
                    <a:pt x="1050485" y="2274189"/>
                  </a:moveTo>
                  <a:lnTo>
                    <a:pt x="997584" y="2274189"/>
                  </a:lnTo>
                  <a:lnTo>
                    <a:pt x="997838" y="2286889"/>
                  </a:lnTo>
                  <a:lnTo>
                    <a:pt x="985211" y="2287138"/>
                  </a:lnTo>
                  <a:lnTo>
                    <a:pt x="985901" y="2318893"/>
                  </a:lnTo>
                  <a:lnTo>
                    <a:pt x="1061211" y="2279269"/>
                  </a:lnTo>
                  <a:lnTo>
                    <a:pt x="1050485" y="2274189"/>
                  </a:lnTo>
                  <a:close/>
                </a:path>
                <a:path extrusionOk="0" h="2319020" w="1061720">
                  <a:moveTo>
                    <a:pt x="12700" y="0"/>
                  </a:moveTo>
                  <a:lnTo>
                    <a:pt x="0" y="0"/>
                  </a:lnTo>
                  <a:lnTo>
                    <a:pt x="761" y="107061"/>
                  </a:lnTo>
                  <a:lnTo>
                    <a:pt x="3048" y="213995"/>
                  </a:lnTo>
                  <a:lnTo>
                    <a:pt x="11810" y="426085"/>
                  </a:lnTo>
                  <a:lnTo>
                    <a:pt x="26161" y="635000"/>
                  </a:lnTo>
                  <a:lnTo>
                    <a:pt x="35178" y="737616"/>
                  </a:lnTo>
                  <a:lnTo>
                    <a:pt x="45338" y="838835"/>
                  </a:lnTo>
                  <a:lnTo>
                    <a:pt x="56769" y="938403"/>
                  </a:lnTo>
                  <a:lnTo>
                    <a:pt x="69342" y="1036066"/>
                  </a:lnTo>
                  <a:lnTo>
                    <a:pt x="82803" y="1131570"/>
                  </a:lnTo>
                  <a:lnTo>
                    <a:pt x="97408" y="1224915"/>
                  </a:lnTo>
                  <a:lnTo>
                    <a:pt x="113029" y="1315593"/>
                  </a:lnTo>
                  <a:lnTo>
                    <a:pt x="129412" y="1403731"/>
                  </a:lnTo>
                  <a:lnTo>
                    <a:pt x="146811" y="1488694"/>
                  </a:lnTo>
                  <a:lnTo>
                    <a:pt x="165100" y="1570736"/>
                  </a:lnTo>
                  <a:lnTo>
                    <a:pt x="183896" y="1649476"/>
                  </a:lnTo>
                  <a:lnTo>
                    <a:pt x="203707" y="1724533"/>
                  </a:lnTo>
                  <a:lnTo>
                    <a:pt x="224027" y="1795907"/>
                  </a:lnTo>
                  <a:lnTo>
                    <a:pt x="244982" y="1863344"/>
                  </a:lnTo>
                  <a:lnTo>
                    <a:pt x="266573" y="1926590"/>
                  </a:lnTo>
                  <a:lnTo>
                    <a:pt x="288798" y="1985391"/>
                  </a:lnTo>
                  <a:lnTo>
                    <a:pt x="311276" y="2039747"/>
                  </a:lnTo>
                  <a:lnTo>
                    <a:pt x="334518" y="2089404"/>
                  </a:lnTo>
                  <a:lnTo>
                    <a:pt x="358012" y="2133854"/>
                  </a:lnTo>
                  <a:lnTo>
                    <a:pt x="381888" y="2173351"/>
                  </a:lnTo>
                  <a:lnTo>
                    <a:pt x="406273" y="2207387"/>
                  </a:lnTo>
                  <a:lnTo>
                    <a:pt x="455929" y="2258441"/>
                  </a:lnTo>
                  <a:lnTo>
                    <a:pt x="494410" y="2281174"/>
                  </a:lnTo>
                  <a:lnTo>
                    <a:pt x="533653" y="2289048"/>
                  </a:lnTo>
                  <a:lnTo>
                    <a:pt x="583310" y="2289048"/>
                  </a:lnTo>
                  <a:lnTo>
                    <a:pt x="837565" y="2288286"/>
                  </a:lnTo>
                  <a:lnTo>
                    <a:pt x="896493" y="2288032"/>
                  </a:lnTo>
                  <a:lnTo>
                    <a:pt x="931926" y="2287651"/>
                  </a:lnTo>
                  <a:lnTo>
                    <a:pt x="948435" y="2287651"/>
                  </a:lnTo>
                  <a:lnTo>
                    <a:pt x="985211" y="2287138"/>
                  </a:lnTo>
                  <a:lnTo>
                    <a:pt x="984977" y="2276348"/>
                  </a:lnTo>
                  <a:lnTo>
                    <a:pt x="534288" y="2276348"/>
                  </a:lnTo>
                  <a:lnTo>
                    <a:pt x="523620" y="2275586"/>
                  </a:lnTo>
                  <a:lnTo>
                    <a:pt x="522731" y="2275586"/>
                  </a:lnTo>
                  <a:lnTo>
                    <a:pt x="521843" y="2275459"/>
                  </a:lnTo>
                  <a:lnTo>
                    <a:pt x="522109" y="2275459"/>
                  </a:lnTo>
                  <a:lnTo>
                    <a:pt x="511530" y="2273300"/>
                  </a:lnTo>
                  <a:lnTo>
                    <a:pt x="511048" y="2273300"/>
                  </a:lnTo>
                  <a:lnTo>
                    <a:pt x="499618" y="2269490"/>
                  </a:lnTo>
                  <a:lnTo>
                    <a:pt x="499363" y="2269490"/>
                  </a:lnTo>
                  <a:lnTo>
                    <a:pt x="487866" y="2264156"/>
                  </a:lnTo>
                  <a:lnTo>
                    <a:pt x="487679" y="2264156"/>
                  </a:lnTo>
                  <a:lnTo>
                    <a:pt x="475998" y="2257171"/>
                  </a:lnTo>
                  <a:lnTo>
                    <a:pt x="475869" y="2257171"/>
                  </a:lnTo>
                  <a:lnTo>
                    <a:pt x="463676" y="2248408"/>
                  </a:lnTo>
                  <a:lnTo>
                    <a:pt x="440378" y="2227326"/>
                  </a:lnTo>
                  <a:lnTo>
                    <a:pt x="439674" y="2226691"/>
                  </a:lnTo>
                  <a:lnTo>
                    <a:pt x="416491" y="2199767"/>
                  </a:lnTo>
                  <a:lnTo>
                    <a:pt x="392701" y="2166493"/>
                  </a:lnTo>
                  <a:lnTo>
                    <a:pt x="368934" y="2127504"/>
                  </a:lnTo>
                  <a:lnTo>
                    <a:pt x="345829" y="2083562"/>
                  </a:lnTo>
                  <a:lnTo>
                    <a:pt x="323079" y="2034794"/>
                  </a:lnTo>
                  <a:lnTo>
                    <a:pt x="300534" y="1980819"/>
                  </a:lnTo>
                  <a:lnTo>
                    <a:pt x="278606" y="1922399"/>
                  </a:lnTo>
                  <a:lnTo>
                    <a:pt x="278551" y="1922145"/>
                  </a:lnTo>
                  <a:lnTo>
                    <a:pt x="257134" y="1859534"/>
                  </a:lnTo>
                  <a:lnTo>
                    <a:pt x="236132" y="1792351"/>
                  </a:lnTo>
                  <a:lnTo>
                    <a:pt x="215936" y="1721231"/>
                  </a:lnTo>
                  <a:lnTo>
                    <a:pt x="196248" y="1646428"/>
                  </a:lnTo>
                  <a:lnTo>
                    <a:pt x="177449" y="1567942"/>
                  </a:lnTo>
                  <a:lnTo>
                    <a:pt x="159286" y="1486154"/>
                  </a:lnTo>
                  <a:lnTo>
                    <a:pt x="141885" y="1401318"/>
                  </a:lnTo>
                  <a:lnTo>
                    <a:pt x="125499" y="1313434"/>
                  </a:lnTo>
                  <a:lnTo>
                    <a:pt x="110003" y="1222883"/>
                  </a:lnTo>
                  <a:lnTo>
                    <a:pt x="95376" y="1129665"/>
                  </a:lnTo>
                  <a:lnTo>
                    <a:pt x="81932" y="1034415"/>
                  </a:lnTo>
                  <a:lnTo>
                    <a:pt x="69342" y="936879"/>
                  </a:lnTo>
                  <a:lnTo>
                    <a:pt x="58053" y="837565"/>
                  </a:lnTo>
                  <a:lnTo>
                    <a:pt x="47867" y="736346"/>
                  </a:lnTo>
                  <a:lnTo>
                    <a:pt x="38726" y="633857"/>
                  </a:lnTo>
                  <a:lnTo>
                    <a:pt x="24505" y="425323"/>
                  </a:lnTo>
                  <a:lnTo>
                    <a:pt x="15745" y="213487"/>
                  </a:lnTo>
                  <a:lnTo>
                    <a:pt x="13461" y="106807"/>
                  </a:lnTo>
                  <a:lnTo>
                    <a:pt x="12700" y="0"/>
                  </a:lnTo>
                  <a:close/>
                </a:path>
                <a:path extrusionOk="0" h="2319020" w="1061720">
                  <a:moveTo>
                    <a:pt x="997584" y="2274189"/>
                  </a:moveTo>
                  <a:lnTo>
                    <a:pt x="984936" y="2274440"/>
                  </a:lnTo>
                  <a:lnTo>
                    <a:pt x="985211" y="2287138"/>
                  </a:lnTo>
                  <a:lnTo>
                    <a:pt x="997838" y="2286889"/>
                  </a:lnTo>
                  <a:lnTo>
                    <a:pt x="997584" y="2274189"/>
                  </a:lnTo>
                  <a:close/>
                </a:path>
                <a:path extrusionOk="0" h="2319020" w="1061720">
                  <a:moveTo>
                    <a:pt x="984936" y="2274440"/>
                  </a:moveTo>
                  <a:lnTo>
                    <a:pt x="948308" y="2274951"/>
                  </a:lnTo>
                  <a:lnTo>
                    <a:pt x="931799" y="2274951"/>
                  </a:lnTo>
                  <a:lnTo>
                    <a:pt x="896366" y="2275332"/>
                  </a:lnTo>
                  <a:lnTo>
                    <a:pt x="816609" y="2275713"/>
                  </a:lnTo>
                  <a:lnTo>
                    <a:pt x="727455" y="2276094"/>
                  </a:lnTo>
                  <a:lnTo>
                    <a:pt x="583310" y="2276348"/>
                  </a:lnTo>
                  <a:lnTo>
                    <a:pt x="984977" y="2276348"/>
                  </a:lnTo>
                  <a:lnTo>
                    <a:pt x="984936" y="2274440"/>
                  </a:lnTo>
                  <a:close/>
                </a:path>
                <a:path extrusionOk="0" h="2319020" w="1061720">
                  <a:moveTo>
                    <a:pt x="521843" y="2275459"/>
                  </a:moveTo>
                  <a:lnTo>
                    <a:pt x="522731" y="2275586"/>
                  </a:lnTo>
                  <a:lnTo>
                    <a:pt x="522253" y="2275488"/>
                  </a:lnTo>
                  <a:lnTo>
                    <a:pt x="521843" y="2275459"/>
                  </a:lnTo>
                  <a:close/>
                </a:path>
                <a:path extrusionOk="0" h="2319020" w="1061720">
                  <a:moveTo>
                    <a:pt x="522253" y="2275488"/>
                  </a:moveTo>
                  <a:lnTo>
                    <a:pt x="522731" y="2275586"/>
                  </a:lnTo>
                  <a:lnTo>
                    <a:pt x="523620" y="2275586"/>
                  </a:lnTo>
                  <a:lnTo>
                    <a:pt x="522253" y="2275488"/>
                  </a:lnTo>
                  <a:close/>
                </a:path>
                <a:path extrusionOk="0" h="2319020" w="1061720">
                  <a:moveTo>
                    <a:pt x="522109" y="2275459"/>
                  </a:moveTo>
                  <a:lnTo>
                    <a:pt x="521843" y="2275459"/>
                  </a:lnTo>
                  <a:lnTo>
                    <a:pt x="522253" y="2275488"/>
                  </a:lnTo>
                  <a:lnTo>
                    <a:pt x="522109" y="2275459"/>
                  </a:lnTo>
                  <a:close/>
                </a:path>
                <a:path extrusionOk="0" h="2319020" w="1061720">
                  <a:moveTo>
                    <a:pt x="984250" y="2242820"/>
                  </a:moveTo>
                  <a:lnTo>
                    <a:pt x="984936" y="2274440"/>
                  </a:lnTo>
                  <a:lnTo>
                    <a:pt x="997584" y="2274189"/>
                  </a:lnTo>
                  <a:lnTo>
                    <a:pt x="1050485" y="2274189"/>
                  </a:lnTo>
                  <a:lnTo>
                    <a:pt x="984250" y="2242820"/>
                  </a:lnTo>
                  <a:close/>
                </a:path>
                <a:path extrusionOk="0" h="2319020" w="1061720">
                  <a:moveTo>
                    <a:pt x="510286" y="2273046"/>
                  </a:moveTo>
                  <a:lnTo>
                    <a:pt x="511048" y="2273300"/>
                  </a:lnTo>
                  <a:lnTo>
                    <a:pt x="511530" y="2273300"/>
                  </a:lnTo>
                  <a:lnTo>
                    <a:pt x="510286" y="2273046"/>
                  </a:lnTo>
                  <a:close/>
                </a:path>
                <a:path extrusionOk="0" h="2319020" w="1061720">
                  <a:moveTo>
                    <a:pt x="498855" y="2269236"/>
                  </a:moveTo>
                  <a:lnTo>
                    <a:pt x="499363" y="2269490"/>
                  </a:lnTo>
                  <a:lnTo>
                    <a:pt x="499618" y="2269490"/>
                  </a:lnTo>
                  <a:lnTo>
                    <a:pt x="498855" y="2269236"/>
                  </a:lnTo>
                  <a:close/>
                </a:path>
                <a:path extrusionOk="0" h="2319020" w="1061720">
                  <a:moveTo>
                    <a:pt x="487045" y="2263775"/>
                  </a:moveTo>
                  <a:lnTo>
                    <a:pt x="487679" y="2264156"/>
                  </a:lnTo>
                  <a:lnTo>
                    <a:pt x="487866" y="2264156"/>
                  </a:lnTo>
                  <a:lnTo>
                    <a:pt x="487045" y="2263775"/>
                  </a:lnTo>
                  <a:close/>
                </a:path>
                <a:path extrusionOk="0" h="2319020" w="1061720">
                  <a:moveTo>
                    <a:pt x="475360" y="2256790"/>
                  </a:moveTo>
                  <a:lnTo>
                    <a:pt x="475869" y="2257171"/>
                  </a:lnTo>
                  <a:lnTo>
                    <a:pt x="475998" y="2257171"/>
                  </a:lnTo>
                  <a:lnTo>
                    <a:pt x="475360" y="2256790"/>
                  </a:lnTo>
                  <a:close/>
                </a:path>
                <a:path extrusionOk="0" h="2319020" w="1061720">
                  <a:moveTo>
                    <a:pt x="464098" y="2248710"/>
                  </a:moveTo>
                  <a:close/>
                </a:path>
                <a:path extrusionOk="0" h="2319020" w="1061720">
                  <a:moveTo>
                    <a:pt x="463762" y="2248408"/>
                  </a:moveTo>
                  <a:lnTo>
                    <a:pt x="464098" y="2248710"/>
                  </a:lnTo>
                  <a:lnTo>
                    <a:pt x="463762" y="2248408"/>
                  </a:lnTo>
                  <a:close/>
                </a:path>
                <a:path extrusionOk="0" h="2319020" w="1061720">
                  <a:moveTo>
                    <a:pt x="439674" y="2226691"/>
                  </a:moveTo>
                  <a:lnTo>
                    <a:pt x="440308" y="2227326"/>
                  </a:lnTo>
                  <a:lnTo>
                    <a:pt x="440064" y="2227042"/>
                  </a:lnTo>
                  <a:lnTo>
                    <a:pt x="439674" y="2226691"/>
                  </a:lnTo>
                  <a:close/>
                </a:path>
                <a:path extrusionOk="0" h="2319020" w="1061720">
                  <a:moveTo>
                    <a:pt x="440064" y="2227042"/>
                  </a:moveTo>
                  <a:lnTo>
                    <a:pt x="440308" y="2227326"/>
                  </a:lnTo>
                  <a:lnTo>
                    <a:pt x="440064" y="2227042"/>
                  </a:lnTo>
                  <a:close/>
                </a:path>
                <a:path extrusionOk="0" h="2319020" w="1061720">
                  <a:moveTo>
                    <a:pt x="439760" y="2226691"/>
                  </a:moveTo>
                  <a:lnTo>
                    <a:pt x="440064" y="2227042"/>
                  </a:lnTo>
                  <a:lnTo>
                    <a:pt x="439760" y="2226691"/>
                  </a:lnTo>
                  <a:close/>
                </a:path>
                <a:path extrusionOk="0" h="2319020" w="1061720">
                  <a:moveTo>
                    <a:pt x="416158" y="2199382"/>
                  </a:moveTo>
                  <a:lnTo>
                    <a:pt x="416432" y="2199767"/>
                  </a:lnTo>
                  <a:lnTo>
                    <a:pt x="416158" y="2199382"/>
                  </a:lnTo>
                  <a:close/>
                </a:path>
                <a:path extrusionOk="0" h="2319020" w="1061720">
                  <a:moveTo>
                    <a:pt x="416070" y="2199259"/>
                  </a:moveTo>
                  <a:close/>
                </a:path>
                <a:path extrusionOk="0" h="2319020" w="1061720">
                  <a:moveTo>
                    <a:pt x="392580" y="2166322"/>
                  </a:moveTo>
                  <a:lnTo>
                    <a:pt x="392683" y="2166493"/>
                  </a:lnTo>
                  <a:lnTo>
                    <a:pt x="392580" y="2166322"/>
                  </a:lnTo>
                  <a:close/>
                </a:path>
                <a:path extrusionOk="0" h="2319020" w="1061720">
                  <a:moveTo>
                    <a:pt x="392451" y="2166112"/>
                  </a:moveTo>
                  <a:lnTo>
                    <a:pt x="392580" y="2166322"/>
                  </a:lnTo>
                  <a:lnTo>
                    <a:pt x="392451" y="2166112"/>
                  </a:lnTo>
                  <a:close/>
                </a:path>
                <a:path extrusionOk="0" h="2319020" w="1061720">
                  <a:moveTo>
                    <a:pt x="369054" y="2127504"/>
                  </a:moveTo>
                  <a:lnTo>
                    <a:pt x="369188" y="2127758"/>
                  </a:lnTo>
                  <a:lnTo>
                    <a:pt x="369054" y="2127504"/>
                  </a:lnTo>
                  <a:close/>
                </a:path>
                <a:path extrusionOk="0" h="2319020" w="1061720">
                  <a:moveTo>
                    <a:pt x="345893" y="2083698"/>
                  </a:moveTo>
                  <a:close/>
                </a:path>
                <a:path extrusionOk="0" h="2319020" w="1061720">
                  <a:moveTo>
                    <a:pt x="345829" y="2083562"/>
                  </a:moveTo>
                  <a:lnTo>
                    <a:pt x="345893" y="2083698"/>
                  </a:lnTo>
                  <a:lnTo>
                    <a:pt x="345829" y="2083562"/>
                  </a:lnTo>
                  <a:close/>
                </a:path>
                <a:path extrusionOk="0" h="2319020" w="1061720">
                  <a:moveTo>
                    <a:pt x="322960" y="2034540"/>
                  </a:moveTo>
                  <a:lnTo>
                    <a:pt x="322960" y="2034794"/>
                  </a:lnTo>
                  <a:lnTo>
                    <a:pt x="322960" y="2034540"/>
                  </a:lnTo>
                  <a:close/>
                </a:path>
                <a:path extrusionOk="0" h="2319020" w="1061720">
                  <a:moveTo>
                    <a:pt x="300561" y="1980692"/>
                  </a:moveTo>
                  <a:close/>
                </a:path>
                <a:path extrusionOk="0" h="2319020" w="1061720">
                  <a:moveTo>
                    <a:pt x="278551" y="1922145"/>
                  </a:moveTo>
                  <a:lnTo>
                    <a:pt x="278637" y="1922399"/>
                  </a:lnTo>
                  <a:lnTo>
                    <a:pt x="278551" y="1922145"/>
                  </a:lnTo>
                  <a:close/>
                </a:path>
                <a:path extrusionOk="0" h="2319020" w="1061720">
                  <a:moveTo>
                    <a:pt x="257048" y="1859280"/>
                  </a:moveTo>
                  <a:lnTo>
                    <a:pt x="257048" y="1859534"/>
                  </a:lnTo>
                  <a:lnTo>
                    <a:pt x="257048" y="1859280"/>
                  </a:lnTo>
                  <a:close/>
                </a:path>
                <a:path extrusionOk="0" h="2319020" w="1061720">
                  <a:moveTo>
                    <a:pt x="236183" y="1792224"/>
                  </a:moveTo>
                  <a:close/>
                </a:path>
                <a:path extrusionOk="0" h="2319020" w="1061720">
                  <a:moveTo>
                    <a:pt x="215900" y="1721104"/>
                  </a:moveTo>
                  <a:close/>
                </a:path>
                <a:path extrusionOk="0" h="2319020" w="1061720">
                  <a:moveTo>
                    <a:pt x="196215" y="1646301"/>
                  </a:moveTo>
                  <a:close/>
                </a:path>
                <a:path extrusionOk="0" h="2319020" w="1061720">
                  <a:moveTo>
                    <a:pt x="177419" y="1567815"/>
                  </a:moveTo>
                  <a:lnTo>
                    <a:pt x="177419" y="1567942"/>
                  </a:lnTo>
                  <a:lnTo>
                    <a:pt x="177419" y="1567815"/>
                  </a:lnTo>
                  <a:close/>
                </a:path>
                <a:path extrusionOk="0" h="2319020" w="1061720">
                  <a:moveTo>
                    <a:pt x="159257" y="1486027"/>
                  </a:moveTo>
                  <a:lnTo>
                    <a:pt x="159257" y="1486154"/>
                  </a:lnTo>
                  <a:lnTo>
                    <a:pt x="159257" y="1486027"/>
                  </a:lnTo>
                  <a:close/>
                </a:path>
                <a:path extrusionOk="0" h="2319020" w="1061720">
                  <a:moveTo>
                    <a:pt x="141962" y="1401191"/>
                  </a:moveTo>
                  <a:close/>
                </a:path>
                <a:path extrusionOk="0" h="2319020" w="1061720">
                  <a:moveTo>
                    <a:pt x="125475" y="1313307"/>
                  </a:moveTo>
                  <a:close/>
                </a:path>
                <a:path extrusionOk="0" h="2319020" w="1061720">
                  <a:moveTo>
                    <a:pt x="109981" y="1222756"/>
                  </a:moveTo>
                  <a:close/>
                </a:path>
                <a:path extrusionOk="0" h="2319020" w="1061720">
                  <a:moveTo>
                    <a:pt x="81915" y="1034288"/>
                  </a:moveTo>
                  <a:close/>
                </a:path>
                <a:path extrusionOk="0" h="2319020" w="1061720">
                  <a:moveTo>
                    <a:pt x="58038" y="837438"/>
                  </a:moveTo>
                  <a:close/>
                </a:path>
                <a:path extrusionOk="0" h="2319020" w="1061720">
                  <a:moveTo>
                    <a:pt x="47878" y="736346"/>
                  </a:moveTo>
                  <a:lnTo>
                    <a:pt x="47878" y="736473"/>
                  </a:lnTo>
                  <a:lnTo>
                    <a:pt x="47878" y="736346"/>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3" name="Shape 783"/>
        <p:cNvGrpSpPr/>
        <p:nvPr/>
      </p:nvGrpSpPr>
      <p:grpSpPr>
        <a:xfrm>
          <a:off x="0" y="0"/>
          <a:ext cx="0" cy="0"/>
          <a:chOff x="0" y="0"/>
          <a:chExt cx="0" cy="0"/>
        </a:xfrm>
      </p:grpSpPr>
      <p:sp>
        <p:nvSpPr>
          <p:cNvPr id="784" name="Google Shape;784;p59"/>
          <p:cNvSpPr txBox="1"/>
          <p:nvPr/>
        </p:nvSpPr>
        <p:spPr>
          <a:xfrm>
            <a:off x="442366" y="2053633"/>
            <a:ext cx="7838440" cy="4721860"/>
          </a:xfrm>
          <a:prstGeom prst="rect">
            <a:avLst/>
          </a:prstGeom>
          <a:noFill/>
          <a:ln>
            <a:noFill/>
          </a:ln>
        </p:spPr>
        <p:txBody>
          <a:bodyPr anchorCtr="0" anchor="t" bIns="0" lIns="0" spcFirstLastPara="1" rIns="0" wrap="square" tIns="133975">
            <a:spAutoFit/>
          </a:bodyPr>
          <a:lstStyle/>
          <a:p>
            <a:pPr indent="-342900" lvl="0" marL="355600" marR="0" rtl="0" algn="l">
              <a:lnSpc>
                <a:spcPct val="100000"/>
              </a:lnSpc>
              <a:spcBef>
                <a:spcPts val="0"/>
              </a:spcBef>
              <a:spcAft>
                <a:spcPts val="0"/>
              </a:spcAft>
              <a:buClr>
                <a:srgbClr val="006FC0"/>
              </a:buClr>
              <a:buSzPts val="2000"/>
              <a:buFont typeface="Calibri"/>
              <a:buAutoNum type="arabicPeriod" startAt="3"/>
            </a:pPr>
            <a:r>
              <a:rPr b="1" lang="en-US" sz="2000">
                <a:solidFill>
                  <a:srgbClr val="006FC0"/>
                </a:solidFill>
                <a:latin typeface="Calibri"/>
                <a:ea typeface="Calibri"/>
                <a:cs typeface="Calibri"/>
                <a:sym typeface="Calibri"/>
              </a:rPr>
              <a:t>Items whose size may not be known early enough are placed at the</a:t>
            </a:r>
            <a:endParaRPr sz="2000">
              <a:solidFill>
                <a:schemeClr val="dk1"/>
              </a:solidFill>
              <a:latin typeface="Calibri"/>
              <a:ea typeface="Calibri"/>
              <a:cs typeface="Calibri"/>
              <a:sym typeface="Calibri"/>
            </a:endParaRPr>
          </a:p>
          <a:p>
            <a:pPr indent="0" lvl="0" marL="355600" marR="0" rtl="0" algn="l">
              <a:lnSpc>
                <a:spcPct val="100000"/>
              </a:lnSpc>
              <a:spcBef>
                <a:spcPts val="960"/>
              </a:spcBef>
              <a:spcAft>
                <a:spcPts val="0"/>
              </a:spcAft>
              <a:buNone/>
            </a:pPr>
            <a:r>
              <a:rPr b="1" lang="en-US" sz="2000">
                <a:solidFill>
                  <a:srgbClr val="006FC0"/>
                </a:solidFill>
                <a:latin typeface="Calibri"/>
                <a:ea typeface="Calibri"/>
                <a:cs typeface="Calibri"/>
                <a:sym typeface="Calibri"/>
              </a:rPr>
              <a:t>end of the activation record</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42900" lvl="1" marL="812165" marR="184785" rtl="0" algn="l">
              <a:lnSpc>
                <a:spcPct val="140000"/>
              </a:lnSpc>
              <a:spcBef>
                <a:spcPts val="520"/>
              </a:spcBef>
              <a:spcAft>
                <a:spcPts val="0"/>
              </a:spcAft>
              <a:buClr>
                <a:schemeClr val="dk1"/>
              </a:buClr>
              <a:buSzPts val="1900"/>
              <a:buFont typeface="Noto Sans Symbols"/>
              <a:buChar char="▪"/>
            </a:pPr>
            <a:r>
              <a:rPr b="1" i="0" lang="en-US" sz="1900" u="none" cap="none" strike="noStrike">
                <a:solidFill>
                  <a:schemeClr val="dk1"/>
                </a:solidFill>
                <a:latin typeface="Calibri"/>
                <a:ea typeface="Calibri"/>
                <a:cs typeface="Calibri"/>
                <a:sym typeface="Calibri"/>
              </a:rPr>
              <a:t>Most local variables have a fixed length</a:t>
            </a:r>
            <a:r>
              <a:rPr b="0" i="0" lang="en-US" sz="1900" u="none" cap="none" strike="noStrike">
                <a:solidFill>
                  <a:schemeClr val="dk1"/>
                </a:solidFill>
                <a:latin typeface="Calibri"/>
                <a:ea typeface="Calibri"/>
                <a:cs typeface="Calibri"/>
                <a:sym typeface="Calibri"/>
              </a:rPr>
              <a:t>, which can be determined by  the compiler by examining the type of the variable.</a:t>
            </a:r>
            <a:endParaRPr b="0" i="0" sz="1900" u="none" cap="none" strike="noStrike">
              <a:solidFill>
                <a:schemeClr val="dk1"/>
              </a:solidFill>
              <a:latin typeface="Calibri"/>
              <a:ea typeface="Calibri"/>
              <a:cs typeface="Calibri"/>
              <a:sym typeface="Calibri"/>
            </a:endParaRPr>
          </a:p>
          <a:p>
            <a:pPr indent="-343535" lvl="1" marL="812800" marR="0" rtl="0" algn="l">
              <a:lnSpc>
                <a:spcPct val="100000"/>
              </a:lnSpc>
              <a:spcBef>
                <a:spcPts val="1420"/>
              </a:spcBef>
              <a:spcAft>
                <a:spcPts val="0"/>
              </a:spcAft>
              <a:buClr>
                <a:schemeClr val="dk1"/>
              </a:buClr>
              <a:buSzPts val="1900"/>
              <a:buFont typeface="Noto Sans Symbols"/>
              <a:buChar char="▪"/>
            </a:pPr>
            <a:r>
              <a:rPr b="1" i="0" lang="en-US" sz="1900" u="none" cap="none" strike="noStrike">
                <a:solidFill>
                  <a:schemeClr val="dk1"/>
                </a:solidFill>
                <a:latin typeface="Calibri"/>
                <a:ea typeface="Calibri"/>
                <a:cs typeface="Calibri"/>
                <a:sym typeface="Calibri"/>
              </a:rPr>
              <a:t>Some local variables have a size that cannot be determined until the</a:t>
            </a:r>
            <a:endParaRPr b="0" i="0" sz="1900" u="none" cap="none" strike="noStrike">
              <a:solidFill>
                <a:schemeClr val="dk1"/>
              </a:solidFill>
              <a:latin typeface="Calibri"/>
              <a:ea typeface="Calibri"/>
              <a:cs typeface="Calibri"/>
              <a:sym typeface="Calibri"/>
            </a:endParaRPr>
          </a:p>
          <a:p>
            <a:pPr indent="0" lvl="0" marL="812165" marR="0" rtl="0" algn="l">
              <a:lnSpc>
                <a:spcPct val="100000"/>
              </a:lnSpc>
              <a:spcBef>
                <a:spcPts val="910"/>
              </a:spcBef>
              <a:spcAft>
                <a:spcPts val="0"/>
              </a:spcAft>
              <a:buNone/>
            </a:pPr>
            <a:r>
              <a:rPr b="1" lang="en-US" sz="1900">
                <a:solidFill>
                  <a:schemeClr val="dk1"/>
                </a:solidFill>
                <a:latin typeface="Calibri"/>
                <a:ea typeface="Calibri"/>
                <a:cs typeface="Calibri"/>
                <a:sym typeface="Calibri"/>
              </a:rPr>
              <a:t>program executes.</a:t>
            </a:r>
            <a:endParaRPr sz="1900">
              <a:solidFill>
                <a:schemeClr val="dk1"/>
              </a:solidFill>
              <a:latin typeface="Calibri"/>
              <a:ea typeface="Calibri"/>
              <a:cs typeface="Calibri"/>
              <a:sym typeface="Calibri"/>
            </a:endParaRPr>
          </a:p>
          <a:p>
            <a:pPr indent="0" lvl="0" marL="812165" marR="0" rtl="0" algn="l">
              <a:lnSpc>
                <a:spcPct val="100000"/>
              </a:lnSpc>
              <a:spcBef>
                <a:spcPts val="915"/>
              </a:spcBef>
              <a:spcAft>
                <a:spcPts val="0"/>
              </a:spcAft>
              <a:buNone/>
            </a:pPr>
            <a:r>
              <a:rPr b="1" lang="en-US" sz="1900">
                <a:solidFill>
                  <a:srgbClr val="001F5F"/>
                </a:solidFill>
                <a:latin typeface="Calibri"/>
                <a:ea typeface="Calibri"/>
                <a:cs typeface="Calibri"/>
                <a:sym typeface="Calibri"/>
              </a:rPr>
              <a:t>Example: </a:t>
            </a:r>
            <a:r>
              <a:rPr b="1" lang="en-US" sz="1900">
                <a:solidFill>
                  <a:schemeClr val="dk1"/>
                </a:solidFill>
                <a:latin typeface="Calibri"/>
                <a:ea typeface="Calibri"/>
                <a:cs typeface="Calibri"/>
                <a:sym typeface="Calibri"/>
              </a:rPr>
              <a:t>Dynamically sized array</a:t>
            </a:r>
            <a:r>
              <a:rPr lang="en-US" sz="1900">
                <a:solidFill>
                  <a:schemeClr val="dk1"/>
                </a:solidFill>
                <a:latin typeface="Calibri"/>
                <a:ea typeface="Calibri"/>
                <a:cs typeface="Calibri"/>
                <a:sym typeface="Calibri"/>
              </a:rPr>
              <a:t>, where the value of one of the</a:t>
            </a:r>
            <a:endParaRPr sz="1900">
              <a:solidFill>
                <a:schemeClr val="dk1"/>
              </a:solidFill>
              <a:latin typeface="Calibri"/>
              <a:ea typeface="Calibri"/>
              <a:cs typeface="Calibri"/>
              <a:sym typeface="Calibri"/>
            </a:endParaRPr>
          </a:p>
          <a:p>
            <a:pPr indent="0" lvl="0" marL="812165" marR="0" rtl="0" algn="l">
              <a:lnSpc>
                <a:spcPct val="100000"/>
              </a:lnSpc>
              <a:spcBef>
                <a:spcPts val="910"/>
              </a:spcBef>
              <a:spcAft>
                <a:spcPts val="0"/>
              </a:spcAft>
              <a:buNone/>
            </a:pPr>
            <a:r>
              <a:rPr lang="en-US" sz="1900">
                <a:solidFill>
                  <a:schemeClr val="dk1"/>
                </a:solidFill>
                <a:latin typeface="Calibri"/>
                <a:ea typeface="Calibri"/>
                <a:cs typeface="Calibri"/>
                <a:sym typeface="Calibri"/>
              </a:rPr>
              <a:t>callee's parameters determines the length of the array.</a:t>
            </a:r>
            <a:endParaRPr sz="1900">
              <a:solidFill>
                <a:schemeClr val="dk1"/>
              </a:solidFill>
              <a:latin typeface="Calibri"/>
              <a:ea typeface="Calibri"/>
              <a:cs typeface="Calibri"/>
              <a:sym typeface="Calibri"/>
            </a:endParaRPr>
          </a:p>
          <a:p>
            <a:pPr indent="-342900" lvl="1" marL="812165" marR="5080" rtl="0" algn="l">
              <a:lnSpc>
                <a:spcPct val="140000"/>
              </a:lnSpc>
              <a:spcBef>
                <a:spcPts val="509"/>
              </a:spcBef>
              <a:spcAft>
                <a:spcPts val="0"/>
              </a:spcAft>
              <a:buClr>
                <a:schemeClr val="dk1"/>
              </a:buClr>
              <a:buSzPts val="1900"/>
              <a:buFont typeface="Noto Sans Symbols"/>
              <a:buChar char="▪"/>
            </a:pPr>
            <a:r>
              <a:rPr b="1" i="0" lang="en-US" sz="1900" u="none" cap="none" strike="noStrike">
                <a:solidFill>
                  <a:schemeClr val="dk1"/>
                </a:solidFill>
                <a:latin typeface="Calibri"/>
                <a:ea typeface="Calibri"/>
                <a:cs typeface="Calibri"/>
                <a:sym typeface="Calibri"/>
              </a:rPr>
              <a:t>The amount of space needed for temporaries usually depends on how  successful the code-generation phase is in keeping temporaries in  registers.</a:t>
            </a:r>
            <a:endParaRPr b="0" i="0" sz="1900" u="none" cap="none" strike="noStrike">
              <a:solidFill>
                <a:schemeClr val="dk1"/>
              </a:solidFill>
              <a:latin typeface="Calibri"/>
              <a:ea typeface="Calibri"/>
              <a:cs typeface="Calibri"/>
              <a:sym typeface="Calibri"/>
            </a:endParaRPr>
          </a:p>
        </p:txBody>
      </p:sp>
      <p:sp>
        <p:nvSpPr>
          <p:cNvPr id="785" name="Google Shape;785;p59"/>
          <p:cNvSpPr txBox="1"/>
          <p:nvPr/>
        </p:nvSpPr>
        <p:spPr>
          <a:xfrm>
            <a:off x="513080" y="1426210"/>
            <a:ext cx="2657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p:txBody>
      </p:sp>
      <p:sp>
        <p:nvSpPr>
          <p:cNvPr id="786" name="Google Shape;786;p59"/>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787" name="Google Shape;787;p5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788" name="Google Shape;788;p5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9" name="Google Shape;789;p5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790" name="Google Shape;790;p59"/>
          <p:cNvSpPr txBox="1"/>
          <p:nvPr/>
        </p:nvSpPr>
        <p:spPr>
          <a:xfrm>
            <a:off x="9084564" y="1365503"/>
            <a:ext cx="1353820" cy="167386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38100">
            <a:spAutoFit/>
          </a:bodyPr>
          <a:lstStyle/>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Actual Parameters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Returned values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Control Link</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Access Link</a:t>
            </a:r>
            <a:endParaRPr sz="800">
              <a:solidFill>
                <a:schemeClr val="dk1"/>
              </a:solidFill>
              <a:latin typeface="Consolas"/>
              <a:ea typeface="Consolas"/>
              <a:cs typeface="Consolas"/>
              <a:sym typeface="Consolas"/>
            </a:endParaRPr>
          </a:p>
          <a:p>
            <a:pPr indent="0" lvl="0" marL="2540" marR="0" rtl="0" algn="ctr">
              <a:lnSpc>
                <a:spcPct val="100000"/>
              </a:lnSpc>
              <a:spcBef>
                <a:spcPts val="5"/>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Saved machine Status</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Local data</a:t>
            </a:r>
            <a:endParaRPr sz="800">
              <a:solidFill>
                <a:schemeClr val="dk1"/>
              </a:solidFill>
              <a:latin typeface="Consolas"/>
              <a:ea typeface="Consolas"/>
              <a:cs typeface="Consolas"/>
              <a:sym typeface="Consolas"/>
            </a:endParaRPr>
          </a:p>
          <a:p>
            <a:pPr indent="0" lvl="0" marL="254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Temporaries</a:t>
            </a:r>
            <a:endParaRPr sz="800">
              <a:solidFill>
                <a:schemeClr val="dk1"/>
              </a:solidFill>
              <a:latin typeface="Consolas"/>
              <a:ea typeface="Consolas"/>
              <a:cs typeface="Consolas"/>
              <a:sym typeface="Consolas"/>
            </a:endParaRPr>
          </a:p>
        </p:txBody>
      </p:sp>
      <p:sp>
        <p:nvSpPr>
          <p:cNvPr id="791" name="Google Shape;791;p59"/>
          <p:cNvSpPr txBox="1"/>
          <p:nvPr/>
        </p:nvSpPr>
        <p:spPr>
          <a:xfrm>
            <a:off x="9035542" y="3076448"/>
            <a:ext cx="1629410" cy="14795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800">
                <a:solidFill>
                  <a:schemeClr val="dk1"/>
                </a:solidFill>
                <a:latin typeface="Calibri"/>
                <a:ea typeface="Calibri"/>
                <a:cs typeface="Calibri"/>
                <a:sym typeface="Calibri"/>
              </a:rPr>
              <a:t>Figure 7.5: </a:t>
            </a:r>
            <a:r>
              <a:rPr b="1" lang="en-US" sz="800">
                <a:solidFill>
                  <a:srgbClr val="6F2F9F"/>
                </a:solidFill>
                <a:latin typeface="Calibri"/>
                <a:ea typeface="Calibri"/>
                <a:cs typeface="Calibri"/>
                <a:sym typeface="Calibri"/>
              </a:rPr>
              <a:t>A general activation record</a:t>
            </a:r>
            <a:endParaRPr sz="800">
              <a:solidFill>
                <a:schemeClr val="dk1"/>
              </a:solidFill>
              <a:latin typeface="Calibri"/>
              <a:ea typeface="Calibri"/>
              <a:cs typeface="Calibri"/>
              <a:sym typeface="Calibri"/>
            </a:endParaRPr>
          </a:p>
        </p:txBody>
      </p:sp>
      <p:grpSp>
        <p:nvGrpSpPr>
          <p:cNvPr id="792" name="Google Shape;792;p59"/>
          <p:cNvGrpSpPr/>
          <p:nvPr/>
        </p:nvGrpSpPr>
        <p:grpSpPr>
          <a:xfrm>
            <a:off x="8119618" y="1868423"/>
            <a:ext cx="4033249" cy="4989195"/>
            <a:chOff x="8119618" y="1868423"/>
            <a:chExt cx="4033249" cy="4989195"/>
          </a:xfrm>
        </p:grpSpPr>
        <p:pic>
          <p:nvPicPr>
            <p:cNvPr id="793" name="Google Shape;793;p59"/>
            <p:cNvPicPr preferRelativeResize="0"/>
            <p:nvPr/>
          </p:nvPicPr>
          <p:blipFill rotWithShape="1">
            <a:blip r:embed="rId4">
              <a:alphaModFix/>
            </a:blip>
            <a:srcRect b="0" l="0" r="0" t="0"/>
            <a:stretch/>
          </p:blipFill>
          <p:spPr>
            <a:xfrm>
              <a:off x="8724946" y="3525536"/>
              <a:ext cx="3427921" cy="2683943"/>
            </a:xfrm>
            <a:prstGeom prst="rect">
              <a:avLst/>
            </a:prstGeom>
            <a:noFill/>
            <a:ln>
              <a:noFill/>
            </a:ln>
          </p:spPr>
        </p:pic>
        <p:sp>
          <p:nvSpPr>
            <p:cNvPr id="794" name="Google Shape;794;p59"/>
            <p:cNvSpPr/>
            <p:nvPr/>
          </p:nvSpPr>
          <p:spPr>
            <a:xfrm>
              <a:off x="8987790" y="5561838"/>
              <a:ext cx="135890" cy="271780"/>
            </a:xfrm>
            <a:custGeom>
              <a:rect b="b" l="l" r="r" t="t"/>
              <a:pathLst>
                <a:path extrusionOk="0" h="271779" w="135890">
                  <a:moveTo>
                    <a:pt x="135635" y="271272"/>
                  </a:moveTo>
                  <a:lnTo>
                    <a:pt x="109233" y="270384"/>
                  </a:lnTo>
                  <a:lnTo>
                    <a:pt x="87677" y="267963"/>
                  </a:lnTo>
                  <a:lnTo>
                    <a:pt x="73146" y="264371"/>
                  </a:lnTo>
                  <a:lnTo>
                    <a:pt x="67817" y="259969"/>
                  </a:lnTo>
                  <a:lnTo>
                    <a:pt x="67817" y="146939"/>
                  </a:lnTo>
                  <a:lnTo>
                    <a:pt x="62489" y="142536"/>
                  </a:lnTo>
                  <a:lnTo>
                    <a:pt x="47958" y="138944"/>
                  </a:lnTo>
                  <a:lnTo>
                    <a:pt x="26402" y="136523"/>
                  </a:lnTo>
                  <a:lnTo>
                    <a:pt x="0" y="135636"/>
                  </a:lnTo>
                  <a:lnTo>
                    <a:pt x="26402" y="134748"/>
                  </a:lnTo>
                  <a:lnTo>
                    <a:pt x="47958" y="132327"/>
                  </a:lnTo>
                  <a:lnTo>
                    <a:pt x="62489" y="128735"/>
                  </a:lnTo>
                  <a:lnTo>
                    <a:pt x="67817" y="124333"/>
                  </a:lnTo>
                  <a:lnTo>
                    <a:pt x="67817" y="11303"/>
                  </a:lnTo>
                  <a:lnTo>
                    <a:pt x="73146" y="6911"/>
                  </a:lnTo>
                  <a:lnTo>
                    <a:pt x="87677" y="3317"/>
                  </a:lnTo>
                  <a:lnTo>
                    <a:pt x="109233" y="890"/>
                  </a:lnTo>
                  <a:lnTo>
                    <a:pt x="135635" y="0"/>
                  </a:lnTo>
                </a:path>
              </a:pathLst>
            </a:custGeom>
            <a:noFill/>
            <a:ln cap="flat" cmpd="sng" w="2857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5" name="Google Shape;795;p59"/>
            <p:cNvSpPr/>
            <p:nvPr/>
          </p:nvSpPr>
          <p:spPr>
            <a:xfrm>
              <a:off x="8631936" y="1868423"/>
              <a:ext cx="24130" cy="4989195"/>
            </a:xfrm>
            <a:custGeom>
              <a:rect b="b" l="l" r="r" t="t"/>
              <a:pathLst>
                <a:path extrusionOk="0" h="4989195" w="24129">
                  <a:moveTo>
                    <a:pt x="0" y="0"/>
                  </a:moveTo>
                  <a:lnTo>
                    <a:pt x="23875" y="4989146"/>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6" name="Google Shape;796;p59"/>
            <p:cNvSpPr/>
            <p:nvPr/>
          </p:nvSpPr>
          <p:spPr>
            <a:xfrm>
              <a:off x="8119618" y="2613659"/>
              <a:ext cx="772795" cy="3126740"/>
            </a:xfrm>
            <a:custGeom>
              <a:rect b="b" l="l" r="r" t="t"/>
              <a:pathLst>
                <a:path extrusionOk="0" h="3126740" w="772795">
                  <a:moveTo>
                    <a:pt x="697737" y="3050311"/>
                  </a:moveTo>
                  <a:lnTo>
                    <a:pt x="696570" y="3082126"/>
                  </a:lnTo>
                  <a:lnTo>
                    <a:pt x="709167" y="3082505"/>
                  </a:lnTo>
                  <a:lnTo>
                    <a:pt x="708786" y="3095193"/>
                  </a:lnTo>
                  <a:lnTo>
                    <a:pt x="696091" y="3095193"/>
                  </a:lnTo>
                  <a:lnTo>
                    <a:pt x="694943" y="3126460"/>
                  </a:lnTo>
                  <a:lnTo>
                    <a:pt x="763552" y="3095193"/>
                  </a:lnTo>
                  <a:lnTo>
                    <a:pt x="708786" y="3095193"/>
                  </a:lnTo>
                  <a:lnTo>
                    <a:pt x="696105" y="3094811"/>
                  </a:lnTo>
                  <a:lnTo>
                    <a:pt x="764390" y="3094811"/>
                  </a:lnTo>
                  <a:lnTo>
                    <a:pt x="772413" y="3091154"/>
                  </a:lnTo>
                  <a:lnTo>
                    <a:pt x="697737" y="3050311"/>
                  </a:lnTo>
                  <a:close/>
                </a:path>
                <a:path extrusionOk="0" h="3126740" w="772795">
                  <a:moveTo>
                    <a:pt x="696570" y="3082126"/>
                  </a:moveTo>
                  <a:lnTo>
                    <a:pt x="696105" y="3094811"/>
                  </a:lnTo>
                  <a:lnTo>
                    <a:pt x="708786" y="3095193"/>
                  </a:lnTo>
                  <a:lnTo>
                    <a:pt x="709167" y="3082505"/>
                  </a:lnTo>
                  <a:lnTo>
                    <a:pt x="696570" y="3082126"/>
                  </a:lnTo>
                  <a:close/>
                </a:path>
                <a:path extrusionOk="0" h="3126740" w="772795">
                  <a:moveTo>
                    <a:pt x="12700" y="0"/>
                  </a:moveTo>
                  <a:lnTo>
                    <a:pt x="0" y="0"/>
                  </a:lnTo>
                  <a:lnTo>
                    <a:pt x="2158" y="289051"/>
                  </a:lnTo>
                  <a:lnTo>
                    <a:pt x="8635" y="575817"/>
                  </a:lnTo>
                  <a:lnTo>
                    <a:pt x="13334" y="717676"/>
                  </a:lnTo>
                  <a:lnTo>
                    <a:pt x="18923" y="858138"/>
                  </a:lnTo>
                  <a:lnTo>
                    <a:pt x="25526" y="996822"/>
                  </a:lnTo>
                  <a:lnTo>
                    <a:pt x="33020" y="1133602"/>
                  </a:lnTo>
                  <a:lnTo>
                    <a:pt x="41148" y="1267967"/>
                  </a:lnTo>
                  <a:lnTo>
                    <a:pt x="50291" y="1399920"/>
                  </a:lnTo>
                  <a:lnTo>
                    <a:pt x="60071" y="1529079"/>
                  </a:lnTo>
                  <a:lnTo>
                    <a:pt x="70738" y="1655190"/>
                  </a:lnTo>
                  <a:lnTo>
                    <a:pt x="82041" y="1777745"/>
                  </a:lnTo>
                  <a:lnTo>
                    <a:pt x="93979" y="1896745"/>
                  </a:lnTo>
                  <a:lnTo>
                    <a:pt x="106552" y="2011679"/>
                  </a:lnTo>
                  <a:lnTo>
                    <a:pt x="119760" y="2122423"/>
                  </a:lnTo>
                  <a:lnTo>
                    <a:pt x="133476" y="2228722"/>
                  </a:lnTo>
                  <a:lnTo>
                    <a:pt x="147827" y="2330196"/>
                  </a:lnTo>
                  <a:lnTo>
                    <a:pt x="162559" y="2426589"/>
                  </a:lnTo>
                  <a:lnTo>
                    <a:pt x="177800" y="2517647"/>
                  </a:lnTo>
                  <a:lnTo>
                    <a:pt x="193421" y="2602991"/>
                  </a:lnTo>
                  <a:lnTo>
                    <a:pt x="201422" y="2643504"/>
                  </a:lnTo>
                  <a:lnTo>
                    <a:pt x="209550" y="2682366"/>
                  </a:lnTo>
                  <a:lnTo>
                    <a:pt x="217677" y="2719959"/>
                  </a:lnTo>
                  <a:lnTo>
                    <a:pt x="234187" y="2789936"/>
                  </a:lnTo>
                  <a:lnTo>
                    <a:pt x="251078" y="2853436"/>
                  </a:lnTo>
                  <a:lnTo>
                    <a:pt x="268224" y="2910078"/>
                  </a:lnTo>
                  <a:lnTo>
                    <a:pt x="285750" y="2959480"/>
                  </a:lnTo>
                  <a:lnTo>
                    <a:pt x="303402" y="3001543"/>
                  </a:lnTo>
                  <a:lnTo>
                    <a:pt x="321436" y="3036011"/>
                  </a:lnTo>
                  <a:lnTo>
                    <a:pt x="349123" y="3072930"/>
                  </a:lnTo>
                  <a:lnTo>
                    <a:pt x="389000" y="3092450"/>
                  </a:lnTo>
                  <a:lnTo>
                    <a:pt x="624712" y="3093681"/>
                  </a:lnTo>
                  <a:lnTo>
                    <a:pt x="690372" y="3094634"/>
                  </a:lnTo>
                  <a:lnTo>
                    <a:pt x="696105" y="3094811"/>
                  </a:lnTo>
                  <a:lnTo>
                    <a:pt x="696570" y="3082126"/>
                  </a:lnTo>
                  <a:lnTo>
                    <a:pt x="690626" y="3081947"/>
                  </a:lnTo>
                  <a:lnTo>
                    <a:pt x="390271" y="3079800"/>
                  </a:lnTo>
                  <a:lnTo>
                    <a:pt x="389508" y="3079750"/>
                  </a:lnTo>
                  <a:lnTo>
                    <a:pt x="389870" y="3079750"/>
                  </a:lnTo>
                  <a:lnTo>
                    <a:pt x="383959" y="3079000"/>
                  </a:lnTo>
                  <a:lnTo>
                    <a:pt x="382650" y="3079000"/>
                  </a:lnTo>
                  <a:lnTo>
                    <a:pt x="381253" y="3078657"/>
                  </a:lnTo>
                  <a:lnTo>
                    <a:pt x="381734" y="3078657"/>
                  </a:lnTo>
                  <a:lnTo>
                    <a:pt x="375186" y="3076206"/>
                  </a:lnTo>
                  <a:lnTo>
                    <a:pt x="374903" y="3076206"/>
                  </a:lnTo>
                  <a:lnTo>
                    <a:pt x="373760" y="3075673"/>
                  </a:lnTo>
                  <a:lnTo>
                    <a:pt x="374021" y="3075673"/>
                  </a:lnTo>
                  <a:lnTo>
                    <a:pt x="366768" y="3071291"/>
                  </a:lnTo>
                  <a:lnTo>
                    <a:pt x="365759" y="3070682"/>
                  </a:lnTo>
                  <a:lnTo>
                    <a:pt x="365937" y="3070682"/>
                  </a:lnTo>
                  <a:lnTo>
                    <a:pt x="357631" y="3063570"/>
                  </a:lnTo>
                  <a:lnTo>
                    <a:pt x="357760" y="3063570"/>
                  </a:lnTo>
                  <a:lnTo>
                    <a:pt x="349779" y="3054756"/>
                  </a:lnTo>
                  <a:lnTo>
                    <a:pt x="349376" y="3054311"/>
                  </a:lnTo>
                  <a:lnTo>
                    <a:pt x="340740" y="3042843"/>
                  </a:lnTo>
                  <a:lnTo>
                    <a:pt x="332451" y="3029686"/>
                  </a:lnTo>
                  <a:lnTo>
                    <a:pt x="323596" y="3013684"/>
                  </a:lnTo>
                  <a:lnTo>
                    <a:pt x="314842" y="2996031"/>
                  </a:lnTo>
                  <a:lnTo>
                    <a:pt x="306275" y="2976562"/>
                  </a:lnTo>
                  <a:lnTo>
                    <a:pt x="306252" y="2976384"/>
                  </a:lnTo>
                  <a:lnTo>
                    <a:pt x="297612" y="2955036"/>
                  </a:lnTo>
                  <a:lnTo>
                    <a:pt x="288971" y="2931414"/>
                  </a:lnTo>
                  <a:lnTo>
                    <a:pt x="280332" y="2906141"/>
                  </a:lnTo>
                  <a:lnTo>
                    <a:pt x="271819" y="2878963"/>
                  </a:lnTo>
                  <a:lnTo>
                    <a:pt x="263434" y="2850006"/>
                  </a:lnTo>
                  <a:lnTo>
                    <a:pt x="254924" y="2819400"/>
                  </a:lnTo>
                  <a:lnTo>
                    <a:pt x="246506" y="2786888"/>
                  </a:lnTo>
                  <a:lnTo>
                    <a:pt x="238282" y="2752852"/>
                  </a:lnTo>
                  <a:lnTo>
                    <a:pt x="230124" y="2717165"/>
                  </a:lnTo>
                  <a:lnTo>
                    <a:pt x="221896" y="2679827"/>
                  </a:lnTo>
                  <a:lnTo>
                    <a:pt x="213867" y="2640965"/>
                  </a:lnTo>
                  <a:lnTo>
                    <a:pt x="205993" y="2600579"/>
                  </a:lnTo>
                  <a:lnTo>
                    <a:pt x="190396" y="2515489"/>
                  </a:lnTo>
                  <a:lnTo>
                    <a:pt x="175154" y="2424557"/>
                  </a:lnTo>
                  <a:lnTo>
                    <a:pt x="160420" y="2328417"/>
                  </a:lnTo>
                  <a:lnTo>
                    <a:pt x="146050" y="2227072"/>
                  </a:lnTo>
                  <a:lnTo>
                    <a:pt x="132333" y="2120900"/>
                  </a:lnTo>
                  <a:lnTo>
                    <a:pt x="119125" y="2010283"/>
                  </a:lnTo>
                  <a:lnTo>
                    <a:pt x="106566" y="1895475"/>
                  </a:lnTo>
                  <a:lnTo>
                    <a:pt x="94741" y="1776602"/>
                  </a:lnTo>
                  <a:lnTo>
                    <a:pt x="83311" y="1654047"/>
                  </a:lnTo>
                  <a:lnTo>
                    <a:pt x="72771" y="1528064"/>
                  </a:lnTo>
                  <a:lnTo>
                    <a:pt x="62991" y="1399032"/>
                  </a:lnTo>
                  <a:lnTo>
                    <a:pt x="53848" y="1267206"/>
                  </a:lnTo>
                  <a:lnTo>
                    <a:pt x="45592" y="1132839"/>
                  </a:lnTo>
                  <a:lnTo>
                    <a:pt x="38226" y="996188"/>
                  </a:lnTo>
                  <a:lnTo>
                    <a:pt x="31617" y="857503"/>
                  </a:lnTo>
                  <a:lnTo>
                    <a:pt x="26034" y="717168"/>
                  </a:lnTo>
                  <a:lnTo>
                    <a:pt x="21208" y="575437"/>
                  </a:lnTo>
                  <a:lnTo>
                    <a:pt x="14858" y="288798"/>
                  </a:lnTo>
                  <a:lnTo>
                    <a:pt x="12700" y="0"/>
                  </a:lnTo>
                  <a:close/>
                </a:path>
                <a:path extrusionOk="0" h="3126740" w="772795">
                  <a:moveTo>
                    <a:pt x="389508" y="3079750"/>
                  </a:moveTo>
                  <a:lnTo>
                    <a:pt x="390271" y="3079800"/>
                  </a:lnTo>
                  <a:lnTo>
                    <a:pt x="389874" y="3079750"/>
                  </a:lnTo>
                  <a:lnTo>
                    <a:pt x="389508" y="3079750"/>
                  </a:lnTo>
                  <a:close/>
                </a:path>
                <a:path extrusionOk="0" h="3126740" w="772795">
                  <a:moveTo>
                    <a:pt x="389874" y="3079750"/>
                  </a:moveTo>
                  <a:lnTo>
                    <a:pt x="390271" y="3079800"/>
                  </a:lnTo>
                  <a:lnTo>
                    <a:pt x="425195" y="3079800"/>
                  </a:lnTo>
                  <a:lnTo>
                    <a:pt x="389874" y="3079750"/>
                  </a:lnTo>
                  <a:close/>
                </a:path>
                <a:path extrusionOk="0" h="3126740" w="772795">
                  <a:moveTo>
                    <a:pt x="389870" y="3079750"/>
                  </a:moveTo>
                  <a:lnTo>
                    <a:pt x="389508" y="3079750"/>
                  </a:lnTo>
                  <a:lnTo>
                    <a:pt x="389874" y="3079750"/>
                  </a:lnTo>
                  <a:close/>
                </a:path>
                <a:path extrusionOk="0" h="3126740" w="772795">
                  <a:moveTo>
                    <a:pt x="381253" y="3078657"/>
                  </a:moveTo>
                  <a:lnTo>
                    <a:pt x="382650" y="3079000"/>
                  </a:lnTo>
                  <a:lnTo>
                    <a:pt x="381981" y="3078749"/>
                  </a:lnTo>
                  <a:lnTo>
                    <a:pt x="381253" y="3078657"/>
                  </a:lnTo>
                  <a:close/>
                </a:path>
                <a:path extrusionOk="0" h="3126740" w="772795">
                  <a:moveTo>
                    <a:pt x="381981" y="3078749"/>
                  </a:moveTo>
                  <a:lnTo>
                    <a:pt x="382650" y="3079000"/>
                  </a:lnTo>
                  <a:lnTo>
                    <a:pt x="383959" y="3079000"/>
                  </a:lnTo>
                  <a:lnTo>
                    <a:pt x="381981" y="3078749"/>
                  </a:lnTo>
                  <a:close/>
                </a:path>
                <a:path extrusionOk="0" h="3126740" w="772795">
                  <a:moveTo>
                    <a:pt x="381734" y="3078657"/>
                  </a:moveTo>
                  <a:lnTo>
                    <a:pt x="381253" y="3078657"/>
                  </a:lnTo>
                  <a:lnTo>
                    <a:pt x="381981" y="3078749"/>
                  </a:lnTo>
                  <a:lnTo>
                    <a:pt x="381734" y="3078657"/>
                  </a:lnTo>
                  <a:close/>
                </a:path>
                <a:path extrusionOk="0" h="3126740" w="772795">
                  <a:moveTo>
                    <a:pt x="373760" y="3075673"/>
                  </a:moveTo>
                  <a:lnTo>
                    <a:pt x="374903" y="3076206"/>
                  </a:lnTo>
                  <a:lnTo>
                    <a:pt x="374444" y="3075929"/>
                  </a:lnTo>
                  <a:lnTo>
                    <a:pt x="373760" y="3075673"/>
                  </a:lnTo>
                  <a:close/>
                </a:path>
                <a:path extrusionOk="0" h="3126740" w="772795">
                  <a:moveTo>
                    <a:pt x="374444" y="3075929"/>
                  </a:moveTo>
                  <a:lnTo>
                    <a:pt x="374903" y="3076206"/>
                  </a:lnTo>
                  <a:lnTo>
                    <a:pt x="375186" y="3076206"/>
                  </a:lnTo>
                  <a:lnTo>
                    <a:pt x="374444" y="3075929"/>
                  </a:lnTo>
                  <a:close/>
                </a:path>
                <a:path extrusionOk="0" h="3126740" w="772795">
                  <a:moveTo>
                    <a:pt x="374021" y="3075673"/>
                  </a:moveTo>
                  <a:lnTo>
                    <a:pt x="373760" y="3075673"/>
                  </a:lnTo>
                  <a:lnTo>
                    <a:pt x="374444" y="3075929"/>
                  </a:lnTo>
                  <a:lnTo>
                    <a:pt x="374021" y="3075673"/>
                  </a:lnTo>
                  <a:close/>
                </a:path>
                <a:path extrusionOk="0" h="3126740" w="772795">
                  <a:moveTo>
                    <a:pt x="365759" y="3070682"/>
                  </a:moveTo>
                  <a:lnTo>
                    <a:pt x="366649" y="3071291"/>
                  </a:lnTo>
                  <a:lnTo>
                    <a:pt x="366361" y="3071045"/>
                  </a:lnTo>
                  <a:lnTo>
                    <a:pt x="365759" y="3070682"/>
                  </a:lnTo>
                  <a:close/>
                </a:path>
                <a:path extrusionOk="0" h="3126740" w="772795">
                  <a:moveTo>
                    <a:pt x="366361" y="3071045"/>
                  </a:moveTo>
                  <a:lnTo>
                    <a:pt x="366649" y="3071291"/>
                  </a:lnTo>
                  <a:lnTo>
                    <a:pt x="366361" y="3071045"/>
                  </a:lnTo>
                  <a:close/>
                </a:path>
                <a:path extrusionOk="0" h="3126740" w="772795">
                  <a:moveTo>
                    <a:pt x="365937" y="3070682"/>
                  </a:moveTo>
                  <a:lnTo>
                    <a:pt x="365759" y="3070682"/>
                  </a:lnTo>
                  <a:lnTo>
                    <a:pt x="366361" y="3071045"/>
                  </a:lnTo>
                  <a:lnTo>
                    <a:pt x="365937" y="3070682"/>
                  </a:lnTo>
                  <a:close/>
                </a:path>
                <a:path extrusionOk="0" h="3126740" w="772795">
                  <a:moveTo>
                    <a:pt x="358206" y="3064062"/>
                  </a:moveTo>
                  <a:close/>
                </a:path>
                <a:path extrusionOk="0" h="3126740" w="772795">
                  <a:moveTo>
                    <a:pt x="357760" y="3063570"/>
                  </a:moveTo>
                  <a:lnTo>
                    <a:pt x="357631" y="3063570"/>
                  </a:lnTo>
                  <a:lnTo>
                    <a:pt x="358206" y="3064062"/>
                  </a:lnTo>
                  <a:lnTo>
                    <a:pt x="357760" y="3063570"/>
                  </a:lnTo>
                  <a:close/>
                </a:path>
                <a:path extrusionOk="0" h="3126740" w="772795">
                  <a:moveTo>
                    <a:pt x="349648" y="3054611"/>
                  </a:moveTo>
                  <a:lnTo>
                    <a:pt x="349757" y="3054756"/>
                  </a:lnTo>
                  <a:lnTo>
                    <a:pt x="349648" y="3054611"/>
                  </a:lnTo>
                  <a:close/>
                </a:path>
                <a:path extrusionOk="0" h="3126740" w="772795">
                  <a:moveTo>
                    <a:pt x="349421" y="3054311"/>
                  </a:moveTo>
                  <a:lnTo>
                    <a:pt x="349648" y="3054611"/>
                  </a:lnTo>
                  <a:lnTo>
                    <a:pt x="349421" y="3054311"/>
                  </a:lnTo>
                  <a:close/>
                </a:path>
                <a:path extrusionOk="0" h="3126740" w="772795">
                  <a:moveTo>
                    <a:pt x="340862" y="3042843"/>
                  </a:moveTo>
                  <a:lnTo>
                    <a:pt x="341122" y="3043250"/>
                  </a:lnTo>
                  <a:lnTo>
                    <a:pt x="340862" y="3042843"/>
                  </a:lnTo>
                  <a:close/>
                </a:path>
                <a:path extrusionOk="0" h="3126740" w="772795">
                  <a:moveTo>
                    <a:pt x="332231" y="3029343"/>
                  </a:moveTo>
                  <a:lnTo>
                    <a:pt x="332358" y="3029686"/>
                  </a:lnTo>
                  <a:lnTo>
                    <a:pt x="332231" y="3029343"/>
                  </a:lnTo>
                  <a:close/>
                </a:path>
                <a:path extrusionOk="0" h="3126740" w="772795">
                  <a:moveTo>
                    <a:pt x="323605" y="3013702"/>
                  </a:moveTo>
                  <a:lnTo>
                    <a:pt x="323723" y="3013938"/>
                  </a:lnTo>
                  <a:lnTo>
                    <a:pt x="323605" y="3013702"/>
                  </a:lnTo>
                  <a:close/>
                </a:path>
                <a:path extrusionOk="0" h="3126740" w="772795">
                  <a:moveTo>
                    <a:pt x="323596" y="3013684"/>
                  </a:moveTo>
                  <a:close/>
                </a:path>
                <a:path extrusionOk="0" h="3126740" w="772795">
                  <a:moveTo>
                    <a:pt x="314917" y="2996202"/>
                  </a:moveTo>
                  <a:close/>
                </a:path>
                <a:path extrusionOk="0" h="3126740" w="772795">
                  <a:moveTo>
                    <a:pt x="314842" y="2996031"/>
                  </a:moveTo>
                  <a:lnTo>
                    <a:pt x="314917" y="2996202"/>
                  </a:lnTo>
                  <a:lnTo>
                    <a:pt x="314842" y="2996031"/>
                  </a:lnTo>
                  <a:close/>
                </a:path>
                <a:path extrusionOk="0" h="3126740" w="772795">
                  <a:moveTo>
                    <a:pt x="306252" y="2976384"/>
                  </a:moveTo>
                  <a:lnTo>
                    <a:pt x="306324" y="2976562"/>
                  </a:lnTo>
                  <a:lnTo>
                    <a:pt x="306252" y="2976384"/>
                  </a:lnTo>
                  <a:close/>
                </a:path>
                <a:path extrusionOk="0" h="3126740" w="772795">
                  <a:moveTo>
                    <a:pt x="297560" y="2954909"/>
                  </a:moveTo>
                  <a:lnTo>
                    <a:pt x="297560" y="2955036"/>
                  </a:lnTo>
                  <a:lnTo>
                    <a:pt x="297560" y="2954909"/>
                  </a:lnTo>
                  <a:close/>
                </a:path>
                <a:path extrusionOk="0" h="3126740" w="772795">
                  <a:moveTo>
                    <a:pt x="288925" y="2931287"/>
                  </a:moveTo>
                  <a:close/>
                </a:path>
                <a:path extrusionOk="0" h="3126740" w="772795">
                  <a:moveTo>
                    <a:pt x="280288" y="2906014"/>
                  </a:moveTo>
                  <a:close/>
                </a:path>
                <a:path extrusionOk="0" h="3126740" w="772795">
                  <a:moveTo>
                    <a:pt x="271779" y="2878836"/>
                  </a:moveTo>
                  <a:close/>
                </a:path>
                <a:path extrusionOk="0" h="3126740" w="772795">
                  <a:moveTo>
                    <a:pt x="263398" y="2849879"/>
                  </a:moveTo>
                  <a:close/>
                </a:path>
                <a:path extrusionOk="0" h="3126740" w="772795">
                  <a:moveTo>
                    <a:pt x="254888" y="2819273"/>
                  </a:moveTo>
                  <a:close/>
                </a:path>
                <a:path extrusionOk="0" h="3126740" w="772795">
                  <a:moveTo>
                    <a:pt x="238251" y="2752725"/>
                  </a:moveTo>
                  <a:close/>
                </a:path>
                <a:path extrusionOk="0" h="3126740" w="772795">
                  <a:moveTo>
                    <a:pt x="221868" y="2679700"/>
                  </a:moveTo>
                  <a:close/>
                </a:path>
                <a:path extrusionOk="0" h="3126740" w="772795">
                  <a:moveTo>
                    <a:pt x="190373" y="2515362"/>
                  </a:moveTo>
                  <a:close/>
                </a:path>
                <a:path extrusionOk="0" h="3126740" w="772795">
                  <a:moveTo>
                    <a:pt x="175132" y="2424429"/>
                  </a:moveTo>
                  <a:lnTo>
                    <a:pt x="175132" y="2424557"/>
                  </a:lnTo>
                  <a:lnTo>
                    <a:pt x="175132" y="2424429"/>
                  </a:lnTo>
                  <a:close/>
                </a:path>
                <a:path extrusionOk="0" h="3126740" w="772795">
                  <a:moveTo>
                    <a:pt x="160400" y="2328291"/>
                  </a:moveTo>
                  <a:close/>
                </a:path>
                <a:path extrusionOk="0" h="3126740" w="772795">
                  <a:moveTo>
                    <a:pt x="106552" y="1895347"/>
                  </a:moveTo>
                  <a:lnTo>
                    <a:pt x="106552" y="1895475"/>
                  </a:lnTo>
                  <a:lnTo>
                    <a:pt x="106552" y="1895347"/>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6"/>
          <p:cNvSpPr txBox="1"/>
          <p:nvPr/>
        </p:nvSpPr>
        <p:spPr>
          <a:xfrm>
            <a:off x="455168" y="760603"/>
            <a:ext cx="7265034" cy="4700270"/>
          </a:xfrm>
          <a:prstGeom prst="rect">
            <a:avLst/>
          </a:prstGeom>
          <a:noFill/>
          <a:ln>
            <a:noFill/>
          </a:ln>
        </p:spPr>
        <p:txBody>
          <a:bodyPr anchorCtr="0" anchor="t" bIns="0" lIns="0" spcFirstLastPara="1" rIns="0" wrap="square" tIns="12700">
            <a:spAutoFit/>
          </a:bodyPr>
          <a:lstStyle/>
          <a:p>
            <a:pPr indent="0" lvl="0" marL="70485"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70485"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800">
              <a:solidFill>
                <a:schemeClr val="dk1"/>
              </a:solidFill>
              <a:latin typeface="Calibri"/>
              <a:ea typeface="Calibri"/>
              <a:cs typeface="Calibri"/>
              <a:sym typeface="Calibri"/>
            </a:endParaRPr>
          </a:p>
          <a:p>
            <a:pPr indent="-228600" lvl="0" marL="228600" marR="76200" rtl="0" algn="r">
              <a:lnSpc>
                <a:spcPct val="100000"/>
              </a:lnSpc>
              <a:spcBef>
                <a:spcPts val="0"/>
              </a:spcBef>
              <a:spcAft>
                <a:spcPts val="0"/>
              </a:spcAft>
              <a:buClr>
                <a:srgbClr val="3B3B3B"/>
              </a:buClr>
              <a:buSzPts val="2100"/>
              <a:buFont typeface="Noto Sans Symbols"/>
              <a:buChar char="⮚"/>
            </a:pPr>
            <a:r>
              <a:rPr b="1" lang="en-US" sz="2200">
                <a:solidFill>
                  <a:srgbClr val="3B3B3B"/>
                </a:solidFill>
                <a:latin typeface="Calibri"/>
                <a:ea typeface="Calibri"/>
                <a:cs typeface="Calibri"/>
                <a:sym typeface="Calibri"/>
              </a:rPr>
              <a:t>Many questions to answer regarding execution of functions:</a:t>
            </a:r>
            <a:endParaRPr sz="2200">
              <a:solidFill>
                <a:schemeClr val="dk1"/>
              </a:solidFill>
              <a:latin typeface="Calibri"/>
              <a:ea typeface="Calibri"/>
              <a:cs typeface="Calibri"/>
              <a:sym typeface="Calibri"/>
            </a:endParaRPr>
          </a:p>
          <a:p>
            <a:pPr indent="-227965" lvl="1" marL="227965" marR="5080" rtl="0" algn="r">
              <a:lnSpc>
                <a:spcPct val="100000"/>
              </a:lnSpc>
              <a:spcBef>
                <a:spcPts val="1810"/>
              </a:spcBef>
              <a:spcAft>
                <a:spcPts val="0"/>
              </a:spcAft>
              <a:buClr>
                <a:srgbClr val="006FC0"/>
              </a:buClr>
              <a:buSzPts val="2200"/>
              <a:buFont typeface="Arial"/>
              <a:buChar char="•"/>
            </a:pPr>
            <a:r>
              <a:rPr b="1" i="0" lang="en-US" sz="2200" u="none" cap="none" strike="noStrike">
                <a:solidFill>
                  <a:srgbClr val="006FC0"/>
                </a:solidFill>
                <a:latin typeface="Calibri"/>
                <a:ea typeface="Calibri"/>
                <a:cs typeface="Calibri"/>
                <a:sym typeface="Calibri"/>
              </a:rPr>
              <a:t>What does the dynamic execution of functions look like?</a:t>
            </a:r>
            <a:endParaRPr b="0" i="0" sz="2200" u="none" cap="none" strike="noStrike">
              <a:solidFill>
                <a:schemeClr val="dk1"/>
              </a:solidFill>
              <a:latin typeface="Calibri"/>
              <a:ea typeface="Calibri"/>
              <a:cs typeface="Calibri"/>
              <a:sym typeface="Calibri"/>
            </a:endParaRPr>
          </a:p>
          <a:p>
            <a:pPr indent="-228600" lvl="1" marL="698500" marR="0" rtl="0" algn="l">
              <a:lnSpc>
                <a:spcPct val="100000"/>
              </a:lnSpc>
              <a:spcBef>
                <a:spcPts val="1825"/>
              </a:spcBef>
              <a:spcAft>
                <a:spcPts val="0"/>
              </a:spcAft>
              <a:buClr>
                <a:srgbClr val="006FC0"/>
              </a:buClr>
              <a:buSzPts val="2200"/>
              <a:buFont typeface="Arial"/>
              <a:buChar char="•"/>
            </a:pPr>
            <a:r>
              <a:rPr b="1" i="0" lang="en-US" sz="2200" u="none" cap="none" strike="noStrike">
                <a:solidFill>
                  <a:srgbClr val="006FC0"/>
                </a:solidFill>
                <a:latin typeface="Calibri"/>
                <a:ea typeface="Calibri"/>
                <a:cs typeface="Calibri"/>
                <a:sym typeface="Calibri"/>
              </a:rPr>
              <a:t>Where is the executable code for functions located?</a:t>
            </a:r>
            <a:endParaRPr b="0" i="0" sz="2200" u="none" cap="none" strike="noStrike">
              <a:solidFill>
                <a:schemeClr val="dk1"/>
              </a:solidFill>
              <a:latin typeface="Calibri"/>
              <a:ea typeface="Calibri"/>
              <a:cs typeface="Calibri"/>
              <a:sym typeface="Calibri"/>
            </a:endParaRPr>
          </a:p>
          <a:p>
            <a:pPr indent="-228600" lvl="1" marL="698500" marR="0" rtl="0" algn="l">
              <a:lnSpc>
                <a:spcPct val="100000"/>
              </a:lnSpc>
              <a:spcBef>
                <a:spcPts val="1825"/>
              </a:spcBef>
              <a:spcAft>
                <a:spcPts val="0"/>
              </a:spcAft>
              <a:buClr>
                <a:srgbClr val="006FC0"/>
              </a:buClr>
              <a:buSzPts val="2200"/>
              <a:buFont typeface="Arial"/>
              <a:buChar char="•"/>
            </a:pPr>
            <a:r>
              <a:rPr b="1" i="0" lang="en-US" sz="2200" u="none" cap="none" strike="noStrike">
                <a:solidFill>
                  <a:srgbClr val="006FC0"/>
                </a:solidFill>
                <a:latin typeface="Calibri"/>
                <a:ea typeface="Calibri"/>
                <a:cs typeface="Calibri"/>
                <a:sym typeface="Calibri"/>
              </a:rPr>
              <a:t>How are parameters passed in and out of functions?</a:t>
            </a:r>
            <a:endParaRPr b="0" i="0" sz="2200" u="none" cap="none" strike="noStrike">
              <a:solidFill>
                <a:schemeClr val="dk1"/>
              </a:solidFill>
              <a:latin typeface="Calibri"/>
              <a:ea typeface="Calibri"/>
              <a:cs typeface="Calibri"/>
              <a:sym typeface="Calibri"/>
            </a:endParaRPr>
          </a:p>
          <a:p>
            <a:pPr indent="-228600" lvl="1" marL="698500" marR="0" rtl="0" algn="l">
              <a:lnSpc>
                <a:spcPct val="100000"/>
              </a:lnSpc>
              <a:spcBef>
                <a:spcPts val="1814"/>
              </a:spcBef>
              <a:spcAft>
                <a:spcPts val="0"/>
              </a:spcAft>
              <a:buClr>
                <a:srgbClr val="006FC0"/>
              </a:buClr>
              <a:buSzPts val="2200"/>
              <a:buFont typeface="Arial"/>
              <a:buChar char="•"/>
            </a:pPr>
            <a:r>
              <a:rPr b="1" i="0" lang="en-US" sz="2200" u="none" cap="none" strike="noStrike">
                <a:solidFill>
                  <a:srgbClr val="006FC0"/>
                </a:solidFill>
                <a:latin typeface="Calibri"/>
                <a:ea typeface="Calibri"/>
                <a:cs typeface="Calibri"/>
                <a:sym typeface="Calibri"/>
              </a:rPr>
              <a:t>Where are local variables stored?</a:t>
            </a:r>
            <a:endParaRPr b="0" i="0" sz="2200" u="none" cap="none" strike="noStrike">
              <a:solidFill>
                <a:schemeClr val="dk1"/>
              </a:solidFill>
              <a:latin typeface="Calibri"/>
              <a:ea typeface="Calibri"/>
              <a:cs typeface="Calibri"/>
              <a:sym typeface="Calibri"/>
            </a:endParaRPr>
          </a:p>
          <a:p>
            <a:pPr indent="-228600" lvl="1" marL="698500" marR="0" rtl="0" algn="l">
              <a:lnSpc>
                <a:spcPct val="100000"/>
              </a:lnSpc>
              <a:spcBef>
                <a:spcPts val="1825"/>
              </a:spcBef>
              <a:spcAft>
                <a:spcPts val="0"/>
              </a:spcAft>
              <a:buClr>
                <a:srgbClr val="006FC0"/>
              </a:buClr>
              <a:buSzPts val="2200"/>
              <a:buFont typeface="Arial"/>
              <a:buChar char="•"/>
            </a:pPr>
            <a:r>
              <a:rPr b="1" i="0" lang="en-US" sz="2200" u="none" cap="none" strike="noStrike">
                <a:solidFill>
                  <a:srgbClr val="006FC0"/>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p:txBody>
      </p:sp>
      <p:pic>
        <p:nvPicPr>
          <p:cNvPr id="103" name="Google Shape;103;p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4" name="Google Shape;104;p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00" name="Shape 800"/>
        <p:cNvGrpSpPr/>
        <p:nvPr/>
      </p:nvGrpSpPr>
      <p:grpSpPr>
        <a:xfrm>
          <a:off x="0" y="0"/>
          <a:ext cx="0" cy="0"/>
          <a:chOff x="0" y="0"/>
          <a:chExt cx="0" cy="0"/>
        </a:xfrm>
      </p:grpSpPr>
      <p:sp>
        <p:nvSpPr>
          <p:cNvPr id="801" name="Google Shape;801;p60"/>
          <p:cNvSpPr txBox="1"/>
          <p:nvPr/>
        </p:nvSpPr>
        <p:spPr>
          <a:xfrm>
            <a:off x="513080" y="760603"/>
            <a:ext cx="7555865" cy="49422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950">
              <a:solidFill>
                <a:schemeClr val="dk1"/>
              </a:solidFill>
              <a:latin typeface="Calibri"/>
              <a:ea typeface="Calibri"/>
              <a:cs typeface="Calibri"/>
              <a:sym typeface="Calibri"/>
            </a:endParaRPr>
          </a:p>
          <a:p>
            <a:pPr indent="-343535" lvl="0" marL="369570" marR="0" rtl="0" algn="l">
              <a:lnSpc>
                <a:spcPct val="100000"/>
              </a:lnSpc>
              <a:spcBef>
                <a:spcPts val="0"/>
              </a:spcBef>
              <a:spcAft>
                <a:spcPts val="0"/>
              </a:spcAft>
              <a:buClr>
                <a:srgbClr val="006FC0"/>
              </a:buClr>
              <a:buSzPts val="2000"/>
              <a:buFont typeface="Calibri"/>
              <a:buAutoNum type="arabicPeriod" startAt="4"/>
            </a:pPr>
            <a:r>
              <a:rPr b="1" lang="en-US" sz="2000">
                <a:solidFill>
                  <a:srgbClr val="006FC0"/>
                </a:solidFill>
                <a:latin typeface="Calibri"/>
                <a:ea typeface="Calibri"/>
                <a:cs typeface="Calibri"/>
                <a:sym typeface="Calibri"/>
              </a:rPr>
              <a:t>Top-of-stack </a:t>
            </a:r>
            <a:r>
              <a:rPr b="1" i="1" lang="en-US" sz="2000">
                <a:solidFill>
                  <a:srgbClr val="006FC0"/>
                </a:solidFill>
                <a:latin typeface="Calibri"/>
                <a:ea typeface="Calibri"/>
                <a:cs typeface="Calibri"/>
                <a:sym typeface="Calibri"/>
              </a:rPr>
              <a:t>(i.e., top_sp) </a:t>
            </a:r>
            <a:r>
              <a:rPr b="1" lang="en-US" sz="2000">
                <a:solidFill>
                  <a:srgbClr val="006FC0"/>
                </a:solidFill>
                <a:latin typeface="Calibri"/>
                <a:ea typeface="Calibri"/>
                <a:cs typeface="Calibri"/>
                <a:sym typeface="Calibri"/>
              </a:rPr>
              <a:t>points to the end of the fixed-length fields</a:t>
            </a:r>
            <a:endParaRPr sz="2000">
              <a:solidFill>
                <a:schemeClr val="dk1"/>
              </a:solidFill>
              <a:latin typeface="Calibri"/>
              <a:ea typeface="Calibri"/>
              <a:cs typeface="Calibri"/>
              <a:sym typeface="Calibri"/>
            </a:endParaRPr>
          </a:p>
          <a:p>
            <a:pPr indent="0" lvl="0" marL="369570" marR="0" rtl="0" algn="l">
              <a:lnSpc>
                <a:spcPct val="100000"/>
              </a:lnSpc>
              <a:spcBef>
                <a:spcPts val="1200"/>
              </a:spcBef>
              <a:spcAft>
                <a:spcPts val="0"/>
              </a:spcAft>
              <a:buNone/>
            </a:pPr>
            <a:r>
              <a:rPr b="1" lang="en-US" sz="2000">
                <a:solidFill>
                  <a:srgbClr val="006FC0"/>
                </a:solidFill>
                <a:latin typeface="Calibri"/>
                <a:ea typeface="Calibri"/>
                <a:cs typeface="Calibri"/>
                <a:sym typeface="Calibri"/>
              </a:rPr>
              <a:t>in the activation record.</a:t>
            </a:r>
            <a:endParaRPr sz="2000">
              <a:solidFill>
                <a:schemeClr val="dk1"/>
              </a:solidFill>
              <a:latin typeface="Calibri"/>
              <a:ea typeface="Calibri"/>
              <a:cs typeface="Calibri"/>
              <a:sym typeface="Calibri"/>
            </a:endParaRPr>
          </a:p>
          <a:p>
            <a:pPr indent="-342900" lvl="1" marL="826769" marR="165735" rtl="0" algn="l">
              <a:lnSpc>
                <a:spcPct val="150000"/>
              </a:lnSpc>
              <a:spcBef>
                <a:spcPts val="55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Fixed-length data can then be accessed by fixed offsets, known to the  intermediate-code generator, relative to the top-of-stack pointer</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342900" lvl="1" marL="826769" marR="5080" rtl="0" algn="l">
              <a:lnSpc>
                <a:spcPct val="150000"/>
              </a:lnSpc>
              <a:spcBef>
                <a:spcPts val="505"/>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Variable-length fields in the activation records are actually "above" the  top-of-stack. </a:t>
            </a:r>
            <a:r>
              <a:rPr b="0" i="0" lang="en-US" sz="1800" u="none" cap="none" strike="noStrike">
                <a:solidFill>
                  <a:schemeClr val="dk1"/>
                </a:solidFill>
                <a:latin typeface="Calibri"/>
                <a:ea typeface="Calibri"/>
                <a:cs typeface="Calibri"/>
                <a:sym typeface="Calibri"/>
              </a:rPr>
              <a:t>Their offsets need to be calculated at run time, but they  too can be accessed from the top-of stack pointer, by using a positive  offset.</a:t>
            </a:r>
            <a:endParaRPr b="0" i="0" sz="1800" u="none" cap="none" strike="noStrike">
              <a:solidFill>
                <a:schemeClr val="dk1"/>
              </a:solidFill>
              <a:latin typeface="Calibri"/>
              <a:ea typeface="Calibri"/>
              <a:cs typeface="Calibri"/>
              <a:sym typeface="Calibri"/>
            </a:endParaRPr>
          </a:p>
        </p:txBody>
      </p:sp>
      <p:pic>
        <p:nvPicPr>
          <p:cNvPr id="802" name="Google Shape;802;p6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03" name="Google Shape;803;p6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6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805" name="Google Shape;805;p60"/>
          <p:cNvPicPr preferRelativeResize="0"/>
          <p:nvPr/>
        </p:nvPicPr>
        <p:blipFill rotWithShape="1">
          <a:blip r:embed="rId4">
            <a:alphaModFix/>
          </a:blip>
          <a:srcRect b="0" l="0" r="0" t="0"/>
          <a:stretch/>
        </p:blipFill>
        <p:spPr>
          <a:xfrm>
            <a:off x="8726802" y="2622042"/>
            <a:ext cx="2790085" cy="2886075"/>
          </a:xfrm>
          <a:prstGeom prst="rect">
            <a:avLst/>
          </a:prstGeom>
          <a:noFill/>
          <a:ln>
            <a:noFill/>
          </a:ln>
        </p:spPr>
      </p:pic>
      <p:sp>
        <p:nvSpPr>
          <p:cNvPr id="806" name="Google Shape;806;p60"/>
          <p:cNvSpPr/>
          <p:nvPr/>
        </p:nvSpPr>
        <p:spPr>
          <a:xfrm>
            <a:off x="8631935" y="1868423"/>
            <a:ext cx="24130" cy="4989195"/>
          </a:xfrm>
          <a:custGeom>
            <a:rect b="b" l="l" r="r" t="t"/>
            <a:pathLst>
              <a:path extrusionOk="0" h="4989195" w="24129">
                <a:moveTo>
                  <a:pt x="0" y="0"/>
                </a:moveTo>
                <a:lnTo>
                  <a:pt x="23875" y="4989146"/>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0" name="Shape 810"/>
        <p:cNvGrpSpPr/>
        <p:nvPr/>
      </p:nvGrpSpPr>
      <p:grpSpPr>
        <a:xfrm>
          <a:off x="0" y="0"/>
          <a:ext cx="0" cy="0"/>
          <a:chOff x="0" y="0"/>
          <a:chExt cx="0" cy="0"/>
        </a:xfrm>
      </p:grpSpPr>
      <p:sp>
        <p:nvSpPr>
          <p:cNvPr id="811" name="Google Shape;811;p61"/>
          <p:cNvSpPr txBox="1"/>
          <p:nvPr/>
        </p:nvSpPr>
        <p:spPr>
          <a:xfrm>
            <a:off x="513080" y="760603"/>
            <a:ext cx="6688455" cy="52419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a:p>
            <a:pPr indent="-228600" lvl="0" marL="250825" marR="5080" rtl="0" algn="l">
              <a:lnSpc>
                <a:spcPct val="150100"/>
              </a:lnSpc>
              <a:spcBef>
                <a:spcPts val="1905"/>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An example of how caller and callee might cooperate in  managing the stack is suggested by Fig. 7.7.</a:t>
            </a:r>
            <a:endParaRPr sz="2200">
              <a:solidFill>
                <a:schemeClr val="dk1"/>
              </a:solidFill>
              <a:latin typeface="Calibri"/>
              <a:ea typeface="Calibri"/>
              <a:cs typeface="Calibri"/>
              <a:sym typeface="Calibri"/>
            </a:endParaRPr>
          </a:p>
          <a:p>
            <a:pPr indent="-229234" lvl="1" marL="708025" marR="0" rtl="0" algn="l">
              <a:lnSpc>
                <a:spcPct val="100000"/>
              </a:lnSpc>
              <a:spcBef>
                <a:spcPts val="175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register </a:t>
            </a:r>
            <a:r>
              <a:rPr b="1" i="1" lang="en-US" sz="2000" u="none" cap="none" strike="noStrike">
                <a:solidFill>
                  <a:schemeClr val="dk1"/>
                </a:solidFill>
                <a:latin typeface="Calibri"/>
                <a:ea typeface="Calibri"/>
                <a:cs typeface="Calibri"/>
                <a:sym typeface="Calibri"/>
              </a:rPr>
              <a:t>top-sp </a:t>
            </a:r>
            <a:r>
              <a:rPr b="0" i="0" lang="en-US" sz="2000" u="none" cap="none" strike="noStrike">
                <a:solidFill>
                  <a:schemeClr val="dk1"/>
                </a:solidFill>
                <a:latin typeface="Calibri"/>
                <a:ea typeface="Calibri"/>
                <a:cs typeface="Calibri"/>
                <a:sym typeface="Calibri"/>
              </a:rPr>
              <a:t>points to the end of the machine status</a:t>
            </a:r>
            <a:endParaRPr b="0" i="0" sz="2000" u="none" cap="none" strike="noStrike">
              <a:solidFill>
                <a:schemeClr val="dk1"/>
              </a:solidFill>
              <a:latin typeface="Calibri"/>
              <a:ea typeface="Calibri"/>
              <a:cs typeface="Calibri"/>
              <a:sym typeface="Calibri"/>
            </a:endParaRPr>
          </a:p>
          <a:p>
            <a:pPr indent="0" lvl="0" marL="708025" marR="0" rtl="0" algn="l">
              <a:lnSpc>
                <a:spcPct val="100000"/>
              </a:lnSpc>
              <a:spcBef>
                <a:spcPts val="1200"/>
              </a:spcBef>
              <a:spcAft>
                <a:spcPts val="0"/>
              </a:spcAft>
              <a:buNone/>
            </a:pPr>
            <a:r>
              <a:rPr lang="en-US" sz="2000">
                <a:solidFill>
                  <a:schemeClr val="dk1"/>
                </a:solidFill>
                <a:latin typeface="Calibri"/>
                <a:ea typeface="Calibri"/>
                <a:cs typeface="Calibri"/>
                <a:sym typeface="Calibri"/>
              </a:rPr>
              <a:t>field in the current top activation record.</a:t>
            </a:r>
            <a:endParaRPr sz="2000">
              <a:solidFill>
                <a:schemeClr val="dk1"/>
              </a:solidFill>
              <a:latin typeface="Calibri"/>
              <a:ea typeface="Calibri"/>
              <a:cs typeface="Calibri"/>
              <a:sym typeface="Calibri"/>
            </a:endParaRPr>
          </a:p>
          <a:p>
            <a:pPr indent="-228600" lvl="1" marL="708025" marR="167005" rtl="0" algn="l">
              <a:lnSpc>
                <a:spcPct val="150000"/>
              </a:lnSpc>
              <a:spcBef>
                <a:spcPts val="49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1" i="1" lang="en-US" sz="2000" u="none" cap="none" strike="noStrike">
                <a:solidFill>
                  <a:schemeClr val="dk1"/>
                </a:solidFill>
                <a:latin typeface="Calibri"/>
                <a:ea typeface="Calibri"/>
                <a:cs typeface="Calibri"/>
                <a:sym typeface="Calibri"/>
              </a:rPr>
              <a:t>top-sp </a:t>
            </a:r>
            <a:r>
              <a:rPr b="0" i="0" lang="en-US" sz="2000" u="none" cap="none" strike="noStrike">
                <a:solidFill>
                  <a:schemeClr val="dk1"/>
                </a:solidFill>
                <a:latin typeface="Calibri"/>
                <a:ea typeface="Calibri"/>
                <a:cs typeface="Calibri"/>
                <a:sym typeface="Calibri"/>
              </a:rPr>
              <a:t>pointer position within the callee‘s activation  record is known to the caller, so the caller can be made  responsible for setting </a:t>
            </a:r>
            <a:r>
              <a:rPr b="0" i="1" lang="en-US" sz="2000" u="none" cap="none" strike="noStrike">
                <a:solidFill>
                  <a:schemeClr val="dk1"/>
                </a:solidFill>
                <a:latin typeface="Calibri"/>
                <a:ea typeface="Calibri"/>
                <a:cs typeface="Calibri"/>
                <a:sym typeface="Calibri"/>
              </a:rPr>
              <a:t>top-sp </a:t>
            </a:r>
            <a:r>
              <a:rPr b="0" i="0" lang="en-US" sz="2000" u="none" cap="none" strike="noStrike">
                <a:solidFill>
                  <a:schemeClr val="dk1"/>
                </a:solidFill>
                <a:latin typeface="Calibri"/>
                <a:ea typeface="Calibri"/>
                <a:cs typeface="Calibri"/>
                <a:sym typeface="Calibri"/>
              </a:rPr>
              <a:t>before control is passed to  the callee.</a:t>
            </a:r>
            <a:endParaRPr b="0" i="0" sz="2000" u="none" cap="none" strike="noStrike">
              <a:solidFill>
                <a:schemeClr val="dk1"/>
              </a:solidFill>
              <a:latin typeface="Calibri"/>
              <a:ea typeface="Calibri"/>
              <a:cs typeface="Calibri"/>
              <a:sym typeface="Calibri"/>
            </a:endParaRPr>
          </a:p>
        </p:txBody>
      </p:sp>
      <p:pic>
        <p:nvPicPr>
          <p:cNvPr id="812" name="Google Shape;812;p6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13" name="Google Shape;813;p6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4" name="Google Shape;814;p6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815" name="Google Shape;815;p61"/>
          <p:cNvGrpSpPr/>
          <p:nvPr/>
        </p:nvGrpSpPr>
        <p:grpSpPr>
          <a:xfrm>
            <a:off x="7582488" y="2264509"/>
            <a:ext cx="4359210" cy="3041685"/>
            <a:chOff x="7582488" y="2264509"/>
            <a:chExt cx="4359210" cy="3041685"/>
          </a:xfrm>
        </p:grpSpPr>
        <p:pic>
          <p:nvPicPr>
            <p:cNvPr id="816" name="Google Shape;816;p61"/>
            <p:cNvPicPr preferRelativeResize="0"/>
            <p:nvPr/>
          </p:nvPicPr>
          <p:blipFill rotWithShape="1">
            <a:blip r:embed="rId4">
              <a:alphaModFix/>
            </a:blip>
            <a:srcRect b="0" l="0" r="0" t="0"/>
            <a:stretch/>
          </p:blipFill>
          <p:spPr>
            <a:xfrm>
              <a:off x="7582488" y="2264509"/>
              <a:ext cx="4359210" cy="3041685"/>
            </a:xfrm>
            <a:prstGeom prst="rect">
              <a:avLst/>
            </a:prstGeom>
            <a:noFill/>
            <a:ln>
              <a:noFill/>
            </a:ln>
          </p:spPr>
        </p:pic>
        <p:sp>
          <p:nvSpPr>
            <p:cNvPr id="817" name="Google Shape;817;p61"/>
            <p:cNvSpPr/>
            <p:nvPr/>
          </p:nvSpPr>
          <p:spPr>
            <a:xfrm>
              <a:off x="8230361" y="3688842"/>
              <a:ext cx="1959610" cy="0"/>
            </a:xfrm>
            <a:custGeom>
              <a:rect b="b" l="l" r="r" t="t"/>
              <a:pathLst>
                <a:path extrusionOk="0" h="120000" w="1959609">
                  <a:moveTo>
                    <a:pt x="0" y="0"/>
                  </a:moveTo>
                  <a:lnTo>
                    <a:pt x="1959483"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18" name="Google Shape;818;p61"/>
          <p:cNvSpPr/>
          <p:nvPr/>
        </p:nvSpPr>
        <p:spPr>
          <a:xfrm>
            <a:off x="7478268" y="1527047"/>
            <a:ext cx="24130" cy="4989195"/>
          </a:xfrm>
          <a:custGeom>
            <a:rect b="b" l="l" r="r" t="t"/>
            <a:pathLst>
              <a:path extrusionOk="0" h="4989195" w="24129">
                <a:moveTo>
                  <a:pt x="0" y="0"/>
                </a:moveTo>
                <a:lnTo>
                  <a:pt x="23875" y="4989144"/>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2" name="Shape 822"/>
        <p:cNvGrpSpPr/>
        <p:nvPr/>
      </p:nvGrpSpPr>
      <p:grpSpPr>
        <a:xfrm>
          <a:off x="0" y="0"/>
          <a:ext cx="0" cy="0"/>
          <a:chOff x="0" y="0"/>
          <a:chExt cx="0" cy="0"/>
        </a:xfrm>
      </p:grpSpPr>
      <p:sp>
        <p:nvSpPr>
          <p:cNvPr id="823" name="Google Shape;823;p62"/>
          <p:cNvSpPr txBox="1"/>
          <p:nvPr/>
        </p:nvSpPr>
        <p:spPr>
          <a:xfrm>
            <a:off x="513080" y="760603"/>
            <a:ext cx="6818630" cy="20656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a:p>
            <a:pPr indent="-228600" lvl="0" marL="241300" marR="5080" rtl="0" algn="l">
              <a:lnSpc>
                <a:spcPct val="140100"/>
              </a:lnSpc>
              <a:spcBef>
                <a:spcPts val="74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The calling sequence and its division between caller and callee  is as follows:</a:t>
            </a:r>
            <a:endParaRPr sz="2000">
              <a:solidFill>
                <a:schemeClr val="dk1"/>
              </a:solidFill>
              <a:latin typeface="Calibri"/>
              <a:ea typeface="Calibri"/>
              <a:cs typeface="Calibri"/>
              <a:sym typeface="Calibri"/>
            </a:endParaRPr>
          </a:p>
        </p:txBody>
      </p:sp>
      <p:sp>
        <p:nvSpPr>
          <p:cNvPr id="824" name="Google Shape;824;p62"/>
          <p:cNvSpPr txBox="1"/>
          <p:nvPr/>
        </p:nvSpPr>
        <p:spPr>
          <a:xfrm>
            <a:off x="862075" y="2871952"/>
            <a:ext cx="6211570" cy="751205"/>
          </a:xfrm>
          <a:prstGeom prst="rect">
            <a:avLst/>
          </a:prstGeom>
          <a:noFill/>
          <a:ln>
            <a:noFill/>
          </a:ln>
        </p:spPr>
        <p:txBody>
          <a:bodyPr anchorCtr="0" anchor="t" bIns="0" lIns="0" spcFirstLastPara="1" rIns="0" wrap="square" tIns="12700">
            <a:spAutoFit/>
          </a:bodyPr>
          <a:lstStyle/>
          <a:p>
            <a:pPr indent="-342900" lvl="0" marL="355600" marR="5080" rtl="0" algn="l">
              <a:lnSpc>
                <a:spcPct val="140000"/>
              </a:lnSpc>
              <a:spcBef>
                <a:spcPts val="0"/>
              </a:spcBef>
              <a:spcAft>
                <a:spcPts val="0"/>
              </a:spcAft>
              <a:buNone/>
            </a:pPr>
            <a:r>
              <a:rPr b="1" lang="en-US" sz="1700">
                <a:solidFill>
                  <a:srgbClr val="2E5496"/>
                </a:solidFill>
                <a:latin typeface="Calibri"/>
                <a:ea typeface="Calibri"/>
                <a:cs typeface="Calibri"/>
                <a:sym typeface="Calibri"/>
              </a:rPr>
              <a:t>1.	The caller evaluates the actual parameters and stores them in the  beginning of callee's activation record.</a:t>
            </a:r>
            <a:endParaRPr sz="1700">
              <a:solidFill>
                <a:schemeClr val="dk1"/>
              </a:solidFill>
              <a:latin typeface="Calibri"/>
              <a:ea typeface="Calibri"/>
              <a:cs typeface="Calibri"/>
              <a:sym typeface="Calibri"/>
            </a:endParaRPr>
          </a:p>
        </p:txBody>
      </p:sp>
      <p:sp>
        <p:nvSpPr>
          <p:cNvPr id="825" name="Google Shape;825;p62"/>
          <p:cNvSpPr txBox="1"/>
          <p:nvPr/>
        </p:nvSpPr>
        <p:spPr>
          <a:xfrm>
            <a:off x="862075" y="3764102"/>
            <a:ext cx="6400200" cy="3061800"/>
          </a:xfrm>
          <a:prstGeom prst="rect">
            <a:avLst/>
          </a:prstGeom>
          <a:noFill/>
          <a:ln>
            <a:noFill/>
          </a:ln>
        </p:spPr>
        <p:txBody>
          <a:bodyPr anchorCtr="0" anchor="t" bIns="0" lIns="0" spcFirstLastPara="1" rIns="0" wrap="square" tIns="13325">
            <a:spAutoFit/>
          </a:bodyPr>
          <a:lstStyle/>
          <a:p>
            <a:pPr indent="-342900" lvl="0" marL="355600" marR="0" rtl="0" algn="l">
              <a:lnSpc>
                <a:spcPct val="100000"/>
              </a:lnSpc>
              <a:spcBef>
                <a:spcPts val="0"/>
              </a:spcBef>
              <a:spcAft>
                <a:spcPts val="0"/>
              </a:spcAft>
              <a:buClr>
                <a:srgbClr val="2E5496"/>
              </a:buClr>
              <a:buSzPts val="1700"/>
              <a:buFont typeface="Calibri"/>
              <a:buAutoNum type="arabicPeriod" startAt="2"/>
            </a:pPr>
            <a:r>
              <a:rPr b="1" lang="en-US" sz="1700">
                <a:solidFill>
                  <a:srgbClr val="2E5496"/>
                </a:solidFill>
                <a:latin typeface="Calibri"/>
                <a:ea typeface="Calibri"/>
                <a:cs typeface="Calibri"/>
                <a:sym typeface="Calibri"/>
              </a:rPr>
              <a:t>The caller stores a return address into the callee's activation record.</a:t>
            </a:r>
            <a:endParaRPr sz="1700">
              <a:solidFill>
                <a:schemeClr val="dk1"/>
              </a:solidFill>
              <a:latin typeface="Calibri"/>
              <a:ea typeface="Calibri"/>
              <a:cs typeface="Calibri"/>
              <a:sym typeface="Calibri"/>
            </a:endParaRPr>
          </a:p>
          <a:p>
            <a:pPr indent="-342900" lvl="0" marL="355600" marR="118745" rtl="0" algn="l">
              <a:lnSpc>
                <a:spcPct val="140000"/>
              </a:lnSpc>
              <a:spcBef>
                <a:spcPts val="505"/>
              </a:spcBef>
              <a:spcAft>
                <a:spcPts val="0"/>
              </a:spcAft>
              <a:buClr>
                <a:srgbClr val="2E5496"/>
              </a:buClr>
              <a:buSzPts val="1700"/>
              <a:buFont typeface="Calibri"/>
              <a:buAutoNum type="arabicPeriod" startAt="2"/>
            </a:pPr>
            <a:r>
              <a:rPr b="1" lang="en-US" sz="1700">
                <a:solidFill>
                  <a:srgbClr val="2E5496"/>
                </a:solidFill>
                <a:latin typeface="Calibri"/>
                <a:ea typeface="Calibri"/>
                <a:cs typeface="Calibri"/>
                <a:sym typeface="Calibri"/>
              </a:rPr>
              <a:t>The caller stores the old value of top-sp into the callee's activation  record (i.e., in control link field)</a:t>
            </a:r>
            <a:endParaRPr sz="1700">
              <a:solidFill>
                <a:schemeClr val="dk1"/>
              </a:solidFill>
              <a:latin typeface="Calibri"/>
              <a:ea typeface="Calibri"/>
              <a:cs typeface="Calibri"/>
              <a:sym typeface="Calibri"/>
            </a:endParaRPr>
          </a:p>
          <a:p>
            <a:pPr indent="0" lvl="0" marL="355600" marR="0" rtl="0" algn="l">
              <a:lnSpc>
                <a:spcPct val="100000"/>
              </a:lnSpc>
              <a:spcBef>
                <a:spcPts val="815"/>
              </a:spcBef>
              <a:spcAft>
                <a:spcPts val="0"/>
              </a:spcAft>
              <a:buNone/>
            </a:pPr>
            <a:r>
              <a:rPr b="1" lang="en-US" sz="1700">
                <a:solidFill>
                  <a:srgbClr val="2E5496"/>
                </a:solidFill>
                <a:latin typeface="Calibri"/>
                <a:ea typeface="Calibri"/>
                <a:cs typeface="Calibri"/>
                <a:sym typeface="Calibri"/>
              </a:rPr>
              <a:t>The caller then increments top-sp to the position shown in Fig. 7.7.</a:t>
            </a:r>
            <a:endParaRPr sz="1700">
              <a:solidFill>
                <a:schemeClr val="dk1"/>
              </a:solidFill>
              <a:latin typeface="Calibri"/>
              <a:ea typeface="Calibri"/>
              <a:cs typeface="Calibri"/>
              <a:sym typeface="Calibri"/>
            </a:endParaRPr>
          </a:p>
          <a:p>
            <a:pPr indent="0" lvl="0" marL="355600" marR="29844" rtl="0" algn="l">
              <a:lnSpc>
                <a:spcPct val="140000"/>
              </a:lnSpc>
              <a:spcBef>
                <a:spcPts val="5"/>
              </a:spcBef>
              <a:spcAft>
                <a:spcPts val="0"/>
              </a:spcAft>
              <a:buNone/>
            </a:pPr>
            <a:r>
              <a:rPr b="1" lang="en-US" sz="1700">
                <a:solidFill>
                  <a:srgbClr val="2E5496"/>
                </a:solidFill>
                <a:latin typeface="Calibri"/>
                <a:ea typeface="Calibri"/>
                <a:cs typeface="Calibri"/>
                <a:sym typeface="Calibri"/>
              </a:rPr>
              <a:t>That is, top-sp is moved past the caller's local data and temporaries  and the callee's parameters and status fields.</a:t>
            </a:r>
            <a:r>
              <a:rPr b="1" lang="en-US" sz="1700">
                <a:solidFill>
                  <a:srgbClr val="538235"/>
                </a:solidFill>
                <a:latin typeface="Calibri"/>
                <a:ea typeface="Calibri"/>
                <a:cs typeface="Calibri"/>
                <a:sym typeface="Calibri"/>
              </a:rPr>
              <a:t>The callee saves the register values and other status information.The callee initializes its local data and begins execution.</a:t>
            </a:r>
            <a:endParaRPr sz="1700">
              <a:solidFill>
                <a:schemeClr val="dk1"/>
              </a:solidFill>
              <a:latin typeface="Calibri"/>
              <a:ea typeface="Calibri"/>
              <a:cs typeface="Calibri"/>
              <a:sym typeface="Calibri"/>
            </a:endParaRPr>
          </a:p>
        </p:txBody>
      </p:sp>
      <p:pic>
        <p:nvPicPr>
          <p:cNvPr id="826" name="Google Shape;826;p6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27" name="Google Shape;827;p6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6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829" name="Google Shape;829;p62"/>
          <p:cNvGrpSpPr/>
          <p:nvPr/>
        </p:nvGrpSpPr>
        <p:grpSpPr>
          <a:xfrm>
            <a:off x="7516423" y="2272450"/>
            <a:ext cx="4657276" cy="3250500"/>
            <a:chOff x="7516423" y="2272450"/>
            <a:chExt cx="4657276" cy="3250500"/>
          </a:xfrm>
        </p:grpSpPr>
        <p:pic>
          <p:nvPicPr>
            <p:cNvPr id="830" name="Google Shape;830;p62"/>
            <p:cNvPicPr preferRelativeResize="0"/>
            <p:nvPr/>
          </p:nvPicPr>
          <p:blipFill rotWithShape="1">
            <a:blip r:embed="rId4">
              <a:alphaModFix/>
            </a:blip>
            <a:srcRect b="0" l="0" r="0" t="0"/>
            <a:stretch/>
          </p:blipFill>
          <p:spPr>
            <a:xfrm>
              <a:off x="7516423" y="2272450"/>
              <a:ext cx="4657276" cy="3250500"/>
            </a:xfrm>
            <a:prstGeom prst="rect">
              <a:avLst/>
            </a:prstGeom>
            <a:noFill/>
            <a:ln>
              <a:noFill/>
            </a:ln>
          </p:spPr>
        </p:pic>
        <p:sp>
          <p:nvSpPr>
            <p:cNvPr id="831" name="Google Shape;831;p62"/>
            <p:cNvSpPr/>
            <p:nvPr/>
          </p:nvSpPr>
          <p:spPr>
            <a:xfrm>
              <a:off x="10378439" y="2450592"/>
              <a:ext cx="280670" cy="2682240"/>
            </a:xfrm>
            <a:custGeom>
              <a:rect b="b" l="l" r="r" t="t"/>
              <a:pathLst>
                <a:path extrusionOk="0" h="2682240" w="280670">
                  <a:moveTo>
                    <a:pt x="0" y="0"/>
                  </a:moveTo>
                  <a:lnTo>
                    <a:pt x="54590" y="1829"/>
                  </a:lnTo>
                  <a:lnTo>
                    <a:pt x="99155" y="6826"/>
                  </a:lnTo>
                  <a:lnTo>
                    <a:pt x="129194" y="14251"/>
                  </a:lnTo>
                  <a:lnTo>
                    <a:pt x="140207" y="23368"/>
                  </a:lnTo>
                  <a:lnTo>
                    <a:pt x="140207" y="631190"/>
                  </a:lnTo>
                  <a:lnTo>
                    <a:pt x="151221" y="640306"/>
                  </a:lnTo>
                  <a:lnTo>
                    <a:pt x="181260" y="647731"/>
                  </a:lnTo>
                  <a:lnTo>
                    <a:pt x="225825" y="652728"/>
                  </a:lnTo>
                  <a:lnTo>
                    <a:pt x="280415" y="654558"/>
                  </a:lnTo>
                  <a:lnTo>
                    <a:pt x="225825" y="656387"/>
                  </a:lnTo>
                  <a:lnTo>
                    <a:pt x="181260" y="661384"/>
                  </a:lnTo>
                  <a:lnTo>
                    <a:pt x="151221" y="668809"/>
                  </a:lnTo>
                  <a:lnTo>
                    <a:pt x="140207" y="677926"/>
                  </a:lnTo>
                  <a:lnTo>
                    <a:pt x="140207" y="1285748"/>
                  </a:lnTo>
                  <a:lnTo>
                    <a:pt x="129194" y="1294864"/>
                  </a:lnTo>
                  <a:lnTo>
                    <a:pt x="99155" y="1302289"/>
                  </a:lnTo>
                  <a:lnTo>
                    <a:pt x="54590" y="1307286"/>
                  </a:lnTo>
                  <a:lnTo>
                    <a:pt x="0" y="1309116"/>
                  </a:lnTo>
                </a:path>
                <a:path extrusionOk="0" h="2682240" w="280670">
                  <a:moveTo>
                    <a:pt x="0" y="1374648"/>
                  </a:moveTo>
                  <a:lnTo>
                    <a:pt x="54590" y="1376477"/>
                  </a:lnTo>
                  <a:lnTo>
                    <a:pt x="99155" y="1381474"/>
                  </a:lnTo>
                  <a:lnTo>
                    <a:pt x="129194" y="1388899"/>
                  </a:lnTo>
                  <a:lnTo>
                    <a:pt x="140207" y="1398016"/>
                  </a:lnTo>
                  <a:lnTo>
                    <a:pt x="140207" y="2005076"/>
                  </a:lnTo>
                  <a:lnTo>
                    <a:pt x="151221" y="2014192"/>
                  </a:lnTo>
                  <a:lnTo>
                    <a:pt x="181260" y="2021617"/>
                  </a:lnTo>
                  <a:lnTo>
                    <a:pt x="225825" y="2026614"/>
                  </a:lnTo>
                  <a:lnTo>
                    <a:pt x="280415" y="2028444"/>
                  </a:lnTo>
                  <a:lnTo>
                    <a:pt x="225825" y="2030273"/>
                  </a:lnTo>
                  <a:lnTo>
                    <a:pt x="181260" y="2035270"/>
                  </a:lnTo>
                  <a:lnTo>
                    <a:pt x="151221" y="2042695"/>
                  </a:lnTo>
                  <a:lnTo>
                    <a:pt x="140207" y="2051812"/>
                  </a:lnTo>
                  <a:lnTo>
                    <a:pt x="140207" y="2658872"/>
                  </a:lnTo>
                  <a:lnTo>
                    <a:pt x="129194" y="2667988"/>
                  </a:lnTo>
                  <a:lnTo>
                    <a:pt x="99155" y="2675413"/>
                  </a:lnTo>
                  <a:lnTo>
                    <a:pt x="54590" y="2680410"/>
                  </a:lnTo>
                  <a:lnTo>
                    <a:pt x="0" y="268224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2" name="Google Shape;832;p62"/>
            <p:cNvSpPr/>
            <p:nvPr/>
          </p:nvSpPr>
          <p:spPr>
            <a:xfrm>
              <a:off x="8224265" y="3798570"/>
              <a:ext cx="2066925" cy="0"/>
            </a:xfrm>
            <a:custGeom>
              <a:rect b="b" l="l" r="r" t="t"/>
              <a:pathLst>
                <a:path extrusionOk="0" h="120000" w="2066925">
                  <a:moveTo>
                    <a:pt x="0" y="0"/>
                  </a:moveTo>
                  <a:lnTo>
                    <a:pt x="2066416"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3" name="Google Shape;833;p62"/>
            <p:cNvPicPr preferRelativeResize="0"/>
            <p:nvPr/>
          </p:nvPicPr>
          <p:blipFill rotWithShape="1">
            <a:blip r:embed="rId5">
              <a:alphaModFix/>
            </a:blip>
            <a:srcRect b="0" l="0" r="0" t="0"/>
            <a:stretch/>
          </p:blipFill>
          <p:spPr>
            <a:xfrm>
              <a:off x="7920989" y="3310890"/>
              <a:ext cx="229996" cy="76200"/>
            </a:xfrm>
            <a:prstGeom prst="rect">
              <a:avLst/>
            </a:prstGeom>
            <a:noFill/>
            <a:ln>
              <a:noFill/>
            </a:ln>
          </p:spPr>
        </p:pic>
      </p:grpSp>
      <p:sp>
        <p:nvSpPr>
          <p:cNvPr id="834" name="Google Shape;834;p62"/>
          <p:cNvSpPr/>
          <p:nvPr/>
        </p:nvSpPr>
        <p:spPr>
          <a:xfrm>
            <a:off x="7373111" y="1908048"/>
            <a:ext cx="34925" cy="4950460"/>
          </a:xfrm>
          <a:custGeom>
            <a:rect b="b" l="l" r="r" t="t"/>
            <a:pathLst>
              <a:path extrusionOk="0" h="4950459" w="34925">
                <a:moveTo>
                  <a:pt x="0" y="0"/>
                </a:moveTo>
                <a:lnTo>
                  <a:pt x="34650" y="4949950"/>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5" name="Google Shape;835;p62"/>
          <p:cNvSpPr txBox="1"/>
          <p:nvPr/>
        </p:nvSpPr>
        <p:spPr>
          <a:xfrm>
            <a:off x="7461631" y="3208731"/>
            <a:ext cx="425450"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1200">
                <a:solidFill>
                  <a:srgbClr val="D9D9D9"/>
                </a:solidFill>
                <a:latin typeface="Calibri"/>
                <a:ea typeface="Calibri"/>
                <a:cs typeface="Calibri"/>
                <a:sym typeface="Calibri"/>
              </a:rPr>
              <a:t>top-sp</a:t>
            </a:r>
            <a:endParaRPr sz="1200">
              <a:solidFill>
                <a:schemeClr val="dk1"/>
              </a:solidFill>
              <a:latin typeface="Calibri"/>
              <a:ea typeface="Calibri"/>
              <a:cs typeface="Calibri"/>
              <a:sym typeface="Calibri"/>
            </a:endParaRPr>
          </a:p>
        </p:txBody>
      </p:sp>
      <p:sp>
        <p:nvSpPr>
          <p:cNvPr id="836" name="Google Shape;836;p62"/>
          <p:cNvSpPr/>
          <p:nvPr/>
        </p:nvSpPr>
        <p:spPr>
          <a:xfrm>
            <a:off x="7655559" y="3461003"/>
            <a:ext cx="76200" cy="1160145"/>
          </a:xfrm>
          <a:custGeom>
            <a:rect b="b" l="l" r="r" t="t"/>
            <a:pathLst>
              <a:path extrusionOk="0" h="1160145" w="76200">
                <a:moveTo>
                  <a:pt x="0" y="1083691"/>
                </a:moveTo>
                <a:lnTo>
                  <a:pt x="37592" y="1160145"/>
                </a:lnTo>
                <a:lnTo>
                  <a:pt x="69872" y="1096645"/>
                </a:lnTo>
                <a:lnTo>
                  <a:pt x="31623" y="1096645"/>
                </a:lnTo>
                <a:lnTo>
                  <a:pt x="31701" y="1083902"/>
                </a:lnTo>
                <a:lnTo>
                  <a:pt x="0" y="1083691"/>
                </a:lnTo>
                <a:close/>
              </a:path>
              <a:path extrusionOk="0" h="1160145" w="76200">
                <a:moveTo>
                  <a:pt x="31701" y="1083902"/>
                </a:moveTo>
                <a:lnTo>
                  <a:pt x="31623" y="1096645"/>
                </a:lnTo>
                <a:lnTo>
                  <a:pt x="44323" y="1096645"/>
                </a:lnTo>
                <a:lnTo>
                  <a:pt x="44400" y="1083987"/>
                </a:lnTo>
                <a:lnTo>
                  <a:pt x="31701" y="1083902"/>
                </a:lnTo>
                <a:close/>
              </a:path>
              <a:path extrusionOk="0" h="1160145" w="76200">
                <a:moveTo>
                  <a:pt x="44400" y="1083987"/>
                </a:moveTo>
                <a:lnTo>
                  <a:pt x="44323" y="1096645"/>
                </a:lnTo>
                <a:lnTo>
                  <a:pt x="69872" y="1096645"/>
                </a:lnTo>
                <a:lnTo>
                  <a:pt x="76200" y="1084199"/>
                </a:lnTo>
                <a:lnTo>
                  <a:pt x="44400" y="1083987"/>
                </a:lnTo>
                <a:close/>
              </a:path>
              <a:path extrusionOk="0" h="1160145" w="76200">
                <a:moveTo>
                  <a:pt x="51054" y="0"/>
                </a:moveTo>
                <a:lnTo>
                  <a:pt x="38354" y="0"/>
                </a:lnTo>
                <a:lnTo>
                  <a:pt x="31701" y="1083902"/>
                </a:lnTo>
                <a:lnTo>
                  <a:pt x="44400" y="1083987"/>
                </a:lnTo>
                <a:lnTo>
                  <a:pt x="51054" y="0"/>
                </a:lnTo>
                <a:close/>
              </a:path>
            </a:pathLst>
          </a:custGeom>
          <a:solidFill>
            <a:srgbClr val="D9D9D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40" name="Shape 840"/>
        <p:cNvGrpSpPr/>
        <p:nvPr/>
      </p:nvGrpSpPr>
      <p:grpSpPr>
        <a:xfrm>
          <a:off x="0" y="0"/>
          <a:ext cx="0" cy="0"/>
          <a:chOff x="0" y="0"/>
          <a:chExt cx="0" cy="0"/>
        </a:xfrm>
      </p:grpSpPr>
      <p:sp>
        <p:nvSpPr>
          <p:cNvPr id="841" name="Google Shape;841;p63"/>
          <p:cNvSpPr txBox="1"/>
          <p:nvPr/>
        </p:nvSpPr>
        <p:spPr>
          <a:xfrm>
            <a:off x="513080" y="2172157"/>
            <a:ext cx="2667000" cy="36068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006FC0"/>
              </a:buClr>
              <a:buSzPts val="2200"/>
              <a:buFont typeface="Arial"/>
              <a:buChar char="•"/>
            </a:pPr>
            <a:r>
              <a:rPr b="1" i="1" lang="en-US" sz="2200">
                <a:solidFill>
                  <a:srgbClr val="006FC0"/>
                </a:solidFill>
                <a:latin typeface="Calibri"/>
                <a:ea typeface="Calibri"/>
                <a:cs typeface="Calibri"/>
                <a:sym typeface="Calibri"/>
              </a:rPr>
              <a:t>A return sequence is:</a:t>
            </a:r>
            <a:endParaRPr sz="2200">
              <a:solidFill>
                <a:schemeClr val="dk1"/>
              </a:solidFill>
              <a:latin typeface="Calibri"/>
              <a:ea typeface="Calibri"/>
              <a:cs typeface="Calibri"/>
              <a:sym typeface="Calibri"/>
            </a:endParaRPr>
          </a:p>
        </p:txBody>
      </p:sp>
      <p:sp>
        <p:nvSpPr>
          <p:cNvPr id="842" name="Google Shape;842;p63"/>
          <p:cNvSpPr txBox="1"/>
          <p:nvPr/>
        </p:nvSpPr>
        <p:spPr>
          <a:xfrm>
            <a:off x="862075" y="2579014"/>
            <a:ext cx="6146165" cy="894080"/>
          </a:xfrm>
          <a:prstGeom prst="rect">
            <a:avLst/>
          </a:prstGeom>
          <a:noFill/>
          <a:ln>
            <a:noFill/>
          </a:ln>
        </p:spPr>
        <p:txBody>
          <a:bodyPr anchorCtr="0" anchor="t" bIns="0" lIns="0" spcFirstLastPara="1" rIns="0" wrap="square" tIns="12700">
            <a:spAutoFit/>
          </a:bodyPr>
          <a:lstStyle/>
          <a:p>
            <a:pPr indent="-342900" lvl="0" marL="355600" marR="5080" rtl="0" algn="l">
              <a:lnSpc>
                <a:spcPct val="150000"/>
              </a:lnSpc>
              <a:spcBef>
                <a:spcPts val="0"/>
              </a:spcBef>
              <a:spcAft>
                <a:spcPts val="0"/>
              </a:spcAft>
              <a:buNone/>
            </a:pPr>
            <a:r>
              <a:rPr b="1" lang="en-US" sz="1900">
                <a:solidFill>
                  <a:srgbClr val="385622"/>
                </a:solidFill>
                <a:latin typeface="Calibri"/>
                <a:ea typeface="Calibri"/>
                <a:cs typeface="Calibri"/>
                <a:sym typeface="Calibri"/>
              </a:rPr>
              <a:t>1.	The callee places the return value next to the parameters,  as in Fig. 7.5.</a:t>
            </a:r>
            <a:endParaRPr sz="1900">
              <a:solidFill>
                <a:schemeClr val="dk1"/>
              </a:solidFill>
              <a:latin typeface="Calibri"/>
              <a:ea typeface="Calibri"/>
              <a:cs typeface="Calibri"/>
              <a:sym typeface="Calibri"/>
            </a:endParaRPr>
          </a:p>
        </p:txBody>
      </p:sp>
      <p:sp>
        <p:nvSpPr>
          <p:cNvPr id="843" name="Google Shape;843;p63"/>
          <p:cNvSpPr txBox="1"/>
          <p:nvPr/>
        </p:nvSpPr>
        <p:spPr>
          <a:xfrm>
            <a:off x="862075" y="3511020"/>
            <a:ext cx="6253480" cy="1329690"/>
          </a:xfrm>
          <a:prstGeom prst="rect">
            <a:avLst/>
          </a:prstGeom>
          <a:noFill/>
          <a:ln>
            <a:noFill/>
          </a:ln>
        </p:spPr>
        <p:txBody>
          <a:bodyPr anchorCtr="0" anchor="t" bIns="0" lIns="0" spcFirstLastPara="1" rIns="0" wrap="square" tIns="13325">
            <a:spAutoFit/>
          </a:bodyPr>
          <a:lstStyle/>
          <a:p>
            <a:pPr indent="-342900" lvl="0" marL="355600" marR="5080" rtl="0" algn="l">
              <a:lnSpc>
                <a:spcPct val="150000"/>
              </a:lnSpc>
              <a:spcBef>
                <a:spcPts val="0"/>
              </a:spcBef>
              <a:spcAft>
                <a:spcPts val="0"/>
              </a:spcAft>
              <a:buNone/>
            </a:pPr>
            <a:r>
              <a:rPr b="1" lang="en-US" sz="1900">
                <a:solidFill>
                  <a:srgbClr val="385622"/>
                </a:solidFill>
                <a:latin typeface="Calibri"/>
                <a:ea typeface="Calibri"/>
                <a:cs typeface="Calibri"/>
                <a:sym typeface="Calibri"/>
              </a:rPr>
              <a:t>2.	Using information in the machine-status field, the callee  restores top-sp and other registers, and then branches to  the return address that the caller placed in the status field.</a:t>
            </a:r>
            <a:endParaRPr sz="1900">
              <a:solidFill>
                <a:schemeClr val="dk1"/>
              </a:solidFill>
              <a:latin typeface="Calibri"/>
              <a:ea typeface="Calibri"/>
              <a:cs typeface="Calibri"/>
              <a:sym typeface="Calibri"/>
            </a:endParaRPr>
          </a:p>
        </p:txBody>
      </p:sp>
      <p:sp>
        <p:nvSpPr>
          <p:cNvPr id="844" name="Google Shape;844;p63"/>
          <p:cNvSpPr txBox="1"/>
          <p:nvPr/>
        </p:nvSpPr>
        <p:spPr>
          <a:xfrm>
            <a:off x="862075" y="4878200"/>
            <a:ext cx="6096635" cy="1329690"/>
          </a:xfrm>
          <a:prstGeom prst="rect">
            <a:avLst/>
          </a:prstGeom>
          <a:noFill/>
          <a:ln>
            <a:noFill/>
          </a:ln>
        </p:spPr>
        <p:txBody>
          <a:bodyPr anchorCtr="0" anchor="t" bIns="0" lIns="0" spcFirstLastPara="1" rIns="0" wrap="square" tIns="13325">
            <a:spAutoFit/>
          </a:bodyPr>
          <a:lstStyle/>
          <a:p>
            <a:pPr indent="-342900" lvl="0" marL="355600" marR="5080" rtl="0" algn="just">
              <a:lnSpc>
                <a:spcPct val="150100"/>
              </a:lnSpc>
              <a:spcBef>
                <a:spcPts val="0"/>
              </a:spcBef>
              <a:spcAft>
                <a:spcPts val="0"/>
              </a:spcAft>
              <a:buNone/>
            </a:pPr>
            <a:r>
              <a:rPr b="1" lang="en-US" sz="1900">
                <a:solidFill>
                  <a:srgbClr val="001F5F"/>
                </a:solidFill>
                <a:latin typeface="Calibri"/>
                <a:ea typeface="Calibri"/>
                <a:cs typeface="Calibri"/>
                <a:sym typeface="Calibri"/>
              </a:rPr>
              <a:t>3. Although top-sp has been decremented, the caller knows  where the return value is, relative to the current value of  top-sp; the caller therefore may use that value.</a:t>
            </a:r>
            <a:endParaRPr sz="1900">
              <a:solidFill>
                <a:schemeClr val="dk1"/>
              </a:solidFill>
              <a:latin typeface="Calibri"/>
              <a:ea typeface="Calibri"/>
              <a:cs typeface="Calibri"/>
              <a:sym typeface="Calibri"/>
            </a:endParaRPr>
          </a:p>
        </p:txBody>
      </p:sp>
      <p:sp>
        <p:nvSpPr>
          <p:cNvPr id="845" name="Google Shape;845;p63"/>
          <p:cNvSpPr txBox="1"/>
          <p:nvPr/>
        </p:nvSpPr>
        <p:spPr>
          <a:xfrm>
            <a:off x="513080" y="1426210"/>
            <a:ext cx="2657475" cy="45212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Calling Sequences</a:t>
            </a:r>
            <a:endParaRPr sz="2800">
              <a:solidFill>
                <a:schemeClr val="dk1"/>
              </a:solidFill>
              <a:latin typeface="Calibri"/>
              <a:ea typeface="Calibri"/>
              <a:cs typeface="Calibri"/>
              <a:sym typeface="Calibri"/>
            </a:endParaRPr>
          </a:p>
        </p:txBody>
      </p:sp>
      <p:sp>
        <p:nvSpPr>
          <p:cNvPr id="846" name="Google Shape;846;p63"/>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847" name="Google Shape;847;p6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48" name="Google Shape;848;p6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6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850" name="Google Shape;850;p63"/>
          <p:cNvGrpSpPr/>
          <p:nvPr/>
        </p:nvGrpSpPr>
        <p:grpSpPr>
          <a:xfrm>
            <a:off x="7371643" y="3660874"/>
            <a:ext cx="4657276" cy="3197123"/>
            <a:chOff x="7371643" y="3660874"/>
            <a:chExt cx="4657276" cy="3197123"/>
          </a:xfrm>
        </p:grpSpPr>
        <p:pic>
          <p:nvPicPr>
            <p:cNvPr id="851" name="Google Shape;851;p63"/>
            <p:cNvPicPr preferRelativeResize="0"/>
            <p:nvPr/>
          </p:nvPicPr>
          <p:blipFill rotWithShape="1">
            <a:blip r:embed="rId4">
              <a:alphaModFix/>
            </a:blip>
            <a:srcRect b="0" l="0" r="0" t="0"/>
            <a:stretch/>
          </p:blipFill>
          <p:spPr>
            <a:xfrm>
              <a:off x="7371643" y="3660874"/>
              <a:ext cx="4657276" cy="3197123"/>
            </a:xfrm>
            <a:prstGeom prst="rect">
              <a:avLst/>
            </a:prstGeom>
            <a:noFill/>
            <a:ln>
              <a:noFill/>
            </a:ln>
          </p:spPr>
        </p:pic>
        <p:sp>
          <p:nvSpPr>
            <p:cNvPr id="852" name="Google Shape;852;p63"/>
            <p:cNvSpPr/>
            <p:nvPr/>
          </p:nvSpPr>
          <p:spPr>
            <a:xfrm>
              <a:off x="8085582" y="5191505"/>
              <a:ext cx="2066925" cy="0"/>
            </a:xfrm>
            <a:custGeom>
              <a:rect b="b" l="l" r="r" t="t"/>
              <a:pathLst>
                <a:path extrusionOk="0" h="120000" w="2066925">
                  <a:moveTo>
                    <a:pt x="0" y="0"/>
                  </a:moveTo>
                  <a:lnTo>
                    <a:pt x="2066417"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53" name="Google Shape;853;p63"/>
            <p:cNvPicPr preferRelativeResize="0"/>
            <p:nvPr/>
          </p:nvPicPr>
          <p:blipFill rotWithShape="1">
            <a:blip r:embed="rId5">
              <a:alphaModFix/>
            </a:blip>
            <a:srcRect b="0" l="0" r="0" t="0"/>
            <a:stretch/>
          </p:blipFill>
          <p:spPr>
            <a:xfrm>
              <a:off x="7760970" y="4693158"/>
              <a:ext cx="229997" cy="76200"/>
            </a:xfrm>
            <a:prstGeom prst="rect">
              <a:avLst/>
            </a:prstGeom>
            <a:noFill/>
            <a:ln>
              <a:noFill/>
            </a:ln>
          </p:spPr>
        </p:pic>
      </p:grpSp>
      <p:sp>
        <p:nvSpPr>
          <p:cNvPr id="854" name="Google Shape;854;p63"/>
          <p:cNvSpPr txBox="1"/>
          <p:nvPr/>
        </p:nvSpPr>
        <p:spPr>
          <a:xfrm>
            <a:off x="8433816" y="1350263"/>
            <a:ext cx="1403985" cy="164592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24750">
            <a:spAutoFit/>
          </a:bodyPr>
          <a:lstStyle/>
          <a:p>
            <a:pPr indent="0" lvl="0" marL="254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Actual Parameters</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Returned values</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Control Link</a:t>
            </a:r>
            <a:endParaRPr sz="800">
              <a:solidFill>
                <a:schemeClr val="dk1"/>
              </a:solidFill>
              <a:latin typeface="Consolas"/>
              <a:ea typeface="Consolas"/>
              <a:cs typeface="Consolas"/>
              <a:sym typeface="Consolas"/>
            </a:endParaRPr>
          </a:p>
          <a:p>
            <a:pPr indent="0" lvl="0" marL="4445" marR="0" rtl="0" algn="ctr">
              <a:lnSpc>
                <a:spcPct val="100000"/>
              </a:lnSpc>
              <a:spcBef>
                <a:spcPts val="5"/>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Access Link</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Saved machine Status</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Local data</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Temporaries</a:t>
            </a:r>
            <a:endParaRPr sz="800">
              <a:solidFill>
                <a:schemeClr val="dk1"/>
              </a:solidFill>
              <a:latin typeface="Consolas"/>
              <a:ea typeface="Consolas"/>
              <a:cs typeface="Consolas"/>
              <a:sym typeface="Consolas"/>
            </a:endParaRPr>
          </a:p>
        </p:txBody>
      </p:sp>
      <p:sp>
        <p:nvSpPr>
          <p:cNvPr id="855" name="Google Shape;855;p63"/>
          <p:cNvSpPr txBox="1"/>
          <p:nvPr/>
        </p:nvSpPr>
        <p:spPr>
          <a:xfrm>
            <a:off x="8272018" y="3056381"/>
            <a:ext cx="2033905"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000">
                <a:solidFill>
                  <a:schemeClr val="dk1"/>
                </a:solidFill>
                <a:latin typeface="Calibri"/>
                <a:ea typeface="Calibri"/>
                <a:cs typeface="Calibri"/>
                <a:sym typeface="Calibri"/>
              </a:rPr>
              <a:t>Figure 7.5: </a:t>
            </a:r>
            <a:r>
              <a:rPr b="1" lang="en-US" sz="1000">
                <a:solidFill>
                  <a:srgbClr val="6F2F9F"/>
                </a:solidFill>
                <a:latin typeface="Calibri"/>
                <a:ea typeface="Calibri"/>
                <a:cs typeface="Calibri"/>
                <a:sym typeface="Calibri"/>
              </a:rPr>
              <a:t>A general activation record</a:t>
            </a:r>
            <a:endParaRPr sz="1000">
              <a:solidFill>
                <a:schemeClr val="dk1"/>
              </a:solidFill>
              <a:latin typeface="Calibri"/>
              <a:ea typeface="Calibri"/>
              <a:cs typeface="Calibri"/>
              <a:sym typeface="Calibri"/>
            </a:endParaRPr>
          </a:p>
        </p:txBody>
      </p:sp>
      <p:sp>
        <p:nvSpPr>
          <p:cNvPr id="856" name="Google Shape;856;p63"/>
          <p:cNvSpPr txBox="1"/>
          <p:nvPr/>
        </p:nvSpPr>
        <p:spPr>
          <a:xfrm>
            <a:off x="7199756" y="4576317"/>
            <a:ext cx="49466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1400">
                <a:solidFill>
                  <a:srgbClr val="001F5F"/>
                </a:solidFill>
                <a:latin typeface="Calibri"/>
                <a:ea typeface="Calibri"/>
                <a:cs typeface="Calibri"/>
                <a:sym typeface="Calibri"/>
              </a:rPr>
              <a:t>top-sp</a:t>
            </a:r>
            <a:endParaRPr sz="1400">
              <a:solidFill>
                <a:schemeClr val="dk1"/>
              </a:solidFill>
              <a:latin typeface="Calibri"/>
              <a:ea typeface="Calibri"/>
              <a:cs typeface="Calibri"/>
              <a:sym typeface="Calibri"/>
            </a:endParaRPr>
          </a:p>
        </p:txBody>
      </p:sp>
      <p:grpSp>
        <p:nvGrpSpPr>
          <p:cNvPr id="857" name="Google Shape;857;p63"/>
          <p:cNvGrpSpPr/>
          <p:nvPr/>
        </p:nvGrpSpPr>
        <p:grpSpPr>
          <a:xfrm>
            <a:off x="6976871" y="1868423"/>
            <a:ext cx="1086612" cy="4989195"/>
            <a:chOff x="6976871" y="1868423"/>
            <a:chExt cx="1086612" cy="4989195"/>
          </a:xfrm>
        </p:grpSpPr>
        <p:pic>
          <p:nvPicPr>
            <p:cNvPr id="858" name="Google Shape;858;p63"/>
            <p:cNvPicPr preferRelativeResize="0"/>
            <p:nvPr/>
          </p:nvPicPr>
          <p:blipFill rotWithShape="1">
            <a:blip r:embed="rId6">
              <a:alphaModFix/>
            </a:blip>
            <a:srcRect b="0" l="0" r="0" t="0"/>
            <a:stretch/>
          </p:blipFill>
          <p:spPr>
            <a:xfrm>
              <a:off x="6976871" y="6024371"/>
              <a:ext cx="1086612" cy="399288"/>
            </a:xfrm>
            <a:prstGeom prst="rect">
              <a:avLst/>
            </a:prstGeom>
            <a:noFill/>
            <a:ln>
              <a:noFill/>
            </a:ln>
          </p:spPr>
        </p:pic>
        <p:sp>
          <p:nvSpPr>
            <p:cNvPr id="859" name="Google Shape;859;p63"/>
            <p:cNvSpPr/>
            <p:nvPr/>
          </p:nvSpPr>
          <p:spPr>
            <a:xfrm>
              <a:off x="7156703" y="1868423"/>
              <a:ext cx="34925" cy="4989195"/>
            </a:xfrm>
            <a:custGeom>
              <a:rect b="b" l="l" r="r" t="t"/>
              <a:pathLst>
                <a:path extrusionOk="0" h="4989195" w="34925">
                  <a:moveTo>
                    <a:pt x="0" y="0"/>
                  </a:moveTo>
                  <a:lnTo>
                    <a:pt x="34925" y="4989146"/>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63"/>
            <p:cNvSpPr/>
            <p:nvPr/>
          </p:nvSpPr>
          <p:spPr>
            <a:xfrm>
              <a:off x="7482839" y="4861559"/>
              <a:ext cx="76200" cy="1051560"/>
            </a:xfrm>
            <a:custGeom>
              <a:rect b="b" l="l" r="r" t="t"/>
              <a:pathLst>
                <a:path extrusionOk="0" h="1051560" w="76200">
                  <a:moveTo>
                    <a:pt x="44450" y="63500"/>
                  </a:moveTo>
                  <a:lnTo>
                    <a:pt x="31750" y="63500"/>
                  </a:lnTo>
                  <a:lnTo>
                    <a:pt x="31750" y="1051242"/>
                  </a:lnTo>
                  <a:lnTo>
                    <a:pt x="44450" y="1051242"/>
                  </a:lnTo>
                  <a:lnTo>
                    <a:pt x="44450" y="63500"/>
                  </a:lnTo>
                  <a:close/>
                </a:path>
                <a:path extrusionOk="0" h="1051560" w="76200">
                  <a:moveTo>
                    <a:pt x="38100" y="0"/>
                  </a:moveTo>
                  <a:lnTo>
                    <a:pt x="0" y="76200"/>
                  </a:lnTo>
                  <a:lnTo>
                    <a:pt x="31750" y="76200"/>
                  </a:lnTo>
                  <a:lnTo>
                    <a:pt x="31750" y="63500"/>
                  </a:lnTo>
                  <a:lnTo>
                    <a:pt x="69850" y="63500"/>
                  </a:lnTo>
                  <a:lnTo>
                    <a:pt x="38100" y="0"/>
                  </a:lnTo>
                  <a:close/>
                </a:path>
                <a:path extrusionOk="0" h="1051560" w="76200">
                  <a:moveTo>
                    <a:pt x="69850" y="63500"/>
                  </a:moveTo>
                  <a:lnTo>
                    <a:pt x="44450" y="63500"/>
                  </a:lnTo>
                  <a:lnTo>
                    <a:pt x="44450" y="76200"/>
                  </a:lnTo>
                  <a:lnTo>
                    <a:pt x="76200" y="76200"/>
                  </a:lnTo>
                  <a:lnTo>
                    <a:pt x="69850" y="6350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1" name="Google Shape;861;p63"/>
            <p:cNvPicPr preferRelativeResize="0"/>
            <p:nvPr/>
          </p:nvPicPr>
          <p:blipFill rotWithShape="1">
            <a:blip r:embed="rId7">
              <a:alphaModFix/>
            </a:blip>
            <a:srcRect b="0" l="0" r="0" t="0"/>
            <a:stretch/>
          </p:blipFill>
          <p:spPr>
            <a:xfrm>
              <a:off x="7805165" y="6040373"/>
              <a:ext cx="229997" cy="76199"/>
            </a:xfrm>
            <a:prstGeom prst="rect">
              <a:avLst/>
            </a:prstGeom>
            <a:noFill/>
            <a:ln>
              <a:noFill/>
            </a:ln>
          </p:spPr>
        </p:pic>
      </p:grpSp>
      <p:sp>
        <p:nvSpPr>
          <p:cNvPr id="862" name="Google Shape;862;p63"/>
          <p:cNvSpPr txBox="1"/>
          <p:nvPr/>
        </p:nvSpPr>
        <p:spPr>
          <a:xfrm>
            <a:off x="7236079" y="5935472"/>
            <a:ext cx="494665" cy="2393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1" lang="en-US" sz="1400">
                <a:solidFill>
                  <a:srgbClr val="D9D9D9"/>
                </a:solidFill>
                <a:latin typeface="Calibri"/>
                <a:ea typeface="Calibri"/>
                <a:cs typeface="Calibri"/>
                <a:sym typeface="Calibri"/>
              </a:rPr>
              <a:t>top-sp</a:t>
            </a:r>
            <a:endParaRPr sz="1400">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6" name="Shape 866"/>
        <p:cNvGrpSpPr/>
        <p:nvPr/>
      </p:nvGrpSpPr>
      <p:grpSpPr>
        <a:xfrm>
          <a:off x="0" y="0"/>
          <a:ext cx="0" cy="0"/>
          <a:chOff x="0" y="0"/>
          <a:chExt cx="0" cy="0"/>
        </a:xfrm>
      </p:grpSpPr>
      <p:sp>
        <p:nvSpPr>
          <p:cNvPr id="867" name="Google Shape;867;p64"/>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868" name="Google Shape;868;p64"/>
          <p:cNvSpPr txBox="1"/>
          <p:nvPr/>
        </p:nvSpPr>
        <p:spPr>
          <a:xfrm>
            <a:off x="690778" y="2844546"/>
            <a:ext cx="10802620" cy="1671955"/>
          </a:xfrm>
          <a:prstGeom prst="rect">
            <a:avLst/>
          </a:prstGeom>
          <a:noFill/>
          <a:ln>
            <a:noFill/>
          </a:ln>
        </p:spPr>
        <p:txBody>
          <a:bodyPr anchorCtr="0" anchor="t" bIns="0" lIns="0" spcFirstLastPara="1" rIns="0" wrap="square" tIns="287000">
            <a:spAutoFit/>
          </a:bodyPr>
          <a:lstStyle/>
          <a:p>
            <a:pPr indent="0" lvl="0" marL="12700" marR="0" rtl="0" algn="l">
              <a:lnSpc>
                <a:spcPct val="100000"/>
              </a:lnSpc>
              <a:spcBef>
                <a:spcPts val="0"/>
              </a:spcBef>
              <a:spcAft>
                <a:spcPts val="0"/>
              </a:spcAft>
              <a:buNone/>
            </a:pPr>
            <a:r>
              <a:rPr b="1" lang="en-US" sz="3600">
                <a:solidFill>
                  <a:srgbClr val="2E5496"/>
                </a:solidFill>
                <a:latin typeface="Calibri"/>
                <a:ea typeface="Calibri"/>
                <a:cs typeface="Calibri"/>
                <a:sym typeface="Calibri"/>
              </a:rPr>
              <a:t>Unit 5:	Run-Time Environments</a:t>
            </a:r>
            <a:endParaRPr sz="3600">
              <a:solidFill>
                <a:schemeClr val="dk1"/>
              </a:solidFill>
              <a:latin typeface="Calibri"/>
              <a:ea typeface="Calibri"/>
              <a:cs typeface="Calibri"/>
              <a:sym typeface="Calibri"/>
            </a:endParaRPr>
          </a:p>
          <a:p>
            <a:pPr indent="0" lvl="0" marL="12700" marR="0" rtl="0" algn="l">
              <a:lnSpc>
                <a:spcPct val="100000"/>
              </a:lnSpc>
              <a:spcBef>
                <a:spcPts val="2160"/>
              </a:spcBef>
              <a:spcAft>
                <a:spcPts val="0"/>
              </a:spcAft>
              <a:buNone/>
            </a:pPr>
            <a:r>
              <a:rPr b="1" lang="en-US" sz="3600">
                <a:solidFill>
                  <a:srgbClr val="001F5F"/>
                </a:solidFill>
                <a:latin typeface="Calibri"/>
                <a:ea typeface="Calibri"/>
                <a:cs typeface="Calibri"/>
                <a:sym typeface="Calibri"/>
              </a:rPr>
              <a:t>Stack Allocation of Space:	</a:t>
            </a:r>
            <a:r>
              <a:rPr b="1" lang="en-US" sz="3200">
                <a:solidFill>
                  <a:srgbClr val="6F2F9F"/>
                </a:solidFill>
                <a:latin typeface="Calibri"/>
                <a:ea typeface="Calibri"/>
                <a:cs typeface="Calibri"/>
                <a:sym typeface="Calibri"/>
              </a:rPr>
              <a:t>Variable-Length Data on the Stack</a:t>
            </a:r>
            <a:endParaRPr sz="3200">
              <a:solidFill>
                <a:schemeClr val="dk1"/>
              </a:solidFill>
              <a:latin typeface="Calibri"/>
              <a:ea typeface="Calibri"/>
              <a:cs typeface="Calibri"/>
              <a:sym typeface="Calibri"/>
            </a:endParaRPr>
          </a:p>
        </p:txBody>
      </p:sp>
      <p:sp>
        <p:nvSpPr>
          <p:cNvPr id="869" name="Google Shape;869;p64"/>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870" name="Google Shape;870;p64"/>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64"/>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72" name="Google Shape;872;p6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6" name="Shape 876"/>
        <p:cNvGrpSpPr/>
        <p:nvPr/>
      </p:nvGrpSpPr>
      <p:grpSpPr>
        <a:xfrm>
          <a:off x="0" y="0"/>
          <a:ext cx="0" cy="0"/>
          <a:chOff x="0" y="0"/>
          <a:chExt cx="0" cy="0"/>
        </a:xfrm>
      </p:grpSpPr>
      <p:sp>
        <p:nvSpPr>
          <p:cNvPr id="877" name="Google Shape;877;p65"/>
          <p:cNvSpPr txBox="1"/>
          <p:nvPr/>
        </p:nvSpPr>
        <p:spPr>
          <a:xfrm>
            <a:off x="471931" y="2156008"/>
            <a:ext cx="7331075" cy="1855470"/>
          </a:xfrm>
          <a:prstGeom prst="rect">
            <a:avLst/>
          </a:prstGeom>
          <a:noFill/>
          <a:ln>
            <a:noFill/>
          </a:ln>
        </p:spPr>
        <p:txBody>
          <a:bodyPr anchorCtr="0" anchor="t" bIns="0" lIns="0" spcFirstLastPara="1" rIns="0" wrap="square" tIns="13325">
            <a:spAutoFit/>
          </a:bodyPr>
          <a:lstStyle/>
          <a:p>
            <a:pPr indent="-228600" lvl="0" marL="241300" marR="5080" rtl="0" algn="l">
              <a:lnSpc>
                <a:spcPct val="150000"/>
              </a:lnSpc>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The </a:t>
            </a:r>
            <a:r>
              <a:rPr b="1" lang="en-US" sz="2000">
                <a:solidFill>
                  <a:srgbClr val="006FC0"/>
                </a:solidFill>
                <a:latin typeface="Calibri"/>
                <a:ea typeface="Calibri"/>
                <a:cs typeface="Calibri"/>
                <a:sym typeface="Calibri"/>
              </a:rPr>
              <a:t>run-time memory-management system </a:t>
            </a:r>
            <a:r>
              <a:rPr b="1" lang="en-US" sz="2000">
                <a:solidFill>
                  <a:schemeClr val="dk1"/>
                </a:solidFill>
                <a:latin typeface="Calibri"/>
                <a:ea typeface="Calibri"/>
                <a:cs typeface="Calibri"/>
                <a:sym typeface="Calibri"/>
              </a:rPr>
              <a:t>must deal frequently  with the allocation of </a:t>
            </a:r>
            <a:r>
              <a:rPr b="1" i="1" lang="en-US" sz="2000">
                <a:solidFill>
                  <a:srgbClr val="001F5F"/>
                </a:solidFill>
                <a:latin typeface="Calibri"/>
                <a:ea typeface="Calibri"/>
                <a:cs typeface="Calibri"/>
                <a:sym typeface="Calibri"/>
              </a:rPr>
              <a:t>space for objects the sizes of which are not  known at compile time, but which are local to a procedure and thus  may be allocated on the stack.</a:t>
            </a:r>
            <a:endParaRPr sz="2000">
              <a:solidFill>
                <a:schemeClr val="dk1"/>
              </a:solidFill>
              <a:latin typeface="Calibri"/>
              <a:ea typeface="Calibri"/>
              <a:cs typeface="Calibri"/>
              <a:sym typeface="Calibri"/>
            </a:endParaRPr>
          </a:p>
        </p:txBody>
      </p:sp>
      <p:sp>
        <p:nvSpPr>
          <p:cNvPr id="878" name="Google Shape;878;p65"/>
          <p:cNvSpPr txBox="1"/>
          <p:nvPr/>
        </p:nvSpPr>
        <p:spPr>
          <a:xfrm>
            <a:off x="471931" y="4264533"/>
            <a:ext cx="7052309" cy="33083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6F2F9F"/>
              </a:buClr>
              <a:buSzPts val="2000"/>
              <a:buFont typeface="Arial"/>
              <a:buChar char="•"/>
            </a:pPr>
            <a:r>
              <a:rPr b="1" lang="en-US" sz="2000">
                <a:solidFill>
                  <a:srgbClr val="6F2F9F"/>
                </a:solidFill>
                <a:latin typeface="Calibri"/>
                <a:ea typeface="Calibri"/>
                <a:cs typeface="Calibri"/>
                <a:sym typeface="Calibri"/>
              </a:rPr>
              <a:t>For example, a local array whose size depends upon a parameter</a:t>
            </a:r>
            <a:endParaRPr sz="2000">
              <a:solidFill>
                <a:schemeClr val="dk1"/>
              </a:solidFill>
              <a:latin typeface="Calibri"/>
              <a:ea typeface="Calibri"/>
              <a:cs typeface="Calibri"/>
              <a:sym typeface="Calibri"/>
            </a:endParaRPr>
          </a:p>
        </p:txBody>
      </p:sp>
      <p:sp>
        <p:nvSpPr>
          <p:cNvPr id="879" name="Google Shape;879;p65"/>
          <p:cNvSpPr txBox="1"/>
          <p:nvPr/>
        </p:nvSpPr>
        <p:spPr>
          <a:xfrm>
            <a:off x="471931" y="4697577"/>
            <a:ext cx="7208520" cy="1398270"/>
          </a:xfrm>
          <a:prstGeom prst="rect">
            <a:avLst/>
          </a:prstGeom>
          <a:noFill/>
          <a:ln>
            <a:noFill/>
          </a:ln>
        </p:spPr>
        <p:txBody>
          <a:bodyPr anchorCtr="0" anchor="t" bIns="0" lIns="0" spcFirstLastPara="1" rIns="0" wrap="square" tIns="12700">
            <a:spAutoFit/>
          </a:bodyPr>
          <a:lstStyle/>
          <a:p>
            <a:pPr indent="-228600" lvl="0" marL="241300" marR="5080" rtl="0" algn="l">
              <a:lnSpc>
                <a:spcPct val="150100"/>
              </a:lnSpc>
              <a:spcBef>
                <a:spcPts val="0"/>
              </a:spcBef>
              <a:spcAft>
                <a:spcPts val="0"/>
              </a:spcAft>
              <a:buClr>
                <a:srgbClr val="006FC0"/>
              </a:buClr>
              <a:buSzPts val="2000"/>
              <a:buFont typeface="Arial"/>
              <a:buChar char="•"/>
            </a:pPr>
            <a:r>
              <a:rPr b="1" lang="en-US" sz="2000">
                <a:solidFill>
                  <a:srgbClr val="006FC0"/>
                </a:solidFill>
                <a:latin typeface="Calibri"/>
                <a:ea typeface="Calibri"/>
                <a:cs typeface="Calibri"/>
                <a:sym typeface="Calibri"/>
              </a:rPr>
              <a:t>In modern languages, objects whose size cannot be determined at  compile time are allocated space in the heap </a:t>
            </a:r>
            <a:r>
              <a:rPr lang="en-US" sz="2000">
                <a:solidFill>
                  <a:schemeClr val="dk1"/>
                </a:solidFill>
                <a:latin typeface="Calibri"/>
                <a:ea typeface="Calibri"/>
                <a:cs typeface="Calibri"/>
                <a:sym typeface="Calibri"/>
              </a:rPr>
              <a:t>but would require  garbage collection.</a:t>
            </a:r>
            <a:endParaRPr sz="2000">
              <a:solidFill>
                <a:schemeClr val="dk1"/>
              </a:solidFill>
              <a:latin typeface="Calibri"/>
              <a:ea typeface="Calibri"/>
              <a:cs typeface="Calibri"/>
              <a:sym typeface="Calibri"/>
            </a:endParaRPr>
          </a:p>
        </p:txBody>
      </p:sp>
      <p:sp>
        <p:nvSpPr>
          <p:cNvPr id="880" name="Google Shape;880;p65"/>
          <p:cNvSpPr txBox="1"/>
          <p:nvPr/>
        </p:nvSpPr>
        <p:spPr>
          <a:xfrm>
            <a:off x="513080" y="760603"/>
            <a:ext cx="5023485" cy="1117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Variable-Length Data on the Stack</a:t>
            </a:r>
            <a:endParaRPr sz="2800">
              <a:solidFill>
                <a:schemeClr val="dk1"/>
              </a:solidFill>
              <a:latin typeface="Calibri"/>
              <a:ea typeface="Calibri"/>
              <a:cs typeface="Calibri"/>
              <a:sym typeface="Calibri"/>
            </a:endParaRPr>
          </a:p>
        </p:txBody>
      </p:sp>
      <p:pic>
        <p:nvPicPr>
          <p:cNvPr id="881" name="Google Shape;881;p6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82" name="Google Shape;882;p6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6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884" name="Google Shape;884;p65"/>
          <p:cNvSpPr txBox="1"/>
          <p:nvPr/>
        </p:nvSpPr>
        <p:spPr>
          <a:xfrm>
            <a:off x="8807577" y="2651485"/>
            <a:ext cx="3034030" cy="2906395"/>
          </a:xfrm>
          <a:prstGeom prst="rect">
            <a:avLst/>
          </a:prstGeom>
          <a:noFill/>
          <a:ln>
            <a:noFill/>
          </a:ln>
        </p:spPr>
        <p:txBody>
          <a:bodyPr anchorCtr="0" anchor="t" bIns="0" lIns="0" spcFirstLastPara="1" rIns="0" wrap="square" tIns="149225">
            <a:spAutoFit/>
          </a:bodyPr>
          <a:lstStyle/>
          <a:p>
            <a:pPr indent="0" lvl="0" marL="12700" marR="0" rtl="0" algn="l">
              <a:lnSpc>
                <a:spcPct val="100000"/>
              </a:lnSpc>
              <a:spcBef>
                <a:spcPts val="0"/>
              </a:spcBef>
              <a:spcAft>
                <a:spcPts val="0"/>
              </a:spcAft>
              <a:buNone/>
            </a:pPr>
            <a:r>
              <a:rPr b="1" lang="en-US" sz="1800">
                <a:solidFill>
                  <a:srgbClr val="6F2F9F"/>
                </a:solidFill>
                <a:latin typeface="Calibri"/>
                <a:ea typeface="Calibri"/>
                <a:cs typeface="Calibri"/>
                <a:sym typeface="Calibri"/>
              </a:rPr>
              <a:t>int foo(int </a:t>
            </a:r>
            <a:r>
              <a:rPr b="1" lang="en-US" sz="1800">
                <a:solidFill>
                  <a:srgbClr val="FF0000"/>
                </a:solidFill>
                <a:latin typeface="Calibri"/>
                <a:ea typeface="Calibri"/>
                <a:cs typeface="Calibri"/>
                <a:sym typeface="Calibri"/>
              </a:rPr>
              <a:t>x</a:t>
            </a:r>
            <a:r>
              <a:rPr b="1" lang="en-US" sz="1800">
                <a:solidFill>
                  <a:srgbClr val="6F2F9F"/>
                </a:solidFill>
                <a:latin typeface="Calibri"/>
                <a:ea typeface="Calibri"/>
                <a:cs typeface="Calibri"/>
                <a:sym typeface="Calibri"/>
              </a:rPr>
              <a:t>, int y)</a:t>
            </a:r>
            <a:endParaRPr sz="1800">
              <a:solidFill>
                <a:schemeClr val="dk1"/>
              </a:solidFill>
              <a:latin typeface="Calibri"/>
              <a:ea typeface="Calibri"/>
              <a:cs typeface="Calibri"/>
              <a:sym typeface="Calibri"/>
            </a:endParaRPr>
          </a:p>
          <a:p>
            <a:pPr indent="0" lvl="0" marL="12700" marR="0" rtl="0" algn="l">
              <a:lnSpc>
                <a:spcPct val="100000"/>
              </a:lnSpc>
              <a:spcBef>
                <a:spcPts val="1080"/>
              </a:spcBef>
              <a:spcAft>
                <a:spcPts val="0"/>
              </a:spcAft>
              <a:buNone/>
            </a:pPr>
            <a:r>
              <a:rPr b="1" lang="en-US" sz="1800">
                <a:solidFill>
                  <a:srgbClr val="6F2F9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17475" marR="0" rtl="0" algn="l">
              <a:lnSpc>
                <a:spcPct val="100000"/>
              </a:lnSpc>
              <a:spcBef>
                <a:spcPts val="1080"/>
              </a:spcBef>
              <a:spcAft>
                <a:spcPts val="0"/>
              </a:spcAft>
              <a:buNone/>
            </a:pPr>
            <a:r>
              <a:rPr b="1" lang="en-US" sz="1800">
                <a:solidFill>
                  <a:srgbClr val="6F2F9F"/>
                </a:solidFill>
                <a:latin typeface="Calibri"/>
                <a:ea typeface="Calibri"/>
                <a:cs typeface="Calibri"/>
                <a:sym typeface="Calibri"/>
              </a:rPr>
              <a:t>int m, n, *p;</a:t>
            </a:r>
            <a:endParaRPr sz="1800">
              <a:solidFill>
                <a:schemeClr val="dk1"/>
              </a:solidFill>
              <a:latin typeface="Calibri"/>
              <a:ea typeface="Calibri"/>
              <a:cs typeface="Calibri"/>
              <a:sym typeface="Calibri"/>
            </a:endParaRPr>
          </a:p>
          <a:p>
            <a:pPr indent="0" lvl="0" marL="117475" marR="0" rtl="0" algn="l">
              <a:lnSpc>
                <a:spcPct val="100000"/>
              </a:lnSpc>
              <a:spcBef>
                <a:spcPts val="1080"/>
              </a:spcBef>
              <a:spcAft>
                <a:spcPts val="0"/>
              </a:spcAft>
              <a:buNone/>
            </a:pPr>
            <a:r>
              <a:rPr b="1" lang="en-US" sz="1800">
                <a:solidFill>
                  <a:srgbClr val="6F2F9F"/>
                </a:solidFill>
                <a:latin typeface="Calibri"/>
                <a:ea typeface="Calibri"/>
                <a:cs typeface="Calibri"/>
                <a:sym typeface="Calibri"/>
              </a:rPr>
              <a:t>p = (int *)malloc(sizeof(int)*</a:t>
            </a:r>
            <a:r>
              <a:rPr b="1" lang="en-US" sz="1800">
                <a:solidFill>
                  <a:srgbClr val="FF0000"/>
                </a:solidFill>
                <a:latin typeface="Calibri"/>
                <a:ea typeface="Calibri"/>
                <a:cs typeface="Calibri"/>
                <a:sym typeface="Calibri"/>
              </a:rPr>
              <a:t>x</a:t>
            </a:r>
            <a:r>
              <a:rPr b="1" lang="en-US" sz="1800">
                <a:solidFill>
                  <a:srgbClr val="6F2F9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69545" marR="0" rtl="0" algn="l">
              <a:lnSpc>
                <a:spcPct val="100000"/>
              </a:lnSpc>
              <a:spcBef>
                <a:spcPts val="1080"/>
              </a:spcBef>
              <a:spcAft>
                <a:spcPts val="0"/>
              </a:spcAft>
              <a:buNone/>
            </a:pPr>
            <a:r>
              <a:rPr b="1" lang="en-US" sz="1800">
                <a:solidFill>
                  <a:srgbClr val="6F2F9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17475" marR="0" rtl="0" algn="l">
              <a:lnSpc>
                <a:spcPct val="100000"/>
              </a:lnSpc>
              <a:spcBef>
                <a:spcPts val="1085"/>
              </a:spcBef>
              <a:spcAft>
                <a:spcPts val="0"/>
              </a:spcAft>
              <a:buNone/>
            </a:pPr>
            <a:r>
              <a:rPr b="1" lang="en-US" sz="1800">
                <a:solidFill>
                  <a:srgbClr val="6F2F9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2700" marR="0" rtl="0" algn="l">
              <a:lnSpc>
                <a:spcPct val="100000"/>
              </a:lnSpc>
              <a:spcBef>
                <a:spcPts val="1080"/>
              </a:spcBef>
              <a:spcAft>
                <a:spcPts val="0"/>
              </a:spcAft>
              <a:buNone/>
            </a:pPr>
            <a:r>
              <a:rPr b="1" lang="en-US" sz="1800">
                <a:solidFill>
                  <a:srgbClr val="6F2F9F"/>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885" name="Google Shape;885;p65"/>
          <p:cNvSpPr/>
          <p:nvPr/>
        </p:nvSpPr>
        <p:spPr>
          <a:xfrm>
            <a:off x="8308847" y="1868423"/>
            <a:ext cx="0" cy="4838065"/>
          </a:xfrm>
          <a:custGeom>
            <a:rect b="b" l="l" r="r" t="t"/>
            <a:pathLst>
              <a:path extrusionOk="0" h="4838065" w="120000">
                <a:moveTo>
                  <a:pt x="0" y="0"/>
                </a:moveTo>
                <a:lnTo>
                  <a:pt x="0" y="4837595"/>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9" name="Shape 889"/>
        <p:cNvGrpSpPr/>
        <p:nvPr/>
      </p:nvGrpSpPr>
      <p:grpSpPr>
        <a:xfrm>
          <a:off x="0" y="0"/>
          <a:ext cx="0" cy="0"/>
          <a:chOff x="0" y="0"/>
          <a:chExt cx="0" cy="0"/>
        </a:xfrm>
      </p:grpSpPr>
      <p:sp>
        <p:nvSpPr>
          <p:cNvPr id="890" name="Google Shape;890;p66"/>
          <p:cNvSpPr txBox="1"/>
          <p:nvPr/>
        </p:nvSpPr>
        <p:spPr>
          <a:xfrm>
            <a:off x="513080" y="760603"/>
            <a:ext cx="5803900" cy="41700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Variable-Length Data on the Stack</a:t>
            </a:r>
            <a:endParaRPr sz="28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33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A common strategy for allocating variable-length</a:t>
            </a:r>
            <a:endParaRPr sz="2000">
              <a:solidFill>
                <a:schemeClr val="dk1"/>
              </a:solidFill>
              <a:latin typeface="Calibri"/>
              <a:ea typeface="Calibri"/>
              <a:cs typeface="Calibri"/>
              <a:sym typeface="Calibri"/>
            </a:endParaRPr>
          </a:p>
          <a:p>
            <a:pPr indent="0" lvl="0" marL="241300" marR="0" rtl="0" algn="l">
              <a:lnSpc>
                <a:spcPct val="100000"/>
              </a:lnSpc>
              <a:spcBef>
                <a:spcPts val="1205"/>
              </a:spcBef>
              <a:spcAft>
                <a:spcPts val="0"/>
              </a:spcAft>
              <a:buNone/>
            </a:pPr>
            <a:r>
              <a:rPr b="1" lang="en-US" sz="2000">
                <a:solidFill>
                  <a:srgbClr val="006FC0"/>
                </a:solidFill>
                <a:latin typeface="Calibri"/>
                <a:ea typeface="Calibri"/>
                <a:cs typeface="Calibri"/>
                <a:sym typeface="Calibri"/>
              </a:rPr>
              <a:t>arrays is shown in Fig.</a:t>
            </a:r>
            <a:endParaRPr sz="2000">
              <a:solidFill>
                <a:schemeClr val="dk1"/>
              </a:solidFill>
              <a:latin typeface="Calibri"/>
              <a:ea typeface="Calibri"/>
              <a:cs typeface="Calibri"/>
              <a:sym typeface="Calibri"/>
            </a:endParaRPr>
          </a:p>
          <a:p>
            <a:pPr indent="0" lvl="0" marL="241300" marR="0" rtl="0" algn="l">
              <a:lnSpc>
                <a:spcPct val="100000"/>
              </a:lnSpc>
              <a:spcBef>
                <a:spcPts val="1060"/>
              </a:spcBef>
              <a:spcAft>
                <a:spcPts val="0"/>
              </a:spcAft>
              <a:buNone/>
            </a:pPr>
            <a:r>
              <a:rPr lang="en-US" sz="1600">
                <a:solidFill>
                  <a:schemeClr val="dk1"/>
                </a:solidFill>
                <a:latin typeface="Calibri"/>
                <a:ea typeface="Calibri"/>
                <a:cs typeface="Calibri"/>
                <a:sym typeface="Calibri"/>
              </a:rPr>
              <a:t>(</a:t>
            </a:r>
            <a:r>
              <a:rPr b="1" i="1" lang="en-US" sz="1600">
                <a:solidFill>
                  <a:srgbClr val="001F5F"/>
                </a:solidFill>
                <a:latin typeface="Calibri"/>
                <a:ea typeface="Calibri"/>
                <a:cs typeface="Calibri"/>
                <a:sym typeface="Calibri"/>
              </a:rPr>
              <a:t>variable-length arrays </a:t>
            </a:r>
            <a:r>
              <a:rPr lang="en-US" sz="1600">
                <a:solidFill>
                  <a:srgbClr val="001F5F"/>
                </a:solidFill>
                <a:latin typeface="Calibri"/>
                <a:ea typeface="Calibri"/>
                <a:cs typeface="Calibri"/>
                <a:sym typeface="Calibri"/>
              </a:rPr>
              <a:t>are </a:t>
            </a:r>
            <a:r>
              <a:rPr lang="en-US" sz="1600">
                <a:solidFill>
                  <a:schemeClr val="dk1"/>
                </a:solidFill>
                <a:latin typeface="Calibri"/>
                <a:ea typeface="Calibri"/>
                <a:cs typeface="Calibri"/>
                <a:sym typeface="Calibri"/>
              </a:rPr>
              <a:t>arrays whose size depends on the value</a:t>
            </a:r>
            <a:endParaRPr sz="1600">
              <a:solidFill>
                <a:schemeClr val="dk1"/>
              </a:solidFill>
              <a:latin typeface="Calibri"/>
              <a:ea typeface="Calibri"/>
              <a:cs typeface="Calibri"/>
              <a:sym typeface="Calibri"/>
            </a:endParaRPr>
          </a:p>
          <a:p>
            <a:pPr indent="0" lvl="0" marL="241300" marR="0" rtl="0" algn="l">
              <a:lnSpc>
                <a:spcPct val="100000"/>
              </a:lnSpc>
              <a:spcBef>
                <a:spcPts val="960"/>
              </a:spcBef>
              <a:spcAft>
                <a:spcPts val="0"/>
              </a:spcAft>
              <a:buNone/>
            </a:pPr>
            <a:r>
              <a:rPr lang="en-US" sz="1600">
                <a:solidFill>
                  <a:schemeClr val="dk1"/>
                </a:solidFill>
                <a:latin typeface="Calibri"/>
                <a:ea typeface="Calibri"/>
                <a:cs typeface="Calibri"/>
                <a:sym typeface="Calibri"/>
              </a:rPr>
              <a:t>of one or more parameters of the called procedure)</a:t>
            </a:r>
            <a:endParaRPr sz="1600">
              <a:solidFill>
                <a:schemeClr val="dk1"/>
              </a:solidFill>
              <a:latin typeface="Calibri"/>
              <a:ea typeface="Calibri"/>
              <a:cs typeface="Calibri"/>
              <a:sym typeface="Calibri"/>
            </a:endParaRPr>
          </a:p>
          <a:p>
            <a:pPr indent="-228600" lvl="0" marL="241300" marR="318135" rtl="0" algn="l">
              <a:lnSpc>
                <a:spcPct val="150000"/>
              </a:lnSpc>
              <a:spcBef>
                <a:spcPts val="90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 register </a:t>
            </a:r>
            <a:r>
              <a:rPr b="1" i="1" lang="en-US" sz="2000">
                <a:solidFill>
                  <a:srgbClr val="001F5F"/>
                </a:solidFill>
                <a:latin typeface="Calibri"/>
                <a:ea typeface="Calibri"/>
                <a:cs typeface="Calibri"/>
                <a:sym typeface="Calibri"/>
              </a:rPr>
              <a:t>top-sp </a:t>
            </a:r>
            <a:r>
              <a:rPr b="1" lang="en-US" sz="2000">
                <a:solidFill>
                  <a:srgbClr val="001F5F"/>
                </a:solidFill>
                <a:latin typeface="Calibri"/>
                <a:ea typeface="Calibri"/>
                <a:cs typeface="Calibri"/>
                <a:sym typeface="Calibri"/>
              </a:rPr>
              <a:t>points to the end of the machine  status field in the current top activation record.</a:t>
            </a:r>
            <a:endParaRPr sz="2000">
              <a:solidFill>
                <a:schemeClr val="dk1"/>
              </a:solidFill>
              <a:latin typeface="Calibri"/>
              <a:ea typeface="Calibri"/>
              <a:cs typeface="Calibri"/>
              <a:sym typeface="Calibri"/>
            </a:endParaRPr>
          </a:p>
        </p:txBody>
      </p:sp>
      <p:grpSp>
        <p:nvGrpSpPr>
          <p:cNvPr id="891" name="Google Shape;891;p66"/>
          <p:cNvGrpSpPr/>
          <p:nvPr/>
        </p:nvGrpSpPr>
        <p:grpSpPr>
          <a:xfrm>
            <a:off x="6758955" y="2019316"/>
            <a:ext cx="3899899" cy="4578079"/>
            <a:chOff x="6758955" y="2019316"/>
            <a:chExt cx="3899899" cy="4578079"/>
          </a:xfrm>
        </p:grpSpPr>
        <p:pic>
          <p:nvPicPr>
            <p:cNvPr id="892" name="Google Shape;892;p66"/>
            <p:cNvPicPr preferRelativeResize="0"/>
            <p:nvPr/>
          </p:nvPicPr>
          <p:blipFill rotWithShape="1">
            <a:blip r:embed="rId3">
              <a:alphaModFix/>
            </a:blip>
            <a:srcRect b="0" l="0" r="0" t="0"/>
            <a:stretch/>
          </p:blipFill>
          <p:spPr>
            <a:xfrm>
              <a:off x="6758955" y="2019316"/>
              <a:ext cx="3899899" cy="4578079"/>
            </a:xfrm>
            <a:prstGeom prst="rect">
              <a:avLst/>
            </a:prstGeom>
            <a:noFill/>
            <a:ln>
              <a:noFill/>
            </a:ln>
          </p:spPr>
        </p:pic>
        <p:sp>
          <p:nvSpPr>
            <p:cNvPr id="893" name="Google Shape;893;p66"/>
            <p:cNvSpPr/>
            <p:nvPr/>
          </p:nvSpPr>
          <p:spPr>
            <a:xfrm>
              <a:off x="7401305" y="3510533"/>
              <a:ext cx="1838960" cy="0"/>
            </a:xfrm>
            <a:custGeom>
              <a:rect b="b" l="l" r="r" t="t"/>
              <a:pathLst>
                <a:path extrusionOk="0" h="120000" w="1838959">
                  <a:moveTo>
                    <a:pt x="0" y="0"/>
                  </a:moveTo>
                  <a:lnTo>
                    <a:pt x="1838960"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66"/>
            <p:cNvSpPr/>
            <p:nvPr/>
          </p:nvSpPr>
          <p:spPr>
            <a:xfrm>
              <a:off x="7401305" y="4588001"/>
              <a:ext cx="1838960" cy="0"/>
            </a:xfrm>
            <a:custGeom>
              <a:rect b="b" l="l" r="r" t="t"/>
              <a:pathLst>
                <a:path extrusionOk="0" h="120000" w="1838959">
                  <a:moveTo>
                    <a:pt x="0" y="0"/>
                  </a:moveTo>
                  <a:lnTo>
                    <a:pt x="1838960"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66"/>
            <p:cNvSpPr/>
            <p:nvPr/>
          </p:nvSpPr>
          <p:spPr>
            <a:xfrm>
              <a:off x="7383017" y="2033777"/>
              <a:ext cx="1838960" cy="0"/>
            </a:xfrm>
            <a:custGeom>
              <a:rect b="b" l="l" r="r" t="t"/>
              <a:pathLst>
                <a:path extrusionOk="0" h="120000" w="1838959">
                  <a:moveTo>
                    <a:pt x="0" y="0"/>
                  </a:moveTo>
                  <a:lnTo>
                    <a:pt x="1838959"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66"/>
            <p:cNvSpPr/>
            <p:nvPr/>
          </p:nvSpPr>
          <p:spPr>
            <a:xfrm>
              <a:off x="7396733" y="5513069"/>
              <a:ext cx="1838960" cy="0"/>
            </a:xfrm>
            <a:custGeom>
              <a:rect b="b" l="l" r="r" t="t"/>
              <a:pathLst>
                <a:path extrusionOk="0" h="120000" w="1838959">
                  <a:moveTo>
                    <a:pt x="0" y="0"/>
                  </a:moveTo>
                  <a:lnTo>
                    <a:pt x="1838960"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897" name="Google Shape;897;p66"/>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898" name="Google Shape;898;p6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6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900" name="Google Shape;900;p66"/>
          <p:cNvSpPr/>
          <p:nvPr/>
        </p:nvSpPr>
        <p:spPr>
          <a:xfrm>
            <a:off x="6649211" y="1868423"/>
            <a:ext cx="0" cy="4800600"/>
          </a:xfrm>
          <a:custGeom>
            <a:rect b="b" l="l" r="r" t="t"/>
            <a:pathLst>
              <a:path extrusionOk="0" h="4800600" w="120000">
                <a:moveTo>
                  <a:pt x="0" y="0"/>
                </a:moveTo>
                <a:lnTo>
                  <a:pt x="0" y="4800257"/>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04" name="Shape 904"/>
        <p:cNvGrpSpPr/>
        <p:nvPr/>
      </p:nvGrpSpPr>
      <p:grpSpPr>
        <a:xfrm>
          <a:off x="0" y="0"/>
          <a:ext cx="0" cy="0"/>
          <a:chOff x="0" y="0"/>
          <a:chExt cx="0" cy="0"/>
        </a:xfrm>
      </p:grpSpPr>
      <p:sp>
        <p:nvSpPr>
          <p:cNvPr id="905" name="Google Shape;905;p67"/>
          <p:cNvSpPr txBox="1"/>
          <p:nvPr/>
        </p:nvSpPr>
        <p:spPr>
          <a:xfrm>
            <a:off x="302158" y="760603"/>
            <a:ext cx="7345045" cy="5520055"/>
          </a:xfrm>
          <a:prstGeom prst="rect">
            <a:avLst/>
          </a:prstGeom>
          <a:noFill/>
          <a:ln>
            <a:noFill/>
          </a:ln>
        </p:spPr>
        <p:txBody>
          <a:bodyPr anchorCtr="0" anchor="t" bIns="0" lIns="0" spcFirstLastPara="1" rIns="0" wrap="square" tIns="12700">
            <a:spAutoFit/>
          </a:bodyPr>
          <a:lstStyle/>
          <a:p>
            <a:pPr indent="0" lvl="0" marL="22352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22352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Variable-Length Data on the Stack</a:t>
            </a:r>
            <a:endParaRPr sz="2800">
              <a:solidFill>
                <a:schemeClr val="dk1"/>
              </a:solidFill>
              <a:latin typeface="Calibri"/>
              <a:ea typeface="Calibri"/>
              <a:cs typeface="Calibri"/>
              <a:sym typeface="Calibri"/>
            </a:endParaRPr>
          </a:p>
          <a:p>
            <a:pPr indent="-228600" lvl="0" marL="241300" marR="0" rtl="0" algn="l">
              <a:lnSpc>
                <a:spcPct val="100000"/>
              </a:lnSpc>
              <a:spcBef>
                <a:spcPts val="2380"/>
              </a:spcBef>
              <a:spcAft>
                <a:spcPts val="0"/>
              </a:spcAft>
              <a:buClr>
                <a:srgbClr val="C00000"/>
              </a:buClr>
              <a:buSzPts val="2000"/>
              <a:buFont typeface="Noto Sans Symbols"/>
              <a:buChar char="⮚"/>
            </a:pPr>
            <a:r>
              <a:rPr b="1" lang="en-US" sz="2000">
                <a:solidFill>
                  <a:srgbClr val="C00000"/>
                </a:solidFill>
                <a:latin typeface="Calibri"/>
                <a:ea typeface="Calibri"/>
                <a:cs typeface="Calibri"/>
                <a:sym typeface="Calibri"/>
              </a:rPr>
              <a:t>In Fig. 7.8</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P</a:t>
            </a:r>
            <a:r>
              <a:rPr b="1" lang="en-US" sz="2000">
                <a:solidFill>
                  <a:srgbClr val="001F5F"/>
                </a:solidFill>
                <a:latin typeface="Calibri"/>
                <a:ea typeface="Calibri"/>
                <a:cs typeface="Calibri"/>
                <a:sym typeface="Calibri"/>
              </a:rPr>
              <a:t>rocedure p has three local arrays, whose sizes we</a:t>
            </a:r>
            <a:endParaRPr sz="20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b="1" lang="en-US" sz="2000">
                <a:solidFill>
                  <a:srgbClr val="001F5F"/>
                </a:solidFill>
                <a:latin typeface="Calibri"/>
                <a:ea typeface="Calibri"/>
                <a:cs typeface="Calibri"/>
                <a:sym typeface="Calibri"/>
              </a:rPr>
              <a:t>suppose cannot be determined at compile time.</a:t>
            </a:r>
            <a:endParaRPr sz="2000">
              <a:solidFill>
                <a:schemeClr val="dk1"/>
              </a:solidFill>
              <a:latin typeface="Calibri"/>
              <a:ea typeface="Calibri"/>
              <a:cs typeface="Calibri"/>
              <a:sym typeface="Calibri"/>
            </a:endParaRPr>
          </a:p>
          <a:p>
            <a:pPr indent="-228600" lvl="1" marL="698500" marR="165735" rtl="0" algn="l">
              <a:lnSpc>
                <a:spcPct val="100000"/>
              </a:lnSpc>
              <a:spcBef>
                <a:spcPts val="515"/>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The storage for these arrays is not part of the activation record for p</a:t>
            </a:r>
            <a:r>
              <a:rPr b="0" i="0" lang="en-US" sz="1800" u="none" cap="none" strike="noStrike">
                <a:solidFill>
                  <a:schemeClr val="dk1"/>
                </a:solidFill>
                <a:latin typeface="Calibri"/>
                <a:ea typeface="Calibri"/>
                <a:cs typeface="Calibri"/>
                <a:sym typeface="Calibri"/>
              </a:rPr>
              <a:t>,  although it does appear on the stack.</a:t>
            </a:r>
            <a:endParaRPr b="0" i="0" sz="1800" u="none" cap="none" strike="noStrike">
              <a:solidFill>
                <a:schemeClr val="dk1"/>
              </a:solidFill>
              <a:latin typeface="Calibri"/>
              <a:ea typeface="Calibri"/>
              <a:cs typeface="Calibri"/>
              <a:sym typeface="Calibri"/>
            </a:endParaRPr>
          </a:p>
          <a:p>
            <a:pPr indent="-228600" lvl="1" marL="698500" marR="0" rtl="0" algn="l">
              <a:lnSpc>
                <a:spcPct val="100000"/>
              </a:lnSpc>
              <a:spcBef>
                <a:spcPts val="50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Only a pointer to the beginning of each array appears in the activation</a:t>
            </a:r>
            <a:endParaRPr b="0" i="0" sz="1800" u="none" cap="none" strike="noStrike">
              <a:solidFill>
                <a:schemeClr val="dk1"/>
              </a:solidFill>
              <a:latin typeface="Calibri"/>
              <a:ea typeface="Calibri"/>
              <a:cs typeface="Calibri"/>
              <a:sym typeface="Calibri"/>
            </a:endParaRPr>
          </a:p>
          <a:p>
            <a:pPr indent="0" lvl="0" marL="698500" marR="0" rtl="0" algn="l">
              <a:lnSpc>
                <a:spcPct val="100000"/>
              </a:lnSpc>
              <a:spcBef>
                <a:spcPts val="5"/>
              </a:spcBef>
              <a:spcAft>
                <a:spcPts val="0"/>
              </a:spcAft>
              <a:buNone/>
            </a:pPr>
            <a:r>
              <a:rPr b="1" lang="en-US" sz="1800">
                <a:solidFill>
                  <a:schemeClr val="dk1"/>
                </a:solidFill>
                <a:latin typeface="Calibri"/>
                <a:ea typeface="Calibri"/>
                <a:cs typeface="Calibri"/>
                <a:sym typeface="Calibri"/>
              </a:rPr>
              <a:t>record itself.</a:t>
            </a:r>
            <a:endParaRPr sz="1800">
              <a:solidFill>
                <a:schemeClr val="dk1"/>
              </a:solidFill>
              <a:latin typeface="Calibri"/>
              <a:ea typeface="Calibri"/>
              <a:cs typeface="Calibri"/>
              <a:sym typeface="Calibri"/>
            </a:endParaRPr>
          </a:p>
          <a:p>
            <a:pPr indent="-228600" lvl="1" marL="698500" marR="78105" rtl="0" algn="l">
              <a:lnSpc>
                <a:spcPct val="100000"/>
              </a:lnSpc>
              <a:spcBef>
                <a:spcPts val="49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When p is executing, these pointers are at known offsets from the top-  of-stack pointer, so the target code can access array elements through  these pointers.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241300" marR="229234" rtl="0" algn="l">
              <a:lnSpc>
                <a:spcPct val="100000"/>
              </a:lnSpc>
              <a:spcBef>
                <a:spcPts val="1460"/>
              </a:spcBef>
              <a:spcAft>
                <a:spcPts val="0"/>
              </a:spcAft>
              <a:buNone/>
            </a:pPr>
            <a:r>
              <a:rPr b="1" lang="en-US" sz="2000">
                <a:solidFill>
                  <a:schemeClr val="dk1"/>
                </a:solidFill>
                <a:latin typeface="Calibri"/>
                <a:ea typeface="Calibri"/>
                <a:cs typeface="Calibri"/>
                <a:sym typeface="Calibri"/>
              </a:rPr>
              <a:t>Also shown in Fig. 7.8 is the activation record for a procedure q,  called by p. </a:t>
            </a:r>
            <a:r>
              <a:rPr lang="en-US" sz="2000">
                <a:solidFill>
                  <a:schemeClr val="dk1"/>
                </a:solidFill>
                <a:latin typeface="Calibri"/>
                <a:ea typeface="Calibri"/>
                <a:cs typeface="Calibri"/>
                <a:sym typeface="Calibri"/>
              </a:rPr>
              <a:t>The activation record for q begins after the arrays of p,  and any variable-length arrays of q are located beyond that.</a:t>
            </a:r>
            <a:endParaRPr sz="2000">
              <a:solidFill>
                <a:schemeClr val="dk1"/>
              </a:solidFill>
              <a:latin typeface="Calibri"/>
              <a:ea typeface="Calibri"/>
              <a:cs typeface="Calibri"/>
              <a:sym typeface="Calibri"/>
            </a:endParaRPr>
          </a:p>
        </p:txBody>
      </p:sp>
      <p:pic>
        <p:nvPicPr>
          <p:cNvPr id="906" name="Google Shape;906;p6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07" name="Google Shape;907;p6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6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909" name="Google Shape;909;p67"/>
          <p:cNvGrpSpPr/>
          <p:nvPr/>
        </p:nvGrpSpPr>
        <p:grpSpPr>
          <a:xfrm>
            <a:off x="8148490" y="2019316"/>
            <a:ext cx="3366852" cy="4578079"/>
            <a:chOff x="8148490" y="2019316"/>
            <a:chExt cx="3366852" cy="4578079"/>
          </a:xfrm>
        </p:grpSpPr>
        <p:pic>
          <p:nvPicPr>
            <p:cNvPr id="910" name="Google Shape;910;p67"/>
            <p:cNvPicPr preferRelativeResize="0"/>
            <p:nvPr/>
          </p:nvPicPr>
          <p:blipFill rotWithShape="1">
            <a:blip r:embed="rId4">
              <a:alphaModFix/>
            </a:blip>
            <a:srcRect b="0" l="0" r="0" t="0"/>
            <a:stretch/>
          </p:blipFill>
          <p:spPr>
            <a:xfrm>
              <a:off x="8148490" y="2019316"/>
              <a:ext cx="3366852" cy="4578079"/>
            </a:xfrm>
            <a:prstGeom prst="rect">
              <a:avLst/>
            </a:prstGeom>
            <a:noFill/>
            <a:ln>
              <a:noFill/>
            </a:ln>
          </p:spPr>
        </p:pic>
        <p:sp>
          <p:nvSpPr>
            <p:cNvPr id="911" name="Google Shape;911;p67"/>
            <p:cNvSpPr/>
            <p:nvPr/>
          </p:nvSpPr>
          <p:spPr>
            <a:xfrm>
              <a:off x="8687561" y="3512057"/>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67"/>
            <p:cNvSpPr/>
            <p:nvPr/>
          </p:nvSpPr>
          <p:spPr>
            <a:xfrm>
              <a:off x="8698229" y="4620005"/>
              <a:ext cx="1584325" cy="913130"/>
            </a:xfrm>
            <a:custGeom>
              <a:rect b="b" l="l" r="r" t="t"/>
              <a:pathLst>
                <a:path extrusionOk="0" h="913129" w="1584325">
                  <a:moveTo>
                    <a:pt x="0" y="0"/>
                  </a:moveTo>
                  <a:lnTo>
                    <a:pt x="1584198" y="0"/>
                  </a:lnTo>
                </a:path>
                <a:path extrusionOk="0" h="913129" w="1584325">
                  <a:moveTo>
                    <a:pt x="0" y="912876"/>
                  </a:moveTo>
                  <a:lnTo>
                    <a:pt x="1584198" y="912876"/>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67"/>
            <p:cNvSpPr/>
            <p:nvPr/>
          </p:nvSpPr>
          <p:spPr>
            <a:xfrm>
              <a:off x="8698229" y="2039873"/>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4" name="Google Shape;914;p67"/>
          <p:cNvSpPr/>
          <p:nvPr/>
        </p:nvSpPr>
        <p:spPr>
          <a:xfrm>
            <a:off x="7874507" y="1969007"/>
            <a:ext cx="0" cy="4800600"/>
          </a:xfrm>
          <a:custGeom>
            <a:rect b="b" l="l" r="r" t="t"/>
            <a:pathLst>
              <a:path extrusionOk="0" h="4800600" w="120000">
                <a:moveTo>
                  <a:pt x="0" y="0"/>
                </a:moveTo>
                <a:lnTo>
                  <a:pt x="0" y="480025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8" name="Shape 918"/>
        <p:cNvGrpSpPr/>
        <p:nvPr/>
      </p:nvGrpSpPr>
      <p:grpSpPr>
        <a:xfrm>
          <a:off x="0" y="0"/>
          <a:ext cx="0" cy="0"/>
          <a:chOff x="0" y="0"/>
          <a:chExt cx="0" cy="0"/>
        </a:xfrm>
      </p:grpSpPr>
      <p:sp>
        <p:nvSpPr>
          <p:cNvPr id="919" name="Google Shape;919;p68"/>
          <p:cNvSpPr txBox="1"/>
          <p:nvPr/>
        </p:nvSpPr>
        <p:spPr>
          <a:xfrm>
            <a:off x="471930" y="869903"/>
            <a:ext cx="7099200" cy="5378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Variable-Length Data on the Stack</a:t>
            </a:r>
            <a:endParaRPr sz="2800">
              <a:solidFill>
                <a:schemeClr val="dk1"/>
              </a:solidFill>
              <a:latin typeface="Calibri"/>
              <a:ea typeface="Calibri"/>
              <a:cs typeface="Calibri"/>
              <a:sym typeface="Calibri"/>
            </a:endParaRPr>
          </a:p>
          <a:p>
            <a:pPr indent="-229235" lvl="0" marL="391795" marR="0" rtl="0" algn="l">
              <a:lnSpc>
                <a:spcPct val="100000"/>
              </a:lnSpc>
              <a:spcBef>
                <a:spcPts val="203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Access to the data on the stack is through two pointers, </a:t>
            </a:r>
            <a:r>
              <a:rPr b="1" i="1" lang="en-US" sz="2000">
                <a:solidFill>
                  <a:srgbClr val="001F5F"/>
                </a:solidFill>
                <a:latin typeface="Calibri"/>
                <a:ea typeface="Calibri"/>
                <a:cs typeface="Calibri"/>
                <a:sym typeface="Calibri"/>
              </a:rPr>
              <a:t>top </a:t>
            </a:r>
            <a:r>
              <a:rPr b="1" lang="en-US" sz="2000">
                <a:solidFill>
                  <a:srgbClr val="001F5F"/>
                </a:solidFill>
                <a:latin typeface="Calibri"/>
                <a:ea typeface="Calibri"/>
                <a:cs typeface="Calibri"/>
                <a:sym typeface="Calibri"/>
              </a:rPr>
              <a:t>and</a:t>
            </a:r>
            <a:endParaRPr sz="2000">
              <a:solidFill>
                <a:schemeClr val="dk1"/>
              </a:solidFill>
              <a:latin typeface="Calibri"/>
              <a:ea typeface="Calibri"/>
              <a:cs typeface="Calibri"/>
              <a:sym typeface="Calibri"/>
            </a:endParaRPr>
          </a:p>
          <a:p>
            <a:pPr indent="0" lvl="0" marL="391795" marR="0" rtl="0" algn="l">
              <a:lnSpc>
                <a:spcPct val="100000"/>
              </a:lnSpc>
              <a:spcBef>
                <a:spcPts val="1200"/>
              </a:spcBef>
              <a:spcAft>
                <a:spcPts val="0"/>
              </a:spcAft>
              <a:buNone/>
            </a:pPr>
            <a:r>
              <a:rPr b="1" i="1" lang="en-US" sz="2000">
                <a:solidFill>
                  <a:srgbClr val="001F5F"/>
                </a:solidFill>
                <a:latin typeface="Calibri"/>
                <a:ea typeface="Calibri"/>
                <a:cs typeface="Calibri"/>
                <a:sym typeface="Calibri"/>
              </a:rPr>
              <a:t>top-sp</a:t>
            </a:r>
            <a:r>
              <a:rPr b="1"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9234" lvl="1" marL="848994" marR="664210" rtl="0" algn="l">
              <a:lnSpc>
                <a:spcPct val="150000"/>
              </a:lnSpc>
              <a:spcBef>
                <a:spcPts val="520"/>
              </a:spcBef>
              <a:spcAft>
                <a:spcPts val="0"/>
              </a:spcAft>
              <a:buClr>
                <a:srgbClr val="006FC0"/>
              </a:buClr>
              <a:buSzPts val="1900"/>
              <a:buFont typeface="Noto Sans Symbols"/>
              <a:buChar char="▪"/>
            </a:pPr>
            <a:r>
              <a:rPr b="1" i="1" lang="en-US" sz="1900" u="none" cap="none" strike="noStrike">
                <a:solidFill>
                  <a:srgbClr val="006FC0"/>
                </a:solidFill>
                <a:latin typeface="Calibri"/>
                <a:ea typeface="Calibri"/>
                <a:cs typeface="Calibri"/>
                <a:sym typeface="Calibri"/>
              </a:rPr>
              <a:t>top-sp </a:t>
            </a:r>
            <a:r>
              <a:rPr b="1" i="0" lang="en-US" sz="1900" u="none" cap="none" strike="noStrike">
                <a:solidFill>
                  <a:schemeClr val="dk1"/>
                </a:solidFill>
                <a:latin typeface="Calibri"/>
                <a:ea typeface="Calibri"/>
                <a:cs typeface="Calibri"/>
                <a:sym typeface="Calibri"/>
              </a:rPr>
              <a:t>is used to find local, fixed-length fields of the top  activation record.</a:t>
            </a:r>
            <a:endParaRPr b="0" i="0" sz="1900" u="none" cap="none" strike="noStrike">
              <a:solidFill>
                <a:schemeClr val="dk1"/>
              </a:solidFill>
              <a:latin typeface="Calibri"/>
              <a:ea typeface="Calibri"/>
              <a:cs typeface="Calibri"/>
              <a:sym typeface="Calibri"/>
            </a:endParaRPr>
          </a:p>
          <a:p>
            <a:pPr indent="-229234" lvl="1" marL="848994" marR="0" rtl="0" algn="l">
              <a:lnSpc>
                <a:spcPct val="100000"/>
              </a:lnSpc>
              <a:spcBef>
                <a:spcPts val="1645"/>
              </a:spcBef>
              <a:spcAft>
                <a:spcPts val="0"/>
              </a:spcAft>
              <a:buClr>
                <a:srgbClr val="006FC0"/>
              </a:buClr>
              <a:buSzPts val="1900"/>
              <a:buFont typeface="Noto Sans Symbols"/>
              <a:buChar char="▪"/>
            </a:pPr>
            <a:r>
              <a:rPr b="1" i="1" lang="en-US" sz="1900" u="none" cap="none" strike="noStrike">
                <a:solidFill>
                  <a:srgbClr val="006FC0"/>
                </a:solidFill>
                <a:latin typeface="Calibri"/>
                <a:ea typeface="Calibri"/>
                <a:cs typeface="Calibri"/>
                <a:sym typeface="Calibri"/>
              </a:rPr>
              <a:t>top </a:t>
            </a:r>
            <a:r>
              <a:rPr b="1" i="0" lang="en-US" sz="1900" u="none" cap="none" strike="noStrike">
                <a:solidFill>
                  <a:schemeClr val="dk1"/>
                </a:solidFill>
                <a:latin typeface="Calibri"/>
                <a:ea typeface="Calibri"/>
                <a:cs typeface="Calibri"/>
                <a:sym typeface="Calibri"/>
              </a:rPr>
              <a:t>marks the actual top of stack; it points to the position at</a:t>
            </a:r>
            <a:endParaRPr b="0" i="0" sz="1900" u="none" cap="none" strike="noStrike">
              <a:solidFill>
                <a:schemeClr val="dk1"/>
              </a:solidFill>
              <a:latin typeface="Calibri"/>
              <a:ea typeface="Calibri"/>
              <a:cs typeface="Calibri"/>
              <a:sym typeface="Calibri"/>
            </a:endParaRPr>
          </a:p>
          <a:p>
            <a:pPr indent="0" lvl="0" marL="848994" marR="0" rtl="0" algn="l">
              <a:lnSpc>
                <a:spcPct val="100000"/>
              </a:lnSpc>
              <a:spcBef>
                <a:spcPts val="1145"/>
              </a:spcBef>
              <a:spcAft>
                <a:spcPts val="0"/>
              </a:spcAft>
              <a:buNone/>
            </a:pPr>
            <a:r>
              <a:rPr b="1" lang="en-US" sz="1900">
                <a:solidFill>
                  <a:schemeClr val="dk1"/>
                </a:solidFill>
                <a:latin typeface="Calibri"/>
                <a:ea typeface="Calibri"/>
                <a:cs typeface="Calibri"/>
                <a:sym typeface="Calibri"/>
              </a:rPr>
              <a:t>which the next activation record will begin.</a:t>
            </a:r>
            <a:endParaRPr sz="1900">
              <a:solidFill>
                <a:schemeClr val="dk1"/>
              </a:solidFill>
              <a:latin typeface="Calibri"/>
              <a:ea typeface="Calibri"/>
              <a:cs typeface="Calibri"/>
              <a:sym typeface="Calibri"/>
            </a:endParaRPr>
          </a:p>
          <a:p>
            <a:pPr indent="-228600" lvl="0" marL="391795" marR="46990" rtl="0" algn="l">
              <a:lnSpc>
                <a:spcPct val="110000"/>
              </a:lnSpc>
              <a:spcBef>
                <a:spcPts val="124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In Fig. 7.8, </a:t>
            </a:r>
            <a:r>
              <a:rPr b="1" lang="en-US" sz="1800">
                <a:solidFill>
                  <a:schemeClr val="dk1"/>
                </a:solidFill>
                <a:latin typeface="Calibri"/>
                <a:ea typeface="Calibri"/>
                <a:cs typeface="Calibri"/>
                <a:sym typeface="Calibri"/>
              </a:rPr>
              <a:t>top-sp </a:t>
            </a:r>
            <a:r>
              <a:rPr lang="en-US" sz="1800">
                <a:solidFill>
                  <a:schemeClr val="dk1"/>
                </a:solidFill>
                <a:latin typeface="Calibri"/>
                <a:ea typeface="Calibri"/>
                <a:cs typeface="Calibri"/>
                <a:sym typeface="Calibri"/>
              </a:rPr>
              <a:t>points to the end of this field in the activation record  for q. From there, we can find the control-link field for q, which leads us  to the place in the activation record for p where top-sp pointed when p  was on top.</a:t>
            </a:r>
            <a:endParaRPr sz="1800">
              <a:solidFill>
                <a:schemeClr val="dk1"/>
              </a:solidFill>
              <a:latin typeface="Calibri"/>
              <a:ea typeface="Calibri"/>
              <a:cs typeface="Calibri"/>
              <a:sym typeface="Calibri"/>
            </a:endParaRPr>
          </a:p>
        </p:txBody>
      </p:sp>
      <p:pic>
        <p:nvPicPr>
          <p:cNvPr id="920" name="Google Shape;920;p6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21" name="Google Shape;921;p6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6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923" name="Google Shape;923;p68"/>
          <p:cNvGrpSpPr/>
          <p:nvPr/>
        </p:nvGrpSpPr>
        <p:grpSpPr>
          <a:xfrm>
            <a:off x="3310128" y="1969007"/>
            <a:ext cx="8205215" cy="4800600"/>
            <a:chOff x="3310128" y="1969007"/>
            <a:chExt cx="8205215" cy="4800600"/>
          </a:xfrm>
        </p:grpSpPr>
        <p:sp>
          <p:nvSpPr>
            <p:cNvPr id="924" name="Google Shape;924;p68"/>
            <p:cNvSpPr/>
            <p:nvPr/>
          </p:nvSpPr>
          <p:spPr>
            <a:xfrm>
              <a:off x="7889748" y="1969007"/>
              <a:ext cx="0" cy="4800600"/>
            </a:xfrm>
            <a:custGeom>
              <a:rect b="b" l="l" r="r" t="t"/>
              <a:pathLst>
                <a:path extrusionOk="0" h="4800600" w="120000">
                  <a:moveTo>
                    <a:pt x="0" y="0"/>
                  </a:moveTo>
                  <a:lnTo>
                    <a:pt x="0" y="480025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25" name="Google Shape;925;p68"/>
            <p:cNvPicPr preferRelativeResize="0"/>
            <p:nvPr/>
          </p:nvPicPr>
          <p:blipFill rotWithShape="1">
            <a:blip r:embed="rId4">
              <a:alphaModFix/>
            </a:blip>
            <a:srcRect b="0" l="0" r="0" t="0"/>
            <a:stretch/>
          </p:blipFill>
          <p:spPr>
            <a:xfrm>
              <a:off x="8148491" y="2019316"/>
              <a:ext cx="3366852" cy="4578079"/>
            </a:xfrm>
            <a:prstGeom prst="rect">
              <a:avLst/>
            </a:prstGeom>
            <a:noFill/>
            <a:ln>
              <a:noFill/>
            </a:ln>
          </p:spPr>
        </p:pic>
        <p:sp>
          <p:nvSpPr>
            <p:cNvPr id="926" name="Google Shape;926;p68"/>
            <p:cNvSpPr/>
            <p:nvPr/>
          </p:nvSpPr>
          <p:spPr>
            <a:xfrm>
              <a:off x="8698230" y="4620005"/>
              <a:ext cx="1584325" cy="0"/>
            </a:xfrm>
            <a:custGeom>
              <a:rect b="b" l="l" r="r" t="t"/>
              <a:pathLst>
                <a:path extrusionOk="0" h="120000" w="1584325">
                  <a:moveTo>
                    <a:pt x="0" y="0"/>
                  </a:moveTo>
                  <a:lnTo>
                    <a:pt x="1584198"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68"/>
            <p:cNvSpPr/>
            <p:nvPr/>
          </p:nvSpPr>
          <p:spPr>
            <a:xfrm>
              <a:off x="3310128" y="3591813"/>
              <a:ext cx="4827905" cy="2554605"/>
            </a:xfrm>
            <a:custGeom>
              <a:rect b="b" l="l" r="r" t="t"/>
              <a:pathLst>
                <a:path extrusionOk="0" h="2554604" w="4827905">
                  <a:moveTo>
                    <a:pt x="4634916" y="759409"/>
                  </a:moveTo>
                  <a:lnTo>
                    <a:pt x="4634890" y="759079"/>
                  </a:lnTo>
                  <a:lnTo>
                    <a:pt x="4634738" y="757428"/>
                  </a:lnTo>
                  <a:lnTo>
                    <a:pt x="4630572" y="742188"/>
                  </a:lnTo>
                  <a:lnTo>
                    <a:pt x="4629531" y="738378"/>
                  </a:lnTo>
                  <a:lnTo>
                    <a:pt x="4623765" y="725932"/>
                  </a:lnTo>
                  <a:lnTo>
                    <a:pt x="4620768" y="719455"/>
                  </a:lnTo>
                  <a:lnTo>
                    <a:pt x="4613376" y="707898"/>
                  </a:lnTo>
                  <a:lnTo>
                    <a:pt x="4608830" y="700786"/>
                  </a:lnTo>
                  <a:lnTo>
                    <a:pt x="4600435" y="690499"/>
                  </a:lnTo>
                  <a:lnTo>
                    <a:pt x="4593717" y="682244"/>
                  </a:lnTo>
                  <a:lnTo>
                    <a:pt x="4584509" y="673100"/>
                  </a:lnTo>
                  <a:lnTo>
                    <a:pt x="4575302" y="663956"/>
                  </a:lnTo>
                  <a:lnTo>
                    <a:pt x="4565650" y="655701"/>
                  </a:lnTo>
                  <a:lnTo>
                    <a:pt x="4554093" y="645795"/>
                  </a:lnTo>
                  <a:lnTo>
                    <a:pt x="4543666" y="638048"/>
                  </a:lnTo>
                  <a:lnTo>
                    <a:pt x="4529836" y="627761"/>
                  </a:lnTo>
                  <a:lnTo>
                    <a:pt x="4518838" y="620522"/>
                  </a:lnTo>
                  <a:lnTo>
                    <a:pt x="4502658" y="609854"/>
                  </a:lnTo>
                  <a:lnTo>
                    <a:pt x="4472686" y="592074"/>
                  </a:lnTo>
                  <a:lnTo>
                    <a:pt x="4460570" y="585597"/>
                  </a:lnTo>
                  <a:lnTo>
                    <a:pt x="4439666" y="574421"/>
                  </a:lnTo>
                  <a:lnTo>
                    <a:pt x="4427080" y="568198"/>
                  </a:lnTo>
                  <a:lnTo>
                    <a:pt x="4403979" y="556768"/>
                  </a:lnTo>
                  <a:lnTo>
                    <a:pt x="4391088" y="550926"/>
                  </a:lnTo>
                  <a:lnTo>
                    <a:pt x="4365625" y="539369"/>
                  </a:lnTo>
                  <a:lnTo>
                    <a:pt x="4352302" y="533781"/>
                  </a:lnTo>
                  <a:lnTo>
                    <a:pt x="4324477" y="522097"/>
                  </a:lnTo>
                  <a:lnTo>
                    <a:pt x="4280789" y="504825"/>
                  </a:lnTo>
                  <a:lnTo>
                    <a:pt x="4266946" y="499745"/>
                  </a:lnTo>
                  <a:lnTo>
                    <a:pt x="4234434" y="487807"/>
                  </a:lnTo>
                  <a:lnTo>
                    <a:pt x="4185539" y="470916"/>
                  </a:lnTo>
                  <a:lnTo>
                    <a:pt x="4171150" y="466217"/>
                  </a:lnTo>
                  <a:lnTo>
                    <a:pt x="4134231" y="454152"/>
                  </a:lnTo>
                  <a:lnTo>
                    <a:pt x="4080510" y="437642"/>
                  </a:lnTo>
                  <a:lnTo>
                    <a:pt x="4024376" y="421259"/>
                  </a:lnTo>
                  <a:lnTo>
                    <a:pt x="3965829" y="405003"/>
                  </a:lnTo>
                  <a:lnTo>
                    <a:pt x="3905123" y="389001"/>
                  </a:lnTo>
                  <a:lnTo>
                    <a:pt x="3842131" y="373126"/>
                  </a:lnTo>
                  <a:lnTo>
                    <a:pt x="3777107" y="357505"/>
                  </a:lnTo>
                  <a:lnTo>
                    <a:pt x="3640582" y="326898"/>
                  </a:lnTo>
                  <a:lnTo>
                    <a:pt x="3495929" y="297180"/>
                  </a:lnTo>
                  <a:lnTo>
                    <a:pt x="3343770" y="268478"/>
                  </a:lnTo>
                  <a:lnTo>
                    <a:pt x="3184271" y="240792"/>
                  </a:lnTo>
                  <a:lnTo>
                    <a:pt x="3018155" y="214249"/>
                  </a:lnTo>
                  <a:lnTo>
                    <a:pt x="2845562" y="188976"/>
                  </a:lnTo>
                  <a:lnTo>
                    <a:pt x="2667127" y="164973"/>
                  </a:lnTo>
                  <a:lnTo>
                    <a:pt x="2483104" y="142240"/>
                  </a:lnTo>
                  <a:lnTo>
                    <a:pt x="2294128" y="120904"/>
                  </a:lnTo>
                  <a:lnTo>
                    <a:pt x="2223351" y="113665"/>
                  </a:lnTo>
                  <a:lnTo>
                    <a:pt x="2100453" y="101092"/>
                  </a:lnTo>
                  <a:lnTo>
                    <a:pt x="1700657" y="66167"/>
                  </a:lnTo>
                  <a:lnTo>
                    <a:pt x="1287399" y="38100"/>
                  </a:lnTo>
                  <a:lnTo>
                    <a:pt x="863854" y="17399"/>
                  </a:lnTo>
                  <a:lnTo>
                    <a:pt x="649478" y="9779"/>
                  </a:lnTo>
                  <a:lnTo>
                    <a:pt x="217043" y="1155"/>
                  </a:lnTo>
                  <a:lnTo>
                    <a:pt x="0" y="0"/>
                  </a:lnTo>
                  <a:lnTo>
                    <a:pt x="0" y="12700"/>
                  </a:lnTo>
                  <a:lnTo>
                    <a:pt x="433324" y="17018"/>
                  </a:lnTo>
                  <a:lnTo>
                    <a:pt x="648970" y="22479"/>
                  </a:lnTo>
                  <a:lnTo>
                    <a:pt x="1076071" y="39497"/>
                  </a:lnTo>
                  <a:lnTo>
                    <a:pt x="1494536" y="63881"/>
                  </a:lnTo>
                  <a:lnTo>
                    <a:pt x="1699641" y="78867"/>
                  </a:lnTo>
                  <a:lnTo>
                    <a:pt x="2099183" y="113792"/>
                  </a:lnTo>
                  <a:lnTo>
                    <a:pt x="2099183" y="113665"/>
                  </a:lnTo>
                  <a:lnTo>
                    <a:pt x="2292731" y="133477"/>
                  </a:lnTo>
                  <a:lnTo>
                    <a:pt x="2481707" y="154813"/>
                  </a:lnTo>
                  <a:lnTo>
                    <a:pt x="2481580" y="154813"/>
                  </a:lnTo>
                  <a:lnTo>
                    <a:pt x="2665603" y="177546"/>
                  </a:lnTo>
                  <a:lnTo>
                    <a:pt x="2665476" y="177546"/>
                  </a:lnTo>
                  <a:lnTo>
                    <a:pt x="2843911" y="201549"/>
                  </a:lnTo>
                  <a:lnTo>
                    <a:pt x="2843784" y="201549"/>
                  </a:lnTo>
                  <a:lnTo>
                    <a:pt x="3016250" y="226822"/>
                  </a:lnTo>
                  <a:lnTo>
                    <a:pt x="3016123" y="226822"/>
                  </a:lnTo>
                  <a:lnTo>
                    <a:pt x="3262744" y="267081"/>
                  </a:lnTo>
                  <a:lnTo>
                    <a:pt x="3262744" y="266954"/>
                  </a:lnTo>
                  <a:lnTo>
                    <a:pt x="3418459" y="295148"/>
                  </a:lnTo>
                  <a:lnTo>
                    <a:pt x="3418332" y="295148"/>
                  </a:lnTo>
                  <a:lnTo>
                    <a:pt x="3493516" y="309626"/>
                  </a:lnTo>
                  <a:lnTo>
                    <a:pt x="3637915" y="339217"/>
                  </a:lnTo>
                  <a:lnTo>
                    <a:pt x="3637788" y="339217"/>
                  </a:lnTo>
                  <a:lnTo>
                    <a:pt x="3707130" y="354457"/>
                  </a:lnTo>
                  <a:lnTo>
                    <a:pt x="3707003" y="354457"/>
                  </a:lnTo>
                  <a:lnTo>
                    <a:pt x="3839210" y="385445"/>
                  </a:lnTo>
                  <a:lnTo>
                    <a:pt x="3839083" y="385445"/>
                  </a:lnTo>
                  <a:lnTo>
                    <a:pt x="3901948" y="401320"/>
                  </a:lnTo>
                  <a:lnTo>
                    <a:pt x="3962527" y="417322"/>
                  </a:lnTo>
                  <a:lnTo>
                    <a:pt x="4020947" y="433451"/>
                  </a:lnTo>
                  <a:lnTo>
                    <a:pt x="4020820" y="433451"/>
                  </a:lnTo>
                  <a:lnTo>
                    <a:pt x="4076954" y="449834"/>
                  </a:lnTo>
                  <a:lnTo>
                    <a:pt x="4076827" y="449834"/>
                  </a:lnTo>
                  <a:lnTo>
                    <a:pt x="4130421" y="466344"/>
                  </a:lnTo>
                  <a:lnTo>
                    <a:pt x="4130294" y="466217"/>
                  </a:lnTo>
                  <a:lnTo>
                    <a:pt x="4181602" y="482981"/>
                  </a:lnTo>
                  <a:lnTo>
                    <a:pt x="4181475" y="482981"/>
                  </a:lnTo>
                  <a:lnTo>
                    <a:pt x="4230243" y="499872"/>
                  </a:lnTo>
                  <a:lnTo>
                    <a:pt x="4230116" y="499745"/>
                  </a:lnTo>
                  <a:lnTo>
                    <a:pt x="4276344" y="516763"/>
                  </a:lnTo>
                  <a:lnTo>
                    <a:pt x="4276217" y="516763"/>
                  </a:lnTo>
                  <a:lnTo>
                    <a:pt x="4319778" y="533908"/>
                  </a:lnTo>
                  <a:lnTo>
                    <a:pt x="4319651" y="533781"/>
                  </a:lnTo>
                  <a:lnTo>
                    <a:pt x="4360545" y="551053"/>
                  </a:lnTo>
                  <a:lnTo>
                    <a:pt x="4360418" y="550926"/>
                  </a:lnTo>
                  <a:lnTo>
                    <a:pt x="4398645" y="568325"/>
                  </a:lnTo>
                  <a:lnTo>
                    <a:pt x="4398518" y="568198"/>
                  </a:lnTo>
                  <a:lnTo>
                    <a:pt x="4433722" y="585622"/>
                  </a:lnTo>
                  <a:lnTo>
                    <a:pt x="4433925" y="585724"/>
                  </a:lnTo>
                  <a:lnTo>
                    <a:pt x="4466209" y="602996"/>
                  </a:lnTo>
                  <a:lnTo>
                    <a:pt x="4466412" y="603123"/>
                  </a:lnTo>
                  <a:lnTo>
                    <a:pt x="4496054" y="620776"/>
                  </a:lnTo>
                  <a:lnTo>
                    <a:pt x="4495800" y="620522"/>
                  </a:lnTo>
                  <a:lnTo>
                    <a:pt x="4522368" y="638073"/>
                  </a:lnTo>
                  <a:lnTo>
                    <a:pt x="4522673" y="638302"/>
                  </a:lnTo>
                  <a:lnTo>
                    <a:pt x="4546346" y="655955"/>
                  </a:lnTo>
                  <a:lnTo>
                    <a:pt x="4546092" y="655701"/>
                  </a:lnTo>
                  <a:lnTo>
                    <a:pt x="4566920" y="673493"/>
                  </a:lnTo>
                  <a:lnTo>
                    <a:pt x="4584446" y="691007"/>
                  </a:lnTo>
                  <a:lnTo>
                    <a:pt x="4584065" y="690499"/>
                  </a:lnTo>
                  <a:lnTo>
                    <a:pt x="4598670" y="708533"/>
                  </a:lnTo>
                  <a:lnTo>
                    <a:pt x="4598289" y="707898"/>
                  </a:lnTo>
                  <a:lnTo>
                    <a:pt x="4609338" y="725170"/>
                  </a:lnTo>
                  <a:lnTo>
                    <a:pt x="4617720" y="743204"/>
                  </a:lnTo>
                  <a:lnTo>
                    <a:pt x="4617466" y="742188"/>
                  </a:lnTo>
                  <a:lnTo>
                    <a:pt x="4622190" y="759409"/>
                  </a:lnTo>
                  <a:lnTo>
                    <a:pt x="4634916" y="759409"/>
                  </a:lnTo>
                  <a:close/>
                </a:path>
                <a:path extrusionOk="0" h="2554604" w="4827905">
                  <a:moveTo>
                    <a:pt x="4825873" y="2528747"/>
                  </a:moveTo>
                  <a:lnTo>
                    <a:pt x="4800892" y="2516047"/>
                  </a:lnTo>
                  <a:lnTo>
                    <a:pt x="4750943" y="2490647"/>
                  </a:lnTo>
                  <a:lnTo>
                    <a:pt x="4749927" y="2516047"/>
                  </a:lnTo>
                  <a:lnTo>
                    <a:pt x="4723384" y="2516047"/>
                  </a:lnTo>
                  <a:lnTo>
                    <a:pt x="4672203" y="2503347"/>
                  </a:lnTo>
                  <a:lnTo>
                    <a:pt x="4621657" y="2503347"/>
                  </a:lnTo>
                  <a:lnTo>
                    <a:pt x="4570984" y="2490647"/>
                  </a:lnTo>
                  <a:lnTo>
                    <a:pt x="4571238" y="2490647"/>
                  </a:lnTo>
                  <a:lnTo>
                    <a:pt x="4521200" y="2477947"/>
                  </a:lnTo>
                  <a:lnTo>
                    <a:pt x="4521327" y="2477947"/>
                  </a:lnTo>
                  <a:lnTo>
                    <a:pt x="4471924" y="2465247"/>
                  </a:lnTo>
                  <a:lnTo>
                    <a:pt x="4472178" y="2465247"/>
                  </a:lnTo>
                  <a:lnTo>
                    <a:pt x="4423410" y="2452547"/>
                  </a:lnTo>
                  <a:lnTo>
                    <a:pt x="4423664" y="2452547"/>
                  </a:lnTo>
                  <a:lnTo>
                    <a:pt x="4375658" y="2439847"/>
                  </a:lnTo>
                  <a:lnTo>
                    <a:pt x="4375785" y="2439847"/>
                  </a:lnTo>
                  <a:lnTo>
                    <a:pt x="4328795" y="2427147"/>
                  </a:lnTo>
                  <a:lnTo>
                    <a:pt x="4329049" y="2427147"/>
                  </a:lnTo>
                  <a:lnTo>
                    <a:pt x="4282948" y="2401747"/>
                  </a:lnTo>
                  <a:lnTo>
                    <a:pt x="4283075" y="2401747"/>
                  </a:lnTo>
                  <a:lnTo>
                    <a:pt x="4238117" y="2376347"/>
                  </a:lnTo>
                  <a:lnTo>
                    <a:pt x="4238371" y="2376347"/>
                  </a:lnTo>
                  <a:lnTo>
                    <a:pt x="4194556" y="2363647"/>
                  </a:lnTo>
                  <a:lnTo>
                    <a:pt x="4194810" y="2363647"/>
                  </a:lnTo>
                  <a:lnTo>
                    <a:pt x="4152265" y="2338247"/>
                  </a:lnTo>
                  <a:lnTo>
                    <a:pt x="4152519" y="2338247"/>
                  </a:lnTo>
                  <a:lnTo>
                    <a:pt x="4111625" y="2312847"/>
                  </a:lnTo>
                  <a:lnTo>
                    <a:pt x="4111752" y="2312847"/>
                  </a:lnTo>
                  <a:lnTo>
                    <a:pt x="4072255" y="2287447"/>
                  </a:lnTo>
                  <a:lnTo>
                    <a:pt x="4072509" y="2287447"/>
                  </a:lnTo>
                  <a:lnTo>
                    <a:pt x="4034536" y="2262047"/>
                  </a:lnTo>
                  <a:lnTo>
                    <a:pt x="4034790" y="2262047"/>
                  </a:lnTo>
                  <a:lnTo>
                    <a:pt x="3998595" y="2236647"/>
                  </a:lnTo>
                  <a:lnTo>
                    <a:pt x="3998722" y="2236647"/>
                  </a:lnTo>
                  <a:lnTo>
                    <a:pt x="3964432" y="2198547"/>
                  </a:lnTo>
                  <a:lnTo>
                    <a:pt x="3964559" y="2198547"/>
                  </a:lnTo>
                  <a:lnTo>
                    <a:pt x="3932174" y="2173147"/>
                  </a:lnTo>
                  <a:lnTo>
                    <a:pt x="3932428" y="2173147"/>
                  </a:lnTo>
                  <a:lnTo>
                    <a:pt x="3901948" y="2147747"/>
                  </a:lnTo>
                  <a:lnTo>
                    <a:pt x="3902202" y="2147747"/>
                  </a:lnTo>
                  <a:lnTo>
                    <a:pt x="3873881" y="2109647"/>
                  </a:lnTo>
                  <a:lnTo>
                    <a:pt x="3874008" y="2109647"/>
                  </a:lnTo>
                  <a:lnTo>
                    <a:pt x="3860673" y="2096947"/>
                  </a:lnTo>
                  <a:lnTo>
                    <a:pt x="3860800" y="2096947"/>
                  </a:lnTo>
                  <a:lnTo>
                    <a:pt x="3847973" y="2084247"/>
                  </a:lnTo>
                  <a:lnTo>
                    <a:pt x="3848100" y="2084247"/>
                  </a:lnTo>
                  <a:lnTo>
                    <a:pt x="3835908" y="2071547"/>
                  </a:lnTo>
                  <a:lnTo>
                    <a:pt x="3836035" y="2071547"/>
                  </a:lnTo>
                  <a:lnTo>
                    <a:pt x="3824478" y="2046147"/>
                  </a:lnTo>
                  <a:lnTo>
                    <a:pt x="3813556" y="2033447"/>
                  </a:lnTo>
                  <a:lnTo>
                    <a:pt x="3813683" y="2033447"/>
                  </a:lnTo>
                  <a:lnTo>
                    <a:pt x="3803269" y="2020747"/>
                  </a:lnTo>
                  <a:lnTo>
                    <a:pt x="3803396" y="2020747"/>
                  </a:lnTo>
                  <a:lnTo>
                    <a:pt x="3793617" y="1995347"/>
                  </a:lnTo>
                  <a:lnTo>
                    <a:pt x="3784600" y="1982647"/>
                  </a:lnTo>
                  <a:lnTo>
                    <a:pt x="3784727" y="1982647"/>
                  </a:lnTo>
                  <a:lnTo>
                    <a:pt x="3776218" y="1969947"/>
                  </a:lnTo>
                  <a:lnTo>
                    <a:pt x="3776345" y="1969947"/>
                  </a:lnTo>
                  <a:lnTo>
                    <a:pt x="3768471" y="1944547"/>
                  </a:lnTo>
                  <a:lnTo>
                    <a:pt x="3768598" y="1944547"/>
                  </a:lnTo>
                  <a:lnTo>
                    <a:pt x="3761613" y="1931847"/>
                  </a:lnTo>
                  <a:lnTo>
                    <a:pt x="3755263" y="1919147"/>
                  </a:lnTo>
                  <a:lnTo>
                    <a:pt x="3755390" y="1919147"/>
                  </a:lnTo>
                  <a:lnTo>
                    <a:pt x="3749675" y="1893747"/>
                  </a:lnTo>
                  <a:lnTo>
                    <a:pt x="3744722" y="1881047"/>
                  </a:lnTo>
                  <a:lnTo>
                    <a:pt x="3744849" y="1881047"/>
                  </a:lnTo>
                  <a:lnTo>
                    <a:pt x="3740531" y="1868347"/>
                  </a:lnTo>
                  <a:lnTo>
                    <a:pt x="3737102" y="1842947"/>
                  </a:lnTo>
                  <a:lnTo>
                    <a:pt x="3734435" y="1830247"/>
                  </a:lnTo>
                  <a:lnTo>
                    <a:pt x="3732530" y="1817547"/>
                  </a:lnTo>
                  <a:lnTo>
                    <a:pt x="3731260" y="1792147"/>
                  </a:lnTo>
                  <a:lnTo>
                    <a:pt x="3730498" y="1766747"/>
                  </a:lnTo>
                  <a:lnTo>
                    <a:pt x="3729228" y="1741347"/>
                  </a:lnTo>
                  <a:lnTo>
                    <a:pt x="3727196" y="1728647"/>
                  </a:lnTo>
                  <a:lnTo>
                    <a:pt x="3724529" y="1703247"/>
                  </a:lnTo>
                  <a:lnTo>
                    <a:pt x="3720973" y="1690547"/>
                  </a:lnTo>
                  <a:lnTo>
                    <a:pt x="3716655" y="1677847"/>
                  </a:lnTo>
                  <a:lnTo>
                    <a:pt x="3711575" y="1652447"/>
                  </a:lnTo>
                  <a:lnTo>
                    <a:pt x="3705733" y="1639747"/>
                  </a:lnTo>
                  <a:lnTo>
                    <a:pt x="3699383" y="1627047"/>
                  </a:lnTo>
                  <a:lnTo>
                    <a:pt x="3692144" y="1601647"/>
                  </a:lnTo>
                  <a:lnTo>
                    <a:pt x="3684270" y="1588947"/>
                  </a:lnTo>
                  <a:lnTo>
                    <a:pt x="3675761" y="1563547"/>
                  </a:lnTo>
                  <a:lnTo>
                    <a:pt x="3666617" y="1550847"/>
                  </a:lnTo>
                  <a:lnTo>
                    <a:pt x="3656711" y="1538147"/>
                  </a:lnTo>
                  <a:lnTo>
                    <a:pt x="3646170" y="1512747"/>
                  </a:lnTo>
                  <a:lnTo>
                    <a:pt x="3635121" y="1500047"/>
                  </a:lnTo>
                  <a:lnTo>
                    <a:pt x="3623437" y="1487347"/>
                  </a:lnTo>
                  <a:lnTo>
                    <a:pt x="3611118" y="1474647"/>
                  </a:lnTo>
                  <a:lnTo>
                    <a:pt x="3598164" y="1449247"/>
                  </a:lnTo>
                  <a:lnTo>
                    <a:pt x="3584702" y="1436547"/>
                  </a:lnTo>
                  <a:lnTo>
                    <a:pt x="3556254" y="1411147"/>
                  </a:lnTo>
                  <a:lnTo>
                    <a:pt x="3525647" y="1373047"/>
                  </a:lnTo>
                  <a:lnTo>
                    <a:pt x="3492881" y="1347647"/>
                  </a:lnTo>
                  <a:lnTo>
                    <a:pt x="3458337" y="1322247"/>
                  </a:lnTo>
                  <a:lnTo>
                    <a:pt x="3421888" y="1284147"/>
                  </a:lnTo>
                  <a:lnTo>
                    <a:pt x="3383788" y="1258747"/>
                  </a:lnTo>
                  <a:lnTo>
                    <a:pt x="3344164" y="1233347"/>
                  </a:lnTo>
                  <a:lnTo>
                    <a:pt x="3302889" y="1207947"/>
                  </a:lnTo>
                  <a:lnTo>
                    <a:pt x="3260217" y="1182547"/>
                  </a:lnTo>
                  <a:lnTo>
                    <a:pt x="3216275" y="1169847"/>
                  </a:lnTo>
                  <a:lnTo>
                    <a:pt x="3171190" y="1144447"/>
                  </a:lnTo>
                  <a:lnTo>
                    <a:pt x="3124835" y="1131747"/>
                  </a:lnTo>
                  <a:lnTo>
                    <a:pt x="3077464" y="1106347"/>
                  </a:lnTo>
                  <a:lnTo>
                    <a:pt x="2829306" y="1042847"/>
                  </a:lnTo>
                  <a:lnTo>
                    <a:pt x="2778125" y="1042847"/>
                  </a:lnTo>
                  <a:lnTo>
                    <a:pt x="2726436" y="1030147"/>
                  </a:lnTo>
                  <a:lnTo>
                    <a:pt x="2622931" y="1030147"/>
                  </a:lnTo>
                  <a:lnTo>
                    <a:pt x="2622677" y="1042847"/>
                  </a:lnTo>
                  <a:lnTo>
                    <a:pt x="2725293" y="1042847"/>
                  </a:lnTo>
                  <a:lnTo>
                    <a:pt x="2776601" y="1055547"/>
                  </a:lnTo>
                  <a:lnTo>
                    <a:pt x="2827274" y="1055547"/>
                  </a:lnTo>
                  <a:lnTo>
                    <a:pt x="2877820" y="1068247"/>
                  </a:lnTo>
                  <a:lnTo>
                    <a:pt x="2877566" y="1068247"/>
                  </a:lnTo>
                  <a:lnTo>
                    <a:pt x="2927731" y="1080947"/>
                  </a:lnTo>
                  <a:lnTo>
                    <a:pt x="2927477" y="1080947"/>
                  </a:lnTo>
                  <a:lnTo>
                    <a:pt x="2977007" y="1093647"/>
                  </a:lnTo>
                  <a:lnTo>
                    <a:pt x="2976753" y="1093647"/>
                  </a:lnTo>
                  <a:lnTo>
                    <a:pt x="3025521" y="1106347"/>
                  </a:lnTo>
                  <a:lnTo>
                    <a:pt x="3025267" y="1106347"/>
                  </a:lnTo>
                  <a:lnTo>
                    <a:pt x="3073273" y="1119047"/>
                  </a:lnTo>
                  <a:lnTo>
                    <a:pt x="3073146" y="1119047"/>
                  </a:lnTo>
                  <a:lnTo>
                    <a:pt x="3120263" y="1131747"/>
                  </a:lnTo>
                  <a:lnTo>
                    <a:pt x="3120009" y="1131747"/>
                  </a:lnTo>
                  <a:lnTo>
                    <a:pt x="3166110" y="1157147"/>
                  </a:lnTo>
                  <a:lnTo>
                    <a:pt x="3165983" y="1157147"/>
                  </a:lnTo>
                  <a:lnTo>
                    <a:pt x="3210941" y="1182547"/>
                  </a:lnTo>
                  <a:lnTo>
                    <a:pt x="3210687" y="1182547"/>
                  </a:lnTo>
                  <a:lnTo>
                    <a:pt x="3254375" y="1195247"/>
                  </a:lnTo>
                  <a:lnTo>
                    <a:pt x="3254248" y="1195247"/>
                  </a:lnTo>
                  <a:lnTo>
                    <a:pt x="3296666" y="1220647"/>
                  </a:lnTo>
                  <a:lnTo>
                    <a:pt x="3296539" y="1220647"/>
                  </a:lnTo>
                  <a:lnTo>
                    <a:pt x="3337560" y="1246047"/>
                  </a:lnTo>
                  <a:lnTo>
                    <a:pt x="3337293" y="1246047"/>
                  </a:lnTo>
                  <a:lnTo>
                    <a:pt x="3376803" y="1271447"/>
                  </a:lnTo>
                  <a:lnTo>
                    <a:pt x="3376549" y="1271447"/>
                  </a:lnTo>
                  <a:lnTo>
                    <a:pt x="3414522" y="1296847"/>
                  </a:lnTo>
                  <a:lnTo>
                    <a:pt x="3414268" y="1296847"/>
                  </a:lnTo>
                  <a:lnTo>
                    <a:pt x="3450463" y="1322247"/>
                  </a:lnTo>
                  <a:lnTo>
                    <a:pt x="3450209" y="1322247"/>
                  </a:lnTo>
                  <a:lnTo>
                    <a:pt x="3484626" y="1360347"/>
                  </a:lnTo>
                  <a:lnTo>
                    <a:pt x="3484499" y="1360347"/>
                  </a:lnTo>
                  <a:lnTo>
                    <a:pt x="3516884" y="1385747"/>
                  </a:lnTo>
                  <a:lnTo>
                    <a:pt x="3516757" y="1385747"/>
                  </a:lnTo>
                  <a:lnTo>
                    <a:pt x="3547237" y="1411147"/>
                  </a:lnTo>
                  <a:lnTo>
                    <a:pt x="3546983" y="1411147"/>
                  </a:lnTo>
                  <a:lnTo>
                    <a:pt x="3575304" y="1449247"/>
                  </a:lnTo>
                  <a:lnTo>
                    <a:pt x="3575177" y="1449247"/>
                  </a:lnTo>
                  <a:lnTo>
                    <a:pt x="3588512" y="1461947"/>
                  </a:lnTo>
                  <a:lnTo>
                    <a:pt x="3588385" y="1461947"/>
                  </a:lnTo>
                  <a:lnTo>
                    <a:pt x="3601085" y="1474647"/>
                  </a:lnTo>
                  <a:lnTo>
                    <a:pt x="3600958" y="1474647"/>
                  </a:lnTo>
                  <a:lnTo>
                    <a:pt x="3613150" y="1487347"/>
                  </a:lnTo>
                  <a:lnTo>
                    <a:pt x="3613023" y="1487347"/>
                  </a:lnTo>
                  <a:lnTo>
                    <a:pt x="3624707" y="1512747"/>
                  </a:lnTo>
                  <a:lnTo>
                    <a:pt x="3624580" y="1512747"/>
                  </a:lnTo>
                  <a:lnTo>
                    <a:pt x="3635502" y="1525447"/>
                  </a:lnTo>
                  <a:lnTo>
                    <a:pt x="3645789" y="1538147"/>
                  </a:lnTo>
                  <a:lnTo>
                    <a:pt x="3655568" y="1563547"/>
                  </a:lnTo>
                  <a:lnTo>
                    <a:pt x="3655441" y="1563547"/>
                  </a:lnTo>
                  <a:lnTo>
                    <a:pt x="3664458" y="1576247"/>
                  </a:lnTo>
                  <a:lnTo>
                    <a:pt x="3672840" y="1588947"/>
                  </a:lnTo>
                  <a:lnTo>
                    <a:pt x="3672713" y="1588947"/>
                  </a:lnTo>
                  <a:lnTo>
                    <a:pt x="3680460" y="1614347"/>
                  </a:lnTo>
                  <a:lnTo>
                    <a:pt x="3687572" y="1627047"/>
                  </a:lnTo>
                  <a:lnTo>
                    <a:pt x="3687445" y="1627047"/>
                  </a:lnTo>
                  <a:lnTo>
                    <a:pt x="3693795" y="1639747"/>
                  </a:lnTo>
                  <a:lnTo>
                    <a:pt x="3699510" y="1665147"/>
                  </a:lnTo>
                  <a:lnTo>
                    <a:pt x="3699383" y="1665147"/>
                  </a:lnTo>
                  <a:lnTo>
                    <a:pt x="3704336" y="1677847"/>
                  </a:lnTo>
                  <a:lnTo>
                    <a:pt x="3708527" y="1690547"/>
                  </a:lnTo>
                  <a:lnTo>
                    <a:pt x="3712083" y="1715947"/>
                  </a:lnTo>
                  <a:lnTo>
                    <a:pt x="3711956" y="1715947"/>
                  </a:lnTo>
                  <a:lnTo>
                    <a:pt x="3714623" y="1728647"/>
                  </a:lnTo>
                  <a:lnTo>
                    <a:pt x="3716655" y="1741347"/>
                  </a:lnTo>
                  <a:lnTo>
                    <a:pt x="3717798" y="1766747"/>
                  </a:lnTo>
                  <a:lnTo>
                    <a:pt x="3718560" y="1792147"/>
                  </a:lnTo>
                  <a:lnTo>
                    <a:pt x="3719830" y="1817547"/>
                  </a:lnTo>
                  <a:lnTo>
                    <a:pt x="3721862" y="1830247"/>
                  </a:lnTo>
                  <a:lnTo>
                    <a:pt x="3724656" y="1855647"/>
                  </a:lnTo>
                  <a:lnTo>
                    <a:pt x="3728212" y="1868347"/>
                  </a:lnTo>
                  <a:lnTo>
                    <a:pt x="3732530" y="1881047"/>
                  </a:lnTo>
                  <a:lnTo>
                    <a:pt x="3737483" y="1906447"/>
                  </a:lnTo>
                  <a:lnTo>
                    <a:pt x="3743325" y="1919147"/>
                  </a:lnTo>
                  <a:lnTo>
                    <a:pt x="3749802" y="1931847"/>
                  </a:lnTo>
                  <a:lnTo>
                    <a:pt x="3756914" y="1957247"/>
                  </a:lnTo>
                  <a:lnTo>
                    <a:pt x="3764788" y="1969947"/>
                  </a:lnTo>
                  <a:lnTo>
                    <a:pt x="3773424" y="1995347"/>
                  </a:lnTo>
                  <a:lnTo>
                    <a:pt x="3782568" y="2008047"/>
                  </a:lnTo>
                  <a:lnTo>
                    <a:pt x="3792474" y="2020747"/>
                  </a:lnTo>
                  <a:lnTo>
                    <a:pt x="3803015" y="2046147"/>
                  </a:lnTo>
                  <a:lnTo>
                    <a:pt x="3814064" y="2058847"/>
                  </a:lnTo>
                  <a:lnTo>
                    <a:pt x="3825748" y="2071547"/>
                  </a:lnTo>
                  <a:lnTo>
                    <a:pt x="3838067" y="2084247"/>
                  </a:lnTo>
                  <a:lnTo>
                    <a:pt x="3850894" y="2109647"/>
                  </a:lnTo>
                  <a:lnTo>
                    <a:pt x="3864356" y="2122347"/>
                  </a:lnTo>
                  <a:lnTo>
                    <a:pt x="3892804" y="2147747"/>
                  </a:lnTo>
                  <a:lnTo>
                    <a:pt x="3923538" y="2185847"/>
                  </a:lnTo>
                  <a:lnTo>
                    <a:pt x="3956177" y="2211247"/>
                  </a:lnTo>
                  <a:lnTo>
                    <a:pt x="3990721" y="2236647"/>
                  </a:lnTo>
                  <a:lnTo>
                    <a:pt x="4027170" y="2274747"/>
                  </a:lnTo>
                  <a:lnTo>
                    <a:pt x="4065270" y="2300147"/>
                  </a:lnTo>
                  <a:lnTo>
                    <a:pt x="4105021" y="2325547"/>
                  </a:lnTo>
                  <a:lnTo>
                    <a:pt x="4146169" y="2350947"/>
                  </a:lnTo>
                  <a:lnTo>
                    <a:pt x="4188841" y="2376347"/>
                  </a:lnTo>
                  <a:lnTo>
                    <a:pt x="4232783" y="2389047"/>
                  </a:lnTo>
                  <a:lnTo>
                    <a:pt x="4277868" y="2414447"/>
                  </a:lnTo>
                  <a:lnTo>
                    <a:pt x="4324223" y="2427147"/>
                  </a:lnTo>
                  <a:lnTo>
                    <a:pt x="4371467" y="2452547"/>
                  </a:lnTo>
                  <a:lnTo>
                    <a:pt x="4619498" y="2516047"/>
                  </a:lnTo>
                  <a:lnTo>
                    <a:pt x="4670806" y="2516047"/>
                  </a:lnTo>
                  <a:lnTo>
                    <a:pt x="4722241" y="2528747"/>
                  </a:lnTo>
                  <a:lnTo>
                    <a:pt x="4749419" y="2528747"/>
                  </a:lnTo>
                  <a:lnTo>
                    <a:pt x="4748403" y="2554147"/>
                  </a:lnTo>
                  <a:lnTo>
                    <a:pt x="4825873" y="2528747"/>
                  </a:lnTo>
                  <a:close/>
                </a:path>
                <a:path extrusionOk="0" h="2554604" w="4827905">
                  <a:moveTo>
                    <a:pt x="4827397" y="1546860"/>
                  </a:moveTo>
                  <a:lnTo>
                    <a:pt x="4810798" y="1512824"/>
                  </a:lnTo>
                  <a:lnTo>
                    <a:pt x="4790059" y="1470279"/>
                  </a:lnTo>
                  <a:lnTo>
                    <a:pt x="4771517" y="1494459"/>
                  </a:lnTo>
                  <a:lnTo>
                    <a:pt x="4769434" y="1492504"/>
                  </a:lnTo>
                  <a:lnTo>
                    <a:pt x="4768697" y="1491805"/>
                  </a:lnTo>
                  <a:lnTo>
                    <a:pt x="4768291" y="1491107"/>
                  </a:lnTo>
                  <a:lnTo>
                    <a:pt x="4760607" y="1477772"/>
                  </a:lnTo>
                  <a:lnTo>
                    <a:pt x="4752213" y="1461389"/>
                  </a:lnTo>
                  <a:lnTo>
                    <a:pt x="4752086" y="1461135"/>
                  </a:lnTo>
                  <a:lnTo>
                    <a:pt x="4743818" y="1443482"/>
                  </a:lnTo>
                  <a:lnTo>
                    <a:pt x="4743755" y="1443342"/>
                  </a:lnTo>
                  <a:lnTo>
                    <a:pt x="4735627" y="1423797"/>
                  </a:lnTo>
                  <a:lnTo>
                    <a:pt x="4735652" y="1423670"/>
                  </a:lnTo>
                  <a:lnTo>
                    <a:pt x="4727613" y="1402588"/>
                  </a:lnTo>
                  <a:lnTo>
                    <a:pt x="4727651" y="1402461"/>
                  </a:lnTo>
                  <a:lnTo>
                    <a:pt x="4719866" y="1380109"/>
                  </a:lnTo>
                  <a:lnTo>
                    <a:pt x="4719828" y="1379982"/>
                  </a:lnTo>
                  <a:lnTo>
                    <a:pt x="4719828" y="1380109"/>
                  </a:lnTo>
                  <a:lnTo>
                    <a:pt x="4712246" y="1356233"/>
                  </a:lnTo>
                  <a:lnTo>
                    <a:pt x="4712297" y="1356106"/>
                  </a:lnTo>
                  <a:lnTo>
                    <a:pt x="4704994" y="1331087"/>
                  </a:lnTo>
                  <a:lnTo>
                    <a:pt x="4704969" y="1330960"/>
                  </a:lnTo>
                  <a:lnTo>
                    <a:pt x="4704969" y="1331087"/>
                  </a:lnTo>
                  <a:lnTo>
                    <a:pt x="4698009" y="1304671"/>
                  </a:lnTo>
                  <a:lnTo>
                    <a:pt x="4697984" y="1304544"/>
                  </a:lnTo>
                  <a:lnTo>
                    <a:pt x="4697984" y="1304671"/>
                  </a:lnTo>
                  <a:lnTo>
                    <a:pt x="4691278" y="1277239"/>
                  </a:lnTo>
                  <a:lnTo>
                    <a:pt x="4691253" y="1277112"/>
                  </a:lnTo>
                  <a:lnTo>
                    <a:pt x="4691253" y="1277239"/>
                  </a:lnTo>
                  <a:lnTo>
                    <a:pt x="4684801" y="1248664"/>
                  </a:lnTo>
                  <a:lnTo>
                    <a:pt x="4684776" y="1248537"/>
                  </a:lnTo>
                  <a:lnTo>
                    <a:pt x="4684776" y="1248664"/>
                  </a:lnTo>
                  <a:lnTo>
                    <a:pt x="4678578" y="1219073"/>
                  </a:lnTo>
                  <a:lnTo>
                    <a:pt x="4678654" y="1218946"/>
                  </a:lnTo>
                  <a:lnTo>
                    <a:pt x="4672850" y="1188593"/>
                  </a:lnTo>
                  <a:lnTo>
                    <a:pt x="4667389" y="1157224"/>
                  </a:lnTo>
                  <a:lnTo>
                    <a:pt x="4662436" y="1125093"/>
                  </a:lnTo>
                  <a:lnTo>
                    <a:pt x="4657725" y="1092200"/>
                  </a:lnTo>
                  <a:lnTo>
                    <a:pt x="4653432" y="1058926"/>
                  </a:lnTo>
                  <a:lnTo>
                    <a:pt x="4653407" y="1058672"/>
                  </a:lnTo>
                  <a:lnTo>
                    <a:pt x="4653407" y="1058926"/>
                  </a:lnTo>
                  <a:lnTo>
                    <a:pt x="4646180" y="990219"/>
                  </a:lnTo>
                  <a:lnTo>
                    <a:pt x="4646282" y="990092"/>
                  </a:lnTo>
                  <a:lnTo>
                    <a:pt x="4640961" y="920115"/>
                  </a:lnTo>
                  <a:lnTo>
                    <a:pt x="4640948" y="919861"/>
                  </a:lnTo>
                  <a:lnTo>
                    <a:pt x="4637646" y="848487"/>
                  </a:lnTo>
                  <a:lnTo>
                    <a:pt x="4636757" y="812546"/>
                  </a:lnTo>
                  <a:lnTo>
                    <a:pt x="4636516" y="776732"/>
                  </a:lnTo>
                  <a:lnTo>
                    <a:pt x="4636516" y="776351"/>
                  </a:lnTo>
                  <a:lnTo>
                    <a:pt x="4634992" y="760222"/>
                  </a:lnTo>
                  <a:lnTo>
                    <a:pt x="4622419" y="760222"/>
                  </a:lnTo>
                  <a:lnTo>
                    <a:pt x="4622266" y="760222"/>
                  </a:lnTo>
                  <a:lnTo>
                    <a:pt x="4623816" y="777240"/>
                  </a:lnTo>
                  <a:lnTo>
                    <a:pt x="4624959" y="848995"/>
                  </a:lnTo>
                  <a:lnTo>
                    <a:pt x="4628261" y="920750"/>
                  </a:lnTo>
                  <a:lnTo>
                    <a:pt x="4633595" y="991362"/>
                  </a:lnTo>
                  <a:lnTo>
                    <a:pt x="4640834" y="1060323"/>
                  </a:lnTo>
                  <a:lnTo>
                    <a:pt x="4649851" y="1126998"/>
                  </a:lnTo>
                  <a:lnTo>
                    <a:pt x="4660392" y="1190752"/>
                  </a:lnTo>
                  <a:lnTo>
                    <a:pt x="4672330" y="1251331"/>
                  </a:lnTo>
                  <a:lnTo>
                    <a:pt x="4685665" y="1307846"/>
                  </a:lnTo>
                  <a:lnTo>
                    <a:pt x="4700143" y="1359916"/>
                  </a:lnTo>
                  <a:lnTo>
                    <a:pt x="4715637" y="1406906"/>
                  </a:lnTo>
                  <a:lnTo>
                    <a:pt x="4732147" y="1448435"/>
                  </a:lnTo>
                  <a:lnTo>
                    <a:pt x="4749419" y="1483741"/>
                  </a:lnTo>
                  <a:lnTo>
                    <a:pt x="4763795" y="1504530"/>
                  </a:lnTo>
                  <a:lnTo>
                    <a:pt x="4743704" y="1530731"/>
                  </a:lnTo>
                  <a:lnTo>
                    <a:pt x="4827397" y="154686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68"/>
            <p:cNvSpPr/>
            <p:nvPr/>
          </p:nvSpPr>
          <p:spPr>
            <a:xfrm>
              <a:off x="8687562" y="3512057"/>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68"/>
            <p:cNvSpPr/>
            <p:nvPr/>
          </p:nvSpPr>
          <p:spPr>
            <a:xfrm>
              <a:off x="8698230" y="5532881"/>
              <a:ext cx="1584325" cy="0"/>
            </a:xfrm>
            <a:custGeom>
              <a:rect b="b" l="l" r="r" t="t"/>
              <a:pathLst>
                <a:path extrusionOk="0" h="120000" w="1584325">
                  <a:moveTo>
                    <a:pt x="0" y="0"/>
                  </a:moveTo>
                  <a:lnTo>
                    <a:pt x="1584198"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68"/>
            <p:cNvSpPr/>
            <p:nvPr/>
          </p:nvSpPr>
          <p:spPr>
            <a:xfrm>
              <a:off x="8698230" y="2039873"/>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4" name="Shape 934"/>
        <p:cNvGrpSpPr/>
        <p:nvPr/>
      </p:nvGrpSpPr>
      <p:grpSpPr>
        <a:xfrm>
          <a:off x="0" y="0"/>
          <a:ext cx="0" cy="0"/>
          <a:chOff x="0" y="0"/>
          <a:chExt cx="0" cy="0"/>
        </a:xfrm>
      </p:grpSpPr>
      <p:sp>
        <p:nvSpPr>
          <p:cNvPr id="935" name="Google Shape;935;p69"/>
          <p:cNvSpPr/>
          <p:nvPr/>
        </p:nvSpPr>
        <p:spPr>
          <a:xfrm>
            <a:off x="1216761" y="5007804"/>
            <a:ext cx="6212205" cy="0"/>
          </a:xfrm>
          <a:custGeom>
            <a:rect b="b" l="l" r="r" t="t"/>
            <a:pathLst>
              <a:path extrusionOk="0" h="120000" w="6212205">
                <a:moveTo>
                  <a:pt x="0" y="0"/>
                </a:moveTo>
                <a:lnTo>
                  <a:pt x="2023876" y="0"/>
                </a:lnTo>
              </a:path>
              <a:path extrusionOk="0" h="120000" w="6212205">
                <a:moveTo>
                  <a:pt x="2025148" y="0"/>
                </a:moveTo>
                <a:lnTo>
                  <a:pt x="2404625" y="0"/>
                </a:lnTo>
              </a:path>
              <a:path extrusionOk="0" h="120000" w="6212205">
                <a:moveTo>
                  <a:pt x="2405898" y="0"/>
                </a:moveTo>
                <a:lnTo>
                  <a:pt x="2785374" y="0"/>
                </a:lnTo>
              </a:path>
              <a:path extrusionOk="0" h="120000" w="6212205">
                <a:moveTo>
                  <a:pt x="2786647" y="0"/>
                </a:moveTo>
                <a:lnTo>
                  <a:pt x="3166124" y="0"/>
                </a:lnTo>
              </a:path>
              <a:path extrusionOk="0" h="120000" w="6212205">
                <a:moveTo>
                  <a:pt x="3167396" y="0"/>
                </a:moveTo>
                <a:lnTo>
                  <a:pt x="3546873" y="0"/>
                </a:lnTo>
              </a:path>
              <a:path extrusionOk="0" h="120000" w="6212205">
                <a:moveTo>
                  <a:pt x="3548145" y="0"/>
                </a:moveTo>
                <a:lnTo>
                  <a:pt x="3927622" y="0"/>
                </a:lnTo>
              </a:path>
              <a:path extrusionOk="0" h="120000" w="6212205">
                <a:moveTo>
                  <a:pt x="3928895" y="0"/>
                </a:moveTo>
                <a:lnTo>
                  <a:pt x="4308372" y="0"/>
                </a:lnTo>
              </a:path>
              <a:path extrusionOk="0" h="120000" w="6212205">
                <a:moveTo>
                  <a:pt x="4309644" y="0"/>
                </a:moveTo>
                <a:lnTo>
                  <a:pt x="4689121" y="0"/>
                </a:lnTo>
              </a:path>
              <a:path extrusionOk="0" h="120000" w="6212205">
                <a:moveTo>
                  <a:pt x="4690393" y="0"/>
                </a:moveTo>
                <a:lnTo>
                  <a:pt x="5069870" y="0"/>
                </a:lnTo>
              </a:path>
              <a:path extrusionOk="0" h="120000" w="6212205">
                <a:moveTo>
                  <a:pt x="5071143" y="0"/>
                </a:moveTo>
                <a:lnTo>
                  <a:pt x="5450620" y="0"/>
                </a:lnTo>
              </a:path>
              <a:path extrusionOk="0" h="120000" w="6212205">
                <a:moveTo>
                  <a:pt x="5451892" y="0"/>
                </a:moveTo>
                <a:lnTo>
                  <a:pt x="5831369" y="0"/>
                </a:lnTo>
              </a:path>
              <a:path extrusionOk="0" h="120000" w="6212205">
                <a:moveTo>
                  <a:pt x="5832641" y="0"/>
                </a:moveTo>
                <a:lnTo>
                  <a:pt x="6212118" y="0"/>
                </a:lnTo>
              </a:path>
            </a:pathLst>
          </a:custGeom>
          <a:noFill/>
          <a:ln cap="flat" cmpd="sng" w="23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69"/>
          <p:cNvSpPr txBox="1"/>
          <p:nvPr/>
        </p:nvSpPr>
        <p:spPr>
          <a:xfrm>
            <a:off x="513080" y="760603"/>
            <a:ext cx="6998970" cy="5496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Variable-Length Data on the Stack</a:t>
            </a:r>
            <a:endParaRPr sz="2800">
              <a:solidFill>
                <a:schemeClr val="dk1"/>
              </a:solidFill>
              <a:latin typeface="Calibri"/>
              <a:ea typeface="Calibri"/>
              <a:cs typeface="Calibri"/>
              <a:sym typeface="Calibri"/>
            </a:endParaRPr>
          </a:p>
          <a:p>
            <a:pPr indent="-228600" lvl="0" marL="246379" marR="375285" rtl="0" algn="l">
              <a:lnSpc>
                <a:spcPct val="100000"/>
              </a:lnSpc>
              <a:spcBef>
                <a:spcPts val="247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code to reposition top and top-sp can be generated at  compile time</a:t>
            </a:r>
            <a:r>
              <a:rPr lang="en-US" sz="2000">
                <a:solidFill>
                  <a:schemeClr val="dk1"/>
                </a:solidFill>
                <a:latin typeface="Calibri"/>
                <a:ea typeface="Calibri"/>
                <a:cs typeface="Calibri"/>
                <a:sym typeface="Calibri"/>
              </a:rPr>
              <a:t>, in terms of sizes that will become known at run  time.</a:t>
            </a:r>
            <a:endParaRPr sz="20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Clr>
                <a:schemeClr val="dk1"/>
              </a:buClr>
              <a:buSzPts val="1450"/>
              <a:buFont typeface="Calibri"/>
              <a:buNone/>
            </a:pPr>
            <a:r>
              <a:t/>
            </a:r>
            <a:endParaRPr sz="1450">
              <a:solidFill>
                <a:schemeClr val="dk1"/>
              </a:solidFill>
              <a:latin typeface="Calibri"/>
              <a:ea typeface="Calibri"/>
              <a:cs typeface="Calibri"/>
              <a:sym typeface="Calibri"/>
            </a:endParaRPr>
          </a:p>
          <a:p>
            <a:pPr indent="-229234" lvl="0" marL="246379" marR="0" rtl="0" algn="l">
              <a:lnSpc>
                <a:spcPct val="100000"/>
              </a:lnSpc>
              <a:spcBef>
                <a:spcPts val="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When q returns</a:t>
            </a:r>
            <a:r>
              <a:rPr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1" marL="703580" marR="48260" rtl="0" algn="l">
              <a:lnSpc>
                <a:spcPct val="100000"/>
              </a:lnSpc>
              <a:spcBef>
                <a:spcPts val="875"/>
              </a:spcBef>
              <a:spcAft>
                <a:spcPts val="0"/>
              </a:spcAft>
              <a:buClr>
                <a:srgbClr val="001F5F"/>
              </a:buClr>
              <a:buSzPts val="2000"/>
              <a:buFont typeface="Noto Sans Symbols"/>
              <a:buChar char="⮚"/>
            </a:pPr>
            <a:r>
              <a:rPr b="0" i="0" lang="en-US" sz="2000" u="none" cap="none" strike="noStrike">
                <a:solidFill>
                  <a:srgbClr val="001F5F"/>
                </a:solidFill>
                <a:latin typeface="Calibri"/>
                <a:ea typeface="Calibri"/>
                <a:cs typeface="Calibri"/>
                <a:sym typeface="Calibri"/>
              </a:rPr>
              <a:t>The </a:t>
            </a:r>
            <a:r>
              <a:rPr b="1" i="0" lang="en-US" sz="2000" u="none" cap="none" strike="noStrike">
                <a:solidFill>
                  <a:srgbClr val="001F5F"/>
                </a:solidFill>
                <a:latin typeface="Calibri"/>
                <a:ea typeface="Calibri"/>
                <a:cs typeface="Calibri"/>
                <a:sym typeface="Calibri"/>
              </a:rPr>
              <a:t>top-sp </a:t>
            </a:r>
            <a:r>
              <a:rPr b="0" i="0" lang="en-US" sz="2000" u="none" cap="none" strike="noStrike">
                <a:solidFill>
                  <a:schemeClr val="dk1"/>
                </a:solidFill>
                <a:latin typeface="Calibri"/>
                <a:ea typeface="Calibri"/>
                <a:cs typeface="Calibri"/>
                <a:sym typeface="Calibri"/>
              </a:rPr>
              <a:t>can be restored from the saved</a:t>
            </a:r>
            <a:r>
              <a:rPr b="0" i="0" lang="en-US" sz="2000" u="sng"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in the  activation record for q.</a:t>
            </a:r>
            <a:endParaRPr b="0" i="0" sz="2000" u="none" cap="none" strike="noStrike">
              <a:solidFill>
                <a:schemeClr val="dk1"/>
              </a:solidFill>
              <a:latin typeface="Calibri"/>
              <a:ea typeface="Calibri"/>
              <a:cs typeface="Calibri"/>
              <a:sym typeface="Calibri"/>
            </a:endParaRPr>
          </a:p>
          <a:p>
            <a:pPr indent="-229235" lvl="1" marL="703580" marR="0" rtl="0" algn="l">
              <a:lnSpc>
                <a:spcPct val="100000"/>
              </a:lnSpc>
              <a:spcBef>
                <a:spcPts val="50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1" i="0" lang="en-US" sz="2000" u="none" cap="none" strike="noStrike">
                <a:solidFill>
                  <a:srgbClr val="001F5F"/>
                </a:solidFill>
                <a:latin typeface="Calibri"/>
                <a:ea typeface="Calibri"/>
                <a:cs typeface="Calibri"/>
                <a:sym typeface="Calibri"/>
              </a:rPr>
              <a:t>new value of top </a:t>
            </a:r>
            <a:r>
              <a:rPr b="0" i="0" lang="en-US" sz="2000" u="none" cap="none" strike="noStrike">
                <a:solidFill>
                  <a:schemeClr val="dk1"/>
                </a:solidFill>
                <a:latin typeface="Calibri"/>
                <a:ea typeface="Calibri"/>
                <a:cs typeface="Calibri"/>
                <a:sym typeface="Calibri"/>
              </a:rPr>
              <a:t>is</a:t>
            </a:r>
            <a:r>
              <a:rPr b="0" i="0" lang="en-US" sz="2000" u="sng"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minus the length of the</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1950">
              <a:solidFill>
                <a:schemeClr val="dk1"/>
              </a:solidFill>
              <a:latin typeface="Calibri"/>
              <a:ea typeface="Calibri"/>
              <a:cs typeface="Calibri"/>
              <a:sym typeface="Calibri"/>
            </a:endParaRPr>
          </a:p>
          <a:p>
            <a:pPr indent="0" lvl="0" marL="703580" marR="5080" rtl="0" algn="l">
              <a:lnSpc>
                <a:spcPct val="100000"/>
              </a:lnSpc>
              <a:spcBef>
                <a:spcPts val="0"/>
              </a:spcBef>
              <a:spcAft>
                <a:spcPts val="0"/>
              </a:spcAft>
              <a:buNone/>
            </a:pPr>
            <a:r>
              <a:rPr b="1" lang="en-US" sz="2000" u="sng">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in q's activation record</a:t>
            </a:r>
            <a:r>
              <a:rPr lang="en-US" sz="2000">
                <a:solidFill>
                  <a:schemeClr val="dk1"/>
                </a:solidFill>
                <a:latin typeface="Calibri"/>
                <a:ea typeface="Calibri"/>
                <a:cs typeface="Calibri"/>
                <a:sym typeface="Calibri"/>
              </a:rPr>
              <a:t>.  This length is known at compile time to the caller, although it  may depend on the caller, if the number of parameters can  vary across calls to q.</a:t>
            </a:r>
            <a:endParaRPr sz="2000">
              <a:solidFill>
                <a:schemeClr val="dk1"/>
              </a:solidFill>
              <a:latin typeface="Calibri"/>
              <a:ea typeface="Calibri"/>
              <a:cs typeface="Calibri"/>
              <a:sym typeface="Calibri"/>
            </a:endParaRPr>
          </a:p>
        </p:txBody>
      </p:sp>
      <p:pic>
        <p:nvPicPr>
          <p:cNvPr id="937" name="Google Shape;937;p6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38" name="Google Shape;938;p6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6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940" name="Google Shape;940;p69"/>
          <p:cNvSpPr/>
          <p:nvPr/>
        </p:nvSpPr>
        <p:spPr>
          <a:xfrm>
            <a:off x="7914131" y="2045207"/>
            <a:ext cx="0" cy="4800600"/>
          </a:xfrm>
          <a:custGeom>
            <a:rect b="b" l="l" r="r" t="t"/>
            <a:pathLst>
              <a:path extrusionOk="0" h="4800600" w="120000">
                <a:moveTo>
                  <a:pt x="0" y="0"/>
                </a:moveTo>
                <a:lnTo>
                  <a:pt x="0" y="480025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41" name="Google Shape;941;p69"/>
          <p:cNvGrpSpPr/>
          <p:nvPr/>
        </p:nvGrpSpPr>
        <p:grpSpPr>
          <a:xfrm>
            <a:off x="8148490" y="2019316"/>
            <a:ext cx="3366852" cy="4578079"/>
            <a:chOff x="8148490" y="2019316"/>
            <a:chExt cx="3366852" cy="4578079"/>
          </a:xfrm>
        </p:grpSpPr>
        <p:pic>
          <p:nvPicPr>
            <p:cNvPr id="942" name="Google Shape;942;p69"/>
            <p:cNvPicPr preferRelativeResize="0"/>
            <p:nvPr/>
          </p:nvPicPr>
          <p:blipFill rotWithShape="1">
            <a:blip r:embed="rId4">
              <a:alphaModFix/>
            </a:blip>
            <a:srcRect b="0" l="0" r="0" t="0"/>
            <a:stretch/>
          </p:blipFill>
          <p:spPr>
            <a:xfrm>
              <a:off x="8148490" y="2019316"/>
              <a:ext cx="3366852" cy="4578079"/>
            </a:xfrm>
            <a:prstGeom prst="rect">
              <a:avLst/>
            </a:prstGeom>
            <a:noFill/>
            <a:ln>
              <a:noFill/>
            </a:ln>
          </p:spPr>
        </p:pic>
        <p:sp>
          <p:nvSpPr>
            <p:cNvPr id="943" name="Google Shape;943;p69"/>
            <p:cNvSpPr/>
            <p:nvPr/>
          </p:nvSpPr>
          <p:spPr>
            <a:xfrm>
              <a:off x="8698229" y="4620005"/>
              <a:ext cx="1584325" cy="0"/>
            </a:xfrm>
            <a:custGeom>
              <a:rect b="b" l="l" r="r" t="t"/>
              <a:pathLst>
                <a:path extrusionOk="0" h="120000" w="1584325">
                  <a:moveTo>
                    <a:pt x="0" y="0"/>
                  </a:moveTo>
                  <a:lnTo>
                    <a:pt x="1584198"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69"/>
            <p:cNvSpPr/>
            <p:nvPr/>
          </p:nvSpPr>
          <p:spPr>
            <a:xfrm>
              <a:off x="8687561" y="3512057"/>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69"/>
            <p:cNvSpPr/>
            <p:nvPr/>
          </p:nvSpPr>
          <p:spPr>
            <a:xfrm>
              <a:off x="8698229" y="5532881"/>
              <a:ext cx="1584325" cy="0"/>
            </a:xfrm>
            <a:custGeom>
              <a:rect b="b" l="l" r="r" t="t"/>
              <a:pathLst>
                <a:path extrusionOk="0" h="120000" w="1584325">
                  <a:moveTo>
                    <a:pt x="0" y="0"/>
                  </a:moveTo>
                  <a:lnTo>
                    <a:pt x="1584198"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69"/>
            <p:cNvSpPr/>
            <p:nvPr/>
          </p:nvSpPr>
          <p:spPr>
            <a:xfrm>
              <a:off x="8698229" y="2039873"/>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7"/>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111" name="Google Shape;111;p7"/>
          <p:cNvSpPr txBox="1"/>
          <p:nvPr/>
        </p:nvSpPr>
        <p:spPr>
          <a:xfrm>
            <a:off x="677672" y="2618993"/>
            <a:ext cx="6066155" cy="1671955"/>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3600">
                <a:solidFill>
                  <a:srgbClr val="2E5496"/>
                </a:solidFill>
                <a:latin typeface="Calibri"/>
                <a:ea typeface="Calibri"/>
                <a:cs typeface="Calibri"/>
                <a:sym typeface="Calibri"/>
              </a:rPr>
              <a:t>Unit 5:	Run-Time Environments  </a:t>
            </a:r>
            <a:r>
              <a:rPr b="1" lang="en-US" sz="3600">
                <a:solidFill>
                  <a:srgbClr val="001F5F"/>
                </a:solidFill>
                <a:latin typeface="Calibri"/>
                <a:ea typeface="Calibri"/>
                <a:cs typeface="Calibri"/>
                <a:sym typeface="Calibri"/>
              </a:rPr>
              <a:t>Storage Organization</a:t>
            </a:r>
            <a:endParaRPr sz="3600">
              <a:solidFill>
                <a:schemeClr val="dk1"/>
              </a:solidFill>
              <a:latin typeface="Calibri"/>
              <a:ea typeface="Calibri"/>
              <a:cs typeface="Calibri"/>
              <a:sym typeface="Calibri"/>
            </a:endParaRPr>
          </a:p>
        </p:txBody>
      </p:sp>
      <p:sp>
        <p:nvSpPr>
          <p:cNvPr id="112" name="Google Shape;112;p7"/>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13" name="Google Shape;113;p7"/>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7"/>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0" name="Shape 950"/>
        <p:cNvGrpSpPr/>
        <p:nvPr/>
      </p:nvGrpSpPr>
      <p:grpSpPr>
        <a:xfrm>
          <a:off x="0" y="0"/>
          <a:ext cx="0" cy="0"/>
          <a:chOff x="0" y="0"/>
          <a:chExt cx="0" cy="0"/>
        </a:xfrm>
      </p:grpSpPr>
      <p:sp>
        <p:nvSpPr>
          <p:cNvPr id="951" name="Google Shape;951;p70"/>
          <p:cNvSpPr txBox="1"/>
          <p:nvPr/>
        </p:nvSpPr>
        <p:spPr>
          <a:xfrm>
            <a:off x="513080" y="760603"/>
            <a:ext cx="7002780" cy="5496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Variable-Length Data on the Stack</a:t>
            </a:r>
            <a:endParaRPr sz="2800">
              <a:solidFill>
                <a:schemeClr val="dk1"/>
              </a:solidFill>
              <a:latin typeface="Calibri"/>
              <a:ea typeface="Calibri"/>
              <a:cs typeface="Calibri"/>
              <a:sym typeface="Calibri"/>
            </a:endParaRPr>
          </a:p>
          <a:p>
            <a:pPr indent="-228600" lvl="0" marL="246379" marR="379095" rtl="0" algn="l">
              <a:lnSpc>
                <a:spcPct val="100000"/>
              </a:lnSpc>
              <a:spcBef>
                <a:spcPts val="247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The </a:t>
            </a:r>
            <a:r>
              <a:rPr b="1" lang="en-US" sz="2000">
                <a:solidFill>
                  <a:schemeClr val="dk1"/>
                </a:solidFill>
                <a:latin typeface="Calibri"/>
                <a:ea typeface="Calibri"/>
                <a:cs typeface="Calibri"/>
                <a:sym typeface="Calibri"/>
              </a:rPr>
              <a:t>code to reposition top and top-sp can be generated at  compile time</a:t>
            </a:r>
            <a:r>
              <a:rPr lang="en-US" sz="2000">
                <a:solidFill>
                  <a:schemeClr val="dk1"/>
                </a:solidFill>
                <a:latin typeface="Calibri"/>
                <a:ea typeface="Calibri"/>
                <a:cs typeface="Calibri"/>
                <a:sym typeface="Calibri"/>
              </a:rPr>
              <a:t>, in terms of sizes that will become known at run  time.</a:t>
            </a:r>
            <a:endParaRPr sz="20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Clr>
                <a:schemeClr val="dk1"/>
              </a:buClr>
              <a:buSzPts val="1450"/>
              <a:buFont typeface="Calibri"/>
              <a:buNone/>
            </a:pPr>
            <a:r>
              <a:t/>
            </a:r>
            <a:endParaRPr sz="1450">
              <a:solidFill>
                <a:schemeClr val="dk1"/>
              </a:solidFill>
              <a:latin typeface="Calibri"/>
              <a:ea typeface="Calibri"/>
              <a:cs typeface="Calibri"/>
              <a:sym typeface="Calibri"/>
            </a:endParaRPr>
          </a:p>
          <a:p>
            <a:pPr indent="-229234" lvl="0" marL="246379" marR="0" rtl="0" algn="l">
              <a:lnSpc>
                <a:spcPct val="100000"/>
              </a:lnSpc>
              <a:spcBef>
                <a:spcPts val="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When q returns</a:t>
            </a:r>
            <a:r>
              <a:rPr lang="en-US" sz="2000">
                <a:solidFill>
                  <a:srgbClr val="001F5F"/>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1" marL="703580" marR="5080" rtl="0" algn="l">
              <a:lnSpc>
                <a:spcPct val="100000"/>
              </a:lnSpc>
              <a:spcBef>
                <a:spcPts val="875"/>
              </a:spcBef>
              <a:spcAft>
                <a:spcPts val="0"/>
              </a:spcAft>
              <a:buClr>
                <a:srgbClr val="001F5F"/>
              </a:buClr>
              <a:buSzPts val="2000"/>
              <a:buFont typeface="Noto Sans Symbols"/>
              <a:buChar char="⮚"/>
            </a:pPr>
            <a:r>
              <a:rPr b="0" i="0" lang="en-US" sz="2000" u="none" cap="none" strike="noStrike">
                <a:solidFill>
                  <a:srgbClr val="001F5F"/>
                </a:solidFill>
                <a:latin typeface="Calibri"/>
                <a:ea typeface="Calibri"/>
                <a:cs typeface="Calibri"/>
                <a:sym typeface="Calibri"/>
              </a:rPr>
              <a:t>The </a:t>
            </a:r>
            <a:r>
              <a:rPr b="1" i="0" lang="en-US" sz="2000" u="none" cap="none" strike="noStrike">
                <a:solidFill>
                  <a:srgbClr val="001F5F"/>
                </a:solidFill>
                <a:latin typeface="Calibri"/>
                <a:ea typeface="Calibri"/>
                <a:cs typeface="Calibri"/>
                <a:sym typeface="Calibri"/>
              </a:rPr>
              <a:t>top-sp </a:t>
            </a:r>
            <a:r>
              <a:rPr b="0" i="0" lang="en-US" sz="2000" u="none" cap="none" strike="noStrike">
                <a:solidFill>
                  <a:schemeClr val="dk1"/>
                </a:solidFill>
                <a:latin typeface="Calibri"/>
                <a:ea typeface="Calibri"/>
                <a:cs typeface="Calibri"/>
                <a:sym typeface="Calibri"/>
              </a:rPr>
              <a:t>can be restored from the saved </a:t>
            </a:r>
            <a:r>
              <a:rPr b="1" i="0" lang="en-US" sz="2000" u="none" cap="none" strike="noStrike">
                <a:solidFill>
                  <a:srgbClr val="006FC0"/>
                </a:solidFill>
                <a:latin typeface="Calibri"/>
                <a:ea typeface="Calibri"/>
                <a:cs typeface="Calibri"/>
                <a:sym typeface="Calibri"/>
              </a:rPr>
              <a:t>control link </a:t>
            </a:r>
            <a:r>
              <a:rPr b="0" i="0" lang="en-US" sz="2000" u="none" cap="none" strike="noStrike">
                <a:solidFill>
                  <a:schemeClr val="dk1"/>
                </a:solidFill>
                <a:latin typeface="Calibri"/>
                <a:ea typeface="Calibri"/>
                <a:cs typeface="Calibri"/>
                <a:sym typeface="Calibri"/>
              </a:rPr>
              <a:t>in the  activation record for q.</a:t>
            </a:r>
            <a:endParaRPr b="0" i="0" sz="2000" u="none" cap="none" strike="noStrike">
              <a:solidFill>
                <a:schemeClr val="dk1"/>
              </a:solidFill>
              <a:latin typeface="Calibri"/>
              <a:ea typeface="Calibri"/>
              <a:cs typeface="Calibri"/>
              <a:sym typeface="Calibri"/>
            </a:endParaRPr>
          </a:p>
          <a:p>
            <a:pPr indent="-228600" lvl="1" marL="703580" marR="228600" rtl="0" algn="l">
              <a:lnSpc>
                <a:spcPct val="100000"/>
              </a:lnSpc>
              <a:spcBef>
                <a:spcPts val="50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The </a:t>
            </a:r>
            <a:r>
              <a:rPr b="1" i="0" lang="en-US" sz="2000" u="none" cap="none" strike="noStrike">
                <a:solidFill>
                  <a:srgbClr val="001F5F"/>
                </a:solidFill>
                <a:latin typeface="Calibri"/>
                <a:ea typeface="Calibri"/>
                <a:cs typeface="Calibri"/>
                <a:sym typeface="Calibri"/>
              </a:rPr>
              <a:t>new value of top </a:t>
            </a:r>
            <a:r>
              <a:rPr b="0" i="0" lang="en-US" sz="2000" u="none" cap="none" strike="noStrike">
                <a:solidFill>
                  <a:schemeClr val="dk1"/>
                </a:solidFill>
                <a:latin typeface="Calibri"/>
                <a:ea typeface="Calibri"/>
                <a:cs typeface="Calibri"/>
                <a:sym typeface="Calibri"/>
              </a:rPr>
              <a:t>is </a:t>
            </a:r>
            <a:r>
              <a:rPr b="1" i="0" lang="en-US" sz="2000" u="none" cap="none" strike="noStrike">
                <a:solidFill>
                  <a:srgbClr val="006FC0"/>
                </a:solidFill>
                <a:latin typeface="Calibri"/>
                <a:ea typeface="Calibri"/>
                <a:cs typeface="Calibri"/>
                <a:sym typeface="Calibri"/>
              </a:rPr>
              <a:t>top-sp </a:t>
            </a:r>
            <a:r>
              <a:rPr b="1" i="0" lang="en-US" sz="2000" u="none" cap="none" strike="noStrike">
                <a:solidFill>
                  <a:schemeClr val="dk1"/>
                </a:solidFill>
                <a:latin typeface="Calibri"/>
                <a:ea typeface="Calibri"/>
                <a:cs typeface="Calibri"/>
                <a:sym typeface="Calibri"/>
              </a:rPr>
              <a:t>minus the length of the  </a:t>
            </a:r>
            <a:r>
              <a:rPr b="1" i="0" lang="en-US" sz="2000" u="none" cap="none" strike="noStrike">
                <a:solidFill>
                  <a:srgbClr val="006FC0"/>
                </a:solidFill>
                <a:latin typeface="Calibri"/>
                <a:ea typeface="Calibri"/>
                <a:cs typeface="Calibri"/>
                <a:sym typeface="Calibri"/>
              </a:rPr>
              <a:t>machine-status, control and access link, return-value, and  parameter fields (as in Fig. 7.5) </a:t>
            </a:r>
            <a:r>
              <a:rPr b="1" i="0" lang="en-US" sz="2000" u="none" cap="none" strike="noStrike">
                <a:solidFill>
                  <a:schemeClr val="dk1"/>
                </a:solidFill>
                <a:latin typeface="Calibri"/>
                <a:ea typeface="Calibri"/>
                <a:cs typeface="Calibri"/>
                <a:sym typeface="Calibri"/>
              </a:rPr>
              <a:t>in q's activation record</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0" marL="703580" marR="8255" rtl="0" algn="l">
              <a:lnSpc>
                <a:spcPct val="100000"/>
              </a:lnSpc>
              <a:spcBef>
                <a:spcPts val="0"/>
              </a:spcBef>
              <a:spcAft>
                <a:spcPts val="0"/>
              </a:spcAft>
              <a:buNone/>
            </a:pPr>
            <a:r>
              <a:rPr lang="en-US" sz="2000">
                <a:solidFill>
                  <a:schemeClr val="dk1"/>
                </a:solidFill>
                <a:latin typeface="Calibri"/>
                <a:ea typeface="Calibri"/>
                <a:cs typeface="Calibri"/>
                <a:sym typeface="Calibri"/>
              </a:rPr>
              <a:t>This length is known at compile time to the caller, although it  may depend on the caller, if the number of parameters can  vary across calls to q.</a:t>
            </a:r>
            <a:endParaRPr sz="2000">
              <a:solidFill>
                <a:schemeClr val="dk1"/>
              </a:solidFill>
              <a:latin typeface="Calibri"/>
              <a:ea typeface="Calibri"/>
              <a:cs typeface="Calibri"/>
              <a:sym typeface="Calibri"/>
            </a:endParaRPr>
          </a:p>
        </p:txBody>
      </p:sp>
      <p:pic>
        <p:nvPicPr>
          <p:cNvPr id="952" name="Google Shape;952;p7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53" name="Google Shape;953;p7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7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955" name="Google Shape;955;p70"/>
          <p:cNvSpPr/>
          <p:nvPr/>
        </p:nvSpPr>
        <p:spPr>
          <a:xfrm>
            <a:off x="7914131" y="2045207"/>
            <a:ext cx="0" cy="4800600"/>
          </a:xfrm>
          <a:custGeom>
            <a:rect b="b" l="l" r="r" t="t"/>
            <a:pathLst>
              <a:path extrusionOk="0" h="4800600" w="120000">
                <a:moveTo>
                  <a:pt x="0" y="0"/>
                </a:moveTo>
                <a:lnTo>
                  <a:pt x="0" y="4800259"/>
                </a:lnTo>
              </a:path>
            </a:pathLst>
          </a:custGeom>
          <a:noFill/>
          <a:ln cap="flat" cmpd="sng" w="12700">
            <a:solidFill>
              <a:srgbClr val="A6A6A6"/>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56" name="Google Shape;956;p70"/>
          <p:cNvGrpSpPr/>
          <p:nvPr/>
        </p:nvGrpSpPr>
        <p:grpSpPr>
          <a:xfrm>
            <a:off x="8148490" y="2019316"/>
            <a:ext cx="3366852" cy="4578079"/>
            <a:chOff x="8148490" y="2019316"/>
            <a:chExt cx="3366852" cy="4578079"/>
          </a:xfrm>
        </p:grpSpPr>
        <p:pic>
          <p:nvPicPr>
            <p:cNvPr id="957" name="Google Shape;957;p70"/>
            <p:cNvPicPr preferRelativeResize="0"/>
            <p:nvPr/>
          </p:nvPicPr>
          <p:blipFill rotWithShape="1">
            <a:blip r:embed="rId4">
              <a:alphaModFix/>
            </a:blip>
            <a:srcRect b="0" l="0" r="0" t="0"/>
            <a:stretch/>
          </p:blipFill>
          <p:spPr>
            <a:xfrm>
              <a:off x="8148490" y="2019316"/>
              <a:ext cx="3366852" cy="4578079"/>
            </a:xfrm>
            <a:prstGeom prst="rect">
              <a:avLst/>
            </a:prstGeom>
            <a:noFill/>
            <a:ln>
              <a:noFill/>
            </a:ln>
          </p:spPr>
        </p:pic>
        <p:sp>
          <p:nvSpPr>
            <p:cNvPr id="958" name="Google Shape;958;p70"/>
            <p:cNvSpPr/>
            <p:nvPr/>
          </p:nvSpPr>
          <p:spPr>
            <a:xfrm>
              <a:off x="8698229" y="4620005"/>
              <a:ext cx="1584325" cy="0"/>
            </a:xfrm>
            <a:custGeom>
              <a:rect b="b" l="l" r="r" t="t"/>
              <a:pathLst>
                <a:path extrusionOk="0" h="120000" w="1584325">
                  <a:moveTo>
                    <a:pt x="0" y="0"/>
                  </a:moveTo>
                  <a:lnTo>
                    <a:pt x="1584198"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70"/>
            <p:cNvSpPr/>
            <p:nvPr/>
          </p:nvSpPr>
          <p:spPr>
            <a:xfrm>
              <a:off x="8687561" y="3512057"/>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70"/>
            <p:cNvSpPr/>
            <p:nvPr/>
          </p:nvSpPr>
          <p:spPr>
            <a:xfrm>
              <a:off x="8698229" y="5532881"/>
              <a:ext cx="1584325" cy="0"/>
            </a:xfrm>
            <a:custGeom>
              <a:rect b="b" l="l" r="r" t="t"/>
              <a:pathLst>
                <a:path extrusionOk="0" h="120000" w="1584325">
                  <a:moveTo>
                    <a:pt x="0" y="0"/>
                  </a:moveTo>
                  <a:lnTo>
                    <a:pt x="1584198" y="0"/>
                  </a:lnTo>
                </a:path>
              </a:pathLst>
            </a:custGeom>
            <a:noFill/>
            <a:ln cap="flat" cmpd="sng" w="38100">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70"/>
            <p:cNvSpPr/>
            <p:nvPr/>
          </p:nvSpPr>
          <p:spPr>
            <a:xfrm>
              <a:off x="8698229" y="2039873"/>
              <a:ext cx="1584325" cy="0"/>
            </a:xfrm>
            <a:custGeom>
              <a:rect b="b" l="l" r="r" t="t"/>
              <a:pathLst>
                <a:path extrusionOk="0" h="120000" w="1584325">
                  <a:moveTo>
                    <a:pt x="0" y="0"/>
                  </a:moveTo>
                  <a:lnTo>
                    <a:pt x="1584198" y="0"/>
                  </a:lnTo>
                </a:path>
              </a:pathLst>
            </a:custGeom>
            <a:noFill/>
            <a:ln cap="flat" cmpd="sng" w="38100">
              <a:solidFill>
                <a:srgbClr val="F4B08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5" name="Shape 965"/>
        <p:cNvGrpSpPr/>
        <p:nvPr/>
      </p:nvGrpSpPr>
      <p:grpSpPr>
        <a:xfrm>
          <a:off x="0" y="0"/>
          <a:ext cx="0" cy="0"/>
          <a:chOff x="0" y="0"/>
          <a:chExt cx="0" cy="0"/>
        </a:xfrm>
      </p:grpSpPr>
      <p:sp>
        <p:nvSpPr>
          <p:cNvPr id="966" name="Google Shape;966;p71"/>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967" name="Google Shape;967;p71"/>
          <p:cNvSpPr txBox="1"/>
          <p:nvPr/>
        </p:nvSpPr>
        <p:spPr>
          <a:xfrm>
            <a:off x="677672" y="2618993"/>
            <a:ext cx="7005955" cy="1671955"/>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3600">
                <a:solidFill>
                  <a:srgbClr val="2E5496"/>
                </a:solidFill>
                <a:latin typeface="Calibri"/>
                <a:ea typeface="Calibri"/>
                <a:cs typeface="Calibri"/>
                <a:sym typeface="Calibri"/>
              </a:rPr>
              <a:t>Unit 5:	Run-Time Environments  </a:t>
            </a:r>
            <a:r>
              <a:rPr b="1" lang="en-US" sz="3600">
                <a:solidFill>
                  <a:srgbClr val="001F5F"/>
                </a:solidFill>
                <a:latin typeface="Calibri"/>
                <a:ea typeface="Calibri"/>
                <a:cs typeface="Calibri"/>
                <a:sym typeface="Calibri"/>
              </a:rPr>
              <a:t>Access to Nonlocal Data on the Stack</a:t>
            </a:r>
            <a:endParaRPr sz="3600">
              <a:solidFill>
                <a:schemeClr val="dk1"/>
              </a:solidFill>
              <a:latin typeface="Calibri"/>
              <a:ea typeface="Calibri"/>
              <a:cs typeface="Calibri"/>
              <a:sym typeface="Calibri"/>
            </a:endParaRPr>
          </a:p>
        </p:txBody>
      </p:sp>
      <p:sp>
        <p:nvSpPr>
          <p:cNvPr id="968" name="Google Shape;968;p71"/>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969" name="Google Shape;969;p7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71"/>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1" name="Google Shape;971;p7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5" name="Shape 975"/>
        <p:cNvGrpSpPr/>
        <p:nvPr/>
      </p:nvGrpSpPr>
      <p:grpSpPr>
        <a:xfrm>
          <a:off x="0" y="0"/>
          <a:ext cx="0" cy="0"/>
          <a:chOff x="0" y="0"/>
          <a:chExt cx="0" cy="0"/>
        </a:xfrm>
      </p:grpSpPr>
      <p:sp>
        <p:nvSpPr>
          <p:cNvPr id="976" name="Google Shape;976;p72"/>
          <p:cNvSpPr txBox="1"/>
          <p:nvPr/>
        </p:nvSpPr>
        <p:spPr>
          <a:xfrm>
            <a:off x="513080" y="760603"/>
            <a:ext cx="8303259" cy="5248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600">
                <a:solidFill>
                  <a:srgbClr val="00AFEF"/>
                </a:solidFill>
                <a:latin typeface="Calibri"/>
                <a:ea typeface="Calibri"/>
                <a:cs typeface="Calibri"/>
                <a:sym typeface="Calibri"/>
              </a:rPr>
              <a:t>Access to Nonlocal Data on the Stack</a:t>
            </a:r>
            <a:endParaRPr sz="26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23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001F5F"/>
                </a:solidFill>
                <a:latin typeface="Calibri"/>
                <a:ea typeface="Calibri"/>
                <a:cs typeface="Calibri"/>
                <a:sym typeface="Calibri"/>
              </a:rPr>
              <a:t>Let’s discuss how the procedures access their data.</a:t>
            </a:r>
            <a:endParaRPr sz="22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18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Local data </a:t>
            </a:r>
            <a:r>
              <a:rPr b="1" lang="en-US" sz="2000">
                <a:solidFill>
                  <a:srgbClr val="001F5F"/>
                </a:solidFill>
                <a:latin typeface="Calibri"/>
                <a:ea typeface="Calibri"/>
                <a:cs typeface="Calibri"/>
                <a:sym typeface="Calibri"/>
              </a:rPr>
              <a:t>– For a procedure p, data that belongs to p.</a:t>
            </a:r>
            <a:endParaRPr sz="2000">
              <a:solidFill>
                <a:schemeClr val="dk1"/>
              </a:solidFill>
              <a:latin typeface="Calibri"/>
              <a:ea typeface="Calibri"/>
              <a:cs typeface="Calibri"/>
              <a:sym typeface="Calibri"/>
            </a:endParaRPr>
          </a:p>
          <a:p>
            <a:pPr indent="-228600" lvl="1" marL="698500" marR="51435" rtl="0" algn="l">
              <a:lnSpc>
                <a:spcPct val="150000"/>
              </a:lnSpc>
              <a:spcBef>
                <a:spcPts val="605"/>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A variable created inside a function belongs to the </a:t>
            </a:r>
            <a:r>
              <a:rPr b="0" i="1" lang="en-US" sz="1600" u="none" cap="none" strike="noStrike">
                <a:solidFill>
                  <a:schemeClr val="dk1"/>
                </a:solidFill>
                <a:latin typeface="Calibri"/>
                <a:ea typeface="Calibri"/>
                <a:cs typeface="Calibri"/>
                <a:sym typeface="Calibri"/>
              </a:rPr>
              <a:t>local scope </a:t>
            </a:r>
            <a:r>
              <a:rPr b="0" i="0" lang="en-US" sz="1600" u="none" cap="none" strike="noStrike">
                <a:solidFill>
                  <a:schemeClr val="dk1"/>
                </a:solidFill>
                <a:latin typeface="Calibri"/>
                <a:ea typeface="Calibri"/>
                <a:cs typeface="Calibri"/>
                <a:sym typeface="Calibri"/>
              </a:rPr>
              <a:t>of that function, and can only  be used inside that function.</a:t>
            </a:r>
            <a:endParaRPr b="0" i="0" sz="1600" u="none" cap="none" strike="noStrike">
              <a:solidFill>
                <a:schemeClr val="dk1"/>
              </a:solidFill>
              <a:latin typeface="Calibri"/>
              <a:ea typeface="Calibri"/>
              <a:cs typeface="Calibri"/>
              <a:sym typeface="Calibri"/>
            </a:endParaRPr>
          </a:p>
          <a:p>
            <a:pPr indent="0" lvl="1" marL="457200" marR="0" rtl="0" algn="l">
              <a:lnSpc>
                <a:spcPct val="100000"/>
              </a:lnSpc>
              <a:spcBef>
                <a:spcPts val="20"/>
              </a:spcBef>
              <a:spcAft>
                <a:spcPts val="0"/>
              </a:spcAft>
              <a:buClr>
                <a:schemeClr val="dk1"/>
              </a:buClr>
              <a:buSzPts val="1700"/>
              <a:buFont typeface="Noto Sans Symbols"/>
              <a:buNone/>
            </a:pPr>
            <a:r>
              <a:t/>
            </a:r>
            <a:endParaRPr b="0" i="0" sz="1700" u="none" cap="none" strike="noStrike">
              <a:solidFill>
                <a:schemeClr val="dk1"/>
              </a:solidFill>
              <a:latin typeface="Calibri"/>
              <a:ea typeface="Calibri"/>
              <a:cs typeface="Calibri"/>
              <a:sym typeface="Calibri"/>
            </a:endParaRPr>
          </a:p>
          <a:p>
            <a:pPr indent="-228600" lvl="0" marL="241300" marR="0" rtl="0" algn="l">
              <a:lnSpc>
                <a:spcPct val="100000"/>
              </a:lnSpc>
              <a:spcBef>
                <a:spcPts val="5"/>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Nonlocal data </a:t>
            </a:r>
            <a:r>
              <a:rPr b="1" lang="en-US" sz="2000">
                <a:solidFill>
                  <a:srgbClr val="001F5F"/>
                </a:solidFill>
                <a:latin typeface="Calibri"/>
                <a:ea typeface="Calibri"/>
                <a:cs typeface="Calibri"/>
                <a:sym typeface="Calibri"/>
              </a:rPr>
              <a:t>– Data used within a procedure p, but doesnot belong to p.</a:t>
            </a:r>
            <a:endParaRPr sz="2000">
              <a:solidFill>
                <a:schemeClr val="dk1"/>
              </a:solidFill>
              <a:latin typeface="Calibri"/>
              <a:ea typeface="Calibri"/>
              <a:cs typeface="Calibri"/>
              <a:sym typeface="Calibri"/>
            </a:endParaRPr>
          </a:p>
          <a:p>
            <a:pPr indent="-228600" lvl="1" marL="698500" marR="0" rtl="0" algn="l">
              <a:lnSpc>
                <a:spcPct val="100000"/>
              </a:lnSpc>
              <a:spcBef>
                <a:spcPts val="1560"/>
              </a:spcBef>
              <a:spcAft>
                <a:spcPts val="0"/>
              </a:spcAft>
              <a:buClr>
                <a:schemeClr val="dk1"/>
              </a:buClr>
              <a:buSzPts val="1600"/>
              <a:buFont typeface="Noto Sans Symbols"/>
              <a:buChar char="⮚"/>
            </a:pPr>
            <a:r>
              <a:rPr b="0" i="0" lang="en-US" sz="1600" u="none" cap="none" strike="noStrike">
                <a:solidFill>
                  <a:schemeClr val="dk1"/>
                </a:solidFill>
                <a:latin typeface="Calibri"/>
                <a:ea typeface="Calibri"/>
                <a:cs typeface="Calibri"/>
                <a:sym typeface="Calibri"/>
              </a:rPr>
              <a:t>Example: A variable used within a procedure p, but defined in procedure q.</a:t>
            </a:r>
            <a:endParaRPr b="0" i="0" sz="1600" u="none" cap="none" strike="noStrike">
              <a:solidFill>
                <a:schemeClr val="dk1"/>
              </a:solidFill>
              <a:latin typeface="Calibri"/>
              <a:ea typeface="Calibri"/>
              <a:cs typeface="Calibri"/>
              <a:sym typeface="Calibri"/>
            </a:endParaRPr>
          </a:p>
          <a:p>
            <a:pPr indent="0" lvl="1" marL="457200" marR="0" rtl="0" algn="l">
              <a:lnSpc>
                <a:spcPct val="100000"/>
              </a:lnSpc>
              <a:spcBef>
                <a:spcPts val="20"/>
              </a:spcBef>
              <a:spcAft>
                <a:spcPts val="0"/>
              </a:spcAft>
              <a:buClr>
                <a:schemeClr val="dk1"/>
              </a:buClr>
              <a:buSzPts val="1700"/>
              <a:buFont typeface="Noto Sans Symbols"/>
              <a:buNone/>
            </a:pPr>
            <a:r>
              <a:t/>
            </a:r>
            <a:endParaRPr b="0" i="0" sz="1700" u="none" cap="none" strike="noStrike">
              <a:solidFill>
                <a:schemeClr val="dk1"/>
              </a:solidFill>
              <a:latin typeface="Calibri"/>
              <a:ea typeface="Calibri"/>
              <a:cs typeface="Calibri"/>
              <a:sym typeface="Calibri"/>
            </a:endParaRPr>
          </a:p>
          <a:p>
            <a:pPr indent="-228600" lvl="0" marL="241300" marR="0" rtl="0" algn="l">
              <a:lnSpc>
                <a:spcPct val="100000"/>
              </a:lnSpc>
              <a:spcBef>
                <a:spcPts val="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Access becomes even more difficult when procedures can be declared inside</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rgbClr val="001F5F"/>
                </a:solidFill>
                <a:latin typeface="Calibri"/>
                <a:ea typeface="Calibri"/>
                <a:cs typeface="Calibri"/>
                <a:sym typeface="Calibri"/>
              </a:rPr>
              <a:t>other procedures.	Example: ML language – supports nested functions</a:t>
            </a:r>
            <a:endParaRPr sz="2000">
              <a:solidFill>
                <a:schemeClr val="dk1"/>
              </a:solidFill>
              <a:latin typeface="Calibri"/>
              <a:ea typeface="Calibri"/>
              <a:cs typeface="Calibri"/>
              <a:sym typeface="Calibri"/>
            </a:endParaRPr>
          </a:p>
        </p:txBody>
      </p:sp>
      <p:pic>
        <p:nvPicPr>
          <p:cNvPr id="977" name="Google Shape;977;p7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78" name="Google Shape;978;p7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7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3" name="Shape 983"/>
        <p:cNvGrpSpPr/>
        <p:nvPr/>
      </p:nvGrpSpPr>
      <p:grpSpPr>
        <a:xfrm>
          <a:off x="0" y="0"/>
          <a:ext cx="0" cy="0"/>
          <a:chOff x="0" y="0"/>
          <a:chExt cx="0" cy="0"/>
        </a:xfrm>
      </p:grpSpPr>
      <p:sp>
        <p:nvSpPr>
          <p:cNvPr id="984" name="Google Shape;984;p73"/>
          <p:cNvSpPr txBox="1"/>
          <p:nvPr/>
        </p:nvSpPr>
        <p:spPr>
          <a:xfrm>
            <a:off x="513080" y="3428441"/>
            <a:ext cx="7761605" cy="2225040"/>
          </a:xfrm>
          <a:prstGeom prst="rect">
            <a:avLst/>
          </a:prstGeom>
          <a:noFill/>
          <a:ln>
            <a:noFill/>
          </a:ln>
        </p:spPr>
        <p:txBody>
          <a:bodyPr anchorCtr="0" anchor="t" bIns="0" lIns="0" spcFirstLastPara="1" rIns="0" wrap="square" tIns="13325">
            <a:spAutoFit/>
          </a:bodyPr>
          <a:lstStyle/>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Simple rules:</a:t>
            </a:r>
            <a:endParaRPr sz="2000">
              <a:solidFill>
                <a:schemeClr val="dk1"/>
              </a:solidFill>
              <a:latin typeface="Calibri"/>
              <a:ea typeface="Calibri"/>
              <a:cs typeface="Calibri"/>
              <a:sym typeface="Calibri"/>
            </a:endParaRPr>
          </a:p>
          <a:p>
            <a:pPr indent="-228600" lvl="1" marL="698500" marR="0" rtl="0" algn="just">
              <a:lnSpc>
                <a:spcPct val="100000"/>
              </a:lnSpc>
              <a:spcBef>
                <a:spcPts val="1705"/>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Global constants are allocated static storage.</a:t>
            </a:r>
            <a:endParaRPr b="0" i="0" sz="2000" u="none" cap="none" strike="noStrike">
              <a:solidFill>
                <a:schemeClr val="dk1"/>
              </a:solidFill>
              <a:latin typeface="Calibri"/>
              <a:ea typeface="Calibri"/>
              <a:cs typeface="Calibri"/>
              <a:sym typeface="Calibri"/>
            </a:endParaRPr>
          </a:p>
          <a:p>
            <a:pPr indent="0" lvl="0" marL="698500" marR="5080" rtl="0" algn="just">
              <a:lnSpc>
                <a:spcPct val="150000"/>
              </a:lnSpc>
              <a:spcBef>
                <a:spcPts val="0"/>
              </a:spcBef>
              <a:spcAft>
                <a:spcPts val="0"/>
              </a:spcAft>
              <a:buNone/>
            </a:pPr>
            <a:r>
              <a:rPr b="1" lang="en-US" sz="2000">
                <a:solidFill>
                  <a:schemeClr val="dk1"/>
                </a:solidFill>
                <a:latin typeface="Calibri"/>
                <a:ea typeface="Calibri"/>
                <a:cs typeface="Calibri"/>
                <a:sym typeface="Calibri"/>
              </a:rPr>
              <a:t>Their locations(addresses) remain fixed and determined at compile  time and hence to access these </a:t>
            </a:r>
            <a:r>
              <a:rPr lang="en-US" sz="2000">
                <a:solidFill>
                  <a:schemeClr val="dk1"/>
                </a:solidFill>
                <a:latin typeface="Calibri"/>
                <a:ea typeface="Calibri"/>
                <a:cs typeface="Calibri"/>
                <a:sym typeface="Calibri"/>
              </a:rPr>
              <a:t>(not local to any procedure) </a:t>
            </a:r>
            <a:r>
              <a:rPr b="1" lang="en-US" sz="2000">
                <a:solidFill>
                  <a:schemeClr val="dk1"/>
                </a:solidFill>
                <a:latin typeface="Calibri"/>
                <a:ea typeface="Calibri"/>
                <a:cs typeface="Calibri"/>
                <a:sym typeface="Calibri"/>
              </a:rPr>
              <a:t>we can  use statically determined address.</a:t>
            </a:r>
            <a:endParaRPr sz="2000">
              <a:solidFill>
                <a:schemeClr val="dk1"/>
              </a:solidFill>
              <a:latin typeface="Calibri"/>
              <a:ea typeface="Calibri"/>
              <a:cs typeface="Calibri"/>
              <a:sym typeface="Calibri"/>
            </a:endParaRPr>
          </a:p>
        </p:txBody>
      </p:sp>
      <p:sp>
        <p:nvSpPr>
          <p:cNvPr id="985" name="Google Shape;985;p73"/>
          <p:cNvSpPr txBox="1"/>
          <p:nvPr/>
        </p:nvSpPr>
        <p:spPr>
          <a:xfrm>
            <a:off x="513080" y="760603"/>
            <a:ext cx="7456805" cy="24098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600">
                <a:solidFill>
                  <a:srgbClr val="00AFEF"/>
                </a:solidFill>
                <a:latin typeface="Calibri"/>
                <a:ea typeface="Calibri"/>
                <a:cs typeface="Calibri"/>
                <a:sym typeface="Calibri"/>
              </a:rPr>
              <a:t>Data Access Without Nested Procedures</a:t>
            </a:r>
            <a:endParaRPr sz="2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30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In C and it’s family of languages, there is no problem of nested</a:t>
            </a:r>
            <a:endParaRPr sz="2200">
              <a:solidFill>
                <a:schemeClr val="dk1"/>
              </a:solidFill>
              <a:latin typeface="Calibri"/>
              <a:ea typeface="Calibri"/>
              <a:cs typeface="Calibri"/>
              <a:sym typeface="Calibri"/>
            </a:endParaRPr>
          </a:p>
          <a:p>
            <a:pPr indent="0" lvl="0" marL="241300" marR="0" rtl="0" algn="l">
              <a:lnSpc>
                <a:spcPct val="100000"/>
              </a:lnSpc>
              <a:spcBef>
                <a:spcPts val="1320"/>
              </a:spcBef>
              <a:spcAft>
                <a:spcPts val="0"/>
              </a:spcAft>
              <a:buNone/>
            </a:pPr>
            <a:r>
              <a:rPr b="1" lang="en-US" sz="2200">
                <a:solidFill>
                  <a:schemeClr val="dk1"/>
                </a:solidFill>
                <a:latin typeface="Calibri"/>
                <a:ea typeface="Calibri"/>
                <a:cs typeface="Calibri"/>
                <a:sym typeface="Calibri"/>
              </a:rPr>
              <a:t>procedures. But the data can have nested scopes(blocks).</a:t>
            </a:r>
            <a:endParaRPr sz="2200">
              <a:solidFill>
                <a:schemeClr val="dk1"/>
              </a:solidFill>
              <a:latin typeface="Calibri"/>
              <a:ea typeface="Calibri"/>
              <a:cs typeface="Calibri"/>
              <a:sym typeface="Calibri"/>
            </a:endParaRPr>
          </a:p>
        </p:txBody>
      </p:sp>
      <p:sp>
        <p:nvSpPr>
          <p:cNvPr id="986" name="Google Shape;986;p73"/>
          <p:cNvSpPr txBox="1"/>
          <p:nvPr/>
        </p:nvSpPr>
        <p:spPr>
          <a:xfrm>
            <a:off x="970280" y="5691327"/>
            <a:ext cx="7257415" cy="940435"/>
          </a:xfrm>
          <a:prstGeom prst="rect">
            <a:avLst/>
          </a:prstGeom>
          <a:noFill/>
          <a:ln>
            <a:noFill/>
          </a:ln>
        </p:spPr>
        <p:txBody>
          <a:bodyPr anchorCtr="0" anchor="t" bIns="0" lIns="0" spcFirstLastPara="1" rIns="0" wrap="square" tIns="12700">
            <a:spAutoFit/>
          </a:bodyPr>
          <a:lstStyle/>
          <a:p>
            <a:pPr indent="-228600" lvl="0" marL="241300" marR="5080" rtl="0" algn="l">
              <a:lnSpc>
                <a:spcPct val="1501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Data that is local to the procedure is at the activation record at the  top of the stack, can be accessed using </a:t>
            </a:r>
            <a:r>
              <a:rPr b="1" i="1" lang="en-US" sz="2000">
                <a:solidFill>
                  <a:schemeClr val="dk1"/>
                </a:solidFill>
                <a:latin typeface="Calibri"/>
                <a:ea typeface="Calibri"/>
                <a:cs typeface="Calibri"/>
                <a:sym typeface="Calibri"/>
              </a:rPr>
              <a:t>top_sp </a:t>
            </a:r>
            <a:r>
              <a:rPr b="1" lang="en-US" sz="2000">
                <a:solidFill>
                  <a:schemeClr val="dk1"/>
                </a:solidFill>
                <a:latin typeface="Calibri"/>
                <a:ea typeface="Calibri"/>
                <a:cs typeface="Calibri"/>
                <a:sym typeface="Calibri"/>
              </a:rPr>
              <a:t>pointer of the stack.</a:t>
            </a:r>
            <a:endParaRPr sz="2000">
              <a:solidFill>
                <a:schemeClr val="dk1"/>
              </a:solidFill>
              <a:latin typeface="Calibri"/>
              <a:ea typeface="Calibri"/>
              <a:cs typeface="Calibri"/>
              <a:sym typeface="Calibri"/>
            </a:endParaRPr>
          </a:p>
        </p:txBody>
      </p:sp>
      <p:pic>
        <p:nvPicPr>
          <p:cNvPr id="987" name="Google Shape;987;p7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988" name="Google Shape;988;p7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7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990" name="Google Shape;990;p73"/>
          <p:cNvPicPr preferRelativeResize="0"/>
          <p:nvPr/>
        </p:nvPicPr>
        <p:blipFill rotWithShape="1">
          <a:blip r:embed="rId4">
            <a:alphaModFix/>
          </a:blip>
          <a:srcRect b="0" l="0" r="0" t="0"/>
          <a:stretch/>
        </p:blipFill>
        <p:spPr>
          <a:xfrm>
            <a:off x="10087636" y="2321790"/>
            <a:ext cx="1631632" cy="2214419"/>
          </a:xfrm>
          <a:prstGeom prst="rect">
            <a:avLst/>
          </a:prstGeom>
          <a:noFill/>
          <a:ln>
            <a:noFill/>
          </a:ln>
        </p:spPr>
      </p:pic>
      <p:sp>
        <p:nvSpPr>
          <p:cNvPr id="991" name="Google Shape;991;p73"/>
          <p:cNvSpPr txBox="1"/>
          <p:nvPr/>
        </p:nvSpPr>
        <p:spPr>
          <a:xfrm>
            <a:off x="10189464" y="4937759"/>
            <a:ext cx="1403985" cy="164592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26025">
            <a:spAutoFit/>
          </a:bodyPr>
          <a:lstStyle/>
          <a:p>
            <a:pPr indent="0" lvl="0" marL="190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Actual Parameters</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Returned values</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Control Link</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Access Link</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Saved machine Status</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17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Local data</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381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Temporaries</a:t>
            </a:r>
            <a:endParaRPr sz="800">
              <a:solidFill>
                <a:schemeClr val="dk1"/>
              </a:solidFill>
              <a:latin typeface="Consolas"/>
              <a:ea typeface="Consolas"/>
              <a:cs typeface="Consolas"/>
              <a:sym typeface="Consolas"/>
            </a:endParaRPr>
          </a:p>
        </p:txBody>
      </p:sp>
      <p:sp>
        <p:nvSpPr>
          <p:cNvPr id="992" name="Google Shape;992;p73"/>
          <p:cNvSpPr txBox="1"/>
          <p:nvPr/>
        </p:nvSpPr>
        <p:spPr>
          <a:xfrm>
            <a:off x="10027411" y="6644437"/>
            <a:ext cx="2033905" cy="17780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000">
                <a:solidFill>
                  <a:schemeClr val="dk1"/>
                </a:solidFill>
                <a:latin typeface="Calibri"/>
                <a:ea typeface="Calibri"/>
                <a:cs typeface="Calibri"/>
                <a:sym typeface="Calibri"/>
              </a:rPr>
              <a:t>Figure 7.5: </a:t>
            </a:r>
            <a:r>
              <a:rPr b="1" lang="en-US" sz="1000">
                <a:solidFill>
                  <a:srgbClr val="6F2F9F"/>
                </a:solidFill>
                <a:latin typeface="Calibri"/>
                <a:ea typeface="Calibri"/>
                <a:cs typeface="Calibri"/>
                <a:sym typeface="Calibri"/>
              </a:rPr>
              <a:t>A general activation record</a:t>
            </a:r>
            <a:endParaRPr sz="1000">
              <a:solidFill>
                <a:schemeClr val="dk1"/>
              </a:solidFill>
              <a:latin typeface="Calibri"/>
              <a:ea typeface="Calibri"/>
              <a:cs typeface="Calibri"/>
              <a:sym typeface="Calibri"/>
            </a:endParaRPr>
          </a:p>
        </p:txBody>
      </p:sp>
      <p:sp>
        <p:nvSpPr>
          <p:cNvPr id="993" name="Google Shape;993;p73"/>
          <p:cNvSpPr/>
          <p:nvPr/>
        </p:nvSpPr>
        <p:spPr>
          <a:xfrm>
            <a:off x="6095872" y="2817114"/>
            <a:ext cx="3993515" cy="1384935"/>
          </a:xfrm>
          <a:custGeom>
            <a:rect b="b" l="l" r="r" t="t"/>
            <a:pathLst>
              <a:path extrusionOk="0" h="1384935" w="3993515">
                <a:moveTo>
                  <a:pt x="644017" y="1327531"/>
                </a:moveTo>
                <a:lnTo>
                  <a:pt x="554227" y="1338961"/>
                </a:lnTo>
                <a:lnTo>
                  <a:pt x="463550" y="1348867"/>
                </a:lnTo>
                <a:lnTo>
                  <a:pt x="371982" y="1357122"/>
                </a:lnTo>
                <a:lnTo>
                  <a:pt x="372110" y="1357122"/>
                </a:lnTo>
                <a:lnTo>
                  <a:pt x="279653" y="1363599"/>
                </a:lnTo>
                <a:lnTo>
                  <a:pt x="186689" y="1368298"/>
                </a:lnTo>
                <a:lnTo>
                  <a:pt x="93472" y="1371219"/>
                </a:lnTo>
                <a:lnTo>
                  <a:pt x="0" y="1372108"/>
                </a:lnTo>
                <a:lnTo>
                  <a:pt x="253" y="1384808"/>
                </a:lnTo>
                <a:lnTo>
                  <a:pt x="93852" y="1383792"/>
                </a:lnTo>
                <a:lnTo>
                  <a:pt x="187325" y="1380998"/>
                </a:lnTo>
                <a:lnTo>
                  <a:pt x="280415" y="1376172"/>
                </a:lnTo>
                <a:lnTo>
                  <a:pt x="372999" y="1369695"/>
                </a:lnTo>
                <a:lnTo>
                  <a:pt x="464947" y="1361567"/>
                </a:lnTo>
                <a:lnTo>
                  <a:pt x="555751" y="1351661"/>
                </a:lnTo>
                <a:lnTo>
                  <a:pt x="645668" y="1340231"/>
                </a:lnTo>
                <a:lnTo>
                  <a:pt x="730749" y="1327658"/>
                </a:lnTo>
                <a:lnTo>
                  <a:pt x="643890" y="1327658"/>
                </a:lnTo>
                <a:lnTo>
                  <a:pt x="644017" y="1327531"/>
                </a:lnTo>
                <a:close/>
              </a:path>
              <a:path extrusionOk="0" h="1384935" w="3993515">
                <a:moveTo>
                  <a:pt x="1225042" y="1207897"/>
                </a:moveTo>
                <a:lnTo>
                  <a:pt x="1148079" y="1228725"/>
                </a:lnTo>
                <a:lnTo>
                  <a:pt x="1068958" y="1248537"/>
                </a:lnTo>
                <a:lnTo>
                  <a:pt x="987551" y="1266952"/>
                </a:lnTo>
                <a:lnTo>
                  <a:pt x="904240" y="1284224"/>
                </a:lnTo>
                <a:lnTo>
                  <a:pt x="819023" y="1300099"/>
                </a:lnTo>
                <a:lnTo>
                  <a:pt x="732154" y="1314577"/>
                </a:lnTo>
                <a:lnTo>
                  <a:pt x="643890" y="1327658"/>
                </a:lnTo>
                <a:lnTo>
                  <a:pt x="730749" y="1327658"/>
                </a:lnTo>
                <a:lnTo>
                  <a:pt x="821181" y="1312545"/>
                </a:lnTo>
                <a:lnTo>
                  <a:pt x="906652" y="1296670"/>
                </a:lnTo>
                <a:lnTo>
                  <a:pt x="990346" y="1279398"/>
                </a:lnTo>
                <a:lnTo>
                  <a:pt x="1071879" y="1260856"/>
                </a:lnTo>
                <a:lnTo>
                  <a:pt x="1151381" y="1241044"/>
                </a:lnTo>
                <a:lnTo>
                  <a:pt x="1228344" y="1220216"/>
                </a:lnTo>
                <a:lnTo>
                  <a:pt x="1269239" y="1208024"/>
                </a:lnTo>
                <a:lnTo>
                  <a:pt x="1224915" y="1208024"/>
                </a:lnTo>
                <a:close/>
              </a:path>
              <a:path extrusionOk="0" h="1384935" w="3993515">
                <a:moveTo>
                  <a:pt x="1370710" y="1162812"/>
                </a:moveTo>
                <a:lnTo>
                  <a:pt x="1299082" y="1185926"/>
                </a:lnTo>
                <a:lnTo>
                  <a:pt x="1224915" y="1208024"/>
                </a:lnTo>
                <a:lnTo>
                  <a:pt x="1269239" y="1208024"/>
                </a:lnTo>
                <a:lnTo>
                  <a:pt x="1302893" y="1197991"/>
                </a:lnTo>
                <a:lnTo>
                  <a:pt x="1374648" y="1174877"/>
                </a:lnTo>
                <a:lnTo>
                  <a:pt x="1408702" y="1162939"/>
                </a:lnTo>
                <a:lnTo>
                  <a:pt x="1370583" y="1162939"/>
                </a:lnTo>
                <a:close/>
              </a:path>
              <a:path extrusionOk="0" h="1384935" w="3993515">
                <a:moveTo>
                  <a:pt x="1504696" y="1113917"/>
                </a:moveTo>
                <a:lnTo>
                  <a:pt x="1439036" y="1138936"/>
                </a:lnTo>
                <a:lnTo>
                  <a:pt x="1370583" y="1162939"/>
                </a:lnTo>
                <a:lnTo>
                  <a:pt x="1408702" y="1162939"/>
                </a:lnTo>
                <a:lnTo>
                  <a:pt x="1443481" y="1150747"/>
                </a:lnTo>
                <a:lnTo>
                  <a:pt x="1509268" y="1125728"/>
                </a:lnTo>
                <a:lnTo>
                  <a:pt x="1537447" y="1114044"/>
                </a:lnTo>
                <a:lnTo>
                  <a:pt x="1504569" y="1114044"/>
                </a:lnTo>
                <a:close/>
              </a:path>
              <a:path extrusionOk="0" h="1384935" w="3993515">
                <a:moveTo>
                  <a:pt x="1439291" y="1138809"/>
                </a:moveTo>
                <a:lnTo>
                  <a:pt x="1438929" y="1138936"/>
                </a:lnTo>
                <a:lnTo>
                  <a:pt x="1439291" y="1138809"/>
                </a:lnTo>
                <a:close/>
              </a:path>
              <a:path extrusionOk="0" h="1384935" w="3993515">
                <a:moveTo>
                  <a:pt x="1566799" y="1088136"/>
                </a:moveTo>
                <a:lnTo>
                  <a:pt x="1504569" y="1114044"/>
                </a:lnTo>
                <a:lnTo>
                  <a:pt x="1537447" y="1114044"/>
                </a:lnTo>
                <a:lnTo>
                  <a:pt x="1571752" y="1099820"/>
                </a:lnTo>
                <a:lnTo>
                  <a:pt x="1597342" y="1088263"/>
                </a:lnTo>
                <a:lnTo>
                  <a:pt x="1566672" y="1088263"/>
                </a:lnTo>
                <a:close/>
              </a:path>
              <a:path extrusionOk="0" h="1384935" w="3993515">
                <a:moveTo>
                  <a:pt x="1707082" y="1034288"/>
                </a:moveTo>
                <a:lnTo>
                  <a:pt x="1680463" y="1034288"/>
                </a:lnTo>
                <a:lnTo>
                  <a:pt x="1625219" y="1061720"/>
                </a:lnTo>
                <a:lnTo>
                  <a:pt x="1566672" y="1088263"/>
                </a:lnTo>
                <a:lnTo>
                  <a:pt x="1597342" y="1088263"/>
                </a:lnTo>
                <a:lnTo>
                  <a:pt x="1630806" y="1073150"/>
                </a:lnTo>
                <a:lnTo>
                  <a:pt x="1686178" y="1045718"/>
                </a:lnTo>
                <a:lnTo>
                  <a:pt x="1707082" y="1034288"/>
                </a:lnTo>
                <a:close/>
              </a:path>
              <a:path extrusionOk="0" h="1384935" w="3993515">
                <a:moveTo>
                  <a:pt x="1755993" y="1006475"/>
                </a:moveTo>
                <a:lnTo>
                  <a:pt x="1731645" y="1006475"/>
                </a:lnTo>
                <a:lnTo>
                  <a:pt x="1680228" y="1034404"/>
                </a:lnTo>
                <a:lnTo>
                  <a:pt x="1680463" y="1034288"/>
                </a:lnTo>
                <a:lnTo>
                  <a:pt x="1707082" y="1034288"/>
                </a:lnTo>
                <a:lnTo>
                  <a:pt x="1737741" y="1017524"/>
                </a:lnTo>
                <a:lnTo>
                  <a:pt x="1755993" y="1006475"/>
                </a:lnTo>
                <a:close/>
              </a:path>
              <a:path extrusionOk="0" h="1384935" w="3993515">
                <a:moveTo>
                  <a:pt x="1801279" y="977900"/>
                </a:moveTo>
                <a:lnTo>
                  <a:pt x="1778634" y="977900"/>
                </a:lnTo>
                <a:lnTo>
                  <a:pt x="1778253" y="978154"/>
                </a:lnTo>
                <a:lnTo>
                  <a:pt x="1731391" y="1006602"/>
                </a:lnTo>
                <a:lnTo>
                  <a:pt x="1731645" y="1006475"/>
                </a:lnTo>
                <a:lnTo>
                  <a:pt x="1755993" y="1006475"/>
                </a:lnTo>
                <a:lnTo>
                  <a:pt x="1785366" y="988694"/>
                </a:lnTo>
                <a:lnTo>
                  <a:pt x="1801279" y="977900"/>
                </a:lnTo>
                <a:close/>
              </a:path>
              <a:path extrusionOk="0" h="1384935" w="3993515">
                <a:moveTo>
                  <a:pt x="1778567" y="977941"/>
                </a:moveTo>
                <a:lnTo>
                  <a:pt x="1778216" y="978154"/>
                </a:lnTo>
                <a:lnTo>
                  <a:pt x="1778567" y="977941"/>
                </a:lnTo>
                <a:close/>
              </a:path>
              <a:path extrusionOk="0" h="1384935" w="3993515">
                <a:moveTo>
                  <a:pt x="1911382" y="889508"/>
                </a:moveTo>
                <a:lnTo>
                  <a:pt x="1893697" y="889508"/>
                </a:lnTo>
                <a:lnTo>
                  <a:pt x="1893316" y="889888"/>
                </a:lnTo>
                <a:lnTo>
                  <a:pt x="1859533" y="919607"/>
                </a:lnTo>
                <a:lnTo>
                  <a:pt x="1821179" y="949071"/>
                </a:lnTo>
                <a:lnTo>
                  <a:pt x="1778567" y="977941"/>
                </a:lnTo>
                <a:lnTo>
                  <a:pt x="1801279" y="977900"/>
                </a:lnTo>
                <a:lnTo>
                  <a:pt x="1828800" y="959231"/>
                </a:lnTo>
                <a:lnTo>
                  <a:pt x="1867788" y="929259"/>
                </a:lnTo>
                <a:lnTo>
                  <a:pt x="1902332" y="898906"/>
                </a:lnTo>
                <a:lnTo>
                  <a:pt x="1911382" y="889508"/>
                </a:lnTo>
                <a:close/>
              </a:path>
              <a:path extrusionOk="0" h="1384935" w="3993515">
                <a:moveTo>
                  <a:pt x="1821433" y="948817"/>
                </a:moveTo>
                <a:lnTo>
                  <a:pt x="1821060" y="949071"/>
                </a:lnTo>
                <a:lnTo>
                  <a:pt x="1821433" y="948817"/>
                </a:lnTo>
                <a:close/>
              </a:path>
              <a:path extrusionOk="0" h="1384935" w="3993515">
                <a:moveTo>
                  <a:pt x="1859787" y="919353"/>
                </a:moveTo>
                <a:lnTo>
                  <a:pt x="1859458" y="919607"/>
                </a:lnTo>
                <a:lnTo>
                  <a:pt x="1859787" y="919353"/>
                </a:lnTo>
                <a:close/>
              </a:path>
              <a:path extrusionOk="0" h="1384935" w="3993515">
                <a:moveTo>
                  <a:pt x="1893603" y="889590"/>
                </a:moveTo>
                <a:lnTo>
                  <a:pt x="1893264" y="889888"/>
                </a:lnTo>
                <a:lnTo>
                  <a:pt x="1893603" y="889590"/>
                </a:lnTo>
                <a:close/>
              </a:path>
              <a:path extrusionOk="0" h="1384935" w="3993515">
                <a:moveTo>
                  <a:pt x="1961667" y="829056"/>
                </a:moveTo>
                <a:lnTo>
                  <a:pt x="1946782" y="829056"/>
                </a:lnTo>
                <a:lnTo>
                  <a:pt x="1922272" y="859917"/>
                </a:lnTo>
                <a:lnTo>
                  <a:pt x="1893603" y="889590"/>
                </a:lnTo>
                <a:lnTo>
                  <a:pt x="1911382" y="889508"/>
                </a:lnTo>
                <a:lnTo>
                  <a:pt x="1932051" y="868044"/>
                </a:lnTo>
                <a:lnTo>
                  <a:pt x="1956943" y="836676"/>
                </a:lnTo>
                <a:lnTo>
                  <a:pt x="1961667" y="829056"/>
                </a:lnTo>
                <a:close/>
              </a:path>
              <a:path extrusionOk="0" h="1384935" w="3993515">
                <a:moveTo>
                  <a:pt x="1922652" y="859409"/>
                </a:moveTo>
                <a:lnTo>
                  <a:pt x="1922164" y="859917"/>
                </a:lnTo>
                <a:lnTo>
                  <a:pt x="1922652" y="859409"/>
                </a:lnTo>
                <a:close/>
              </a:path>
              <a:path extrusionOk="0" h="1384935" w="3993515">
                <a:moveTo>
                  <a:pt x="1979489" y="798576"/>
                </a:moveTo>
                <a:lnTo>
                  <a:pt x="1965705" y="798576"/>
                </a:lnTo>
                <a:lnTo>
                  <a:pt x="1946275" y="829563"/>
                </a:lnTo>
                <a:lnTo>
                  <a:pt x="1946782" y="829056"/>
                </a:lnTo>
                <a:lnTo>
                  <a:pt x="1961667" y="829056"/>
                </a:lnTo>
                <a:lnTo>
                  <a:pt x="1976627" y="804926"/>
                </a:lnTo>
                <a:lnTo>
                  <a:pt x="1979489" y="798576"/>
                </a:lnTo>
                <a:close/>
              </a:path>
              <a:path extrusionOk="0" h="1384935" w="3993515">
                <a:moveTo>
                  <a:pt x="1979262" y="768167"/>
                </a:moveTo>
                <a:lnTo>
                  <a:pt x="1965198" y="799338"/>
                </a:lnTo>
                <a:lnTo>
                  <a:pt x="1965705" y="798576"/>
                </a:lnTo>
                <a:lnTo>
                  <a:pt x="1979489" y="798576"/>
                </a:lnTo>
                <a:lnTo>
                  <a:pt x="1991105" y="772795"/>
                </a:lnTo>
                <a:lnTo>
                  <a:pt x="1992151" y="768985"/>
                </a:lnTo>
                <a:lnTo>
                  <a:pt x="1979041" y="768985"/>
                </a:lnTo>
                <a:lnTo>
                  <a:pt x="1979262" y="768167"/>
                </a:lnTo>
                <a:close/>
              </a:path>
              <a:path extrusionOk="0" h="1384935" w="3993515">
                <a:moveTo>
                  <a:pt x="1992395" y="768096"/>
                </a:moveTo>
                <a:lnTo>
                  <a:pt x="1979295" y="768096"/>
                </a:lnTo>
                <a:lnTo>
                  <a:pt x="1979041" y="768985"/>
                </a:lnTo>
                <a:lnTo>
                  <a:pt x="1992151" y="768985"/>
                </a:lnTo>
                <a:lnTo>
                  <a:pt x="1992395" y="768096"/>
                </a:lnTo>
                <a:close/>
              </a:path>
              <a:path extrusionOk="0" h="1384935" w="3993515">
                <a:moveTo>
                  <a:pt x="1987511" y="737756"/>
                </a:moveTo>
                <a:lnTo>
                  <a:pt x="1979262" y="768167"/>
                </a:lnTo>
                <a:lnTo>
                  <a:pt x="1992395" y="768096"/>
                </a:lnTo>
                <a:lnTo>
                  <a:pt x="1999996" y="740410"/>
                </a:lnTo>
                <a:lnTo>
                  <a:pt x="2000147" y="738759"/>
                </a:lnTo>
                <a:lnTo>
                  <a:pt x="1987423" y="738759"/>
                </a:lnTo>
                <a:lnTo>
                  <a:pt x="1987511" y="737756"/>
                </a:lnTo>
                <a:close/>
              </a:path>
              <a:path extrusionOk="0" h="1384935" w="3993515">
                <a:moveTo>
                  <a:pt x="2000252" y="737615"/>
                </a:moveTo>
                <a:lnTo>
                  <a:pt x="1987550" y="737615"/>
                </a:lnTo>
                <a:lnTo>
                  <a:pt x="1987423" y="738759"/>
                </a:lnTo>
                <a:lnTo>
                  <a:pt x="2000147" y="738759"/>
                </a:lnTo>
                <a:lnTo>
                  <a:pt x="2000252" y="737615"/>
                </a:lnTo>
                <a:close/>
              </a:path>
              <a:path extrusionOk="0" h="1384935" w="3993515">
                <a:moveTo>
                  <a:pt x="3916743" y="31783"/>
                </a:moveTo>
                <a:lnTo>
                  <a:pt x="3805808" y="34798"/>
                </a:lnTo>
                <a:lnTo>
                  <a:pt x="3712718" y="39624"/>
                </a:lnTo>
                <a:lnTo>
                  <a:pt x="3620134" y="46100"/>
                </a:lnTo>
                <a:lnTo>
                  <a:pt x="3528186" y="54228"/>
                </a:lnTo>
                <a:lnTo>
                  <a:pt x="3437381" y="64135"/>
                </a:lnTo>
                <a:lnTo>
                  <a:pt x="3347466" y="75564"/>
                </a:lnTo>
                <a:lnTo>
                  <a:pt x="3258947" y="88646"/>
                </a:lnTo>
                <a:lnTo>
                  <a:pt x="3171952" y="103250"/>
                </a:lnTo>
                <a:lnTo>
                  <a:pt x="3086480" y="119125"/>
                </a:lnTo>
                <a:lnTo>
                  <a:pt x="3002787" y="136398"/>
                </a:lnTo>
                <a:lnTo>
                  <a:pt x="2921254" y="154939"/>
                </a:lnTo>
                <a:lnTo>
                  <a:pt x="2841752" y="174751"/>
                </a:lnTo>
                <a:lnTo>
                  <a:pt x="2764790" y="195580"/>
                </a:lnTo>
                <a:lnTo>
                  <a:pt x="2690241" y="217805"/>
                </a:lnTo>
                <a:lnTo>
                  <a:pt x="2618485" y="240919"/>
                </a:lnTo>
                <a:lnTo>
                  <a:pt x="2549652" y="265049"/>
                </a:lnTo>
                <a:lnTo>
                  <a:pt x="2483866" y="290068"/>
                </a:lnTo>
                <a:lnTo>
                  <a:pt x="2421381" y="315975"/>
                </a:lnTo>
                <a:lnTo>
                  <a:pt x="2362327" y="342646"/>
                </a:lnTo>
                <a:lnTo>
                  <a:pt x="2306954" y="370077"/>
                </a:lnTo>
                <a:lnTo>
                  <a:pt x="2255393" y="398272"/>
                </a:lnTo>
                <a:lnTo>
                  <a:pt x="2207768" y="427100"/>
                </a:lnTo>
                <a:lnTo>
                  <a:pt x="2164333" y="456564"/>
                </a:lnTo>
                <a:lnTo>
                  <a:pt x="2125345" y="486537"/>
                </a:lnTo>
                <a:lnTo>
                  <a:pt x="2090801" y="516889"/>
                </a:lnTo>
                <a:lnTo>
                  <a:pt x="2061082" y="547751"/>
                </a:lnTo>
                <a:lnTo>
                  <a:pt x="2036191" y="579120"/>
                </a:lnTo>
                <a:lnTo>
                  <a:pt x="2002027" y="643001"/>
                </a:lnTo>
                <a:lnTo>
                  <a:pt x="1990104" y="708533"/>
                </a:lnTo>
                <a:lnTo>
                  <a:pt x="1987511" y="737756"/>
                </a:lnTo>
                <a:lnTo>
                  <a:pt x="1987550" y="737615"/>
                </a:lnTo>
                <a:lnTo>
                  <a:pt x="2000252" y="737615"/>
                </a:lnTo>
                <a:lnTo>
                  <a:pt x="2003029" y="707263"/>
                </a:lnTo>
                <a:lnTo>
                  <a:pt x="2005609" y="678180"/>
                </a:lnTo>
                <a:lnTo>
                  <a:pt x="2005710" y="677037"/>
                </a:lnTo>
                <a:lnTo>
                  <a:pt x="2005894" y="677037"/>
                </a:lnTo>
                <a:lnTo>
                  <a:pt x="2013851" y="647700"/>
                </a:lnTo>
                <a:lnTo>
                  <a:pt x="2014093" y="646811"/>
                </a:lnTo>
                <a:lnTo>
                  <a:pt x="2014240" y="646811"/>
                </a:lnTo>
                <a:lnTo>
                  <a:pt x="2027592" y="617220"/>
                </a:lnTo>
                <a:lnTo>
                  <a:pt x="2027427" y="617220"/>
                </a:lnTo>
                <a:lnTo>
                  <a:pt x="2046540" y="586739"/>
                </a:lnTo>
                <a:lnTo>
                  <a:pt x="2046351" y="586739"/>
                </a:lnTo>
                <a:lnTo>
                  <a:pt x="2070861" y="555878"/>
                </a:lnTo>
                <a:lnTo>
                  <a:pt x="2099451" y="526288"/>
                </a:lnTo>
                <a:lnTo>
                  <a:pt x="2099818" y="525907"/>
                </a:lnTo>
                <a:lnTo>
                  <a:pt x="2133600" y="496188"/>
                </a:lnTo>
                <a:lnTo>
                  <a:pt x="2171954" y="466725"/>
                </a:lnTo>
                <a:lnTo>
                  <a:pt x="2214506" y="437896"/>
                </a:lnTo>
                <a:lnTo>
                  <a:pt x="2214879" y="437641"/>
                </a:lnTo>
                <a:lnTo>
                  <a:pt x="2261533" y="409321"/>
                </a:lnTo>
                <a:lnTo>
                  <a:pt x="2312690" y="381508"/>
                </a:lnTo>
                <a:lnTo>
                  <a:pt x="2367915" y="354075"/>
                </a:lnTo>
                <a:lnTo>
                  <a:pt x="2426461" y="327533"/>
                </a:lnTo>
                <a:lnTo>
                  <a:pt x="2426640" y="327533"/>
                </a:lnTo>
                <a:lnTo>
                  <a:pt x="2488565" y="301751"/>
                </a:lnTo>
                <a:lnTo>
                  <a:pt x="2488771" y="301751"/>
                </a:lnTo>
                <a:lnTo>
                  <a:pt x="2554097" y="276860"/>
                </a:lnTo>
                <a:lnTo>
                  <a:pt x="2622550" y="252857"/>
                </a:lnTo>
                <a:lnTo>
                  <a:pt x="2622816" y="252857"/>
                </a:lnTo>
                <a:lnTo>
                  <a:pt x="2694051" y="229870"/>
                </a:lnTo>
                <a:lnTo>
                  <a:pt x="2768219" y="207772"/>
                </a:lnTo>
                <a:lnTo>
                  <a:pt x="2768561" y="207772"/>
                </a:lnTo>
                <a:lnTo>
                  <a:pt x="2845054" y="187071"/>
                </a:lnTo>
                <a:lnTo>
                  <a:pt x="2924175" y="167259"/>
                </a:lnTo>
                <a:lnTo>
                  <a:pt x="3005581" y="148844"/>
                </a:lnTo>
                <a:lnTo>
                  <a:pt x="3088894" y="131572"/>
                </a:lnTo>
                <a:lnTo>
                  <a:pt x="3174110" y="115697"/>
                </a:lnTo>
                <a:lnTo>
                  <a:pt x="3260979" y="101219"/>
                </a:lnTo>
                <a:lnTo>
                  <a:pt x="3349244" y="88137"/>
                </a:lnTo>
                <a:lnTo>
                  <a:pt x="3350114" y="88137"/>
                </a:lnTo>
                <a:lnTo>
                  <a:pt x="3438905" y="76835"/>
                </a:lnTo>
                <a:lnTo>
                  <a:pt x="3529583" y="66928"/>
                </a:lnTo>
                <a:lnTo>
                  <a:pt x="3621151" y="58674"/>
                </a:lnTo>
                <a:lnTo>
                  <a:pt x="3713479" y="52197"/>
                </a:lnTo>
                <a:lnTo>
                  <a:pt x="3806444" y="47498"/>
                </a:lnTo>
                <a:lnTo>
                  <a:pt x="3899661" y="44576"/>
                </a:lnTo>
                <a:lnTo>
                  <a:pt x="3909568" y="44576"/>
                </a:lnTo>
                <a:lnTo>
                  <a:pt x="3916870" y="44484"/>
                </a:lnTo>
                <a:lnTo>
                  <a:pt x="3916743" y="31783"/>
                </a:lnTo>
                <a:close/>
              </a:path>
              <a:path extrusionOk="0" h="1384935" w="3993515">
                <a:moveTo>
                  <a:pt x="2005622" y="678039"/>
                </a:moveTo>
                <a:lnTo>
                  <a:pt x="2005583" y="678180"/>
                </a:lnTo>
                <a:lnTo>
                  <a:pt x="2005622" y="678039"/>
                </a:lnTo>
                <a:close/>
              </a:path>
              <a:path extrusionOk="0" h="1384935" w="3993515">
                <a:moveTo>
                  <a:pt x="2005894" y="677037"/>
                </a:moveTo>
                <a:lnTo>
                  <a:pt x="2005710" y="677037"/>
                </a:lnTo>
                <a:lnTo>
                  <a:pt x="2005622" y="678039"/>
                </a:lnTo>
                <a:lnTo>
                  <a:pt x="2005894" y="677037"/>
                </a:lnTo>
                <a:close/>
              </a:path>
              <a:path extrusionOk="0" h="1384935" w="3993515">
                <a:moveTo>
                  <a:pt x="2014240" y="646811"/>
                </a:moveTo>
                <a:lnTo>
                  <a:pt x="2014093" y="646811"/>
                </a:lnTo>
                <a:lnTo>
                  <a:pt x="2013871" y="647628"/>
                </a:lnTo>
                <a:lnTo>
                  <a:pt x="2014240" y="646811"/>
                </a:lnTo>
                <a:close/>
              </a:path>
              <a:path extrusionOk="0" h="1384935" w="3993515">
                <a:moveTo>
                  <a:pt x="2027935" y="616458"/>
                </a:moveTo>
                <a:lnTo>
                  <a:pt x="2027427" y="617220"/>
                </a:lnTo>
                <a:lnTo>
                  <a:pt x="2027592" y="617220"/>
                </a:lnTo>
                <a:lnTo>
                  <a:pt x="2027935" y="616458"/>
                </a:lnTo>
                <a:close/>
              </a:path>
              <a:path extrusionOk="0" h="1384935" w="3993515">
                <a:moveTo>
                  <a:pt x="2046858" y="586232"/>
                </a:moveTo>
                <a:lnTo>
                  <a:pt x="2046351" y="586739"/>
                </a:lnTo>
                <a:lnTo>
                  <a:pt x="2046540" y="586739"/>
                </a:lnTo>
                <a:lnTo>
                  <a:pt x="2046858" y="586232"/>
                </a:lnTo>
                <a:close/>
              </a:path>
              <a:path extrusionOk="0" h="1384935" w="3993515">
                <a:moveTo>
                  <a:pt x="2070969" y="555878"/>
                </a:moveTo>
                <a:lnTo>
                  <a:pt x="2070480" y="556387"/>
                </a:lnTo>
                <a:lnTo>
                  <a:pt x="2070969" y="555878"/>
                </a:lnTo>
                <a:close/>
              </a:path>
              <a:path extrusionOk="0" h="1384935" w="3993515">
                <a:moveTo>
                  <a:pt x="2099869" y="525907"/>
                </a:moveTo>
                <a:lnTo>
                  <a:pt x="2099530" y="526205"/>
                </a:lnTo>
                <a:lnTo>
                  <a:pt x="2099869" y="525907"/>
                </a:lnTo>
                <a:close/>
              </a:path>
              <a:path extrusionOk="0" h="1384935" w="3993515">
                <a:moveTo>
                  <a:pt x="2133675" y="496188"/>
                </a:moveTo>
                <a:lnTo>
                  <a:pt x="2133346" y="496443"/>
                </a:lnTo>
                <a:lnTo>
                  <a:pt x="2133675" y="496188"/>
                </a:lnTo>
                <a:close/>
              </a:path>
              <a:path extrusionOk="0" h="1384935" w="3993515">
                <a:moveTo>
                  <a:pt x="2172073" y="466725"/>
                </a:moveTo>
                <a:lnTo>
                  <a:pt x="2171700" y="466978"/>
                </a:lnTo>
                <a:lnTo>
                  <a:pt x="2172073" y="466725"/>
                </a:lnTo>
                <a:close/>
              </a:path>
              <a:path extrusionOk="0" h="1384935" w="3993515">
                <a:moveTo>
                  <a:pt x="2214917" y="437641"/>
                </a:moveTo>
                <a:lnTo>
                  <a:pt x="2214566" y="437854"/>
                </a:lnTo>
                <a:lnTo>
                  <a:pt x="2214917" y="437641"/>
                </a:lnTo>
                <a:close/>
              </a:path>
              <a:path extrusionOk="0" h="1384935" w="3993515">
                <a:moveTo>
                  <a:pt x="2261743" y="409194"/>
                </a:moveTo>
                <a:lnTo>
                  <a:pt x="2261488" y="409321"/>
                </a:lnTo>
                <a:lnTo>
                  <a:pt x="2261743" y="409194"/>
                </a:lnTo>
                <a:close/>
              </a:path>
              <a:path extrusionOk="0" h="1384935" w="3993515">
                <a:moveTo>
                  <a:pt x="2426640" y="327533"/>
                </a:moveTo>
                <a:lnTo>
                  <a:pt x="2426461" y="327533"/>
                </a:lnTo>
                <a:lnTo>
                  <a:pt x="2426640" y="327533"/>
                </a:lnTo>
                <a:close/>
              </a:path>
              <a:path extrusionOk="0" h="1384935" w="3993515">
                <a:moveTo>
                  <a:pt x="2488771" y="301751"/>
                </a:moveTo>
                <a:lnTo>
                  <a:pt x="2488565" y="301751"/>
                </a:lnTo>
                <a:lnTo>
                  <a:pt x="2488437" y="301878"/>
                </a:lnTo>
                <a:lnTo>
                  <a:pt x="2488771" y="301751"/>
                </a:lnTo>
                <a:close/>
              </a:path>
              <a:path extrusionOk="0" h="1384935" w="3993515">
                <a:moveTo>
                  <a:pt x="2554204" y="276860"/>
                </a:moveTo>
                <a:lnTo>
                  <a:pt x="2553843" y="276987"/>
                </a:lnTo>
                <a:lnTo>
                  <a:pt x="2554204" y="276860"/>
                </a:lnTo>
                <a:close/>
              </a:path>
              <a:path extrusionOk="0" h="1384935" w="3993515">
                <a:moveTo>
                  <a:pt x="2622816" y="252857"/>
                </a:moveTo>
                <a:lnTo>
                  <a:pt x="2622550" y="252857"/>
                </a:lnTo>
                <a:lnTo>
                  <a:pt x="2622816" y="252857"/>
                </a:lnTo>
                <a:close/>
              </a:path>
              <a:path extrusionOk="0" h="1384935" w="3993515">
                <a:moveTo>
                  <a:pt x="2768561" y="207772"/>
                </a:moveTo>
                <a:lnTo>
                  <a:pt x="2768219" y="207772"/>
                </a:lnTo>
                <a:lnTo>
                  <a:pt x="2768561" y="207772"/>
                </a:lnTo>
                <a:close/>
              </a:path>
              <a:path extrusionOk="0" h="1384935" w="3993515">
                <a:moveTo>
                  <a:pt x="3350114" y="88137"/>
                </a:moveTo>
                <a:lnTo>
                  <a:pt x="3349244" y="88137"/>
                </a:lnTo>
                <a:lnTo>
                  <a:pt x="3350114" y="88137"/>
                </a:lnTo>
                <a:close/>
              </a:path>
              <a:path extrusionOk="0" h="1384935" w="3993515">
                <a:moveTo>
                  <a:pt x="3981285" y="31623"/>
                </a:moveTo>
                <a:lnTo>
                  <a:pt x="3929506" y="31623"/>
                </a:lnTo>
                <a:lnTo>
                  <a:pt x="3929633" y="44323"/>
                </a:lnTo>
                <a:lnTo>
                  <a:pt x="3916870" y="44484"/>
                </a:lnTo>
                <a:lnTo>
                  <a:pt x="3917187" y="76200"/>
                </a:lnTo>
                <a:lnTo>
                  <a:pt x="3993006" y="37337"/>
                </a:lnTo>
                <a:lnTo>
                  <a:pt x="3981285" y="31623"/>
                </a:lnTo>
                <a:close/>
              </a:path>
              <a:path extrusionOk="0" h="1384935" w="3993515">
                <a:moveTo>
                  <a:pt x="3909568" y="44576"/>
                </a:moveTo>
                <a:lnTo>
                  <a:pt x="3899661" y="44576"/>
                </a:lnTo>
                <a:lnTo>
                  <a:pt x="3909568" y="44576"/>
                </a:lnTo>
                <a:close/>
              </a:path>
              <a:path extrusionOk="0" h="1384935" w="3993515">
                <a:moveTo>
                  <a:pt x="3929506" y="31623"/>
                </a:moveTo>
                <a:lnTo>
                  <a:pt x="3916743" y="31783"/>
                </a:lnTo>
                <a:lnTo>
                  <a:pt x="3916870" y="44484"/>
                </a:lnTo>
                <a:lnTo>
                  <a:pt x="3929633" y="44323"/>
                </a:lnTo>
                <a:lnTo>
                  <a:pt x="3929506" y="31623"/>
                </a:lnTo>
                <a:close/>
              </a:path>
              <a:path extrusionOk="0" h="1384935" w="3993515">
                <a:moveTo>
                  <a:pt x="3916426" y="0"/>
                </a:moveTo>
                <a:lnTo>
                  <a:pt x="3916743" y="31783"/>
                </a:lnTo>
                <a:lnTo>
                  <a:pt x="3929506" y="31623"/>
                </a:lnTo>
                <a:lnTo>
                  <a:pt x="3981285" y="31623"/>
                </a:lnTo>
                <a:lnTo>
                  <a:pt x="3916426"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73"/>
          <p:cNvSpPr/>
          <p:nvPr/>
        </p:nvSpPr>
        <p:spPr>
          <a:xfrm>
            <a:off x="8433816" y="6233540"/>
            <a:ext cx="1654810" cy="184150"/>
          </a:xfrm>
          <a:custGeom>
            <a:rect b="b" l="l" r="r" t="t"/>
            <a:pathLst>
              <a:path extrusionOk="0" h="184150" w="1654809">
                <a:moveTo>
                  <a:pt x="303656" y="164909"/>
                </a:moveTo>
                <a:lnTo>
                  <a:pt x="154177" y="169392"/>
                </a:lnTo>
                <a:lnTo>
                  <a:pt x="0" y="170916"/>
                </a:lnTo>
                <a:lnTo>
                  <a:pt x="0" y="183616"/>
                </a:lnTo>
                <a:lnTo>
                  <a:pt x="77469" y="183235"/>
                </a:lnTo>
                <a:lnTo>
                  <a:pt x="154558" y="182079"/>
                </a:lnTo>
                <a:lnTo>
                  <a:pt x="304037" y="177609"/>
                </a:lnTo>
                <a:lnTo>
                  <a:pt x="443991" y="170738"/>
                </a:lnTo>
                <a:lnTo>
                  <a:pt x="529462" y="164922"/>
                </a:lnTo>
                <a:lnTo>
                  <a:pt x="303529" y="164922"/>
                </a:lnTo>
                <a:close/>
              </a:path>
              <a:path extrusionOk="0" h="184150" w="1654809">
                <a:moveTo>
                  <a:pt x="339725" y="163385"/>
                </a:moveTo>
                <a:lnTo>
                  <a:pt x="303529" y="164922"/>
                </a:lnTo>
                <a:lnTo>
                  <a:pt x="529462" y="164922"/>
                </a:lnTo>
                <a:lnTo>
                  <a:pt x="549234" y="163398"/>
                </a:lnTo>
                <a:lnTo>
                  <a:pt x="339598" y="163398"/>
                </a:lnTo>
                <a:close/>
              </a:path>
              <a:path extrusionOk="0" h="184150" w="1654809">
                <a:moveTo>
                  <a:pt x="745780" y="141414"/>
                </a:moveTo>
                <a:lnTo>
                  <a:pt x="649609" y="141427"/>
                </a:lnTo>
                <a:lnTo>
                  <a:pt x="596773" y="146646"/>
                </a:lnTo>
                <a:lnTo>
                  <a:pt x="568325" y="149123"/>
                </a:lnTo>
                <a:lnTo>
                  <a:pt x="538733" y="151498"/>
                </a:lnTo>
                <a:lnTo>
                  <a:pt x="443229" y="158064"/>
                </a:lnTo>
                <a:lnTo>
                  <a:pt x="409448" y="159969"/>
                </a:lnTo>
                <a:lnTo>
                  <a:pt x="374903" y="161772"/>
                </a:lnTo>
                <a:lnTo>
                  <a:pt x="339598" y="163398"/>
                </a:lnTo>
                <a:lnTo>
                  <a:pt x="549234" y="163398"/>
                </a:lnTo>
                <a:lnTo>
                  <a:pt x="598042" y="159296"/>
                </a:lnTo>
                <a:lnTo>
                  <a:pt x="651001" y="154051"/>
                </a:lnTo>
                <a:lnTo>
                  <a:pt x="698500" y="148412"/>
                </a:lnTo>
                <a:lnTo>
                  <a:pt x="739520" y="142481"/>
                </a:lnTo>
                <a:lnTo>
                  <a:pt x="745780" y="141414"/>
                </a:lnTo>
                <a:close/>
              </a:path>
              <a:path extrusionOk="0" h="184150" w="1654809">
                <a:moveTo>
                  <a:pt x="775681" y="135813"/>
                </a:moveTo>
                <a:lnTo>
                  <a:pt x="696870" y="135826"/>
                </a:lnTo>
                <a:lnTo>
                  <a:pt x="649604" y="141427"/>
                </a:lnTo>
                <a:lnTo>
                  <a:pt x="745780" y="141414"/>
                </a:lnTo>
                <a:lnTo>
                  <a:pt x="757554" y="139407"/>
                </a:lnTo>
                <a:lnTo>
                  <a:pt x="773810" y="136232"/>
                </a:lnTo>
                <a:lnTo>
                  <a:pt x="775681" y="135813"/>
                </a:lnTo>
                <a:close/>
              </a:path>
              <a:path extrusionOk="0" h="184150" w="1654809">
                <a:moveTo>
                  <a:pt x="800135" y="129933"/>
                </a:moveTo>
                <a:lnTo>
                  <a:pt x="737531" y="129946"/>
                </a:lnTo>
                <a:lnTo>
                  <a:pt x="718057" y="132880"/>
                </a:lnTo>
                <a:lnTo>
                  <a:pt x="696849" y="135826"/>
                </a:lnTo>
                <a:lnTo>
                  <a:pt x="775681" y="135813"/>
                </a:lnTo>
                <a:lnTo>
                  <a:pt x="788034" y="133045"/>
                </a:lnTo>
                <a:lnTo>
                  <a:pt x="800135" y="129933"/>
                </a:lnTo>
                <a:close/>
              </a:path>
              <a:path extrusionOk="0" h="184150" w="1654809">
                <a:moveTo>
                  <a:pt x="718057" y="132867"/>
                </a:moveTo>
                <a:close/>
              </a:path>
              <a:path extrusionOk="0" h="184150" w="1654809">
                <a:moveTo>
                  <a:pt x="824037" y="120675"/>
                </a:moveTo>
                <a:lnTo>
                  <a:pt x="785240" y="120675"/>
                </a:lnTo>
                <a:lnTo>
                  <a:pt x="771143" y="123825"/>
                </a:lnTo>
                <a:lnTo>
                  <a:pt x="755141" y="126923"/>
                </a:lnTo>
                <a:lnTo>
                  <a:pt x="737488" y="129946"/>
                </a:lnTo>
                <a:lnTo>
                  <a:pt x="800135" y="129933"/>
                </a:lnTo>
                <a:lnTo>
                  <a:pt x="800480" y="129844"/>
                </a:lnTo>
                <a:lnTo>
                  <a:pt x="811149" y="126580"/>
                </a:lnTo>
                <a:lnTo>
                  <a:pt x="819657" y="123088"/>
                </a:lnTo>
                <a:lnTo>
                  <a:pt x="824037" y="120675"/>
                </a:lnTo>
                <a:close/>
              </a:path>
              <a:path extrusionOk="0" h="184150" w="1654809">
                <a:moveTo>
                  <a:pt x="771270" y="123786"/>
                </a:moveTo>
                <a:lnTo>
                  <a:pt x="771075" y="123825"/>
                </a:lnTo>
                <a:lnTo>
                  <a:pt x="771270" y="123786"/>
                </a:lnTo>
                <a:close/>
              </a:path>
              <a:path extrusionOk="0" h="184150" w="1654809">
                <a:moveTo>
                  <a:pt x="831468" y="114515"/>
                </a:moveTo>
                <a:lnTo>
                  <a:pt x="807084" y="114515"/>
                </a:lnTo>
                <a:lnTo>
                  <a:pt x="806576" y="114706"/>
                </a:lnTo>
                <a:lnTo>
                  <a:pt x="796925" y="117665"/>
                </a:lnTo>
                <a:lnTo>
                  <a:pt x="784986" y="120726"/>
                </a:lnTo>
                <a:lnTo>
                  <a:pt x="785240" y="120675"/>
                </a:lnTo>
                <a:lnTo>
                  <a:pt x="824037" y="120675"/>
                </a:lnTo>
                <a:lnTo>
                  <a:pt x="826388" y="119380"/>
                </a:lnTo>
                <a:lnTo>
                  <a:pt x="829309" y="116979"/>
                </a:lnTo>
                <a:lnTo>
                  <a:pt x="831468" y="114515"/>
                </a:lnTo>
                <a:close/>
              </a:path>
              <a:path extrusionOk="0" h="184150" w="1654809">
                <a:moveTo>
                  <a:pt x="797178" y="117576"/>
                </a:moveTo>
                <a:lnTo>
                  <a:pt x="796834" y="117665"/>
                </a:lnTo>
                <a:lnTo>
                  <a:pt x="797178" y="117576"/>
                </a:lnTo>
                <a:close/>
              </a:path>
              <a:path extrusionOk="0" h="184150" w="1654809">
                <a:moveTo>
                  <a:pt x="806925" y="114565"/>
                </a:moveTo>
                <a:lnTo>
                  <a:pt x="806470" y="114706"/>
                </a:lnTo>
                <a:lnTo>
                  <a:pt x="806925" y="114565"/>
                </a:lnTo>
                <a:close/>
              </a:path>
              <a:path extrusionOk="0" h="184150" w="1654809">
                <a:moveTo>
                  <a:pt x="833203" y="111467"/>
                </a:moveTo>
                <a:lnTo>
                  <a:pt x="814577" y="111467"/>
                </a:lnTo>
                <a:lnTo>
                  <a:pt x="813815" y="111798"/>
                </a:lnTo>
                <a:lnTo>
                  <a:pt x="806925" y="114565"/>
                </a:lnTo>
                <a:lnTo>
                  <a:pt x="807084" y="114515"/>
                </a:lnTo>
                <a:lnTo>
                  <a:pt x="831468" y="114515"/>
                </a:lnTo>
                <a:lnTo>
                  <a:pt x="833203" y="111467"/>
                </a:lnTo>
                <a:close/>
              </a:path>
              <a:path extrusionOk="0" h="184150" w="1654809">
                <a:moveTo>
                  <a:pt x="813961" y="111717"/>
                </a:moveTo>
                <a:lnTo>
                  <a:pt x="813762" y="111798"/>
                </a:lnTo>
                <a:lnTo>
                  <a:pt x="813961" y="111717"/>
                </a:lnTo>
                <a:close/>
              </a:path>
              <a:path extrusionOk="0" h="184150" w="1654809">
                <a:moveTo>
                  <a:pt x="814577" y="111467"/>
                </a:moveTo>
                <a:lnTo>
                  <a:pt x="813961" y="111717"/>
                </a:lnTo>
                <a:lnTo>
                  <a:pt x="813815" y="111798"/>
                </a:lnTo>
                <a:lnTo>
                  <a:pt x="814577" y="111467"/>
                </a:lnTo>
                <a:close/>
              </a:path>
              <a:path extrusionOk="0" h="184150" w="1654809">
                <a:moveTo>
                  <a:pt x="819260" y="108780"/>
                </a:moveTo>
                <a:lnTo>
                  <a:pt x="813961" y="111717"/>
                </a:lnTo>
                <a:lnTo>
                  <a:pt x="814577" y="111467"/>
                </a:lnTo>
                <a:lnTo>
                  <a:pt x="833203" y="111467"/>
                </a:lnTo>
                <a:lnTo>
                  <a:pt x="833653" y="109194"/>
                </a:lnTo>
                <a:lnTo>
                  <a:pt x="818768" y="109194"/>
                </a:lnTo>
                <a:lnTo>
                  <a:pt x="819260" y="108780"/>
                </a:lnTo>
                <a:close/>
              </a:path>
              <a:path extrusionOk="0" h="184150" w="1654809">
                <a:moveTo>
                  <a:pt x="819657" y="108559"/>
                </a:moveTo>
                <a:lnTo>
                  <a:pt x="819260" y="108780"/>
                </a:lnTo>
                <a:lnTo>
                  <a:pt x="818768" y="109194"/>
                </a:lnTo>
                <a:lnTo>
                  <a:pt x="819657" y="108559"/>
                </a:lnTo>
                <a:close/>
              </a:path>
              <a:path extrusionOk="0" h="184150" w="1654809">
                <a:moveTo>
                  <a:pt x="833453" y="108559"/>
                </a:moveTo>
                <a:lnTo>
                  <a:pt x="819657" y="108559"/>
                </a:lnTo>
                <a:lnTo>
                  <a:pt x="818768" y="109194"/>
                </a:lnTo>
                <a:lnTo>
                  <a:pt x="833653" y="109194"/>
                </a:lnTo>
                <a:lnTo>
                  <a:pt x="833247" y="109131"/>
                </a:lnTo>
                <a:lnTo>
                  <a:pt x="833453" y="108559"/>
                </a:lnTo>
                <a:close/>
              </a:path>
              <a:path extrusionOk="0" h="184150" w="1654809">
                <a:moveTo>
                  <a:pt x="833839" y="108104"/>
                </a:moveTo>
                <a:lnTo>
                  <a:pt x="833501" y="108496"/>
                </a:lnTo>
                <a:lnTo>
                  <a:pt x="833247" y="109131"/>
                </a:lnTo>
                <a:lnTo>
                  <a:pt x="833822" y="108217"/>
                </a:lnTo>
                <a:close/>
              </a:path>
              <a:path extrusionOk="0" h="184150" w="1654809">
                <a:moveTo>
                  <a:pt x="833822" y="108217"/>
                </a:moveTo>
                <a:lnTo>
                  <a:pt x="833247" y="109131"/>
                </a:lnTo>
                <a:lnTo>
                  <a:pt x="833665" y="109131"/>
                </a:lnTo>
                <a:lnTo>
                  <a:pt x="833822" y="108217"/>
                </a:lnTo>
                <a:close/>
              </a:path>
              <a:path extrusionOk="0" h="184150" w="1654809">
                <a:moveTo>
                  <a:pt x="821151" y="107106"/>
                </a:moveTo>
                <a:lnTo>
                  <a:pt x="820801" y="107556"/>
                </a:lnTo>
                <a:lnTo>
                  <a:pt x="820038" y="108191"/>
                </a:lnTo>
                <a:lnTo>
                  <a:pt x="819260" y="108780"/>
                </a:lnTo>
                <a:lnTo>
                  <a:pt x="819657" y="108559"/>
                </a:lnTo>
                <a:lnTo>
                  <a:pt x="833453" y="108559"/>
                </a:lnTo>
                <a:lnTo>
                  <a:pt x="833637" y="108051"/>
                </a:lnTo>
                <a:lnTo>
                  <a:pt x="820927" y="108051"/>
                </a:lnTo>
                <a:lnTo>
                  <a:pt x="821151" y="107106"/>
                </a:lnTo>
                <a:close/>
              </a:path>
              <a:path extrusionOk="0" h="184150" w="1654809">
                <a:moveTo>
                  <a:pt x="834008" y="107022"/>
                </a:moveTo>
                <a:lnTo>
                  <a:pt x="833476" y="108496"/>
                </a:lnTo>
                <a:lnTo>
                  <a:pt x="833805" y="108104"/>
                </a:lnTo>
                <a:lnTo>
                  <a:pt x="833931" y="107518"/>
                </a:lnTo>
                <a:lnTo>
                  <a:pt x="834008" y="107022"/>
                </a:lnTo>
                <a:close/>
              </a:path>
              <a:path extrusionOk="0" h="184150" w="1654809">
                <a:moveTo>
                  <a:pt x="833848" y="108050"/>
                </a:moveTo>
                <a:lnTo>
                  <a:pt x="833501" y="108496"/>
                </a:lnTo>
                <a:lnTo>
                  <a:pt x="833742" y="108217"/>
                </a:lnTo>
                <a:lnTo>
                  <a:pt x="833848" y="108050"/>
                </a:lnTo>
                <a:close/>
              </a:path>
              <a:path extrusionOk="0" h="184150" w="1654809">
                <a:moveTo>
                  <a:pt x="834036" y="107878"/>
                </a:moveTo>
                <a:lnTo>
                  <a:pt x="833887" y="108050"/>
                </a:lnTo>
                <a:lnTo>
                  <a:pt x="833822" y="108217"/>
                </a:lnTo>
                <a:lnTo>
                  <a:pt x="834036" y="107878"/>
                </a:lnTo>
                <a:close/>
              </a:path>
              <a:path extrusionOk="0" h="184150" w="1654809">
                <a:moveTo>
                  <a:pt x="820357" y="107854"/>
                </a:moveTo>
                <a:lnTo>
                  <a:pt x="819958" y="108191"/>
                </a:lnTo>
                <a:lnTo>
                  <a:pt x="820357" y="107854"/>
                </a:lnTo>
                <a:close/>
              </a:path>
              <a:path extrusionOk="0" h="184150" w="1654809">
                <a:moveTo>
                  <a:pt x="820801" y="107480"/>
                </a:moveTo>
                <a:lnTo>
                  <a:pt x="820334" y="107878"/>
                </a:lnTo>
                <a:lnTo>
                  <a:pt x="820038" y="108191"/>
                </a:lnTo>
                <a:lnTo>
                  <a:pt x="820801" y="107480"/>
                </a:lnTo>
                <a:close/>
              </a:path>
              <a:path extrusionOk="0" h="184150" w="1654809">
                <a:moveTo>
                  <a:pt x="834262" y="107518"/>
                </a:moveTo>
                <a:lnTo>
                  <a:pt x="833848" y="108050"/>
                </a:lnTo>
                <a:lnTo>
                  <a:pt x="834051" y="107854"/>
                </a:lnTo>
                <a:lnTo>
                  <a:pt x="834262" y="107518"/>
                </a:lnTo>
                <a:close/>
              </a:path>
              <a:path extrusionOk="0" h="184150" w="1654809">
                <a:moveTo>
                  <a:pt x="821532" y="106616"/>
                </a:moveTo>
                <a:lnTo>
                  <a:pt x="821151" y="107106"/>
                </a:lnTo>
                <a:lnTo>
                  <a:pt x="820927" y="108051"/>
                </a:lnTo>
                <a:lnTo>
                  <a:pt x="821532" y="106616"/>
                </a:lnTo>
                <a:close/>
              </a:path>
              <a:path extrusionOk="0" h="184150" w="1654809">
                <a:moveTo>
                  <a:pt x="835467" y="106578"/>
                </a:moveTo>
                <a:lnTo>
                  <a:pt x="821562" y="106578"/>
                </a:lnTo>
                <a:lnTo>
                  <a:pt x="820927" y="108051"/>
                </a:lnTo>
                <a:lnTo>
                  <a:pt x="833637" y="108051"/>
                </a:lnTo>
                <a:lnTo>
                  <a:pt x="834008" y="107022"/>
                </a:lnTo>
                <a:lnTo>
                  <a:pt x="834773" y="107022"/>
                </a:lnTo>
                <a:lnTo>
                  <a:pt x="834898" y="106883"/>
                </a:lnTo>
                <a:lnTo>
                  <a:pt x="835105" y="106883"/>
                </a:lnTo>
                <a:lnTo>
                  <a:pt x="835467" y="106578"/>
                </a:lnTo>
                <a:close/>
              </a:path>
              <a:path extrusionOk="0" h="184150" w="1654809">
                <a:moveTo>
                  <a:pt x="834773" y="107022"/>
                </a:moveTo>
                <a:lnTo>
                  <a:pt x="834008" y="107022"/>
                </a:lnTo>
                <a:lnTo>
                  <a:pt x="833848" y="108050"/>
                </a:lnTo>
                <a:lnTo>
                  <a:pt x="834262" y="107518"/>
                </a:lnTo>
                <a:lnTo>
                  <a:pt x="834773" y="107022"/>
                </a:lnTo>
                <a:close/>
              </a:path>
              <a:path extrusionOk="0" h="184150" w="1654809">
                <a:moveTo>
                  <a:pt x="834281" y="107594"/>
                </a:moveTo>
                <a:lnTo>
                  <a:pt x="834036" y="107878"/>
                </a:lnTo>
                <a:lnTo>
                  <a:pt x="834281" y="107594"/>
                </a:lnTo>
                <a:close/>
              </a:path>
              <a:path extrusionOk="0" h="184150" w="1654809">
                <a:moveTo>
                  <a:pt x="821125" y="107041"/>
                </a:moveTo>
                <a:lnTo>
                  <a:pt x="820357" y="107854"/>
                </a:lnTo>
                <a:lnTo>
                  <a:pt x="820755" y="107518"/>
                </a:lnTo>
                <a:lnTo>
                  <a:pt x="821125" y="107041"/>
                </a:lnTo>
                <a:close/>
              </a:path>
              <a:path extrusionOk="0" h="184150" w="1654809">
                <a:moveTo>
                  <a:pt x="834331" y="107518"/>
                </a:moveTo>
                <a:close/>
              </a:path>
              <a:path extrusionOk="0" h="184150" w="1654809">
                <a:moveTo>
                  <a:pt x="820848" y="107480"/>
                </a:moveTo>
                <a:lnTo>
                  <a:pt x="820719" y="107556"/>
                </a:lnTo>
                <a:lnTo>
                  <a:pt x="820848" y="107480"/>
                </a:lnTo>
                <a:close/>
              </a:path>
              <a:path extrusionOk="0" h="184150" w="1654809">
                <a:moveTo>
                  <a:pt x="821180" y="106983"/>
                </a:moveTo>
                <a:lnTo>
                  <a:pt x="820801" y="107556"/>
                </a:lnTo>
                <a:lnTo>
                  <a:pt x="821151" y="107106"/>
                </a:lnTo>
                <a:close/>
              </a:path>
              <a:path extrusionOk="0" h="184150" w="1654809">
                <a:moveTo>
                  <a:pt x="835105" y="106883"/>
                </a:moveTo>
                <a:lnTo>
                  <a:pt x="834898" y="106883"/>
                </a:lnTo>
                <a:lnTo>
                  <a:pt x="834333" y="107534"/>
                </a:lnTo>
                <a:lnTo>
                  <a:pt x="835105" y="106883"/>
                </a:lnTo>
                <a:close/>
              </a:path>
              <a:path extrusionOk="0" h="184150" w="1654809">
                <a:moveTo>
                  <a:pt x="821538" y="106604"/>
                </a:moveTo>
                <a:lnTo>
                  <a:pt x="821275" y="106883"/>
                </a:lnTo>
                <a:lnTo>
                  <a:pt x="821151" y="107106"/>
                </a:lnTo>
                <a:lnTo>
                  <a:pt x="821538" y="106604"/>
                </a:lnTo>
                <a:close/>
              </a:path>
              <a:path extrusionOk="0" h="184150" w="1654809">
                <a:moveTo>
                  <a:pt x="821816" y="105943"/>
                </a:moveTo>
                <a:lnTo>
                  <a:pt x="821225" y="106883"/>
                </a:lnTo>
                <a:lnTo>
                  <a:pt x="821526" y="106616"/>
                </a:lnTo>
                <a:lnTo>
                  <a:pt x="821816" y="105943"/>
                </a:lnTo>
                <a:close/>
              </a:path>
              <a:path extrusionOk="0" h="184150" w="1654809">
                <a:moveTo>
                  <a:pt x="1578260" y="31744"/>
                </a:moveTo>
                <a:lnTo>
                  <a:pt x="1500124" y="32893"/>
                </a:lnTo>
                <a:lnTo>
                  <a:pt x="1350644" y="37376"/>
                </a:lnTo>
                <a:lnTo>
                  <a:pt x="1207449" y="44450"/>
                </a:lnTo>
                <a:lnTo>
                  <a:pt x="1085468" y="53200"/>
                </a:lnTo>
                <a:lnTo>
                  <a:pt x="1023427" y="59016"/>
                </a:lnTo>
                <a:lnTo>
                  <a:pt x="979424" y="63804"/>
                </a:lnTo>
                <a:lnTo>
                  <a:pt x="935227" y="69634"/>
                </a:lnTo>
                <a:lnTo>
                  <a:pt x="897381" y="75666"/>
                </a:lnTo>
                <a:lnTo>
                  <a:pt x="854582" y="85242"/>
                </a:lnTo>
                <a:lnTo>
                  <a:pt x="821308" y="106438"/>
                </a:lnTo>
                <a:lnTo>
                  <a:pt x="821191" y="106936"/>
                </a:lnTo>
                <a:lnTo>
                  <a:pt x="821816" y="105943"/>
                </a:lnTo>
                <a:lnTo>
                  <a:pt x="836206" y="105943"/>
                </a:lnTo>
                <a:lnTo>
                  <a:pt x="836551" y="105879"/>
                </a:lnTo>
                <a:lnTo>
                  <a:pt x="840629" y="103619"/>
                </a:lnTo>
                <a:lnTo>
                  <a:pt x="840485" y="103619"/>
                </a:lnTo>
                <a:lnTo>
                  <a:pt x="841248" y="103276"/>
                </a:lnTo>
                <a:lnTo>
                  <a:pt x="848047" y="100558"/>
                </a:lnTo>
                <a:lnTo>
                  <a:pt x="848486" y="100380"/>
                </a:lnTo>
                <a:lnTo>
                  <a:pt x="857893" y="97485"/>
                </a:lnTo>
                <a:lnTo>
                  <a:pt x="869837" y="94310"/>
                </a:lnTo>
                <a:lnTo>
                  <a:pt x="869695" y="94310"/>
                </a:lnTo>
                <a:lnTo>
                  <a:pt x="883801" y="91287"/>
                </a:lnTo>
                <a:lnTo>
                  <a:pt x="899794" y="88150"/>
                </a:lnTo>
                <a:lnTo>
                  <a:pt x="917500" y="85140"/>
                </a:lnTo>
                <a:lnTo>
                  <a:pt x="937005" y="82194"/>
                </a:lnTo>
                <a:lnTo>
                  <a:pt x="958123" y="79260"/>
                </a:lnTo>
                <a:lnTo>
                  <a:pt x="980948" y="76403"/>
                </a:lnTo>
                <a:lnTo>
                  <a:pt x="1005220" y="73660"/>
                </a:lnTo>
                <a:lnTo>
                  <a:pt x="1031112" y="70993"/>
                </a:lnTo>
                <a:lnTo>
                  <a:pt x="1086611" y="65862"/>
                </a:lnTo>
                <a:lnTo>
                  <a:pt x="1178813" y="59004"/>
                </a:lnTo>
                <a:lnTo>
                  <a:pt x="1279905" y="53200"/>
                </a:lnTo>
                <a:lnTo>
                  <a:pt x="1424939" y="47498"/>
                </a:lnTo>
                <a:lnTo>
                  <a:pt x="1500377" y="45593"/>
                </a:lnTo>
                <a:lnTo>
                  <a:pt x="1578324" y="44444"/>
                </a:lnTo>
                <a:lnTo>
                  <a:pt x="1578260" y="31744"/>
                </a:lnTo>
                <a:close/>
              </a:path>
              <a:path extrusionOk="0" h="184150" w="1654809">
                <a:moveTo>
                  <a:pt x="836206" y="105943"/>
                </a:moveTo>
                <a:lnTo>
                  <a:pt x="821816" y="105943"/>
                </a:lnTo>
                <a:lnTo>
                  <a:pt x="821538" y="106604"/>
                </a:lnTo>
                <a:lnTo>
                  <a:pt x="835467" y="106578"/>
                </a:lnTo>
                <a:lnTo>
                  <a:pt x="836206" y="105943"/>
                </a:lnTo>
                <a:close/>
              </a:path>
              <a:path extrusionOk="0" h="184150" w="1654809">
                <a:moveTo>
                  <a:pt x="836294" y="105879"/>
                </a:moveTo>
                <a:lnTo>
                  <a:pt x="835405" y="106514"/>
                </a:lnTo>
                <a:lnTo>
                  <a:pt x="835803" y="106294"/>
                </a:lnTo>
                <a:lnTo>
                  <a:pt x="836294" y="105879"/>
                </a:lnTo>
                <a:close/>
              </a:path>
              <a:path extrusionOk="0" h="184150" w="1654809">
                <a:moveTo>
                  <a:pt x="835803" y="106294"/>
                </a:moveTo>
                <a:lnTo>
                  <a:pt x="835405" y="106514"/>
                </a:lnTo>
                <a:lnTo>
                  <a:pt x="835542" y="106514"/>
                </a:lnTo>
                <a:lnTo>
                  <a:pt x="835803" y="106294"/>
                </a:lnTo>
                <a:close/>
              </a:path>
              <a:path extrusionOk="0" h="184150" w="1654809">
                <a:moveTo>
                  <a:pt x="836551" y="105879"/>
                </a:moveTo>
                <a:lnTo>
                  <a:pt x="836294" y="105879"/>
                </a:lnTo>
                <a:lnTo>
                  <a:pt x="835803" y="106294"/>
                </a:lnTo>
                <a:lnTo>
                  <a:pt x="836551" y="105879"/>
                </a:lnTo>
                <a:close/>
              </a:path>
              <a:path extrusionOk="0" h="184150" w="1654809">
                <a:moveTo>
                  <a:pt x="841248" y="103276"/>
                </a:moveTo>
                <a:lnTo>
                  <a:pt x="840485" y="103619"/>
                </a:lnTo>
                <a:lnTo>
                  <a:pt x="841017" y="103404"/>
                </a:lnTo>
                <a:lnTo>
                  <a:pt x="841248" y="103276"/>
                </a:lnTo>
                <a:close/>
              </a:path>
              <a:path extrusionOk="0" h="184150" w="1654809">
                <a:moveTo>
                  <a:pt x="841017" y="103404"/>
                </a:moveTo>
                <a:lnTo>
                  <a:pt x="840485" y="103619"/>
                </a:lnTo>
                <a:lnTo>
                  <a:pt x="840629" y="103619"/>
                </a:lnTo>
                <a:lnTo>
                  <a:pt x="841017" y="103404"/>
                </a:lnTo>
                <a:close/>
              </a:path>
              <a:path extrusionOk="0" h="184150" w="1654809">
                <a:moveTo>
                  <a:pt x="841333" y="103276"/>
                </a:moveTo>
                <a:lnTo>
                  <a:pt x="841017" y="103404"/>
                </a:lnTo>
                <a:lnTo>
                  <a:pt x="841333" y="103276"/>
                </a:lnTo>
                <a:close/>
              </a:path>
              <a:path extrusionOk="0" h="184150" w="1654809">
                <a:moveTo>
                  <a:pt x="848272" y="100467"/>
                </a:moveTo>
                <a:lnTo>
                  <a:pt x="847978" y="100558"/>
                </a:lnTo>
                <a:lnTo>
                  <a:pt x="848272" y="100467"/>
                </a:lnTo>
                <a:close/>
              </a:path>
              <a:path extrusionOk="0" h="184150" w="1654809">
                <a:moveTo>
                  <a:pt x="848552" y="100380"/>
                </a:moveTo>
                <a:lnTo>
                  <a:pt x="848272" y="100467"/>
                </a:lnTo>
                <a:lnTo>
                  <a:pt x="848552" y="100380"/>
                </a:lnTo>
                <a:close/>
              </a:path>
              <a:path extrusionOk="0" h="184150" w="1654809">
                <a:moveTo>
                  <a:pt x="870076" y="94246"/>
                </a:moveTo>
                <a:lnTo>
                  <a:pt x="869695" y="94310"/>
                </a:lnTo>
                <a:lnTo>
                  <a:pt x="869837" y="94310"/>
                </a:lnTo>
                <a:lnTo>
                  <a:pt x="870076" y="94246"/>
                </a:lnTo>
                <a:close/>
              </a:path>
              <a:path extrusionOk="0" h="184150" w="1654809">
                <a:moveTo>
                  <a:pt x="981059" y="76403"/>
                </a:moveTo>
                <a:close/>
              </a:path>
              <a:path extrusionOk="0" h="184150" w="1654809">
                <a:moveTo>
                  <a:pt x="1642221" y="31686"/>
                </a:moveTo>
                <a:lnTo>
                  <a:pt x="1590928" y="31686"/>
                </a:lnTo>
                <a:lnTo>
                  <a:pt x="1591055" y="44386"/>
                </a:lnTo>
                <a:lnTo>
                  <a:pt x="1578324" y="44444"/>
                </a:lnTo>
                <a:lnTo>
                  <a:pt x="1578482" y="76200"/>
                </a:lnTo>
                <a:lnTo>
                  <a:pt x="1654428" y="37719"/>
                </a:lnTo>
                <a:lnTo>
                  <a:pt x="1642221" y="31686"/>
                </a:lnTo>
                <a:close/>
              </a:path>
              <a:path extrusionOk="0" h="184150" w="1654809">
                <a:moveTo>
                  <a:pt x="1280181" y="53200"/>
                </a:moveTo>
                <a:lnTo>
                  <a:pt x="1279905" y="53200"/>
                </a:lnTo>
                <a:lnTo>
                  <a:pt x="1280181" y="53200"/>
                </a:lnTo>
                <a:close/>
              </a:path>
              <a:path extrusionOk="0" h="184150" w="1654809">
                <a:moveTo>
                  <a:pt x="1590928" y="31686"/>
                </a:moveTo>
                <a:lnTo>
                  <a:pt x="1578260" y="31744"/>
                </a:lnTo>
                <a:lnTo>
                  <a:pt x="1578324" y="44444"/>
                </a:lnTo>
                <a:lnTo>
                  <a:pt x="1591055" y="44386"/>
                </a:lnTo>
                <a:lnTo>
                  <a:pt x="1590928" y="31686"/>
                </a:lnTo>
                <a:close/>
              </a:path>
              <a:path extrusionOk="0" h="184150" w="1654809">
                <a:moveTo>
                  <a:pt x="1578102" y="0"/>
                </a:moveTo>
                <a:lnTo>
                  <a:pt x="1578260" y="31744"/>
                </a:lnTo>
                <a:lnTo>
                  <a:pt x="1642221" y="31686"/>
                </a:lnTo>
                <a:lnTo>
                  <a:pt x="1578102" y="0"/>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4"/>
          <p:cNvSpPr txBox="1"/>
          <p:nvPr/>
        </p:nvSpPr>
        <p:spPr>
          <a:xfrm>
            <a:off x="5486400" y="6426201"/>
            <a:ext cx="1233592"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888888"/>
              </a:buClr>
              <a:buSzPts val="1200"/>
              <a:buFont typeface="Trebuchet MS"/>
              <a:buNone/>
            </a:pPr>
            <a:r>
              <a:rPr lang="en-US" sz="1200">
                <a:solidFill>
                  <a:srgbClr val="888888"/>
                </a:solidFill>
                <a:latin typeface="Trebuchet MS"/>
                <a:ea typeface="Trebuchet MS"/>
                <a:cs typeface="Trebuchet MS"/>
                <a:sym typeface="Trebuchet MS"/>
              </a:rPr>
              <a:t>Preet Kanwal</a:t>
            </a:r>
            <a:endParaRPr sz="1200">
              <a:solidFill>
                <a:schemeClr val="dk1"/>
              </a:solidFill>
              <a:latin typeface="Trebuchet MS"/>
              <a:ea typeface="Trebuchet MS"/>
              <a:cs typeface="Trebuchet MS"/>
              <a:sym typeface="Trebuchet MS"/>
            </a:endParaRPr>
          </a:p>
        </p:txBody>
      </p:sp>
      <p:sp>
        <p:nvSpPr>
          <p:cNvPr id="1000" name="Google Shape;1000;p74"/>
          <p:cNvSpPr txBox="1"/>
          <p:nvPr>
            <p:ph idx="4294967295" type="title"/>
          </p:nvPr>
        </p:nvSpPr>
        <p:spPr>
          <a:xfrm>
            <a:off x="2472267" y="273813"/>
            <a:ext cx="7236461" cy="5962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C55A11"/>
              </a:buClr>
              <a:buSzPts val="3750"/>
              <a:buFont typeface="Calibri"/>
              <a:buNone/>
            </a:pPr>
            <a:r>
              <a:rPr b="1" i="0" lang="en-US" sz="3750" u="none" cap="none" strike="noStrike">
                <a:solidFill>
                  <a:srgbClr val="C55A11"/>
                </a:solidFill>
                <a:latin typeface="Calibri"/>
                <a:ea typeface="Calibri"/>
                <a:cs typeface="Calibri"/>
                <a:sym typeface="Calibri"/>
              </a:rPr>
              <a:t>Activation Record (Ex 1)</a:t>
            </a:r>
            <a:endParaRPr b="1" i="0" sz="3750" u="none" cap="none" strike="noStrike">
              <a:solidFill>
                <a:srgbClr val="C55A11"/>
              </a:solidFill>
              <a:latin typeface="Calibri"/>
              <a:ea typeface="Calibri"/>
              <a:cs typeface="Calibri"/>
              <a:sym typeface="Calibri"/>
            </a:endParaRPr>
          </a:p>
        </p:txBody>
      </p:sp>
      <p:sp>
        <p:nvSpPr>
          <p:cNvPr id="1001" name="Google Shape;1001;p74"/>
          <p:cNvSpPr txBox="1"/>
          <p:nvPr/>
        </p:nvSpPr>
        <p:spPr>
          <a:xfrm>
            <a:off x="254001" y="1082041"/>
            <a:ext cx="1824567" cy="4301937"/>
          </a:xfrm>
          <a:prstGeom prst="rect">
            <a:avLst/>
          </a:prstGeom>
          <a:noFill/>
          <a:ln>
            <a:noFill/>
          </a:ln>
        </p:spPr>
        <p:txBody>
          <a:bodyPr anchorCtr="0" anchor="t" bIns="0" lIns="0" spcFirstLastPara="1" rIns="0" wrap="square" tIns="16500">
            <a:spAutoFit/>
          </a:bodyPr>
          <a:lstStyle/>
          <a:p>
            <a:pPr indent="0" lvl="0" marL="12700" marR="0" rtl="0" algn="l">
              <a:lnSpc>
                <a:spcPct val="117777"/>
              </a:lnSpc>
              <a:spcBef>
                <a:spcPts val="0"/>
              </a:spcBef>
              <a:spcAft>
                <a:spcPts val="0"/>
              </a:spcAft>
              <a:buClr>
                <a:schemeClr val="dk1"/>
              </a:buClr>
              <a:buSzPts val="2250"/>
              <a:buFont typeface="Trebuchet MS"/>
              <a:buNone/>
            </a:pPr>
            <a:r>
              <a:rPr b="1" lang="en-US" sz="2250">
                <a:solidFill>
                  <a:schemeClr val="dk1"/>
                </a:solidFill>
                <a:latin typeface="Trebuchet MS"/>
                <a:ea typeface="Trebuchet MS"/>
                <a:cs typeface="Trebuchet MS"/>
                <a:sym typeface="Trebuchet MS"/>
              </a:rPr>
              <a:t>main(){</a:t>
            </a:r>
            <a:endParaRPr sz="2250">
              <a:solidFill>
                <a:schemeClr val="dk1"/>
              </a:solidFill>
              <a:latin typeface="Trebuchet MS"/>
              <a:ea typeface="Trebuchet MS"/>
              <a:cs typeface="Trebuchet MS"/>
              <a:sym typeface="Trebuchet MS"/>
            </a:endParaRPr>
          </a:p>
          <a:p>
            <a:pPr indent="0" lvl="0" marL="12700" marR="0" rtl="0" algn="l">
              <a:lnSpc>
                <a:spcPct val="115555"/>
              </a:lnSpc>
              <a:spcBef>
                <a:spcPts val="0"/>
              </a:spcBef>
              <a:spcAft>
                <a:spcPts val="0"/>
              </a:spcAft>
              <a:buClr>
                <a:srgbClr val="E46C0A"/>
              </a:buClr>
              <a:buSzPts val="2250"/>
              <a:buFont typeface="Trebuchet MS"/>
              <a:buNone/>
            </a:pPr>
            <a:r>
              <a:rPr b="1" lang="en-US" sz="2250">
                <a:solidFill>
                  <a:srgbClr val="E46C0A"/>
                </a:solidFill>
                <a:latin typeface="Trebuchet MS"/>
                <a:ea typeface="Trebuchet MS"/>
                <a:cs typeface="Trebuchet MS"/>
                <a:sym typeface="Trebuchet MS"/>
              </a:rPr>
              <a:t>read();</a:t>
            </a:r>
            <a:endParaRPr sz="2250">
              <a:solidFill>
                <a:schemeClr val="dk1"/>
              </a:solidFill>
              <a:latin typeface="Trebuchet MS"/>
              <a:ea typeface="Trebuchet MS"/>
              <a:cs typeface="Trebuchet MS"/>
              <a:sym typeface="Trebuchet MS"/>
            </a:endParaRPr>
          </a:p>
          <a:p>
            <a:pPr indent="0" lvl="0" marL="12700" marR="0" rtl="0" algn="l">
              <a:lnSpc>
                <a:spcPct val="115555"/>
              </a:lnSpc>
              <a:spcBef>
                <a:spcPts val="0"/>
              </a:spcBef>
              <a:spcAft>
                <a:spcPts val="0"/>
              </a:spcAft>
              <a:buClr>
                <a:srgbClr val="00B0F0"/>
              </a:buClr>
              <a:buSzPts val="2250"/>
              <a:buFont typeface="Trebuchet MS"/>
              <a:buNone/>
            </a:pPr>
            <a:r>
              <a:rPr b="1" lang="en-US" sz="2250">
                <a:solidFill>
                  <a:srgbClr val="00B0F0"/>
                </a:solidFill>
                <a:latin typeface="Trebuchet MS"/>
                <a:ea typeface="Trebuchet MS"/>
                <a:cs typeface="Trebuchet MS"/>
                <a:sym typeface="Trebuchet MS"/>
              </a:rPr>
              <a:t>add(3, 4);</a:t>
            </a:r>
            <a:endParaRPr sz="2250">
              <a:solidFill>
                <a:schemeClr val="dk1"/>
              </a:solidFill>
              <a:latin typeface="Trebuchet MS"/>
              <a:ea typeface="Trebuchet MS"/>
              <a:cs typeface="Trebuchet MS"/>
              <a:sym typeface="Trebuchet MS"/>
            </a:endParaRPr>
          </a:p>
          <a:p>
            <a:pPr indent="0" lvl="0" marL="12700" marR="0" rtl="0" algn="l">
              <a:lnSpc>
                <a:spcPct val="117777"/>
              </a:lnSpc>
              <a:spcBef>
                <a:spcPts val="0"/>
              </a:spcBef>
              <a:spcAft>
                <a:spcPts val="0"/>
              </a:spcAft>
              <a:buClr>
                <a:schemeClr val="dk1"/>
              </a:buClr>
              <a:buSzPts val="2250"/>
              <a:buFont typeface="Trebuchet MS"/>
              <a:buNone/>
            </a:pPr>
            <a:r>
              <a:rPr b="1" lang="en-US" sz="2250">
                <a:solidFill>
                  <a:schemeClr val="dk1"/>
                </a:solidFill>
                <a:latin typeface="Trebuchet MS"/>
                <a:ea typeface="Trebuchet MS"/>
                <a:cs typeface="Trebuchet MS"/>
                <a:sym typeface="Trebuchet MS"/>
              </a:rPr>
              <a:t>}</a:t>
            </a:r>
            <a:endParaRPr sz="225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2600"/>
              <a:buFont typeface="Calibri"/>
              <a:buNone/>
            </a:pPr>
            <a:r>
              <a:t/>
            </a:r>
            <a:endParaRPr sz="2600">
              <a:solidFill>
                <a:schemeClr val="dk1"/>
              </a:solidFill>
              <a:latin typeface="Trebuchet MS"/>
              <a:ea typeface="Trebuchet MS"/>
              <a:cs typeface="Trebuchet MS"/>
              <a:sym typeface="Trebuchet MS"/>
            </a:endParaRPr>
          </a:p>
          <a:p>
            <a:pPr indent="0" lvl="0" marL="12700" marR="397510" rtl="0" algn="l">
              <a:lnSpc>
                <a:spcPct val="115555"/>
              </a:lnSpc>
              <a:spcBef>
                <a:spcPts val="1950"/>
              </a:spcBef>
              <a:spcAft>
                <a:spcPts val="0"/>
              </a:spcAft>
              <a:buClr>
                <a:srgbClr val="E46C0A"/>
              </a:buClr>
              <a:buSzPts val="2250"/>
              <a:buFont typeface="Trebuchet MS"/>
              <a:buNone/>
            </a:pPr>
            <a:r>
              <a:rPr b="1" lang="en-US" sz="2250">
                <a:solidFill>
                  <a:srgbClr val="E46C0A"/>
                </a:solidFill>
                <a:latin typeface="Trebuchet MS"/>
                <a:ea typeface="Trebuchet MS"/>
                <a:cs typeface="Trebuchet MS"/>
                <a:sym typeface="Trebuchet MS"/>
              </a:rPr>
              <a:t>read(){  int n;</a:t>
            </a:r>
            <a:endParaRPr sz="2250">
              <a:solidFill>
                <a:schemeClr val="dk1"/>
              </a:solidFill>
              <a:latin typeface="Trebuchet MS"/>
              <a:ea typeface="Trebuchet MS"/>
              <a:cs typeface="Trebuchet MS"/>
              <a:sym typeface="Trebuchet MS"/>
            </a:endParaRPr>
          </a:p>
          <a:p>
            <a:pPr indent="0" lvl="0" marL="12700" marR="0" rtl="0" algn="l">
              <a:lnSpc>
                <a:spcPct val="112444"/>
              </a:lnSpc>
              <a:spcBef>
                <a:spcPts val="0"/>
              </a:spcBef>
              <a:spcAft>
                <a:spcPts val="0"/>
              </a:spcAft>
              <a:buClr>
                <a:srgbClr val="E46C0A"/>
              </a:buClr>
              <a:buSzPts val="2250"/>
              <a:buFont typeface="Trebuchet MS"/>
              <a:buNone/>
            </a:pPr>
            <a:r>
              <a:rPr b="1" lang="en-US" sz="2250">
                <a:solidFill>
                  <a:srgbClr val="E46C0A"/>
                </a:solidFill>
                <a:latin typeface="Trebuchet MS"/>
                <a:ea typeface="Trebuchet MS"/>
                <a:cs typeface="Trebuchet MS"/>
                <a:sym typeface="Trebuchet MS"/>
              </a:rPr>
              <a:t>…</a:t>
            </a:r>
            <a:endParaRPr sz="2250">
              <a:solidFill>
                <a:schemeClr val="dk1"/>
              </a:solidFill>
              <a:latin typeface="Trebuchet MS"/>
              <a:ea typeface="Trebuchet MS"/>
              <a:cs typeface="Trebuchet MS"/>
              <a:sym typeface="Trebuchet MS"/>
            </a:endParaRPr>
          </a:p>
          <a:p>
            <a:pPr indent="0" lvl="0" marL="12700" marR="0" rtl="0" algn="l">
              <a:lnSpc>
                <a:spcPct val="117777"/>
              </a:lnSpc>
              <a:spcBef>
                <a:spcPts val="0"/>
              </a:spcBef>
              <a:spcAft>
                <a:spcPts val="0"/>
              </a:spcAft>
              <a:buClr>
                <a:srgbClr val="E46C0A"/>
              </a:buClr>
              <a:buSzPts val="2250"/>
              <a:buFont typeface="Trebuchet MS"/>
              <a:buNone/>
            </a:pPr>
            <a:r>
              <a:rPr b="1" lang="en-US" sz="2250">
                <a:solidFill>
                  <a:srgbClr val="E46C0A"/>
                </a:solidFill>
                <a:latin typeface="Trebuchet MS"/>
                <a:ea typeface="Trebuchet MS"/>
                <a:cs typeface="Trebuchet MS"/>
                <a:sym typeface="Trebuchet MS"/>
              </a:rPr>
              <a:t>return;</a:t>
            </a:r>
            <a:endParaRPr sz="2250">
              <a:solidFill>
                <a:schemeClr val="dk1"/>
              </a:solidFill>
              <a:latin typeface="Trebuchet MS"/>
              <a:ea typeface="Trebuchet MS"/>
              <a:cs typeface="Trebuchet MS"/>
              <a:sym typeface="Trebuchet MS"/>
            </a:endParaRPr>
          </a:p>
          <a:p>
            <a:pPr indent="0" lvl="0" marL="12700" marR="0" rtl="0" algn="l">
              <a:lnSpc>
                <a:spcPct val="117777"/>
              </a:lnSpc>
              <a:spcBef>
                <a:spcPts val="0"/>
              </a:spcBef>
              <a:spcAft>
                <a:spcPts val="0"/>
              </a:spcAft>
              <a:buClr>
                <a:srgbClr val="E46C0A"/>
              </a:buClr>
              <a:buSzPts val="2250"/>
              <a:buFont typeface="Trebuchet MS"/>
              <a:buNone/>
            </a:pPr>
            <a:r>
              <a:rPr b="1" lang="en-US" sz="2250">
                <a:solidFill>
                  <a:srgbClr val="E46C0A"/>
                </a:solidFill>
                <a:latin typeface="Trebuchet MS"/>
                <a:ea typeface="Trebuchet MS"/>
                <a:cs typeface="Trebuchet MS"/>
                <a:sym typeface="Trebuchet MS"/>
              </a:rPr>
              <a:t>}</a:t>
            </a:r>
            <a:endParaRPr sz="2250">
              <a:solidFill>
                <a:schemeClr val="dk1"/>
              </a:solidFill>
              <a:latin typeface="Trebuchet MS"/>
              <a:ea typeface="Trebuchet MS"/>
              <a:cs typeface="Trebuchet MS"/>
              <a:sym typeface="Trebuchet MS"/>
            </a:endParaRPr>
          </a:p>
        </p:txBody>
      </p:sp>
      <p:sp>
        <p:nvSpPr>
          <p:cNvPr id="1002" name="Google Shape;1002;p74"/>
          <p:cNvSpPr txBox="1"/>
          <p:nvPr/>
        </p:nvSpPr>
        <p:spPr>
          <a:xfrm>
            <a:off x="254001" y="5298440"/>
            <a:ext cx="1945640" cy="1508993"/>
          </a:xfrm>
          <a:prstGeom prst="rect">
            <a:avLst/>
          </a:prstGeom>
          <a:noFill/>
          <a:ln>
            <a:noFill/>
          </a:ln>
        </p:spPr>
        <p:txBody>
          <a:bodyPr anchorCtr="0" anchor="t" bIns="0" lIns="0" spcFirstLastPara="1" rIns="0" wrap="square" tIns="16500">
            <a:spAutoFit/>
          </a:bodyPr>
          <a:lstStyle/>
          <a:p>
            <a:pPr indent="0" lvl="0" marL="12700" marR="5080" rtl="0" algn="l">
              <a:lnSpc>
                <a:spcPct val="100000"/>
              </a:lnSpc>
              <a:spcBef>
                <a:spcPts val="0"/>
              </a:spcBef>
              <a:spcAft>
                <a:spcPts val="0"/>
              </a:spcAft>
              <a:buClr>
                <a:srgbClr val="00B0F0"/>
              </a:buClr>
              <a:buSzPts val="2250"/>
              <a:buFont typeface="Trebuchet MS"/>
              <a:buNone/>
            </a:pPr>
            <a:r>
              <a:rPr b="1" lang="en-US" sz="2250">
                <a:solidFill>
                  <a:srgbClr val="00B0F0"/>
                </a:solidFill>
                <a:latin typeface="Trebuchet MS"/>
                <a:ea typeface="Trebuchet MS"/>
                <a:cs typeface="Trebuchet MS"/>
                <a:sym typeface="Trebuchet MS"/>
              </a:rPr>
              <a:t>add(a, b) {  int i;</a:t>
            </a:r>
            <a:endParaRPr sz="2250">
              <a:solidFill>
                <a:schemeClr val="dk1"/>
              </a:solidFill>
              <a:latin typeface="Trebuchet MS"/>
              <a:ea typeface="Trebuchet MS"/>
              <a:cs typeface="Trebuchet MS"/>
              <a:sym typeface="Trebuchet MS"/>
            </a:endParaRPr>
          </a:p>
          <a:p>
            <a:pPr indent="0" lvl="0" marL="12700" marR="0" rtl="0" algn="l">
              <a:lnSpc>
                <a:spcPct val="113333"/>
              </a:lnSpc>
              <a:spcBef>
                <a:spcPts val="0"/>
              </a:spcBef>
              <a:spcAft>
                <a:spcPts val="0"/>
              </a:spcAft>
              <a:buClr>
                <a:srgbClr val="00B0F0"/>
              </a:buClr>
              <a:buSzPts val="2250"/>
              <a:buFont typeface="Trebuchet MS"/>
              <a:buNone/>
            </a:pPr>
            <a:r>
              <a:rPr b="1" lang="en-US" sz="2250">
                <a:solidFill>
                  <a:srgbClr val="00B0F0"/>
                </a:solidFill>
                <a:latin typeface="Trebuchet MS"/>
                <a:ea typeface="Trebuchet MS"/>
                <a:cs typeface="Trebuchet MS"/>
                <a:sym typeface="Trebuchet MS"/>
              </a:rPr>
              <a:t>…</a:t>
            </a:r>
            <a:endParaRPr sz="2250">
              <a:solidFill>
                <a:schemeClr val="dk1"/>
              </a:solidFill>
              <a:latin typeface="Trebuchet MS"/>
              <a:ea typeface="Trebuchet MS"/>
              <a:cs typeface="Trebuchet MS"/>
              <a:sym typeface="Trebuchet MS"/>
            </a:endParaRPr>
          </a:p>
          <a:p>
            <a:pPr indent="0" lvl="0" marL="12700" marR="0" rtl="0" algn="l">
              <a:lnSpc>
                <a:spcPct val="117777"/>
              </a:lnSpc>
              <a:spcBef>
                <a:spcPts val="0"/>
              </a:spcBef>
              <a:spcAft>
                <a:spcPts val="0"/>
              </a:spcAft>
              <a:buClr>
                <a:srgbClr val="00B0F0"/>
              </a:buClr>
              <a:buSzPts val="2250"/>
              <a:buFont typeface="Trebuchet MS"/>
              <a:buNone/>
            </a:pPr>
            <a:r>
              <a:rPr b="1" lang="en-US" sz="2250">
                <a:solidFill>
                  <a:srgbClr val="00B0F0"/>
                </a:solidFill>
                <a:latin typeface="Trebuchet MS"/>
                <a:ea typeface="Trebuchet MS"/>
                <a:cs typeface="Trebuchet MS"/>
                <a:sym typeface="Trebuchet MS"/>
              </a:rPr>
              <a:t>}</a:t>
            </a:r>
            <a:endParaRPr sz="2250">
              <a:solidFill>
                <a:schemeClr val="dk1"/>
              </a:solidFill>
              <a:latin typeface="Trebuchet MS"/>
              <a:ea typeface="Trebuchet MS"/>
              <a:cs typeface="Trebuchet MS"/>
              <a:sym typeface="Trebuchet MS"/>
            </a:endParaRPr>
          </a:p>
        </p:txBody>
      </p:sp>
      <p:grpSp>
        <p:nvGrpSpPr>
          <p:cNvPr id="1003" name="Google Shape;1003;p74"/>
          <p:cNvGrpSpPr/>
          <p:nvPr/>
        </p:nvGrpSpPr>
        <p:grpSpPr>
          <a:xfrm>
            <a:off x="4866132" y="1447800"/>
            <a:ext cx="5429334" cy="3606800"/>
            <a:chOff x="3649598" y="1447800"/>
            <a:chExt cx="4072001" cy="3606800"/>
          </a:xfrm>
        </p:grpSpPr>
        <p:pic>
          <p:nvPicPr>
            <p:cNvPr id="1004" name="Google Shape;1004;p74"/>
            <p:cNvPicPr preferRelativeResize="0"/>
            <p:nvPr/>
          </p:nvPicPr>
          <p:blipFill rotWithShape="1">
            <a:blip r:embed="rId3">
              <a:alphaModFix/>
            </a:blip>
            <a:srcRect b="0" l="0" r="0" t="0"/>
            <a:stretch/>
          </p:blipFill>
          <p:spPr>
            <a:xfrm>
              <a:off x="4254499" y="1549031"/>
              <a:ext cx="2387600" cy="3214112"/>
            </a:xfrm>
            <a:prstGeom prst="rect">
              <a:avLst/>
            </a:prstGeom>
            <a:noFill/>
            <a:ln>
              <a:noFill/>
            </a:ln>
          </p:spPr>
        </p:pic>
        <p:pic>
          <p:nvPicPr>
            <p:cNvPr id="1005" name="Google Shape;1005;p74"/>
            <p:cNvPicPr preferRelativeResize="0"/>
            <p:nvPr/>
          </p:nvPicPr>
          <p:blipFill rotWithShape="1">
            <a:blip r:embed="rId4">
              <a:alphaModFix/>
            </a:blip>
            <a:srcRect b="0" l="0" r="0" t="0"/>
            <a:stretch/>
          </p:blipFill>
          <p:spPr>
            <a:xfrm>
              <a:off x="4038599" y="1524000"/>
              <a:ext cx="3594100" cy="3530600"/>
            </a:xfrm>
            <a:prstGeom prst="rect">
              <a:avLst/>
            </a:prstGeom>
            <a:noFill/>
            <a:ln>
              <a:noFill/>
            </a:ln>
          </p:spPr>
        </p:pic>
        <p:pic>
          <p:nvPicPr>
            <p:cNvPr id="1006" name="Google Shape;1006;p74"/>
            <p:cNvPicPr preferRelativeResize="0"/>
            <p:nvPr/>
          </p:nvPicPr>
          <p:blipFill rotWithShape="1">
            <a:blip r:embed="rId5">
              <a:alphaModFix/>
            </a:blip>
            <a:srcRect b="0" l="0" r="0" t="0"/>
            <a:stretch/>
          </p:blipFill>
          <p:spPr>
            <a:xfrm>
              <a:off x="4038599" y="1447800"/>
              <a:ext cx="3683000" cy="3454400"/>
            </a:xfrm>
            <a:prstGeom prst="rect">
              <a:avLst/>
            </a:prstGeom>
            <a:noFill/>
            <a:ln>
              <a:noFill/>
            </a:ln>
          </p:spPr>
        </p:pic>
        <p:pic>
          <p:nvPicPr>
            <p:cNvPr id="1007" name="Google Shape;1007;p74"/>
            <p:cNvPicPr preferRelativeResize="0"/>
            <p:nvPr/>
          </p:nvPicPr>
          <p:blipFill rotWithShape="1">
            <a:blip r:embed="rId6">
              <a:alphaModFix/>
            </a:blip>
            <a:srcRect b="0" l="0" r="0" t="0"/>
            <a:stretch/>
          </p:blipFill>
          <p:spPr>
            <a:xfrm>
              <a:off x="3649598" y="2303907"/>
              <a:ext cx="166750" cy="181039"/>
            </a:xfrm>
            <a:prstGeom prst="rect">
              <a:avLst/>
            </a:prstGeom>
            <a:noFill/>
            <a:ln>
              <a:noFill/>
            </a:ln>
          </p:spPr>
        </p:pic>
        <p:pic>
          <p:nvPicPr>
            <p:cNvPr id="1008" name="Google Shape;1008;p74"/>
            <p:cNvPicPr preferRelativeResize="0"/>
            <p:nvPr/>
          </p:nvPicPr>
          <p:blipFill rotWithShape="1">
            <a:blip r:embed="rId7">
              <a:alphaModFix/>
            </a:blip>
            <a:srcRect b="0" l="0" r="0" t="0"/>
            <a:stretch/>
          </p:blipFill>
          <p:spPr>
            <a:xfrm>
              <a:off x="3836034" y="2287777"/>
              <a:ext cx="158623" cy="182880"/>
            </a:xfrm>
            <a:prstGeom prst="rect">
              <a:avLst/>
            </a:prstGeom>
            <a:noFill/>
            <a:ln>
              <a:noFill/>
            </a:ln>
          </p:spPr>
        </p:pic>
      </p:grpSp>
      <p:pic>
        <p:nvPicPr>
          <p:cNvPr id="1009" name="Google Shape;1009;p74"/>
          <p:cNvPicPr preferRelativeResize="0"/>
          <p:nvPr/>
        </p:nvPicPr>
        <p:blipFill rotWithShape="1">
          <a:blip r:embed="rId8">
            <a:alphaModFix/>
          </a:blip>
          <a:srcRect b="0" l="0" r="0" t="0"/>
          <a:stretch/>
        </p:blipFill>
        <p:spPr>
          <a:xfrm>
            <a:off x="2066714" y="1347469"/>
            <a:ext cx="2686641" cy="4268470"/>
          </a:xfrm>
          <a:prstGeom prst="rect">
            <a:avLst/>
          </a:prstGeom>
          <a:noFill/>
          <a:ln>
            <a:noFill/>
          </a:ln>
        </p:spPr>
      </p:pic>
      <p:pic>
        <p:nvPicPr>
          <p:cNvPr id="1010" name="Google Shape;1010;p74"/>
          <p:cNvPicPr preferRelativeResize="0"/>
          <p:nvPr/>
        </p:nvPicPr>
        <p:blipFill rotWithShape="1">
          <a:blip r:embed="rId9">
            <a:alphaModFix/>
          </a:blip>
          <a:srcRect b="0" l="0" r="0" t="0"/>
          <a:stretch/>
        </p:blipFill>
        <p:spPr>
          <a:xfrm>
            <a:off x="1710096" y="2394698"/>
            <a:ext cx="285157" cy="286781"/>
          </a:xfrm>
          <a:prstGeom prst="rect">
            <a:avLst/>
          </a:prstGeom>
          <a:noFill/>
          <a:ln>
            <a:noFill/>
          </a:ln>
        </p:spPr>
      </p:pic>
      <p:grpSp>
        <p:nvGrpSpPr>
          <p:cNvPr id="1011" name="Google Shape;1011;p74"/>
          <p:cNvGrpSpPr/>
          <p:nvPr/>
        </p:nvGrpSpPr>
        <p:grpSpPr>
          <a:xfrm>
            <a:off x="1677585" y="3623566"/>
            <a:ext cx="268225" cy="259715"/>
            <a:chOff x="1258188" y="3623564"/>
            <a:chExt cx="201168" cy="259715"/>
          </a:xfrm>
        </p:grpSpPr>
        <p:pic>
          <p:nvPicPr>
            <p:cNvPr id="1012" name="Google Shape;1012;p74"/>
            <p:cNvPicPr preferRelativeResize="0"/>
            <p:nvPr/>
          </p:nvPicPr>
          <p:blipFill rotWithShape="1">
            <a:blip r:embed="rId10">
              <a:alphaModFix/>
            </a:blip>
            <a:srcRect b="0" l="0" r="0" t="0"/>
            <a:stretch/>
          </p:blipFill>
          <p:spPr>
            <a:xfrm>
              <a:off x="1258188" y="3730752"/>
              <a:ext cx="101981" cy="150495"/>
            </a:xfrm>
            <a:prstGeom prst="rect">
              <a:avLst/>
            </a:prstGeom>
            <a:noFill/>
            <a:ln>
              <a:noFill/>
            </a:ln>
          </p:spPr>
        </p:pic>
        <p:sp>
          <p:nvSpPr>
            <p:cNvPr id="1013" name="Google Shape;1013;p74"/>
            <p:cNvSpPr/>
            <p:nvPr/>
          </p:nvSpPr>
          <p:spPr>
            <a:xfrm>
              <a:off x="1272666" y="3623564"/>
              <a:ext cx="186690" cy="259715"/>
            </a:xfrm>
            <a:custGeom>
              <a:rect b="b" l="l" r="r" t="t"/>
              <a:pathLst>
                <a:path extrusionOk="0" h="259714" w="186690">
                  <a:moveTo>
                    <a:pt x="162179" y="113537"/>
                  </a:moveTo>
                  <a:lnTo>
                    <a:pt x="158115" y="129730"/>
                  </a:lnTo>
                  <a:lnTo>
                    <a:pt x="155765" y="139535"/>
                  </a:lnTo>
                  <a:lnTo>
                    <a:pt x="154559" y="147447"/>
                  </a:lnTo>
                  <a:lnTo>
                    <a:pt x="154114" y="157644"/>
                  </a:lnTo>
                  <a:lnTo>
                    <a:pt x="154051" y="174307"/>
                  </a:lnTo>
                  <a:lnTo>
                    <a:pt x="154051" y="191033"/>
                  </a:lnTo>
                  <a:lnTo>
                    <a:pt x="154051" y="201676"/>
                  </a:lnTo>
                  <a:lnTo>
                    <a:pt x="154051" y="210794"/>
                  </a:lnTo>
                  <a:lnTo>
                    <a:pt x="154051" y="222948"/>
                  </a:lnTo>
                  <a:lnTo>
                    <a:pt x="154051" y="234785"/>
                  </a:lnTo>
                  <a:lnTo>
                    <a:pt x="154051" y="241681"/>
                  </a:lnTo>
                  <a:lnTo>
                    <a:pt x="154051" y="246290"/>
                  </a:lnTo>
                  <a:lnTo>
                    <a:pt x="154051" y="251269"/>
                  </a:lnTo>
                  <a:lnTo>
                    <a:pt x="154051" y="259334"/>
                  </a:lnTo>
                  <a:lnTo>
                    <a:pt x="154051" y="251269"/>
                  </a:lnTo>
                  <a:lnTo>
                    <a:pt x="154051" y="243205"/>
                  </a:lnTo>
                  <a:lnTo>
                    <a:pt x="149987" y="226949"/>
                  </a:lnTo>
                  <a:lnTo>
                    <a:pt x="147574" y="217171"/>
                  </a:lnTo>
                  <a:lnTo>
                    <a:pt x="139446" y="171841"/>
                  </a:lnTo>
                  <a:lnTo>
                    <a:pt x="133794" y="125666"/>
                  </a:lnTo>
                  <a:lnTo>
                    <a:pt x="131302" y="89161"/>
                  </a:lnTo>
                  <a:lnTo>
                    <a:pt x="133258" y="74347"/>
                  </a:lnTo>
                  <a:lnTo>
                    <a:pt x="142647" y="31505"/>
                  </a:lnTo>
                  <a:lnTo>
                    <a:pt x="162179" y="0"/>
                  </a:lnTo>
                  <a:lnTo>
                    <a:pt x="170307" y="0"/>
                  </a:lnTo>
                  <a:lnTo>
                    <a:pt x="178435" y="0"/>
                  </a:lnTo>
                  <a:lnTo>
                    <a:pt x="182435" y="12128"/>
                  </a:lnTo>
                  <a:lnTo>
                    <a:pt x="184748" y="19457"/>
                  </a:lnTo>
                  <a:lnTo>
                    <a:pt x="185935" y="25280"/>
                  </a:lnTo>
                  <a:lnTo>
                    <a:pt x="186373" y="32639"/>
                  </a:lnTo>
                  <a:lnTo>
                    <a:pt x="186436" y="44577"/>
                  </a:lnTo>
                  <a:lnTo>
                    <a:pt x="186246" y="56767"/>
                  </a:lnTo>
                  <a:lnTo>
                    <a:pt x="174307" y="93218"/>
                  </a:lnTo>
                  <a:lnTo>
                    <a:pt x="149987" y="129667"/>
                  </a:lnTo>
                  <a:lnTo>
                    <a:pt x="137795" y="137794"/>
                  </a:lnTo>
                  <a:lnTo>
                    <a:pt x="129730" y="141859"/>
                  </a:lnTo>
                  <a:lnTo>
                    <a:pt x="121666" y="145923"/>
                  </a:lnTo>
                </a:path>
                <a:path extrusionOk="0" h="259714" w="186690">
                  <a:moveTo>
                    <a:pt x="0" y="137794"/>
                  </a:moveTo>
                  <a:lnTo>
                    <a:pt x="16256" y="125666"/>
                  </a:lnTo>
                  <a:lnTo>
                    <a:pt x="25780" y="118717"/>
                  </a:lnTo>
                  <a:lnTo>
                    <a:pt x="31488" y="115554"/>
                  </a:lnTo>
                  <a:lnTo>
                    <a:pt x="35660" y="115415"/>
                  </a:lnTo>
                  <a:lnTo>
                    <a:pt x="40576" y="117538"/>
                  </a:lnTo>
                  <a:lnTo>
                    <a:pt x="48641" y="121538"/>
                  </a:lnTo>
                  <a:lnTo>
                    <a:pt x="48641" y="125603"/>
                  </a:lnTo>
                  <a:lnTo>
                    <a:pt x="48641" y="129667"/>
                  </a:lnTo>
                  <a:lnTo>
                    <a:pt x="48641" y="133731"/>
                  </a:lnTo>
                  <a:lnTo>
                    <a:pt x="48641" y="137794"/>
                  </a:lnTo>
                  <a:lnTo>
                    <a:pt x="48641" y="133731"/>
                  </a:lnTo>
                  <a:lnTo>
                    <a:pt x="48641" y="129667"/>
                  </a:lnTo>
                  <a:lnTo>
                    <a:pt x="44577" y="129667"/>
                  </a:lnTo>
                  <a:lnTo>
                    <a:pt x="40513" y="129667"/>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7" name="Shape 1017"/>
        <p:cNvGrpSpPr/>
        <p:nvPr/>
      </p:nvGrpSpPr>
      <p:grpSpPr>
        <a:xfrm>
          <a:off x="0" y="0"/>
          <a:ext cx="0" cy="0"/>
          <a:chOff x="0" y="0"/>
          <a:chExt cx="0" cy="0"/>
        </a:xfrm>
      </p:grpSpPr>
      <p:sp>
        <p:nvSpPr>
          <p:cNvPr id="1018" name="Google Shape;1018;p75"/>
          <p:cNvSpPr txBox="1"/>
          <p:nvPr/>
        </p:nvSpPr>
        <p:spPr>
          <a:xfrm>
            <a:off x="513080" y="2039391"/>
            <a:ext cx="8198484" cy="1535430"/>
          </a:xfrm>
          <a:prstGeom prst="rect">
            <a:avLst/>
          </a:prstGeom>
          <a:noFill/>
          <a:ln>
            <a:noFill/>
          </a:ln>
        </p:spPr>
        <p:txBody>
          <a:bodyPr anchorCtr="0" anchor="t" bIns="0" lIns="0" spcFirstLastPara="1" rIns="0" wrap="square" tIns="180325">
            <a:spAutoFit/>
          </a:bodyPr>
          <a:lstStyle/>
          <a:p>
            <a:pPr indent="-228600" lvl="0" marL="228600" marR="13970" rtl="0" algn="r">
              <a:lnSpc>
                <a:spcPct val="100000"/>
              </a:lnSpc>
              <a:spcBef>
                <a:spcPts val="0"/>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Access becomes difficult when a language allows nested procedures</a:t>
            </a:r>
            <a:r>
              <a:rPr b="1" lang="en-US" sz="2200">
                <a:solidFill>
                  <a:srgbClr val="001F5F"/>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marR="5080" rtl="0" algn="r">
              <a:lnSpc>
                <a:spcPct val="100000"/>
              </a:lnSpc>
              <a:spcBef>
                <a:spcPts val="1325"/>
              </a:spcBef>
              <a:spcAft>
                <a:spcPts val="0"/>
              </a:spcAft>
              <a:buNone/>
            </a:pPr>
            <a:r>
              <a:rPr b="1" lang="en-US" sz="2200">
                <a:solidFill>
                  <a:srgbClr val="001F5F"/>
                </a:solidFill>
                <a:latin typeface="Calibri"/>
                <a:ea typeface="Calibri"/>
                <a:cs typeface="Calibri"/>
                <a:sym typeface="Calibri"/>
              </a:rPr>
              <a:t>i.e a procedure can access variables whose declarations surround it’s</a:t>
            </a:r>
            <a:endParaRPr sz="2200">
              <a:solidFill>
                <a:schemeClr val="dk1"/>
              </a:solidFill>
              <a:latin typeface="Calibri"/>
              <a:ea typeface="Calibri"/>
              <a:cs typeface="Calibri"/>
              <a:sym typeface="Calibri"/>
            </a:endParaRPr>
          </a:p>
          <a:p>
            <a:pPr indent="0" lvl="0" marL="241300" marR="0" rtl="0" algn="l">
              <a:lnSpc>
                <a:spcPct val="100000"/>
              </a:lnSpc>
              <a:spcBef>
                <a:spcPts val="1320"/>
              </a:spcBef>
              <a:spcAft>
                <a:spcPts val="0"/>
              </a:spcAft>
              <a:buNone/>
            </a:pPr>
            <a:r>
              <a:rPr b="1" lang="en-US" sz="2200">
                <a:solidFill>
                  <a:srgbClr val="001F5F"/>
                </a:solidFill>
                <a:latin typeface="Calibri"/>
                <a:ea typeface="Calibri"/>
                <a:cs typeface="Calibri"/>
                <a:sym typeface="Calibri"/>
              </a:rPr>
              <a:t>own declarations.</a:t>
            </a:r>
            <a:endParaRPr sz="2200">
              <a:solidFill>
                <a:schemeClr val="dk1"/>
              </a:solidFill>
              <a:latin typeface="Calibri"/>
              <a:ea typeface="Calibri"/>
              <a:cs typeface="Calibri"/>
              <a:sym typeface="Calibri"/>
            </a:endParaRPr>
          </a:p>
        </p:txBody>
      </p:sp>
      <p:sp>
        <p:nvSpPr>
          <p:cNvPr id="1019" name="Google Shape;1019;p75"/>
          <p:cNvSpPr txBox="1"/>
          <p:nvPr/>
        </p:nvSpPr>
        <p:spPr>
          <a:xfrm>
            <a:off x="513080" y="3843350"/>
            <a:ext cx="8077834" cy="1344930"/>
          </a:xfrm>
          <a:prstGeom prst="rect">
            <a:avLst/>
          </a:prstGeom>
          <a:noFill/>
          <a:ln>
            <a:noFill/>
          </a:ln>
        </p:spPr>
        <p:txBody>
          <a:bodyPr anchorCtr="0" anchor="t" bIns="0" lIns="0" spcFirstLastPara="1" rIns="0" wrap="square" tIns="12050">
            <a:spAutoFit/>
          </a:bodyPr>
          <a:lstStyle/>
          <a:p>
            <a:pPr indent="-228600" lvl="0" marL="241300" marR="0" rtl="0" algn="l">
              <a:lnSpc>
                <a:spcPct val="100000"/>
              </a:lnSpc>
              <a:spcBef>
                <a:spcPts val="0"/>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Reason:</a:t>
            </a:r>
            <a:endParaRPr sz="2200">
              <a:solidFill>
                <a:schemeClr val="dk1"/>
              </a:solidFill>
              <a:latin typeface="Calibri"/>
              <a:ea typeface="Calibri"/>
              <a:cs typeface="Calibri"/>
              <a:sym typeface="Calibri"/>
            </a:endParaRPr>
          </a:p>
          <a:p>
            <a:pPr indent="-228600" lvl="1" marL="698500" marR="0" rtl="0" algn="l">
              <a:lnSpc>
                <a:spcPct val="100000"/>
              </a:lnSpc>
              <a:spcBef>
                <a:spcPts val="1750"/>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If p is within q, relative positions of their activation records at compile</a:t>
            </a:r>
            <a:endParaRPr b="0" i="0" sz="2000" u="none" cap="none" strike="noStrike">
              <a:solidFill>
                <a:schemeClr val="dk1"/>
              </a:solidFill>
              <a:latin typeface="Calibri"/>
              <a:ea typeface="Calibri"/>
              <a:cs typeface="Calibri"/>
              <a:sym typeface="Calibri"/>
            </a:endParaRPr>
          </a:p>
          <a:p>
            <a:pPr indent="0" lvl="0" marL="698500" marR="0" rtl="0" algn="l">
              <a:lnSpc>
                <a:spcPct val="100000"/>
              </a:lnSpc>
              <a:spcBef>
                <a:spcPts val="1200"/>
              </a:spcBef>
              <a:spcAft>
                <a:spcPts val="0"/>
              </a:spcAft>
              <a:buNone/>
            </a:pPr>
            <a:r>
              <a:rPr b="1" lang="en-US" sz="2000">
                <a:solidFill>
                  <a:srgbClr val="001F5F"/>
                </a:solidFill>
                <a:latin typeface="Calibri"/>
                <a:ea typeface="Calibri"/>
                <a:cs typeface="Calibri"/>
                <a:sym typeface="Calibri"/>
              </a:rPr>
              <a:t>time cannot be determined(it’s a dynamic decision).</a:t>
            </a:r>
            <a:endParaRPr sz="2000">
              <a:solidFill>
                <a:schemeClr val="dk1"/>
              </a:solidFill>
              <a:latin typeface="Calibri"/>
              <a:ea typeface="Calibri"/>
              <a:cs typeface="Calibri"/>
              <a:sym typeface="Calibri"/>
            </a:endParaRPr>
          </a:p>
        </p:txBody>
      </p:sp>
      <p:sp>
        <p:nvSpPr>
          <p:cNvPr id="1020" name="Google Shape;1020;p75"/>
          <p:cNvSpPr txBox="1"/>
          <p:nvPr/>
        </p:nvSpPr>
        <p:spPr>
          <a:xfrm>
            <a:off x="970280" y="5226081"/>
            <a:ext cx="7578725" cy="1398270"/>
          </a:xfrm>
          <a:prstGeom prst="rect">
            <a:avLst/>
          </a:prstGeom>
          <a:noFill/>
          <a:ln>
            <a:noFill/>
          </a:ln>
        </p:spPr>
        <p:txBody>
          <a:bodyPr anchorCtr="0" anchor="t" bIns="0" lIns="0" spcFirstLastPara="1" rIns="0" wrap="square" tIns="13325">
            <a:spAutoFit/>
          </a:bodyPr>
          <a:lstStyle/>
          <a:p>
            <a:pPr indent="-228600" lvl="0" marL="241300" marR="5080" rtl="0" algn="l">
              <a:lnSpc>
                <a:spcPct val="15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p maybe recursive or q maybe recursive or both p and q maybe  recursive. This can lead to several activation records of p and q on the  stack.</a:t>
            </a:r>
            <a:endParaRPr sz="2000">
              <a:solidFill>
                <a:schemeClr val="dk1"/>
              </a:solidFill>
              <a:latin typeface="Calibri"/>
              <a:ea typeface="Calibri"/>
              <a:cs typeface="Calibri"/>
              <a:sym typeface="Calibri"/>
            </a:endParaRPr>
          </a:p>
        </p:txBody>
      </p:sp>
      <p:sp>
        <p:nvSpPr>
          <p:cNvPr id="1021" name="Google Shape;1021;p75"/>
          <p:cNvSpPr txBox="1"/>
          <p:nvPr/>
        </p:nvSpPr>
        <p:spPr>
          <a:xfrm>
            <a:off x="513080" y="760603"/>
            <a:ext cx="6257925" cy="11061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600">
                <a:solidFill>
                  <a:srgbClr val="00AFEF"/>
                </a:solidFill>
                <a:latin typeface="Calibri"/>
                <a:ea typeface="Calibri"/>
                <a:cs typeface="Calibri"/>
                <a:sym typeface="Calibri"/>
              </a:rPr>
              <a:t>Access to Nonlocal data in Nested Procedures</a:t>
            </a:r>
            <a:endParaRPr sz="2600">
              <a:solidFill>
                <a:schemeClr val="dk1"/>
              </a:solidFill>
              <a:latin typeface="Calibri"/>
              <a:ea typeface="Calibri"/>
              <a:cs typeface="Calibri"/>
              <a:sym typeface="Calibri"/>
            </a:endParaRPr>
          </a:p>
        </p:txBody>
      </p:sp>
      <p:pic>
        <p:nvPicPr>
          <p:cNvPr id="1022" name="Google Shape;1022;p7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23" name="Google Shape;1023;p7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4" name="Google Shape;1024;p7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pSp>
        <p:nvGrpSpPr>
          <p:cNvPr id="1025" name="Google Shape;1025;p75"/>
          <p:cNvGrpSpPr/>
          <p:nvPr/>
        </p:nvGrpSpPr>
        <p:grpSpPr>
          <a:xfrm>
            <a:off x="10503407" y="3517391"/>
            <a:ext cx="1459992" cy="2095500"/>
            <a:chOff x="10503407" y="3517391"/>
            <a:chExt cx="1459992" cy="2095500"/>
          </a:xfrm>
        </p:grpSpPr>
        <p:sp>
          <p:nvSpPr>
            <p:cNvPr id="1026" name="Google Shape;1026;p75"/>
            <p:cNvSpPr/>
            <p:nvPr/>
          </p:nvSpPr>
          <p:spPr>
            <a:xfrm>
              <a:off x="10503407" y="3517391"/>
              <a:ext cx="1409700" cy="2095500"/>
            </a:xfrm>
            <a:custGeom>
              <a:rect b="b" l="l" r="r" t="t"/>
              <a:pathLst>
                <a:path extrusionOk="0" h="2095500" w="1409700">
                  <a:moveTo>
                    <a:pt x="1409700" y="0"/>
                  </a:moveTo>
                  <a:lnTo>
                    <a:pt x="0" y="0"/>
                  </a:lnTo>
                  <a:lnTo>
                    <a:pt x="0" y="2095500"/>
                  </a:lnTo>
                  <a:lnTo>
                    <a:pt x="1409700" y="2095500"/>
                  </a:lnTo>
                  <a:lnTo>
                    <a:pt x="1409700"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int x;</a:t>
              </a:r>
              <a:endParaRPr sz="1800">
                <a:solidFill>
                  <a:schemeClr val="dk1"/>
                </a:solidFill>
                <a:latin typeface="Calibri"/>
                <a:ea typeface="Calibri"/>
                <a:cs typeface="Calibri"/>
                <a:sym typeface="Calibri"/>
              </a:endParaRPr>
            </a:p>
          </p:txBody>
        </p:sp>
        <p:sp>
          <p:nvSpPr>
            <p:cNvPr id="1027" name="Google Shape;1027;p75"/>
            <p:cNvSpPr/>
            <p:nvPr/>
          </p:nvSpPr>
          <p:spPr>
            <a:xfrm>
              <a:off x="10928602" y="4648199"/>
              <a:ext cx="1034797" cy="685800"/>
            </a:xfrm>
            <a:custGeom>
              <a:rect b="b" l="l" r="r" t="t"/>
              <a:pathLst>
                <a:path extrusionOk="0" h="685800" w="829309">
                  <a:moveTo>
                    <a:pt x="829055" y="0"/>
                  </a:moveTo>
                  <a:lnTo>
                    <a:pt x="0" y="0"/>
                  </a:lnTo>
                  <a:lnTo>
                    <a:pt x="0" y="685800"/>
                  </a:lnTo>
                  <a:lnTo>
                    <a:pt x="829055" y="685800"/>
                  </a:lnTo>
                  <a:lnTo>
                    <a:pt x="829055" y="0"/>
                  </a:lnTo>
                  <a:close/>
                </a:path>
              </a:pathLst>
            </a:custGeom>
            <a:solidFill>
              <a:srgbClr val="385622"/>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 y =x+1;</a:t>
              </a:r>
              <a:endParaRPr sz="1800">
                <a:solidFill>
                  <a:schemeClr val="dk1"/>
                </a:solidFill>
                <a:latin typeface="Calibri"/>
                <a:ea typeface="Calibri"/>
                <a:cs typeface="Calibri"/>
                <a:sym typeface="Calibri"/>
              </a:endParaRPr>
            </a:p>
          </p:txBody>
        </p:sp>
        <p:sp>
          <p:nvSpPr>
            <p:cNvPr id="1028" name="Google Shape;1028;p75"/>
            <p:cNvSpPr/>
            <p:nvPr/>
          </p:nvSpPr>
          <p:spPr>
            <a:xfrm>
              <a:off x="10928603" y="4648199"/>
              <a:ext cx="829310" cy="685800"/>
            </a:xfrm>
            <a:custGeom>
              <a:rect b="b" l="l" r="r" t="t"/>
              <a:pathLst>
                <a:path extrusionOk="0" h="685800" w="829309">
                  <a:moveTo>
                    <a:pt x="0" y="685800"/>
                  </a:moveTo>
                  <a:lnTo>
                    <a:pt x="829055" y="685800"/>
                  </a:lnTo>
                  <a:lnTo>
                    <a:pt x="829055" y="0"/>
                  </a:lnTo>
                  <a:lnTo>
                    <a:pt x="0" y="0"/>
                  </a:lnTo>
                  <a:lnTo>
                    <a:pt x="0" y="685800"/>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9" name="Google Shape;1029;p75"/>
          <p:cNvSpPr txBox="1"/>
          <p:nvPr/>
        </p:nvSpPr>
        <p:spPr>
          <a:xfrm>
            <a:off x="10503407" y="3517391"/>
            <a:ext cx="1409700" cy="2095500"/>
          </a:xfrm>
          <a:prstGeom prst="rect">
            <a:avLst/>
          </a:prstGeom>
          <a:noFill/>
          <a:ln cap="flat" cmpd="sng" w="12700">
            <a:solidFill>
              <a:srgbClr val="2E528F"/>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1900">
              <a:solidFill>
                <a:schemeClr val="dk1"/>
              </a:solidFill>
              <a:latin typeface="Times New Roman"/>
              <a:ea typeface="Times New Roman"/>
              <a:cs typeface="Times New Roman"/>
              <a:sym typeface="Times New Roman"/>
            </a:endParaRPr>
          </a:p>
          <a:p>
            <a:pPr indent="0" lvl="0" marL="248920"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p</a:t>
            </a:r>
            <a:endParaRPr sz="1800">
              <a:solidFill>
                <a:schemeClr val="dk1"/>
              </a:solidFill>
              <a:latin typeface="Calibri"/>
              <a:ea typeface="Calibri"/>
              <a:cs typeface="Calibri"/>
              <a:sym typeface="Calibri"/>
            </a:endParaRPr>
          </a:p>
        </p:txBody>
      </p:sp>
      <p:sp>
        <p:nvSpPr>
          <p:cNvPr id="1030" name="Google Shape;1030;p75"/>
          <p:cNvSpPr txBox="1"/>
          <p:nvPr/>
        </p:nvSpPr>
        <p:spPr>
          <a:xfrm>
            <a:off x="10314178" y="3447669"/>
            <a:ext cx="1485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sp>
        <p:nvSpPr>
          <p:cNvPr id="1031" name="Google Shape;1031;p75"/>
          <p:cNvSpPr/>
          <p:nvPr/>
        </p:nvSpPr>
        <p:spPr>
          <a:xfrm>
            <a:off x="10744200" y="3797808"/>
            <a:ext cx="935355" cy="1422400"/>
          </a:xfrm>
          <a:custGeom>
            <a:rect b="b" l="l" r="r" t="t"/>
            <a:pathLst>
              <a:path extrusionOk="0" h="1422400" w="935354">
                <a:moveTo>
                  <a:pt x="0" y="0"/>
                </a:moveTo>
                <a:lnTo>
                  <a:pt x="934339" y="0"/>
                </a:lnTo>
              </a:path>
              <a:path extrusionOk="0" h="1422400" w="935354">
                <a:moveTo>
                  <a:pt x="0" y="242316"/>
                </a:moveTo>
                <a:lnTo>
                  <a:pt x="934339" y="242316"/>
                </a:lnTo>
              </a:path>
              <a:path extrusionOk="0" h="1422400" w="935354">
                <a:moveTo>
                  <a:pt x="0" y="490728"/>
                </a:moveTo>
                <a:lnTo>
                  <a:pt x="934339" y="490728"/>
                </a:lnTo>
              </a:path>
              <a:path extrusionOk="0" h="1422400" w="935354">
                <a:moveTo>
                  <a:pt x="234696" y="1025652"/>
                </a:moveTo>
                <a:lnTo>
                  <a:pt x="934847" y="1025652"/>
                </a:lnTo>
              </a:path>
              <a:path extrusionOk="0" h="1422400" w="935354">
                <a:moveTo>
                  <a:pt x="234696" y="1226820"/>
                </a:moveTo>
                <a:lnTo>
                  <a:pt x="934847" y="1226820"/>
                </a:lnTo>
              </a:path>
              <a:path extrusionOk="0" h="1422400" w="935354">
                <a:moveTo>
                  <a:pt x="234696" y="1421892"/>
                </a:moveTo>
                <a:lnTo>
                  <a:pt x="934847" y="1421892"/>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5" name="Shape 1035"/>
        <p:cNvGrpSpPr/>
        <p:nvPr/>
      </p:nvGrpSpPr>
      <p:grpSpPr>
        <a:xfrm>
          <a:off x="0" y="0"/>
          <a:ext cx="0" cy="0"/>
          <a:chOff x="0" y="0"/>
          <a:chExt cx="0" cy="0"/>
        </a:xfrm>
      </p:grpSpPr>
      <p:sp>
        <p:nvSpPr>
          <p:cNvPr id="1036" name="Google Shape;1036;p76"/>
          <p:cNvSpPr txBox="1"/>
          <p:nvPr/>
        </p:nvSpPr>
        <p:spPr>
          <a:xfrm>
            <a:off x="471931" y="2196490"/>
            <a:ext cx="7795895" cy="1031240"/>
          </a:xfrm>
          <a:prstGeom prst="rect">
            <a:avLst/>
          </a:prstGeom>
          <a:noFill/>
          <a:ln>
            <a:noFill/>
          </a:ln>
        </p:spPr>
        <p:txBody>
          <a:bodyPr anchorCtr="0" anchor="t" bIns="0" lIns="0" spcFirstLastPara="1" rIns="0" wrap="square" tIns="180325">
            <a:spAutoFit/>
          </a:bodyPr>
          <a:lstStyle/>
          <a:p>
            <a:pPr indent="-228600" lvl="0" marL="241300" marR="0" rtl="0" algn="l">
              <a:lnSpc>
                <a:spcPct val="100000"/>
              </a:lnSpc>
              <a:spcBef>
                <a:spcPts val="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Suppose x is a nonlocal name used in nested procedure p, finding</a:t>
            </a:r>
            <a:endParaRPr sz="2200">
              <a:solidFill>
                <a:schemeClr val="dk1"/>
              </a:solidFill>
              <a:latin typeface="Calibri"/>
              <a:ea typeface="Calibri"/>
              <a:cs typeface="Calibri"/>
              <a:sym typeface="Calibri"/>
            </a:endParaRPr>
          </a:p>
          <a:p>
            <a:pPr indent="0" lvl="0" marL="241300" marR="0" rtl="0" algn="l">
              <a:lnSpc>
                <a:spcPct val="100000"/>
              </a:lnSpc>
              <a:spcBef>
                <a:spcPts val="1320"/>
              </a:spcBef>
              <a:spcAft>
                <a:spcPts val="0"/>
              </a:spcAft>
              <a:buNone/>
            </a:pPr>
            <a:r>
              <a:rPr b="1" lang="en-US" sz="2200">
                <a:solidFill>
                  <a:srgbClr val="001F5F"/>
                </a:solidFill>
                <a:latin typeface="Calibri"/>
                <a:ea typeface="Calibri"/>
                <a:cs typeface="Calibri"/>
                <a:sym typeface="Calibri"/>
              </a:rPr>
              <a:t>it’s declaration is a static decision.</a:t>
            </a:r>
            <a:endParaRPr sz="2200">
              <a:solidFill>
                <a:schemeClr val="dk1"/>
              </a:solidFill>
              <a:latin typeface="Calibri"/>
              <a:ea typeface="Calibri"/>
              <a:cs typeface="Calibri"/>
              <a:sym typeface="Calibri"/>
            </a:endParaRPr>
          </a:p>
        </p:txBody>
      </p:sp>
      <p:sp>
        <p:nvSpPr>
          <p:cNvPr id="1037" name="Google Shape;1037;p76"/>
          <p:cNvSpPr txBox="1"/>
          <p:nvPr/>
        </p:nvSpPr>
        <p:spPr>
          <a:xfrm>
            <a:off x="700531" y="3329076"/>
            <a:ext cx="7190105" cy="1031240"/>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2200">
                <a:solidFill>
                  <a:srgbClr val="001F5F"/>
                </a:solidFill>
                <a:latin typeface="Calibri"/>
                <a:ea typeface="Calibri"/>
                <a:cs typeface="Calibri"/>
                <a:sym typeface="Calibri"/>
              </a:rPr>
              <a:t>But if x is defined in q, finding relevant activation of q from an  activation of p is a dynamic decision.</a:t>
            </a:r>
            <a:endParaRPr sz="2200">
              <a:solidFill>
                <a:schemeClr val="dk1"/>
              </a:solidFill>
              <a:latin typeface="Calibri"/>
              <a:ea typeface="Calibri"/>
              <a:cs typeface="Calibri"/>
              <a:sym typeface="Calibri"/>
            </a:endParaRPr>
          </a:p>
        </p:txBody>
      </p:sp>
      <p:sp>
        <p:nvSpPr>
          <p:cNvPr id="1038" name="Google Shape;1038;p76"/>
          <p:cNvSpPr txBox="1"/>
          <p:nvPr/>
        </p:nvSpPr>
        <p:spPr>
          <a:xfrm>
            <a:off x="700531" y="4630039"/>
            <a:ext cx="7122159"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rgbClr val="001F5F"/>
                </a:solidFill>
                <a:latin typeface="Calibri"/>
                <a:ea typeface="Calibri"/>
                <a:cs typeface="Calibri"/>
                <a:sym typeface="Calibri"/>
              </a:rPr>
              <a:t>It requires additional run-time information about activations.</a:t>
            </a:r>
            <a:endParaRPr sz="2200">
              <a:solidFill>
                <a:schemeClr val="dk1"/>
              </a:solidFill>
              <a:latin typeface="Calibri"/>
              <a:ea typeface="Calibri"/>
              <a:cs typeface="Calibri"/>
              <a:sym typeface="Calibri"/>
            </a:endParaRPr>
          </a:p>
        </p:txBody>
      </p:sp>
      <p:sp>
        <p:nvSpPr>
          <p:cNvPr id="1039" name="Google Shape;1039;p76"/>
          <p:cNvSpPr txBox="1"/>
          <p:nvPr/>
        </p:nvSpPr>
        <p:spPr>
          <a:xfrm>
            <a:off x="471931" y="5480100"/>
            <a:ext cx="6482715" cy="39179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rgbClr val="001F5F"/>
              </a:buClr>
              <a:buSzPts val="2400"/>
              <a:buFont typeface="Arial"/>
              <a:buChar char="•"/>
            </a:pPr>
            <a:r>
              <a:rPr b="1" lang="en-US" sz="2400">
                <a:solidFill>
                  <a:srgbClr val="001F5F"/>
                </a:solidFill>
                <a:latin typeface="Calibri"/>
                <a:ea typeface="Calibri"/>
                <a:cs typeface="Calibri"/>
                <a:sym typeface="Calibri"/>
              </a:rPr>
              <a:t>Two common strategies: </a:t>
            </a:r>
            <a:r>
              <a:rPr b="1" lang="en-US" sz="2400">
                <a:solidFill>
                  <a:srgbClr val="006FC0"/>
                </a:solidFill>
                <a:latin typeface="Calibri"/>
                <a:ea typeface="Calibri"/>
                <a:cs typeface="Calibri"/>
                <a:sym typeface="Calibri"/>
              </a:rPr>
              <a:t>access links and displays</a:t>
            </a:r>
            <a:endParaRPr sz="2400">
              <a:solidFill>
                <a:schemeClr val="dk1"/>
              </a:solidFill>
              <a:latin typeface="Calibri"/>
              <a:ea typeface="Calibri"/>
              <a:cs typeface="Calibri"/>
              <a:sym typeface="Calibri"/>
            </a:endParaRPr>
          </a:p>
        </p:txBody>
      </p:sp>
      <p:sp>
        <p:nvSpPr>
          <p:cNvPr id="1040" name="Google Shape;1040;p76"/>
          <p:cNvSpPr txBox="1"/>
          <p:nvPr>
            <p:ph type="title"/>
          </p:nvPr>
        </p:nvSpPr>
        <p:spPr>
          <a:xfrm>
            <a:off x="513080" y="1444497"/>
            <a:ext cx="625792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2600">
                <a:solidFill>
                  <a:srgbClr val="00AFEF"/>
                </a:solidFill>
              </a:rPr>
              <a:t>Access to Nonlocal data in Nested Procedures</a:t>
            </a:r>
            <a:endParaRPr sz="2600"/>
          </a:p>
        </p:txBody>
      </p:sp>
      <p:sp>
        <p:nvSpPr>
          <p:cNvPr id="1041" name="Google Shape;1041;p76"/>
          <p:cNvSpPr txBox="1"/>
          <p:nvPr/>
        </p:nvSpPr>
        <p:spPr>
          <a:xfrm>
            <a:off x="471931" y="136270"/>
            <a:ext cx="4025265" cy="101600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1042" name="Google Shape;1042;p7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43" name="Google Shape;1043;p7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76"/>
          <p:cNvSpPr txBox="1"/>
          <p:nvPr/>
        </p:nvSpPr>
        <p:spPr>
          <a:xfrm>
            <a:off x="10928604" y="4648200"/>
            <a:ext cx="829310" cy="685800"/>
          </a:xfrm>
          <a:prstGeom prst="rect">
            <a:avLst/>
          </a:prstGeom>
          <a:solidFill>
            <a:srgbClr val="385622"/>
          </a:solidFill>
          <a:ln cap="flat" cmpd="sng" w="12700">
            <a:solidFill>
              <a:srgbClr val="2E528F"/>
            </a:solidFill>
            <a:prstDash val="solid"/>
            <a:round/>
            <a:headEnd len="sm" w="sm" type="none"/>
            <a:tailEnd len="sm" w="sm" type="none"/>
          </a:ln>
        </p:spPr>
        <p:txBody>
          <a:bodyPr anchorCtr="0" anchor="t" bIns="0" lIns="0" spcFirstLastPara="1" rIns="0" wrap="square" tIns="54600">
            <a:spAutoFit/>
          </a:bodyPr>
          <a:lstStyle/>
          <a:p>
            <a:pPr indent="0" lvl="0" marL="1270" marR="0" rtl="0" algn="ctr">
              <a:lnSpc>
                <a:spcPct val="100000"/>
              </a:lnSpc>
              <a:spcBef>
                <a:spcPts val="0"/>
              </a:spcBef>
              <a:spcAft>
                <a:spcPts val="0"/>
              </a:spcAft>
              <a:buNone/>
            </a:pPr>
            <a:r>
              <a:rPr lang="en-US" sz="1800">
                <a:solidFill>
                  <a:srgbClr val="E7E6E6"/>
                </a:solidFill>
                <a:latin typeface="Calibri"/>
                <a:ea typeface="Calibri"/>
                <a:cs typeface="Calibri"/>
                <a:sym typeface="Calibri"/>
              </a:rPr>
              <a:t>y=x+1;</a:t>
            </a:r>
            <a:endParaRPr sz="1800">
              <a:solidFill>
                <a:schemeClr val="dk1"/>
              </a:solidFill>
              <a:latin typeface="Calibri"/>
              <a:ea typeface="Calibri"/>
              <a:cs typeface="Calibri"/>
              <a:sym typeface="Calibri"/>
            </a:endParaRPr>
          </a:p>
          <a:p>
            <a:pPr indent="0" lvl="0" marL="2540" marR="0" rtl="0" algn="ctr">
              <a:lnSpc>
                <a:spcPct val="100000"/>
              </a:lnSpc>
              <a:spcBef>
                <a:spcPts val="0"/>
              </a:spcBef>
              <a:spcAft>
                <a:spcPts val="0"/>
              </a:spcAft>
              <a:buNone/>
            </a:pPr>
            <a:r>
              <a:rPr lang="en-US" sz="1800">
                <a:solidFill>
                  <a:srgbClr val="E7E6E6"/>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
        <p:nvSpPr>
          <p:cNvPr id="1045" name="Google Shape;1045;p76"/>
          <p:cNvSpPr txBox="1"/>
          <p:nvPr/>
        </p:nvSpPr>
        <p:spPr>
          <a:xfrm>
            <a:off x="10503407" y="3314700"/>
            <a:ext cx="1409700" cy="2298700"/>
          </a:xfrm>
          <a:prstGeom prst="rect">
            <a:avLst/>
          </a:prstGeom>
          <a:solidFill>
            <a:srgbClr val="EC7C30"/>
          </a:solidFill>
          <a:ln cap="flat" cmpd="sng" w="12700">
            <a:solidFill>
              <a:srgbClr val="2E528F"/>
            </a:solidFill>
            <a:prstDash val="solid"/>
            <a:round/>
            <a:headEnd len="sm" w="sm" type="none"/>
            <a:tailEnd len="sm" w="sm" type="none"/>
          </a:ln>
        </p:spPr>
        <p:txBody>
          <a:bodyPr anchorCtr="0" anchor="t" bIns="0" lIns="0" spcFirstLastPara="1" rIns="0" wrap="square" tIns="37450">
            <a:spAutoFit/>
          </a:bodyPr>
          <a:lstStyle/>
          <a:p>
            <a:pPr indent="0" lvl="0" marL="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int x=10;</a:t>
            </a:r>
            <a:endParaRPr sz="1800">
              <a:solidFill>
                <a:schemeClr val="dk1"/>
              </a:solidFill>
              <a:latin typeface="Calibri"/>
              <a:ea typeface="Calibri"/>
              <a:cs typeface="Calibri"/>
              <a:sym typeface="Calibri"/>
            </a:endParaRPr>
          </a:p>
          <a:p>
            <a:pPr indent="0" lvl="0" marL="127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127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2600">
              <a:solidFill>
                <a:schemeClr val="dk1"/>
              </a:solidFill>
              <a:latin typeface="Calibri"/>
              <a:ea typeface="Calibri"/>
              <a:cs typeface="Calibri"/>
              <a:sym typeface="Calibri"/>
            </a:endParaRPr>
          </a:p>
          <a:p>
            <a:pPr indent="0" lvl="0" marL="248920" marR="0" rtl="0" algn="l">
              <a:lnSpc>
                <a:spcPct val="100000"/>
              </a:lnSpc>
              <a:spcBef>
                <a:spcPts val="5"/>
              </a:spcBef>
              <a:spcAft>
                <a:spcPts val="0"/>
              </a:spcAft>
              <a:buNone/>
            </a:pPr>
            <a:r>
              <a:rPr b="1" lang="en-US" sz="1800">
                <a:solidFill>
                  <a:srgbClr val="001F5F"/>
                </a:solidFill>
                <a:latin typeface="Calibri"/>
                <a:ea typeface="Calibri"/>
                <a:cs typeface="Calibri"/>
                <a:sym typeface="Calibri"/>
              </a:rPr>
              <a:t>p</a:t>
            </a:r>
            <a:endParaRPr sz="1800">
              <a:solidFill>
                <a:schemeClr val="dk1"/>
              </a:solidFill>
              <a:latin typeface="Calibri"/>
              <a:ea typeface="Calibri"/>
              <a:cs typeface="Calibri"/>
              <a:sym typeface="Calibri"/>
            </a:endParaRPr>
          </a:p>
        </p:txBody>
      </p:sp>
      <p:sp>
        <p:nvSpPr>
          <p:cNvPr id="1046" name="Google Shape;1046;p76"/>
          <p:cNvSpPr txBox="1"/>
          <p:nvPr/>
        </p:nvSpPr>
        <p:spPr>
          <a:xfrm>
            <a:off x="10314178" y="3263010"/>
            <a:ext cx="1485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1F5F"/>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0" name="Shape 1050"/>
        <p:cNvGrpSpPr/>
        <p:nvPr/>
      </p:nvGrpSpPr>
      <p:grpSpPr>
        <a:xfrm>
          <a:off x="0" y="0"/>
          <a:ext cx="0" cy="0"/>
          <a:chOff x="0" y="0"/>
          <a:chExt cx="0" cy="0"/>
        </a:xfrm>
      </p:grpSpPr>
      <p:graphicFrame>
        <p:nvGraphicFramePr>
          <p:cNvPr id="1051" name="Google Shape;1051;p77"/>
          <p:cNvGraphicFramePr/>
          <p:nvPr/>
        </p:nvGraphicFramePr>
        <p:xfrm>
          <a:off x="951230" y="5221275"/>
          <a:ext cx="3000000" cy="3000000"/>
        </p:xfrm>
        <a:graphic>
          <a:graphicData uri="http://schemas.openxmlformats.org/drawingml/2006/table">
            <a:tbl>
              <a:tblPr bandRow="1" firstRow="1">
                <a:noFill/>
                <a:tableStyleId>{705A1287-8E61-416F-9323-475824CCD09E}</a:tableStyleId>
              </a:tblPr>
              <a:tblGrid>
                <a:gridCol w="708650"/>
                <a:gridCol w="252100"/>
                <a:gridCol w="251450"/>
                <a:gridCol w="2237100"/>
              </a:tblGrid>
              <a:tr h="283125">
                <a:tc>
                  <a:txBody>
                    <a:bodyPr/>
                    <a:lstStyle/>
                    <a:p>
                      <a:pPr indent="0" lvl="0" marL="31750" marR="0" rtl="0" algn="l">
                        <a:lnSpc>
                          <a:spcPct val="94444"/>
                        </a:lnSpc>
                        <a:spcBef>
                          <a:spcPts val="0"/>
                        </a:spcBef>
                        <a:spcAft>
                          <a:spcPts val="0"/>
                        </a:spcAft>
                        <a:buNone/>
                      </a:pPr>
                      <a:r>
                        <a:rPr lang="en-US" sz="1800" u="none" cap="none" strike="noStrike">
                          <a:latin typeface="Consolas"/>
                          <a:ea typeface="Consolas"/>
                          <a:cs typeface="Consolas"/>
                          <a:sym typeface="Consolas"/>
                        </a:rPr>
                        <a:t>- </a:t>
                      </a:r>
                      <a:r>
                        <a:rPr b="1" lang="en-US" sz="1800" u="none" cap="none" strike="noStrike">
                          <a:latin typeface="Consolas"/>
                          <a:ea typeface="Consolas"/>
                          <a:cs typeface="Consolas"/>
                          <a:sym typeface="Consolas"/>
                        </a:rPr>
                        <a:t>val</a:t>
                      </a:r>
                      <a:endParaRPr sz="1800" u="none" cap="none" strike="noStrike">
                        <a:latin typeface="Consolas"/>
                        <a:ea typeface="Consolas"/>
                        <a:cs typeface="Consolas"/>
                        <a:sym typeface="Consolas"/>
                      </a:endParaRPr>
                    </a:p>
                  </a:txBody>
                  <a:tcPr marT="0" marB="0" marR="0" marL="0"/>
                </a:tc>
                <a:tc>
                  <a:txBody>
                    <a:bodyPr/>
                    <a:lstStyle/>
                    <a:p>
                      <a:pPr indent="0" lvl="0" marL="51435" marR="0" rtl="0" algn="l">
                        <a:lnSpc>
                          <a:spcPct val="94444"/>
                        </a:lnSpc>
                        <a:spcBef>
                          <a:spcPts val="0"/>
                        </a:spcBef>
                        <a:spcAft>
                          <a:spcPts val="0"/>
                        </a:spcAft>
                        <a:buNone/>
                      </a:pPr>
                      <a:r>
                        <a:rPr b="1" lang="en-US" sz="1800" u="none" cap="none" strike="noStrike">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tc>
                <a:tc>
                  <a:txBody>
                    <a:bodyPr/>
                    <a:lstStyle/>
                    <a:p>
                      <a:pPr indent="0" lvl="0" marL="51435" marR="0" rtl="0" algn="l">
                        <a:lnSpc>
                          <a:spcPct val="94444"/>
                        </a:lnSpc>
                        <a:spcBef>
                          <a:spcPts val="0"/>
                        </a:spcBef>
                        <a:spcAft>
                          <a:spcPts val="0"/>
                        </a:spcAft>
                        <a:buNone/>
                      </a:pPr>
                      <a:r>
                        <a:rPr b="1"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50800" marR="0" rtl="0" algn="l">
                        <a:lnSpc>
                          <a:spcPct val="94444"/>
                        </a:lnSpc>
                        <a:spcBef>
                          <a:spcPts val="0"/>
                        </a:spcBef>
                        <a:spcAft>
                          <a:spcPts val="0"/>
                        </a:spcAft>
                        <a:buNone/>
                      </a:pPr>
                      <a:r>
                        <a:rPr b="1" lang="en-US" sz="1800" u="none" cap="none" strike="noStrike">
                          <a:latin typeface="Consolas"/>
                          <a:ea typeface="Consolas"/>
                          <a:cs typeface="Consolas"/>
                          <a:sym typeface="Consolas"/>
                        </a:rPr>
                        <a:t>4*5;</a:t>
                      </a:r>
                      <a:endParaRPr sz="1800" u="none" cap="none" strike="noStrike">
                        <a:latin typeface="Consolas"/>
                        <a:ea typeface="Consolas"/>
                        <a:cs typeface="Consolas"/>
                        <a:sym typeface="Consolas"/>
                      </a:endParaRPr>
                    </a:p>
                  </a:txBody>
                  <a:tcPr marT="0" marB="0" marR="0" marL="0"/>
                </a:tc>
              </a:tr>
              <a:tr h="337700">
                <a:tc>
                  <a:txBody>
                    <a:bodyPr/>
                    <a:lstStyle/>
                    <a:p>
                      <a:pPr indent="-250190" lvl="0" marL="281305" marR="0" rtl="0" algn="l">
                        <a:lnSpc>
                          <a:spcPct val="118055"/>
                        </a:lnSpc>
                        <a:spcBef>
                          <a:spcPts val="0"/>
                        </a:spcBef>
                        <a:spcAft>
                          <a:spcPts val="0"/>
                        </a:spcAft>
                        <a:buClr>
                          <a:srgbClr val="006FC0"/>
                        </a:buClr>
                        <a:buSzPts val="1800"/>
                        <a:buFont typeface="Consolas"/>
                        <a:buChar char="&gt;"/>
                      </a:pPr>
                      <a:r>
                        <a:rPr b="1" lang="en-US" sz="1800" u="none" cap="none" strike="noStrike">
                          <a:solidFill>
                            <a:srgbClr val="006FC0"/>
                          </a:solidFill>
                          <a:latin typeface="Consolas"/>
                          <a:ea typeface="Consolas"/>
                          <a:cs typeface="Consolas"/>
                          <a:sym typeface="Consolas"/>
                        </a:rPr>
                        <a:t>val</a:t>
                      </a:r>
                      <a:endParaRPr sz="1800" u="none" cap="none" strike="noStrike">
                        <a:latin typeface="Consolas"/>
                        <a:ea typeface="Consolas"/>
                        <a:cs typeface="Consolas"/>
                        <a:sym typeface="Consolas"/>
                      </a:endParaRPr>
                    </a:p>
                  </a:txBody>
                  <a:tcPr marT="0" marB="0" marR="0" marL="0"/>
                </a:tc>
                <a:tc>
                  <a:txBody>
                    <a:bodyPr/>
                    <a:lstStyle/>
                    <a:p>
                      <a:pPr indent="0" lvl="0" marL="74295" marR="0" rtl="0" algn="l">
                        <a:lnSpc>
                          <a:spcPct val="118055"/>
                        </a:lnSpc>
                        <a:spcBef>
                          <a:spcPts val="0"/>
                        </a:spcBef>
                        <a:spcAft>
                          <a:spcPts val="0"/>
                        </a:spcAft>
                        <a:buNone/>
                      </a:pPr>
                      <a:r>
                        <a:rPr b="1" lang="en-US" sz="1800" u="none" cap="none" strike="noStrike">
                          <a:solidFill>
                            <a:srgbClr val="006FC0"/>
                          </a:solidFill>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tc>
                <a:tc>
                  <a:txBody>
                    <a:bodyPr/>
                    <a:lstStyle/>
                    <a:p>
                      <a:pPr indent="0" lvl="0" marL="73660" marR="0" rtl="0" algn="l">
                        <a:lnSpc>
                          <a:spcPct val="118055"/>
                        </a:lnSpc>
                        <a:spcBef>
                          <a:spcPts val="0"/>
                        </a:spcBef>
                        <a:spcAft>
                          <a:spcPts val="0"/>
                        </a:spcAft>
                        <a:buNone/>
                      </a:pPr>
                      <a:r>
                        <a:rPr b="1" lang="en-US" sz="1800" u="none" cap="none" strike="noStrike">
                          <a:solidFill>
                            <a:srgbClr val="006FC0"/>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73025" marR="0" rtl="0" algn="l">
                        <a:lnSpc>
                          <a:spcPct val="118055"/>
                        </a:lnSpc>
                        <a:spcBef>
                          <a:spcPts val="0"/>
                        </a:spcBef>
                        <a:spcAft>
                          <a:spcPts val="0"/>
                        </a:spcAft>
                        <a:buNone/>
                      </a:pPr>
                      <a:r>
                        <a:rPr b="1" lang="en-US" sz="1800" u="none" cap="none" strike="noStrike">
                          <a:solidFill>
                            <a:srgbClr val="006FC0"/>
                          </a:solidFill>
                          <a:latin typeface="Consolas"/>
                          <a:ea typeface="Consolas"/>
                          <a:cs typeface="Consolas"/>
                          <a:sym typeface="Consolas"/>
                        </a:rPr>
                        <a:t>20 : int</a:t>
                      </a:r>
                      <a:endParaRPr sz="1800" u="none" cap="none" strike="noStrike">
                        <a:latin typeface="Consolas"/>
                        <a:ea typeface="Consolas"/>
                        <a:cs typeface="Consolas"/>
                        <a:sym typeface="Consolas"/>
                      </a:endParaRPr>
                    </a:p>
                  </a:txBody>
                  <a:tcPr marT="0" marB="0" marR="0" marL="0"/>
                </a:tc>
              </a:tr>
              <a:tr h="338325">
                <a:tc>
                  <a:txBody>
                    <a:bodyPr/>
                    <a:lstStyle/>
                    <a:p>
                      <a:pPr indent="0" lvl="0" marL="31750" marR="0" rtl="0" algn="l">
                        <a:lnSpc>
                          <a:spcPct val="118333"/>
                        </a:lnSpc>
                        <a:spcBef>
                          <a:spcPts val="0"/>
                        </a:spcBef>
                        <a:spcAft>
                          <a:spcPts val="0"/>
                        </a:spcAft>
                        <a:buNone/>
                      </a:pPr>
                      <a:r>
                        <a:rPr lang="en-US" sz="1800" u="none" cap="none" strike="noStrike">
                          <a:latin typeface="Consolas"/>
                          <a:ea typeface="Consolas"/>
                          <a:cs typeface="Consolas"/>
                          <a:sym typeface="Consolas"/>
                        </a:rPr>
                        <a:t>- </a:t>
                      </a:r>
                      <a:r>
                        <a:rPr b="1" lang="en-US" sz="1800" u="none" cap="none" strike="noStrike">
                          <a:latin typeface="Consolas"/>
                          <a:ea typeface="Consolas"/>
                          <a:cs typeface="Consolas"/>
                          <a:sym typeface="Consolas"/>
                        </a:rPr>
                        <a:t>val</a:t>
                      </a:r>
                      <a:endParaRPr sz="1800" u="none" cap="none" strike="noStrike">
                        <a:latin typeface="Consolas"/>
                        <a:ea typeface="Consolas"/>
                        <a:cs typeface="Consolas"/>
                        <a:sym typeface="Consolas"/>
                      </a:endParaRPr>
                    </a:p>
                  </a:txBody>
                  <a:tcPr marT="0" marB="0" marR="0" marL="0"/>
                </a:tc>
                <a:tc>
                  <a:txBody>
                    <a:bodyPr/>
                    <a:lstStyle/>
                    <a:p>
                      <a:pPr indent="0" lvl="0" marL="51435" marR="0" rtl="0" algn="l">
                        <a:lnSpc>
                          <a:spcPct val="118333"/>
                        </a:lnSpc>
                        <a:spcBef>
                          <a:spcPts val="0"/>
                        </a:spcBef>
                        <a:spcAft>
                          <a:spcPts val="0"/>
                        </a:spcAft>
                        <a:buNone/>
                      </a:pPr>
                      <a:r>
                        <a:rPr b="1" lang="en-US" sz="1800" u="none" cap="none" strike="noStrike">
                          <a:latin typeface="Consolas"/>
                          <a:ea typeface="Consolas"/>
                          <a:cs typeface="Consolas"/>
                          <a:sym typeface="Consolas"/>
                        </a:rPr>
                        <a:t>s</a:t>
                      </a:r>
                      <a:endParaRPr sz="1800" u="none" cap="none" strike="noStrike">
                        <a:latin typeface="Consolas"/>
                        <a:ea typeface="Consolas"/>
                        <a:cs typeface="Consolas"/>
                        <a:sym typeface="Consolas"/>
                      </a:endParaRPr>
                    </a:p>
                  </a:txBody>
                  <a:tcPr marT="0" marB="0" marR="0" marL="0"/>
                </a:tc>
                <a:tc>
                  <a:txBody>
                    <a:bodyPr/>
                    <a:lstStyle/>
                    <a:p>
                      <a:pPr indent="0" lvl="0" marL="50800" marR="0" rtl="0" algn="l">
                        <a:lnSpc>
                          <a:spcPct val="118333"/>
                        </a:lnSpc>
                        <a:spcBef>
                          <a:spcPts val="0"/>
                        </a:spcBef>
                        <a:spcAft>
                          <a:spcPts val="0"/>
                        </a:spcAft>
                        <a:buNone/>
                      </a:pPr>
                      <a:r>
                        <a:rPr b="1"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51435" marR="0" rtl="0" algn="l">
                        <a:lnSpc>
                          <a:spcPct val="118333"/>
                        </a:lnSpc>
                        <a:spcBef>
                          <a:spcPts val="0"/>
                        </a:spcBef>
                        <a:spcAft>
                          <a:spcPts val="0"/>
                        </a:spcAft>
                        <a:buNone/>
                      </a:pPr>
                      <a:r>
                        <a:rPr b="1" lang="en-US" sz="1800" u="none" cap="none" strike="noStrike">
                          <a:latin typeface="Consolas"/>
                          <a:ea typeface="Consolas"/>
                          <a:cs typeface="Consolas"/>
                          <a:sym typeface="Consolas"/>
                        </a:rPr>
                        <a:t>"Abc" ^ "def";</a:t>
                      </a:r>
                      <a:endParaRPr sz="1800" u="none" cap="none" strike="noStrike">
                        <a:latin typeface="Consolas"/>
                        <a:ea typeface="Consolas"/>
                        <a:cs typeface="Consolas"/>
                        <a:sym typeface="Consolas"/>
                      </a:endParaRPr>
                    </a:p>
                  </a:txBody>
                  <a:tcPr marT="0" marB="0" marR="0" marL="0"/>
                </a:tc>
              </a:tr>
              <a:tr h="283475">
                <a:tc>
                  <a:txBody>
                    <a:bodyPr/>
                    <a:lstStyle/>
                    <a:p>
                      <a:pPr indent="-250190" lvl="0" marL="281305" marR="0" rtl="0" algn="l">
                        <a:lnSpc>
                          <a:spcPct val="118333"/>
                        </a:lnSpc>
                        <a:spcBef>
                          <a:spcPts val="0"/>
                        </a:spcBef>
                        <a:spcAft>
                          <a:spcPts val="0"/>
                        </a:spcAft>
                        <a:buClr>
                          <a:srgbClr val="006FC0"/>
                        </a:buClr>
                        <a:buSzPts val="1800"/>
                        <a:buFont typeface="Consolas"/>
                        <a:buChar char="&gt;"/>
                      </a:pPr>
                      <a:r>
                        <a:rPr b="1" lang="en-US" sz="1800" u="none" cap="none" strike="noStrike">
                          <a:solidFill>
                            <a:srgbClr val="006FC0"/>
                          </a:solidFill>
                          <a:latin typeface="Consolas"/>
                          <a:ea typeface="Consolas"/>
                          <a:cs typeface="Consolas"/>
                          <a:sym typeface="Consolas"/>
                        </a:rPr>
                        <a:t>val</a:t>
                      </a:r>
                      <a:endParaRPr sz="1800" u="none" cap="none" strike="noStrike">
                        <a:latin typeface="Consolas"/>
                        <a:ea typeface="Consolas"/>
                        <a:cs typeface="Consolas"/>
                        <a:sym typeface="Consolas"/>
                      </a:endParaRPr>
                    </a:p>
                  </a:txBody>
                  <a:tcPr marT="0" marB="0" marR="0" marL="0"/>
                </a:tc>
                <a:tc>
                  <a:txBody>
                    <a:bodyPr/>
                    <a:lstStyle/>
                    <a:p>
                      <a:pPr indent="0" lvl="0" marL="74295" marR="0" rtl="0" algn="l">
                        <a:lnSpc>
                          <a:spcPct val="118333"/>
                        </a:lnSpc>
                        <a:spcBef>
                          <a:spcPts val="0"/>
                        </a:spcBef>
                        <a:spcAft>
                          <a:spcPts val="0"/>
                        </a:spcAft>
                        <a:buNone/>
                      </a:pPr>
                      <a:r>
                        <a:rPr b="1" lang="en-US" sz="1800" u="none" cap="none" strike="noStrike">
                          <a:solidFill>
                            <a:srgbClr val="006FC0"/>
                          </a:solidFill>
                          <a:latin typeface="Consolas"/>
                          <a:ea typeface="Consolas"/>
                          <a:cs typeface="Consolas"/>
                          <a:sym typeface="Consolas"/>
                        </a:rPr>
                        <a:t>s</a:t>
                      </a:r>
                      <a:endParaRPr sz="1800" u="none" cap="none" strike="noStrike">
                        <a:latin typeface="Consolas"/>
                        <a:ea typeface="Consolas"/>
                        <a:cs typeface="Consolas"/>
                        <a:sym typeface="Consolas"/>
                      </a:endParaRPr>
                    </a:p>
                  </a:txBody>
                  <a:tcPr marT="0" marB="0" marR="0" marL="0"/>
                </a:tc>
                <a:tc>
                  <a:txBody>
                    <a:bodyPr/>
                    <a:lstStyle/>
                    <a:p>
                      <a:pPr indent="0" lvl="0" marL="73660" marR="0" rtl="0" algn="l">
                        <a:lnSpc>
                          <a:spcPct val="118333"/>
                        </a:lnSpc>
                        <a:spcBef>
                          <a:spcPts val="0"/>
                        </a:spcBef>
                        <a:spcAft>
                          <a:spcPts val="0"/>
                        </a:spcAft>
                        <a:buNone/>
                      </a:pPr>
                      <a:r>
                        <a:rPr b="1" lang="en-US" sz="1800" u="none" cap="none" strike="noStrike">
                          <a:solidFill>
                            <a:srgbClr val="006FC0"/>
                          </a:solidFill>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73025" marR="0" rtl="0" algn="l">
                        <a:lnSpc>
                          <a:spcPct val="118333"/>
                        </a:lnSpc>
                        <a:spcBef>
                          <a:spcPts val="0"/>
                        </a:spcBef>
                        <a:spcAft>
                          <a:spcPts val="0"/>
                        </a:spcAft>
                        <a:buNone/>
                      </a:pPr>
                      <a:r>
                        <a:rPr b="1" lang="en-US" sz="1800" u="none" cap="none" strike="noStrike">
                          <a:solidFill>
                            <a:srgbClr val="006FC0"/>
                          </a:solidFill>
                          <a:latin typeface="Consolas"/>
                          <a:ea typeface="Consolas"/>
                          <a:cs typeface="Consolas"/>
                          <a:sym typeface="Consolas"/>
                        </a:rPr>
                        <a:t>"Abcdef" : string</a:t>
                      </a:r>
                      <a:endParaRPr sz="1800" u="none" cap="none" strike="noStrike">
                        <a:latin typeface="Consolas"/>
                        <a:ea typeface="Consolas"/>
                        <a:cs typeface="Consolas"/>
                        <a:sym typeface="Consolas"/>
                      </a:endParaRPr>
                    </a:p>
                  </a:txBody>
                  <a:tcPr marT="0" marB="0" marR="0" marL="0"/>
                </a:tc>
              </a:tr>
            </a:tbl>
          </a:graphicData>
        </a:graphic>
      </p:graphicFrame>
      <p:pic>
        <p:nvPicPr>
          <p:cNvPr id="1052" name="Google Shape;1052;p7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53" name="Google Shape;1053;p7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p7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055" name="Google Shape;1055;p77"/>
          <p:cNvSpPr/>
          <p:nvPr/>
        </p:nvSpPr>
        <p:spPr>
          <a:xfrm>
            <a:off x="4661915" y="6299961"/>
            <a:ext cx="1003935" cy="108585"/>
          </a:xfrm>
          <a:custGeom>
            <a:rect b="b" l="l" r="r" t="t"/>
            <a:pathLst>
              <a:path extrusionOk="0" h="108585" w="1003935">
                <a:moveTo>
                  <a:pt x="75946" y="31902"/>
                </a:moveTo>
                <a:lnTo>
                  <a:pt x="0" y="70548"/>
                </a:lnTo>
                <a:lnTo>
                  <a:pt x="76454" y="108102"/>
                </a:lnTo>
                <a:lnTo>
                  <a:pt x="76242" y="76441"/>
                </a:lnTo>
                <a:lnTo>
                  <a:pt x="63500" y="76441"/>
                </a:lnTo>
                <a:lnTo>
                  <a:pt x="63373" y="63741"/>
                </a:lnTo>
                <a:lnTo>
                  <a:pt x="76157" y="63612"/>
                </a:lnTo>
                <a:lnTo>
                  <a:pt x="75946" y="31902"/>
                </a:lnTo>
                <a:close/>
              </a:path>
              <a:path extrusionOk="0" h="108585" w="1003935">
                <a:moveTo>
                  <a:pt x="76157" y="63612"/>
                </a:moveTo>
                <a:lnTo>
                  <a:pt x="63373" y="63741"/>
                </a:lnTo>
                <a:lnTo>
                  <a:pt x="63500" y="76441"/>
                </a:lnTo>
                <a:lnTo>
                  <a:pt x="76242" y="76312"/>
                </a:lnTo>
                <a:lnTo>
                  <a:pt x="76157" y="63612"/>
                </a:lnTo>
                <a:close/>
              </a:path>
              <a:path extrusionOk="0" h="108585" w="1003935">
                <a:moveTo>
                  <a:pt x="76242" y="76312"/>
                </a:moveTo>
                <a:lnTo>
                  <a:pt x="63500" y="76441"/>
                </a:lnTo>
                <a:lnTo>
                  <a:pt x="76242" y="76441"/>
                </a:lnTo>
                <a:lnTo>
                  <a:pt x="76242" y="76312"/>
                </a:lnTo>
                <a:close/>
              </a:path>
              <a:path extrusionOk="0" h="108585" w="1003935">
                <a:moveTo>
                  <a:pt x="139446" y="62572"/>
                </a:moveTo>
                <a:lnTo>
                  <a:pt x="93472" y="63436"/>
                </a:lnTo>
                <a:lnTo>
                  <a:pt x="76157" y="63612"/>
                </a:lnTo>
                <a:lnTo>
                  <a:pt x="76242" y="76312"/>
                </a:lnTo>
                <a:lnTo>
                  <a:pt x="184531" y="74129"/>
                </a:lnTo>
                <a:lnTo>
                  <a:pt x="269367" y="70980"/>
                </a:lnTo>
                <a:lnTo>
                  <a:pt x="345439" y="66878"/>
                </a:lnTo>
                <a:lnTo>
                  <a:pt x="395097" y="63258"/>
                </a:lnTo>
                <a:lnTo>
                  <a:pt x="403064" y="62585"/>
                </a:lnTo>
                <a:lnTo>
                  <a:pt x="139319" y="62585"/>
                </a:lnTo>
                <a:close/>
              </a:path>
              <a:path extrusionOk="0" h="108585" w="1003935">
                <a:moveTo>
                  <a:pt x="268859" y="58292"/>
                </a:moveTo>
                <a:lnTo>
                  <a:pt x="227330" y="60007"/>
                </a:lnTo>
                <a:lnTo>
                  <a:pt x="139319" y="62585"/>
                </a:lnTo>
                <a:lnTo>
                  <a:pt x="403064" y="62585"/>
                </a:lnTo>
                <a:lnTo>
                  <a:pt x="409829" y="62014"/>
                </a:lnTo>
                <a:lnTo>
                  <a:pt x="436753" y="59334"/>
                </a:lnTo>
                <a:lnTo>
                  <a:pt x="445875" y="58305"/>
                </a:lnTo>
                <a:lnTo>
                  <a:pt x="268732" y="58305"/>
                </a:lnTo>
                <a:close/>
              </a:path>
              <a:path extrusionOk="0" h="108585" w="1003935">
                <a:moveTo>
                  <a:pt x="344678" y="54203"/>
                </a:moveTo>
                <a:lnTo>
                  <a:pt x="268732" y="58305"/>
                </a:lnTo>
                <a:lnTo>
                  <a:pt x="445988" y="58292"/>
                </a:lnTo>
                <a:lnTo>
                  <a:pt x="448691" y="57988"/>
                </a:lnTo>
                <a:lnTo>
                  <a:pt x="459739" y="56553"/>
                </a:lnTo>
                <a:lnTo>
                  <a:pt x="469519" y="55105"/>
                </a:lnTo>
                <a:lnTo>
                  <a:pt x="474899" y="54216"/>
                </a:lnTo>
                <a:lnTo>
                  <a:pt x="344678" y="54216"/>
                </a:lnTo>
                <a:close/>
              </a:path>
              <a:path extrusionOk="0" h="108585" w="1003935">
                <a:moveTo>
                  <a:pt x="378460" y="51828"/>
                </a:moveTo>
                <a:lnTo>
                  <a:pt x="361823" y="53073"/>
                </a:lnTo>
                <a:lnTo>
                  <a:pt x="344678" y="54216"/>
                </a:lnTo>
                <a:lnTo>
                  <a:pt x="474976" y="54203"/>
                </a:lnTo>
                <a:lnTo>
                  <a:pt x="478282" y="53657"/>
                </a:lnTo>
                <a:lnTo>
                  <a:pt x="485901" y="52184"/>
                </a:lnTo>
                <a:lnTo>
                  <a:pt x="487278" y="51841"/>
                </a:lnTo>
                <a:lnTo>
                  <a:pt x="378460" y="51841"/>
                </a:lnTo>
                <a:close/>
              </a:path>
              <a:path extrusionOk="0" h="108585" w="1003935">
                <a:moveTo>
                  <a:pt x="422529" y="48031"/>
                </a:moveTo>
                <a:lnTo>
                  <a:pt x="408686" y="49364"/>
                </a:lnTo>
                <a:lnTo>
                  <a:pt x="393954" y="50596"/>
                </a:lnTo>
                <a:lnTo>
                  <a:pt x="378460" y="51841"/>
                </a:lnTo>
                <a:lnTo>
                  <a:pt x="487329" y="51828"/>
                </a:lnTo>
                <a:lnTo>
                  <a:pt x="492379" y="50571"/>
                </a:lnTo>
                <a:lnTo>
                  <a:pt x="497713" y="48907"/>
                </a:lnTo>
                <a:lnTo>
                  <a:pt x="499826" y="48044"/>
                </a:lnTo>
                <a:lnTo>
                  <a:pt x="422529" y="48044"/>
                </a:lnTo>
                <a:close/>
              </a:path>
              <a:path extrusionOk="0" h="108585" w="1003935">
                <a:moveTo>
                  <a:pt x="504564" y="45377"/>
                </a:moveTo>
                <a:lnTo>
                  <a:pt x="447180" y="45389"/>
                </a:lnTo>
                <a:lnTo>
                  <a:pt x="422529" y="48044"/>
                </a:lnTo>
                <a:lnTo>
                  <a:pt x="499857" y="48031"/>
                </a:lnTo>
                <a:lnTo>
                  <a:pt x="502158" y="47091"/>
                </a:lnTo>
                <a:lnTo>
                  <a:pt x="504564" y="45377"/>
                </a:lnTo>
                <a:close/>
              </a:path>
              <a:path extrusionOk="0" h="108585" w="1003935">
                <a:moveTo>
                  <a:pt x="506331" y="43967"/>
                </a:moveTo>
                <a:lnTo>
                  <a:pt x="457865" y="43980"/>
                </a:lnTo>
                <a:lnTo>
                  <a:pt x="447167" y="45389"/>
                </a:lnTo>
                <a:lnTo>
                  <a:pt x="504564" y="45377"/>
                </a:lnTo>
                <a:lnTo>
                  <a:pt x="506222" y="44195"/>
                </a:lnTo>
                <a:lnTo>
                  <a:pt x="506331" y="43967"/>
                </a:lnTo>
                <a:close/>
              </a:path>
              <a:path extrusionOk="0" h="108585" w="1003935">
                <a:moveTo>
                  <a:pt x="507225" y="41135"/>
                </a:moveTo>
                <a:lnTo>
                  <a:pt x="476117" y="41136"/>
                </a:lnTo>
                <a:lnTo>
                  <a:pt x="467487" y="42570"/>
                </a:lnTo>
                <a:lnTo>
                  <a:pt x="457835" y="43980"/>
                </a:lnTo>
                <a:lnTo>
                  <a:pt x="506331" y="43967"/>
                </a:lnTo>
                <a:lnTo>
                  <a:pt x="507191" y="42176"/>
                </a:lnTo>
                <a:lnTo>
                  <a:pt x="506349" y="42176"/>
                </a:lnTo>
                <a:lnTo>
                  <a:pt x="507225" y="41135"/>
                </a:lnTo>
                <a:close/>
              </a:path>
              <a:path extrusionOk="0" h="108585" w="1003935">
                <a:moveTo>
                  <a:pt x="508381" y="39763"/>
                </a:moveTo>
                <a:lnTo>
                  <a:pt x="506349" y="42176"/>
                </a:lnTo>
                <a:lnTo>
                  <a:pt x="507553" y="41325"/>
                </a:lnTo>
                <a:lnTo>
                  <a:pt x="507364" y="41325"/>
                </a:lnTo>
                <a:lnTo>
                  <a:pt x="507702" y="41119"/>
                </a:lnTo>
                <a:lnTo>
                  <a:pt x="508381" y="39763"/>
                </a:lnTo>
                <a:close/>
              </a:path>
              <a:path extrusionOk="0" h="108585" w="1003935">
                <a:moveTo>
                  <a:pt x="507625" y="41275"/>
                </a:moveTo>
                <a:lnTo>
                  <a:pt x="506349" y="42176"/>
                </a:lnTo>
                <a:lnTo>
                  <a:pt x="507191" y="42176"/>
                </a:lnTo>
                <a:lnTo>
                  <a:pt x="507625" y="41275"/>
                </a:lnTo>
                <a:close/>
              </a:path>
              <a:path extrusionOk="0" h="108585" w="1003935">
                <a:moveTo>
                  <a:pt x="507694" y="41136"/>
                </a:moveTo>
                <a:lnTo>
                  <a:pt x="507364" y="41325"/>
                </a:lnTo>
                <a:lnTo>
                  <a:pt x="507664" y="41197"/>
                </a:lnTo>
                <a:close/>
              </a:path>
              <a:path extrusionOk="0" h="108585" w="1003935">
                <a:moveTo>
                  <a:pt x="507664" y="41197"/>
                </a:moveTo>
                <a:lnTo>
                  <a:pt x="507364" y="41325"/>
                </a:lnTo>
                <a:lnTo>
                  <a:pt x="507553" y="41325"/>
                </a:lnTo>
                <a:lnTo>
                  <a:pt x="507664" y="41197"/>
                </a:lnTo>
                <a:close/>
              </a:path>
              <a:path extrusionOk="0" h="108585" w="1003935">
                <a:moveTo>
                  <a:pt x="507845" y="41119"/>
                </a:moveTo>
                <a:lnTo>
                  <a:pt x="507625" y="41275"/>
                </a:lnTo>
                <a:lnTo>
                  <a:pt x="507845" y="41119"/>
                </a:lnTo>
                <a:close/>
              </a:path>
              <a:path extrusionOk="0" h="108585" w="1003935">
                <a:moveTo>
                  <a:pt x="508381" y="40741"/>
                </a:moveTo>
                <a:lnTo>
                  <a:pt x="507722" y="41119"/>
                </a:lnTo>
                <a:lnTo>
                  <a:pt x="508381" y="40741"/>
                </a:lnTo>
                <a:close/>
              </a:path>
              <a:path extrusionOk="0" h="108585" w="1003935">
                <a:moveTo>
                  <a:pt x="511210" y="39738"/>
                </a:moveTo>
                <a:lnTo>
                  <a:pt x="483362" y="39738"/>
                </a:lnTo>
                <a:lnTo>
                  <a:pt x="475869" y="41160"/>
                </a:lnTo>
                <a:lnTo>
                  <a:pt x="476123" y="41135"/>
                </a:lnTo>
                <a:lnTo>
                  <a:pt x="507225" y="41135"/>
                </a:lnTo>
                <a:lnTo>
                  <a:pt x="508381" y="39763"/>
                </a:lnTo>
                <a:lnTo>
                  <a:pt x="511130" y="39763"/>
                </a:lnTo>
                <a:close/>
              </a:path>
              <a:path extrusionOk="0" h="108585" w="1003935">
                <a:moveTo>
                  <a:pt x="511130" y="39763"/>
                </a:moveTo>
                <a:lnTo>
                  <a:pt x="508381" y="39763"/>
                </a:lnTo>
                <a:lnTo>
                  <a:pt x="507694" y="41136"/>
                </a:lnTo>
                <a:lnTo>
                  <a:pt x="508381" y="40741"/>
                </a:lnTo>
                <a:lnTo>
                  <a:pt x="508728" y="40741"/>
                </a:lnTo>
                <a:lnTo>
                  <a:pt x="510387" y="40030"/>
                </a:lnTo>
                <a:lnTo>
                  <a:pt x="510921" y="39801"/>
                </a:lnTo>
                <a:lnTo>
                  <a:pt x="511130" y="39763"/>
                </a:lnTo>
                <a:close/>
              </a:path>
              <a:path extrusionOk="0" h="108585" w="1003935">
                <a:moveTo>
                  <a:pt x="508728" y="40741"/>
                </a:moveTo>
                <a:lnTo>
                  <a:pt x="508381" y="40741"/>
                </a:lnTo>
                <a:lnTo>
                  <a:pt x="507845" y="41119"/>
                </a:lnTo>
                <a:lnTo>
                  <a:pt x="508728" y="40741"/>
                </a:lnTo>
                <a:close/>
              </a:path>
              <a:path extrusionOk="0" h="108585" w="1003935">
                <a:moveTo>
                  <a:pt x="510921" y="39801"/>
                </a:moveTo>
                <a:lnTo>
                  <a:pt x="510286" y="40030"/>
                </a:lnTo>
                <a:lnTo>
                  <a:pt x="510672" y="39908"/>
                </a:lnTo>
                <a:lnTo>
                  <a:pt x="510921" y="39801"/>
                </a:lnTo>
                <a:close/>
              </a:path>
              <a:path extrusionOk="0" h="108585" w="1003935">
                <a:moveTo>
                  <a:pt x="510672" y="39908"/>
                </a:moveTo>
                <a:lnTo>
                  <a:pt x="510286" y="40030"/>
                </a:lnTo>
                <a:lnTo>
                  <a:pt x="510672" y="39908"/>
                </a:lnTo>
                <a:close/>
              </a:path>
              <a:path extrusionOk="0" h="108585" w="1003935">
                <a:moveTo>
                  <a:pt x="511009" y="39801"/>
                </a:moveTo>
                <a:lnTo>
                  <a:pt x="510672" y="39908"/>
                </a:lnTo>
                <a:lnTo>
                  <a:pt x="511009" y="39801"/>
                </a:lnTo>
                <a:close/>
              </a:path>
              <a:path extrusionOk="0" h="108585" w="1003935">
                <a:moveTo>
                  <a:pt x="516159" y="38277"/>
                </a:moveTo>
                <a:lnTo>
                  <a:pt x="489204" y="38277"/>
                </a:lnTo>
                <a:lnTo>
                  <a:pt x="488823" y="38392"/>
                </a:lnTo>
                <a:lnTo>
                  <a:pt x="482981" y="39801"/>
                </a:lnTo>
                <a:lnTo>
                  <a:pt x="483362" y="39738"/>
                </a:lnTo>
                <a:lnTo>
                  <a:pt x="511210" y="39738"/>
                </a:lnTo>
                <a:lnTo>
                  <a:pt x="514709" y="38633"/>
                </a:lnTo>
                <a:lnTo>
                  <a:pt x="516159" y="38277"/>
                </a:lnTo>
                <a:close/>
              </a:path>
              <a:path extrusionOk="0" h="108585" w="1003935">
                <a:moveTo>
                  <a:pt x="514987" y="38545"/>
                </a:moveTo>
                <a:lnTo>
                  <a:pt x="514604" y="38633"/>
                </a:lnTo>
                <a:lnTo>
                  <a:pt x="514987" y="38545"/>
                </a:lnTo>
                <a:close/>
              </a:path>
              <a:path extrusionOk="0" h="108585" w="1003935">
                <a:moveTo>
                  <a:pt x="489119" y="38298"/>
                </a:moveTo>
                <a:lnTo>
                  <a:pt x="488737" y="38392"/>
                </a:lnTo>
                <a:lnTo>
                  <a:pt x="489119" y="38298"/>
                </a:lnTo>
                <a:close/>
              </a:path>
              <a:path extrusionOk="0" h="108585" w="1003935">
                <a:moveTo>
                  <a:pt x="495688" y="36868"/>
                </a:moveTo>
                <a:lnTo>
                  <a:pt x="493649" y="36868"/>
                </a:lnTo>
                <a:lnTo>
                  <a:pt x="493141" y="37045"/>
                </a:lnTo>
                <a:lnTo>
                  <a:pt x="489119" y="38298"/>
                </a:lnTo>
                <a:lnTo>
                  <a:pt x="516159" y="38277"/>
                </a:lnTo>
                <a:lnTo>
                  <a:pt x="520660" y="37249"/>
                </a:lnTo>
                <a:lnTo>
                  <a:pt x="521175" y="37134"/>
                </a:lnTo>
                <a:lnTo>
                  <a:pt x="495554" y="37134"/>
                </a:lnTo>
                <a:lnTo>
                  <a:pt x="495688" y="36868"/>
                </a:lnTo>
                <a:close/>
              </a:path>
              <a:path extrusionOk="0" h="108585" w="1003935">
                <a:moveTo>
                  <a:pt x="520826" y="37211"/>
                </a:moveTo>
                <a:lnTo>
                  <a:pt x="520573" y="37249"/>
                </a:lnTo>
                <a:lnTo>
                  <a:pt x="520826" y="37211"/>
                </a:lnTo>
                <a:close/>
              </a:path>
              <a:path extrusionOk="0" h="108585" w="1003935">
                <a:moveTo>
                  <a:pt x="496816" y="35610"/>
                </a:moveTo>
                <a:lnTo>
                  <a:pt x="496166" y="35923"/>
                </a:lnTo>
                <a:lnTo>
                  <a:pt x="495554" y="37134"/>
                </a:lnTo>
                <a:lnTo>
                  <a:pt x="496816" y="35610"/>
                </a:lnTo>
                <a:close/>
              </a:path>
              <a:path extrusionOk="0" h="108585" w="1003935">
                <a:moveTo>
                  <a:pt x="533624" y="34836"/>
                </a:moveTo>
                <a:lnTo>
                  <a:pt x="497459" y="34836"/>
                </a:lnTo>
                <a:lnTo>
                  <a:pt x="495554" y="37134"/>
                </a:lnTo>
                <a:lnTo>
                  <a:pt x="521175" y="37134"/>
                </a:lnTo>
                <a:lnTo>
                  <a:pt x="527956" y="35847"/>
                </a:lnTo>
                <a:lnTo>
                  <a:pt x="533624" y="34836"/>
                </a:lnTo>
                <a:close/>
              </a:path>
              <a:path extrusionOk="0" h="108585" w="1003935">
                <a:moveTo>
                  <a:pt x="493338" y="36966"/>
                </a:moveTo>
                <a:lnTo>
                  <a:pt x="493085" y="37045"/>
                </a:lnTo>
                <a:lnTo>
                  <a:pt x="493338" y="36966"/>
                </a:lnTo>
                <a:close/>
              </a:path>
              <a:path extrusionOk="0" h="108585" w="1003935">
                <a:moveTo>
                  <a:pt x="496110" y="35847"/>
                </a:moveTo>
                <a:lnTo>
                  <a:pt x="493338" y="36966"/>
                </a:lnTo>
                <a:lnTo>
                  <a:pt x="493649" y="36868"/>
                </a:lnTo>
                <a:lnTo>
                  <a:pt x="495688" y="36868"/>
                </a:lnTo>
                <a:lnTo>
                  <a:pt x="495945" y="36360"/>
                </a:lnTo>
                <a:lnTo>
                  <a:pt x="495426" y="36360"/>
                </a:lnTo>
                <a:lnTo>
                  <a:pt x="496110" y="35847"/>
                </a:lnTo>
                <a:close/>
              </a:path>
              <a:path extrusionOk="0" h="108585" w="1003935">
                <a:moveTo>
                  <a:pt x="496229" y="35799"/>
                </a:moveTo>
                <a:lnTo>
                  <a:pt x="495426" y="36360"/>
                </a:lnTo>
                <a:lnTo>
                  <a:pt x="496166" y="35923"/>
                </a:lnTo>
                <a:close/>
              </a:path>
              <a:path extrusionOk="0" h="108585" w="1003935">
                <a:moveTo>
                  <a:pt x="496166" y="35923"/>
                </a:moveTo>
                <a:lnTo>
                  <a:pt x="495426" y="36360"/>
                </a:lnTo>
                <a:lnTo>
                  <a:pt x="495945" y="36360"/>
                </a:lnTo>
                <a:lnTo>
                  <a:pt x="496166" y="35923"/>
                </a:lnTo>
                <a:close/>
              </a:path>
              <a:path extrusionOk="0" h="108585" w="1003935">
                <a:moveTo>
                  <a:pt x="496697" y="35610"/>
                </a:moveTo>
                <a:lnTo>
                  <a:pt x="496229" y="35799"/>
                </a:lnTo>
                <a:lnTo>
                  <a:pt x="496697" y="35610"/>
                </a:lnTo>
                <a:close/>
              </a:path>
              <a:path extrusionOk="0" h="108585" w="1003935">
                <a:moveTo>
                  <a:pt x="496262" y="35733"/>
                </a:moveTo>
                <a:lnTo>
                  <a:pt x="496110" y="35847"/>
                </a:lnTo>
                <a:lnTo>
                  <a:pt x="496262" y="35733"/>
                </a:lnTo>
                <a:close/>
              </a:path>
              <a:path extrusionOk="0" h="108585" w="1003935">
                <a:moveTo>
                  <a:pt x="497459" y="34836"/>
                </a:moveTo>
                <a:lnTo>
                  <a:pt x="496262" y="35733"/>
                </a:lnTo>
                <a:lnTo>
                  <a:pt x="496697" y="35610"/>
                </a:lnTo>
                <a:lnTo>
                  <a:pt x="497459" y="34836"/>
                </a:lnTo>
                <a:close/>
              </a:path>
              <a:path extrusionOk="0" h="108585" w="1003935">
                <a:moveTo>
                  <a:pt x="1003935" y="0"/>
                </a:moveTo>
                <a:lnTo>
                  <a:pt x="956945" y="190"/>
                </a:lnTo>
                <a:lnTo>
                  <a:pt x="819404" y="2768"/>
                </a:lnTo>
                <a:lnTo>
                  <a:pt x="734568" y="5905"/>
                </a:lnTo>
                <a:lnTo>
                  <a:pt x="658495" y="10007"/>
                </a:lnTo>
                <a:lnTo>
                  <a:pt x="608838" y="13639"/>
                </a:lnTo>
                <a:lnTo>
                  <a:pt x="567182" y="17564"/>
                </a:lnTo>
                <a:lnTo>
                  <a:pt x="525653" y="23342"/>
                </a:lnTo>
                <a:lnTo>
                  <a:pt x="496262" y="35733"/>
                </a:lnTo>
                <a:lnTo>
                  <a:pt x="497459" y="34836"/>
                </a:lnTo>
                <a:lnTo>
                  <a:pt x="533624" y="34836"/>
                </a:lnTo>
                <a:lnTo>
                  <a:pt x="536359" y="34353"/>
                </a:lnTo>
                <a:lnTo>
                  <a:pt x="545926" y="32943"/>
                </a:lnTo>
                <a:lnTo>
                  <a:pt x="568579" y="30175"/>
                </a:lnTo>
                <a:lnTo>
                  <a:pt x="581283" y="28867"/>
                </a:lnTo>
                <a:lnTo>
                  <a:pt x="609981" y="26289"/>
                </a:lnTo>
                <a:lnTo>
                  <a:pt x="625475" y="25057"/>
                </a:lnTo>
                <a:lnTo>
                  <a:pt x="625659" y="25057"/>
                </a:lnTo>
                <a:lnTo>
                  <a:pt x="659257" y="22682"/>
                </a:lnTo>
                <a:lnTo>
                  <a:pt x="735203" y="18592"/>
                </a:lnTo>
                <a:lnTo>
                  <a:pt x="776605" y="16890"/>
                </a:lnTo>
                <a:lnTo>
                  <a:pt x="864616" y="14312"/>
                </a:lnTo>
                <a:lnTo>
                  <a:pt x="864488" y="14312"/>
                </a:lnTo>
                <a:lnTo>
                  <a:pt x="910463" y="13461"/>
                </a:lnTo>
                <a:lnTo>
                  <a:pt x="957072" y="12890"/>
                </a:lnTo>
                <a:lnTo>
                  <a:pt x="1003935" y="12700"/>
                </a:lnTo>
                <a:lnTo>
                  <a:pt x="1003935" y="0"/>
                </a:lnTo>
                <a:close/>
              </a:path>
              <a:path extrusionOk="0" h="108585" w="1003935">
                <a:moveTo>
                  <a:pt x="659472" y="22682"/>
                </a:moveTo>
                <a:lnTo>
                  <a:pt x="659257" y="22682"/>
                </a:lnTo>
                <a:lnTo>
                  <a:pt x="659472" y="22682"/>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77"/>
          <p:cNvSpPr/>
          <p:nvPr/>
        </p:nvSpPr>
        <p:spPr>
          <a:xfrm>
            <a:off x="3491484" y="5577585"/>
            <a:ext cx="1003935" cy="108585"/>
          </a:xfrm>
          <a:custGeom>
            <a:rect b="b" l="l" r="r" t="t"/>
            <a:pathLst>
              <a:path extrusionOk="0" h="108585" w="1003935">
                <a:moveTo>
                  <a:pt x="75945" y="31902"/>
                </a:moveTo>
                <a:lnTo>
                  <a:pt x="0" y="70548"/>
                </a:lnTo>
                <a:lnTo>
                  <a:pt x="76453" y="108102"/>
                </a:lnTo>
                <a:lnTo>
                  <a:pt x="76242" y="76441"/>
                </a:lnTo>
                <a:lnTo>
                  <a:pt x="63500" y="76441"/>
                </a:lnTo>
                <a:lnTo>
                  <a:pt x="63373" y="63741"/>
                </a:lnTo>
                <a:lnTo>
                  <a:pt x="76157" y="63612"/>
                </a:lnTo>
                <a:lnTo>
                  <a:pt x="75945" y="31902"/>
                </a:lnTo>
                <a:close/>
              </a:path>
              <a:path extrusionOk="0" h="108585" w="1003935">
                <a:moveTo>
                  <a:pt x="76157" y="63612"/>
                </a:moveTo>
                <a:lnTo>
                  <a:pt x="63373" y="63741"/>
                </a:lnTo>
                <a:lnTo>
                  <a:pt x="63500" y="76441"/>
                </a:lnTo>
                <a:lnTo>
                  <a:pt x="76242" y="76312"/>
                </a:lnTo>
                <a:lnTo>
                  <a:pt x="76157" y="63612"/>
                </a:lnTo>
                <a:close/>
              </a:path>
              <a:path extrusionOk="0" h="108585" w="1003935">
                <a:moveTo>
                  <a:pt x="76242" y="76312"/>
                </a:moveTo>
                <a:lnTo>
                  <a:pt x="63500" y="76441"/>
                </a:lnTo>
                <a:lnTo>
                  <a:pt x="76242" y="76441"/>
                </a:lnTo>
                <a:lnTo>
                  <a:pt x="76242" y="76312"/>
                </a:lnTo>
                <a:close/>
              </a:path>
              <a:path extrusionOk="0" h="108585" w="1003935">
                <a:moveTo>
                  <a:pt x="288798" y="57340"/>
                </a:moveTo>
                <a:lnTo>
                  <a:pt x="268731" y="58292"/>
                </a:lnTo>
                <a:lnTo>
                  <a:pt x="227329" y="60007"/>
                </a:lnTo>
                <a:lnTo>
                  <a:pt x="139318" y="62585"/>
                </a:lnTo>
                <a:lnTo>
                  <a:pt x="93471" y="63436"/>
                </a:lnTo>
                <a:lnTo>
                  <a:pt x="93599" y="63436"/>
                </a:lnTo>
                <a:lnTo>
                  <a:pt x="76157" y="63612"/>
                </a:lnTo>
                <a:lnTo>
                  <a:pt x="76242" y="76312"/>
                </a:lnTo>
                <a:lnTo>
                  <a:pt x="184530" y="74129"/>
                </a:lnTo>
                <a:lnTo>
                  <a:pt x="269366" y="70980"/>
                </a:lnTo>
                <a:lnTo>
                  <a:pt x="345439" y="66878"/>
                </a:lnTo>
                <a:lnTo>
                  <a:pt x="395096" y="63258"/>
                </a:lnTo>
                <a:lnTo>
                  <a:pt x="436752" y="59334"/>
                </a:lnTo>
                <a:lnTo>
                  <a:pt x="453579" y="57353"/>
                </a:lnTo>
                <a:lnTo>
                  <a:pt x="288798" y="57353"/>
                </a:lnTo>
                <a:close/>
              </a:path>
              <a:path extrusionOk="0" h="108585" w="1003935">
                <a:moveTo>
                  <a:pt x="344677" y="54203"/>
                </a:moveTo>
                <a:lnTo>
                  <a:pt x="288798" y="57353"/>
                </a:lnTo>
                <a:lnTo>
                  <a:pt x="453677" y="57340"/>
                </a:lnTo>
                <a:lnTo>
                  <a:pt x="459739" y="56553"/>
                </a:lnTo>
                <a:lnTo>
                  <a:pt x="469518" y="55105"/>
                </a:lnTo>
                <a:lnTo>
                  <a:pt x="474899" y="54216"/>
                </a:lnTo>
                <a:lnTo>
                  <a:pt x="344677" y="54216"/>
                </a:lnTo>
                <a:close/>
              </a:path>
              <a:path extrusionOk="0" h="108585" w="1003935">
                <a:moveTo>
                  <a:pt x="422528" y="48031"/>
                </a:moveTo>
                <a:lnTo>
                  <a:pt x="408686" y="49364"/>
                </a:lnTo>
                <a:lnTo>
                  <a:pt x="393953" y="50596"/>
                </a:lnTo>
                <a:lnTo>
                  <a:pt x="361823" y="53073"/>
                </a:lnTo>
                <a:lnTo>
                  <a:pt x="344677" y="54216"/>
                </a:lnTo>
                <a:lnTo>
                  <a:pt x="474976" y="54203"/>
                </a:lnTo>
                <a:lnTo>
                  <a:pt x="478281" y="53657"/>
                </a:lnTo>
                <a:lnTo>
                  <a:pt x="485901" y="52171"/>
                </a:lnTo>
                <a:lnTo>
                  <a:pt x="492378" y="50571"/>
                </a:lnTo>
                <a:lnTo>
                  <a:pt x="497713" y="48907"/>
                </a:lnTo>
                <a:lnTo>
                  <a:pt x="499826" y="48044"/>
                </a:lnTo>
                <a:lnTo>
                  <a:pt x="422528" y="48044"/>
                </a:lnTo>
                <a:close/>
              </a:path>
              <a:path extrusionOk="0" h="108585" w="1003935">
                <a:moveTo>
                  <a:pt x="504564" y="45377"/>
                </a:moveTo>
                <a:lnTo>
                  <a:pt x="447180" y="45389"/>
                </a:lnTo>
                <a:lnTo>
                  <a:pt x="422528" y="48044"/>
                </a:lnTo>
                <a:lnTo>
                  <a:pt x="499857" y="48031"/>
                </a:lnTo>
                <a:lnTo>
                  <a:pt x="502157" y="47091"/>
                </a:lnTo>
                <a:lnTo>
                  <a:pt x="504564" y="45377"/>
                </a:lnTo>
                <a:close/>
              </a:path>
              <a:path extrusionOk="0" h="108585" w="1003935">
                <a:moveTo>
                  <a:pt x="506331" y="43967"/>
                </a:moveTo>
                <a:lnTo>
                  <a:pt x="457865" y="43980"/>
                </a:lnTo>
                <a:lnTo>
                  <a:pt x="447166" y="45389"/>
                </a:lnTo>
                <a:lnTo>
                  <a:pt x="504564" y="45377"/>
                </a:lnTo>
                <a:lnTo>
                  <a:pt x="506221" y="44195"/>
                </a:lnTo>
                <a:lnTo>
                  <a:pt x="506331" y="43967"/>
                </a:lnTo>
                <a:close/>
              </a:path>
              <a:path extrusionOk="0" h="108585" w="1003935">
                <a:moveTo>
                  <a:pt x="507225" y="41135"/>
                </a:moveTo>
                <a:lnTo>
                  <a:pt x="476117" y="41136"/>
                </a:lnTo>
                <a:lnTo>
                  <a:pt x="467487" y="42570"/>
                </a:lnTo>
                <a:lnTo>
                  <a:pt x="457835" y="43980"/>
                </a:lnTo>
                <a:lnTo>
                  <a:pt x="506331" y="43967"/>
                </a:lnTo>
                <a:lnTo>
                  <a:pt x="507191" y="42176"/>
                </a:lnTo>
                <a:lnTo>
                  <a:pt x="506349" y="42176"/>
                </a:lnTo>
                <a:lnTo>
                  <a:pt x="507225" y="41135"/>
                </a:lnTo>
                <a:close/>
              </a:path>
              <a:path extrusionOk="0" h="108585" w="1003935">
                <a:moveTo>
                  <a:pt x="508380" y="39763"/>
                </a:moveTo>
                <a:lnTo>
                  <a:pt x="506349" y="42176"/>
                </a:lnTo>
                <a:lnTo>
                  <a:pt x="507553" y="41325"/>
                </a:lnTo>
                <a:lnTo>
                  <a:pt x="507364" y="41325"/>
                </a:lnTo>
                <a:lnTo>
                  <a:pt x="507702" y="41119"/>
                </a:lnTo>
                <a:lnTo>
                  <a:pt x="508380" y="39763"/>
                </a:lnTo>
                <a:close/>
              </a:path>
              <a:path extrusionOk="0" h="108585" w="1003935">
                <a:moveTo>
                  <a:pt x="507625" y="41275"/>
                </a:moveTo>
                <a:lnTo>
                  <a:pt x="506349" y="42176"/>
                </a:lnTo>
                <a:lnTo>
                  <a:pt x="507191" y="42176"/>
                </a:lnTo>
                <a:lnTo>
                  <a:pt x="507625" y="41275"/>
                </a:lnTo>
                <a:close/>
              </a:path>
              <a:path extrusionOk="0" h="108585" w="1003935">
                <a:moveTo>
                  <a:pt x="507694" y="41136"/>
                </a:moveTo>
                <a:lnTo>
                  <a:pt x="507364" y="41325"/>
                </a:lnTo>
                <a:lnTo>
                  <a:pt x="507664" y="41197"/>
                </a:lnTo>
                <a:close/>
              </a:path>
              <a:path extrusionOk="0" h="108585" w="1003935">
                <a:moveTo>
                  <a:pt x="507664" y="41197"/>
                </a:moveTo>
                <a:lnTo>
                  <a:pt x="507364" y="41325"/>
                </a:lnTo>
                <a:lnTo>
                  <a:pt x="507553" y="41325"/>
                </a:lnTo>
                <a:lnTo>
                  <a:pt x="507664" y="41197"/>
                </a:lnTo>
                <a:close/>
              </a:path>
              <a:path extrusionOk="0" h="108585" w="1003935">
                <a:moveTo>
                  <a:pt x="507845" y="41119"/>
                </a:moveTo>
                <a:lnTo>
                  <a:pt x="507625" y="41275"/>
                </a:lnTo>
                <a:lnTo>
                  <a:pt x="507845" y="41119"/>
                </a:lnTo>
                <a:close/>
              </a:path>
              <a:path extrusionOk="0" h="108585" w="1003935">
                <a:moveTo>
                  <a:pt x="508380" y="40741"/>
                </a:moveTo>
                <a:lnTo>
                  <a:pt x="507722" y="41119"/>
                </a:lnTo>
                <a:lnTo>
                  <a:pt x="508380" y="40741"/>
                </a:lnTo>
                <a:close/>
              </a:path>
              <a:path extrusionOk="0" h="108585" w="1003935">
                <a:moveTo>
                  <a:pt x="511210" y="39738"/>
                </a:moveTo>
                <a:lnTo>
                  <a:pt x="483362" y="39738"/>
                </a:lnTo>
                <a:lnTo>
                  <a:pt x="475868" y="41160"/>
                </a:lnTo>
                <a:lnTo>
                  <a:pt x="476123" y="41135"/>
                </a:lnTo>
                <a:lnTo>
                  <a:pt x="507225" y="41135"/>
                </a:lnTo>
                <a:lnTo>
                  <a:pt x="508380" y="39763"/>
                </a:lnTo>
                <a:lnTo>
                  <a:pt x="511130" y="39763"/>
                </a:lnTo>
                <a:close/>
              </a:path>
              <a:path extrusionOk="0" h="108585" w="1003935">
                <a:moveTo>
                  <a:pt x="511130" y="39763"/>
                </a:moveTo>
                <a:lnTo>
                  <a:pt x="508380" y="39763"/>
                </a:lnTo>
                <a:lnTo>
                  <a:pt x="507694" y="41136"/>
                </a:lnTo>
                <a:lnTo>
                  <a:pt x="508380" y="40741"/>
                </a:lnTo>
                <a:lnTo>
                  <a:pt x="508728" y="40741"/>
                </a:lnTo>
                <a:lnTo>
                  <a:pt x="510387" y="40030"/>
                </a:lnTo>
                <a:lnTo>
                  <a:pt x="510920" y="39801"/>
                </a:lnTo>
                <a:lnTo>
                  <a:pt x="511130" y="39763"/>
                </a:lnTo>
                <a:close/>
              </a:path>
              <a:path extrusionOk="0" h="108585" w="1003935">
                <a:moveTo>
                  <a:pt x="508728" y="40741"/>
                </a:moveTo>
                <a:lnTo>
                  <a:pt x="508380" y="40741"/>
                </a:lnTo>
                <a:lnTo>
                  <a:pt x="507845" y="41119"/>
                </a:lnTo>
                <a:lnTo>
                  <a:pt x="508728" y="40741"/>
                </a:lnTo>
                <a:close/>
              </a:path>
              <a:path extrusionOk="0" h="108585" w="1003935">
                <a:moveTo>
                  <a:pt x="510920" y="39801"/>
                </a:moveTo>
                <a:lnTo>
                  <a:pt x="510286" y="40030"/>
                </a:lnTo>
                <a:lnTo>
                  <a:pt x="510672" y="39908"/>
                </a:lnTo>
                <a:lnTo>
                  <a:pt x="510920" y="39801"/>
                </a:lnTo>
                <a:close/>
              </a:path>
              <a:path extrusionOk="0" h="108585" w="1003935">
                <a:moveTo>
                  <a:pt x="510672" y="39908"/>
                </a:moveTo>
                <a:lnTo>
                  <a:pt x="510286" y="40030"/>
                </a:lnTo>
                <a:lnTo>
                  <a:pt x="510672" y="39908"/>
                </a:lnTo>
                <a:close/>
              </a:path>
              <a:path extrusionOk="0" h="108585" w="1003935">
                <a:moveTo>
                  <a:pt x="511009" y="39801"/>
                </a:moveTo>
                <a:lnTo>
                  <a:pt x="510672" y="39908"/>
                </a:lnTo>
                <a:lnTo>
                  <a:pt x="511009" y="39801"/>
                </a:lnTo>
                <a:close/>
              </a:path>
              <a:path extrusionOk="0" h="108585" w="1003935">
                <a:moveTo>
                  <a:pt x="516159" y="38277"/>
                </a:moveTo>
                <a:lnTo>
                  <a:pt x="489203" y="38277"/>
                </a:lnTo>
                <a:lnTo>
                  <a:pt x="488823" y="38392"/>
                </a:lnTo>
                <a:lnTo>
                  <a:pt x="482980" y="39801"/>
                </a:lnTo>
                <a:lnTo>
                  <a:pt x="483362" y="39738"/>
                </a:lnTo>
                <a:lnTo>
                  <a:pt x="511210" y="39738"/>
                </a:lnTo>
                <a:lnTo>
                  <a:pt x="514709" y="38633"/>
                </a:lnTo>
                <a:lnTo>
                  <a:pt x="516159" y="38277"/>
                </a:lnTo>
                <a:close/>
              </a:path>
              <a:path extrusionOk="0" h="108585" w="1003935">
                <a:moveTo>
                  <a:pt x="514987" y="38545"/>
                </a:moveTo>
                <a:lnTo>
                  <a:pt x="514603" y="38633"/>
                </a:lnTo>
                <a:lnTo>
                  <a:pt x="514987" y="38545"/>
                </a:lnTo>
                <a:close/>
              </a:path>
              <a:path extrusionOk="0" h="108585" w="1003935">
                <a:moveTo>
                  <a:pt x="489119" y="38298"/>
                </a:moveTo>
                <a:lnTo>
                  <a:pt x="488737" y="38392"/>
                </a:lnTo>
                <a:lnTo>
                  <a:pt x="489119" y="38298"/>
                </a:lnTo>
                <a:close/>
              </a:path>
              <a:path extrusionOk="0" h="108585" w="1003935">
                <a:moveTo>
                  <a:pt x="495688" y="36868"/>
                </a:moveTo>
                <a:lnTo>
                  <a:pt x="493649" y="36868"/>
                </a:lnTo>
                <a:lnTo>
                  <a:pt x="489119" y="38298"/>
                </a:lnTo>
                <a:lnTo>
                  <a:pt x="516159" y="38277"/>
                </a:lnTo>
                <a:lnTo>
                  <a:pt x="520660" y="37249"/>
                </a:lnTo>
                <a:lnTo>
                  <a:pt x="521175" y="37134"/>
                </a:lnTo>
                <a:lnTo>
                  <a:pt x="495553" y="37134"/>
                </a:lnTo>
                <a:lnTo>
                  <a:pt x="495688" y="36868"/>
                </a:lnTo>
                <a:close/>
              </a:path>
              <a:path extrusionOk="0" h="108585" w="1003935">
                <a:moveTo>
                  <a:pt x="520826" y="37210"/>
                </a:moveTo>
                <a:lnTo>
                  <a:pt x="520573" y="37249"/>
                </a:lnTo>
                <a:lnTo>
                  <a:pt x="520826" y="37210"/>
                </a:lnTo>
                <a:close/>
              </a:path>
              <a:path extrusionOk="0" h="108585" w="1003935">
                <a:moveTo>
                  <a:pt x="496816" y="35610"/>
                </a:moveTo>
                <a:lnTo>
                  <a:pt x="496166" y="35923"/>
                </a:lnTo>
                <a:lnTo>
                  <a:pt x="495553" y="37134"/>
                </a:lnTo>
                <a:lnTo>
                  <a:pt x="496816" y="35610"/>
                </a:lnTo>
                <a:close/>
              </a:path>
              <a:path extrusionOk="0" h="108585" w="1003935">
                <a:moveTo>
                  <a:pt x="533624" y="34836"/>
                </a:moveTo>
                <a:lnTo>
                  <a:pt x="497458" y="34836"/>
                </a:lnTo>
                <a:lnTo>
                  <a:pt x="495553" y="37134"/>
                </a:lnTo>
                <a:lnTo>
                  <a:pt x="521175" y="37134"/>
                </a:lnTo>
                <a:lnTo>
                  <a:pt x="527979" y="35843"/>
                </a:lnTo>
                <a:lnTo>
                  <a:pt x="533624" y="34836"/>
                </a:lnTo>
                <a:close/>
              </a:path>
              <a:path extrusionOk="0" h="108585" w="1003935">
                <a:moveTo>
                  <a:pt x="496116" y="35843"/>
                </a:moveTo>
                <a:lnTo>
                  <a:pt x="493196" y="37010"/>
                </a:lnTo>
                <a:lnTo>
                  <a:pt x="493649" y="36868"/>
                </a:lnTo>
                <a:lnTo>
                  <a:pt x="495688" y="36868"/>
                </a:lnTo>
                <a:lnTo>
                  <a:pt x="495945" y="36360"/>
                </a:lnTo>
                <a:lnTo>
                  <a:pt x="495426" y="36360"/>
                </a:lnTo>
                <a:lnTo>
                  <a:pt x="496116" y="35843"/>
                </a:lnTo>
                <a:close/>
              </a:path>
              <a:path extrusionOk="0" h="108585" w="1003935">
                <a:moveTo>
                  <a:pt x="496230" y="35797"/>
                </a:moveTo>
                <a:lnTo>
                  <a:pt x="495426" y="36360"/>
                </a:lnTo>
                <a:lnTo>
                  <a:pt x="496166" y="35923"/>
                </a:lnTo>
                <a:close/>
              </a:path>
              <a:path extrusionOk="0" h="108585" w="1003935">
                <a:moveTo>
                  <a:pt x="496166" y="35923"/>
                </a:moveTo>
                <a:lnTo>
                  <a:pt x="495426" y="36360"/>
                </a:lnTo>
                <a:lnTo>
                  <a:pt x="495945" y="36360"/>
                </a:lnTo>
                <a:lnTo>
                  <a:pt x="496166" y="35923"/>
                </a:lnTo>
                <a:close/>
              </a:path>
              <a:path extrusionOk="0" h="108585" w="1003935">
                <a:moveTo>
                  <a:pt x="496696" y="35610"/>
                </a:moveTo>
                <a:lnTo>
                  <a:pt x="496230" y="35797"/>
                </a:lnTo>
                <a:lnTo>
                  <a:pt x="496696" y="35610"/>
                </a:lnTo>
                <a:close/>
              </a:path>
              <a:path extrusionOk="0" h="108585" w="1003935">
                <a:moveTo>
                  <a:pt x="496262" y="35733"/>
                </a:moveTo>
                <a:lnTo>
                  <a:pt x="496116" y="35843"/>
                </a:lnTo>
                <a:lnTo>
                  <a:pt x="496262" y="35733"/>
                </a:lnTo>
                <a:close/>
              </a:path>
              <a:path extrusionOk="0" h="108585" w="1003935">
                <a:moveTo>
                  <a:pt x="497458" y="34836"/>
                </a:moveTo>
                <a:lnTo>
                  <a:pt x="496262" y="35733"/>
                </a:lnTo>
                <a:lnTo>
                  <a:pt x="496696" y="35610"/>
                </a:lnTo>
                <a:lnTo>
                  <a:pt x="497458" y="34836"/>
                </a:lnTo>
                <a:close/>
              </a:path>
              <a:path extrusionOk="0" h="108585" w="1003935">
                <a:moveTo>
                  <a:pt x="1003935" y="0"/>
                </a:moveTo>
                <a:lnTo>
                  <a:pt x="956944" y="126"/>
                </a:lnTo>
                <a:lnTo>
                  <a:pt x="910208" y="761"/>
                </a:lnTo>
                <a:lnTo>
                  <a:pt x="776096" y="4190"/>
                </a:lnTo>
                <a:lnTo>
                  <a:pt x="714501" y="6857"/>
                </a:lnTo>
                <a:lnTo>
                  <a:pt x="658494" y="10032"/>
                </a:lnTo>
                <a:lnTo>
                  <a:pt x="608838" y="13639"/>
                </a:lnTo>
                <a:lnTo>
                  <a:pt x="567181" y="17564"/>
                </a:lnTo>
                <a:lnTo>
                  <a:pt x="525652" y="23342"/>
                </a:lnTo>
                <a:lnTo>
                  <a:pt x="496262" y="35733"/>
                </a:lnTo>
                <a:lnTo>
                  <a:pt x="497458" y="34836"/>
                </a:lnTo>
                <a:lnTo>
                  <a:pt x="533624" y="34836"/>
                </a:lnTo>
                <a:lnTo>
                  <a:pt x="536359" y="34353"/>
                </a:lnTo>
                <a:lnTo>
                  <a:pt x="545926" y="32943"/>
                </a:lnTo>
                <a:lnTo>
                  <a:pt x="568578" y="30175"/>
                </a:lnTo>
                <a:lnTo>
                  <a:pt x="581283" y="28867"/>
                </a:lnTo>
                <a:lnTo>
                  <a:pt x="609980" y="26288"/>
                </a:lnTo>
                <a:lnTo>
                  <a:pt x="625475" y="25057"/>
                </a:lnTo>
                <a:lnTo>
                  <a:pt x="625659" y="25057"/>
                </a:lnTo>
                <a:lnTo>
                  <a:pt x="659256" y="22682"/>
                </a:lnTo>
                <a:lnTo>
                  <a:pt x="735202" y="18592"/>
                </a:lnTo>
                <a:lnTo>
                  <a:pt x="776604" y="16878"/>
                </a:lnTo>
                <a:lnTo>
                  <a:pt x="864615" y="14312"/>
                </a:lnTo>
                <a:lnTo>
                  <a:pt x="910463" y="13461"/>
                </a:lnTo>
                <a:lnTo>
                  <a:pt x="957071" y="12890"/>
                </a:lnTo>
                <a:lnTo>
                  <a:pt x="1003935" y="12700"/>
                </a:lnTo>
                <a:lnTo>
                  <a:pt x="1003935" y="0"/>
                </a:lnTo>
                <a:close/>
              </a:path>
              <a:path extrusionOk="0" h="108585" w="1003935">
                <a:moveTo>
                  <a:pt x="568701" y="30175"/>
                </a:moveTo>
                <a:close/>
              </a:path>
              <a:path extrusionOk="0" h="108585" w="1003935">
                <a:moveTo>
                  <a:pt x="659472" y="22682"/>
                </a:moveTo>
                <a:lnTo>
                  <a:pt x="659256" y="22682"/>
                </a:lnTo>
                <a:lnTo>
                  <a:pt x="659472" y="22682"/>
                </a:lnTo>
                <a:close/>
              </a:path>
            </a:pathLst>
          </a:custGeom>
          <a:solidFill>
            <a:srgbClr val="BEBE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7" name="Google Shape;1057;p77"/>
          <p:cNvSpPr txBox="1"/>
          <p:nvPr/>
        </p:nvSpPr>
        <p:spPr>
          <a:xfrm>
            <a:off x="513080" y="760603"/>
            <a:ext cx="10297800" cy="6102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1F5F"/>
                </a:solidFill>
                <a:latin typeface="Calibri"/>
                <a:ea typeface="Calibri"/>
                <a:cs typeface="Calibri"/>
                <a:sym typeface="Calibri"/>
              </a:rPr>
              <a:t>ML : Language with Nested Procedure Declarations</a:t>
            </a:r>
            <a:endParaRPr sz="28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22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ML ("Meta Language") is a general-purpose functional programming language.</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1F2021"/>
              </a:buClr>
              <a:buSzPts val="2000"/>
              <a:buFont typeface="Noto Sans Symbols"/>
              <a:buChar char="⮚"/>
            </a:pPr>
            <a:r>
              <a:rPr b="1" lang="en-US" sz="2000">
                <a:solidFill>
                  <a:srgbClr val="1F2021"/>
                </a:solidFill>
                <a:latin typeface="Calibri"/>
                <a:ea typeface="Calibri"/>
                <a:cs typeface="Calibri"/>
                <a:sym typeface="Calibri"/>
              </a:rPr>
              <a:t>ML is statically-scoped </a:t>
            </a:r>
            <a:r>
              <a:rPr b="1" lang="en-US" sz="2000">
                <a:solidFill>
                  <a:schemeClr val="dk1"/>
                </a:solidFill>
                <a:latin typeface="Calibri"/>
                <a:ea typeface="Calibri"/>
                <a:cs typeface="Calibri"/>
                <a:sym typeface="Calibri"/>
              </a:rPr>
              <a:t>i.e., once the variables are declared and initialized it cannot change.</a:t>
            </a:r>
            <a:endParaRPr sz="20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Defining variables</a:t>
            </a:r>
            <a:endParaRPr sz="2000">
              <a:solidFill>
                <a:schemeClr val="dk1"/>
              </a:solidFill>
              <a:latin typeface="Calibri"/>
              <a:ea typeface="Calibri"/>
              <a:cs typeface="Calibri"/>
              <a:sym typeface="Calibri"/>
            </a:endParaRPr>
          </a:p>
          <a:p>
            <a:pPr indent="0" lvl="0" marL="469900" marR="0" rtl="0" algn="l">
              <a:lnSpc>
                <a:spcPct val="100000"/>
              </a:lnSpc>
              <a:spcBef>
                <a:spcPts val="900"/>
              </a:spcBef>
              <a:spcAft>
                <a:spcPts val="0"/>
              </a:spcAft>
              <a:buNone/>
            </a:pPr>
            <a:r>
              <a:rPr b="1" lang="en-US" sz="1800">
                <a:solidFill>
                  <a:srgbClr val="006FC0"/>
                </a:solidFill>
                <a:latin typeface="Consolas"/>
                <a:ea typeface="Consolas"/>
                <a:cs typeface="Consolas"/>
                <a:sym typeface="Consolas"/>
              </a:rPr>
              <a:t>val &lt;name&gt; = &lt;expression&gt;</a:t>
            </a:r>
            <a:endParaRPr sz="1800">
              <a:solidFill>
                <a:schemeClr val="dk1"/>
              </a:solidFill>
              <a:latin typeface="Consolas"/>
              <a:ea typeface="Consolas"/>
              <a:cs typeface="Consolas"/>
              <a:sym typeface="Consolas"/>
            </a:endParaRPr>
          </a:p>
          <a:p>
            <a:pPr indent="0" lvl="0" marL="469900" marR="351790" rtl="0" algn="l">
              <a:lnSpc>
                <a:spcPct val="202222"/>
              </a:lnSpc>
              <a:spcBef>
                <a:spcPts val="350"/>
              </a:spcBef>
              <a:spcAft>
                <a:spcPts val="0"/>
              </a:spcAft>
              <a:buNone/>
            </a:pPr>
            <a:r>
              <a:rPr b="1" lang="en-US" sz="1800">
                <a:solidFill>
                  <a:srgbClr val="6F2F9F"/>
                </a:solidFill>
                <a:latin typeface="Calibri"/>
                <a:ea typeface="Calibri"/>
                <a:cs typeface="Calibri"/>
                <a:sym typeface="Calibri"/>
              </a:rPr>
              <a:t>A declaration introduced with keyword val</a:t>
            </a:r>
            <a:r>
              <a:rPr b="1" lang="en-US" sz="1800">
                <a:solidFill>
                  <a:schemeClr val="dk1"/>
                </a:solidFill>
                <a:latin typeface="Calibri"/>
                <a:ea typeface="Calibri"/>
                <a:cs typeface="Calibri"/>
                <a:sym typeface="Calibri"/>
              </a:rPr>
              <a:t>, </a:t>
            </a:r>
            <a:r>
              <a:rPr b="1" lang="en-US" sz="1800">
                <a:solidFill>
                  <a:srgbClr val="6F2F9F"/>
                </a:solidFill>
                <a:latin typeface="Calibri"/>
                <a:ea typeface="Calibri"/>
                <a:cs typeface="Calibri"/>
                <a:sym typeface="Calibri"/>
              </a:rPr>
              <a:t>allows us to give a name of our choice to the expression</a:t>
            </a:r>
            <a:r>
              <a:rPr b="1" lang="en-US" sz="1800">
                <a:solidFill>
                  <a:schemeClr val="dk1"/>
                </a:solidFill>
                <a:latin typeface="Calibri"/>
                <a:ea typeface="Calibri"/>
                <a:cs typeface="Calibri"/>
                <a:sym typeface="Calibri"/>
              </a:rPr>
              <a:t>.  A variable is introduced by binding it to a value as follows:</a:t>
            </a:r>
            <a:endParaRPr sz="18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400">
              <a:solidFill>
                <a:schemeClr val="dk1"/>
              </a:solidFill>
              <a:latin typeface="Calibri"/>
              <a:ea typeface="Calibri"/>
              <a:cs typeface="Calibri"/>
              <a:sym typeface="Calibri"/>
            </a:endParaRPr>
          </a:p>
          <a:p>
            <a:pPr indent="0" lvl="0" marL="0" marR="1235710" rtl="0" algn="ctr">
              <a:lnSpc>
                <a:spcPct val="100000"/>
              </a:lnSpc>
              <a:spcBef>
                <a:spcPts val="0"/>
              </a:spcBef>
              <a:spcAft>
                <a:spcPts val="0"/>
              </a:spcAft>
              <a:buNone/>
            </a:pPr>
            <a:r>
              <a:rPr b="1" lang="en-US" sz="1800">
                <a:solidFill>
                  <a:srgbClr val="D9D9D9"/>
                </a:solidFill>
                <a:latin typeface="Consolas"/>
                <a:ea typeface="Consolas"/>
                <a:cs typeface="Consolas"/>
                <a:sym typeface="Consolas"/>
              </a:rPr>
              <a:t>output</a:t>
            </a:r>
            <a:endParaRPr sz="18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1800">
              <a:solidFill>
                <a:schemeClr val="dk1"/>
              </a:solidFill>
              <a:latin typeface="Consolas"/>
              <a:ea typeface="Consolas"/>
              <a:cs typeface="Consolas"/>
              <a:sym typeface="Consolas"/>
            </a:endParaRPr>
          </a:p>
          <a:p>
            <a:pPr indent="0" lvl="0" marL="1095375" marR="0" rtl="0" algn="ctr">
              <a:lnSpc>
                <a:spcPct val="100000"/>
              </a:lnSpc>
              <a:spcBef>
                <a:spcPts val="1425"/>
              </a:spcBef>
              <a:spcAft>
                <a:spcPts val="0"/>
              </a:spcAft>
              <a:buNone/>
            </a:pPr>
            <a:r>
              <a:rPr b="1" lang="en-US" sz="1800">
                <a:solidFill>
                  <a:srgbClr val="D9D9D9"/>
                </a:solidFill>
                <a:latin typeface="Consolas"/>
                <a:ea typeface="Consolas"/>
                <a:cs typeface="Consolas"/>
                <a:sym typeface="Consolas"/>
              </a:rPr>
              <a:t>output</a:t>
            </a:r>
            <a:endParaRPr sz="1800">
              <a:solidFill>
                <a:schemeClr val="dk1"/>
              </a:solidFill>
              <a:latin typeface="Consolas"/>
              <a:ea typeface="Consolas"/>
              <a:cs typeface="Consolas"/>
              <a:sym typeface="Consolas"/>
            </a:endParaRPr>
          </a:p>
          <a:p>
            <a:pPr indent="0" lvl="0" marL="516255" marR="0" rtl="0" algn="l">
              <a:lnSpc>
                <a:spcPct val="100000"/>
              </a:lnSpc>
              <a:spcBef>
                <a:spcPts val="1185"/>
              </a:spcBef>
              <a:spcAft>
                <a:spcPts val="0"/>
              </a:spcAft>
              <a:buNone/>
            </a:pPr>
            <a:r>
              <a:rPr b="1" lang="en-US" sz="1800">
                <a:solidFill>
                  <a:srgbClr val="C00000"/>
                </a:solidFill>
                <a:latin typeface="Calibri"/>
                <a:ea typeface="Calibri"/>
                <a:cs typeface="Calibri"/>
                <a:sym typeface="Calibri"/>
              </a:rPr>
              <a:t>Note: </a:t>
            </a:r>
            <a:r>
              <a:rPr b="1" lang="en-US" sz="1800">
                <a:solidFill>
                  <a:schemeClr val="dk1"/>
                </a:solidFill>
                <a:latin typeface="Calibri"/>
                <a:ea typeface="Calibri"/>
                <a:cs typeface="Calibri"/>
                <a:sym typeface="Calibri"/>
              </a:rPr>
              <a:t>- (hyhen) is ML prompt, Notice that the expression to be evaluated is terminated by a semicolon.</a:t>
            </a:r>
            <a:endParaRPr sz="1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1" name="Shape 1061"/>
        <p:cNvGrpSpPr/>
        <p:nvPr/>
      </p:nvGrpSpPr>
      <p:grpSpPr>
        <a:xfrm>
          <a:off x="0" y="0"/>
          <a:ext cx="0" cy="0"/>
          <a:chOff x="0" y="0"/>
          <a:chExt cx="0" cy="0"/>
        </a:xfrm>
      </p:grpSpPr>
      <p:pic>
        <p:nvPicPr>
          <p:cNvPr id="1062" name="Google Shape;1062;p7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63" name="Google Shape;1063;p7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4" name="Google Shape;1064;p78"/>
          <p:cNvSpPr txBox="1"/>
          <p:nvPr/>
        </p:nvSpPr>
        <p:spPr>
          <a:xfrm>
            <a:off x="513080" y="760603"/>
            <a:ext cx="11238300" cy="4634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ML : Language with Nested Procedure Declarations</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400">
              <a:solidFill>
                <a:schemeClr val="dk1"/>
              </a:solidFill>
              <a:latin typeface="Calibri"/>
              <a:ea typeface="Calibri"/>
              <a:cs typeface="Calibri"/>
              <a:sym typeface="Calibri"/>
            </a:endParaRPr>
          </a:p>
          <a:p>
            <a:pPr indent="-229234" lvl="0" marL="289560" marR="0" rtl="0" algn="l">
              <a:lnSpc>
                <a:spcPct val="100000"/>
              </a:lnSpc>
              <a:spcBef>
                <a:spcPts val="0"/>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Declaring functions</a:t>
            </a:r>
            <a:endParaRPr sz="2200">
              <a:solidFill>
                <a:schemeClr val="dk1"/>
              </a:solidFill>
              <a:latin typeface="Calibri"/>
              <a:ea typeface="Calibri"/>
              <a:cs typeface="Calibri"/>
              <a:sym typeface="Calibri"/>
            </a:endParaRPr>
          </a:p>
          <a:p>
            <a:pPr indent="-229234" lvl="1" marL="746760" marR="0" rtl="0" algn="l">
              <a:lnSpc>
                <a:spcPct val="100000"/>
              </a:lnSpc>
              <a:spcBef>
                <a:spcPts val="1814"/>
              </a:spcBef>
              <a:spcAft>
                <a:spcPts val="0"/>
              </a:spcAft>
              <a:buClr>
                <a:srgbClr val="6F2F9F"/>
              </a:buClr>
              <a:buSzPts val="2200"/>
              <a:buFont typeface="Arial"/>
              <a:buChar char="•"/>
            </a:pPr>
            <a:r>
              <a:rPr b="1" i="1" lang="en-US" sz="2200" u="none" cap="none" strike="noStrike">
                <a:solidFill>
                  <a:srgbClr val="6F2F9F"/>
                </a:solidFill>
                <a:latin typeface="Consolas"/>
                <a:ea typeface="Consolas"/>
                <a:cs typeface="Consolas"/>
                <a:sym typeface="Consolas"/>
              </a:rPr>
              <a:t>fun </a:t>
            </a:r>
            <a:r>
              <a:rPr b="1" i="0" lang="en-US" sz="2200" u="none" cap="none" strike="noStrike">
                <a:solidFill>
                  <a:srgbClr val="006FC0"/>
                </a:solidFill>
                <a:latin typeface="Consolas"/>
                <a:ea typeface="Consolas"/>
                <a:cs typeface="Consolas"/>
                <a:sym typeface="Consolas"/>
              </a:rPr>
              <a:t>&lt;name&gt; ( &lt;arguments&gt; ) = &lt; body &gt;</a:t>
            </a:r>
            <a:endParaRPr b="0" i="0" sz="2200" u="none" cap="none" strike="noStrike">
              <a:solidFill>
                <a:schemeClr val="dk1"/>
              </a:solidFill>
              <a:latin typeface="Consolas"/>
              <a:ea typeface="Consolas"/>
              <a:cs typeface="Consolas"/>
              <a:sym typeface="Consolas"/>
            </a:endParaRPr>
          </a:p>
          <a:p>
            <a:pPr indent="-229234" lvl="1" marL="746760" marR="0" rtl="0" algn="l">
              <a:lnSpc>
                <a:spcPct val="100000"/>
              </a:lnSpc>
              <a:spcBef>
                <a:spcPts val="1825"/>
              </a:spcBef>
              <a:spcAft>
                <a:spcPts val="0"/>
              </a:spcAft>
              <a:buClr>
                <a:schemeClr val="dk1"/>
              </a:buClr>
              <a:buSzPts val="2200"/>
              <a:buFont typeface="Arial"/>
              <a:buChar char="•"/>
            </a:pPr>
            <a:r>
              <a:rPr b="1" i="1" lang="en-US" sz="2200" u="none" cap="none" strike="noStrike">
                <a:solidFill>
                  <a:schemeClr val="dk1"/>
                </a:solidFill>
                <a:latin typeface="Calibri"/>
                <a:ea typeface="Calibri"/>
                <a:cs typeface="Calibri"/>
                <a:sym typeface="Calibri"/>
              </a:rPr>
              <a:t>Examples:	</a:t>
            </a:r>
            <a:r>
              <a:rPr b="1" i="1" lang="en-US" sz="2200" u="none" cap="none" strike="noStrike">
                <a:solidFill>
                  <a:srgbClr val="6F2F9F"/>
                </a:solidFill>
                <a:latin typeface="Consolas"/>
                <a:ea typeface="Consolas"/>
                <a:cs typeface="Consolas"/>
                <a:sym typeface="Consolas"/>
              </a:rPr>
              <a:t>fun </a:t>
            </a:r>
            <a:r>
              <a:rPr b="1" i="0" lang="en-US" sz="2200" u="none" cap="none" strike="noStrike">
                <a:solidFill>
                  <a:srgbClr val="001F5F"/>
                </a:solidFill>
                <a:latin typeface="Consolas"/>
                <a:ea typeface="Consolas"/>
                <a:cs typeface="Consolas"/>
                <a:sym typeface="Consolas"/>
              </a:rPr>
              <a:t>inc x = x+1;</a:t>
            </a:r>
            <a:endParaRPr b="0" i="0" sz="2200" u="none" cap="none" strike="noStrike">
              <a:solidFill>
                <a:schemeClr val="dk1"/>
              </a:solidFill>
              <a:latin typeface="Consolas"/>
              <a:ea typeface="Consolas"/>
              <a:cs typeface="Consolas"/>
              <a:sym typeface="Consolas"/>
            </a:endParaRPr>
          </a:p>
          <a:p>
            <a:pPr indent="0" lvl="0" marL="2043429" marR="0" rtl="0" algn="l">
              <a:lnSpc>
                <a:spcPct val="100000"/>
              </a:lnSpc>
              <a:spcBef>
                <a:spcPts val="1825"/>
              </a:spcBef>
              <a:spcAft>
                <a:spcPts val="0"/>
              </a:spcAft>
              <a:buNone/>
            </a:pPr>
            <a:r>
              <a:rPr b="1" i="1" lang="en-US" sz="2200">
                <a:solidFill>
                  <a:srgbClr val="6F2F9F"/>
                </a:solidFill>
                <a:latin typeface="Consolas"/>
                <a:ea typeface="Consolas"/>
                <a:cs typeface="Consolas"/>
                <a:sym typeface="Consolas"/>
              </a:rPr>
              <a:t>fun </a:t>
            </a:r>
            <a:r>
              <a:rPr b="1" lang="en-US" sz="2200">
                <a:solidFill>
                  <a:srgbClr val="001F5F"/>
                </a:solidFill>
                <a:latin typeface="Consolas"/>
                <a:ea typeface="Consolas"/>
                <a:cs typeface="Consolas"/>
                <a:sym typeface="Consolas"/>
              </a:rPr>
              <a:t>double x = 2*x; </a:t>
            </a:r>
            <a:endParaRPr sz="2200">
              <a:solidFill>
                <a:schemeClr val="dk1"/>
              </a:solidFill>
              <a:latin typeface="Consolas"/>
              <a:ea typeface="Consolas"/>
              <a:cs typeface="Consolas"/>
              <a:sym typeface="Consolas"/>
            </a:endParaRPr>
          </a:p>
          <a:p>
            <a:pPr indent="0" lvl="0" marL="2043429" marR="0" rtl="0" algn="l">
              <a:lnSpc>
                <a:spcPct val="100000"/>
              </a:lnSpc>
              <a:spcBef>
                <a:spcPts val="1814"/>
              </a:spcBef>
              <a:spcAft>
                <a:spcPts val="0"/>
              </a:spcAft>
              <a:buNone/>
            </a:pPr>
            <a:r>
              <a:rPr b="1" i="1" lang="en-US" sz="2200">
                <a:solidFill>
                  <a:srgbClr val="6F2F9F"/>
                </a:solidFill>
                <a:latin typeface="Consolas"/>
                <a:ea typeface="Consolas"/>
                <a:cs typeface="Consolas"/>
                <a:sym typeface="Consolas"/>
              </a:rPr>
              <a:t>fun </a:t>
            </a:r>
            <a:r>
              <a:rPr b="1" lang="en-US" sz="2200">
                <a:solidFill>
                  <a:srgbClr val="001F5F"/>
                </a:solidFill>
                <a:latin typeface="Consolas"/>
                <a:ea typeface="Consolas"/>
                <a:cs typeface="Consolas"/>
                <a:sym typeface="Consolas"/>
              </a:rPr>
              <a:t>adda	s = s ^ “a”;</a:t>
            </a:r>
            <a:endParaRPr sz="2200">
              <a:solidFill>
                <a:schemeClr val="dk1"/>
              </a:solidFill>
              <a:latin typeface="Consolas"/>
              <a:ea typeface="Consolas"/>
              <a:cs typeface="Consolas"/>
              <a:sym typeface="Consolas"/>
            </a:endParaRPr>
          </a:p>
          <a:p>
            <a:pPr indent="0" lvl="0" marL="772160" marR="0" rtl="0" algn="l">
              <a:lnSpc>
                <a:spcPct val="100000"/>
              </a:lnSpc>
              <a:spcBef>
                <a:spcPts val="1860"/>
              </a:spcBef>
              <a:spcAft>
                <a:spcPts val="0"/>
              </a:spcAft>
              <a:buNone/>
            </a:pPr>
            <a:r>
              <a:rPr b="1" lang="en-US" sz="2000">
                <a:solidFill>
                  <a:schemeClr val="dk1"/>
                </a:solidFill>
                <a:latin typeface="Calibri"/>
                <a:ea typeface="Calibri"/>
                <a:cs typeface="Calibri"/>
                <a:sym typeface="Calibri"/>
              </a:rPr>
              <a:t>To execute a function simply give the function name followed by the actual argument. For example:</a:t>
            </a:r>
            <a:endParaRPr sz="2000">
              <a:solidFill>
                <a:schemeClr val="dk1"/>
              </a:solidFill>
              <a:latin typeface="Calibri"/>
              <a:ea typeface="Calibri"/>
              <a:cs typeface="Calibri"/>
              <a:sym typeface="Calibri"/>
            </a:endParaRPr>
          </a:p>
        </p:txBody>
      </p:sp>
      <p:sp>
        <p:nvSpPr>
          <p:cNvPr id="1065" name="Google Shape;1065;p7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066" name="Google Shape;1066;p78"/>
          <p:cNvSpPr txBox="1"/>
          <p:nvPr/>
        </p:nvSpPr>
        <p:spPr>
          <a:xfrm>
            <a:off x="1272666" y="5302402"/>
            <a:ext cx="2328545" cy="1397000"/>
          </a:xfrm>
          <a:prstGeom prst="rect">
            <a:avLst/>
          </a:prstGeom>
          <a:noFill/>
          <a:ln>
            <a:noFill/>
          </a:ln>
        </p:spPr>
        <p:txBody>
          <a:bodyPr anchorCtr="0" anchor="t" bIns="0" lIns="0" spcFirstLastPara="1" rIns="0" wrap="square" tIns="165100">
            <a:spAutoFit/>
          </a:bodyPr>
          <a:lstStyle/>
          <a:p>
            <a:pPr indent="-342900" lvl="0" marL="355600" marR="0" rtl="0" algn="l">
              <a:lnSpc>
                <a:spcPct val="100000"/>
              </a:lnSpc>
              <a:spcBef>
                <a:spcPts val="0"/>
              </a:spcBef>
              <a:spcAft>
                <a:spcPts val="0"/>
              </a:spcAft>
              <a:buClr>
                <a:srgbClr val="6F2F9F"/>
              </a:buClr>
              <a:buSzPts val="2000"/>
              <a:buFont typeface="Courier New"/>
              <a:buChar char="o"/>
            </a:pPr>
            <a:r>
              <a:rPr b="1" lang="en-US" sz="2000">
                <a:solidFill>
                  <a:srgbClr val="6F2F9F"/>
                </a:solidFill>
                <a:latin typeface="Consolas"/>
                <a:ea typeface="Consolas"/>
                <a:cs typeface="Consolas"/>
                <a:sym typeface="Consolas"/>
              </a:rPr>
              <a:t>- double 6;</a:t>
            </a:r>
            <a:endParaRPr sz="2000">
              <a:solidFill>
                <a:schemeClr val="dk1"/>
              </a:solidFill>
              <a:latin typeface="Consolas"/>
              <a:ea typeface="Consolas"/>
              <a:cs typeface="Consolas"/>
              <a:sym typeface="Consolas"/>
            </a:endParaRPr>
          </a:p>
          <a:p>
            <a:pPr indent="-342900" lvl="0" marL="355600" marR="0" rtl="0" algn="l">
              <a:lnSpc>
                <a:spcPct val="100000"/>
              </a:lnSpc>
              <a:spcBef>
                <a:spcPts val="1200"/>
              </a:spcBef>
              <a:spcAft>
                <a:spcPts val="0"/>
              </a:spcAft>
              <a:buClr>
                <a:srgbClr val="6F2F9F"/>
              </a:buClr>
              <a:buSzPts val="2000"/>
              <a:buFont typeface="Courier New"/>
              <a:buChar char="o"/>
            </a:pPr>
            <a:r>
              <a:rPr b="1" lang="en-US" sz="2000">
                <a:solidFill>
                  <a:srgbClr val="6F2F9F"/>
                </a:solidFill>
                <a:latin typeface="Consolas"/>
                <a:ea typeface="Consolas"/>
                <a:cs typeface="Consolas"/>
                <a:sym typeface="Consolas"/>
              </a:rPr>
              <a:t>- inc 100;</a:t>
            </a:r>
            <a:endParaRPr sz="2000">
              <a:solidFill>
                <a:schemeClr val="dk1"/>
              </a:solidFill>
              <a:latin typeface="Consolas"/>
              <a:ea typeface="Consolas"/>
              <a:cs typeface="Consolas"/>
              <a:sym typeface="Consolas"/>
            </a:endParaRPr>
          </a:p>
          <a:p>
            <a:pPr indent="-342900" lvl="0" marL="355600" marR="0" rtl="0" algn="l">
              <a:lnSpc>
                <a:spcPct val="100000"/>
              </a:lnSpc>
              <a:spcBef>
                <a:spcPts val="1200"/>
              </a:spcBef>
              <a:spcAft>
                <a:spcPts val="0"/>
              </a:spcAft>
              <a:buClr>
                <a:srgbClr val="6F2F9F"/>
              </a:buClr>
              <a:buSzPts val="2000"/>
              <a:buFont typeface="Courier New"/>
              <a:buChar char="o"/>
            </a:pPr>
            <a:r>
              <a:rPr b="1" lang="en-US" sz="2000">
                <a:solidFill>
                  <a:srgbClr val="6F2F9F"/>
                </a:solidFill>
                <a:latin typeface="Consolas"/>
                <a:ea typeface="Consolas"/>
                <a:cs typeface="Consolas"/>
                <a:sym typeface="Consolas"/>
              </a:rPr>
              <a:t>- adda “Indi";</a:t>
            </a:r>
            <a:endParaRPr sz="2000">
              <a:solidFill>
                <a:schemeClr val="dk1"/>
              </a:solidFill>
              <a:latin typeface="Consolas"/>
              <a:ea typeface="Consolas"/>
              <a:cs typeface="Consolas"/>
              <a:sym typeface="Consolas"/>
            </a:endParaRPr>
          </a:p>
        </p:txBody>
      </p:sp>
      <p:sp>
        <p:nvSpPr>
          <p:cNvPr id="1067" name="Google Shape;1067;p78"/>
          <p:cNvSpPr txBox="1"/>
          <p:nvPr/>
        </p:nvSpPr>
        <p:spPr>
          <a:xfrm>
            <a:off x="4930902" y="5302402"/>
            <a:ext cx="1005840" cy="1397000"/>
          </a:xfrm>
          <a:prstGeom prst="rect">
            <a:avLst/>
          </a:prstGeom>
          <a:noFill/>
          <a:ln>
            <a:noFill/>
          </a:ln>
        </p:spPr>
        <p:txBody>
          <a:bodyPr anchorCtr="0" anchor="t" bIns="0" lIns="0" spcFirstLastPara="1" rIns="0" wrap="square" tIns="12700">
            <a:spAutoFit/>
          </a:bodyPr>
          <a:lstStyle/>
          <a:p>
            <a:pPr indent="0" lvl="0" marL="12700" marR="5080" rtl="0" algn="just">
              <a:lnSpc>
                <a:spcPct val="150000"/>
              </a:lnSpc>
              <a:spcBef>
                <a:spcPts val="0"/>
              </a:spcBef>
              <a:spcAft>
                <a:spcPts val="0"/>
              </a:spcAft>
              <a:buNone/>
            </a:pPr>
            <a:r>
              <a:rPr b="1" lang="en-US" sz="2000">
                <a:solidFill>
                  <a:srgbClr val="006FC0"/>
                </a:solidFill>
                <a:latin typeface="Consolas"/>
                <a:ea typeface="Consolas"/>
                <a:cs typeface="Consolas"/>
                <a:sym typeface="Consolas"/>
              </a:rPr>
              <a:t>output:  output:  output:</a:t>
            </a:r>
            <a:endParaRPr sz="2000">
              <a:solidFill>
                <a:schemeClr val="dk1"/>
              </a:solidFill>
              <a:latin typeface="Consolas"/>
              <a:ea typeface="Consolas"/>
              <a:cs typeface="Consolas"/>
              <a:sym typeface="Consolas"/>
            </a:endParaRPr>
          </a:p>
        </p:txBody>
      </p:sp>
      <p:sp>
        <p:nvSpPr>
          <p:cNvPr id="1068" name="Google Shape;1068;p78"/>
          <p:cNvSpPr txBox="1"/>
          <p:nvPr/>
        </p:nvSpPr>
        <p:spPr>
          <a:xfrm>
            <a:off x="6049517" y="5302402"/>
            <a:ext cx="2540000" cy="1397000"/>
          </a:xfrm>
          <a:prstGeom prst="rect">
            <a:avLst/>
          </a:prstGeom>
          <a:noFill/>
          <a:ln>
            <a:noFill/>
          </a:ln>
        </p:spPr>
        <p:txBody>
          <a:bodyPr anchorCtr="0" anchor="t" bIns="0" lIns="0" spcFirstLastPara="1" rIns="0" wrap="square" tIns="165100">
            <a:spAutoFit/>
          </a:bodyPr>
          <a:lstStyle/>
          <a:p>
            <a:pPr indent="-279400" lvl="0" marL="291465" marR="0" rtl="0" algn="l">
              <a:lnSpc>
                <a:spcPct val="100000"/>
              </a:lnSpc>
              <a:spcBef>
                <a:spcPts val="0"/>
              </a:spcBef>
              <a:spcAft>
                <a:spcPts val="0"/>
              </a:spcAft>
              <a:buClr>
                <a:srgbClr val="6F2F9F"/>
              </a:buClr>
              <a:buSzPts val="2000"/>
              <a:buFont typeface="Consolas"/>
              <a:buChar char="&gt;"/>
            </a:pPr>
            <a:r>
              <a:rPr b="1" lang="en-US" sz="2000">
                <a:solidFill>
                  <a:srgbClr val="6F2F9F"/>
                </a:solidFill>
                <a:latin typeface="Consolas"/>
                <a:ea typeface="Consolas"/>
                <a:cs typeface="Consolas"/>
                <a:sym typeface="Consolas"/>
              </a:rPr>
              <a:t>12 : int</a:t>
            </a:r>
            <a:endParaRPr sz="2000">
              <a:solidFill>
                <a:schemeClr val="dk1"/>
              </a:solidFill>
              <a:latin typeface="Consolas"/>
              <a:ea typeface="Consolas"/>
              <a:cs typeface="Consolas"/>
              <a:sym typeface="Consolas"/>
            </a:endParaRPr>
          </a:p>
          <a:p>
            <a:pPr indent="-279400" lvl="0" marL="291465" marR="0" rtl="0" algn="l">
              <a:lnSpc>
                <a:spcPct val="100000"/>
              </a:lnSpc>
              <a:spcBef>
                <a:spcPts val="1200"/>
              </a:spcBef>
              <a:spcAft>
                <a:spcPts val="0"/>
              </a:spcAft>
              <a:buClr>
                <a:srgbClr val="6F2F9F"/>
              </a:buClr>
              <a:buSzPts val="2000"/>
              <a:buFont typeface="Consolas"/>
              <a:buChar char="&gt;"/>
            </a:pPr>
            <a:r>
              <a:rPr b="1" lang="en-US" sz="2000">
                <a:solidFill>
                  <a:srgbClr val="6F2F9F"/>
                </a:solidFill>
                <a:latin typeface="Consolas"/>
                <a:ea typeface="Consolas"/>
                <a:cs typeface="Consolas"/>
                <a:sym typeface="Consolas"/>
              </a:rPr>
              <a:t>101 : int</a:t>
            </a:r>
            <a:endParaRPr sz="2000">
              <a:solidFill>
                <a:schemeClr val="dk1"/>
              </a:solidFill>
              <a:latin typeface="Consolas"/>
              <a:ea typeface="Consolas"/>
              <a:cs typeface="Consolas"/>
              <a:sym typeface="Consolas"/>
            </a:endParaRPr>
          </a:p>
          <a:p>
            <a:pPr indent="-279400" lvl="0" marL="291465" marR="0" rtl="0" algn="l">
              <a:lnSpc>
                <a:spcPct val="100000"/>
              </a:lnSpc>
              <a:spcBef>
                <a:spcPts val="1200"/>
              </a:spcBef>
              <a:spcAft>
                <a:spcPts val="0"/>
              </a:spcAft>
              <a:buClr>
                <a:srgbClr val="6F2F9F"/>
              </a:buClr>
              <a:buSzPts val="2000"/>
              <a:buFont typeface="Consolas"/>
              <a:buChar char="&gt;"/>
            </a:pPr>
            <a:r>
              <a:rPr b="1" lang="en-US" sz="2000">
                <a:solidFill>
                  <a:srgbClr val="6F2F9F"/>
                </a:solidFill>
                <a:latin typeface="Consolas"/>
                <a:ea typeface="Consolas"/>
                <a:cs typeface="Consolas"/>
                <a:sym typeface="Consolas"/>
              </a:rPr>
              <a:t>“India” : string</a:t>
            </a:r>
            <a:endParaRPr sz="2000">
              <a:solidFill>
                <a:schemeClr val="dk1"/>
              </a:solidFill>
              <a:latin typeface="Consolas"/>
              <a:ea typeface="Consolas"/>
              <a:cs typeface="Consolas"/>
              <a:sym typeface="Consolas"/>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2" name="Shape 1072"/>
        <p:cNvGrpSpPr/>
        <p:nvPr/>
      </p:nvGrpSpPr>
      <p:grpSpPr>
        <a:xfrm>
          <a:off x="0" y="0"/>
          <a:ext cx="0" cy="0"/>
          <a:chOff x="0" y="0"/>
          <a:chExt cx="0" cy="0"/>
        </a:xfrm>
      </p:grpSpPr>
      <p:sp>
        <p:nvSpPr>
          <p:cNvPr id="1073" name="Google Shape;1073;p79"/>
          <p:cNvSpPr txBox="1"/>
          <p:nvPr/>
        </p:nvSpPr>
        <p:spPr>
          <a:xfrm>
            <a:off x="513080" y="760603"/>
            <a:ext cx="7753350" cy="29794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ML : Language with Nested Procedure Declarations</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400">
              <a:solidFill>
                <a:schemeClr val="dk1"/>
              </a:solidFill>
              <a:latin typeface="Calibri"/>
              <a:ea typeface="Calibri"/>
              <a:cs typeface="Calibri"/>
              <a:sym typeface="Calibri"/>
            </a:endParaRPr>
          </a:p>
          <a:p>
            <a:pPr indent="-229234" lvl="0" marL="289560" marR="0" rtl="0" algn="l">
              <a:lnSpc>
                <a:spcPct val="100000"/>
              </a:lnSpc>
              <a:spcBef>
                <a:spcPts val="0"/>
              </a:spcBef>
              <a:spcAft>
                <a:spcPts val="0"/>
              </a:spcAft>
              <a:buClr>
                <a:schemeClr val="dk1"/>
              </a:buClr>
              <a:buSzPts val="2200"/>
              <a:buFont typeface="Arial"/>
              <a:buChar char="•"/>
            </a:pPr>
            <a:r>
              <a:rPr b="1" lang="en-US" sz="2200">
                <a:solidFill>
                  <a:schemeClr val="dk1"/>
                </a:solidFill>
                <a:latin typeface="Calibri"/>
                <a:ea typeface="Calibri"/>
                <a:cs typeface="Calibri"/>
                <a:sym typeface="Calibri"/>
              </a:rPr>
              <a:t>For function bodies it is of the form ;</a:t>
            </a:r>
            <a:endParaRPr sz="2200">
              <a:solidFill>
                <a:schemeClr val="dk1"/>
              </a:solidFill>
              <a:latin typeface="Calibri"/>
              <a:ea typeface="Calibri"/>
              <a:cs typeface="Calibri"/>
              <a:sym typeface="Calibri"/>
            </a:endParaRPr>
          </a:p>
          <a:p>
            <a:pPr indent="0" lvl="0" marL="810895" marR="0" rtl="0" algn="l">
              <a:lnSpc>
                <a:spcPct val="100000"/>
              </a:lnSpc>
              <a:spcBef>
                <a:spcPts val="1814"/>
              </a:spcBef>
              <a:spcAft>
                <a:spcPts val="0"/>
              </a:spcAft>
              <a:buNone/>
            </a:pPr>
            <a:r>
              <a:rPr b="1" i="1" lang="en-US" sz="2200">
                <a:solidFill>
                  <a:srgbClr val="6F2F9F"/>
                </a:solidFill>
                <a:latin typeface="Consolas"/>
                <a:ea typeface="Consolas"/>
                <a:cs typeface="Consolas"/>
                <a:sym typeface="Consolas"/>
              </a:rPr>
              <a:t>let </a:t>
            </a:r>
            <a:r>
              <a:rPr b="1" lang="en-US" sz="2200">
                <a:solidFill>
                  <a:srgbClr val="006FC0"/>
                </a:solidFill>
                <a:latin typeface="Consolas"/>
                <a:ea typeface="Consolas"/>
                <a:cs typeface="Consolas"/>
                <a:sym typeface="Consolas"/>
              </a:rPr>
              <a:t>&lt;list of definitions&gt; </a:t>
            </a:r>
            <a:r>
              <a:rPr b="1" i="1" lang="en-US" sz="2200">
                <a:solidFill>
                  <a:srgbClr val="6F2F9F"/>
                </a:solidFill>
                <a:latin typeface="Consolas"/>
                <a:ea typeface="Consolas"/>
                <a:cs typeface="Consolas"/>
                <a:sym typeface="Consolas"/>
              </a:rPr>
              <a:t>in </a:t>
            </a:r>
            <a:r>
              <a:rPr b="1" lang="en-US" sz="2200">
                <a:solidFill>
                  <a:srgbClr val="006FC0"/>
                </a:solidFill>
                <a:latin typeface="Consolas"/>
                <a:ea typeface="Consolas"/>
                <a:cs typeface="Consolas"/>
                <a:sym typeface="Consolas"/>
              </a:rPr>
              <a:t>&lt;statements&gt; </a:t>
            </a:r>
            <a:r>
              <a:rPr b="1" i="1" lang="en-US" sz="2200">
                <a:solidFill>
                  <a:srgbClr val="6F2F9F"/>
                </a:solidFill>
                <a:latin typeface="Consolas"/>
                <a:ea typeface="Consolas"/>
                <a:cs typeface="Consolas"/>
                <a:sym typeface="Consolas"/>
              </a:rPr>
              <a:t>end</a:t>
            </a:r>
            <a:endParaRPr sz="2200">
              <a:solidFill>
                <a:schemeClr val="dk1"/>
              </a:solidFill>
              <a:latin typeface="Consolas"/>
              <a:ea typeface="Consolas"/>
              <a:cs typeface="Consolas"/>
              <a:sym typeface="Consolas"/>
            </a:endParaRPr>
          </a:p>
          <a:p>
            <a:pPr indent="0" lvl="0" marL="746760" marR="0" rtl="0" algn="l">
              <a:lnSpc>
                <a:spcPct val="100000"/>
              </a:lnSpc>
              <a:spcBef>
                <a:spcPts val="1889"/>
              </a:spcBef>
              <a:spcAft>
                <a:spcPts val="0"/>
              </a:spcAft>
              <a:buNone/>
            </a:pPr>
            <a:r>
              <a:rPr b="1" lang="en-US" sz="2200">
                <a:solidFill>
                  <a:schemeClr val="dk1"/>
                </a:solidFill>
                <a:latin typeface="Calibri"/>
                <a:ea typeface="Calibri"/>
                <a:cs typeface="Calibri"/>
                <a:sym typeface="Calibri"/>
              </a:rPr>
              <a:t>The scope of definitions is upto the </a:t>
            </a:r>
            <a:r>
              <a:rPr b="1" i="1" lang="en-US" sz="2200">
                <a:solidFill>
                  <a:schemeClr val="dk1"/>
                </a:solidFill>
                <a:latin typeface="Calibri"/>
                <a:ea typeface="Calibri"/>
                <a:cs typeface="Calibri"/>
                <a:sym typeface="Calibri"/>
              </a:rPr>
              <a:t>in </a:t>
            </a:r>
            <a:r>
              <a:rPr b="1" lang="en-US" sz="2200">
                <a:solidFill>
                  <a:schemeClr val="dk1"/>
                </a:solidFill>
                <a:latin typeface="Calibri"/>
                <a:ea typeface="Calibri"/>
                <a:cs typeface="Calibri"/>
                <a:sym typeface="Calibri"/>
              </a:rPr>
              <a:t>and till the </a:t>
            </a:r>
            <a:r>
              <a:rPr b="1" i="1" lang="en-US" sz="2200">
                <a:solidFill>
                  <a:schemeClr val="dk1"/>
                </a:solidFill>
                <a:latin typeface="Calibri"/>
                <a:ea typeface="Calibri"/>
                <a:cs typeface="Calibri"/>
                <a:sym typeface="Calibri"/>
              </a:rPr>
              <a:t>end</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pic>
        <p:nvPicPr>
          <p:cNvPr id="1074" name="Google Shape;1074;p7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75" name="Google Shape;1075;p7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7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8"/>
          <p:cNvSpPr txBox="1"/>
          <p:nvPr/>
        </p:nvSpPr>
        <p:spPr>
          <a:xfrm>
            <a:off x="741680" y="3732448"/>
            <a:ext cx="2919095" cy="1277620"/>
          </a:xfrm>
          <a:prstGeom prst="rect">
            <a:avLst/>
          </a:prstGeom>
          <a:noFill/>
          <a:ln>
            <a:noFill/>
          </a:ln>
        </p:spPr>
        <p:txBody>
          <a:bodyPr anchorCtr="0" anchor="t" bIns="0" lIns="0" spcFirstLastPara="1" rIns="0" wrap="square" tIns="139700">
            <a:spAutoFit/>
          </a:bodyPr>
          <a:lstStyle/>
          <a:p>
            <a:pPr indent="0" lvl="0" marL="12700" marR="0" rtl="0" algn="l">
              <a:lnSpc>
                <a:spcPct val="100000"/>
              </a:lnSpc>
              <a:spcBef>
                <a:spcPts val="0"/>
              </a:spcBef>
              <a:spcAft>
                <a:spcPts val="0"/>
              </a:spcAft>
              <a:buNone/>
            </a:pPr>
            <a:r>
              <a:rPr b="1" lang="en-US" sz="2200">
                <a:solidFill>
                  <a:srgbClr val="001F5F"/>
                </a:solidFill>
                <a:latin typeface="Calibri"/>
                <a:ea typeface="Calibri"/>
                <a:cs typeface="Calibri"/>
                <a:sym typeface="Calibri"/>
              </a:rPr>
              <a:t>address space consists of</a:t>
            </a:r>
            <a:endParaRPr sz="2200">
              <a:solidFill>
                <a:schemeClr val="dk1"/>
              </a:solidFill>
              <a:latin typeface="Calibri"/>
              <a:ea typeface="Calibri"/>
              <a:cs typeface="Calibri"/>
              <a:sym typeface="Calibri"/>
            </a:endParaRPr>
          </a:p>
          <a:p>
            <a:pPr indent="-342900" lvl="0" marL="584200" marR="0" rtl="0" algn="l">
              <a:lnSpc>
                <a:spcPct val="100000"/>
              </a:lnSpc>
              <a:spcBef>
                <a:spcPts val="919"/>
              </a:spcBef>
              <a:spcAft>
                <a:spcPts val="0"/>
              </a:spcAft>
              <a:buClr>
                <a:srgbClr val="001F5F"/>
              </a:buClr>
              <a:buSzPts val="2000"/>
              <a:buFont typeface="Calibri"/>
              <a:buAutoNum type="arabicPeriod"/>
            </a:pPr>
            <a:r>
              <a:rPr b="1" lang="en-US" sz="2000">
                <a:solidFill>
                  <a:srgbClr val="001F5F"/>
                </a:solidFill>
                <a:latin typeface="Calibri"/>
                <a:ea typeface="Calibri"/>
                <a:cs typeface="Calibri"/>
                <a:sym typeface="Calibri"/>
              </a:rPr>
              <a:t>Program area </a:t>
            </a:r>
            <a:r>
              <a:rPr lang="en-US" sz="2000">
                <a:solidFill>
                  <a:srgbClr val="001F5F"/>
                </a:solidFill>
                <a:latin typeface="Calibri"/>
                <a:ea typeface="Calibri"/>
                <a:cs typeface="Calibri"/>
                <a:sym typeface="Calibri"/>
              </a:rPr>
              <a:t>and</a:t>
            </a:r>
            <a:endParaRPr sz="2000">
              <a:solidFill>
                <a:schemeClr val="dk1"/>
              </a:solidFill>
              <a:latin typeface="Calibri"/>
              <a:ea typeface="Calibri"/>
              <a:cs typeface="Calibri"/>
              <a:sym typeface="Calibri"/>
            </a:endParaRPr>
          </a:p>
          <a:p>
            <a:pPr indent="-342900" lvl="0" marL="584200" marR="0" rtl="0" algn="l">
              <a:lnSpc>
                <a:spcPct val="100000"/>
              </a:lnSpc>
              <a:spcBef>
                <a:spcPts val="495"/>
              </a:spcBef>
              <a:spcAft>
                <a:spcPts val="0"/>
              </a:spcAft>
              <a:buClr>
                <a:srgbClr val="001F5F"/>
              </a:buClr>
              <a:buSzPts val="2000"/>
              <a:buFont typeface="Calibri"/>
              <a:buAutoNum type="arabicPeriod"/>
            </a:pPr>
            <a:r>
              <a:rPr b="1" lang="en-US" sz="2000">
                <a:solidFill>
                  <a:srgbClr val="001F5F"/>
                </a:solidFill>
                <a:latin typeface="Calibri"/>
                <a:ea typeface="Calibri"/>
                <a:cs typeface="Calibri"/>
                <a:sym typeface="Calibri"/>
              </a:rPr>
              <a:t>Data area.</a:t>
            </a:r>
            <a:endParaRPr sz="2000">
              <a:solidFill>
                <a:schemeClr val="dk1"/>
              </a:solidFill>
              <a:latin typeface="Calibri"/>
              <a:ea typeface="Calibri"/>
              <a:cs typeface="Calibri"/>
              <a:sym typeface="Calibri"/>
            </a:endParaRPr>
          </a:p>
        </p:txBody>
      </p:sp>
      <p:pic>
        <p:nvPicPr>
          <p:cNvPr id="121" name="Google Shape;121;p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22" name="Google Shape;122;p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8"/>
          <p:cNvSpPr txBox="1"/>
          <p:nvPr/>
        </p:nvSpPr>
        <p:spPr>
          <a:xfrm>
            <a:off x="471931" y="760603"/>
            <a:ext cx="8145145" cy="2957195"/>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287019" lvl="0" marL="299085" marR="0" rtl="0" algn="l">
              <a:lnSpc>
                <a:spcPct val="100000"/>
              </a:lnSpc>
              <a:spcBef>
                <a:spcPts val="203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The compiler deals with logical address space.</a:t>
            </a:r>
            <a:endParaRPr sz="2000">
              <a:solidFill>
                <a:schemeClr val="dk1"/>
              </a:solidFill>
              <a:latin typeface="Calibri"/>
              <a:ea typeface="Calibri"/>
              <a:cs typeface="Calibri"/>
              <a:sym typeface="Calibri"/>
            </a:endParaRPr>
          </a:p>
          <a:p>
            <a:pPr indent="-287019" lvl="0" marL="299085" marR="0" rtl="0" algn="l">
              <a:lnSpc>
                <a:spcPct val="100000"/>
              </a:lnSpc>
              <a:spcBef>
                <a:spcPts val="120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OS maps the logical addresses to physical addresses</a:t>
            </a:r>
            <a:endParaRPr sz="20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3250">
              <a:solidFill>
                <a:schemeClr val="dk1"/>
              </a:solidFill>
              <a:latin typeface="Calibri"/>
              <a:ea typeface="Calibri"/>
              <a:cs typeface="Calibri"/>
              <a:sym typeface="Calibri"/>
            </a:endParaRPr>
          </a:p>
          <a:p>
            <a:pPr indent="-229234" lvl="0" marL="281940" marR="0" rtl="0" algn="l">
              <a:lnSpc>
                <a:spcPct val="100000"/>
              </a:lnSpc>
              <a:spcBef>
                <a:spcPts val="5"/>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The representation of an object program (Target Code) in the logical</a:t>
            </a:r>
            <a:endParaRPr sz="2200">
              <a:solidFill>
                <a:schemeClr val="dk1"/>
              </a:solidFill>
              <a:latin typeface="Calibri"/>
              <a:ea typeface="Calibri"/>
              <a:cs typeface="Calibri"/>
              <a:sym typeface="Calibri"/>
            </a:endParaRPr>
          </a:p>
        </p:txBody>
      </p:sp>
      <p:sp>
        <p:nvSpPr>
          <p:cNvPr id="124" name="Google Shape;124;p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25" name="Google Shape;125;p8"/>
          <p:cNvSpPr/>
          <p:nvPr/>
        </p:nvSpPr>
        <p:spPr>
          <a:xfrm>
            <a:off x="5626608" y="4015740"/>
            <a:ext cx="2665730" cy="643255"/>
          </a:xfrm>
          <a:custGeom>
            <a:rect b="b" l="l" r="r" t="t"/>
            <a:pathLst>
              <a:path extrusionOk="0" h="643254" w="2665729">
                <a:moveTo>
                  <a:pt x="0" y="643128"/>
                </a:moveTo>
                <a:lnTo>
                  <a:pt x="2665476" y="643128"/>
                </a:lnTo>
                <a:lnTo>
                  <a:pt x="2665476" y="0"/>
                </a:lnTo>
                <a:lnTo>
                  <a:pt x="0" y="0"/>
                </a:lnTo>
                <a:lnTo>
                  <a:pt x="0" y="64312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8"/>
          <p:cNvSpPr txBox="1"/>
          <p:nvPr/>
        </p:nvSpPr>
        <p:spPr>
          <a:xfrm>
            <a:off x="5632958" y="4022090"/>
            <a:ext cx="2653030" cy="630555"/>
          </a:xfrm>
          <a:prstGeom prst="rect">
            <a:avLst/>
          </a:prstGeom>
          <a:solidFill>
            <a:srgbClr val="F1F1F1"/>
          </a:solidFill>
          <a:ln>
            <a:noFill/>
          </a:ln>
        </p:spPr>
        <p:txBody>
          <a:bodyPr anchorCtr="0" anchor="t" bIns="0" lIns="0" spcFirstLastPara="1" rIns="0" wrap="square" tIns="165725">
            <a:spAutoFit/>
          </a:bodyPr>
          <a:lstStyle/>
          <a:p>
            <a:pPr indent="0" lvl="0" marL="197485" marR="0" rtl="0" algn="l">
              <a:lnSpc>
                <a:spcPct val="100000"/>
              </a:lnSpc>
              <a:spcBef>
                <a:spcPts val="0"/>
              </a:spcBef>
              <a:spcAft>
                <a:spcPts val="0"/>
              </a:spcAft>
              <a:buNone/>
            </a:pPr>
            <a:r>
              <a:rPr b="1" lang="en-US" sz="1800">
                <a:solidFill>
                  <a:srgbClr val="843B0C"/>
                </a:solidFill>
                <a:latin typeface="Consolas"/>
                <a:ea typeface="Consolas"/>
                <a:cs typeface="Consolas"/>
                <a:sym typeface="Consolas"/>
              </a:rPr>
              <a:t>Program area(Code)</a:t>
            </a:r>
            <a:endParaRPr sz="1800">
              <a:solidFill>
                <a:schemeClr val="dk1"/>
              </a:solidFill>
              <a:latin typeface="Consolas"/>
              <a:ea typeface="Consolas"/>
              <a:cs typeface="Consolas"/>
              <a:sym typeface="Consolas"/>
            </a:endParaRPr>
          </a:p>
        </p:txBody>
      </p:sp>
      <p:sp>
        <p:nvSpPr>
          <p:cNvPr id="127" name="Google Shape;127;p8"/>
          <p:cNvSpPr/>
          <p:nvPr/>
        </p:nvSpPr>
        <p:spPr>
          <a:xfrm>
            <a:off x="5626608" y="4666488"/>
            <a:ext cx="2665730" cy="490855"/>
          </a:xfrm>
          <a:custGeom>
            <a:rect b="b" l="l" r="r" t="t"/>
            <a:pathLst>
              <a:path extrusionOk="0" h="490854" w="2665729">
                <a:moveTo>
                  <a:pt x="0" y="490728"/>
                </a:moveTo>
                <a:lnTo>
                  <a:pt x="2665476" y="490728"/>
                </a:lnTo>
                <a:lnTo>
                  <a:pt x="2665476" y="0"/>
                </a:lnTo>
                <a:lnTo>
                  <a:pt x="0" y="0"/>
                </a:lnTo>
                <a:lnTo>
                  <a:pt x="0" y="490728"/>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8"/>
          <p:cNvSpPr txBox="1"/>
          <p:nvPr/>
        </p:nvSpPr>
        <p:spPr>
          <a:xfrm>
            <a:off x="5632958" y="4672838"/>
            <a:ext cx="2653030" cy="478155"/>
          </a:xfrm>
          <a:prstGeom prst="rect">
            <a:avLst/>
          </a:prstGeom>
          <a:solidFill>
            <a:srgbClr val="D9D9D9"/>
          </a:solidFill>
          <a:ln>
            <a:noFill/>
          </a:ln>
        </p:spPr>
        <p:txBody>
          <a:bodyPr anchorCtr="0" anchor="t" bIns="0" lIns="0" spcFirstLastPara="1" rIns="0" wrap="square" tIns="89525">
            <a:spAutoFit/>
          </a:bodyPr>
          <a:lstStyle/>
          <a:p>
            <a:pPr indent="0" lvl="0" marL="762000" marR="0" rtl="0" algn="l">
              <a:lnSpc>
                <a:spcPct val="100000"/>
              </a:lnSpc>
              <a:spcBef>
                <a:spcPts val="0"/>
              </a:spcBef>
              <a:spcAft>
                <a:spcPts val="0"/>
              </a:spcAft>
              <a:buNone/>
            </a:pPr>
            <a:r>
              <a:rPr b="1" lang="en-US" sz="1800">
                <a:solidFill>
                  <a:srgbClr val="C55A11"/>
                </a:solidFill>
                <a:latin typeface="Consolas"/>
                <a:ea typeface="Consolas"/>
                <a:cs typeface="Consolas"/>
                <a:sym typeface="Consolas"/>
              </a:rPr>
              <a:t>Data area</a:t>
            </a:r>
            <a:endParaRPr sz="1800">
              <a:solidFill>
                <a:schemeClr val="dk1"/>
              </a:solidFill>
              <a:latin typeface="Consolas"/>
              <a:ea typeface="Consolas"/>
              <a:cs typeface="Consolas"/>
              <a:sym typeface="Consolas"/>
            </a:endParaRPr>
          </a:p>
        </p:txBody>
      </p:sp>
      <p:sp>
        <p:nvSpPr>
          <p:cNvPr id="129" name="Google Shape;129;p8"/>
          <p:cNvSpPr txBox="1"/>
          <p:nvPr/>
        </p:nvSpPr>
        <p:spPr>
          <a:xfrm>
            <a:off x="772464" y="5337759"/>
            <a:ext cx="8921750" cy="11842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Note:</a:t>
            </a:r>
            <a:endParaRPr sz="18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1800">
                <a:solidFill>
                  <a:srgbClr val="40424E"/>
                </a:solidFill>
                <a:latin typeface="Calibri"/>
                <a:ea typeface="Calibri"/>
                <a:cs typeface="Calibri"/>
                <a:sym typeface="Calibri"/>
              </a:rPr>
              <a:t>Logical Address Space </a:t>
            </a:r>
            <a:r>
              <a:rPr lang="en-US" sz="1800">
                <a:solidFill>
                  <a:srgbClr val="40424E"/>
                </a:solidFill>
                <a:latin typeface="Calibri"/>
                <a:ea typeface="Calibri"/>
                <a:cs typeface="Calibri"/>
                <a:sym typeface="Calibri"/>
              </a:rPr>
              <a:t>is set of all logical addresses generated by CPU in reference to a program.</a:t>
            </a:r>
            <a:endParaRPr sz="1800">
              <a:solidFill>
                <a:schemeClr val="dk1"/>
              </a:solidFill>
              <a:latin typeface="Calibri"/>
              <a:ea typeface="Calibri"/>
              <a:cs typeface="Calibri"/>
              <a:sym typeface="Calibri"/>
            </a:endParaRPr>
          </a:p>
          <a:p>
            <a:pPr indent="0" lvl="0" marL="12700" marR="477519" rtl="0" algn="l">
              <a:lnSpc>
                <a:spcPct val="100000"/>
              </a:lnSpc>
              <a:spcBef>
                <a:spcPts val="480"/>
              </a:spcBef>
              <a:spcAft>
                <a:spcPts val="0"/>
              </a:spcAft>
              <a:buNone/>
            </a:pPr>
            <a:r>
              <a:rPr b="1" lang="en-US" sz="1800">
                <a:solidFill>
                  <a:srgbClr val="40424E"/>
                </a:solidFill>
                <a:latin typeface="Calibri"/>
                <a:ea typeface="Calibri"/>
                <a:cs typeface="Calibri"/>
                <a:sym typeface="Calibri"/>
              </a:rPr>
              <a:t>Physical Address (location in a memory unit) </a:t>
            </a:r>
            <a:r>
              <a:rPr lang="en-US" sz="1800">
                <a:solidFill>
                  <a:srgbClr val="40424E"/>
                </a:solidFill>
                <a:latin typeface="Calibri"/>
                <a:ea typeface="Calibri"/>
                <a:cs typeface="Calibri"/>
                <a:sym typeface="Calibri"/>
              </a:rPr>
              <a:t>is set of all physical addresses mapped to the  corresponding logical addresses.</a:t>
            </a:r>
            <a:endParaRPr sz="1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0" name="Shape 1080"/>
        <p:cNvGrpSpPr/>
        <p:nvPr/>
      </p:nvGrpSpPr>
      <p:grpSpPr>
        <a:xfrm>
          <a:off x="0" y="0"/>
          <a:ext cx="0" cy="0"/>
          <a:chOff x="0" y="0"/>
          <a:chExt cx="0" cy="0"/>
        </a:xfrm>
      </p:grpSpPr>
      <p:pic>
        <p:nvPicPr>
          <p:cNvPr id="1081" name="Google Shape;1081;p8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82" name="Google Shape;1082;p8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80"/>
          <p:cNvSpPr txBox="1"/>
          <p:nvPr/>
        </p:nvSpPr>
        <p:spPr>
          <a:xfrm>
            <a:off x="513080" y="760603"/>
            <a:ext cx="8263255" cy="60261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ML : Language with Nested Procedure Declarations</a:t>
            </a:r>
            <a:endParaRPr sz="2400">
              <a:solidFill>
                <a:schemeClr val="dk1"/>
              </a:solidFill>
              <a:latin typeface="Calibri"/>
              <a:ea typeface="Calibri"/>
              <a:cs typeface="Calibri"/>
              <a:sym typeface="Calibri"/>
            </a:endParaRPr>
          </a:p>
          <a:p>
            <a:pPr indent="-228600" lvl="0" marL="289560" marR="566420" rtl="0" algn="l">
              <a:lnSpc>
                <a:spcPct val="150100"/>
              </a:lnSpc>
              <a:spcBef>
                <a:spcPts val="919"/>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Functions are not restricted to using parameters and local variables - they may  freely refer to variables that are available when the function is defined.</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700"/>
              <a:buFont typeface="Arial"/>
              <a:buNone/>
            </a:pPr>
            <a:r>
              <a:t/>
            </a:r>
            <a:endParaRPr sz="1700">
              <a:solidFill>
                <a:schemeClr val="dk1"/>
              </a:solidFill>
              <a:latin typeface="Calibri"/>
              <a:ea typeface="Calibri"/>
              <a:cs typeface="Calibri"/>
              <a:sym typeface="Calibri"/>
            </a:endParaRPr>
          </a:p>
          <a:p>
            <a:pPr indent="-229234" lvl="0" marL="289560"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Consider the following definition:</a:t>
            </a:r>
            <a:endParaRPr sz="1800">
              <a:solidFill>
                <a:schemeClr val="dk1"/>
              </a:solidFill>
              <a:latin typeface="Calibri"/>
              <a:ea typeface="Calibri"/>
              <a:cs typeface="Calibri"/>
              <a:sym typeface="Calibri"/>
            </a:endParaRPr>
          </a:p>
          <a:p>
            <a:pPr indent="0" lvl="0" marL="1100455" marR="0" rtl="0" algn="l">
              <a:lnSpc>
                <a:spcPct val="100000"/>
              </a:lnSpc>
              <a:spcBef>
                <a:spcPts val="875"/>
              </a:spcBef>
              <a:spcAft>
                <a:spcPts val="0"/>
              </a:spcAft>
              <a:buNone/>
            </a:pPr>
            <a:r>
              <a:rPr b="1" lang="en-US" sz="1600">
                <a:solidFill>
                  <a:srgbClr val="001F5F"/>
                </a:solidFill>
                <a:latin typeface="Consolas"/>
                <a:ea typeface="Consolas"/>
                <a:cs typeface="Consolas"/>
                <a:sym typeface="Consolas"/>
              </a:rPr>
              <a:t>fun </a:t>
            </a:r>
            <a:r>
              <a:rPr b="1" lang="en-US" sz="1600">
                <a:solidFill>
                  <a:srgbClr val="006FC0"/>
                </a:solidFill>
                <a:latin typeface="Consolas"/>
                <a:ea typeface="Consolas"/>
                <a:cs typeface="Consolas"/>
                <a:sym typeface="Consolas"/>
              </a:rPr>
              <a:t>pairwith(x,l) =</a:t>
            </a:r>
            <a:endParaRPr sz="1600">
              <a:solidFill>
                <a:schemeClr val="dk1"/>
              </a:solidFill>
              <a:latin typeface="Consolas"/>
              <a:ea typeface="Consolas"/>
              <a:cs typeface="Consolas"/>
              <a:sym typeface="Consolas"/>
            </a:endParaRPr>
          </a:p>
          <a:p>
            <a:pPr indent="0" lvl="0" marL="1545590" marR="0" rtl="0" algn="l">
              <a:lnSpc>
                <a:spcPct val="100000"/>
              </a:lnSpc>
              <a:spcBef>
                <a:spcPts val="0"/>
              </a:spcBef>
              <a:spcAft>
                <a:spcPts val="0"/>
              </a:spcAft>
              <a:buNone/>
            </a:pPr>
            <a:r>
              <a:rPr b="1" lang="en-US" sz="1600">
                <a:solidFill>
                  <a:srgbClr val="001F5F"/>
                </a:solidFill>
                <a:latin typeface="Consolas"/>
                <a:ea typeface="Consolas"/>
                <a:cs typeface="Consolas"/>
                <a:sym typeface="Consolas"/>
              </a:rPr>
              <a:t>let</a:t>
            </a:r>
            <a:endParaRPr sz="1600">
              <a:solidFill>
                <a:schemeClr val="dk1"/>
              </a:solidFill>
              <a:latin typeface="Consolas"/>
              <a:ea typeface="Consolas"/>
              <a:cs typeface="Consolas"/>
              <a:sym typeface="Consolas"/>
            </a:endParaRPr>
          </a:p>
          <a:p>
            <a:pPr indent="0" lvl="0" marL="2015489" marR="0" rtl="0" algn="l">
              <a:lnSpc>
                <a:spcPct val="100000"/>
              </a:lnSpc>
              <a:spcBef>
                <a:spcPts val="0"/>
              </a:spcBef>
              <a:spcAft>
                <a:spcPts val="0"/>
              </a:spcAft>
              <a:buNone/>
            </a:pPr>
            <a:r>
              <a:rPr b="1" lang="en-US" sz="1600">
                <a:solidFill>
                  <a:srgbClr val="001F5F"/>
                </a:solidFill>
                <a:latin typeface="Consolas"/>
                <a:ea typeface="Consolas"/>
                <a:cs typeface="Consolas"/>
                <a:sym typeface="Consolas"/>
              </a:rPr>
              <a:t>fun </a:t>
            </a:r>
            <a:r>
              <a:rPr b="1" lang="en-US" sz="1600">
                <a:solidFill>
                  <a:srgbClr val="006FC0"/>
                </a:solidFill>
                <a:latin typeface="Consolas"/>
                <a:ea typeface="Consolas"/>
                <a:cs typeface="Consolas"/>
                <a:sym typeface="Consolas"/>
              </a:rPr>
              <a:t>p y = (x,y) ----//nested fuction</a:t>
            </a:r>
            <a:endParaRPr sz="1600">
              <a:solidFill>
                <a:schemeClr val="dk1"/>
              </a:solidFill>
              <a:latin typeface="Consolas"/>
              <a:ea typeface="Consolas"/>
              <a:cs typeface="Consolas"/>
              <a:sym typeface="Consolas"/>
            </a:endParaRPr>
          </a:p>
          <a:p>
            <a:pPr indent="0" lvl="0" marL="1545590" marR="0" rtl="0" algn="l">
              <a:lnSpc>
                <a:spcPct val="100000"/>
              </a:lnSpc>
              <a:spcBef>
                <a:spcPts val="0"/>
              </a:spcBef>
              <a:spcAft>
                <a:spcPts val="0"/>
              </a:spcAft>
              <a:buNone/>
            </a:pPr>
            <a:r>
              <a:rPr b="1" lang="en-US" sz="1600">
                <a:solidFill>
                  <a:srgbClr val="001F5F"/>
                </a:solidFill>
                <a:latin typeface="Consolas"/>
                <a:ea typeface="Consolas"/>
                <a:cs typeface="Consolas"/>
                <a:sym typeface="Consolas"/>
              </a:rPr>
              <a:t>in</a:t>
            </a:r>
            <a:endParaRPr sz="1600">
              <a:solidFill>
                <a:schemeClr val="dk1"/>
              </a:solidFill>
              <a:latin typeface="Consolas"/>
              <a:ea typeface="Consolas"/>
              <a:cs typeface="Consolas"/>
              <a:sym typeface="Consolas"/>
            </a:endParaRPr>
          </a:p>
          <a:p>
            <a:pPr indent="444500" lvl="0" marL="1545590" marR="5486400" rtl="0" algn="l">
              <a:lnSpc>
                <a:spcPct val="100000"/>
              </a:lnSpc>
              <a:spcBef>
                <a:spcPts val="0"/>
              </a:spcBef>
              <a:spcAft>
                <a:spcPts val="0"/>
              </a:spcAft>
              <a:buNone/>
            </a:pPr>
            <a:r>
              <a:rPr b="1" lang="en-US" sz="1600">
                <a:solidFill>
                  <a:srgbClr val="006FC0"/>
                </a:solidFill>
                <a:latin typeface="Consolas"/>
                <a:ea typeface="Consolas"/>
                <a:cs typeface="Consolas"/>
                <a:sym typeface="Consolas"/>
              </a:rPr>
              <a:t>map p l  </a:t>
            </a:r>
            <a:r>
              <a:rPr b="1" lang="en-US" sz="1600">
                <a:solidFill>
                  <a:srgbClr val="001F5F"/>
                </a:solidFill>
                <a:latin typeface="Consolas"/>
                <a:ea typeface="Consolas"/>
                <a:cs typeface="Consolas"/>
                <a:sym typeface="Consolas"/>
              </a:rPr>
              <a:t>end;</a:t>
            </a:r>
            <a:endParaRPr sz="1600">
              <a:solidFill>
                <a:schemeClr val="dk1"/>
              </a:solidFill>
              <a:latin typeface="Consolas"/>
              <a:ea typeface="Consolas"/>
              <a:cs typeface="Consolas"/>
              <a:sym typeface="Consolas"/>
            </a:endParaRPr>
          </a:p>
          <a:p>
            <a:pPr indent="0" lvl="0" marL="0" marR="0" rtl="0" algn="l">
              <a:lnSpc>
                <a:spcPct val="100000"/>
              </a:lnSpc>
              <a:spcBef>
                <a:spcPts val="25"/>
              </a:spcBef>
              <a:spcAft>
                <a:spcPts val="0"/>
              </a:spcAft>
              <a:buNone/>
            </a:pPr>
            <a:r>
              <a:t/>
            </a:r>
            <a:endParaRPr sz="1750">
              <a:solidFill>
                <a:schemeClr val="dk1"/>
              </a:solidFill>
              <a:latin typeface="Consolas"/>
              <a:ea typeface="Consolas"/>
              <a:cs typeface="Consolas"/>
              <a:sym typeface="Consolas"/>
            </a:endParaRPr>
          </a:p>
          <a:p>
            <a:pPr indent="0" lvl="0" marL="960755" marR="0" rtl="0" algn="l">
              <a:lnSpc>
                <a:spcPct val="100000"/>
              </a:lnSpc>
              <a:spcBef>
                <a:spcPts val="0"/>
              </a:spcBef>
              <a:spcAft>
                <a:spcPts val="0"/>
              </a:spcAft>
              <a:buNone/>
            </a:pPr>
            <a:r>
              <a:rPr b="1" lang="en-US" sz="1600">
                <a:solidFill>
                  <a:srgbClr val="6F2F9F"/>
                </a:solidFill>
                <a:latin typeface="Consolas"/>
                <a:ea typeface="Consolas"/>
                <a:cs typeface="Consolas"/>
                <a:sym typeface="Consolas"/>
              </a:rPr>
              <a:t>- pairwith(“Hi",l);	</a:t>
            </a:r>
            <a:r>
              <a:rPr b="1" lang="en-US" sz="1600">
                <a:solidFill>
                  <a:srgbClr val="7E7E7E"/>
                </a:solidFill>
                <a:latin typeface="Consolas"/>
                <a:ea typeface="Consolas"/>
                <a:cs typeface="Consolas"/>
                <a:sym typeface="Consolas"/>
              </a:rPr>
              <a:t>Note: l=[1,2,3]</a:t>
            </a:r>
            <a:endParaRPr sz="1600">
              <a:solidFill>
                <a:schemeClr val="dk1"/>
              </a:solidFill>
              <a:latin typeface="Consolas"/>
              <a:ea typeface="Consolas"/>
              <a:cs typeface="Consolas"/>
              <a:sym typeface="Consolas"/>
            </a:endParaRPr>
          </a:p>
          <a:p>
            <a:pPr indent="-223519" lvl="0" marL="1183640" marR="0" rtl="0" algn="l">
              <a:lnSpc>
                <a:spcPct val="100000"/>
              </a:lnSpc>
              <a:spcBef>
                <a:spcPts val="960"/>
              </a:spcBef>
              <a:spcAft>
                <a:spcPts val="0"/>
              </a:spcAft>
              <a:buClr>
                <a:srgbClr val="6F2F9F"/>
              </a:buClr>
              <a:buSzPts val="1600"/>
              <a:buFont typeface="Consolas"/>
              <a:buChar char="&gt;"/>
            </a:pPr>
            <a:r>
              <a:rPr b="1" lang="en-US" sz="1600">
                <a:solidFill>
                  <a:srgbClr val="6F2F9F"/>
                </a:solidFill>
                <a:latin typeface="Consolas"/>
                <a:ea typeface="Consolas"/>
                <a:cs typeface="Consolas"/>
                <a:sym typeface="Consolas"/>
              </a:rPr>
              <a:t>[(“Hi",1),(“Hi",2),(“Hi",3)] : ( string * int ) list</a:t>
            </a:r>
            <a:endParaRPr sz="1600">
              <a:solidFill>
                <a:schemeClr val="dk1"/>
              </a:solidFill>
              <a:latin typeface="Consolas"/>
              <a:ea typeface="Consolas"/>
              <a:cs typeface="Consolas"/>
              <a:sym typeface="Consolas"/>
            </a:endParaRPr>
          </a:p>
          <a:p>
            <a:pPr indent="0" lvl="0" marL="0" marR="0" rtl="0" algn="l">
              <a:lnSpc>
                <a:spcPct val="100000"/>
              </a:lnSpc>
              <a:spcBef>
                <a:spcPts val="35"/>
              </a:spcBef>
              <a:spcAft>
                <a:spcPts val="0"/>
              </a:spcAft>
              <a:buNone/>
            </a:pPr>
            <a:r>
              <a:t/>
            </a:r>
            <a:endParaRPr sz="1200">
              <a:solidFill>
                <a:schemeClr val="dk1"/>
              </a:solidFill>
              <a:latin typeface="Consolas"/>
              <a:ea typeface="Consolas"/>
              <a:cs typeface="Consolas"/>
              <a:sym typeface="Consolas"/>
            </a:endParaRPr>
          </a:p>
          <a:p>
            <a:pPr indent="0" lvl="0" marL="309880" marR="5080" rtl="0" algn="l">
              <a:lnSpc>
                <a:spcPct val="100000"/>
              </a:lnSpc>
              <a:spcBef>
                <a:spcPts val="5"/>
              </a:spcBef>
              <a:spcAft>
                <a:spcPts val="0"/>
              </a:spcAft>
              <a:buNone/>
            </a:pPr>
            <a:r>
              <a:rPr lang="en-US" sz="1800">
                <a:solidFill>
                  <a:schemeClr val="dk1"/>
                </a:solidFill>
                <a:latin typeface="Calibri"/>
                <a:ea typeface="Calibri"/>
                <a:cs typeface="Calibri"/>
                <a:sym typeface="Calibri"/>
              </a:rPr>
              <a:t>The local function p has a non-local reference to the identifier x, the parameter of the  function </a:t>
            </a:r>
            <a:r>
              <a:rPr i="1" lang="en-US" sz="1800">
                <a:solidFill>
                  <a:schemeClr val="dk1"/>
                </a:solidFill>
                <a:latin typeface="Calibri"/>
                <a:ea typeface="Calibri"/>
                <a:cs typeface="Calibri"/>
                <a:sym typeface="Calibri"/>
              </a:rPr>
              <a:t>pairwith</a:t>
            </a:r>
            <a:r>
              <a:rPr lang="en-US" sz="1800">
                <a:solidFill>
                  <a:schemeClr val="dk1"/>
                </a:solidFill>
                <a:latin typeface="Calibri"/>
                <a:ea typeface="Calibri"/>
                <a:cs typeface="Calibri"/>
                <a:sym typeface="Calibri"/>
              </a:rPr>
              <a:t>. The same rule applies here as with other non-local references: the  nearest enclosing binding is used.</a:t>
            </a:r>
            <a:endParaRPr/>
          </a:p>
        </p:txBody>
      </p:sp>
      <p:sp>
        <p:nvSpPr>
          <p:cNvPr id="1084" name="Google Shape;1084;p8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88" name="Shape 1088"/>
        <p:cNvGrpSpPr/>
        <p:nvPr/>
      </p:nvGrpSpPr>
      <p:grpSpPr>
        <a:xfrm>
          <a:off x="0" y="0"/>
          <a:ext cx="0" cy="0"/>
          <a:chOff x="0" y="0"/>
          <a:chExt cx="0" cy="0"/>
        </a:xfrm>
      </p:grpSpPr>
      <p:sp>
        <p:nvSpPr>
          <p:cNvPr id="1089" name="Google Shape;1089;p81"/>
          <p:cNvSpPr txBox="1"/>
          <p:nvPr/>
        </p:nvSpPr>
        <p:spPr>
          <a:xfrm>
            <a:off x="471931" y="760603"/>
            <a:ext cx="7730490" cy="5713095"/>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ML : Language with Nested Procedure Declarations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25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ML supports higher-order functions</a:t>
            </a:r>
            <a:endParaRPr sz="2000">
              <a:solidFill>
                <a:schemeClr val="dk1"/>
              </a:solidFill>
              <a:latin typeface="Calibri"/>
              <a:ea typeface="Calibri"/>
              <a:cs typeface="Calibri"/>
              <a:sym typeface="Calibri"/>
            </a:endParaRPr>
          </a:p>
          <a:p>
            <a:pPr indent="-228600" lvl="1" marL="698500" marR="0" rtl="0" algn="l">
              <a:lnSpc>
                <a:spcPct val="100000"/>
              </a:lnSpc>
              <a:spcBef>
                <a:spcPts val="1945"/>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Takes functions as arguments</a:t>
            </a:r>
            <a:endParaRPr b="0" i="0" sz="2000" u="none" cap="none" strike="noStrike">
              <a:solidFill>
                <a:schemeClr val="dk1"/>
              </a:solidFill>
              <a:latin typeface="Calibri"/>
              <a:ea typeface="Calibri"/>
              <a:cs typeface="Calibri"/>
              <a:sym typeface="Calibri"/>
            </a:endParaRPr>
          </a:p>
          <a:p>
            <a:pPr indent="-228600" lvl="1" marL="698500" marR="0" rtl="0" algn="l">
              <a:lnSpc>
                <a:spcPct val="100000"/>
              </a:lnSpc>
              <a:spcBef>
                <a:spcPts val="1935"/>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Can construct functions</a:t>
            </a:r>
            <a:endParaRPr b="0" i="0" sz="2000" u="none" cap="none" strike="noStrike">
              <a:solidFill>
                <a:schemeClr val="dk1"/>
              </a:solidFill>
              <a:latin typeface="Calibri"/>
              <a:ea typeface="Calibri"/>
              <a:cs typeface="Calibri"/>
              <a:sym typeface="Calibri"/>
            </a:endParaRPr>
          </a:p>
          <a:p>
            <a:pPr indent="-228600" lvl="1" marL="698500" marR="0" rtl="0" algn="l">
              <a:lnSpc>
                <a:spcPct val="100000"/>
              </a:lnSpc>
              <a:spcBef>
                <a:spcPts val="1939"/>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Can return other functions</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ML has no iteration</a:t>
            </a:r>
            <a:endParaRPr sz="2000">
              <a:solidFill>
                <a:schemeClr val="dk1"/>
              </a:solidFill>
              <a:latin typeface="Calibri"/>
              <a:ea typeface="Calibri"/>
              <a:cs typeface="Calibri"/>
              <a:sym typeface="Calibri"/>
            </a:endParaRPr>
          </a:p>
          <a:p>
            <a:pPr indent="-457200" lvl="1" marL="927100" marR="1964054" rtl="0" algn="l">
              <a:lnSpc>
                <a:spcPct val="217500"/>
              </a:lnSpc>
              <a:spcBef>
                <a:spcPts val="464"/>
              </a:spcBef>
              <a:spcAft>
                <a:spcPts val="0"/>
              </a:spcAft>
              <a:buClr>
                <a:schemeClr val="dk1"/>
              </a:buClr>
              <a:buSzPts val="2000"/>
              <a:buFont typeface="Noto Sans Symbols"/>
              <a:buChar char="▪"/>
            </a:pPr>
            <a:r>
              <a:rPr b="1" i="0" lang="en-US" sz="2000" u="none" cap="none" strike="noStrike">
                <a:solidFill>
                  <a:schemeClr val="dk1"/>
                </a:solidFill>
                <a:latin typeface="Calibri"/>
                <a:ea typeface="Calibri"/>
                <a:cs typeface="Calibri"/>
                <a:sym typeface="Calibri"/>
              </a:rPr>
              <a:t>Effect of iteration is achieved through recursion.  for(i=0;i&lt;10;i++)</a:t>
            </a:r>
            <a:endParaRPr b="0" i="0" sz="2000" u="none" cap="none" strike="noStrike">
              <a:solidFill>
                <a:schemeClr val="dk1"/>
              </a:solidFill>
              <a:latin typeface="Calibri"/>
              <a:ea typeface="Calibri"/>
              <a:cs typeface="Calibri"/>
              <a:sym typeface="Calibri"/>
            </a:endParaRPr>
          </a:p>
          <a:p>
            <a:pPr indent="0" lvl="0" marL="927100" marR="0" rtl="0" algn="l">
              <a:lnSpc>
                <a:spcPct val="100000"/>
              </a:lnSpc>
              <a:spcBef>
                <a:spcPts val="1455"/>
              </a:spcBef>
              <a:spcAft>
                <a:spcPts val="0"/>
              </a:spcAft>
              <a:buNone/>
            </a:pPr>
            <a:r>
              <a:rPr b="1" lang="en-US" sz="2000">
                <a:solidFill>
                  <a:schemeClr val="dk1"/>
                </a:solidFill>
                <a:latin typeface="Calibri"/>
                <a:ea typeface="Calibri"/>
                <a:cs typeface="Calibri"/>
                <a:sym typeface="Calibri"/>
              </a:rPr>
              <a:t>ML makes i a function argument and calls itself until i is reached.</a:t>
            </a:r>
            <a:endParaRPr sz="2000">
              <a:solidFill>
                <a:schemeClr val="dk1"/>
              </a:solidFill>
              <a:latin typeface="Calibri"/>
              <a:ea typeface="Calibri"/>
              <a:cs typeface="Calibri"/>
              <a:sym typeface="Calibri"/>
            </a:endParaRPr>
          </a:p>
        </p:txBody>
      </p:sp>
      <p:pic>
        <p:nvPicPr>
          <p:cNvPr id="1090" name="Google Shape;1090;p8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91" name="Google Shape;1091;p8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8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6" name="Shape 1096"/>
        <p:cNvGrpSpPr/>
        <p:nvPr/>
      </p:nvGrpSpPr>
      <p:grpSpPr>
        <a:xfrm>
          <a:off x="0" y="0"/>
          <a:ext cx="0" cy="0"/>
          <a:chOff x="0" y="0"/>
          <a:chExt cx="0" cy="0"/>
        </a:xfrm>
      </p:grpSpPr>
      <p:sp>
        <p:nvSpPr>
          <p:cNvPr id="1097" name="Google Shape;1097;p82"/>
          <p:cNvSpPr txBox="1"/>
          <p:nvPr/>
        </p:nvSpPr>
        <p:spPr>
          <a:xfrm>
            <a:off x="513080" y="760603"/>
            <a:ext cx="7847965" cy="49936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ML : Language with Nested Procedure Declarations</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2950">
              <a:solidFill>
                <a:schemeClr val="dk1"/>
              </a:solidFill>
              <a:latin typeface="Calibri"/>
              <a:ea typeface="Calibri"/>
              <a:cs typeface="Calibri"/>
              <a:sym typeface="Calibri"/>
            </a:endParaRPr>
          </a:p>
          <a:p>
            <a:pPr indent="-229235" lvl="0" marL="253365"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ML takes lists and labelled tree structures as primitive data types.</a:t>
            </a:r>
            <a:endParaRPr sz="22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Clr>
                <a:schemeClr val="dk1"/>
              </a:buClr>
              <a:buSzPts val="2100"/>
              <a:buFont typeface="Noto Sans Symbols"/>
              <a:buNone/>
            </a:pPr>
            <a:r>
              <a:t/>
            </a:r>
            <a:endParaRPr sz="2100">
              <a:solidFill>
                <a:schemeClr val="dk1"/>
              </a:solidFill>
              <a:latin typeface="Calibri"/>
              <a:ea typeface="Calibri"/>
              <a:cs typeface="Calibri"/>
              <a:sym typeface="Calibri"/>
            </a:endParaRPr>
          </a:p>
          <a:p>
            <a:pPr indent="-229235" lvl="0" marL="253365"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ML doesnot require declaration of it’s data types.</a:t>
            </a:r>
            <a:endParaRPr sz="22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Clr>
                <a:schemeClr val="dk1"/>
              </a:buClr>
              <a:buSzPts val="2100"/>
              <a:buFont typeface="Noto Sans Symbols"/>
              <a:buNone/>
            </a:pPr>
            <a:r>
              <a:t/>
            </a:r>
            <a:endParaRPr sz="2100">
              <a:solidFill>
                <a:schemeClr val="dk1"/>
              </a:solidFill>
              <a:latin typeface="Calibri"/>
              <a:ea typeface="Calibri"/>
              <a:cs typeface="Calibri"/>
              <a:sym typeface="Calibri"/>
            </a:endParaRPr>
          </a:p>
          <a:p>
            <a:pPr indent="-229235" lvl="0" marL="253365" marR="0" rtl="0" algn="l">
              <a:lnSpc>
                <a:spcPct val="100000"/>
              </a:lnSpc>
              <a:spcBef>
                <a:spcPts val="5"/>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It recognizes types at compile time.</a:t>
            </a:r>
            <a:endParaRPr sz="22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Clr>
                <a:schemeClr val="dk1"/>
              </a:buClr>
              <a:buSzPts val="2100"/>
              <a:buFont typeface="Noto Sans Symbols"/>
              <a:buNone/>
            </a:pPr>
            <a:r>
              <a:t/>
            </a:r>
            <a:endParaRPr sz="2100">
              <a:solidFill>
                <a:schemeClr val="dk1"/>
              </a:solidFill>
              <a:latin typeface="Calibri"/>
              <a:ea typeface="Calibri"/>
              <a:cs typeface="Calibri"/>
              <a:sym typeface="Calibri"/>
            </a:endParaRPr>
          </a:p>
          <a:p>
            <a:pPr indent="-229235" lvl="0" marL="253365"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For example :</a:t>
            </a:r>
            <a:endParaRPr sz="2200">
              <a:solidFill>
                <a:schemeClr val="dk1"/>
              </a:solidFill>
              <a:latin typeface="Calibri"/>
              <a:ea typeface="Calibri"/>
              <a:cs typeface="Calibri"/>
              <a:sym typeface="Calibri"/>
            </a:endParaRPr>
          </a:p>
          <a:p>
            <a:pPr indent="-229234" lvl="1" marL="710565" marR="0" rtl="0" algn="l">
              <a:lnSpc>
                <a:spcPct val="100000"/>
              </a:lnSpc>
              <a:spcBef>
                <a:spcPts val="2000"/>
              </a:spcBef>
              <a:spcAft>
                <a:spcPts val="0"/>
              </a:spcAft>
              <a:buClr>
                <a:srgbClr val="001F5F"/>
              </a:buClr>
              <a:buSzPts val="2000"/>
              <a:buFont typeface="Arial"/>
              <a:buChar char="•"/>
            </a:pPr>
            <a:r>
              <a:rPr b="1" i="0" lang="en-US" sz="2000" u="none" cap="none" strike="noStrike">
                <a:solidFill>
                  <a:srgbClr val="001F5F"/>
                </a:solidFill>
                <a:latin typeface="Consolas"/>
                <a:ea typeface="Consolas"/>
                <a:cs typeface="Consolas"/>
                <a:sym typeface="Consolas"/>
              </a:rPr>
              <a:t>var x = 1 is taken to be an integer.</a:t>
            </a:r>
            <a:endParaRPr b="0" i="0" sz="2000" u="none" cap="none" strike="noStrike">
              <a:solidFill>
                <a:schemeClr val="dk1"/>
              </a:solidFill>
              <a:latin typeface="Consolas"/>
              <a:ea typeface="Consolas"/>
              <a:cs typeface="Consolas"/>
              <a:sym typeface="Consolas"/>
            </a:endParaRPr>
          </a:p>
          <a:p>
            <a:pPr indent="-229234" lvl="1" marL="710565" marR="0" rtl="0" algn="l">
              <a:lnSpc>
                <a:spcPct val="100000"/>
              </a:lnSpc>
              <a:spcBef>
                <a:spcPts val="1935"/>
              </a:spcBef>
              <a:spcAft>
                <a:spcPts val="0"/>
              </a:spcAft>
              <a:buClr>
                <a:srgbClr val="001F5F"/>
              </a:buClr>
              <a:buSzPts val="2000"/>
              <a:buFont typeface="Arial"/>
              <a:buChar char="•"/>
            </a:pPr>
            <a:r>
              <a:rPr b="1" i="0" lang="en-US" sz="2000" u="none" cap="none" strike="noStrike">
                <a:solidFill>
                  <a:srgbClr val="001F5F"/>
                </a:solidFill>
                <a:latin typeface="Consolas"/>
                <a:ea typeface="Consolas"/>
                <a:cs typeface="Consolas"/>
                <a:sym typeface="Consolas"/>
              </a:rPr>
              <a:t>var y = 2.3 * x is taken to be float.</a:t>
            </a:r>
            <a:endParaRPr b="0" i="0" sz="2000" u="none" cap="none" strike="noStrike">
              <a:solidFill>
                <a:schemeClr val="dk1"/>
              </a:solidFill>
              <a:latin typeface="Consolas"/>
              <a:ea typeface="Consolas"/>
              <a:cs typeface="Consolas"/>
              <a:sym typeface="Consolas"/>
            </a:endParaRPr>
          </a:p>
        </p:txBody>
      </p:sp>
      <p:pic>
        <p:nvPicPr>
          <p:cNvPr id="1098" name="Google Shape;1098;p8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99" name="Google Shape;1099;p8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8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4" name="Shape 1104"/>
        <p:cNvGrpSpPr/>
        <p:nvPr/>
      </p:nvGrpSpPr>
      <p:grpSpPr>
        <a:xfrm>
          <a:off x="0" y="0"/>
          <a:ext cx="0" cy="0"/>
          <a:chOff x="0" y="0"/>
          <a:chExt cx="0" cy="0"/>
        </a:xfrm>
      </p:grpSpPr>
      <p:pic>
        <p:nvPicPr>
          <p:cNvPr id="1105" name="Google Shape;1105;p8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106" name="Google Shape;1106;p8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83"/>
          <p:cNvSpPr txBox="1"/>
          <p:nvPr/>
        </p:nvSpPr>
        <p:spPr>
          <a:xfrm>
            <a:off x="471931" y="760603"/>
            <a:ext cx="8221980" cy="3663950"/>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AFEF"/>
                </a:solidFill>
                <a:latin typeface="Calibri"/>
                <a:ea typeface="Calibri"/>
                <a:cs typeface="Calibri"/>
                <a:sym typeface="Calibri"/>
              </a:rPr>
              <a:t>Nesting Depth</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34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Procedures not nested within other procedures have nesting depth 1</a:t>
            </a:r>
            <a:endParaRPr sz="2200">
              <a:solidFill>
                <a:schemeClr val="dk1"/>
              </a:solidFill>
              <a:latin typeface="Calibri"/>
              <a:ea typeface="Calibri"/>
              <a:cs typeface="Calibri"/>
              <a:sym typeface="Calibri"/>
            </a:endParaRPr>
          </a:p>
          <a:p>
            <a:pPr indent="-228600" lvl="1" marL="698500" marR="0" rtl="0" algn="l">
              <a:lnSpc>
                <a:spcPct val="100000"/>
              </a:lnSpc>
              <a:spcBef>
                <a:spcPts val="1810"/>
              </a:spcBef>
              <a:spcAft>
                <a:spcPts val="0"/>
              </a:spcAft>
              <a:buClr>
                <a:srgbClr val="001F5F"/>
              </a:buClr>
              <a:buSzPts val="2200"/>
              <a:buFont typeface="Noto Sans Symbols"/>
              <a:buChar char="▪"/>
            </a:pPr>
            <a:r>
              <a:rPr b="1" i="0" lang="en-US" sz="2200" u="none" cap="none" strike="noStrike">
                <a:solidFill>
                  <a:srgbClr val="001F5F"/>
                </a:solidFill>
                <a:latin typeface="Calibri"/>
                <a:ea typeface="Calibri"/>
                <a:cs typeface="Calibri"/>
                <a:sym typeface="Calibri"/>
              </a:rPr>
              <a:t>For example, all functions in C have depth 1</a:t>
            </a:r>
            <a:endParaRPr b="0" i="0" sz="2200" u="none" cap="none" strike="noStrike">
              <a:solidFill>
                <a:schemeClr val="dk1"/>
              </a:solidFill>
              <a:latin typeface="Calibri"/>
              <a:ea typeface="Calibri"/>
              <a:cs typeface="Calibri"/>
              <a:sym typeface="Calibri"/>
            </a:endParaRPr>
          </a:p>
          <a:p>
            <a:pPr indent="-228600" lvl="0" marL="241300" marR="5080" rtl="0" algn="l">
              <a:lnSpc>
                <a:spcPct val="150000"/>
              </a:lnSpc>
              <a:spcBef>
                <a:spcPts val="101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If </a:t>
            </a:r>
            <a:r>
              <a:rPr lang="en-US" sz="2200">
                <a:solidFill>
                  <a:srgbClr val="001F5F"/>
                </a:solidFill>
                <a:latin typeface="Cambria Math"/>
                <a:ea typeface="Cambria Math"/>
                <a:cs typeface="Cambria Math"/>
                <a:sym typeface="Cambria Math"/>
              </a:rPr>
              <a:t>𝑝 </a:t>
            </a:r>
            <a:r>
              <a:rPr b="1" lang="en-US" sz="2200">
                <a:solidFill>
                  <a:srgbClr val="001F5F"/>
                </a:solidFill>
                <a:latin typeface="Calibri"/>
                <a:ea typeface="Calibri"/>
                <a:cs typeface="Calibri"/>
                <a:sym typeface="Calibri"/>
              </a:rPr>
              <a:t>is defined immediately within a procedure at depth </a:t>
            </a:r>
            <a:r>
              <a:rPr lang="en-US" sz="2200">
                <a:solidFill>
                  <a:srgbClr val="001F5F"/>
                </a:solidFill>
                <a:latin typeface="Cambria Math"/>
                <a:ea typeface="Cambria Math"/>
                <a:cs typeface="Cambria Math"/>
                <a:sym typeface="Cambria Math"/>
              </a:rPr>
              <a:t>𝑖</a:t>
            </a:r>
            <a:r>
              <a:rPr b="1" lang="en-US" sz="2200">
                <a:solidFill>
                  <a:srgbClr val="001F5F"/>
                </a:solidFill>
                <a:latin typeface="Calibri"/>
                <a:ea typeface="Calibri"/>
                <a:cs typeface="Calibri"/>
                <a:sym typeface="Calibri"/>
              </a:rPr>
              <a:t>, then </a:t>
            </a:r>
            <a:r>
              <a:rPr lang="en-US" sz="2200">
                <a:solidFill>
                  <a:srgbClr val="001F5F"/>
                </a:solidFill>
                <a:latin typeface="Cambria Math"/>
                <a:ea typeface="Cambria Math"/>
                <a:cs typeface="Cambria Math"/>
                <a:sym typeface="Cambria Math"/>
              </a:rPr>
              <a:t>𝑝 </a:t>
            </a:r>
            <a:r>
              <a:rPr b="1" lang="en-US" sz="2200">
                <a:solidFill>
                  <a:srgbClr val="001F5F"/>
                </a:solidFill>
                <a:latin typeface="Calibri"/>
                <a:ea typeface="Calibri"/>
                <a:cs typeface="Calibri"/>
                <a:sym typeface="Calibri"/>
              </a:rPr>
              <a:t>is at  depth </a:t>
            </a:r>
            <a:r>
              <a:rPr lang="en-US" sz="2200">
                <a:solidFill>
                  <a:srgbClr val="001F5F"/>
                </a:solidFill>
                <a:latin typeface="Cambria Math"/>
                <a:ea typeface="Cambria Math"/>
                <a:cs typeface="Cambria Math"/>
                <a:sym typeface="Cambria Math"/>
              </a:rPr>
              <a:t>𝑖</a:t>
            </a:r>
            <a:r>
              <a:rPr b="1" lang="en-US" sz="2200">
                <a:solidFill>
                  <a:srgbClr val="001F5F"/>
                </a:solidFill>
                <a:latin typeface="Calibri"/>
                <a:ea typeface="Calibri"/>
                <a:cs typeface="Calibri"/>
                <a:sym typeface="Calibri"/>
              </a:rPr>
              <a:t>+1</a:t>
            </a:r>
            <a:endParaRPr sz="2200">
              <a:solidFill>
                <a:schemeClr val="dk1"/>
              </a:solidFill>
              <a:latin typeface="Calibri"/>
              <a:ea typeface="Calibri"/>
              <a:cs typeface="Calibri"/>
              <a:sym typeface="Calibri"/>
            </a:endParaRPr>
          </a:p>
        </p:txBody>
      </p:sp>
      <p:sp>
        <p:nvSpPr>
          <p:cNvPr id="1108" name="Google Shape;1108;p8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2" name="Shape 1112"/>
        <p:cNvGrpSpPr/>
        <p:nvPr/>
      </p:nvGrpSpPr>
      <p:grpSpPr>
        <a:xfrm>
          <a:off x="0" y="0"/>
          <a:ext cx="0" cy="0"/>
          <a:chOff x="0" y="0"/>
          <a:chExt cx="0" cy="0"/>
        </a:xfrm>
      </p:grpSpPr>
      <p:pic>
        <p:nvPicPr>
          <p:cNvPr id="1113" name="Google Shape;1113;p84"/>
          <p:cNvPicPr preferRelativeResize="0"/>
          <p:nvPr/>
        </p:nvPicPr>
        <p:blipFill rotWithShape="1">
          <a:blip r:embed="rId3">
            <a:alphaModFix/>
          </a:blip>
          <a:srcRect b="0" l="0" r="0" t="0"/>
          <a:stretch/>
        </p:blipFill>
        <p:spPr>
          <a:xfrm>
            <a:off x="437209" y="2140601"/>
            <a:ext cx="6979771" cy="4571094"/>
          </a:xfrm>
          <a:prstGeom prst="rect">
            <a:avLst/>
          </a:prstGeom>
          <a:noFill/>
          <a:ln>
            <a:noFill/>
          </a:ln>
        </p:spPr>
      </p:pic>
      <p:sp>
        <p:nvSpPr>
          <p:cNvPr id="1114" name="Google Shape;1114;p84"/>
          <p:cNvSpPr txBox="1"/>
          <p:nvPr/>
        </p:nvSpPr>
        <p:spPr>
          <a:xfrm>
            <a:off x="513080" y="1462785"/>
            <a:ext cx="183261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Nesting Depth</a:t>
            </a:r>
            <a:endParaRPr sz="2400">
              <a:solidFill>
                <a:schemeClr val="dk1"/>
              </a:solidFill>
              <a:latin typeface="Calibri"/>
              <a:ea typeface="Calibri"/>
              <a:cs typeface="Calibri"/>
              <a:sym typeface="Calibri"/>
            </a:endParaRPr>
          </a:p>
        </p:txBody>
      </p:sp>
      <p:sp>
        <p:nvSpPr>
          <p:cNvPr id="1115" name="Google Shape;1115;p84"/>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1116" name="Google Shape;1116;p84"/>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1117" name="Google Shape;1117;p8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8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119" name="Google Shape;1119;p84"/>
          <p:cNvSpPr txBox="1"/>
          <p:nvPr/>
        </p:nvSpPr>
        <p:spPr>
          <a:xfrm>
            <a:off x="3251708" y="1568322"/>
            <a:ext cx="39001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Quicksort in ML using Nested Procedures</a:t>
            </a:r>
            <a:endParaRPr sz="1800">
              <a:solidFill>
                <a:schemeClr val="dk1"/>
              </a:solidFill>
              <a:latin typeface="Calibri"/>
              <a:ea typeface="Calibri"/>
              <a:cs typeface="Calibri"/>
              <a:sym typeface="Calibri"/>
            </a:endParaRPr>
          </a:p>
        </p:txBody>
      </p:sp>
      <p:graphicFrame>
        <p:nvGraphicFramePr>
          <p:cNvPr id="1120" name="Google Shape;1120;p84"/>
          <p:cNvGraphicFramePr/>
          <p:nvPr/>
        </p:nvGraphicFramePr>
        <p:xfrm>
          <a:off x="8540750" y="2090801"/>
          <a:ext cx="3000000" cy="3000000"/>
        </p:xfrm>
        <a:graphic>
          <a:graphicData uri="http://schemas.openxmlformats.org/drawingml/2006/table">
            <a:tbl>
              <a:tblPr bandRow="1" firstRow="1">
                <a:noFill/>
                <a:tableStyleId>{705A1287-8E61-416F-9323-475824CCD09E}</a:tableStyleId>
              </a:tblPr>
              <a:tblGrid>
                <a:gridCol w="1744975"/>
                <a:gridCol w="1744975"/>
              </a:tblGrid>
              <a:tr h="370850">
                <a:tc>
                  <a:txBody>
                    <a:bodyPr/>
                    <a:lstStyle/>
                    <a:p>
                      <a:pPr indent="0" lvl="0" marL="1905" marR="0" rtl="0" algn="ctr">
                        <a:lnSpc>
                          <a:spcPct val="100000"/>
                        </a:lnSpc>
                        <a:spcBef>
                          <a:spcPts val="0"/>
                        </a:spcBef>
                        <a:spcAft>
                          <a:spcPts val="0"/>
                        </a:spcAft>
                        <a:buNone/>
                      </a:pPr>
                      <a:r>
                        <a:rPr b="1" lang="en-US" sz="1600" u="none" cap="none" strike="noStrike">
                          <a:solidFill>
                            <a:srgbClr val="FFFFFF"/>
                          </a:solidFill>
                          <a:latin typeface="Consolas"/>
                          <a:ea typeface="Consolas"/>
                          <a:cs typeface="Consolas"/>
                          <a:sym typeface="Consolas"/>
                        </a:rPr>
                        <a:t>Procedure</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150495" marR="0" rtl="0" algn="l">
                        <a:lnSpc>
                          <a:spcPct val="100000"/>
                        </a:lnSpc>
                        <a:spcBef>
                          <a:spcPts val="0"/>
                        </a:spcBef>
                        <a:spcAft>
                          <a:spcPts val="0"/>
                        </a:spcAft>
                        <a:buNone/>
                      </a:pPr>
                      <a:r>
                        <a:rPr b="1" lang="en-US" sz="1600" u="none" cap="none" strike="noStrike">
                          <a:solidFill>
                            <a:srgbClr val="FFFFFF"/>
                          </a:solidFill>
                          <a:latin typeface="Consolas"/>
                          <a:ea typeface="Consolas"/>
                          <a:cs typeface="Consolas"/>
                          <a:sym typeface="Consolas"/>
                        </a:rPr>
                        <a:t>Nesting depth</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635" marR="0" rtl="0" algn="ctr">
                        <a:lnSpc>
                          <a:spcPct val="100000"/>
                        </a:lnSpc>
                        <a:spcBef>
                          <a:spcPts val="0"/>
                        </a:spcBef>
                        <a:spcAft>
                          <a:spcPts val="0"/>
                        </a:spcAft>
                        <a:buNone/>
                      </a:pPr>
                      <a:r>
                        <a:rPr b="1" lang="en-US" sz="1600" u="none" cap="none" strike="noStrike">
                          <a:latin typeface="Consolas"/>
                          <a:ea typeface="Consolas"/>
                          <a:cs typeface="Consolas"/>
                          <a:sym typeface="Consolas"/>
                        </a:rPr>
                        <a:t>sort</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1905" marR="0" rtl="0" algn="ctr">
                        <a:lnSpc>
                          <a:spcPct val="100000"/>
                        </a:lnSpc>
                        <a:spcBef>
                          <a:spcPts val="0"/>
                        </a:spcBef>
                        <a:spcAft>
                          <a:spcPts val="0"/>
                        </a:spcAft>
                        <a:buNone/>
                      </a:pPr>
                      <a:r>
                        <a:rPr b="1" lang="en-US" sz="1600" u="none" cap="none" strike="noStrike">
                          <a:latin typeface="Consolas"/>
                          <a:ea typeface="Consolas"/>
                          <a:cs typeface="Consolas"/>
                          <a:sym typeface="Consolas"/>
                        </a:rPr>
                        <a:t>readarray</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3810" marR="0" rtl="0" algn="ctr">
                        <a:lnSpc>
                          <a:spcPct val="100000"/>
                        </a:lnSpc>
                        <a:spcBef>
                          <a:spcPts val="0"/>
                        </a:spcBef>
                        <a:spcAft>
                          <a:spcPts val="0"/>
                        </a:spcAft>
                        <a:buNone/>
                      </a:pPr>
                      <a:r>
                        <a:rPr b="1" lang="en-US" sz="1600" u="none" cap="none" strike="noStrike">
                          <a:latin typeface="Consolas"/>
                          <a:ea typeface="Consolas"/>
                          <a:cs typeface="Consolas"/>
                          <a:sym typeface="Consolas"/>
                        </a:rPr>
                        <a:t>excahnge</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1905" marR="0" rtl="0" algn="ctr">
                        <a:lnSpc>
                          <a:spcPct val="100000"/>
                        </a:lnSpc>
                        <a:spcBef>
                          <a:spcPts val="0"/>
                        </a:spcBef>
                        <a:spcAft>
                          <a:spcPts val="0"/>
                        </a:spcAft>
                        <a:buNone/>
                      </a:pPr>
                      <a:r>
                        <a:rPr b="1" lang="en-US" sz="1600" u="none" cap="none" strike="noStrike">
                          <a:latin typeface="Consolas"/>
                          <a:ea typeface="Consolas"/>
                          <a:cs typeface="Consolas"/>
                          <a:sym typeface="Consolas"/>
                        </a:rPr>
                        <a:t>quicksort</a:t>
                      </a:r>
                      <a:endParaRPr sz="1600" u="none" cap="none" strike="noStrike">
                        <a:latin typeface="Consolas"/>
                        <a:ea typeface="Consolas"/>
                        <a:cs typeface="Consolas"/>
                        <a:sym typeface="Consolas"/>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1905" marR="0" rtl="0" algn="ctr">
                        <a:lnSpc>
                          <a:spcPct val="100000"/>
                        </a:lnSpc>
                        <a:spcBef>
                          <a:spcPts val="0"/>
                        </a:spcBef>
                        <a:spcAft>
                          <a:spcPts val="0"/>
                        </a:spcAft>
                        <a:buNone/>
                      </a:pPr>
                      <a:r>
                        <a:rPr b="1" lang="en-US" sz="1600" u="none" cap="none" strike="noStrike">
                          <a:latin typeface="Consolas"/>
                          <a:ea typeface="Consolas"/>
                          <a:cs typeface="Consolas"/>
                          <a:sym typeface="Consolas"/>
                        </a:rPr>
                        <a:t>partition</a:t>
                      </a:r>
                      <a:endParaRPr sz="1600" u="none" cap="none" strike="noStrike">
                        <a:latin typeface="Consolas"/>
                        <a:ea typeface="Consolas"/>
                        <a:cs typeface="Consolas"/>
                        <a:sym typeface="Consolas"/>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
        <p:nvSpPr>
          <p:cNvPr id="1121" name="Google Shape;1121;p84"/>
          <p:cNvSpPr txBox="1"/>
          <p:nvPr/>
        </p:nvSpPr>
        <p:spPr>
          <a:xfrm>
            <a:off x="8626856" y="4416276"/>
            <a:ext cx="3308985" cy="1397000"/>
          </a:xfrm>
          <a:prstGeom prst="rect">
            <a:avLst/>
          </a:prstGeom>
          <a:noFill/>
          <a:ln>
            <a:noFill/>
          </a:ln>
        </p:spPr>
        <p:txBody>
          <a:bodyPr anchorCtr="0" anchor="t" bIns="0" lIns="0" spcFirstLastPara="1" rIns="0" wrap="square" tIns="103500">
            <a:spAutoFit/>
          </a:bodyPr>
          <a:lstStyle/>
          <a:p>
            <a:pPr indent="-121920" lvl="0" marL="133985" marR="0" rtl="0" algn="l">
              <a:lnSpc>
                <a:spcPct val="100000"/>
              </a:lnSpc>
              <a:spcBef>
                <a:spcPts val="0"/>
              </a:spcBef>
              <a:spcAft>
                <a:spcPts val="0"/>
              </a:spcAft>
              <a:buClr>
                <a:srgbClr val="A6A6A6"/>
              </a:buClr>
              <a:buSzPts val="1100"/>
              <a:buFont typeface="Noto Sans Symbols"/>
              <a:buChar char="⮚"/>
            </a:pPr>
            <a:r>
              <a:rPr b="1" lang="en-US" sz="1200">
                <a:solidFill>
                  <a:srgbClr val="A6A6A6"/>
                </a:solidFill>
                <a:latin typeface="Calibri"/>
                <a:ea typeface="Calibri"/>
                <a:cs typeface="Calibri"/>
                <a:sym typeface="Calibri"/>
              </a:rPr>
              <a:t>Procedures not nested within other procedures</a:t>
            </a:r>
            <a:endParaRPr sz="1200">
              <a:solidFill>
                <a:schemeClr val="dk1"/>
              </a:solidFill>
              <a:latin typeface="Calibri"/>
              <a:ea typeface="Calibri"/>
              <a:cs typeface="Calibri"/>
              <a:sym typeface="Calibri"/>
            </a:endParaRPr>
          </a:p>
          <a:p>
            <a:pPr indent="0" lvl="0" marL="12700" marR="0" rtl="0" algn="l">
              <a:lnSpc>
                <a:spcPct val="100000"/>
              </a:lnSpc>
              <a:spcBef>
                <a:spcPts val="720"/>
              </a:spcBef>
              <a:spcAft>
                <a:spcPts val="0"/>
              </a:spcAft>
              <a:buNone/>
            </a:pPr>
            <a:r>
              <a:rPr b="1" lang="en-US" sz="1200">
                <a:solidFill>
                  <a:srgbClr val="A6A6A6"/>
                </a:solidFill>
                <a:latin typeface="Calibri"/>
                <a:ea typeface="Calibri"/>
                <a:cs typeface="Calibri"/>
                <a:sym typeface="Calibri"/>
              </a:rPr>
              <a:t>have nesting depth 1</a:t>
            </a:r>
            <a:endParaRPr sz="1200">
              <a:solidFill>
                <a:schemeClr val="dk1"/>
              </a:solidFill>
              <a:latin typeface="Calibri"/>
              <a:ea typeface="Calibri"/>
              <a:cs typeface="Calibri"/>
              <a:sym typeface="Calibri"/>
            </a:endParaRPr>
          </a:p>
          <a:p>
            <a:pPr indent="-69849" lvl="1" marL="539750" marR="0" rtl="0" algn="l">
              <a:lnSpc>
                <a:spcPct val="100000"/>
              </a:lnSpc>
              <a:spcBef>
                <a:spcPts val="720"/>
              </a:spcBef>
              <a:spcAft>
                <a:spcPts val="0"/>
              </a:spcAft>
              <a:buClr>
                <a:srgbClr val="A6A6A6"/>
              </a:buClr>
              <a:buSzPts val="1100"/>
              <a:buFont typeface="Noto Sans Symbols"/>
              <a:buChar char="▪"/>
            </a:pPr>
            <a:r>
              <a:rPr b="1" i="0" lang="en-US" sz="1200" u="none" cap="none" strike="noStrike">
                <a:solidFill>
                  <a:srgbClr val="A6A6A6"/>
                </a:solidFill>
                <a:latin typeface="Calibri"/>
                <a:ea typeface="Calibri"/>
                <a:cs typeface="Calibri"/>
                <a:sym typeface="Calibri"/>
              </a:rPr>
              <a:t>For example, all functions in C have depth 1</a:t>
            </a:r>
            <a:endParaRPr b="0" i="0" sz="1200" u="none" cap="none" strike="noStrike">
              <a:solidFill>
                <a:schemeClr val="dk1"/>
              </a:solidFill>
              <a:latin typeface="Calibri"/>
              <a:ea typeface="Calibri"/>
              <a:cs typeface="Calibri"/>
              <a:sym typeface="Calibri"/>
            </a:endParaRPr>
          </a:p>
          <a:p>
            <a:pPr indent="-69849" lvl="0" marL="12700" marR="83820" rtl="0" algn="l">
              <a:lnSpc>
                <a:spcPct val="150000"/>
              </a:lnSpc>
              <a:spcBef>
                <a:spcPts val="0"/>
              </a:spcBef>
              <a:spcAft>
                <a:spcPts val="0"/>
              </a:spcAft>
              <a:buClr>
                <a:srgbClr val="A6A6A6"/>
              </a:buClr>
              <a:buSzPts val="1100"/>
              <a:buFont typeface="Noto Sans Symbols"/>
              <a:buChar char="⮚"/>
            </a:pPr>
            <a:r>
              <a:rPr b="1" lang="en-US" sz="1200">
                <a:solidFill>
                  <a:srgbClr val="A6A6A6"/>
                </a:solidFill>
                <a:latin typeface="Calibri"/>
                <a:ea typeface="Calibri"/>
                <a:cs typeface="Calibri"/>
                <a:sym typeface="Calibri"/>
              </a:rPr>
              <a:t>If </a:t>
            </a:r>
            <a:r>
              <a:rPr lang="en-US" sz="1200">
                <a:solidFill>
                  <a:srgbClr val="A6A6A6"/>
                </a:solidFill>
                <a:latin typeface="Cambria Math"/>
                <a:ea typeface="Cambria Math"/>
                <a:cs typeface="Cambria Math"/>
                <a:sym typeface="Cambria Math"/>
              </a:rPr>
              <a:t>𝑝 </a:t>
            </a:r>
            <a:r>
              <a:rPr b="1" lang="en-US" sz="1200">
                <a:solidFill>
                  <a:srgbClr val="A6A6A6"/>
                </a:solidFill>
                <a:latin typeface="Calibri"/>
                <a:ea typeface="Calibri"/>
                <a:cs typeface="Calibri"/>
                <a:sym typeface="Calibri"/>
              </a:rPr>
              <a:t>is defined immediately within a procedure at  depth </a:t>
            </a:r>
            <a:r>
              <a:rPr lang="en-US" sz="1200">
                <a:solidFill>
                  <a:srgbClr val="A6A6A6"/>
                </a:solidFill>
                <a:latin typeface="Cambria Math"/>
                <a:ea typeface="Cambria Math"/>
                <a:cs typeface="Cambria Math"/>
                <a:sym typeface="Cambria Math"/>
              </a:rPr>
              <a:t>𝑖</a:t>
            </a:r>
            <a:r>
              <a:rPr b="1" lang="en-US" sz="1200">
                <a:solidFill>
                  <a:srgbClr val="A6A6A6"/>
                </a:solidFill>
                <a:latin typeface="Calibri"/>
                <a:ea typeface="Calibri"/>
                <a:cs typeface="Calibri"/>
                <a:sym typeface="Calibri"/>
              </a:rPr>
              <a:t>, then </a:t>
            </a:r>
            <a:r>
              <a:rPr lang="en-US" sz="1200">
                <a:solidFill>
                  <a:srgbClr val="A6A6A6"/>
                </a:solidFill>
                <a:latin typeface="Cambria Math"/>
                <a:ea typeface="Cambria Math"/>
                <a:cs typeface="Cambria Math"/>
                <a:sym typeface="Cambria Math"/>
              </a:rPr>
              <a:t>𝑝 </a:t>
            </a:r>
            <a:r>
              <a:rPr b="1" lang="en-US" sz="1200">
                <a:solidFill>
                  <a:srgbClr val="A6A6A6"/>
                </a:solidFill>
                <a:latin typeface="Calibri"/>
                <a:ea typeface="Calibri"/>
                <a:cs typeface="Calibri"/>
                <a:sym typeface="Calibri"/>
              </a:rPr>
              <a:t>is at depth </a:t>
            </a:r>
            <a:r>
              <a:rPr lang="en-US" sz="1200">
                <a:solidFill>
                  <a:srgbClr val="A6A6A6"/>
                </a:solidFill>
                <a:latin typeface="Cambria Math"/>
                <a:ea typeface="Cambria Math"/>
                <a:cs typeface="Cambria Math"/>
                <a:sym typeface="Cambria Math"/>
              </a:rPr>
              <a:t>𝑖</a:t>
            </a:r>
            <a:r>
              <a:rPr b="1" lang="en-US" sz="1200">
                <a:solidFill>
                  <a:srgbClr val="A6A6A6"/>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5" name="Shape 1125"/>
        <p:cNvGrpSpPr/>
        <p:nvPr/>
      </p:nvGrpSpPr>
      <p:grpSpPr>
        <a:xfrm>
          <a:off x="0" y="0"/>
          <a:ext cx="0" cy="0"/>
          <a:chOff x="0" y="0"/>
          <a:chExt cx="0" cy="0"/>
        </a:xfrm>
      </p:grpSpPr>
      <p:pic>
        <p:nvPicPr>
          <p:cNvPr id="1126" name="Google Shape;1126;p85"/>
          <p:cNvPicPr preferRelativeResize="0"/>
          <p:nvPr/>
        </p:nvPicPr>
        <p:blipFill rotWithShape="1">
          <a:blip r:embed="rId3">
            <a:alphaModFix/>
          </a:blip>
          <a:srcRect b="0" l="0" r="0" t="0"/>
          <a:stretch/>
        </p:blipFill>
        <p:spPr>
          <a:xfrm>
            <a:off x="437209" y="2140601"/>
            <a:ext cx="6979771" cy="4571094"/>
          </a:xfrm>
          <a:prstGeom prst="rect">
            <a:avLst/>
          </a:prstGeom>
          <a:noFill/>
          <a:ln>
            <a:noFill/>
          </a:ln>
        </p:spPr>
      </p:pic>
      <p:sp>
        <p:nvSpPr>
          <p:cNvPr id="1127" name="Google Shape;1127;p85"/>
          <p:cNvSpPr txBox="1"/>
          <p:nvPr/>
        </p:nvSpPr>
        <p:spPr>
          <a:xfrm>
            <a:off x="513080" y="1462785"/>
            <a:ext cx="183261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Nesting Depth</a:t>
            </a:r>
            <a:endParaRPr sz="2400">
              <a:solidFill>
                <a:schemeClr val="dk1"/>
              </a:solidFill>
              <a:latin typeface="Calibri"/>
              <a:ea typeface="Calibri"/>
              <a:cs typeface="Calibri"/>
              <a:sym typeface="Calibri"/>
            </a:endParaRPr>
          </a:p>
        </p:txBody>
      </p:sp>
      <p:sp>
        <p:nvSpPr>
          <p:cNvPr id="1128" name="Google Shape;1128;p85"/>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1129" name="Google Shape;1129;p85"/>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1130" name="Google Shape;1130;p8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1" name="Google Shape;1131;p8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132" name="Google Shape;1132;p85"/>
          <p:cNvSpPr txBox="1"/>
          <p:nvPr/>
        </p:nvSpPr>
        <p:spPr>
          <a:xfrm>
            <a:off x="3251708" y="1568322"/>
            <a:ext cx="390017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Quicksort in ML using Nested Procedures</a:t>
            </a:r>
            <a:endParaRPr sz="1800">
              <a:solidFill>
                <a:schemeClr val="dk1"/>
              </a:solidFill>
              <a:latin typeface="Calibri"/>
              <a:ea typeface="Calibri"/>
              <a:cs typeface="Calibri"/>
              <a:sym typeface="Calibri"/>
            </a:endParaRPr>
          </a:p>
        </p:txBody>
      </p:sp>
      <p:graphicFrame>
        <p:nvGraphicFramePr>
          <p:cNvPr id="1133" name="Google Shape;1133;p85"/>
          <p:cNvGraphicFramePr/>
          <p:nvPr/>
        </p:nvGraphicFramePr>
        <p:xfrm>
          <a:off x="8540750" y="2090801"/>
          <a:ext cx="3000000" cy="3000000"/>
        </p:xfrm>
        <a:graphic>
          <a:graphicData uri="http://schemas.openxmlformats.org/drawingml/2006/table">
            <a:tbl>
              <a:tblPr bandRow="1" firstRow="1">
                <a:noFill/>
                <a:tableStyleId>{705A1287-8E61-416F-9323-475824CCD09E}</a:tableStyleId>
              </a:tblPr>
              <a:tblGrid>
                <a:gridCol w="1744975"/>
                <a:gridCol w="1744975"/>
              </a:tblGrid>
              <a:tr h="370850">
                <a:tc>
                  <a:txBody>
                    <a:bodyPr/>
                    <a:lstStyle/>
                    <a:p>
                      <a:pPr indent="0" lvl="0" marL="1905" marR="0" rtl="0" algn="ctr">
                        <a:lnSpc>
                          <a:spcPct val="100000"/>
                        </a:lnSpc>
                        <a:spcBef>
                          <a:spcPts val="0"/>
                        </a:spcBef>
                        <a:spcAft>
                          <a:spcPts val="0"/>
                        </a:spcAft>
                        <a:buNone/>
                      </a:pPr>
                      <a:r>
                        <a:rPr b="1" lang="en-US" sz="1600" u="none" cap="none" strike="noStrike">
                          <a:solidFill>
                            <a:srgbClr val="FFFFFF"/>
                          </a:solidFill>
                          <a:latin typeface="Consolas"/>
                          <a:ea typeface="Consolas"/>
                          <a:cs typeface="Consolas"/>
                          <a:sym typeface="Consolas"/>
                        </a:rPr>
                        <a:t>Procedure</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2540" marR="0" rtl="0" algn="ctr">
                        <a:lnSpc>
                          <a:spcPct val="100000"/>
                        </a:lnSpc>
                        <a:spcBef>
                          <a:spcPts val="0"/>
                        </a:spcBef>
                        <a:spcAft>
                          <a:spcPts val="0"/>
                        </a:spcAft>
                        <a:buNone/>
                      </a:pPr>
                      <a:r>
                        <a:rPr b="1" lang="en-US" sz="1600" u="none" cap="none" strike="noStrike">
                          <a:solidFill>
                            <a:srgbClr val="FFFFFF"/>
                          </a:solidFill>
                          <a:latin typeface="Consolas"/>
                          <a:ea typeface="Consolas"/>
                          <a:cs typeface="Consolas"/>
                          <a:sym typeface="Consolas"/>
                        </a:rPr>
                        <a:t>Nesting depth</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370850">
                <a:tc>
                  <a:txBody>
                    <a:bodyPr/>
                    <a:lstStyle/>
                    <a:p>
                      <a:pPr indent="0" lvl="0" marL="635" marR="0" rtl="0" algn="ctr">
                        <a:lnSpc>
                          <a:spcPct val="100000"/>
                        </a:lnSpc>
                        <a:spcBef>
                          <a:spcPts val="0"/>
                        </a:spcBef>
                        <a:spcAft>
                          <a:spcPts val="0"/>
                        </a:spcAft>
                        <a:buNone/>
                      </a:pPr>
                      <a:r>
                        <a:rPr b="1" lang="en-US" sz="1600" u="none" cap="none" strike="noStrike">
                          <a:latin typeface="Consolas"/>
                          <a:ea typeface="Consolas"/>
                          <a:cs typeface="Consolas"/>
                          <a:sym typeface="Consolas"/>
                        </a:rPr>
                        <a:t>sort</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2540" marR="0" rtl="0" algn="ctr">
                        <a:lnSpc>
                          <a:spcPct val="100000"/>
                        </a:lnSpc>
                        <a:spcBef>
                          <a:spcPts val="0"/>
                        </a:spcBef>
                        <a:spcAft>
                          <a:spcPts val="0"/>
                        </a:spcAft>
                        <a:buNone/>
                      </a:pPr>
                      <a:r>
                        <a:rPr b="1" lang="en-US" sz="1600" u="none" cap="none" strike="noStrike">
                          <a:latin typeface="Consolas"/>
                          <a:ea typeface="Consolas"/>
                          <a:cs typeface="Consolas"/>
                          <a:sym typeface="Consolas"/>
                        </a:rPr>
                        <a:t>1</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1905" marR="0" rtl="0" algn="ctr">
                        <a:lnSpc>
                          <a:spcPct val="100000"/>
                        </a:lnSpc>
                        <a:spcBef>
                          <a:spcPts val="0"/>
                        </a:spcBef>
                        <a:spcAft>
                          <a:spcPts val="0"/>
                        </a:spcAft>
                        <a:buNone/>
                      </a:pPr>
                      <a:r>
                        <a:rPr b="1" lang="en-US" sz="1600" u="none" cap="none" strike="noStrike">
                          <a:latin typeface="Consolas"/>
                          <a:ea typeface="Consolas"/>
                          <a:cs typeface="Consolas"/>
                          <a:sym typeface="Consolas"/>
                        </a:rPr>
                        <a:t>readarray</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b="1" lang="en-US" sz="1600" u="none" cap="none" strike="noStrike">
                          <a:latin typeface="Consolas"/>
                          <a:ea typeface="Consolas"/>
                          <a:cs typeface="Consolas"/>
                          <a:sym typeface="Consolas"/>
                        </a:rPr>
                        <a:t>2</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3810" marR="0" rtl="0" algn="ctr">
                        <a:lnSpc>
                          <a:spcPct val="100000"/>
                        </a:lnSpc>
                        <a:spcBef>
                          <a:spcPts val="0"/>
                        </a:spcBef>
                        <a:spcAft>
                          <a:spcPts val="0"/>
                        </a:spcAft>
                        <a:buNone/>
                      </a:pPr>
                      <a:r>
                        <a:rPr b="1" lang="en-US" sz="1600" u="none" cap="none" strike="noStrike">
                          <a:latin typeface="Consolas"/>
                          <a:ea typeface="Consolas"/>
                          <a:cs typeface="Consolas"/>
                          <a:sym typeface="Consolas"/>
                        </a:rPr>
                        <a:t>excahnge</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2540" marR="0" rtl="0" algn="ctr">
                        <a:lnSpc>
                          <a:spcPct val="100000"/>
                        </a:lnSpc>
                        <a:spcBef>
                          <a:spcPts val="0"/>
                        </a:spcBef>
                        <a:spcAft>
                          <a:spcPts val="0"/>
                        </a:spcAft>
                        <a:buNone/>
                      </a:pPr>
                      <a:r>
                        <a:rPr b="1" lang="en-US" sz="1600" u="none" cap="none" strike="noStrike">
                          <a:latin typeface="Consolas"/>
                          <a:ea typeface="Consolas"/>
                          <a:cs typeface="Consolas"/>
                          <a:sym typeface="Consolas"/>
                        </a:rPr>
                        <a:t>2</a:t>
                      </a:r>
                      <a:endParaRPr sz="1600" u="none" cap="none" strike="noStrike">
                        <a:latin typeface="Consolas"/>
                        <a:ea typeface="Consolas"/>
                        <a:cs typeface="Consolas"/>
                        <a:sym typeface="Consolas"/>
                      </a:endParaRPr>
                    </a:p>
                  </a:txBody>
                  <a:tcPr marT="349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70850">
                <a:tc>
                  <a:txBody>
                    <a:bodyPr/>
                    <a:lstStyle/>
                    <a:p>
                      <a:pPr indent="0" lvl="0" marL="1905" marR="0" rtl="0" algn="ctr">
                        <a:lnSpc>
                          <a:spcPct val="100000"/>
                        </a:lnSpc>
                        <a:spcBef>
                          <a:spcPts val="0"/>
                        </a:spcBef>
                        <a:spcAft>
                          <a:spcPts val="0"/>
                        </a:spcAft>
                        <a:buNone/>
                      </a:pPr>
                      <a:r>
                        <a:rPr b="1" lang="en-US" sz="1600" u="none" cap="none" strike="noStrike">
                          <a:latin typeface="Consolas"/>
                          <a:ea typeface="Consolas"/>
                          <a:cs typeface="Consolas"/>
                          <a:sym typeface="Consolas"/>
                        </a:rPr>
                        <a:t>quicksort</a:t>
                      </a:r>
                      <a:endParaRPr sz="1600" u="none" cap="none" strike="noStrike">
                        <a:latin typeface="Consolas"/>
                        <a:ea typeface="Consolas"/>
                        <a:cs typeface="Consolas"/>
                        <a:sym typeface="Consolas"/>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b="1" lang="en-US" sz="1600" u="none" cap="none" strike="noStrike">
                          <a:latin typeface="Consolas"/>
                          <a:ea typeface="Consolas"/>
                          <a:cs typeface="Consolas"/>
                          <a:sym typeface="Consolas"/>
                        </a:rPr>
                        <a:t>2</a:t>
                      </a:r>
                      <a:endParaRPr sz="1600" u="none" cap="none" strike="noStrike">
                        <a:latin typeface="Consolas"/>
                        <a:ea typeface="Consolas"/>
                        <a:cs typeface="Consolas"/>
                        <a:sym typeface="Consolas"/>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70850">
                <a:tc>
                  <a:txBody>
                    <a:bodyPr/>
                    <a:lstStyle/>
                    <a:p>
                      <a:pPr indent="0" lvl="0" marL="1905" marR="0" rtl="0" algn="ctr">
                        <a:lnSpc>
                          <a:spcPct val="100000"/>
                        </a:lnSpc>
                        <a:spcBef>
                          <a:spcPts val="0"/>
                        </a:spcBef>
                        <a:spcAft>
                          <a:spcPts val="0"/>
                        </a:spcAft>
                        <a:buNone/>
                      </a:pPr>
                      <a:r>
                        <a:rPr b="1" lang="en-US" sz="1600" u="none" cap="none" strike="noStrike">
                          <a:latin typeface="Consolas"/>
                          <a:ea typeface="Consolas"/>
                          <a:cs typeface="Consolas"/>
                          <a:sym typeface="Consolas"/>
                        </a:rPr>
                        <a:t>partition</a:t>
                      </a:r>
                      <a:endParaRPr sz="1600" u="none" cap="none" strike="noStrike">
                        <a:latin typeface="Consolas"/>
                        <a:ea typeface="Consolas"/>
                        <a:cs typeface="Consolas"/>
                        <a:sym typeface="Consolas"/>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2540" marR="0" rtl="0" algn="ctr">
                        <a:lnSpc>
                          <a:spcPct val="100000"/>
                        </a:lnSpc>
                        <a:spcBef>
                          <a:spcPts val="0"/>
                        </a:spcBef>
                        <a:spcAft>
                          <a:spcPts val="0"/>
                        </a:spcAft>
                        <a:buNone/>
                      </a:pPr>
                      <a:r>
                        <a:rPr b="1" lang="en-US" sz="1600" u="none" cap="none" strike="noStrike">
                          <a:latin typeface="Consolas"/>
                          <a:ea typeface="Consolas"/>
                          <a:cs typeface="Consolas"/>
                          <a:sym typeface="Consolas"/>
                        </a:rPr>
                        <a:t>3</a:t>
                      </a:r>
                      <a:endParaRPr sz="1600" u="none" cap="none" strike="noStrike">
                        <a:latin typeface="Consolas"/>
                        <a:ea typeface="Consolas"/>
                        <a:cs typeface="Consolas"/>
                        <a:sym typeface="Consolas"/>
                      </a:endParaRPr>
                    </a:p>
                  </a:txBody>
                  <a:tcPr marT="355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
        <p:nvSpPr>
          <p:cNvPr id="1134" name="Google Shape;1134;p85"/>
          <p:cNvSpPr txBox="1"/>
          <p:nvPr/>
        </p:nvSpPr>
        <p:spPr>
          <a:xfrm>
            <a:off x="8626856" y="4416276"/>
            <a:ext cx="3308985" cy="1397000"/>
          </a:xfrm>
          <a:prstGeom prst="rect">
            <a:avLst/>
          </a:prstGeom>
          <a:noFill/>
          <a:ln>
            <a:noFill/>
          </a:ln>
        </p:spPr>
        <p:txBody>
          <a:bodyPr anchorCtr="0" anchor="t" bIns="0" lIns="0" spcFirstLastPara="1" rIns="0" wrap="square" tIns="103500">
            <a:spAutoFit/>
          </a:bodyPr>
          <a:lstStyle/>
          <a:p>
            <a:pPr indent="-121920" lvl="0" marL="133985" marR="0" rtl="0" algn="l">
              <a:lnSpc>
                <a:spcPct val="100000"/>
              </a:lnSpc>
              <a:spcBef>
                <a:spcPts val="0"/>
              </a:spcBef>
              <a:spcAft>
                <a:spcPts val="0"/>
              </a:spcAft>
              <a:buClr>
                <a:srgbClr val="A6A6A6"/>
              </a:buClr>
              <a:buSzPts val="1100"/>
              <a:buFont typeface="Noto Sans Symbols"/>
              <a:buChar char="⮚"/>
            </a:pPr>
            <a:r>
              <a:rPr b="1" lang="en-US" sz="1200">
                <a:solidFill>
                  <a:srgbClr val="A6A6A6"/>
                </a:solidFill>
                <a:latin typeface="Calibri"/>
                <a:ea typeface="Calibri"/>
                <a:cs typeface="Calibri"/>
                <a:sym typeface="Calibri"/>
              </a:rPr>
              <a:t>Procedures not nested within other procedures</a:t>
            </a:r>
            <a:endParaRPr sz="1200">
              <a:solidFill>
                <a:schemeClr val="dk1"/>
              </a:solidFill>
              <a:latin typeface="Calibri"/>
              <a:ea typeface="Calibri"/>
              <a:cs typeface="Calibri"/>
              <a:sym typeface="Calibri"/>
            </a:endParaRPr>
          </a:p>
          <a:p>
            <a:pPr indent="0" lvl="0" marL="12700" marR="0" rtl="0" algn="l">
              <a:lnSpc>
                <a:spcPct val="100000"/>
              </a:lnSpc>
              <a:spcBef>
                <a:spcPts val="720"/>
              </a:spcBef>
              <a:spcAft>
                <a:spcPts val="0"/>
              </a:spcAft>
              <a:buNone/>
            </a:pPr>
            <a:r>
              <a:rPr b="1" lang="en-US" sz="1200">
                <a:solidFill>
                  <a:srgbClr val="A6A6A6"/>
                </a:solidFill>
                <a:latin typeface="Calibri"/>
                <a:ea typeface="Calibri"/>
                <a:cs typeface="Calibri"/>
                <a:sym typeface="Calibri"/>
              </a:rPr>
              <a:t>have nesting depth 1</a:t>
            </a:r>
            <a:endParaRPr sz="1200">
              <a:solidFill>
                <a:schemeClr val="dk1"/>
              </a:solidFill>
              <a:latin typeface="Calibri"/>
              <a:ea typeface="Calibri"/>
              <a:cs typeface="Calibri"/>
              <a:sym typeface="Calibri"/>
            </a:endParaRPr>
          </a:p>
          <a:p>
            <a:pPr indent="-69849" lvl="1" marL="539750" marR="0" rtl="0" algn="l">
              <a:lnSpc>
                <a:spcPct val="100000"/>
              </a:lnSpc>
              <a:spcBef>
                <a:spcPts val="720"/>
              </a:spcBef>
              <a:spcAft>
                <a:spcPts val="0"/>
              </a:spcAft>
              <a:buClr>
                <a:srgbClr val="A6A6A6"/>
              </a:buClr>
              <a:buSzPts val="1100"/>
              <a:buFont typeface="Noto Sans Symbols"/>
              <a:buChar char="▪"/>
            </a:pPr>
            <a:r>
              <a:rPr b="1" i="0" lang="en-US" sz="1200" u="none" cap="none" strike="noStrike">
                <a:solidFill>
                  <a:srgbClr val="A6A6A6"/>
                </a:solidFill>
                <a:latin typeface="Calibri"/>
                <a:ea typeface="Calibri"/>
                <a:cs typeface="Calibri"/>
                <a:sym typeface="Calibri"/>
              </a:rPr>
              <a:t>For example, all functions in C have depth 1</a:t>
            </a:r>
            <a:endParaRPr b="0" i="0" sz="1200" u="none" cap="none" strike="noStrike">
              <a:solidFill>
                <a:schemeClr val="dk1"/>
              </a:solidFill>
              <a:latin typeface="Calibri"/>
              <a:ea typeface="Calibri"/>
              <a:cs typeface="Calibri"/>
              <a:sym typeface="Calibri"/>
            </a:endParaRPr>
          </a:p>
          <a:p>
            <a:pPr indent="-69849" lvl="0" marL="12700" marR="83820" rtl="0" algn="l">
              <a:lnSpc>
                <a:spcPct val="150000"/>
              </a:lnSpc>
              <a:spcBef>
                <a:spcPts val="0"/>
              </a:spcBef>
              <a:spcAft>
                <a:spcPts val="0"/>
              </a:spcAft>
              <a:buClr>
                <a:srgbClr val="A6A6A6"/>
              </a:buClr>
              <a:buSzPts val="1100"/>
              <a:buFont typeface="Noto Sans Symbols"/>
              <a:buChar char="⮚"/>
            </a:pPr>
            <a:r>
              <a:rPr b="1" lang="en-US" sz="1200">
                <a:solidFill>
                  <a:srgbClr val="A6A6A6"/>
                </a:solidFill>
                <a:latin typeface="Calibri"/>
                <a:ea typeface="Calibri"/>
                <a:cs typeface="Calibri"/>
                <a:sym typeface="Calibri"/>
              </a:rPr>
              <a:t>If </a:t>
            </a:r>
            <a:r>
              <a:rPr lang="en-US" sz="1200">
                <a:solidFill>
                  <a:srgbClr val="A6A6A6"/>
                </a:solidFill>
                <a:latin typeface="Cambria Math"/>
                <a:ea typeface="Cambria Math"/>
                <a:cs typeface="Cambria Math"/>
                <a:sym typeface="Cambria Math"/>
              </a:rPr>
              <a:t>𝑝 </a:t>
            </a:r>
            <a:r>
              <a:rPr b="1" lang="en-US" sz="1200">
                <a:solidFill>
                  <a:srgbClr val="A6A6A6"/>
                </a:solidFill>
                <a:latin typeface="Calibri"/>
                <a:ea typeface="Calibri"/>
                <a:cs typeface="Calibri"/>
                <a:sym typeface="Calibri"/>
              </a:rPr>
              <a:t>is defined immediately within a procedure at  depth </a:t>
            </a:r>
            <a:r>
              <a:rPr lang="en-US" sz="1200">
                <a:solidFill>
                  <a:srgbClr val="A6A6A6"/>
                </a:solidFill>
                <a:latin typeface="Cambria Math"/>
                <a:ea typeface="Cambria Math"/>
                <a:cs typeface="Cambria Math"/>
                <a:sym typeface="Cambria Math"/>
              </a:rPr>
              <a:t>𝑖</a:t>
            </a:r>
            <a:r>
              <a:rPr b="1" lang="en-US" sz="1200">
                <a:solidFill>
                  <a:srgbClr val="A6A6A6"/>
                </a:solidFill>
                <a:latin typeface="Calibri"/>
                <a:ea typeface="Calibri"/>
                <a:cs typeface="Calibri"/>
                <a:sym typeface="Calibri"/>
              </a:rPr>
              <a:t>, then </a:t>
            </a:r>
            <a:r>
              <a:rPr lang="en-US" sz="1200">
                <a:solidFill>
                  <a:srgbClr val="A6A6A6"/>
                </a:solidFill>
                <a:latin typeface="Cambria Math"/>
                <a:ea typeface="Cambria Math"/>
                <a:cs typeface="Cambria Math"/>
                <a:sym typeface="Cambria Math"/>
              </a:rPr>
              <a:t>𝑝 </a:t>
            </a:r>
            <a:r>
              <a:rPr b="1" lang="en-US" sz="1200">
                <a:solidFill>
                  <a:srgbClr val="A6A6A6"/>
                </a:solidFill>
                <a:latin typeface="Calibri"/>
                <a:ea typeface="Calibri"/>
                <a:cs typeface="Calibri"/>
                <a:sym typeface="Calibri"/>
              </a:rPr>
              <a:t>is at depth </a:t>
            </a:r>
            <a:r>
              <a:rPr lang="en-US" sz="1200">
                <a:solidFill>
                  <a:srgbClr val="A6A6A6"/>
                </a:solidFill>
                <a:latin typeface="Cambria Math"/>
                <a:ea typeface="Cambria Math"/>
                <a:cs typeface="Cambria Math"/>
                <a:sym typeface="Cambria Math"/>
              </a:rPr>
              <a:t>𝑖</a:t>
            </a:r>
            <a:r>
              <a:rPr b="1" lang="en-US" sz="1200">
                <a:solidFill>
                  <a:srgbClr val="A6A6A6"/>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8" name="Shape 1138"/>
        <p:cNvGrpSpPr/>
        <p:nvPr/>
      </p:nvGrpSpPr>
      <p:grpSpPr>
        <a:xfrm>
          <a:off x="0" y="0"/>
          <a:ext cx="0" cy="0"/>
          <a:chOff x="0" y="0"/>
          <a:chExt cx="0" cy="0"/>
        </a:xfrm>
      </p:grpSpPr>
      <p:sp>
        <p:nvSpPr>
          <p:cNvPr id="1139" name="Google Shape;1139;p86"/>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1140" name="Google Shape;1140;p86"/>
          <p:cNvSpPr txBox="1"/>
          <p:nvPr/>
        </p:nvSpPr>
        <p:spPr>
          <a:xfrm>
            <a:off x="677672" y="2618993"/>
            <a:ext cx="7132320" cy="2287270"/>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3600">
                <a:solidFill>
                  <a:srgbClr val="2E5496"/>
                </a:solidFill>
                <a:latin typeface="Calibri"/>
                <a:ea typeface="Calibri"/>
                <a:cs typeface="Calibri"/>
                <a:sym typeface="Calibri"/>
              </a:rPr>
              <a:t>Unit 5:	Run-Time Environments  </a:t>
            </a:r>
            <a:r>
              <a:rPr b="1" lang="en-US" sz="3600">
                <a:solidFill>
                  <a:srgbClr val="001F5F"/>
                </a:solidFill>
                <a:latin typeface="Calibri"/>
                <a:ea typeface="Calibri"/>
                <a:cs typeface="Calibri"/>
                <a:sym typeface="Calibri"/>
              </a:rPr>
              <a:t>Access to Nonlocal Data on the Stack:</a:t>
            </a:r>
            <a:endParaRPr sz="3600">
              <a:solidFill>
                <a:schemeClr val="dk1"/>
              </a:solidFill>
              <a:latin typeface="Calibri"/>
              <a:ea typeface="Calibri"/>
              <a:cs typeface="Calibri"/>
              <a:sym typeface="Calibri"/>
            </a:endParaRPr>
          </a:p>
          <a:p>
            <a:pPr indent="0" lvl="0" marL="12700" marR="0" rtl="0" algn="l">
              <a:lnSpc>
                <a:spcPct val="100000"/>
              </a:lnSpc>
              <a:spcBef>
                <a:spcPts val="1485"/>
              </a:spcBef>
              <a:spcAft>
                <a:spcPts val="0"/>
              </a:spcAft>
              <a:buNone/>
            </a:pPr>
            <a:r>
              <a:rPr b="1" lang="en-US" sz="2800">
                <a:solidFill>
                  <a:srgbClr val="006FC0"/>
                </a:solidFill>
                <a:latin typeface="Calibri"/>
                <a:ea typeface="Calibri"/>
                <a:cs typeface="Calibri"/>
                <a:sym typeface="Calibri"/>
              </a:rPr>
              <a:t>Access Links and Displays</a:t>
            </a:r>
            <a:endParaRPr sz="2800">
              <a:solidFill>
                <a:schemeClr val="dk1"/>
              </a:solidFill>
              <a:latin typeface="Calibri"/>
              <a:ea typeface="Calibri"/>
              <a:cs typeface="Calibri"/>
              <a:sym typeface="Calibri"/>
            </a:endParaRPr>
          </a:p>
        </p:txBody>
      </p:sp>
      <p:sp>
        <p:nvSpPr>
          <p:cNvPr id="1141" name="Google Shape;1141;p86"/>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142" name="Google Shape;1142;p86"/>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86"/>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44" name="Google Shape;1144;p8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8" name="Shape 1148"/>
        <p:cNvGrpSpPr/>
        <p:nvPr/>
      </p:nvGrpSpPr>
      <p:grpSpPr>
        <a:xfrm>
          <a:off x="0" y="0"/>
          <a:ext cx="0" cy="0"/>
          <a:chOff x="0" y="0"/>
          <a:chExt cx="0" cy="0"/>
        </a:xfrm>
      </p:grpSpPr>
      <p:sp>
        <p:nvSpPr>
          <p:cNvPr id="1149" name="Google Shape;1149;p88"/>
          <p:cNvSpPr txBox="1"/>
          <p:nvPr/>
        </p:nvSpPr>
        <p:spPr>
          <a:xfrm>
            <a:off x="513080" y="760603"/>
            <a:ext cx="7848600" cy="36429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Access Links</a:t>
            </a:r>
            <a:endParaRPr sz="2400">
              <a:solidFill>
                <a:schemeClr val="dk1"/>
              </a:solidFill>
              <a:latin typeface="Calibri"/>
              <a:ea typeface="Calibri"/>
              <a:cs typeface="Calibri"/>
              <a:sym typeface="Calibri"/>
            </a:endParaRPr>
          </a:p>
          <a:p>
            <a:pPr indent="-228600" lvl="0" marL="241300" marR="5080" rtl="0" algn="l">
              <a:lnSpc>
                <a:spcPct val="150100"/>
              </a:lnSpc>
              <a:spcBef>
                <a:spcPts val="86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Access links form a chain from the activation record at the top of the  stack to a sequence of activations at progressively lower nesting depths.</a:t>
            </a:r>
            <a:endParaRPr sz="2000">
              <a:solidFill>
                <a:schemeClr val="dk1"/>
              </a:solidFill>
              <a:latin typeface="Calibri"/>
              <a:ea typeface="Calibri"/>
              <a:cs typeface="Calibri"/>
              <a:sym typeface="Calibri"/>
            </a:endParaRPr>
          </a:p>
          <a:p>
            <a:pPr indent="-228600" lvl="0" marL="241300" marR="233045" rtl="0" algn="l">
              <a:lnSpc>
                <a:spcPct val="150000"/>
              </a:lnSpc>
              <a:spcBef>
                <a:spcPts val="60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Along this chain are all the activations whose data and procedures are  accessible to the currently executing procedure.</a:t>
            </a:r>
            <a:endParaRPr sz="20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450"/>
              <a:buFont typeface="Calibri"/>
              <a:buNone/>
            </a:pPr>
            <a:r>
              <a:t/>
            </a:r>
            <a:endParaRPr sz="14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Example of Access Links</a:t>
            </a:r>
            <a:endParaRPr sz="2000">
              <a:solidFill>
                <a:schemeClr val="dk1"/>
              </a:solidFill>
              <a:latin typeface="Calibri"/>
              <a:ea typeface="Calibri"/>
              <a:cs typeface="Calibri"/>
              <a:sym typeface="Calibri"/>
            </a:endParaRPr>
          </a:p>
        </p:txBody>
      </p:sp>
      <p:pic>
        <p:nvPicPr>
          <p:cNvPr id="1150" name="Google Shape;1150;p8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151" name="Google Shape;1151;p8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8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aphicFrame>
        <p:nvGraphicFramePr>
          <p:cNvPr id="1153" name="Google Shape;1153;p88"/>
          <p:cNvGraphicFramePr/>
          <p:nvPr/>
        </p:nvGraphicFramePr>
        <p:xfrm>
          <a:off x="1619250" y="4626609"/>
          <a:ext cx="3000000" cy="3000000"/>
        </p:xfrm>
        <a:graphic>
          <a:graphicData uri="http://schemas.openxmlformats.org/drawingml/2006/table">
            <a:tbl>
              <a:tblPr bandRow="1" firstRow="1">
                <a:noFill/>
                <a:tableStyleId>{705A1287-8E61-416F-9323-475824CCD09E}</a:tableStyleId>
              </a:tblPr>
              <a:tblGrid>
                <a:gridCol w="1701800"/>
              </a:tblGrid>
              <a:tr h="370850">
                <a:tc>
                  <a:txBody>
                    <a:bodyPr/>
                    <a:lstStyle/>
                    <a:p>
                      <a:pPr indent="0" lvl="0" marL="635" marR="0" rtl="0" algn="ctr">
                        <a:lnSpc>
                          <a:spcPct val="100000"/>
                        </a:lnSpc>
                        <a:spcBef>
                          <a:spcPts val="0"/>
                        </a:spcBef>
                        <a:spcAft>
                          <a:spcPts val="0"/>
                        </a:spcAft>
                        <a:buNone/>
                      </a:pPr>
                      <a:r>
                        <a:rPr b="1" lang="en-US" sz="1800" u="none" cap="none" strike="noStrike">
                          <a:solidFill>
                            <a:srgbClr val="FFC000"/>
                          </a:solidFill>
                          <a:latin typeface="Calibri"/>
                          <a:ea typeface="Calibri"/>
                          <a:cs typeface="Calibri"/>
                          <a:sym typeface="Calibri"/>
                        </a:rPr>
                        <a:t>sort</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E7E7E"/>
                    </a:solidFill>
                  </a:tcPr>
                </a:tc>
              </a:tr>
              <a:tr h="370850">
                <a:tc>
                  <a:txBody>
                    <a:bodyPr/>
                    <a:lstStyle/>
                    <a:p>
                      <a:pPr indent="0" lvl="0" marL="0" marR="0" rtl="0" algn="ctr">
                        <a:lnSpc>
                          <a:spcPct val="100000"/>
                        </a:lnSpc>
                        <a:spcBef>
                          <a:spcPts val="0"/>
                        </a:spcBef>
                        <a:spcAft>
                          <a:spcPts val="0"/>
                        </a:spcAft>
                        <a:buNone/>
                      </a:pPr>
                      <a:r>
                        <a:rPr b="1" lang="en-US" sz="1800" u="none" cap="none" strike="noStrike">
                          <a:solidFill>
                            <a:srgbClr val="FFC000"/>
                          </a:solidFill>
                          <a:latin typeface="Calibri"/>
                          <a:ea typeface="Calibri"/>
                          <a:cs typeface="Calibri"/>
                          <a:sym typeface="Calibri"/>
                        </a:rPr>
                        <a:t>access link</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E7E7E"/>
                    </a:solidFill>
                  </a:tcPr>
                </a:tc>
              </a:tr>
              <a:tr h="370850">
                <a:tc>
                  <a:txBody>
                    <a:bodyPr/>
                    <a:lstStyle/>
                    <a:p>
                      <a:pPr indent="0" lvl="0" marL="1270" marR="0" rtl="0" algn="ctr">
                        <a:lnSpc>
                          <a:spcPct val="100000"/>
                        </a:lnSpc>
                        <a:spcBef>
                          <a:spcPts val="0"/>
                        </a:spcBef>
                        <a:spcAft>
                          <a:spcPts val="0"/>
                        </a:spcAft>
                        <a:buNone/>
                      </a:pPr>
                      <a:r>
                        <a:rPr b="1" lang="en-US" sz="1800" u="none" cap="none" strike="noStrike">
                          <a:solidFill>
                            <a:srgbClr val="FFC000"/>
                          </a:solidFill>
                          <a:latin typeface="Calibri"/>
                          <a:ea typeface="Calibri"/>
                          <a:cs typeface="Calibri"/>
                          <a:sym typeface="Calibri"/>
                        </a:rPr>
                        <a:t>a</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E7E7E"/>
                    </a:solidFill>
                  </a:tcPr>
                </a:tc>
              </a:tr>
              <a:tr h="370850">
                <a:tc>
                  <a:txBody>
                    <a:bodyPr/>
                    <a:lstStyle/>
                    <a:p>
                      <a:pPr indent="0" lvl="0" marL="635" marR="0" rtl="0" algn="ctr">
                        <a:lnSpc>
                          <a:spcPct val="100000"/>
                        </a:lnSpc>
                        <a:spcBef>
                          <a:spcPts val="0"/>
                        </a:spcBef>
                        <a:spcAft>
                          <a:spcPts val="0"/>
                        </a:spcAft>
                        <a:buNone/>
                      </a:pPr>
                      <a:r>
                        <a:rPr b="1" lang="en-US" sz="1800" u="none" cap="none" strike="noStrike">
                          <a:latin typeface="Calibri"/>
                          <a:ea typeface="Calibri"/>
                          <a:cs typeface="Calibri"/>
                          <a:sym typeface="Calibri"/>
                        </a:rPr>
                        <a:t>quicksort(1,9)</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EBEBE"/>
                    </a:solidFill>
                  </a:tcPr>
                </a:tc>
              </a:tr>
              <a:tr h="370850">
                <a:tc>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access link</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EBEBE"/>
                    </a:solidFill>
                  </a:tcPr>
                </a:tc>
              </a:tr>
              <a:tr h="370850">
                <a:tc>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v</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EBEBE"/>
                    </a:solidFill>
                  </a:tcPr>
                </a:tc>
              </a:tr>
            </a:tbl>
          </a:graphicData>
        </a:graphic>
      </p:graphicFrame>
      <p:grpSp>
        <p:nvGrpSpPr>
          <p:cNvPr id="1154" name="Google Shape;1154;p88"/>
          <p:cNvGrpSpPr/>
          <p:nvPr/>
        </p:nvGrpSpPr>
        <p:grpSpPr>
          <a:xfrm>
            <a:off x="3326891" y="5122545"/>
            <a:ext cx="292735" cy="1176655"/>
            <a:chOff x="3326891" y="5122545"/>
            <a:chExt cx="292735" cy="1176655"/>
          </a:xfrm>
        </p:grpSpPr>
        <p:sp>
          <p:nvSpPr>
            <p:cNvPr id="1155" name="Google Shape;1155;p88"/>
            <p:cNvSpPr/>
            <p:nvPr/>
          </p:nvSpPr>
          <p:spPr>
            <a:xfrm>
              <a:off x="3326891" y="5122545"/>
              <a:ext cx="292735" cy="598170"/>
            </a:xfrm>
            <a:custGeom>
              <a:rect b="b" l="l" r="r" t="t"/>
              <a:pathLst>
                <a:path extrusionOk="0" h="598170" w="292735">
                  <a:moveTo>
                    <a:pt x="73152" y="0"/>
                  </a:moveTo>
                  <a:lnTo>
                    <a:pt x="0" y="56006"/>
                  </a:lnTo>
                  <a:lnTo>
                    <a:pt x="73152" y="146303"/>
                  </a:lnTo>
                  <a:lnTo>
                    <a:pt x="73152" y="109727"/>
                  </a:lnTo>
                  <a:lnTo>
                    <a:pt x="105565" y="129013"/>
                  </a:lnTo>
                  <a:lnTo>
                    <a:pt x="136096" y="154695"/>
                  </a:lnTo>
                  <a:lnTo>
                    <a:pt x="164537" y="186315"/>
                  </a:lnTo>
                  <a:lnTo>
                    <a:pt x="190682" y="223413"/>
                  </a:lnTo>
                  <a:lnTo>
                    <a:pt x="214322" y="265527"/>
                  </a:lnTo>
                  <a:lnTo>
                    <a:pt x="235251" y="312197"/>
                  </a:lnTo>
                  <a:lnTo>
                    <a:pt x="253262" y="362964"/>
                  </a:lnTo>
                  <a:lnTo>
                    <a:pt x="268146" y="417367"/>
                  </a:lnTo>
                  <a:lnTo>
                    <a:pt x="279698" y="474946"/>
                  </a:lnTo>
                  <a:lnTo>
                    <a:pt x="287709" y="535240"/>
                  </a:lnTo>
                  <a:lnTo>
                    <a:pt x="291973" y="597788"/>
                  </a:lnTo>
                  <a:lnTo>
                    <a:pt x="292395" y="538239"/>
                  </a:lnTo>
                  <a:lnTo>
                    <a:pt x="289371" y="479957"/>
                  </a:lnTo>
                  <a:lnTo>
                    <a:pt x="283056" y="423343"/>
                  </a:lnTo>
                  <a:lnTo>
                    <a:pt x="273605" y="368795"/>
                  </a:lnTo>
                  <a:lnTo>
                    <a:pt x="261175" y="316711"/>
                  </a:lnTo>
                  <a:lnTo>
                    <a:pt x="245921" y="267490"/>
                  </a:lnTo>
                  <a:lnTo>
                    <a:pt x="227998" y="221530"/>
                  </a:lnTo>
                  <a:lnTo>
                    <a:pt x="207563" y="179230"/>
                  </a:lnTo>
                  <a:lnTo>
                    <a:pt x="184771" y="140989"/>
                  </a:lnTo>
                  <a:lnTo>
                    <a:pt x="159779" y="107204"/>
                  </a:lnTo>
                  <a:lnTo>
                    <a:pt x="132741" y="78274"/>
                  </a:lnTo>
                  <a:lnTo>
                    <a:pt x="73152" y="36575"/>
                  </a:lnTo>
                  <a:lnTo>
                    <a:pt x="73152"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88"/>
            <p:cNvSpPr/>
            <p:nvPr/>
          </p:nvSpPr>
          <p:spPr>
            <a:xfrm>
              <a:off x="3326891" y="5683758"/>
              <a:ext cx="292735" cy="615315"/>
            </a:xfrm>
            <a:custGeom>
              <a:rect b="b" l="l" r="r" t="t"/>
              <a:pathLst>
                <a:path extrusionOk="0" h="615314" w="292735">
                  <a:moveTo>
                    <a:pt x="292608" y="0"/>
                  </a:moveTo>
                  <a:lnTo>
                    <a:pt x="290638" y="63182"/>
                  </a:lnTo>
                  <a:lnTo>
                    <a:pt x="284876" y="124223"/>
                  </a:lnTo>
                  <a:lnTo>
                    <a:pt x="275542" y="182718"/>
                  </a:lnTo>
                  <a:lnTo>
                    <a:pt x="262856" y="238259"/>
                  </a:lnTo>
                  <a:lnTo>
                    <a:pt x="247037" y="290440"/>
                  </a:lnTo>
                  <a:lnTo>
                    <a:pt x="228306" y="338854"/>
                  </a:lnTo>
                  <a:lnTo>
                    <a:pt x="206883" y="383095"/>
                  </a:lnTo>
                  <a:lnTo>
                    <a:pt x="182986" y="422756"/>
                  </a:lnTo>
                  <a:lnTo>
                    <a:pt x="156837" y="457431"/>
                  </a:lnTo>
                  <a:lnTo>
                    <a:pt x="128655" y="486713"/>
                  </a:lnTo>
                  <a:lnTo>
                    <a:pt x="67073" y="527472"/>
                  </a:lnTo>
                  <a:lnTo>
                    <a:pt x="0" y="541781"/>
                  </a:lnTo>
                  <a:lnTo>
                    <a:pt x="0" y="614933"/>
                  </a:lnTo>
                  <a:lnTo>
                    <a:pt x="67073" y="600624"/>
                  </a:lnTo>
                  <a:lnTo>
                    <a:pt x="128655" y="559865"/>
                  </a:lnTo>
                  <a:lnTo>
                    <a:pt x="156837" y="530583"/>
                  </a:lnTo>
                  <a:lnTo>
                    <a:pt x="182986" y="495908"/>
                  </a:lnTo>
                  <a:lnTo>
                    <a:pt x="206883" y="456247"/>
                  </a:lnTo>
                  <a:lnTo>
                    <a:pt x="228306" y="412006"/>
                  </a:lnTo>
                  <a:lnTo>
                    <a:pt x="247037" y="363592"/>
                  </a:lnTo>
                  <a:lnTo>
                    <a:pt x="262856" y="311411"/>
                  </a:lnTo>
                  <a:lnTo>
                    <a:pt x="275542" y="255870"/>
                  </a:lnTo>
                  <a:lnTo>
                    <a:pt x="284876" y="197375"/>
                  </a:lnTo>
                  <a:lnTo>
                    <a:pt x="290638" y="136334"/>
                  </a:lnTo>
                  <a:lnTo>
                    <a:pt x="292608" y="73151"/>
                  </a:lnTo>
                  <a:lnTo>
                    <a:pt x="292608" y="0"/>
                  </a:lnTo>
                  <a:close/>
                </a:path>
              </a:pathLst>
            </a:custGeom>
            <a:solidFill>
              <a:srgbClr val="375C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88"/>
            <p:cNvSpPr/>
            <p:nvPr/>
          </p:nvSpPr>
          <p:spPr>
            <a:xfrm>
              <a:off x="3326891" y="5122545"/>
              <a:ext cx="292735" cy="1176655"/>
            </a:xfrm>
            <a:custGeom>
              <a:rect b="b" l="l" r="r" t="t"/>
              <a:pathLst>
                <a:path extrusionOk="0" h="1176654" w="292735">
                  <a:moveTo>
                    <a:pt x="292608" y="561212"/>
                  </a:moveTo>
                  <a:lnTo>
                    <a:pt x="290638" y="624395"/>
                  </a:lnTo>
                  <a:lnTo>
                    <a:pt x="284876" y="685436"/>
                  </a:lnTo>
                  <a:lnTo>
                    <a:pt x="275542" y="743931"/>
                  </a:lnTo>
                  <a:lnTo>
                    <a:pt x="262856" y="799472"/>
                  </a:lnTo>
                  <a:lnTo>
                    <a:pt x="247037" y="851653"/>
                  </a:lnTo>
                  <a:lnTo>
                    <a:pt x="228306" y="900067"/>
                  </a:lnTo>
                  <a:lnTo>
                    <a:pt x="206883" y="944308"/>
                  </a:lnTo>
                  <a:lnTo>
                    <a:pt x="182986" y="983969"/>
                  </a:lnTo>
                  <a:lnTo>
                    <a:pt x="156837" y="1018644"/>
                  </a:lnTo>
                  <a:lnTo>
                    <a:pt x="128655" y="1047926"/>
                  </a:lnTo>
                  <a:lnTo>
                    <a:pt x="67073" y="1088685"/>
                  </a:lnTo>
                  <a:lnTo>
                    <a:pt x="0" y="1102994"/>
                  </a:lnTo>
                  <a:lnTo>
                    <a:pt x="0" y="1176146"/>
                  </a:lnTo>
                  <a:lnTo>
                    <a:pt x="67073" y="1161837"/>
                  </a:lnTo>
                  <a:lnTo>
                    <a:pt x="128655" y="1121078"/>
                  </a:lnTo>
                  <a:lnTo>
                    <a:pt x="156837" y="1091796"/>
                  </a:lnTo>
                  <a:lnTo>
                    <a:pt x="182986" y="1057121"/>
                  </a:lnTo>
                  <a:lnTo>
                    <a:pt x="206883" y="1017460"/>
                  </a:lnTo>
                  <a:lnTo>
                    <a:pt x="228306" y="973219"/>
                  </a:lnTo>
                  <a:lnTo>
                    <a:pt x="247037" y="924805"/>
                  </a:lnTo>
                  <a:lnTo>
                    <a:pt x="262856" y="872624"/>
                  </a:lnTo>
                  <a:lnTo>
                    <a:pt x="275542" y="817083"/>
                  </a:lnTo>
                  <a:lnTo>
                    <a:pt x="284876" y="758588"/>
                  </a:lnTo>
                  <a:lnTo>
                    <a:pt x="290638" y="697547"/>
                  </a:lnTo>
                  <a:lnTo>
                    <a:pt x="292608" y="634364"/>
                  </a:lnTo>
                  <a:lnTo>
                    <a:pt x="292608" y="561212"/>
                  </a:lnTo>
                  <a:lnTo>
                    <a:pt x="290756" y="500181"/>
                  </a:lnTo>
                  <a:lnTo>
                    <a:pt x="285321" y="440876"/>
                  </a:lnTo>
                  <a:lnTo>
                    <a:pt x="276480" y="383726"/>
                  </a:lnTo>
                  <a:lnTo>
                    <a:pt x="264413" y="329155"/>
                  </a:lnTo>
                  <a:lnTo>
                    <a:pt x="249299" y="277590"/>
                  </a:lnTo>
                  <a:lnTo>
                    <a:pt x="231314" y="229457"/>
                  </a:lnTo>
                  <a:lnTo>
                    <a:pt x="210639" y="185181"/>
                  </a:lnTo>
                  <a:lnTo>
                    <a:pt x="187452" y="145189"/>
                  </a:lnTo>
                  <a:lnTo>
                    <a:pt x="161930" y="109906"/>
                  </a:lnTo>
                  <a:lnTo>
                    <a:pt x="134254" y="79759"/>
                  </a:lnTo>
                  <a:lnTo>
                    <a:pt x="104602" y="55174"/>
                  </a:lnTo>
                  <a:lnTo>
                    <a:pt x="73152" y="36575"/>
                  </a:lnTo>
                  <a:lnTo>
                    <a:pt x="73152" y="0"/>
                  </a:lnTo>
                  <a:lnTo>
                    <a:pt x="0" y="56006"/>
                  </a:lnTo>
                  <a:lnTo>
                    <a:pt x="73152" y="146303"/>
                  </a:lnTo>
                  <a:lnTo>
                    <a:pt x="73152" y="109727"/>
                  </a:lnTo>
                  <a:lnTo>
                    <a:pt x="105565" y="129013"/>
                  </a:lnTo>
                  <a:lnTo>
                    <a:pt x="136096" y="154695"/>
                  </a:lnTo>
                  <a:lnTo>
                    <a:pt x="164537" y="186315"/>
                  </a:lnTo>
                  <a:lnTo>
                    <a:pt x="190682" y="223413"/>
                  </a:lnTo>
                  <a:lnTo>
                    <a:pt x="214322" y="265527"/>
                  </a:lnTo>
                  <a:lnTo>
                    <a:pt x="235251" y="312197"/>
                  </a:lnTo>
                  <a:lnTo>
                    <a:pt x="253262" y="362964"/>
                  </a:lnTo>
                  <a:lnTo>
                    <a:pt x="268146" y="417367"/>
                  </a:lnTo>
                  <a:lnTo>
                    <a:pt x="279698" y="474946"/>
                  </a:lnTo>
                  <a:lnTo>
                    <a:pt x="287709" y="535240"/>
                  </a:lnTo>
                  <a:lnTo>
                    <a:pt x="291973" y="597788"/>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58" name="Google Shape;1158;p88"/>
          <p:cNvGrpSpPr/>
          <p:nvPr/>
        </p:nvGrpSpPr>
        <p:grpSpPr>
          <a:xfrm>
            <a:off x="3987731" y="4775693"/>
            <a:ext cx="1918970" cy="811530"/>
            <a:chOff x="3987731" y="4775693"/>
            <a:chExt cx="1918970" cy="811530"/>
          </a:xfrm>
        </p:grpSpPr>
        <p:sp>
          <p:nvSpPr>
            <p:cNvPr id="1159" name="Google Shape;1159;p88"/>
            <p:cNvSpPr/>
            <p:nvPr/>
          </p:nvSpPr>
          <p:spPr>
            <a:xfrm>
              <a:off x="3987731" y="4775693"/>
              <a:ext cx="1918970" cy="705485"/>
            </a:xfrm>
            <a:custGeom>
              <a:rect b="b" l="l" r="r" t="t"/>
              <a:pathLst>
                <a:path extrusionOk="0" h="705485" w="1918970">
                  <a:moveTo>
                    <a:pt x="1157674" y="0"/>
                  </a:moveTo>
                  <a:lnTo>
                    <a:pt x="1109064" y="4808"/>
                  </a:lnTo>
                  <a:lnTo>
                    <a:pt x="1064456" y="15606"/>
                  </a:lnTo>
                  <a:lnTo>
                    <a:pt x="1026324" y="31972"/>
                  </a:lnTo>
                  <a:lnTo>
                    <a:pt x="997146" y="53481"/>
                  </a:lnTo>
                  <a:lnTo>
                    <a:pt x="984535" y="47700"/>
                  </a:lnTo>
                  <a:lnTo>
                    <a:pt x="942155" y="33288"/>
                  </a:lnTo>
                  <a:lnTo>
                    <a:pt x="891296" y="23294"/>
                  </a:lnTo>
                  <a:lnTo>
                    <a:pt x="838951" y="19461"/>
                  </a:lnTo>
                  <a:lnTo>
                    <a:pt x="787040" y="21494"/>
                  </a:lnTo>
                  <a:lnTo>
                    <a:pt x="737481" y="29102"/>
                  </a:lnTo>
                  <a:lnTo>
                    <a:pt x="692194" y="41991"/>
                  </a:lnTo>
                  <a:lnTo>
                    <a:pt x="653099" y="59867"/>
                  </a:lnTo>
                  <a:lnTo>
                    <a:pt x="622115" y="82437"/>
                  </a:lnTo>
                  <a:lnTo>
                    <a:pt x="577040" y="71618"/>
                  </a:lnTo>
                  <a:lnTo>
                    <a:pt x="529357" y="64752"/>
                  </a:lnTo>
                  <a:lnTo>
                    <a:pt x="480079" y="61934"/>
                  </a:lnTo>
                  <a:lnTo>
                    <a:pt x="430218" y="63260"/>
                  </a:lnTo>
                  <a:lnTo>
                    <a:pt x="371204" y="70356"/>
                  </a:lnTo>
                  <a:lnTo>
                    <a:pt x="317821" y="82812"/>
                  </a:lnTo>
                  <a:lnTo>
                    <a:pt x="271102" y="99949"/>
                  </a:lnTo>
                  <a:lnTo>
                    <a:pt x="232082" y="121092"/>
                  </a:lnTo>
                  <a:lnTo>
                    <a:pt x="201795" y="145563"/>
                  </a:lnTo>
                  <a:lnTo>
                    <a:pt x="171559" y="201779"/>
                  </a:lnTo>
                  <a:lnTo>
                    <a:pt x="173678" y="232170"/>
                  </a:lnTo>
                  <a:lnTo>
                    <a:pt x="172027" y="234329"/>
                  </a:lnTo>
                  <a:lnTo>
                    <a:pt x="127714" y="239341"/>
                  </a:lnTo>
                  <a:lnTo>
                    <a:pt x="87460" y="249283"/>
                  </a:lnTo>
                  <a:lnTo>
                    <a:pt x="25469" y="281954"/>
                  </a:lnTo>
                  <a:lnTo>
                    <a:pt x="0" y="340857"/>
                  </a:lnTo>
                  <a:lnTo>
                    <a:pt x="14926" y="369608"/>
                  </a:lnTo>
                  <a:lnTo>
                    <a:pt x="46780" y="394982"/>
                  </a:lnTo>
                  <a:lnTo>
                    <a:pt x="94430" y="414796"/>
                  </a:lnTo>
                  <a:lnTo>
                    <a:pt x="69077" y="431631"/>
                  </a:lnTo>
                  <a:lnTo>
                    <a:pt x="51821" y="450610"/>
                  </a:lnTo>
                  <a:lnTo>
                    <a:pt x="43137" y="471017"/>
                  </a:lnTo>
                  <a:lnTo>
                    <a:pt x="43503" y="492139"/>
                  </a:lnTo>
                  <a:lnTo>
                    <a:pt x="93896" y="546627"/>
                  </a:lnTo>
                  <a:lnTo>
                    <a:pt x="140383" y="564971"/>
                  </a:lnTo>
                  <a:lnTo>
                    <a:pt x="196350" y="575512"/>
                  </a:lnTo>
                  <a:lnTo>
                    <a:pt x="258260" y="576848"/>
                  </a:lnTo>
                  <a:lnTo>
                    <a:pt x="260546" y="578880"/>
                  </a:lnTo>
                  <a:lnTo>
                    <a:pt x="294302" y="602682"/>
                  </a:lnTo>
                  <a:lnTo>
                    <a:pt x="332596" y="622039"/>
                  </a:lnTo>
                  <a:lnTo>
                    <a:pt x="375730" y="637846"/>
                  </a:lnTo>
                  <a:lnTo>
                    <a:pt x="422738" y="649979"/>
                  </a:lnTo>
                  <a:lnTo>
                    <a:pt x="472651" y="658318"/>
                  </a:lnTo>
                  <a:lnTo>
                    <a:pt x="524504" y="662740"/>
                  </a:lnTo>
                  <a:lnTo>
                    <a:pt x="577330" y="663124"/>
                  </a:lnTo>
                  <a:lnTo>
                    <a:pt x="630160" y="659347"/>
                  </a:lnTo>
                  <a:lnTo>
                    <a:pt x="682029" y="651287"/>
                  </a:lnTo>
                  <a:lnTo>
                    <a:pt x="731970" y="638824"/>
                  </a:lnTo>
                  <a:lnTo>
                    <a:pt x="764277" y="659054"/>
                  </a:lnTo>
                  <a:lnTo>
                    <a:pt x="802693" y="676082"/>
                  </a:lnTo>
                  <a:lnTo>
                    <a:pt x="846323" y="689562"/>
                  </a:lnTo>
                  <a:lnTo>
                    <a:pt x="894276" y="699149"/>
                  </a:lnTo>
                  <a:lnTo>
                    <a:pt x="953830" y="705026"/>
                  </a:lnTo>
                  <a:lnTo>
                    <a:pt x="1012717" y="704832"/>
                  </a:lnTo>
                  <a:lnTo>
                    <a:pt x="1069434" y="698970"/>
                  </a:lnTo>
                  <a:lnTo>
                    <a:pt x="1122479" y="687846"/>
                  </a:lnTo>
                  <a:lnTo>
                    <a:pt x="1170351" y="671863"/>
                  </a:lnTo>
                  <a:lnTo>
                    <a:pt x="1211547" y="651428"/>
                  </a:lnTo>
                  <a:lnTo>
                    <a:pt x="1244568" y="626945"/>
                  </a:lnTo>
                  <a:lnTo>
                    <a:pt x="1267910" y="598819"/>
                  </a:lnTo>
                  <a:lnTo>
                    <a:pt x="1299094" y="607088"/>
                  </a:lnTo>
                  <a:lnTo>
                    <a:pt x="1332124" y="613154"/>
                  </a:lnTo>
                  <a:lnTo>
                    <a:pt x="1366511" y="616910"/>
                  </a:lnTo>
                  <a:lnTo>
                    <a:pt x="1401768" y="618250"/>
                  </a:lnTo>
                  <a:lnTo>
                    <a:pt x="1460672" y="615112"/>
                  </a:lnTo>
                  <a:lnTo>
                    <a:pt x="1514862" y="605667"/>
                  </a:lnTo>
                  <a:lnTo>
                    <a:pt x="1562781" y="590684"/>
                  </a:lnTo>
                  <a:lnTo>
                    <a:pt x="1602870" y="570932"/>
                  </a:lnTo>
                  <a:lnTo>
                    <a:pt x="1633574" y="547178"/>
                  </a:lnTo>
                  <a:lnTo>
                    <a:pt x="1660594" y="490742"/>
                  </a:lnTo>
                  <a:lnTo>
                    <a:pt x="1698384" y="486832"/>
                  </a:lnTo>
                  <a:lnTo>
                    <a:pt x="1769107" y="471918"/>
                  </a:lnTo>
                  <a:lnTo>
                    <a:pt x="1851022" y="436962"/>
                  </a:lnTo>
                  <a:lnTo>
                    <a:pt x="1887435" y="408672"/>
                  </a:lnTo>
                  <a:lnTo>
                    <a:pt x="1910087" y="377545"/>
                  </a:lnTo>
                  <a:lnTo>
                    <a:pt x="1918646" y="344845"/>
                  </a:lnTo>
                  <a:lnTo>
                    <a:pt x="1912778" y="311837"/>
                  </a:lnTo>
                  <a:lnTo>
                    <a:pt x="1892149" y="279784"/>
                  </a:lnTo>
                  <a:lnTo>
                    <a:pt x="1856428" y="249950"/>
                  </a:lnTo>
                  <a:lnTo>
                    <a:pt x="1860746" y="244870"/>
                  </a:lnTo>
                  <a:lnTo>
                    <a:pt x="1864429" y="239663"/>
                  </a:lnTo>
                  <a:lnTo>
                    <a:pt x="1867350" y="234329"/>
                  </a:lnTo>
                  <a:lnTo>
                    <a:pt x="1875699" y="202768"/>
                  </a:lnTo>
                  <a:lnTo>
                    <a:pt x="1867514" y="172259"/>
                  </a:lnTo>
                  <a:lnTo>
                    <a:pt x="1844378" y="144190"/>
                  </a:lnTo>
                  <a:lnTo>
                    <a:pt x="1807876" y="119953"/>
                  </a:lnTo>
                  <a:lnTo>
                    <a:pt x="1759591" y="100937"/>
                  </a:lnTo>
                  <a:lnTo>
                    <a:pt x="1701107" y="88533"/>
                  </a:lnTo>
                  <a:lnTo>
                    <a:pt x="1691361" y="70562"/>
                  </a:lnTo>
                  <a:lnTo>
                    <a:pt x="1654583" y="38669"/>
                  </a:lnTo>
                  <a:lnTo>
                    <a:pt x="1579648" y="9879"/>
                  </a:lnTo>
                  <a:lnTo>
                    <a:pt x="1526322" y="1552"/>
                  </a:lnTo>
                  <a:lnTo>
                    <a:pt x="1471252" y="315"/>
                  </a:lnTo>
                  <a:lnTo>
                    <a:pt x="1417337" y="6053"/>
                  </a:lnTo>
                  <a:lnTo>
                    <a:pt x="1367471" y="18649"/>
                  </a:lnTo>
                  <a:lnTo>
                    <a:pt x="1324552" y="37987"/>
                  </a:lnTo>
                  <a:lnTo>
                    <a:pt x="1310173" y="29567"/>
                  </a:lnTo>
                  <a:lnTo>
                    <a:pt x="1294008" y="22064"/>
                  </a:lnTo>
                  <a:lnTo>
                    <a:pt x="1276224" y="15537"/>
                  </a:lnTo>
                  <a:lnTo>
                    <a:pt x="1256988" y="10047"/>
                  </a:lnTo>
                  <a:lnTo>
                    <a:pt x="1207807" y="1605"/>
                  </a:lnTo>
                  <a:lnTo>
                    <a:pt x="1157674"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0" name="Google Shape;1160;p88"/>
            <p:cNvPicPr preferRelativeResize="0"/>
            <p:nvPr/>
          </p:nvPicPr>
          <p:blipFill rotWithShape="1">
            <a:blip r:embed="rId4">
              <a:alphaModFix/>
            </a:blip>
            <a:srcRect b="0" l="0" r="0" t="0"/>
            <a:stretch/>
          </p:blipFill>
          <p:spPr>
            <a:xfrm>
              <a:off x="4527931" y="5427598"/>
              <a:ext cx="151384" cy="159003"/>
            </a:xfrm>
            <a:prstGeom prst="rect">
              <a:avLst/>
            </a:prstGeom>
            <a:noFill/>
            <a:ln>
              <a:noFill/>
            </a:ln>
          </p:spPr>
        </p:pic>
        <p:sp>
          <p:nvSpPr>
            <p:cNvPr id="1161" name="Google Shape;1161;p88"/>
            <p:cNvSpPr/>
            <p:nvPr/>
          </p:nvSpPr>
          <p:spPr>
            <a:xfrm>
              <a:off x="3987731" y="4775693"/>
              <a:ext cx="1918970" cy="811530"/>
            </a:xfrm>
            <a:custGeom>
              <a:rect b="b" l="l" r="r" t="t"/>
              <a:pathLst>
                <a:path extrusionOk="0" h="811529" w="1918970">
                  <a:moveTo>
                    <a:pt x="173678" y="232170"/>
                  </a:moveTo>
                  <a:lnTo>
                    <a:pt x="181276" y="172684"/>
                  </a:lnTo>
                  <a:lnTo>
                    <a:pt x="232082" y="121092"/>
                  </a:lnTo>
                  <a:lnTo>
                    <a:pt x="271102" y="99949"/>
                  </a:lnTo>
                  <a:lnTo>
                    <a:pt x="317821" y="82812"/>
                  </a:lnTo>
                  <a:lnTo>
                    <a:pt x="371204" y="70356"/>
                  </a:lnTo>
                  <a:lnTo>
                    <a:pt x="430218" y="63260"/>
                  </a:lnTo>
                  <a:lnTo>
                    <a:pt x="480079" y="61934"/>
                  </a:lnTo>
                  <a:lnTo>
                    <a:pt x="529357" y="64752"/>
                  </a:lnTo>
                  <a:lnTo>
                    <a:pt x="577040" y="71618"/>
                  </a:lnTo>
                  <a:lnTo>
                    <a:pt x="622115" y="82437"/>
                  </a:lnTo>
                  <a:lnTo>
                    <a:pt x="653099" y="59867"/>
                  </a:lnTo>
                  <a:lnTo>
                    <a:pt x="692194" y="41991"/>
                  </a:lnTo>
                  <a:lnTo>
                    <a:pt x="737481" y="29102"/>
                  </a:lnTo>
                  <a:lnTo>
                    <a:pt x="787040" y="21494"/>
                  </a:lnTo>
                  <a:lnTo>
                    <a:pt x="838951" y="19461"/>
                  </a:lnTo>
                  <a:lnTo>
                    <a:pt x="891296" y="23294"/>
                  </a:lnTo>
                  <a:lnTo>
                    <a:pt x="942155" y="33288"/>
                  </a:lnTo>
                  <a:lnTo>
                    <a:pt x="984535" y="47700"/>
                  </a:lnTo>
                  <a:lnTo>
                    <a:pt x="997146" y="53481"/>
                  </a:lnTo>
                  <a:lnTo>
                    <a:pt x="1026324" y="31972"/>
                  </a:lnTo>
                  <a:lnTo>
                    <a:pt x="1064456" y="15606"/>
                  </a:lnTo>
                  <a:lnTo>
                    <a:pt x="1109064" y="4808"/>
                  </a:lnTo>
                  <a:lnTo>
                    <a:pt x="1157674" y="0"/>
                  </a:lnTo>
                  <a:lnTo>
                    <a:pt x="1207807" y="1605"/>
                  </a:lnTo>
                  <a:lnTo>
                    <a:pt x="1256988" y="10047"/>
                  </a:lnTo>
                  <a:lnTo>
                    <a:pt x="1294008" y="22064"/>
                  </a:lnTo>
                  <a:lnTo>
                    <a:pt x="1324552" y="37987"/>
                  </a:lnTo>
                  <a:lnTo>
                    <a:pt x="1367471" y="18649"/>
                  </a:lnTo>
                  <a:lnTo>
                    <a:pt x="1417337" y="6053"/>
                  </a:lnTo>
                  <a:lnTo>
                    <a:pt x="1471252" y="315"/>
                  </a:lnTo>
                  <a:lnTo>
                    <a:pt x="1526322" y="1552"/>
                  </a:lnTo>
                  <a:lnTo>
                    <a:pt x="1579648" y="9879"/>
                  </a:lnTo>
                  <a:lnTo>
                    <a:pt x="1628336" y="25414"/>
                  </a:lnTo>
                  <a:lnTo>
                    <a:pt x="1675722" y="53830"/>
                  </a:lnTo>
                  <a:lnTo>
                    <a:pt x="1701107" y="88533"/>
                  </a:lnTo>
                  <a:lnTo>
                    <a:pt x="1759591" y="100937"/>
                  </a:lnTo>
                  <a:lnTo>
                    <a:pt x="1807876" y="119953"/>
                  </a:lnTo>
                  <a:lnTo>
                    <a:pt x="1844378" y="144190"/>
                  </a:lnTo>
                  <a:lnTo>
                    <a:pt x="1867514" y="172259"/>
                  </a:lnTo>
                  <a:lnTo>
                    <a:pt x="1875699" y="202768"/>
                  </a:lnTo>
                  <a:lnTo>
                    <a:pt x="1867350" y="234329"/>
                  </a:lnTo>
                  <a:lnTo>
                    <a:pt x="1864429" y="239663"/>
                  </a:lnTo>
                  <a:lnTo>
                    <a:pt x="1860746" y="244870"/>
                  </a:lnTo>
                  <a:lnTo>
                    <a:pt x="1856428" y="249950"/>
                  </a:lnTo>
                  <a:lnTo>
                    <a:pt x="1892149" y="279784"/>
                  </a:lnTo>
                  <a:lnTo>
                    <a:pt x="1912778" y="311837"/>
                  </a:lnTo>
                  <a:lnTo>
                    <a:pt x="1918646" y="344845"/>
                  </a:lnTo>
                  <a:lnTo>
                    <a:pt x="1910087" y="377545"/>
                  </a:lnTo>
                  <a:lnTo>
                    <a:pt x="1887435" y="408672"/>
                  </a:lnTo>
                  <a:lnTo>
                    <a:pt x="1851022" y="436962"/>
                  </a:lnTo>
                  <a:lnTo>
                    <a:pt x="1801183" y="461151"/>
                  </a:lnTo>
                  <a:lnTo>
                    <a:pt x="1734698" y="480518"/>
                  </a:lnTo>
                  <a:lnTo>
                    <a:pt x="1660594" y="490742"/>
                  </a:lnTo>
                  <a:lnTo>
                    <a:pt x="1653334" y="520192"/>
                  </a:lnTo>
                  <a:lnTo>
                    <a:pt x="1602870" y="570932"/>
                  </a:lnTo>
                  <a:lnTo>
                    <a:pt x="1562781" y="590684"/>
                  </a:lnTo>
                  <a:lnTo>
                    <a:pt x="1514862" y="605667"/>
                  </a:lnTo>
                  <a:lnTo>
                    <a:pt x="1460672" y="615112"/>
                  </a:lnTo>
                  <a:lnTo>
                    <a:pt x="1401768" y="618250"/>
                  </a:lnTo>
                  <a:lnTo>
                    <a:pt x="1366511" y="616910"/>
                  </a:lnTo>
                  <a:lnTo>
                    <a:pt x="1332124" y="613154"/>
                  </a:lnTo>
                  <a:lnTo>
                    <a:pt x="1299094" y="607088"/>
                  </a:lnTo>
                  <a:lnTo>
                    <a:pt x="1267910" y="598819"/>
                  </a:lnTo>
                  <a:lnTo>
                    <a:pt x="1244568" y="626945"/>
                  </a:lnTo>
                  <a:lnTo>
                    <a:pt x="1211547" y="651428"/>
                  </a:lnTo>
                  <a:lnTo>
                    <a:pt x="1170351" y="671863"/>
                  </a:lnTo>
                  <a:lnTo>
                    <a:pt x="1122479" y="687846"/>
                  </a:lnTo>
                  <a:lnTo>
                    <a:pt x="1069434" y="698970"/>
                  </a:lnTo>
                  <a:lnTo>
                    <a:pt x="1012717" y="704832"/>
                  </a:lnTo>
                  <a:lnTo>
                    <a:pt x="953830" y="705026"/>
                  </a:lnTo>
                  <a:lnTo>
                    <a:pt x="894276" y="699149"/>
                  </a:lnTo>
                  <a:lnTo>
                    <a:pt x="846323" y="689562"/>
                  </a:lnTo>
                  <a:lnTo>
                    <a:pt x="802693" y="676082"/>
                  </a:lnTo>
                  <a:lnTo>
                    <a:pt x="764277" y="659054"/>
                  </a:lnTo>
                  <a:lnTo>
                    <a:pt x="731970" y="638824"/>
                  </a:lnTo>
                  <a:lnTo>
                    <a:pt x="682029" y="651287"/>
                  </a:lnTo>
                  <a:lnTo>
                    <a:pt x="630160" y="659347"/>
                  </a:lnTo>
                  <a:lnTo>
                    <a:pt x="577330" y="663124"/>
                  </a:lnTo>
                  <a:lnTo>
                    <a:pt x="524504" y="662740"/>
                  </a:lnTo>
                  <a:lnTo>
                    <a:pt x="472651" y="658318"/>
                  </a:lnTo>
                  <a:lnTo>
                    <a:pt x="422738" y="649979"/>
                  </a:lnTo>
                  <a:lnTo>
                    <a:pt x="375730" y="637846"/>
                  </a:lnTo>
                  <a:lnTo>
                    <a:pt x="332596" y="622039"/>
                  </a:lnTo>
                  <a:lnTo>
                    <a:pt x="294302" y="602682"/>
                  </a:lnTo>
                  <a:lnTo>
                    <a:pt x="261816" y="579896"/>
                  </a:lnTo>
                  <a:lnTo>
                    <a:pt x="259403" y="577864"/>
                  </a:lnTo>
                  <a:lnTo>
                    <a:pt x="258260" y="576848"/>
                  </a:lnTo>
                  <a:lnTo>
                    <a:pt x="196350" y="575512"/>
                  </a:lnTo>
                  <a:lnTo>
                    <a:pt x="140383" y="564971"/>
                  </a:lnTo>
                  <a:lnTo>
                    <a:pt x="93896" y="546627"/>
                  </a:lnTo>
                  <a:lnTo>
                    <a:pt x="60424" y="521882"/>
                  </a:lnTo>
                  <a:lnTo>
                    <a:pt x="43137" y="471017"/>
                  </a:lnTo>
                  <a:lnTo>
                    <a:pt x="51821" y="450610"/>
                  </a:lnTo>
                  <a:lnTo>
                    <a:pt x="69077" y="431631"/>
                  </a:lnTo>
                  <a:lnTo>
                    <a:pt x="94430" y="414796"/>
                  </a:lnTo>
                  <a:lnTo>
                    <a:pt x="46780" y="394982"/>
                  </a:lnTo>
                  <a:lnTo>
                    <a:pt x="14926" y="369608"/>
                  </a:lnTo>
                  <a:lnTo>
                    <a:pt x="0" y="340857"/>
                  </a:lnTo>
                  <a:lnTo>
                    <a:pt x="3136" y="310912"/>
                  </a:lnTo>
                  <a:lnTo>
                    <a:pt x="52851" y="263654"/>
                  </a:lnTo>
                  <a:lnTo>
                    <a:pt x="127714" y="239341"/>
                  </a:lnTo>
                  <a:lnTo>
                    <a:pt x="172027" y="234329"/>
                  </a:lnTo>
                  <a:lnTo>
                    <a:pt x="173678" y="232170"/>
                  </a:lnTo>
                  <a:close/>
                </a:path>
                <a:path extrusionOk="0" h="811529" w="1918970">
                  <a:moveTo>
                    <a:pt x="579316" y="791224"/>
                  </a:moveTo>
                  <a:lnTo>
                    <a:pt x="577778" y="798907"/>
                  </a:lnTo>
                  <a:lnTo>
                    <a:pt x="573585" y="805162"/>
                  </a:lnTo>
                  <a:lnTo>
                    <a:pt x="567368" y="809369"/>
                  </a:lnTo>
                  <a:lnTo>
                    <a:pt x="559758" y="810909"/>
                  </a:lnTo>
                  <a:lnTo>
                    <a:pt x="552148" y="809369"/>
                  </a:lnTo>
                  <a:lnTo>
                    <a:pt x="545930" y="805162"/>
                  </a:lnTo>
                  <a:lnTo>
                    <a:pt x="541737" y="798907"/>
                  </a:lnTo>
                  <a:lnTo>
                    <a:pt x="540200" y="791224"/>
                  </a:lnTo>
                  <a:lnTo>
                    <a:pt x="541737" y="783614"/>
                  </a:lnTo>
                  <a:lnTo>
                    <a:pt x="545930" y="777396"/>
                  </a:lnTo>
                  <a:lnTo>
                    <a:pt x="552148" y="773204"/>
                  </a:lnTo>
                  <a:lnTo>
                    <a:pt x="559758" y="771666"/>
                  </a:lnTo>
                  <a:lnTo>
                    <a:pt x="567368" y="773204"/>
                  </a:lnTo>
                  <a:lnTo>
                    <a:pt x="573585" y="777396"/>
                  </a:lnTo>
                  <a:lnTo>
                    <a:pt x="577778" y="783614"/>
                  </a:lnTo>
                  <a:lnTo>
                    <a:pt x="579316" y="791224"/>
                  </a:lnTo>
                  <a:close/>
                </a:path>
                <a:path extrusionOk="0" h="811529" w="1918970">
                  <a:moveTo>
                    <a:pt x="622242" y="765570"/>
                  </a:moveTo>
                  <a:lnTo>
                    <a:pt x="619166" y="780790"/>
                  </a:lnTo>
                  <a:lnTo>
                    <a:pt x="610780" y="793224"/>
                  </a:lnTo>
                  <a:lnTo>
                    <a:pt x="598346" y="801610"/>
                  </a:lnTo>
                  <a:lnTo>
                    <a:pt x="583126" y="804686"/>
                  </a:lnTo>
                  <a:lnTo>
                    <a:pt x="567832" y="801610"/>
                  </a:lnTo>
                  <a:lnTo>
                    <a:pt x="555360" y="793224"/>
                  </a:lnTo>
                  <a:lnTo>
                    <a:pt x="546960" y="780790"/>
                  </a:lnTo>
                  <a:lnTo>
                    <a:pt x="543883" y="765570"/>
                  </a:lnTo>
                  <a:lnTo>
                    <a:pt x="546960" y="750276"/>
                  </a:lnTo>
                  <a:lnTo>
                    <a:pt x="555360" y="737804"/>
                  </a:lnTo>
                  <a:lnTo>
                    <a:pt x="567832" y="729404"/>
                  </a:lnTo>
                  <a:lnTo>
                    <a:pt x="583126" y="726327"/>
                  </a:lnTo>
                  <a:lnTo>
                    <a:pt x="598346" y="729404"/>
                  </a:lnTo>
                  <a:lnTo>
                    <a:pt x="610780" y="737804"/>
                  </a:lnTo>
                  <a:lnTo>
                    <a:pt x="619166" y="750276"/>
                  </a:lnTo>
                  <a:lnTo>
                    <a:pt x="622242" y="765570"/>
                  </a:lnTo>
                  <a:close/>
                </a:path>
                <a:path extrusionOk="0" h="811529" w="1918970">
                  <a:moveTo>
                    <a:pt x="691584" y="710706"/>
                  </a:moveTo>
                  <a:lnTo>
                    <a:pt x="686950" y="733609"/>
                  </a:lnTo>
                  <a:lnTo>
                    <a:pt x="674327" y="752298"/>
                  </a:lnTo>
                  <a:lnTo>
                    <a:pt x="655633" y="764891"/>
                  </a:lnTo>
                  <a:lnTo>
                    <a:pt x="632783" y="769507"/>
                  </a:lnTo>
                  <a:lnTo>
                    <a:pt x="609879" y="764891"/>
                  </a:lnTo>
                  <a:lnTo>
                    <a:pt x="591190" y="752298"/>
                  </a:lnTo>
                  <a:lnTo>
                    <a:pt x="578597" y="733609"/>
                  </a:lnTo>
                  <a:lnTo>
                    <a:pt x="573982" y="710706"/>
                  </a:lnTo>
                  <a:lnTo>
                    <a:pt x="578597" y="687802"/>
                  </a:lnTo>
                  <a:lnTo>
                    <a:pt x="591190" y="669113"/>
                  </a:lnTo>
                  <a:lnTo>
                    <a:pt x="609879" y="656520"/>
                  </a:lnTo>
                  <a:lnTo>
                    <a:pt x="632783" y="651905"/>
                  </a:lnTo>
                  <a:lnTo>
                    <a:pt x="655633" y="656520"/>
                  </a:lnTo>
                  <a:lnTo>
                    <a:pt x="674327" y="669113"/>
                  </a:lnTo>
                  <a:lnTo>
                    <a:pt x="686950" y="687802"/>
                  </a:lnTo>
                  <a:lnTo>
                    <a:pt x="691584" y="710706"/>
                  </a:lnTo>
                  <a:close/>
                </a:path>
                <a:path extrusionOk="0" h="811529" w="1918970">
                  <a:moveTo>
                    <a:pt x="208857" y="425083"/>
                  </a:moveTo>
                  <a:lnTo>
                    <a:pt x="179508" y="425093"/>
                  </a:lnTo>
                  <a:lnTo>
                    <a:pt x="150659" y="422876"/>
                  </a:lnTo>
                  <a:lnTo>
                    <a:pt x="122810" y="418493"/>
                  </a:lnTo>
                  <a:lnTo>
                    <a:pt x="96462" y="412002"/>
                  </a:lnTo>
                </a:path>
                <a:path extrusionOk="0" h="811529" w="1918970">
                  <a:moveTo>
                    <a:pt x="308044" y="567450"/>
                  </a:moveTo>
                  <a:lnTo>
                    <a:pt x="296096" y="569636"/>
                  </a:lnTo>
                  <a:lnTo>
                    <a:pt x="283898" y="571418"/>
                  </a:lnTo>
                  <a:lnTo>
                    <a:pt x="271485" y="572772"/>
                  </a:lnTo>
                  <a:lnTo>
                    <a:pt x="258895" y="573673"/>
                  </a:lnTo>
                </a:path>
                <a:path extrusionOk="0" h="811529" w="1918970">
                  <a:moveTo>
                    <a:pt x="731843" y="635903"/>
                  </a:moveTo>
                  <a:lnTo>
                    <a:pt x="723326" y="629120"/>
                  </a:lnTo>
                  <a:lnTo>
                    <a:pt x="715523" y="622123"/>
                  </a:lnTo>
                  <a:lnTo>
                    <a:pt x="708483" y="614936"/>
                  </a:lnTo>
                  <a:lnTo>
                    <a:pt x="702252" y="607582"/>
                  </a:lnTo>
                </a:path>
                <a:path extrusionOk="0" h="811529" w="1918970">
                  <a:moveTo>
                    <a:pt x="1279848" y="565037"/>
                  </a:moveTo>
                  <a:lnTo>
                    <a:pt x="1278163" y="572990"/>
                  </a:lnTo>
                  <a:lnTo>
                    <a:pt x="1275609" y="580848"/>
                  </a:lnTo>
                  <a:lnTo>
                    <a:pt x="1272222" y="588611"/>
                  </a:lnTo>
                  <a:lnTo>
                    <a:pt x="1268037" y="596279"/>
                  </a:lnTo>
                </a:path>
                <a:path extrusionOk="0" h="811529" w="1918970">
                  <a:moveTo>
                    <a:pt x="1515179" y="372378"/>
                  </a:moveTo>
                  <a:lnTo>
                    <a:pt x="1575404" y="392791"/>
                  </a:lnTo>
                  <a:lnTo>
                    <a:pt x="1621033" y="420241"/>
                  </a:lnTo>
                  <a:lnTo>
                    <a:pt x="1649803" y="452906"/>
                  </a:lnTo>
                  <a:lnTo>
                    <a:pt x="1659451" y="488964"/>
                  </a:lnTo>
                </a:path>
                <a:path extrusionOk="0" h="811529" w="1918970">
                  <a:moveTo>
                    <a:pt x="1855539" y="248299"/>
                  </a:moveTo>
                  <a:lnTo>
                    <a:pt x="1843355" y="260518"/>
                  </a:lnTo>
                  <a:lnTo>
                    <a:pt x="1828456" y="271952"/>
                  </a:lnTo>
                  <a:lnTo>
                    <a:pt x="1811033" y="282481"/>
                  </a:lnTo>
                  <a:lnTo>
                    <a:pt x="1791277" y="291987"/>
                  </a:lnTo>
                </a:path>
                <a:path extrusionOk="0" h="811529" w="1918970">
                  <a:moveTo>
                    <a:pt x="1701361" y="86120"/>
                  </a:moveTo>
                  <a:lnTo>
                    <a:pt x="1703774" y="92851"/>
                  </a:lnTo>
                  <a:lnTo>
                    <a:pt x="1704917" y="99836"/>
                  </a:lnTo>
                  <a:lnTo>
                    <a:pt x="1704790" y="106694"/>
                  </a:lnTo>
                </a:path>
                <a:path extrusionOk="0" h="811529" w="1918970">
                  <a:moveTo>
                    <a:pt x="1291024" y="61990"/>
                  </a:moveTo>
                  <a:lnTo>
                    <a:pt x="1297806" y="54971"/>
                  </a:lnTo>
                  <a:lnTo>
                    <a:pt x="1305565" y="48226"/>
                  </a:lnTo>
                  <a:lnTo>
                    <a:pt x="1314276" y="41791"/>
                  </a:lnTo>
                  <a:lnTo>
                    <a:pt x="1323917" y="35701"/>
                  </a:lnTo>
                </a:path>
                <a:path extrusionOk="0" h="811529" w="1918970">
                  <a:moveTo>
                    <a:pt x="983176" y="74563"/>
                  </a:moveTo>
                  <a:lnTo>
                    <a:pt x="986105" y="68707"/>
                  </a:lnTo>
                  <a:lnTo>
                    <a:pt x="989748" y="62958"/>
                  </a:lnTo>
                  <a:lnTo>
                    <a:pt x="994106" y="57328"/>
                  </a:lnTo>
                  <a:lnTo>
                    <a:pt x="999178" y="51830"/>
                  </a:lnTo>
                </a:path>
                <a:path extrusionOk="0" h="811529" w="1918970">
                  <a:moveTo>
                    <a:pt x="621861" y="82310"/>
                  </a:moveTo>
                  <a:lnTo>
                    <a:pt x="637281" y="87118"/>
                  </a:lnTo>
                  <a:lnTo>
                    <a:pt x="652071" y="92390"/>
                  </a:lnTo>
                  <a:lnTo>
                    <a:pt x="666170" y="98115"/>
                  </a:lnTo>
                  <a:lnTo>
                    <a:pt x="679519" y="104281"/>
                  </a:lnTo>
                </a:path>
                <a:path extrusionOk="0" h="811529" w="1918970">
                  <a:moveTo>
                    <a:pt x="183711" y="255411"/>
                  </a:moveTo>
                  <a:lnTo>
                    <a:pt x="179139" y="247791"/>
                  </a:lnTo>
                  <a:lnTo>
                    <a:pt x="175837" y="240044"/>
                  </a:lnTo>
                  <a:lnTo>
                    <a:pt x="173678" y="232170"/>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2" name="Google Shape;1162;p88"/>
          <p:cNvSpPr txBox="1"/>
          <p:nvPr/>
        </p:nvSpPr>
        <p:spPr>
          <a:xfrm>
            <a:off x="4565396" y="4927803"/>
            <a:ext cx="62738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FF"/>
                </a:solidFill>
                <a:latin typeface="Calibri"/>
                <a:ea typeface="Calibri"/>
                <a:cs typeface="Calibri"/>
                <a:sym typeface="Calibri"/>
              </a:rPr>
              <a:t>Why?</a:t>
            </a:r>
            <a:endParaRPr sz="2000">
              <a:solidFill>
                <a:schemeClr val="dk1"/>
              </a:solidFill>
              <a:latin typeface="Calibri"/>
              <a:ea typeface="Calibri"/>
              <a:cs typeface="Calibri"/>
              <a:sym typeface="Calibri"/>
            </a:endParaRPr>
          </a:p>
        </p:txBody>
      </p:sp>
      <p:sp>
        <p:nvSpPr>
          <p:cNvPr id="1163" name="Google Shape;1163;p88"/>
          <p:cNvSpPr txBox="1"/>
          <p:nvPr/>
        </p:nvSpPr>
        <p:spPr>
          <a:xfrm>
            <a:off x="3699383" y="5223459"/>
            <a:ext cx="782320" cy="57467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1" baseline="-25000" lang="en-US" sz="5400">
                <a:solidFill>
                  <a:srgbClr val="001F5F"/>
                </a:solidFill>
                <a:latin typeface="Calibri"/>
                <a:ea typeface="Calibri"/>
                <a:cs typeface="Calibri"/>
                <a:sym typeface="Calibri"/>
              </a:rPr>
              <a:t>.	.	</a:t>
            </a:r>
            <a:r>
              <a:rPr b="1" lang="en-US" sz="3600">
                <a:solidFill>
                  <a:srgbClr val="001F5F"/>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1164" name="Google Shape;1164;p88"/>
          <p:cNvSpPr txBox="1"/>
          <p:nvPr/>
        </p:nvSpPr>
        <p:spPr>
          <a:xfrm>
            <a:off x="5320029" y="5790691"/>
            <a:ext cx="320040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C00000"/>
                </a:solidFill>
                <a:latin typeface="Calibri"/>
                <a:ea typeface="Calibri"/>
                <a:cs typeface="Calibri"/>
                <a:sym typeface="Calibri"/>
              </a:rPr>
              <a:t>Because sort called quicksort?</a:t>
            </a:r>
            <a:endParaRPr sz="2000">
              <a:solidFill>
                <a:schemeClr val="dk1"/>
              </a:solidFill>
              <a:latin typeface="Calibri"/>
              <a:ea typeface="Calibri"/>
              <a:cs typeface="Calibri"/>
              <a:sym typeface="Calibri"/>
            </a:endParaRPr>
          </a:p>
        </p:txBody>
      </p:sp>
      <p:pic>
        <p:nvPicPr>
          <p:cNvPr id="1165" name="Google Shape;1165;p88"/>
          <p:cNvPicPr preferRelativeResize="0"/>
          <p:nvPr/>
        </p:nvPicPr>
        <p:blipFill rotWithShape="1">
          <a:blip r:embed="rId5">
            <a:alphaModFix/>
          </a:blip>
          <a:srcRect b="0" l="0" r="0" t="0"/>
          <a:stretch/>
        </p:blipFill>
        <p:spPr>
          <a:xfrm>
            <a:off x="8469983" y="2184593"/>
            <a:ext cx="3688822" cy="2904042"/>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69" name="Shape 1169"/>
        <p:cNvGrpSpPr/>
        <p:nvPr/>
      </p:nvGrpSpPr>
      <p:grpSpPr>
        <a:xfrm>
          <a:off x="0" y="0"/>
          <a:ext cx="0" cy="0"/>
          <a:chOff x="0" y="0"/>
          <a:chExt cx="0" cy="0"/>
        </a:xfrm>
      </p:grpSpPr>
      <p:sp>
        <p:nvSpPr>
          <p:cNvPr id="1170" name="Google Shape;1170;p87"/>
          <p:cNvSpPr txBox="1"/>
          <p:nvPr/>
        </p:nvSpPr>
        <p:spPr>
          <a:xfrm>
            <a:off x="513080" y="1444497"/>
            <a:ext cx="8345170" cy="27114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600">
                <a:solidFill>
                  <a:srgbClr val="006FC0"/>
                </a:solidFill>
                <a:latin typeface="Calibri"/>
                <a:ea typeface="Calibri"/>
                <a:cs typeface="Calibri"/>
                <a:sym typeface="Calibri"/>
              </a:rPr>
              <a:t>Access Links</a:t>
            </a:r>
            <a:endParaRPr sz="2600">
              <a:solidFill>
                <a:schemeClr val="dk1"/>
              </a:solidFill>
              <a:latin typeface="Calibri"/>
              <a:ea typeface="Calibri"/>
              <a:cs typeface="Calibri"/>
              <a:sym typeface="Calibri"/>
            </a:endParaRPr>
          </a:p>
          <a:p>
            <a:pPr indent="-228600" lvl="0" marL="241300" marR="494665" rtl="0" algn="l">
              <a:lnSpc>
                <a:spcPct val="150100"/>
              </a:lnSpc>
              <a:spcBef>
                <a:spcPts val="819"/>
              </a:spcBef>
              <a:spcAft>
                <a:spcPts val="0"/>
              </a:spcAft>
              <a:buClr>
                <a:srgbClr val="00AFEF"/>
              </a:buClr>
              <a:buSzPts val="1800"/>
              <a:buFont typeface="Arial"/>
              <a:buChar char="•"/>
            </a:pPr>
            <a:r>
              <a:rPr b="1" lang="en-US" sz="1800">
                <a:solidFill>
                  <a:srgbClr val="00AFEF"/>
                </a:solidFill>
                <a:latin typeface="Calibri"/>
                <a:ea typeface="Calibri"/>
                <a:cs typeface="Calibri"/>
                <a:sym typeface="Calibri"/>
              </a:rPr>
              <a:t>The normal static scope rule for nested functions </a:t>
            </a:r>
            <a:r>
              <a:rPr b="1" lang="en-US" sz="1800">
                <a:solidFill>
                  <a:srgbClr val="006FC0"/>
                </a:solidFill>
                <a:latin typeface="Calibri"/>
                <a:ea typeface="Calibri"/>
                <a:cs typeface="Calibri"/>
                <a:sym typeface="Calibri"/>
              </a:rPr>
              <a:t>is obtained by adding a pointer  called the </a:t>
            </a:r>
            <a:r>
              <a:rPr b="1" i="1" lang="en-US" sz="1800">
                <a:solidFill>
                  <a:srgbClr val="00AFEF"/>
                </a:solidFill>
                <a:latin typeface="Calibri"/>
                <a:ea typeface="Calibri"/>
                <a:cs typeface="Calibri"/>
                <a:sym typeface="Calibri"/>
              </a:rPr>
              <a:t>access link </a:t>
            </a:r>
            <a:r>
              <a:rPr b="1" lang="en-US" sz="1800">
                <a:solidFill>
                  <a:srgbClr val="006FC0"/>
                </a:solidFill>
                <a:latin typeface="Calibri"/>
                <a:ea typeface="Calibri"/>
                <a:cs typeface="Calibri"/>
                <a:sym typeface="Calibri"/>
              </a:rPr>
              <a:t>to each activation record</a:t>
            </a:r>
            <a:r>
              <a:rPr b="1" lang="en-US" sz="1800">
                <a:solidFill>
                  <a:srgbClr val="001F5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28600" lvl="0" marL="241300" marR="94615" rtl="0" algn="l">
              <a:lnSpc>
                <a:spcPct val="150000"/>
              </a:lnSpc>
              <a:spcBef>
                <a:spcPts val="994"/>
              </a:spcBef>
              <a:spcAft>
                <a:spcPts val="0"/>
              </a:spcAft>
              <a:buClr>
                <a:srgbClr val="006FC0"/>
              </a:buClr>
              <a:buSzPts val="1800"/>
              <a:buFont typeface="Arial"/>
              <a:buChar char="•"/>
            </a:pPr>
            <a:r>
              <a:rPr b="1" lang="en-US" sz="1800">
                <a:solidFill>
                  <a:srgbClr val="006FC0"/>
                </a:solidFill>
                <a:latin typeface="Calibri"/>
                <a:ea typeface="Calibri"/>
                <a:cs typeface="Calibri"/>
                <a:sym typeface="Calibri"/>
              </a:rPr>
              <a:t>If procedure p is nested immediately within procedure q in the source code, then the  access link in any activation of p points to the most recent activation of q.</a:t>
            </a:r>
            <a:endParaRPr sz="1800">
              <a:solidFill>
                <a:schemeClr val="dk1"/>
              </a:solidFill>
              <a:latin typeface="Calibri"/>
              <a:ea typeface="Calibri"/>
              <a:cs typeface="Calibri"/>
              <a:sym typeface="Calibri"/>
            </a:endParaRPr>
          </a:p>
          <a:p>
            <a:pPr indent="0" lvl="0" marL="241300" marR="0" rtl="0" algn="l">
              <a:lnSpc>
                <a:spcPct val="100000"/>
              </a:lnSpc>
              <a:spcBef>
                <a:spcPts val="1080"/>
              </a:spcBef>
              <a:spcAft>
                <a:spcPts val="0"/>
              </a:spcAft>
              <a:buNone/>
            </a:pPr>
            <a:r>
              <a:rPr b="1" lang="en-US" sz="1800">
                <a:solidFill>
                  <a:srgbClr val="001F5F"/>
                </a:solidFill>
                <a:latin typeface="Calibri"/>
                <a:ea typeface="Calibri"/>
                <a:cs typeface="Calibri"/>
                <a:sym typeface="Calibri"/>
              </a:rPr>
              <a:t>Note that the nesting depth of q must be exactly one less than the nesting depth of p.</a:t>
            </a:r>
            <a:endParaRPr sz="1800">
              <a:solidFill>
                <a:schemeClr val="dk1"/>
              </a:solidFill>
              <a:latin typeface="Calibri"/>
              <a:ea typeface="Calibri"/>
              <a:cs typeface="Calibri"/>
              <a:sym typeface="Calibri"/>
            </a:endParaRPr>
          </a:p>
        </p:txBody>
      </p:sp>
      <p:sp>
        <p:nvSpPr>
          <p:cNvPr id="1171" name="Google Shape;1171;p87"/>
          <p:cNvSpPr txBox="1"/>
          <p:nvPr/>
        </p:nvSpPr>
        <p:spPr>
          <a:xfrm>
            <a:off x="513080" y="760603"/>
            <a:ext cx="398399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p:txBody>
      </p:sp>
      <p:pic>
        <p:nvPicPr>
          <p:cNvPr id="1172" name="Google Shape;1172;p8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173" name="Google Shape;1173;p8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8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aphicFrame>
        <p:nvGraphicFramePr>
          <p:cNvPr id="1175" name="Google Shape;1175;p87"/>
          <p:cNvGraphicFramePr/>
          <p:nvPr/>
        </p:nvGraphicFramePr>
        <p:xfrm>
          <a:off x="10800333" y="4969509"/>
          <a:ext cx="3000000" cy="3000000"/>
        </p:xfrm>
        <a:graphic>
          <a:graphicData uri="http://schemas.openxmlformats.org/drawingml/2006/table">
            <a:tbl>
              <a:tblPr bandRow="1" firstRow="1">
                <a:noFill/>
                <a:tableStyleId>{705A1287-8E61-416F-9323-475824CCD09E}</a:tableStyleId>
              </a:tblPr>
              <a:tblGrid>
                <a:gridCol w="461000"/>
                <a:gridCol w="718825"/>
              </a:tblGrid>
              <a:tr h="181350">
                <a:tc gridSpan="2">
                  <a:txBody>
                    <a:bodyPr/>
                    <a:lstStyle/>
                    <a:p>
                      <a:pPr indent="0" lvl="0" marL="0" marR="0" rtl="0" algn="l">
                        <a:lnSpc>
                          <a:spcPct val="100000"/>
                        </a:lnSpc>
                        <a:spcBef>
                          <a:spcPts val="0"/>
                        </a:spcBef>
                        <a:spcAft>
                          <a:spcPts val="0"/>
                        </a:spcAft>
                        <a:buNone/>
                      </a:pPr>
                      <a:r>
                        <a:t/>
                      </a:r>
                      <a:endParaRPr sz="1000" u="none" cap="none" strike="noStrike">
                        <a:latin typeface="Times New Roman"/>
                        <a:ea typeface="Times New Roman"/>
                        <a:cs typeface="Times New Roman"/>
                        <a:sym typeface="Times New Roman"/>
                      </a:endParaRPr>
                    </a:p>
                  </a:txBody>
                  <a:tcPr marT="0" marB="0" marR="0" marL="0">
                    <a:lnL cap="flat" cmpd="sng" w="12700">
                      <a:solidFill>
                        <a:srgbClr val="2E528F"/>
                      </a:solidFill>
                      <a:prstDash val="solid"/>
                      <a:round/>
                      <a:headEnd len="sm" w="sm" type="none"/>
                      <a:tailEnd len="sm" w="sm" type="none"/>
                    </a:lnL>
                    <a:lnR cap="flat" cmpd="sng" w="12700">
                      <a:solidFill>
                        <a:srgbClr val="2E528F"/>
                      </a:solidFill>
                      <a:prstDash val="solid"/>
                      <a:round/>
                      <a:headEnd len="sm" w="sm" type="none"/>
                      <a:tailEnd len="sm" w="sm" type="none"/>
                    </a:lnR>
                    <a:lnT cap="flat" cmpd="sng" w="12700">
                      <a:solidFill>
                        <a:srgbClr val="2E528F"/>
                      </a:solidFill>
                      <a:prstDash val="solid"/>
                      <a:round/>
                      <a:headEnd len="sm" w="sm" type="none"/>
                      <a:tailEnd len="sm" w="sm" type="none"/>
                    </a:lnT>
                    <a:solidFill>
                      <a:srgbClr val="EC7C30"/>
                    </a:solidFill>
                  </a:tcPr>
                </a:tc>
                <a:tc hMerge="1"/>
              </a:tr>
              <a:tr h="413000">
                <a:tc>
                  <a:txBody>
                    <a:bodyPr/>
                    <a:lstStyle/>
                    <a:p>
                      <a:pPr indent="0" lvl="0" marL="293370" marR="0" rtl="0" algn="l">
                        <a:lnSpc>
                          <a:spcPct val="71111"/>
                        </a:lnSpc>
                        <a:spcBef>
                          <a:spcPts val="0"/>
                        </a:spcBef>
                        <a:spcAft>
                          <a:spcPts val="0"/>
                        </a:spcAft>
                        <a:buNone/>
                      </a:pPr>
                      <a:r>
                        <a:rPr b="1" lang="en-US" sz="1800" u="none" cap="none" strike="noStrike">
                          <a:latin typeface="Calibri"/>
                          <a:ea typeface="Calibri"/>
                          <a:cs typeface="Calibri"/>
                          <a:sym typeface="Calibri"/>
                        </a:rPr>
                        <a:t>p</a:t>
                      </a:r>
                      <a:endParaRPr sz="1800" u="none" cap="none" strike="noStrike">
                        <a:latin typeface="Calibri"/>
                        <a:ea typeface="Calibri"/>
                        <a:cs typeface="Calibri"/>
                        <a:sym typeface="Calibri"/>
                      </a:endParaRPr>
                    </a:p>
                  </a:txBody>
                  <a:tcPr marT="0" marB="0" marR="0" marL="0">
                    <a:lnL cap="flat" cmpd="sng" w="12700">
                      <a:solidFill>
                        <a:srgbClr val="2E528F"/>
                      </a:solidFill>
                      <a:prstDash val="solid"/>
                      <a:round/>
                      <a:headEnd len="sm" w="sm" type="none"/>
                      <a:tailEnd len="sm" w="sm" type="none"/>
                    </a:lnL>
                    <a:lnR cap="flat" cmpd="sng" w="12700">
                      <a:solidFill>
                        <a:srgbClr val="2E528F"/>
                      </a:solidFill>
                      <a:prstDash val="solid"/>
                      <a:round/>
                      <a:headEnd len="sm" w="sm" type="none"/>
                      <a:tailEnd len="sm" w="sm" type="none"/>
                    </a:lnR>
                    <a:solidFill>
                      <a:srgbClr val="EC7C3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2E528F"/>
                      </a:solidFill>
                      <a:prstDash val="solid"/>
                      <a:round/>
                      <a:headEnd len="sm" w="sm" type="none"/>
                      <a:tailEnd len="sm" w="sm" type="none"/>
                    </a:lnL>
                    <a:lnR cap="flat" cmpd="sng" w="12700">
                      <a:solidFill>
                        <a:srgbClr val="2E528F"/>
                      </a:solidFill>
                      <a:prstDash val="solid"/>
                      <a:round/>
                      <a:headEnd len="sm" w="sm" type="none"/>
                      <a:tailEnd len="sm" w="sm" type="none"/>
                    </a:lnR>
                    <a:lnT cap="flat" cmpd="sng" w="12700">
                      <a:solidFill>
                        <a:srgbClr val="2E528F"/>
                      </a:solidFill>
                      <a:prstDash val="solid"/>
                      <a:round/>
                      <a:headEnd len="sm" w="sm" type="none"/>
                      <a:tailEnd len="sm" w="sm" type="none"/>
                    </a:lnT>
                    <a:solidFill>
                      <a:srgbClr val="385622"/>
                    </a:solidFill>
                  </a:tcPr>
                </a:tc>
              </a:tr>
              <a:tr h="187450">
                <a:tc gridSpan="2">
                  <a:txBody>
                    <a:bodyPr/>
                    <a:lstStyle/>
                    <a:p>
                      <a:pPr indent="0" lvl="0" marL="0" marR="0" rtl="0" algn="l">
                        <a:lnSpc>
                          <a:spcPct val="100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0" marL="0">
                    <a:lnL cap="flat" cmpd="sng" w="12700">
                      <a:solidFill>
                        <a:srgbClr val="2E528F"/>
                      </a:solidFill>
                      <a:prstDash val="solid"/>
                      <a:round/>
                      <a:headEnd len="sm" w="sm" type="none"/>
                      <a:tailEnd len="sm" w="sm" type="none"/>
                    </a:lnL>
                    <a:lnR cap="flat" cmpd="sng" w="12700">
                      <a:solidFill>
                        <a:srgbClr val="2E528F"/>
                      </a:solidFill>
                      <a:prstDash val="solid"/>
                      <a:round/>
                      <a:headEnd len="sm" w="sm" type="none"/>
                      <a:tailEnd len="sm" w="sm" type="none"/>
                    </a:lnR>
                    <a:solidFill>
                      <a:srgbClr val="EC7C30"/>
                    </a:solidFill>
                  </a:tcPr>
                </a:tc>
                <a:tc hMerge="1"/>
              </a:tr>
              <a:tr h="411475">
                <a:tc rowSpan="2">
                  <a:txBody>
                    <a:bodyPr/>
                    <a:lstStyle/>
                    <a:p>
                      <a:pPr indent="0" lvl="0" marL="234315" marR="0" rtl="0" algn="l">
                        <a:lnSpc>
                          <a:spcPct val="84166"/>
                        </a:lnSpc>
                        <a:spcBef>
                          <a:spcPts val="0"/>
                        </a:spcBef>
                        <a:spcAft>
                          <a:spcPts val="0"/>
                        </a:spcAft>
                        <a:buNone/>
                      </a:pPr>
                      <a:r>
                        <a:rPr b="1" lang="en-US" sz="1800" u="none" cap="none" strike="noStrike">
                          <a:solidFill>
                            <a:srgbClr val="001F5F"/>
                          </a:solidFill>
                          <a:latin typeface="Calibri"/>
                          <a:ea typeface="Calibri"/>
                          <a:cs typeface="Calibri"/>
                          <a:sym typeface="Calibri"/>
                        </a:rPr>
                        <a:t>m</a:t>
                      </a:r>
                      <a:endParaRPr sz="1800" u="none" cap="none" strike="noStrike">
                        <a:latin typeface="Calibri"/>
                        <a:ea typeface="Calibri"/>
                        <a:cs typeface="Calibri"/>
                        <a:sym typeface="Calibri"/>
                      </a:endParaRPr>
                    </a:p>
                  </a:txBody>
                  <a:tcPr marT="0" marB="0" marR="0" marL="0">
                    <a:lnL cap="flat" cmpd="sng" w="12700">
                      <a:solidFill>
                        <a:srgbClr val="2E528F"/>
                      </a:solidFill>
                      <a:prstDash val="solid"/>
                      <a:round/>
                      <a:headEnd len="sm" w="sm" type="none"/>
                      <a:tailEnd len="sm" w="sm" type="none"/>
                    </a:lnL>
                    <a:lnR cap="flat" cmpd="sng" w="12700">
                      <a:solidFill>
                        <a:srgbClr val="2E528F"/>
                      </a:solidFill>
                      <a:prstDash val="solid"/>
                      <a:round/>
                      <a:headEnd len="sm" w="sm" type="none"/>
                      <a:tailEnd len="sm" w="sm" type="none"/>
                    </a:lnR>
                    <a:lnB cap="flat" cmpd="sng" w="12700">
                      <a:solidFill>
                        <a:srgbClr val="2E528F"/>
                      </a:solidFill>
                      <a:prstDash val="solid"/>
                      <a:round/>
                      <a:headEnd len="sm" w="sm" type="none"/>
                      <a:tailEnd len="sm" w="sm" type="none"/>
                    </a:lnB>
                    <a:solidFill>
                      <a:srgbClr val="EC7C30"/>
                    </a:solidFill>
                  </a:tcPr>
                </a:tc>
                <a:tc>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txBody>
                  <a:tcPr marT="0" marB="0" marR="0" marL="0">
                    <a:lnL cap="flat" cmpd="sng" w="12700">
                      <a:solidFill>
                        <a:srgbClr val="2E528F"/>
                      </a:solidFill>
                      <a:prstDash val="solid"/>
                      <a:round/>
                      <a:headEnd len="sm" w="sm" type="none"/>
                      <a:tailEnd len="sm" w="sm" type="none"/>
                    </a:lnL>
                    <a:lnR cap="flat" cmpd="sng" w="12700">
                      <a:solidFill>
                        <a:srgbClr val="2E528F"/>
                      </a:solidFill>
                      <a:prstDash val="solid"/>
                      <a:round/>
                      <a:headEnd len="sm" w="sm" type="none"/>
                      <a:tailEnd len="sm" w="sm" type="none"/>
                    </a:lnR>
                    <a:lnT cap="flat" cmpd="sng" w="12700">
                      <a:solidFill>
                        <a:srgbClr val="2E528F"/>
                      </a:solidFill>
                      <a:prstDash val="solid"/>
                      <a:round/>
                      <a:headEnd len="sm" w="sm" type="none"/>
                      <a:tailEnd len="sm" w="sm" type="none"/>
                    </a:lnT>
                    <a:lnB cap="flat" cmpd="sng" w="12700">
                      <a:solidFill>
                        <a:srgbClr val="2E528F"/>
                      </a:solidFill>
                      <a:prstDash val="solid"/>
                      <a:round/>
                      <a:headEnd len="sm" w="sm" type="none"/>
                      <a:tailEnd len="sm" w="sm" type="none"/>
                    </a:lnB>
                    <a:solidFill>
                      <a:srgbClr val="385622"/>
                    </a:solidFill>
                  </a:tcPr>
                </a:tc>
              </a:tr>
              <a:tr h="67050">
                <a:tc vMerge="1"/>
                <a:tc>
                  <a:txBody>
                    <a:bodyPr/>
                    <a:lstStyle/>
                    <a:p>
                      <a:pPr indent="0" lvl="0" marL="0" marR="0" rtl="0" algn="l">
                        <a:lnSpc>
                          <a:spcPct val="100000"/>
                        </a:lnSpc>
                        <a:spcBef>
                          <a:spcPts val="0"/>
                        </a:spcBef>
                        <a:spcAft>
                          <a:spcPts val="0"/>
                        </a:spcAft>
                        <a:buNone/>
                      </a:pPr>
                      <a:r>
                        <a:t/>
                      </a:r>
                      <a:endParaRPr sz="200" u="none" cap="none" strike="noStrike">
                        <a:latin typeface="Times New Roman"/>
                        <a:ea typeface="Times New Roman"/>
                        <a:cs typeface="Times New Roman"/>
                        <a:sym typeface="Times New Roman"/>
                      </a:endParaRPr>
                    </a:p>
                  </a:txBody>
                  <a:tcPr marT="0" marB="0" marR="0" marL="0">
                    <a:lnR cap="flat" cmpd="sng" w="12700">
                      <a:solidFill>
                        <a:srgbClr val="2E528F"/>
                      </a:solidFill>
                      <a:prstDash val="solid"/>
                      <a:round/>
                      <a:headEnd len="sm" w="sm" type="none"/>
                      <a:tailEnd len="sm" w="sm" type="none"/>
                    </a:lnR>
                    <a:lnT cap="flat" cmpd="sng" w="12700">
                      <a:solidFill>
                        <a:srgbClr val="2E528F"/>
                      </a:solidFill>
                      <a:prstDash val="solid"/>
                      <a:round/>
                      <a:headEnd len="sm" w="sm" type="none"/>
                      <a:tailEnd len="sm" w="sm" type="none"/>
                    </a:lnT>
                    <a:lnB cap="flat" cmpd="sng" w="12700">
                      <a:solidFill>
                        <a:srgbClr val="2E528F"/>
                      </a:solidFill>
                      <a:prstDash val="solid"/>
                      <a:round/>
                      <a:headEnd len="sm" w="sm" type="none"/>
                      <a:tailEnd len="sm" w="sm" type="none"/>
                    </a:lnB>
                    <a:solidFill>
                      <a:srgbClr val="EC7C30"/>
                    </a:solidFill>
                  </a:tcPr>
                </a:tc>
              </a:tr>
            </a:tbl>
          </a:graphicData>
        </a:graphic>
      </p:graphicFrame>
      <p:sp>
        <p:nvSpPr>
          <p:cNvPr id="1176" name="Google Shape;1176;p87"/>
          <p:cNvSpPr txBox="1"/>
          <p:nvPr/>
        </p:nvSpPr>
        <p:spPr>
          <a:xfrm>
            <a:off x="10567543" y="4825441"/>
            <a:ext cx="14859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q</a:t>
            </a:r>
            <a:endParaRPr sz="1800">
              <a:solidFill>
                <a:schemeClr val="dk1"/>
              </a:solidFill>
              <a:latin typeface="Calibri"/>
              <a:ea typeface="Calibri"/>
              <a:cs typeface="Calibri"/>
              <a:sym typeface="Calibri"/>
            </a:endParaRPr>
          </a:p>
        </p:txBody>
      </p:sp>
      <p:pic>
        <p:nvPicPr>
          <p:cNvPr id="1177" name="Google Shape;1177;p87"/>
          <p:cNvPicPr preferRelativeResize="0"/>
          <p:nvPr/>
        </p:nvPicPr>
        <p:blipFill rotWithShape="1">
          <a:blip r:embed="rId4">
            <a:alphaModFix/>
          </a:blip>
          <a:srcRect b="0" l="0" r="0" t="0"/>
          <a:stretch/>
        </p:blipFill>
        <p:spPr>
          <a:xfrm>
            <a:off x="810146" y="4511683"/>
            <a:ext cx="3216348" cy="2277372"/>
          </a:xfrm>
          <a:prstGeom prst="rect">
            <a:avLst/>
          </a:prstGeom>
          <a:noFill/>
          <a:ln>
            <a:noFill/>
          </a:ln>
        </p:spPr>
      </p:pic>
      <p:pic>
        <p:nvPicPr>
          <p:cNvPr id="1178" name="Google Shape;1178;p87"/>
          <p:cNvPicPr preferRelativeResize="0"/>
          <p:nvPr/>
        </p:nvPicPr>
        <p:blipFill rotWithShape="1">
          <a:blip r:embed="rId5">
            <a:alphaModFix/>
          </a:blip>
          <a:srcRect b="0" l="0" r="0" t="0"/>
          <a:stretch/>
        </p:blipFill>
        <p:spPr>
          <a:xfrm>
            <a:off x="4884077" y="4446133"/>
            <a:ext cx="2978864" cy="2346331"/>
          </a:xfrm>
          <a:prstGeom prst="rect">
            <a:avLst/>
          </a:prstGeom>
          <a:noFill/>
          <a:ln>
            <a:noFill/>
          </a:ln>
        </p:spPr>
      </p:pic>
      <p:sp>
        <p:nvSpPr>
          <p:cNvPr id="1179" name="Google Shape;1179;p87"/>
          <p:cNvSpPr txBox="1"/>
          <p:nvPr/>
        </p:nvSpPr>
        <p:spPr>
          <a:xfrm>
            <a:off x="10597895" y="2142744"/>
            <a:ext cx="1403985" cy="1645920"/>
          </a:xfrm>
          <a:prstGeom prst="rect">
            <a:avLst/>
          </a:prstGeom>
          <a:solidFill>
            <a:srgbClr val="D5DCE4"/>
          </a:solidFill>
          <a:ln cap="flat" cmpd="sng" w="12700">
            <a:solidFill>
              <a:srgbClr val="2E528F"/>
            </a:solidFill>
            <a:prstDash val="solid"/>
            <a:round/>
            <a:headEnd len="sm" w="sm" type="none"/>
            <a:tailEnd len="sm" w="sm" type="none"/>
          </a:ln>
        </p:spPr>
        <p:txBody>
          <a:bodyPr anchorCtr="0" anchor="t" bIns="0" lIns="0" spcFirstLastPara="1" rIns="0" wrap="square" tIns="25400">
            <a:spAutoFit/>
          </a:bodyPr>
          <a:lstStyle/>
          <a:p>
            <a:pPr indent="0" lvl="0" marL="317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Actual Parameters</a:t>
            </a:r>
            <a:endParaRPr sz="800">
              <a:solidFill>
                <a:schemeClr val="dk1"/>
              </a:solidFill>
              <a:latin typeface="Consolas"/>
              <a:ea typeface="Consolas"/>
              <a:cs typeface="Consolas"/>
              <a:sym typeface="Consolas"/>
            </a:endParaRPr>
          </a:p>
          <a:p>
            <a:pPr indent="0" lvl="0" marL="508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Returned values</a:t>
            </a:r>
            <a:endParaRPr sz="800">
              <a:solidFill>
                <a:schemeClr val="dk1"/>
              </a:solidFill>
              <a:latin typeface="Consolas"/>
              <a:ea typeface="Consolas"/>
              <a:cs typeface="Consolas"/>
              <a:sym typeface="Consolas"/>
            </a:endParaRPr>
          </a:p>
          <a:p>
            <a:pPr indent="0" lvl="0" marL="508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Control Link</a:t>
            </a:r>
            <a:endParaRPr sz="800">
              <a:solidFill>
                <a:schemeClr val="dk1"/>
              </a:solidFill>
              <a:latin typeface="Consolas"/>
              <a:ea typeface="Consolas"/>
              <a:cs typeface="Consolas"/>
              <a:sym typeface="Consolas"/>
            </a:endParaRPr>
          </a:p>
          <a:p>
            <a:pPr indent="0" lvl="0" marL="508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Access Link</a:t>
            </a:r>
            <a:endParaRPr sz="800">
              <a:solidFill>
                <a:schemeClr val="dk1"/>
              </a:solidFill>
              <a:latin typeface="Consolas"/>
              <a:ea typeface="Consolas"/>
              <a:cs typeface="Consolas"/>
              <a:sym typeface="Consolas"/>
            </a:endParaRPr>
          </a:p>
          <a:p>
            <a:pPr indent="0" lvl="0" marL="508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5080"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Saved machine Status</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Local data</a:t>
            </a:r>
            <a:endParaRPr sz="800">
              <a:solidFill>
                <a:schemeClr val="dk1"/>
              </a:solidFill>
              <a:latin typeface="Consolas"/>
              <a:ea typeface="Consolas"/>
              <a:cs typeface="Consolas"/>
              <a:sym typeface="Consolas"/>
            </a:endParaRPr>
          </a:p>
          <a:p>
            <a:pPr indent="0" lvl="0" marL="5080" marR="0" rtl="0" algn="ctr">
              <a:lnSpc>
                <a:spcPct val="100000"/>
              </a:lnSpc>
              <a:spcBef>
                <a:spcPts val="0"/>
              </a:spcBef>
              <a:spcAft>
                <a:spcPts val="0"/>
              </a:spcAft>
              <a:buNone/>
            </a:pPr>
            <a:r>
              <a:rPr b="1" lang="en-US" sz="800">
                <a:solidFill>
                  <a:srgbClr val="C00000"/>
                </a:solidFill>
                <a:latin typeface="Consolas"/>
                <a:ea typeface="Consolas"/>
                <a:cs typeface="Consolas"/>
                <a:sym typeface="Consolas"/>
              </a:rPr>
              <a:t>--------------------</a:t>
            </a:r>
            <a:endParaRPr sz="800">
              <a:solidFill>
                <a:schemeClr val="dk1"/>
              </a:solidFill>
              <a:latin typeface="Consolas"/>
              <a:ea typeface="Consolas"/>
              <a:cs typeface="Consolas"/>
              <a:sym typeface="Consolas"/>
            </a:endParaRPr>
          </a:p>
          <a:p>
            <a:pPr indent="0" lvl="0" marL="4445" marR="0" rtl="0" algn="ctr">
              <a:lnSpc>
                <a:spcPct val="100000"/>
              </a:lnSpc>
              <a:spcBef>
                <a:spcPts val="0"/>
              </a:spcBef>
              <a:spcAft>
                <a:spcPts val="0"/>
              </a:spcAft>
              <a:buNone/>
            </a:pPr>
            <a:r>
              <a:rPr b="1" lang="en-US" sz="800">
                <a:solidFill>
                  <a:srgbClr val="001F5F"/>
                </a:solidFill>
                <a:latin typeface="Consolas"/>
                <a:ea typeface="Consolas"/>
                <a:cs typeface="Consolas"/>
                <a:sym typeface="Consolas"/>
              </a:rPr>
              <a:t>Temporaries</a:t>
            </a:r>
            <a:endParaRPr sz="800">
              <a:solidFill>
                <a:schemeClr val="dk1"/>
              </a:solidFill>
              <a:latin typeface="Consolas"/>
              <a:ea typeface="Consolas"/>
              <a:cs typeface="Consolas"/>
              <a:sym typeface="Consolas"/>
            </a:endParaRPr>
          </a:p>
        </p:txBody>
      </p:sp>
      <p:sp>
        <p:nvSpPr>
          <p:cNvPr id="1180" name="Google Shape;1180;p87"/>
          <p:cNvSpPr txBox="1"/>
          <p:nvPr/>
        </p:nvSpPr>
        <p:spPr>
          <a:xfrm>
            <a:off x="10734802" y="3848861"/>
            <a:ext cx="1108075" cy="330200"/>
          </a:xfrm>
          <a:prstGeom prst="rect">
            <a:avLst/>
          </a:prstGeom>
          <a:noFill/>
          <a:ln>
            <a:noFill/>
          </a:ln>
        </p:spPr>
        <p:txBody>
          <a:bodyPr anchorCtr="0" anchor="t" bIns="0" lIns="0" spcFirstLastPara="1" rIns="0" wrap="square" tIns="12050">
            <a:spAutoFit/>
          </a:bodyPr>
          <a:lstStyle/>
          <a:p>
            <a:pPr indent="0" lvl="0" marL="0" marR="0" rtl="0" algn="ctr">
              <a:lnSpc>
                <a:spcPct val="100000"/>
              </a:lnSpc>
              <a:spcBef>
                <a:spcPts val="0"/>
              </a:spcBef>
              <a:spcAft>
                <a:spcPts val="0"/>
              </a:spcAft>
              <a:buNone/>
            </a:pPr>
            <a:r>
              <a:rPr b="1" lang="en-US" sz="1000">
                <a:solidFill>
                  <a:schemeClr val="dk1"/>
                </a:solidFill>
                <a:latin typeface="Calibri"/>
                <a:ea typeface="Calibri"/>
                <a:cs typeface="Calibri"/>
                <a:sym typeface="Calibri"/>
              </a:rPr>
              <a:t>Figure 7.5: </a:t>
            </a:r>
            <a:r>
              <a:rPr b="1" lang="en-US" sz="1000">
                <a:solidFill>
                  <a:srgbClr val="6F2F9F"/>
                </a:solidFill>
                <a:latin typeface="Calibri"/>
                <a:ea typeface="Calibri"/>
                <a:cs typeface="Calibri"/>
                <a:sym typeface="Calibri"/>
              </a:rPr>
              <a:t>A general</a:t>
            </a:r>
            <a:endParaRPr sz="10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000">
                <a:solidFill>
                  <a:srgbClr val="6F2F9F"/>
                </a:solidFill>
                <a:latin typeface="Calibri"/>
                <a:ea typeface="Calibri"/>
                <a:cs typeface="Calibri"/>
                <a:sym typeface="Calibri"/>
              </a:rPr>
              <a:t>activation record</a:t>
            </a:r>
            <a:endParaRPr sz="1000">
              <a:solidFill>
                <a:schemeClr val="dk1"/>
              </a:solidFill>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4" name="Shape 1184"/>
        <p:cNvGrpSpPr/>
        <p:nvPr/>
      </p:nvGrpSpPr>
      <p:grpSpPr>
        <a:xfrm>
          <a:off x="0" y="0"/>
          <a:ext cx="0" cy="0"/>
          <a:chOff x="0" y="0"/>
          <a:chExt cx="0" cy="0"/>
        </a:xfrm>
      </p:grpSpPr>
      <p:sp>
        <p:nvSpPr>
          <p:cNvPr id="1185" name="Google Shape;1185;p89"/>
          <p:cNvSpPr txBox="1"/>
          <p:nvPr/>
        </p:nvSpPr>
        <p:spPr>
          <a:xfrm>
            <a:off x="513080" y="760603"/>
            <a:ext cx="7848600" cy="36429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Access Links</a:t>
            </a:r>
            <a:endParaRPr sz="2400">
              <a:solidFill>
                <a:schemeClr val="dk1"/>
              </a:solidFill>
              <a:latin typeface="Calibri"/>
              <a:ea typeface="Calibri"/>
              <a:cs typeface="Calibri"/>
              <a:sym typeface="Calibri"/>
            </a:endParaRPr>
          </a:p>
          <a:p>
            <a:pPr indent="-228600" lvl="0" marL="241300" marR="5080" rtl="0" algn="l">
              <a:lnSpc>
                <a:spcPct val="150100"/>
              </a:lnSpc>
              <a:spcBef>
                <a:spcPts val="865"/>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Access links form a chain from the activation record at the top of the  stack to a sequence of activations at progressively lower nesting depths.</a:t>
            </a:r>
            <a:endParaRPr sz="2000">
              <a:solidFill>
                <a:schemeClr val="dk1"/>
              </a:solidFill>
              <a:latin typeface="Calibri"/>
              <a:ea typeface="Calibri"/>
              <a:cs typeface="Calibri"/>
              <a:sym typeface="Calibri"/>
            </a:endParaRPr>
          </a:p>
          <a:p>
            <a:pPr indent="-228600" lvl="0" marL="241300" marR="233045" rtl="0" algn="l">
              <a:lnSpc>
                <a:spcPct val="150000"/>
              </a:lnSpc>
              <a:spcBef>
                <a:spcPts val="60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Along this chain are all the activations whose data and procedures are  accessible to the currently executing procedure.</a:t>
            </a:r>
            <a:endParaRPr sz="20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450"/>
              <a:buFont typeface="Calibri"/>
              <a:buNone/>
            </a:pPr>
            <a:r>
              <a:t/>
            </a:r>
            <a:endParaRPr sz="14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Example of Access Links</a:t>
            </a:r>
            <a:endParaRPr sz="2000">
              <a:solidFill>
                <a:schemeClr val="dk1"/>
              </a:solidFill>
              <a:latin typeface="Calibri"/>
              <a:ea typeface="Calibri"/>
              <a:cs typeface="Calibri"/>
              <a:sym typeface="Calibri"/>
            </a:endParaRPr>
          </a:p>
        </p:txBody>
      </p:sp>
      <p:pic>
        <p:nvPicPr>
          <p:cNvPr id="1186" name="Google Shape;1186;p8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187" name="Google Shape;1187;p8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8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aphicFrame>
        <p:nvGraphicFramePr>
          <p:cNvPr id="1189" name="Google Shape;1189;p89"/>
          <p:cNvGraphicFramePr/>
          <p:nvPr/>
        </p:nvGraphicFramePr>
        <p:xfrm>
          <a:off x="1619250" y="4626609"/>
          <a:ext cx="3000000" cy="3000000"/>
        </p:xfrm>
        <a:graphic>
          <a:graphicData uri="http://schemas.openxmlformats.org/drawingml/2006/table">
            <a:tbl>
              <a:tblPr bandRow="1" firstRow="1">
                <a:noFill/>
                <a:tableStyleId>{705A1287-8E61-416F-9323-475824CCD09E}</a:tableStyleId>
              </a:tblPr>
              <a:tblGrid>
                <a:gridCol w="1701800"/>
              </a:tblGrid>
              <a:tr h="370850">
                <a:tc>
                  <a:txBody>
                    <a:bodyPr/>
                    <a:lstStyle/>
                    <a:p>
                      <a:pPr indent="0" lvl="0" marL="635" marR="0" rtl="0" algn="ctr">
                        <a:lnSpc>
                          <a:spcPct val="100000"/>
                        </a:lnSpc>
                        <a:spcBef>
                          <a:spcPts val="0"/>
                        </a:spcBef>
                        <a:spcAft>
                          <a:spcPts val="0"/>
                        </a:spcAft>
                        <a:buNone/>
                      </a:pPr>
                      <a:r>
                        <a:rPr b="1" lang="en-US" sz="1800" u="none" cap="none" strike="noStrike">
                          <a:solidFill>
                            <a:srgbClr val="FFC000"/>
                          </a:solidFill>
                          <a:latin typeface="Calibri"/>
                          <a:ea typeface="Calibri"/>
                          <a:cs typeface="Calibri"/>
                          <a:sym typeface="Calibri"/>
                        </a:rPr>
                        <a:t>sort</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7E7E7E"/>
                    </a:solidFill>
                  </a:tcPr>
                </a:tc>
              </a:tr>
              <a:tr h="370850">
                <a:tc>
                  <a:txBody>
                    <a:bodyPr/>
                    <a:lstStyle/>
                    <a:p>
                      <a:pPr indent="0" lvl="0" marL="0" marR="0" rtl="0" algn="ctr">
                        <a:lnSpc>
                          <a:spcPct val="100000"/>
                        </a:lnSpc>
                        <a:spcBef>
                          <a:spcPts val="0"/>
                        </a:spcBef>
                        <a:spcAft>
                          <a:spcPts val="0"/>
                        </a:spcAft>
                        <a:buNone/>
                      </a:pPr>
                      <a:r>
                        <a:rPr b="1" lang="en-US" sz="1800" u="none" cap="none" strike="noStrike">
                          <a:solidFill>
                            <a:srgbClr val="FFC000"/>
                          </a:solidFill>
                          <a:latin typeface="Calibri"/>
                          <a:ea typeface="Calibri"/>
                          <a:cs typeface="Calibri"/>
                          <a:sym typeface="Calibri"/>
                        </a:rPr>
                        <a:t>access link</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E7E7E"/>
                    </a:solidFill>
                  </a:tcPr>
                </a:tc>
              </a:tr>
              <a:tr h="370850">
                <a:tc>
                  <a:txBody>
                    <a:bodyPr/>
                    <a:lstStyle/>
                    <a:p>
                      <a:pPr indent="0" lvl="0" marL="1270" marR="0" rtl="0" algn="ctr">
                        <a:lnSpc>
                          <a:spcPct val="100000"/>
                        </a:lnSpc>
                        <a:spcBef>
                          <a:spcPts val="0"/>
                        </a:spcBef>
                        <a:spcAft>
                          <a:spcPts val="0"/>
                        </a:spcAft>
                        <a:buNone/>
                      </a:pPr>
                      <a:r>
                        <a:rPr b="1" lang="en-US" sz="1800" u="none" cap="none" strike="noStrike">
                          <a:solidFill>
                            <a:srgbClr val="FFC000"/>
                          </a:solidFill>
                          <a:latin typeface="Calibri"/>
                          <a:ea typeface="Calibri"/>
                          <a:cs typeface="Calibri"/>
                          <a:sym typeface="Calibri"/>
                        </a:rPr>
                        <a:t>a</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7E7E7E"/>
                    </a:solidFill>
                  </a:tcPr>
                </a:tc>
              </a:tr>
              <a:tr h="370850">
                <a:tc>
                  <a:txBody>
                    <a:bodyPr/>
                    <a:lstStyle/>
                    <a:p>
                      <a:pPr indent="0" lvl="0" marL="635" marR="0" rtl="0" algn="ctr">
                        <a:lnSpc>
                          <a:spcPct val="100000"/>
                        </a:lnSpc>
                        <a:spcBef>
                          <a:spcPts val="0"/>
                        </a:spcBef>
                        <a:spcAft>
                          <a:spcPts val="0"/>
                        </a:spcAft>
                        <a:buNone/>
                      </a:pPr>
                      <a:r>
                        <a:rPr b="1" lang="en-US" sz="1800" u="none" cap="none" strike="noStrike">
                          <a:latin typeface="Calibri"/>
                          <a:ea typeface="Calibri"/>
                          <a:cs typeface="Calibri"/>
                          <a:sym typeface="Calibri"/>
                        </a:rPr>
                        <a:t>quicksort(1,9)</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EBEBE"/>
                    </a:solidFill>
                  </a:tcPr>
                </a:tc>
              </a:tr>
              <a:tr h="370850">
                <a:tc>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access link</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EBEBE"/>
                    </a:solidFill>
                  </a:tcPr>
                </a:tc>
              </a:tr>
              <a:tr h="370850">
                <a:tc>
                  <a:txBody>
                    <a:bodyPr/>
                    <a:lstStyle/>
                    <a:p>
                      <a:pPr indent="0" lvl="0" marL="0" marR="0" rtl="0" algn="ctr">
                        <a:lnSpc>
                          <a:spcPct val="100000"/>
                        </a:lnSpc>
                        <a:spcBef>
                          <a:spcPts val="0"/>
                        </a:spcBef>
                        <a:spcAft>
                          <a:spcPts val="0"/>
                        </a:spcAft>
                        <a:buNone/>
                      </a:pPr>
                      <a:r>
                        <a:rPr b="1" lang="en-US" sz="1800" u="none" cap="none" strike="noStrike">
                          <a:latin typeface="Calibri"/>
                          <a:ea typeface="Calibri"/>
                          <a:cs typeface="Calibri"/>
                          <a:sym typeface="Calibri"/>
                        </a:rPr>
                        <a:t>v</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BEBEBE"/>
                    </a:solidFill>
                  </a:tcPr>
                </a:tc>
              </a:tr>
            </a:tbl>
          </a:graphicData>
        </a:graphic>
      </p:graphicFrame>
      <p:grpSp>
        <p:nvGrpSpPr>
          <p:cNvPr id="1190" name="Google Shape;1190;p89"/>
          <p:cNvGrpSpPr/>
          <p:nvPr/>
        </p:nvGrpSpPr>
        <p:grpSpPr>
          <a:xfrm>
            <a:off x="3326891" y="5122545"/>
            <a:ext cx="292735" cy="1176655"/>
            <a:chOff x="3326891" y="5122545"/>
            <a:chExt cx="292735" cy="1176655"/>
          </a:xfrm>
        </p:grpSpPr>
        <p:sp>
          <p:nvSpPr>
            <p:cNvPr id="1191" name="Google Shape;1191;p89"/>
            <p:cNvSpPr/>
            <p:nvPr/>
          </p:nvSpPr>
          <p:spPr>
            <a:xfrm>
              <a:off x="3326891" y="5122545"/>
              <a:ext cx="292735" cy="598170"/>
            </a:xfrm>
            <a:custGeom>
              <a:rect b="b" l="l" r="r" t="t"/>
              <a:pathLst>
                <a:path extrusionOk="0" h="598170" w="292735">
                  <a:moveTo>
                    <a:pt x="73152" y="0"/>
                  </a:moveTo>
                  <a:lnTo>
                    <a:pt x="0" y="56006"/>
                  </a:lnTo>
                  <a:lnTo>
                    <a:pt x="73152" y="146303"/>
                  </a:lnTo>
                  <a:lnTo>
                    <a:pt x="73152" y="109727"/>
                  </a:lnTo>
                  <a:lnTo>
                    <a:pt x="105565" y="129013"/>
                  </a:lnTo>
                  <a:lnTo>
                    <a:pt x="136096" y="154695"/>
                  </a:lnTo>
                  <a:lnTo>
                    <a:pt x="164537" y="186315"/>
                  </a:lnTo>
                  <a:lnTo>
                    <a:pt x="190682" y="223413"/>
                  </a:lnTo>
                  <a:lnTo>
                    <a:pt x="214322" y="265527"/>
                  </a:lnTo>
                  <a:lnTo>
                    <a:pt x="235251" y="312197"/>
                  </a:lnTo>
                  <a:lnTo>
                    <a:pt x="253262" y="362964"/>
                  </a:lnTo>
                  <a:lnTo>
                    <a:pt x="268146" y="417367"/>
                  </a:lnTo>
                  <a:lnTo>
                    <a:pt x="279698" y="474946"/>
                  </a:lnTo>
                  <a:lnTo>
                    <a:pt x="287709" y="535240"/>
                  </a:lnTo>
                  <a:lnTo>
                    <a:pt x="291973" y="597788"/>
                  </a:lnTo>
                  <a:lnTo>
                    <a:pt x="292395" y="538239"/>
                  </a:lnTo>
                  <a:lnTo>
                    <a:pt x="289371" y="479957"/>
                  </a:lnTo>
                  <a:lnTo>
                    <a:pt x="283056" y="423343"/>
                  </a:lnTo>
                  <a:lnTo>
                    <a:pt x="273605" y="368795"/>
                  </a:lnTo>
                  <a:lnTo>
                    <a:pt x="261175" y="316711"/>
                  </a:lnTo>
                  <a:lnTo>
                    <a:pt x="245921" y="267490"/>
                  </a:lnTo>
                  <a:lnTo>
                    <a:pt x="227998" y="221530"/>
                  </a:lnTo>
                  <a:lnTo>
                    <a:pt x="207563" y="179230"/>
                  </a:lnTo>
                  <a:lnTo>
                    <a:pt x="184771" y="140989"/>
                  </a:lnTo>
                  <a:lnTo>
                    <a:pt x="159779" y="107204"/>
                  </a:lnTo>
                  <a:lnTo>
                    <a:pt x="132741" y="78274"/>
                  </a:lnTo>
                  <a:lnTo>
                    <a:pt x="73152" y="36575"/>
                  </a:lnTo>
                  <a:lnTo>
                    <a:pt x="73152"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89"/>
            <p:cNvSpPr/>
            <p:nvPr/>
          </p:nvSpPr>
          <p:spPr>
            <a:xfrm>
              <a:off x="3326891" y="5683758"/>
              <a:ext cx="292735" cy="615315"/>
            </a:xfrm>
            <a:custGeom>
              <a:rect b="b" l="l" r="r" t="t"/>
              <a:pathLst>
                <a:path extrusionOk="0" h="615314" w="292735">
                  <a:moveTo>
                    <a:pt x="292608" y="0"/>
                  </a:moveTo>
                  <a:lnTo>
                    <a:pt x="290638" y="63182"/>
                  </a:lnTo>
                  <a:lnTo>
                    <a:pt x="284876" y="124223"/>
                  </a:lnTo>
                  <a:lnTo>
                    <a:pt x="275542" y="182718"/>
                  </a:lnTo>
                  <a:lnTo>
                    <a:pt x="262856" y="238259"/>
                  </a:lnTo>
                  <a:lnTo>
                    <a:pt x="247037" y="290440"/>
                  </a:lnTo>
                  <a:lnTo>
                    <a:pt x="228306" y="338854"/>
                  </a:lnTo>
                  <a:lnTo>
                    <a:pt x="206883" y="383095"/>
                  </a:lnTo>
                  <a:lnTo>
                    <a:pt x="182986" y="422756"/>
                  </a:lnTo>
                  <a:lnTo>
                    <a:pt x="156837" y="457431"/>
                  </a:lnTo>
                  <a:lnTo>
                    <a:pt x="128655" y="486713"/>
                  </a:lnTo>
                  <a:lnTo>
                    <a:pt x="67073" y="527472"/>
                  </a:lnTo>
                  <a:lnTo>
                    <a:pt x="0" y="541781"/>
                  </a:lnTo>
                  <a:lnTo>
                    <a:pt x="0" y="614933"/>
                  </a:lnTo>
                  <a:lnTo>
                    <a:pt x="67073" y="600624"/>
                  </a:lnTo>
                  <a:lnTo>
                    <a:pt x="128655" y="559865"/>
                  </a:lnTo>
                  <a:lnTo>
                    <a:pt x="156837" y="530583"/>
                  </a:lnTo>
                  <a:lnTo>
                    <a:pt x="182986" y="495908"/>
                  </a:lnTo>
                  <a:lnTo>
                    <a:pt x="206883" y="456247"/>
                  </a:lnTo>
                  <a:lnTo>
                    <a:pt x="228306" y="412006"/>
                  </a:lnTo>
                  <a:lnTo>
                    <a:pt x="247037" y="363592"/>
                  </a:lnTo>
                  <a:lnTo>
                    <a:pt x="262856" y="311411"/>
                  </a:lnTo>
                  <a:lnTo>
                    <a:pt x="275542" y="255870"/>
                  </a:lnTo>
                  <a:lnTo>
                    <a:pt x="284876" y="197375"/>
                  </a:lnTo>
                  <a:lnTo>
                    <a:pt x="290638" y="136334"/>
                  </a:lnTo>
                  <a:lnTo>
                    <a:pt x="292608" y="73151"/>
                  </a:lnTo>
                  <a:lnTo>
                    <a:pt x="292608" y="0"/>
                  </a:lnTo>
                  <a:close/>
                </a:path>
              </a:pathLst>
            </a:custGeom>
            <a:solidFill>
              <a:srgbClr val="375C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3" name="Google Shape;1193;p89"/>
            <p:cNvSpPr/>
            <p:nvPr/>
          </p:nvSpPr>
          <p:spPr>
            <a:xfrm>
              <a:off x="3326891" y="5122545"/>
              <a:ext cx="292735" cy="1176655"/>
            </a:xfrm>
            <a:custGeom>
              <a:rect b="b" l="l" r="r" t="t"/>
              <a:pathLst>
                <a:path extrusionOk="0" h="1176654" w="292735">
                  <a:moveTo>
                    <a:pt x="292608" y="561212"/>
                  </a:moveTo>
                  <a:lnTo>
                    <a:pt x="290638" y="624395"/>
                  </a:lnTo>
                  <a:lnTo>
                    <a:pt x="284876" y="685436"/>
                  </a:lnTo>
                  <a:lnTo>
                    <a:pt x="275542" y="743931"/>
                  </a:lnTo>
                  <a:lnTo>
                    <a:pt x="262856" y="799472"/>
                  </a:lnTo>
                  <a:lnTo>
                    <a:pt x="247037" y="851653"/>
                  </a:lnTo>
                  <a:lnTo>
                    <a:pt x="228306" y="900067"/>
                  </a:lnTo>
                  <a:lnTo>
                    <a:pt x="206883" y="944308"/>
                  </a:lnTo>
                  <a:lnTo>
                    <a:pt x="182986" y="983969"/>
                  </a:lnTo>
                  <a:lnTo>
                    <a:pt x="156837" y="1018644"/>
                  </a:lnTo>
                  <a:lnTo>
                    <a:pt x="128655" y="1047926"/>
                  </a:lnTo>
                  <a:lnTo>
                    <a:pt x="67073" y="1088685"/>
                  </a:lnTo>
                  <a:lnTo>
                    <a:pt x="0" y="1102994"/>
                  </a:lnTo>
                  <a:lnTo>
                    <a:pt x="0" y="1176146"/>
                  </a:lnTo>
                  <a:lnTo>
                    <a:pt x="67073" y="1161837"/>
                  </a:lnTo>
                  <a:lnTo>
                    <a:pt x="128655" y="1121078"/>
                  </a:lnTo>
                  <a:lnTo>
                    <a:pt x="156837" y="1091796"/>
                  </a:lnTo>
                  <a:lnTo>
                    <a:pt x="182986" y="1057121"/>
                  </a:lnTo>
                  <a:lnTo>
                    <a:pt x="206883" y="1017460"/>
                  </a:lnTo>
                  <a:lnTo>
                    <a:pt x="228306" y="973219"/>
                  </a:lnTo>
                  <a:lnTo>
                    <a:pt x="247037" y="924805"/>
                  </a:lnTo>
                  <a:lnTo>
                    <a:pt x="262856" y="872624"/>
                  </a:lnTo>
                  <a:lnTo>
                    <a:pt x="275542" y="817083"/>
                  </a:lnTo>
                  <a:lnTo>
                    <a:pt x="284876" y="758588"/>
                  </a:lnTo>
                  <a:lnTo>
                    <a:pt x="290638" y="697547"/>
                  </a:lnTo>
                  <a:lnTo>
                    <a:pt x="292608" y="634364"/>
                  </a:lnTo>
                  <a:lnTo>
                    <a:pt x="292608" y="561212"/>
                  </a:lnTo>
                  <a:lnTo>
                    <a:pt x="290756" y="500181"/>
                  </a:lnTo>
                  <a:lnTo>
                    <a:pt x="285321" y="440876"/>
                  </a:lnTo>
                  <a:lnTo>
                    <a:pt x="276480" y="383726"/>
                  </a:lnTo>
                  <a:lnTo>
                    <a:pt x="264413" y="329155"/>
                  </a:lnTo>
                  <a:lnTo>
                    <a:pt x="249299" y="277590"/>
                  </a:lnTo>
                  <a:lnTo>
                    <a:pt x="231314" y="229457"/>
                  </a:lnTo>
                  <a:lnTo>
                    <a:pt x="210639" y="185181"/>
                  </a:lnTo>
                  <a:lnTo>
                    <a:pt x="187452" y="145189"/>
                  </a:lnTo>
                  <a:lnTo>
                    <a:pt x="161930" y="109906"/>
                  </a:lnTo>
                  <a:lnTo>
                    <a:pt x="134254" y="79759"/>
                  </a:lnTo>
                  <a:lnTo>
                    <a:pt x="104602" y="55174"/>
                  </a:lnTo>
                  <a:lnTo>
                    <a:pt x="73152" y="36575"/>
                  </a:lnTo>
                  <a:lnTo>
                    <a:pt x="73152" y="0"/>
                  </a:lnTo>
                  <a:lnTo>
                    <a:pt x="0" y="56006"/>
                  </a:lnTo>
                  <a:lnTo>
                    <a:pt x="73152" y="146303"/>
                  </a:lnTo>
                  <a:lnTo>
                    <a:pt x="73152" y="109727"/>
                  </a:lnTo>
                  <a:lnTo>
                    <a:pt x="105565" y="129013"/>
                  </a:lnTo>
                  <a:lnTo>
                    <a:pt x="136096" y="154695"/>
                  </a:lnTo>
                  <a:lnTo>
                    <a:pt x="164537" y="186315"/>
                  </a:lnTo>
                  <a:lnTo>
                    <a:pt x="190682" y="223413"/>
                  </a:lnTo>
                  <a:lnTo>
                    <a:pt x="214322" y="265527"/>
                  </a:lnTo>
                  <a:lnTo>
                    <a:pt x="235251" y="312197"/>
                  </a:lnTo>
                  <a:lnTo>
                    <a:pt x="253262" y="362964"/>
                  </a:lnTo>
                  <a:lnTo>
                    <a:pt x="268146" y="417367"/>
                  </a:lnTo>
                  <a:lnTo>
                    <a:pt x="279698" y="474946"/>
                  </a:lnTo>
                  <a:lnTo>
                    <a:pt x="287709" y="535240"/>
                  </a:lnTo>
                  <a:lnTo>
                    <a:pt x="291973" y="597788"/>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94" name="Google Shape;1194;p89"/>
          <p:cNvGrpSpPr/>
          <p:nvPr/>
        </p:nvGrpSpPr>
        <p:grpSpPr>
          <a:xfrm>
            <a:off x="3987731" y="4775693"/>
            <a:ext cx="1918970" cy="811530"/>
            <a:chOff x="3987731" y="4775693"/>
            <a:chExt cx="1918970" cy="811530"/>
          </a:xfrm>
        </p:grpSpPr>
        <p:sp>
          <p:nvSpPr>
            <p:cNvPr id="1195" name="Google Shape;1195;p89"/>
            <p:cNvSpPr/>
            <p:nvPr/>
          </p:nvSpPr>
          <p:spPr>
            <a:xfrm>
              <a:off x="3987731" y="4775693"/>
              <a:ext cx="1918970" cy="705485"/>
            </a:xfrm>
            <a:custGeom>
              <a:rect b="b" l="l" r="r" t="t"/>
              <a:pathLst>
                <a:path extrusionOk="0" h="705485" w="1918970">
                  <a:moveTo>
                    <a:pt x="1157674" y="0"/>
                  </a:moveTo>
                  <a:lnTo>
                    <a:pt x="1109064" y="4808"/>
                  </a:lnTo>
                  <a:lnTo>
                    <a:pt x="1064456" y="15606"/>
                  </a:lnTo>
                  <a:lnTo>
                    <a:pt x="1026324" y="31972"/>
                  </a:lnTo>
                  <a:lnTo>
                    <a:pt x="997146" y="53481"/>
                  </a:lnTo>
                  <a:lnTo>
                    <a:pt x="984535" y="47700"/>
                  </a:lnTo>
                  <a:lnTo>
                    <a:pt x="942155" y="33288"/>
                  </a:lnTo>
                  <a:lnTo>
                    <a:pt x="891296" y="23294"/>
                  </a:lnTo>
                  <a:lnTo>
                    <a:pt x="838951" y="19461"/>
                  </a:lnTo>
                  <a:lnTo>
                    <a:pt x="787040" y="21494"/>
                  </a:lnTo>
                  <a:lnTo>
                    <a:pt x="737481" y="29102"/>
                  </a:lnTo>
                  <a:lnTo>
                    <a:pt x="692194" y="41991"/>
                  </a:lnTo>
                  <a:lnTo>
                    <a:pt x="653099" y="59867"/>
                  </a:lnTo>
                  <a:lnTo>
                    <a:pt x="622115" y="82437"/>
                  </a:lnTo>
                  <a:lnTo>
                    <a:pt x="577040" y="71618"/>
                  </a:lnTo>
                  <a:lnTo>
                    <a:pt x="529357" y="64752"/>
                  </a:lnTo>
                  <a:lnTo>
                    <a:pt x="480079" y="61934"/>
                  </a:lnTo>
                  <a:lnTo>
                    <a:pt x="430218" y="63260"/>
                  </a:lnTo>
                  <a:lnTo>
                    <a:pt x="371204" y="70356"/>
                  </a:lnTo>
                  <a:lnTo>
                    <a:pt x="317821" y="82812"/>
                  </a:lnTo>
                  <a:lnTo>
                    <a:pt x="271102" y="99949"/>
                  </a:lnTo>
                  <a:lnTo>
                    <a:pt x="232082" y="121092"/>
                  </a:lnTo>
                  <a:lnTo>
                    <a:pt x="201795" y="145563"/>
                  </a:lnTo>
                  <a:lnTo>
                    <a:pt x="171559" y="201779"/>
                  </a:lnTo>
                  <a:lnTo>
                    <a:pt x="173678" y="232170"/>
                  </a:lnTo>
                  <a:lnTo>
                    <a:pt x="172027" y="234329"/>
                  </a:lnTo>
                  <a:lnTo>
                    <a:pt x="127714" y="239341"/>
                  </a:lnTo>
                  <a:lnTo>
                    <a:pt x="87460" y="249283"/>
                  </a:lnTo>
                  <a:lnTo>
                    <a:pt x="25469" y="281954"/>
                  </a:lnTo>
                  <a:lnTo>
                    <a:pt x="0" y="340857"/>
                  </a:lnTo>
                  <a:lnTo>
                    <a:pt x="14926" y="369608"/>
                  </a:lnTo>
                  <a:lnTo>
                    <a:pt x="46780" y="394982"/>
                  </a:lnTo>
                  <a:lnTo>
                    <a:pt x="94430" y="414796"/>
                  </a:lnTo>
                  <a:lnTo>
                    <a:pt x="69077" y="431631"/>
                  </a:lnTo>
                  <a:lnTo>
                    <a:pt x="51821" y="450610"/>
                  </a:lnTo>
                  <a:lnTo>
                    <a:pt x="43137" y="471017"/>
                  </a:lnTo>
                  <a:lnTo>
                    <a:pt x="43503" y="492139"/>
                  </a:lnTo>
                  <a:lnTo>
                    <a:pt x="93896" y="546627"/>
                  </a:lnTo>
                  <a:lnTo>
                    <a:pt x="140383" y="564971"/>
                  </a:lnTo>
                  <a:lnTo>
                    <a:pt x="196350" y="575512"/>
                  </a:lnTo>
                  <a:lnTo>
                    <a:pt x="258260" y="576848"/>
                  </a:lnTo>
                  <a:lnTo>
                    <a:pt x="260546" y="578880"/>
                  </a:lnTo>
                  <a:lnTo>
                    <a:pt x="294302" y="602682"/>
                  </a:lnTo>
                  <a:lnTo>
                    <a:pt x="332596" y="622039"/>
                  </a:lnTo>
                  <a:lnTo>
                    <a:pt x="375730" y="637846"/>
                  </a:lnTo>
                  <a:lnTo>
                    <a:pt x="422738" y="649979"/>
                  </a:lnTo>
                  <a:lnTo>
                    <a:pt x="472651" y="658318"/>
                  </a:lnTo>
                  <a:lnTo>
                    <a:pt x="524504" y="662740"/>
                  </a:lnTo>
                  <a:lnTo>
                    <a:pt x="577330" y="663124"/>
                  </a:lnTo>
                  <a:lnTo>
                    <a:pt x="630160" y="659347"/>
                  </a:lnTo>
                  <a:lnTo>
                    <a:pt x="682029" y="651287"/>
                  </a:lnTo>
                  <a:lnTo>
                    <a:pt x="731970" y="638824"/>
                  </a:lnTo>
                  <a:lnTo>
                    <a:pt x="764277" y="659054"/>
                  </a:lnTo>
                  <a:lnTo>
                    <a:pt x="802693" y="676082"/>
                  </a:lnTo>
                  <a:lnTo>
                    <a:pt x="846323" y="689562"/>
                  </a:lnTo>
                  <a:lnTo>
                    <a:pt x="894276" y="699149"/>
                  </a:lnTo>
                  <a:lnTo>
                    <a:pt x="953830" y="705026"/>
                  </a:lnTo>
                  <a:lnTo>
                    <a:pt x="1012717" y="704832"/>
                  </a:lnTo>
                  <a:lnTo>
                    <a:pt x="1069434" y="698970"/>
                  </a:lnTo>
                  <a:lnTo>
                    <a:pt x="1122479" y="687846"/>
                  </a:lnTo>
                  <a:lnTo>
                    <a:pt x="1170351" y="671863"/>
                  </a:lnTo>
                  <a:lnTo>
                    <a:pt x="1211547" y="651428"/>
                  </a:lnTo>
                  <a:lnTo>
                    <a:pt x="1244568" y="626945"/>
                  </a:lnTo>
                  <a:lnTo>
                    <a:pt x="1267910" y="598819"/>
                  </a:lnTo>
                  <a:lnTo>
                    <a:pt x="1299094" y="607088"/>
                  </a:lnTo>
                  <a:lnTo>
                    <a:pt x="1332124" y="613154"/>
                  </a:lnTo>
                  <a:lnTo>
                    <a:pt x="1366511" y="616910"/>
                  </a:lnTo>
                  <a:lnTo>
                    <a:pt x="1401768" y="618250"/>
                  </a:lnTo>
                  <a:lnTo>
                    <a:pt x="1460672" y="615112"/>
                  </a:lnTo>
                  <a:lnTo>
                    <a:pt x="1514862" y="605667"/>
                  </a:lnTo>
                  <a:lnTo>
                    <a:pt x="1562781" y="590684"/>
                  </a:lnTo>
                  <a:lnTo>
                    <a:pt x="1602870" y="570932"/>
                  </a:lnTo>
                  <a:lnTo>
                    <a:pt x="1633574" y="547178"/>
                  </a:lnTo>
                  <a:lnTo>
                    <a:pt x="1660594" y="490742"/>
                  </a:lnTo>
                  <a:lnTo>
                    <a:pt x="1698384" y="486832"/>
                  </a:lnTo>
                  <a:lnTo>
                    <a:pt x="1769107" y="471918"/>
                  </a:lnTo>
                  <a:lnTo>
                    <a:pt x="1851022" y="436962"/>
                  </a:lnTo>
                  <a:lnTo>
                    <a:pt x="1887435" y="408672"/>
                  </a:lnTo>
                  <a:lnTo>
                    <a:pt x="1910087" y="377545"/>
                  </a:lnTo>
                  <a:lnTo>
                    <a:pt x="1918646" y="344845"/>
                  </a:lnTo>
                  <a:lnTo>
                    <a:pt x="1912778" y="311837"/>
                  </a:lnTo>
                  <a:lnTo>
                    <a:pt x="1892149" y="279784"/>
                  </a:lnTo>
                  <a:lnTo>
                    <a:pt x="1856428" y="249950"/>
                  </a:lnTo>
                  <a:lnTo>
                    <a:pt x="1860746" y="244870"/>
                  </a:lnTo>
                  <a:lnTo>
                    <a:pt x="1864429" y="239663"/>
                  </a:lnTo>
                  <a:lnTo>
                    <a:pt x="1867350" y="234329"/>
                  </a:lnTo>
                  <a:lnTo>
                    <a:pt x="1875699" y="202768"/>
                  </a:lnTo>
                  <a:lnTo>
                    <a:pt x="1867514" y="172259"/>
                  </a:lnTo>
                  <a:lnTo>
                    <a:pt x="1844378" y="144190"/>
                  </a:lnTo>
                  <a:lnTo>
                    <a:pt x="1807876" y="119953"/>
                  </a:lnTo>
                  <a:lnTo>
                    <a:pt x="1759591" y="100937"/>
                  </a:lnTo>
                  <a:lnTo>
                    <a:pt x="1701107" y="88533"/>
                  </a:lnTo>
                  <a:lnTo>
                    <a:pt x="1691361" y="70562"/>
                  </a:lnTo>
                  <a:lnTo>
                    <a:pt x="1654583" y="38669"/>
                  </a:lnTo>
                  <a:lnTo>
                    <a:pt x="1579648" y="9879"/>
                  </a:lnTo>
                  <a:lnTo>
                    <a:pt x="1526322" y="1552"/>
                  </a:lnTo>
                  <a:lnTo>
                    <a:pt x="1471252" y="315"/>
                  </a:lnTo>
                  <a:lnTo>
                    <a:pt x="1417337" y="6053"/>
                  </a:lnTo>
                  <a:lnTo>
                    <a:pt x="1367471" y="18649"/>
                  </a:lnTo>
                  <a:lnTo>
                    <a:pt x="1324552" y="37987"/>
                  </a:lnTo>
                  <a:lnTo>
                    <a:pt x="1310173" y="29567"/>
                  </a:lnTo>
                  <a:lnTo>
                    <a:pt x="1294008" y="22064"/>
                  </a:lnTo>
                  <a:lnTo>
                    <a:pt x="1276224" y="15537"/>
                  </a:lnTo>
                  <a:lnTo>
                    <a:pt x="1256988" y="10047"/>
                  </a:lnTo>
                  <a:lnTo>
                    <a:pt x="1207807" y="1605"/>
                  </a:lnTo>
                  <a:lnTo>
                    <a:pt x="1157674"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6" name="Google Shape;1196;p89"/>
            <p:cNvPicPr preferRelativeResize="0"/>
            <p:nvPr/>
          </p:nvPicPr>
          <p:blipFill rotWithShape="1">
            <a:blip r:embed="rId4">
              <a:alphaModFix/>
            </a:blip>
            <a:srcRect b="0" l="0" r="0" t="0"/>
            <a:stretch/>
          </p:blipFill>
          <p:spPr>
            <a:xfrm>
              <a:off x="4527931" y="5427598"/>
              <a:ext cx="151384" cy="159003"/>
            </a:xfrm>
            <a:prstGeom prst="rect">
              <a:avLst/>
            </a:prstGeom>
            <a:noFill/>
            <a:ln>
              <a:noFill/>
            </a:ln>
          </p:spPr>
        </p:pic>
        <p:sp>
          <p:nvSpPr>
            <p:cNvPr id="1197" name="Google Shape;1197;p89"/>
            <p:cNvSpPr/>
            <p:nvPr/>
          </p:nvSpPr>
          <p:spPr>
            <a:xfrm>
              <a:off x="3987731" y="4775693"/>
              <a:ext cx="1918970" cy="811530"/>
            </a:xfrm>
            <a:custGeom>
              <a:rect b="b" l="l" r="r" t="t"/>
              <a:pathLst>
                <a:path extrusionOk="0" h="811529" w="1918970">
                  <a:moveTo>
                    <a:pt x="173678" y="232170"/>
                  </a:moveTo>
                  <a:lnTo>
                    <a:pt x="181276" y="172684"/>
                  </a:lnTo>
                  <a:lnTo>
                    <a:pt x="232082" y="121092"/>
                  </a:lnTo>
                  <a:lnTo>
                    <a:pt x="271102" y="99949"/>
                  </a:lnTo>
                  <a:lnTo>
                    <a:pt x="317821" y="82812"/>
                  </a:lnTo>
                  <a:lnTo>
                    <a:pt x="371204" y="70356"/>
                  </a:lnTo>
                  <a:lnTo>
                    <a:pt x="430218" y="63260"/>
                  </a:lnTo>
                  <a:lnTo>
                    <a:pt x="480079" y="61934"/>
                  </a:lnTo>
                  <a:lnTo>
                    <a:pt x="529357" y="64752"/>
                  </a:lnTo>
                  <a:lnTo>
                    <a:pt x="577040" y="71618"/>
                  </a:lnTo>
                  <a:lnTo>
                    <a:pt x="622115" y="82437"/>
                  </a:lnTo>
                  <a:lnTo>
                    <a:pt x="653099" y="59867"/>
                  </a:lnTo>
                  <a:lnTo>
                    <a:pt x="692194" y="41991"/>
                  </a:lnTo>
                  <a:lnTo>
                    <a:pt x="737481" y="29102"/>
                  </a:lnTo>
                  <a:lnTo>
                    <a:pt x="787040" y="21494"/>
                  </a:lnTo>
                  <a:lnTo>
                    <a:pt x="838951" y="19461"/>
                  </a:lnTo>
                  <a:lnTo>
                    <a:pt x="891296" y="23294"/>
                  </a:lnTo>
                  <a:lnTo>
                    <a:pt x="942155" y="33288"/>
                  </a:lnTo>
                  <a:lnTo>
                    <a:pt x="984535" y="47700"/>
                  </a:lnTo>
                  <a:lnTo>
                    <a:pt x="997146" y="53481"/>
                  </a:lnTo>
                  <a:lnTo>
                    <a:pt x="1026324" y="31972"/>
                  </a:lnTo>
                  <a:lnTo>
                    <a:pt x="1064456" y="15606"/>
                  </a:lnTo>
                  <a:lnTo>
                    <a:pt x="1109064" y="4808"/>
                  </a:lnTo>
                  <a:lnTo>
                    <a:pt x="1157674" y="0"/>
                  </a:lnTo>
                  <a:lnTo>
                    <a:pt x="1207807" y="1605"/>
                  </a:lnTo>
                  <a:lnTo>
                    <a:pt x="1256988" y="10047"/>
                  </a:lnTo>
                  <a:lnTo>
                    <a:pt x="1294008" y="22064"/>
                  </a:lnTo>
                  <a:lnTo>
                    <a:pt x="1324552" y="37987"/>
                  </a:lnTo>
                  <a:lnTo>
                    <a:pt x="1367471" y="18649"/>
                  </a:lnTo>
                  <a:lnTo>
                    <a:pt x="1417337" y="6053"/>
                  </a:lnTo>
                  <a:lnTo>
                    <a:pt x="1471252" y="315"/>
                  </a:lnTo>
                  <a:lnTo>
                    <a:pt x="1526322" y="1552"/>
                  </a:lnTo>
                  <a:lnTo>
                    <a:pt x="1579648" y="9879"/>
                  </a:lnTo>
                  <a:lnTo>
                    <a:pt x="1628336" y="25414"/>
                  </a:lnTo>
                  <a:lnTo>
                    <a:pt x="1675722" y="53830"/>
                  </a:lnTo>
                  <a:lnTo>
                    <a:pt x="1701107" y="88533"/>
                  </a:lnTo>
                  <a:lnTo>
                    <a:pt x="1759591" y="100937"/>
                  </a:lnTo>
                  <a:lnTo>
                    <a:pt x="1807876" y="119953"/>
                  </a:lnTo>
                  <a:lnTo>
                    <a:pt x="1844378" y="144190"/>
                  </a:lnTo>
                  <a:lnTo>
                    <a:pt x="1867514" y="172259"/>
                  </a:lnTo>
                  <a:lnTo>
                    <a:pt x="1875699" y="202768"/>
                  </a:lnTo>
                  <a:lnTo>
                    <a:pt x="1867350" y="234329"/>
                  </a:lnTo>
                  <a:lnTo>
                    <a:pt x="1864429" y="239663"/>
                  </a:lnTo>
                  <a:lnTo>
                    <a:pt x="1860746" y="244870"/>
                  </a:lnTo>
                  <a:lnTo>
                    <a:pt x="1856428" y="249950"/>
                  </a:lnTo>
                  <a:lnTo>
                    <a:pt x="1892149" y="279784"/>
                  </a:lnTo>
                  <a:lnTo>
                    <a:pt x="1912778" y="311837"/>
                  </a:lnTo>
                  <a:lnTo>
                    <a:pt x="1918646" y="344845"/>
                  </a:lnTo>
                  <a:lnTo>
                    <a:pt x="1910087" y="377545"/>
                  </a:lnTo>
                  <a:lnTo>
                    <a:pt x="1887435" y="408672"/>
                  </a:lnTo>
                  <a:lnTo>
                    <a:pt x="1851022" y="436962"/>
                  </a:lnTo>
                  <a:lnTo>
                    <a:pt x="1801183" y="461151"/>
                  </a:lnTo>
                  <a:lnTo>
                    <a:pt x="1734698" y="480518"/>
                  </a:lnTo>
                  <a:lnTo>
                    <a:pt x="1660594" y="490742"/>
                  </a:lnTo>
                  <a:lnTo>
                    <a:pt x="1653334" y="520192"/>
                  </a:lnTo>
                  <a:lnTo>
                    <a:pt x="1602870" y="570932"/>
                  </a:lnTo>
                  <a:lnTo>
                    <a:pt x="1562781" y="590684"/>
                  </a:lnTo>
                  <a:lnTo>
                    <a:pt x="1514862" y="605667"/>
                  </a:lnTo>
                  <a:lnTo>
                    <a:pt x="1460672" y="615112"/>
                  </a:lnTo>
                  <a:lnTo>
                    <a:pt x="1401768" y="618250"/>
                  </a:lnTo>
                  <a:lnTo>
                    <a:pt x="1366511" y="616910"/>
                  </a:lnTo>
                  <a:lnTo>
                    <a:pt x="1332124" y="613154"/>
                  </a:lnTo>
                  <a:lnTo>
                    <a:pt x="1299094" y="607088"/>
                  </a:lnTo>
                  <a:lnTo>
                    <a:pt x="1267910" y="598819"/>
                  </a:lnTo>
                  <a:lnTo>
                    <a:pt x="1244568" y="626945"/>
                  </a:lnTo>
                  <a:lnTo>
                    <a:pt x="1211547" y="651428"/>
                  </a:lnTo>
                  <a:lnTo>
                    <a:pt x="1170351" y="671863"/>
                  </a:lnTo>
                  <a:lnTo>
                    <a:pt x="1122479" y="687846"/>
                  </a:lnTo>
                  <a:lnTo>
                    <a:pt x="1069434" y="698970"/>
                  </a:lnTo>
                  <a:lnTo>
                    <a:pt x="1012717" y="704832"/>
                  </a:lnTo>
                  <a:lnTo>
                    <a:pt x="953830" y="705026"/>
                  </a:lnTo>
                  <a:lnTo>
                    <a:pt x="894276" y="699149"/>
                  </a:lnTo>
                  <a:lnTo>
                    <a:pt x="846323" y="689562"/>
                  </a:lnTo>
                  <a:lnTo>
                    <a:pt x="802693" y="676082"/>
                  </a:lnTo>
                  <a:lnTo>
                    <a:pt x="764277" y="659054"/>
                  </a:lnTo>
                  <a:lnTo>
                    <a:pt x="731970" y="638824"/>
                  </a:lnTo>
                  <a:lnTo>
                    <a:pt x="682029" y="651287"/>
                  </a:lnTo>
                  <a:lnTo>
                    <a:pt x="630160" y="659347"/>
                  </a:lnTo>
                  <a:lnTo>
                    <a:pt x="577330" y="663124"/>
                  </a:lnTo>
                  <a:lnTo>
                    <a:pt x="524504" y="662740"/>
                  </a:lnTo>
                  <a:lnTo>
                    <a:pt x="472651" y="658318"/>
                  </a:lnTo>
                  <a:lnTo>
                    <a:pt x="422738" y="649979"/>
                  </a:lnTo>
                  <a:lnTo>
                    <a:pt x="375730" y="637846"/>
                  </a:lnTo>
                  <a:lnTo>
                    <a:pt x="332596" y="622039"/>
                  </a:lnTo>
                  <a:lnTo>
                    <a:pt x="294302" y="602682"/>
                  </a:lnTo>
                  <a:lnTo>
                    <a:pt x="261816" y="579896"/>
                  </a:lnTo>
                  <a:lnTo>
                    <a:pt x="259403" y="577864"/>
                  </a:lnTo>
                  <a:lnTo>
                    <a:pt x="258260" y="576848"/>
                  </a:lnTo>
                  <a:lnTo>
                    <a:pt x="196350" y="575512"/>
                  </a:lnTo>
                  <a:lnTo>
                    <a:pt x="140383" y="564971"/>
                  </a:lnTo>
                  <a:lnTo>
                    <a:pt x="93896" y="546627"/>
                  </a:lnTo>
                  <a:lnTo>
                    <a:pt x="60424" y="521882"/>
                  </a:lnTo>
                  <a:lnTo>
                    <a:pt x="43137" y="471017"/>
                  </a:lnTo>
                  <a:lnTo>
                    <a:pt x="51821" y="450610"/>
                  </a:lnTo>
                  <a:lnTo>
                    <a:pt x="69077" y="431631"/>
                  </a:lnTo>
                  <a:lnTo>
                    <a:pt x="94430" y="414796"/>
                  </a:lnTo>
                  <a:lnTo>
                    <a:pt x="46780" y="394982"/>
                  </a:lnTo>
                  <a:lnTo>
                    <a:pt x="14926" y="369608"/>
                  </a:lnTo>
                  <a:lnTo>
                    <a:pt x="0" y="340857"/>
                  </a:lnTo>
                  <a:lnTo>
                    <a:pt x="3136" y="310912"/>
                  </a:lnTo>
                  <a:lnTo>
                    <a:pt x="52851" y="263654"/>
                  </a:lnTo>
                  <a:lnTo>
                    <a:pt x="127714" y="239341"/>
                  </a:lnTo>
                  <a:lnTo>
                    <a:pt x="172027" y="234329"/>
                  </a:lnTo>
                  <a:lnTo>
                    <a:pt x="173678" y="232170"/>
                  </a:lnTo>
                  <a:close/>
                </a:path>
                <a:path extrusionOk="0" h="811529" w="1918970">
                  <a:moveTo>
                    <a:pt x="579316" y="791224"/>
                  </a:moveTo>
                  <a:lnTo>
                    <a:pt x="577778" y="798907"/>
                  </a:lnTo>
                  <a:lnTo>
                    <a:pt x="573585" y="805162"/>
                  </a:lnTo>
                  <a:lnTo>
                    <a:pt x="567368" y="809369"/>
                  </a:lnTo>
                  <a:lnTo>
                    <a:pt x="559758" y="810909"/>
                  </a:lnTo>
                  <a:lnTo>
                    <a:pt x="552148" y="809369"/>
                  </a:lnTo>
                  <a:lnTo>
                    <a:pt x="545930" y="805162"/>
                  </a:lnTo>
                  <a:lnTo>
                    <a:pt x="541737" y="798907"/>
                  </a:lnTo>
                  <a:lnTo>
                    <a:pt x="540200" y="791224"/>
                  </a:lnTo>
                  <a:lnTo>
                    <a:pt x="541737" y="783614"/>
                  </a:lnTo>
                  <a:lnTo>
                    <a:pt x="545930" y="777396"/>
                  </a:lnTo>
                  <a:lnTo>
                    <a:pt x="552148" y="773204"/>
                  </a:lnTo>
                  <a:lnTo>
                    <a:pt x="559758" y="771666"/>
                  </a:lnTo>
                  <a:lnTo>
                    <a:pt x="567368" y="773204"/>
                  </a:lnTo>
                  <a:lnTo>
                    <a:pt x="573585" y="777396"/>
                  </a:lnTo>
                  <a:lnTo>
                    <a:pt x="577778" y="783614"/>
                  </a:lnTo>
                  <a:lnTo>
                    <a:pt x="579316" y="791224"/>
                  </a:lnTo>
                  <a:close/>
                </a:path>
                <a:path extrusionOk="0" h="811529" w="1918970">
                  <a:moveTo>
                    <a:pt x="622242" y="765570"/>
                  </a:moveTo>
                  <a:lnTo>
                    <a:pt x="619166" y="780790"/>
                  </a:lnTo>
                  <a:lnTo>
                    <a:pt x="610780" y="793224"/>
                  </a:lnTo>
                  <a:lnTo>
                    <a:pt x="598346" y="801610"/>
                  </a:lnTo>
                  <a:lnTo>
                    <a:pt x="583126" y="804686"/>
                  </a:lnTo>
                  <a:lnTo>
                    <a:pt x="567832" y="801610"/>
                  </a:lnTo>
                  <a:lnTo>
                    <a:pt x="555360" y="793224"/>
                  </a:lnTo>
                  <a:lnTo>
                    <a:pt x="546960" y="780790"/>
                  </a:lnTo>
                  <a:lnTo>
                    <a:pt x="543883" y="765570"/>
                  </a:lnTo>
                  <a:lnTo>
                    <a:pt x="546960" y="750276"/>
                  </a:lnTo>
                  <a:lnTo>
                    <a:pt x="555360" y="737804"/>
                  </a:lnTo>
                  <a:lnTo>
                    <a:pt x="567832" y="729404"/>
                  </a:lnTo>
                  <a:lnTo>
                    <a:pt x="583126" y="726327"/>
                  </a:lnTo>
                  <a:lnTo>
                    <a:pt x="598346" y="729404"/>
                  </a:lnTo>
                  <a:lnTo>
                    <a:pt x="610780" y="737804"/>
                  </a:lnTo>
                  <a:lnTo>
                    <a:pt x="619166" y="750276"/>
                  </a:lnTo>
                  <a:lnTo>
                    <a:pt x="622242" y="765570"/>
                  </a:lnTo>
                  <a:close/>
                </a:path>
                <a:path extrusionOk="0" h="811529" w="1918970">
                  <a:moveTo>
                    <a:pt x="691584" y="710706"/>
                  </a:moveTo>
                  <a:lnTo>
                    <a:pt x="686950" y="733609"/>
                  </a:lnTo>
                  <a:lnTo>
                    <a:pt x="674327" y="752298"/>
                  </a:lnTo>
                  <a:lnTo>
                    <a:pt x="655633" y="764891"/>
                  </a:lnTo>
                  <a:lnTo>
                    <a:pt x="632783" y="769507"/>
                  </a:lnTo>
                  <a:lnTo>
                    <a:pt x="609879" y="764891"/>
                  </a:lnTo>
                  <a:lnTo>
                    <a:pt x="591190" y="752298"/>
                  </a:lnTo>
                  <a:lnTo>
                    <a:pt x="578597" y="733609"/>
                  </a:lnTo>
                  <a:lnTo>
                    <a:pt x="573982" y="710706"/>
                  </a:lnTo>
                  <a:lnTo>
                    <a:pt x="578597" y="687802"/>
                  </a:lnTo>
                  <a:lnTo>
                    <a:pt x="591190" y="669113"/>
                  </a:lnTo>
                  <a:lnTo>
                    <a:pt x="609879" y="656520"/>
                  </a:lnTo>
                  <a:lnTo>
                    <a:pt x="632783" y="651905"/>
                  </a:lnTo>
                  <a:lnTo>
                    <a:pt x="655633" y="656520"/>
                  </a:lnTo>
                  <a:lnTo>
                    <a:pt x="674327" y="669113"/>
                  </a:lnTo>
                  <a:lnTo>
                    <a:pt x="686950" y="687802"/>
                  </a:lnTo>
                  <a:lnTo>
                    <a:pt x="691584" y="710706"/>
                  </a:lnTo>
                  <a:close/>
                </a:path>
                <a:path extrusionOk="0" h="811529" w="1918970">
                  <a:moveTo>
                    <a:pt x="208857" y="425083"/>
                  </a:moveTo>
                  <a:lnTo>
                    <a:pt x="179508" y="425093"/>
                  </a:lnTo>
                  <a:lnTo>
                    <a:pt x="150659" y="422876"/>
                  </a:lnTo>
                  <a:lnTo>
                    <a:pt x="122810" y="418493"/>
                  </a:lnTo>
                  <a:lnTo>
                    <a:pt x="96462" y="412002"/>
                  </a:lnTo>
                </a:path>
                <a:path extrusionOk="0" h="811529" w="1918970">
                  <a:moveTo>
                    <a:pt x="308044" y="567450"/>
                  </a:moveTo>
                  <a:lnTo>
                    <a:pt x="296096" y="569636"/>
                  </a:lnTo>
                  <a:lnTo>
                    <a:pt x="283898" y="571418"/>
                  </a:lnTo>
                  <a:lnTo>
                    <a:pt x="271485" y="572772"/>
                  </a:lnTo>
                  <a:lnTo>
                    <a:pt x="258895" y="573673"/>
                  </a:lnTo>
                </a:path>
                <a:path extrusionOk="0" h="811529" w="1918970">
                  <a:moveTo>
                    <a:pt x="731843" y="635903"/>
                  </a:moveTo>
                  <a:lnTo>
                    <a:pt x="723326" y="629120"/>
                  </a:lnTo>
                  <a:lnTo>
                    <a:pt x="715523" y="622123"/>
                  </a:lnTo>
                  <a:lnTo>
                    <a:pt x="708483" y="614936"/>
                  </a:lnTo>
                  <a:lnTo>
                    <a:pt x="702252" y="607582"/>
                  </a:lnTo>
                </a:path>
                <a:path extrusionOk="0" h="811529" w="1918970">
                  <a:moveTo>
                    <a:pt x="1279848" y="565037"/>
                  </a:moveTo>
                  <a:lnTo>
                    <a:pt x="1278163" y="572990"/>
                  </a:lnTo>
                  <a:lnTo>
                    <a:pt x="1275609" y="580848"/>
                  </a:lnTo>
                  <a:lnTo>
                    <a:pt x="1272222" y="588611"/>
                  </a:lnTo>
                  <a:lnTo>
                    <a:pt x="1268037" y="596279"/>
                  </a:lnTo>
                </a:path>
                <a:path extrusionOk="0" h="811529" w="1918970">
                  <a:moveTo>
                    <a:pt x="1515179" y="372378"/>
                  </a:moveTo>
                  <a:lnTo>
                    <a:pt x="1575404" y="392791"/>
                  </a:lnTo>
                  <a:lnTo>
                    <a:pt x="1621033" y="420241"/>
                  </a:lnTo>
                  <a:lnTo>
                    <a:pt x="1649803" y="452906"/>
                  </a:lnTo>
                  <a:lnTo>
                    <a:pt x="1659451" y="488964"/>
                  </a:lnTo>
                </a:path>
                <a:path extrusionOk="0" h="811529" w="1918970">
                  <a:moveTo>
                    <a:pt x="1855539" y="248299"/>
                  </a:moveTo>
                  <a:lnTo>
                    <a:pt x="1843355" y="260518"/>
                  </a:lnTo>
                  <a:lnTo>
                    <a:pt x="1828456" y="271952"/>
                  </a:lnTo>
                  <a:lnTo>
                    <a:pt x="1811033" y="282481"/>
                  </a:lnTo>
                  <a:lnTo>
                    <a:pt x="1791277" y="291987"/>
                  </a:lnTo>
                </a:path>
                <a:path extrusionOk="0" h="811529" w="1918970">
                  <a:moveTo>
                    <a:pt x="1701361" y="86120"/>
                  </a:moveTo>
                  <a:lnTo>
                    <a:pt x="1703774" y="92851"/>
                  </a:lnTo>
                  <a:lnTo>
                    <a:pt x="1704917" y="99836"/>
                  </a:lnTo>
                  <a:lnTo>
                    <a:pt x="1704790" y="106694"/>
                  </a:lnTo>
                </a:path>
                <a:path extrusionOk="0" h="811529" w="1918970">
                  <a:moveTo>
                    <a:pt x="1291024" y="61990"/>
                  </a:moveTo>
                  <a:lnTo>
                    <a:pt x="1297806" y="54971"/>
                  </a:lnTo>
                  <a:lnTo>
                    <a:pt x="1305565" y="48226"/>
                  </a:lnTo>
                  <a:lnTo>
                    <a:pt x="1314276" y="41791"/>
                  </a:lnTo>
                  <a:lnTo>
                    <a:pt x="1323917" y="35701"/>
                  </a:lnTo>
                </a:path>
                <a:path extrusionOk="0" h="811529" w="1918970">
                  <a:moveTo>
                    <a:pt x="983176" y="74563"/>
                  </a:moveTo>
                  <a:lnTo>
                    <a:pt x="986105" y="68707"/>
                  </a:lnTo>
                  <a:lnTo>
                    <a:pt x="989748" y="62958"/>
                  </a:lnTo>
                  <a:lnTo>
                    <a:pt x="994106" y="57328"/>
                  </a:lnTo>
                  <a:lnTo>
                    <a:pt x="999178" y="51830"/>
                  </a:lnTo>
                </a:path>
                <a:path extrusionOk="0" h="811529" w="1918970">
                  <a:moveTo>
                    <a:pt x="621861" y="82310"/>
                  </a:moveTo>
                  <a:lnTo>
                    <a:pt x="637281" y="87118"/>
                  </a:lnTo>
                  <a:lnTo>
                    <a:pt x="652071" y="92390"/>
                  </a:lnTo>
                  <a:lnTo>
                    <a:pt x="666170" y="98115"/>
                  </a:lnTo>
                  <a:lnTo>
                    <a:pt x="679519" y="104281"/>
                  </a:lnTo>
                </a:path>
                <a:path extrusionOk="0" h="811529" w="1918970">
                  <a:moveTo>
                    <a:pt x="183711" y="255411"/>
                  </a:moveTo>
                  <a:lnTo>
                    <a:pt x="179139" y="247791"/>
                  </a:lnTo>
                  <a:lnTo>
                    <a:pt x="175837" y="240044"/>
                  </a:lnTo>
                  <a:lnTo>
                    <a:pt x="173678" y="232170"/>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98" name="Google Shape;1198;p89"/>
          <p:cNvSpPr txBox="1"/>
          <p:nvPr/>
        </p:nvSpPr>
        <p:spPr>
          <a:xfrm>
            <a:off x="4565396" y="4927803"/>
            <a:ext cx="62738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FFFFFF"/>
                </a:solidFill>
                <a:latin typeface="Calibri"/>
                <a:ea typeface="Calibri"/>
                <a:cs typeface="Calibri"/>
                <a:sym typeface="Calibri"/>
              </a:rPr>
              <a:t>Why?</a:t>
            </a:r>
            <a:endParaRPr sz="2000">
              <a:solidFill>
                <a:schemeClr val="dk1"/>
              </a:solidFill>
              <a:latin typeface="Calibri"/>
              <a:ea typeface="Calibri"/>
              <a:cs typeface="Calibri"/>
              <a:sym typeface="Calibri"/>
            </a:endParaRPr>
          </a:p>
        </p:txBody>
      </p:sp>
      <p:sp>
        <p:nvSpPr>
          <p:cNvPr id="1199" name="Google Shape;1199;p89"/>
          <p:cNvSpPr txBox="1"/>
          <p:nvPr/>
        </p:nvSpPr>
        <p:spPr>
          <a:xfrm>
            <a:off x="3699383" y="5223459"/>
            <a:ext cx="782320" cy="574675"/>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1" baseline="-25000" lang="en-US" sz="5400">
                <a:solidFill>
                  <a:srgbClr val="001F5F"/>
                </a:solidFill>
                <a:latin typeface="Calibri"/>
                <a:ea typeface="Calibri"/>
                <a:cs typeface="Calibri"/>
                <a:sym typeface="Calibri"/>
              </a:rPr>
              <a:t>.	.	</a:t>
            </a:r>
            <a:r>
              <a:rPr b="1" lang="en-US" sz="3600">
                <a:solidFill>
                  <a:srgbClr val="001F5F"/>
                </a:solidFill>
                <a:latin typeface="Calibri"/>
                <a:ea typeface="Calibri"/>
                <a:cs typeface="Calibri"/>
                <a:sym typeface="Calibri"/>
              </a:rPr>
              <a:t>.</a:t>
            </a:r>
            <a:endParaRPr sz="3600">
              <a:solidFill>
                <a:schemeClr val="dk1"/>
              </a:solidFill>
              <a:latin typeface="Calibri"/>
              <a:ea typeface="Calibri"/>
              <a:cs typeface="Calibri"/>
              <a:sym typeface="Calibri"/>
            </a:endParaRPr>
          </a:p>
        </p:txBody>
      </p:sp>
      <p:sp>
        <p:nvSpPr>
          <p:cNvPr id="1200" name="Google Shape;1200;p89"/>
          <p:cNvSpPr txBox="1"/>
          <p:nvPr/>
        </p:nvSpPr>
        <p:spPr>
          <a:xfrm>
            <a:off x="5320029" y="5790691"/>
            <a:ext cx="3688079" cy="88074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C00000"/>
                </a:solidFill>
                <a:latin typeface="Calibri"/>
                <a:ea typeface="Calibri"/>
                <a:cs typeface="Calibri"/>
                <a:sym typeface="Calibri"/>
              </a:rPr>
              <a:t>Because sort called quicksort?</a:t>
            </a:r>
            <a:endParaRPr sz="2000">
              <a:solidFill>
                <a:schemeClr val="dk1"/>
              </a:solidFill>
              <a:latin typeface="Calibri"/>
              <a:ea typeface="Calibri"/>
              <a:cs typeface="Calibri"/>
              <a:sym typeface="Calibri"/>
            </a:endParaRPr>
          </a:p>
          <a:p>
            <a:pPr indent="0" lvl="0" marL="12700" marR="0" rtl="0" algn="l">
              <a:lnSpc>
                <a:spcPct val="100000"/>
              </a:lnSpc>
              <a:spcBef>
                <a:spcPts val="10"/>
              </a:spcBef>
              <a:spcAft>
                <a:spcPts val="0"/>
              </a:spcAft>
              <a:buNone/>
            </a:pPr>
            <a:r>
              <a:rPr b="1" lang="en-US" sz="1800">
                <a:solidFill>
                  <a:srgbClr val="006FC0"/>
                </a:solidFill>
                <a:latin typeface="Calibri"/>
                <a:ea typeface="Calibri"/>
                <a:cs typeface="Calibri"/>
                <a:sym typeface="Calibri"/>
              </a:rPr>
              <a:t>No, because sort is the most closely</a:t>
            </a:r>
            <a:endParaRPr sz="180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1800">
                <a:solidFill>
                  <a:srgbClr val="006FC0"/>
                </a:solidFill>
                <a:latin typeface="Calibri"/>
                <a:ea typeface="Calibri"/>
                <a:cs typeface="Calibri"/>
                <a:sym typeface="Calibri"/>
              </a:rPr>
              <a:t>nesting function surrounding quicksort</a:t>
            </a:r>
            <a:endParaRPr sz="1800">
              <a:solidFill>
                <a:schemeClr val="dk1"/>
              </a:solidFill>
              <a:latin typeface="Calibri"/>
              <a:ea typeface="Calibri"/>
              <a:cs typeface="Calibri"/>
              <a:sym typeface="Calibri"/>
            </a:endParaRPr>
          </a:p>
        </p:txBody>
      </p:sp>
      <p:pic>
        <p:nvPicPr>
          <p:cNvPr id="1201" name="Google Shape;1201;p89"/>
          <p:cNvPicPr preferRelativeResize="0"/>
          <p:nvPr/>
        </p:nvPicPr>
        <p:blipFill rotWithShape="1">
          <a:blip r:embed="rId5">
            <a:alphaModFix/>
          </a:blip>
          <a:srcRect b="0" l="0" r="0" t="0"/>
          <a:stretch/>
        </p:blipFill>
        <p:spPr>
          <a:xfrm>
            <a:off x="8469983" y="2184593"/>
            <a:ext cx="3688822" cy="29040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9"/>
          <p:cNvSpPr txBox="1"/>
          <p:nvPr/>
        </p:nvSpPr>
        <p:spPr>
          <a:xfrm>
            <a:off x="513080" y="760603"/>
            <a:ext cx="5372735" cy="1965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Storage Organization</a:t>
            </a:r>
            <a:endParaRPr sz="24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3450">
              <a:solidFill>
                <a:schemeClr val="dk1"/>
              </a:solidFill>
              <a:latin typeface="Calibri"/>
              <a:ea typeface="Calibri"/>
              <a:cs typeface="Calibri"/>
              <a:sym typeface="Calibri"/>
            </a:endParaRPr>
          </a:p>
          <a:p>
            <a:pPr indent="-229234" lvl="0" marL="274320" marR="0" rtl="0" algn="l">
              <a:lnSpc>
                <a:spcPct val="100000"/>
              </a:lnSpc>
              <a:spcBef>
                <a:spcPts val="0"/>
              </a:spcBef>
              <a:spcAft>
                <a:spcPts val="0"/>
              </a:spcAft>
              <a:buClr>
                <a:srgbClr val="40424E"/>
              </a:buClr>
              <a:buSzPts val="2100"/>
              <a:buFont typeface="Noto Sans Symbols"/>
              <a:buChar char="⮚"/>
            </a:pPr>
            <a:r>
              <a:rPr b="1" lang="en-US" sz="2200">
                <a:solidFill>
                  <a:srgbClr val="40424E"/>
                </a:solidFill>
                <a:latin typeface="Calibri"/>
                <a:ea typeface="Calibri"/>
                <a:cs typeface="Calibri"/>
                <a:sym typeface="Calibri"/>
              </a:rPr>
              <a:t>Runtime storage can be subdivided to hold </a:t>
            </a:r>
            <a:r>
              <a:rPr lang="en-US" sz="2200">
                <a:solidFill>
                  <a:srgbClr val="40424E"/>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135" name="Google Shape;135;p9"/>
          <p:cNvSpPr txBox="1"/>
          <p:nvPr/>
        </p:nvSpPr>
        <p:spPr>
          <a:xfrm>
            <a:off x="1003808" y="2763672"/>
            <a:ext cx="4902200" cy="1031240"/>
          </a:xfrm>
          <a:prstGeom prst="rect">
            <a:avLst/>
          </a:prstGeom>
          <a:noFill/>
          <a:ln>
            <a:noFill/>
          </a:ln>
        </p:spPr>
        <p:txBody>
          <a:bodyPr anchorCtr="0" anchor="t" bIns="0" lIns="0" spcFirstLastPara="1" rIns="0" wrap="square" tIns="12700">
            <a:spAutoFit/>
          </a:bodyPr>
          <a:lstStyle/>
          <a:p>
            <a:pPr indent="-342900" lvl="0" marL="355600" marR="5080" rtl="0" algn="l">
              <a:lnSpc>
                <a:spcPct val="150000"/>
              </a:lnSpc>
              <a:spcBef>
                <a:spcPts val="0"/>
              </a:spcBef>
              <a:spcAft>
                <a:spcPts val="0"/>
              </a:spcAft>
              <a:buNone/>
            </a:pPr>
            <a:r>
              <a:rPr b="1" lang="en-US" sz="2200">
                <a:solidFill>
                  <a:srgbClr val="40424E"/>
                </a:solidFill>
                <a:latin typeface="Calibri"/>
                <a:ea typeface="Calibri"/>
                <a:cs typeface="Calibri"/>
                <a:sym typeface="Calibri"/>
              </a:rPr>
              <a:t>1. Target code - </a:t>
            </a:r>
            <a:r>
              <a:rPr lang="en-US" sz="2200">
                <a:solidFill>
                  <a:srgbClr val="40424E"/>
                </a:solidFill>
                <a:latin typeface="Calibri"/>
                <a:ea typeface="Calibri"/>
                <a:cs typeface="Calibri"/>
                <a:sym typeface="Calibri"/>
              </a:rPr>
              <a:t>it is static as its size can be  determined at compile time</a:t>
            </a:r>
            <a:endParaRPr sz="2200">
              <a:solidFill>
                <a:schemeClr val="dk1"/>
              </a:solidFill>
              <a:latin typeface="Calibri"/>
              <a:ea typeface="Calibri"/>
              <a:cs typeface="Calibri"/>
              <a:sym typeface="Calibri"/>
            </a:endParaRPr>
          </a:p>
        </p:txBody>
      </p:sp>
      <p:sp>
        <p:nvSpPr>
          <p:cNvPr id="136" name="Google Shape;136;p9"/>
          <p:cNvSpPr txBox="1"/>
          <p:nvPr/>
        </p:nvSpPr>
        <p:spPr>
          <a:xfrm>
            <a:off x="1003808" y="4002151"/>
            <a:ext cx="4981575" cy="1492885"/>
          </a:xfrm>
          <a:prstGeom prst="rect">
            <a:avLst/>
          </a:prstGeom>
          <a:noFill/>
          <a:ln>
            <a:noFill/>
          </a:ln>
        </p:spPr>
        <p:txBody>
          <a:bodyPr anchorCtr="0" anchor="t" bIns="0" lIns="0" spcFirstLastPara="1" rIns="0" wrap="square" tIns="12050">
            <a:spAutoFit/>
          </a:bodyPr>
          <a:lstStyle/>
          <a:p>
            <a:pPr indent="-342900" lvl="0" marL="355600" marR="0" rtl="0" algn="l">
              <a:lnSpc>
                <a:spcPct val="100000"/>
              </a:lnSpc>
              <a:spcBef>
                <a:spcPts val="0"/>
              </a:spcBef>
              <a:spcAft>
                <a:spcPts val="0"/>
              </a:spcAft>
              <a:buClr>
                <a:srgbClr val="40424E"/>
              </a:buClr>
              <a:buSzPts val="2200"/>
              <a:buFont typeface="Calibri"/>
              <a:buAutoNum type="arabicPeriod" startAt="2"/>
            </a:pPr>
            <a:r>
              <a:rPr b="1" lang="en-US" sz="2200">
                <a:solidFill>
                  <a:srgbClr val="40424E"/>
                </a:solidFill>
                <a:latin typeface="Calibri"/>
                <a:ea typeface="Calibri"/>
                <a:cs typeface="Calibri"/>
                <a:sym typeface="Calibri"/>
              </a:rPr>
              <a:t>Static data objects</a:t>
            </a:r>
            <a:endParaRPr sz="2200">
              <a:solidFill>
                <a:schemeClr val="dk1"/>
              </a:solidFill>
              <a:latin typeface="Calibri"/>
              <a:ea typeface="Calibri"/>
              <a:cs typeface="Calibri"/>
              <a:sym typeface="Calibri"/>
            </a:endParaRPr>
          </a:p>
          <a:p>
            <a:pPr indent="-342900" lvl="0" marL="355600" marR="0" rtl="0" algn="l">
              <a:lnSpc>
                <a:spcPct val="100000"/>
              </a:lnSpc>
              <a:spcBef>
                <a:spcPts val="1825"/>
              </a:spcBef>
              <a:spcAft>
                <a:spcPts val="0"/>
              </a:spcAft>
              <a:buClr>
                <a:srgbClr val="40424E"/>
              </a:buClr>
              <a:buSzPts val="2200"/>
              <a:buFont typeface="Calibri"/>
              <a:buAutoNum type="arabicPeriod" startAt="2"/>
            </a:pPr>
            <a:r>
              <a:rPr b="1" lang="en-US" sz="2200">
                <a:solidFill>
                  <a:srgbClr val="40424E"/>
                </a:solidFill>
                <a:latin typeface="Calibri"/>
                <a:ea typeface="Calibri"/>
                <a:cs typeface="Calibri"/>
                <a:sym typeface="Calibri"/>
              </a:rPr>
              <a:t>Dynamic data objects – Heap Memory</a:t>
            </a:r>
            <a:endParaRPr sz="2200">
              <a:solidFill>
                <a:schemeClr val="dk1"/>
              </a:solidFill>
              <a:latin typeface="Calibri"/>
              <a:ea typeface="Calibri"/>
              <a:cs typeface="Calibri"/>
              <a:sym typeface="Calibri"/>
            </a:endParaRPr>
          </a:p>
          <a:p>
            <a:pPr indent="-342900" lvl="0" marL="355600" marR="0" rtl="0" algn="l">
              <a:lnSpc>
                <a:spcPct val="100000"/>
              </a:lnSpc>
              <a:spcBef>
                <a:spcPts val="1810"/>
              </a:spcBef>
              <a:spcAft>
                <a:spcPts val="0"/>
              </a:spcAft>
              <a:buClr>
                <a:srgbClr val="40424E"/>
              </a:buClr>
              <a:buSzPts val="2200"/>
              <a:buFont typeface="Calibri"/>
              <a:buAutoNum type="arabicPeriod" startAt="2"/>
            </a:pPr>
            <a:r>
              <a:rPr b="1" lang="en-US" sz="2200">
                <a:solidFill>
                  <a:srgbClr val="40424E"/>
                </a:solidFill>
                <a:latin typeface="Calibri"/>
                <a:ea typeface="Calibri"/>
                <a:cs typeface="Calibri"/>
                <a:sym typeface="Calibri"/>
              </a:rPr>
              <a:t>Automatic data objects – Stack memory</a:t>
            </a:r>
            <a:endParaRPr sz="2200">
              <a:solidFill>
                <a:schemeClr val="dk1"/>
              </a:solidFill>
              <a:latin typeface="Calibri"/>
              <a:ea typeface="Calibri"/>
              <a:cs typeface="Calibri"/>
              <a:sym typeface="Calibri"/>
            </a:endParaRPr>
          </a:p>
        </p:txBody>
      </p:sp>
      <p:pic>
        <p:nvPicPr>
          <p:cNvPr id="137" name="Google Shape;137;p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38" name="Google Shape;138;p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aphicFrame>
        <p:nvGraphicFramePr>
          <p:cNvPr id="140" name="Google Shape;140;p9"/>
          <p:cNvGraphicFramePr/>
          <p:nvPr/>
        </p:nvGraphicFramePr>
        <p:xfrm>
          <a:off x="6794372" y="1534413"/>
          <a:ext cx="3000000" cy="3000000"/>
        </p:xfrm>
        <a:graphic>
          <a:graphicData uri="http://schemas.openxmlformats.org/drawingml/2006/table">
            <a:tbl>
              <a:tblPr bandRow="1" firstRow="1">
                <a:noFill/>
                <a:tableStyleId>{705A1287-8E61-416F-9323-475824CCD09E}</a:tableStyleId>
              </a:tblPr>
              <a:tblGrid>
                <a:gridCol w="2264400"/>
              </a:tblGrid>
              <a:tr h="835150">
                <a:tc>
                  <a:txBody>
                    <a:bodyPr/>
                    <a:lstStyle/>
                    <a:p>
                      <a:pPr indent="0" lvl="0" marL="0" marR="0" rtl="0" algn="ctr">
                        <a:lnSpc>
                          <a:spcPct val="100000"/>
                        </a:lnSpc>
                        <a:spcBef>
                          <a:spcPts val="0"/>
                        </a:spcBef>
                        <a:spcAft>
                          <a:spcPts val="0"/>
                        </a:spcAft>
                        <a:buNone/>
                      </a:pPr>
                      <a:r>
                        <a:rPr b="1" lang="en-US" sz="2400" u="none" cap="none" strike="noStrike">
                          <a:solidFill>
                            <a:srgbClr val="843B0C"/>
                          </a:solidFill>
                          <a:latin typeface="Consolas"/>
                          <a:ea typeface="Consolas"/>
                          <a:cs typeface="Consolas"/>
                          <a:sym typeface="Consolas"/>
                        </a:rPr>
                        <a:t>Code</a:t>
                      </a:r>
                      <a:endParaRPr sz="2400" u="none" cap="none" strike="noStrike">
                        <a:latin typeface="Consolas"/>
                        <a:ea typeface="Consolas"/>
                        <a:cs typeface="Consolas"/>
                        <a:sym typeface="Consolas"/>
                      </a:endParaRPr>
                    </a:p>
                  </a:txBody>
                  <a:tcPr marT="231775" marB="0" marR="0" marL="0">
                    <a:lnL cap="flat" cmpd="sng" w="19050">
                      <a:solidFill>
                        <a:srgbClr val="4471C4"/>
                      </a:solidFill>
                      <a:prstDash val="solid"/>
                      <a:round/>
                      <a:headEnd len="sm" w="sm" type="none"/>
                      <a:tailEnd len="sm" w="sm" type="none"/>
                    </a:lnL>
                    <a:lnR cap="flat" cmpd="sng" w="19050">
                      <a:solidFill>
                        <a:srgbClr val="4471C4"/>
                      </a:solidFill>
                      <a:prstDash val="solid"/>
                      <a:round/>
                      <a:headEnd len="sm" w="sm" type="none"/>
                      <a:tailEnd len="sm" w="sm" type="none"/>
                    </a:lnR>
                    <a:lnT cap="flat" cmpd="sng" w="12700">
                      <a:solidFill>
                        <a:srgbClr val="2E528F"/>
                      </a:solidFill>
                      <a:prstDash val="solid"/>
                      <a:round/>
                      <a:headEnd len="sm" w="sm" type="none"/>
                      <a:tailEnd len="sm" w="sm" type="none"/>
                    </a:lnT>
                    <a:lnB cap="flat" cmpd="sng" w="12700">
                      <a:solidFill>
                        <a:srgbClr val="2E528F"/>
                      </a:solidFill>
                      <a:prstDash val="solid"/>
                      <a:round/>
                      <a:headEnd len="sm" w="sm" type="none"/>
                      <a:tailEnd len="sm" w="sm" type="none"/>
                    </a:lnB>
                    <a:solidFill>
                      <a:srgbClr val="AEABAB"/>
                    </a:solidFill>
                  </a:tcPr>
                </a:tc>
              </a:tr>
              <a:tr h="748275">
                <a:tc>
                  <a:txBody>
                    <a:bodyPr/>
                    <a:lstStyle/>
                    <a:p>
                      <a:pPr indent="0" lvl="0" marL="6350" marR="0" rtl="0" algn="ctr">
                        <a:lnSpc>
                          <a:spcPct val="100000"/>
                        </a:lnSpc>
                        <a:spcBef>
                          <a:spcPts val="0"/>
                        </a:spcBef>
                        <a:spcAft>
                          <a:spcPts val="0"/>
                        </a:spcAft>
                        <a:buNone/>
                      </a:pPr>
                      <a:r>
                        <a:rPr b="1" lang="en-US" sz="2400" u="none" cap="none" strike="noStrike">
                          <a:solidFill>
                            <a:srgbClr val="C55A11"/>
                          </a:solidFill>
                          <a:latin typeface="Consolas"/>
                          <a:ea typeface="Consolas"/>
                          <a:cs typeface="Consolas"/>
                          <a:sym typeface="Consolas"/>
                        </a:rPr>
                        <a:t>Static</a:t>
                      </a:r>
                      <a:endParaRPr sz="2400" u="none" cap="none" strike="noStrike">
                        <a:latin typeface="Consolas"/>
                        <a:ea typeface="Consolas"/>
                        <a:cs typeface="Consolas"/>
                        <a:sym typeface="Consolas"/>
                      </a:endParaRPr>
                    </a:p>
                  </a:txBody>
                  <a:tcPr marT="175250" marB="0" marR="0" marL="0">
                    <a:lnL cap="flat" cmpd="sng" w="28575">
                      <a:solidFill>
                        <a:srgbClr val="4471C4"/>
                      </a:solidFill>
                      <a:prstDash val="solid"/>
                      <a:round/>
                      <a:headEnd len="sm" w="sm" type="none"/>
                      <a:tailEnd len="sm" w="sm" type="none"/>
                    </a:lnL>
                    <a:lnR cap="flat" cmpd="sng" w="19050">
                      <a:solidFill>
                        <a:srgbClr val="4471C4"/>
                      </a:solidFill>
                      <a:prstDash val="solid"/>
                      <a:round/>
                      <a:headEnd len="sm" w="sm" type="none"/>
                      <a:tailEnd len="sm" w="sm" type="none"/>
                    </a:lnR>
                    <a:lnT cap="flat" cmpd="sng" w="12700">
                      <a:solidFill>
                        <a:srgbClr val="2E528F"/>
                      </a:solidFill>
                      <a:prstDash val="solid"/>
                      <a:round/>
                      <a:headEnd len="sm" w="sm" type="none"/>
                      <a:tailEnd len="sm" w="sm" type="none"/>
                    </a:lnT>
                    <a:lnB cap="flat" cmpd="sng" w="12700">
                      <a:solidFill>
                        <a:srgbClr val="2E528F"/>
                      </a:solidFill>
                      <a:prstDash val="solid"/>
                      <a:round/>
                      <a:headEnd len="sm" w="sm" type="none"/>
                      <a:tailEnd len="sm" w="sm" type="none"/>
                    </a:lnB>
                    <a:solidFill>
                      <a:srgbClr val="BEBEBE"/>
                    </a:solidFill>
                  </a:tcPr>
                </a:tc>
              </a:tr>
              <a:tr h="862575">
                <a:tc>
                  <a:txBody>
                    <a:bodyPr/>
                    <a:lstStyle/>
                    <a:p>
                      <a:pPr indent="0" lvl="0" marL="6350" marR="0" rtl="0" algn="ctr">
                        <a:lnSpc>
                          <a:spcPct val="100000"/>
                        </a:lnSpc>
                        <a:spcBef>
                          <a:spcPts val="0"/>
                        </a:spcBef>
                        <a:spcAft>
                          <a:spcPts val="0"/>
                        </a:spcAft>
                        <a:buNone/>
                      </a:pPr>
                      <a:r>
                        <a:rPr b="1" lang="en-US" sz="2400" u="none" cap="none" strike="noStrike">
                          <a:solidFill>
                            <a:srgbClr val="001F5F"/>
                          </a:solidFill>
                          <a:latin typeface="Consolas"/>
                          <a:ea typeface="Consolas"/>
                          <a:cs typeface="Consolas"/>
                          <a:sym typeface="Consolas"/>
                        </a:rPr>
                        <a:t>Heap</a:t>
                      </a:r>
                      <a:endParaRPr sz="2400" u="none" cap="none" strike="noStrike">
                        <a:latin typeface="Consolas"/>
                        <a:ea typeface="Consolas"/>
                        <a:cs typeface="Consolas"/>
                        <a:sym typeface="Consolas"/>
                      </a:endParaRPr>
                    </a:p>
                  </a:txBody>
                  <a:tcPr marT="231775" marB="0" marR="0" marL="0">
                    <a:lnL cap="flat" cmpd="sng" w="28575">
                      <a:solidFill>
                        <a:srgbClr val="4471C4"/>
                      </a:solidFill>
                      <a:prstDash val="solid"/>
                      <a:round/>
                      <a:headEnd len="sm" w="sm" type="none"/>
                      <a:tailEnd len="sm" w="sm" type="none"/>
                    </a:lnL>
                    <a:lnR cap="flat" cmpd="sng" w="19050">
                      <a:solidFill>
                        <a:srgbClr val="4471C4"/>
                      </a:solidFill>
                      <a:prstDash val="solid"/>
                      <a:round/>
                      <a:headEnd len="sm" w="sm" type="none"/>
                      <a:tailEnd len="sm" w="sm" type="none"/>
                    </a:lnR>
                    <a:lnT cap="flat" cmpd="sng" w="12700">
                      <a:solidFill>
                        <a:srgbClr val="2E528F"/>
                      </a:solidFill>
                      <a:prstDash val="solid"/>
                      <a:round/>
                      <a:headEnd len="sm" w="sm" type="none"/>
                      <a:tailEnd len="sm" w="sm" type="none"/>
                    </a:lnT>
                    <a:lnB cap="flat" cmpd="sng" w="19050">
                      <a:solidFill>
                        <a:srgbClr val="2E528F"/>
                      </a:solidFill>
                      <a:prstDash val="solid"/>
                      <a:round/>
                      <a:headEnd len="sm" w="sm" type="none"/>
                      <a:tailEnd len="sm" w="sm" type="none"/>
                    </a:lnB>
                    <a:solidFill>
                      <a:srgbClr val="8FAADC"/>
                    </a:solidFill>
                  </a:tcPr>
                </a:tc>
              </a:tr>
              <a:tr h="1333500">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p>
                      <a:pPr indent="0" lvl="0" marL="0" marR="0" rtl="0" algn="ctr">
                        <a:lnSpc>
                          <a:spcPct val="100000"/>
                        </a:lnSpc>
                        <a:spcBef>
                          <a:spcPts val="1280"/>
                        </a:spcBef>
                        <a:spcAft>
                          <a:spcPts val="0"/>
                        </a:spcAft>
                        <a:buNone/>
                      </a:pPr>
                      <a:r>
                        <a:rPr b="1" lang="en-US" sz="2200" u="none" cap="none" strike="noStrike">
                          <a:solidFill>
                            <a:srgbClr val="00AF50"/>
                          </a:solidFill>
                          <a:latin typeface="Consolas"/>
                          <a:ea typeface="Consolas"/>
                          <a:cs typeface="Consolas"/>
                          <a:sym typeface="Consolas"/>
                        </a:rPr>
                        <a:t>Free Memory</a:t>
                      </a:r>
                      <a:endParaRPr sz="2200" u="none" cap="none" strike="noStrike">
                        <a:latin typeface="Consolas"/>
                        <a:ea typeface="Consolas"/>
                        <a:cs typeface="Consolas"/>
                        <a:sym typeface="Consolas"/>
                      </a:endParaRPr>
                    </a:p>
                  </a:txBody>
                  <a:tcPr marT="0" marB="0" marR="0" marL="0">
                    <a:lnL cap="flat" cmpd="sng" w="19050">
                      <a:solidFill>
                        <a:srgbClr val="4471C4"/>
                      </a:solidFill>
                      <a:prstDash val="solid"/>
                      <a:round/>
                      <a:headEnd len="sm" w="sm" type="none"/>
                      <a:tailEnd len="sm" w="sm" type="none"/>
                    </a:lnL>
                    <a:lnR cap="flat" cmpd="sng" w="19050">
                      <a:solidFill>
                        <a:srgbClr val="4471C4"/>
                      </a:solidFill>
                      <a:prstDash val="solid"/>
                      <a:round/>
                      <a:headEnd len="sm" w="sm" type="none"/>
                      <a:tailEnd len="sm" w="sm" type="none"/>
                    </a:lnR>
                    <a:lnT cap="flat" cmpd="sng" w="19050">
                      <a:solidFill>
                        <a:srgbClr val="2E528F"/>
                      </a:solidFill>
                      <a:prstDash val="solid"/>
                      <a:round/>
                      <a:headEnd len="sm" w="sm" type="none"/>
                      <a:tailEnd len="sm" w="sm" type="none"/>
                    </a:lnT>
                    <a:lnB cap="flat" cmpd="sng" w="12700">
                      <a:solidFill>
                        <a:srgbClr val="2E528F"/>
                      </a:solidFill>
                      <a:prstDash val="solid"/>
                      <a:round/>
                      <a:headEnd len="sm" w="sm" type="none"/>
                      <a:tailEnd len="sm" w="sm" type="none"/>
                    </a:lnB>
                  </a:tcPr>
                </a:tc>
              </a:tr>
              <a:tr h="861050">
                <a:tc>
                  <a:txBody>
                    <a:bodyPr/>
                    <a:lstStyle/>
                    <a:p>
                      <a:pPr indent="0" lvl="0" marL="0" marR="0" rtl="0" algn="ctr">
                        <a:lnSpc>
                          <a:spcPct val="100000"/>
                        </a:lnSpc>
                        <a:spcBef>
                          <a:spcPts val="0"/>
                        </a:spcBef>
                        <a:spcAft>
                          <a:spcPts val="0"/>
                        </a:spcAft>
                        <a:buNone/>
                      </a:pPr>
                      <a:r>
                        <a:rPr b="1" lang="en-US" sz="2400" u="none" cap="none" strike="noStrike">
                          <a:solidFill>
                            <a:srgbClr val="001F5F"/>
                          </a:solidFill>
                          <a:latin typeface="Consolas"/>
                          <a:ea typeface="Consolas"/>
                          <a:cs typeface="Consolas"/>
                          <a:sym typeface="Consolas"/>
                        </a:rPr>
                        <a:t>Stack</a:t>
                      </a:r>
                      <a:endParaRPr sz="2400" u="none" cap="none" strike="noStrike">
                        <a:latin typeface="Consolas"/>
                        <a:ea typeface="Consolas"/>
                        <a:cs typeface="Consolas"/>
                        <a:sym typeface="Consolas"/>
                      </a:endParaRPr>
                    </a:p>
                  </a:txBody>
                  <a:tcPr marT="231775" marB="0" marR="0" marL="0">
                    <a:lnL cap="flat" cmpd="sng" w="19050">
                      <a:solidFill>
                        <a:srgbClr val="4471C4"/>
                      </a:solidFill>
                      <a:prstDash val="solid"/>
                      <a:round/>
                      <a:headEnd len="sm" w="sm" type="none"/>
                      <a:tailEnd len="sm" w="sm" type="none"/>
                    </a:lnL>
                    <a:lnR cap="flat" cmpd="sng" w="19050">
                      <a:solidFill>
                        <a:srgbClr val="4471C4"/>
                      </a:solidFill>
                      <a:prstDash val="solid"/>
                      <a:round/>
                      <a:headEnd len="sm" w="sm" type="none"/>
                      <a:tailEnd len="sm" w="sm" type="none"/>
                    </a:lnR>
                    <a:lnT cap="flat" cmpd="sng" w="12700">
                      <a:solidFill>
                        <a:srgbClr val="2E528F"/>
                      </a:solidFill>
                      <a:prstDash val="solid"/>
                      <a:round/>
                      <a:headEnd len="sm" w="sm" type="none"/>
                      <a:tailEnd len="sm" w="sm" type="none"/>
                    </a:lnT>
                    <a:lnB cap="flat" cmpd="sng" w="12700">
                      <a:solidFill>
                        <a:srgbClr val="2E528F"/>
                      </a:solidFill>
                      <a:prstDash val="solid"/>
                      <a:round/>
                      <a:headEnd len="sm" w="sm" type="none"/>
                      <a:tailEnd len="sm" w="sm" type="none"/>
                    </a:lnB>
                    <a:solidFill>
                      <a:srgbClr val="8FAADC"/>
                    </a:solidFill>
                  </a:tcPr>
                </a:tc>
              </a:tr>
            </a:tbl>
          </a:graphicData>
        </a:graphic>
      </p:graphicFrame>
      <p:sp>
        <p:nvSpPr>
          <p:cNvPr id="141" name="Google Shape;141;p9"/>
          <p:cNvSpPr/>
          <p:nvPr/>
        </p:nvSpPr>
        <p:spPr>
          <a:xfrm>
            <a:off x="6803135" y="3986784"/>
            <a:ext cx="2265045" cy="1333500"/>
          </a:xfrm>
          <a:custGeom>
            <a:rect b="b" l="l" r="r" t="t"/>
            <a:pathLst>
              <a:path extrusionOk="0" h="1333500" w="2265045">
                <a:moveTo>
                  <a:pt x="2264664" y="0"/>
                </a:moveTo>
                <a:lnTo>
                  <a:pt x="0" y="0"/>
                </a:lnTo>
                <a:lnTo>
                  <a:pt x="0" y="1333499"/>
                </a:lnTo>
                <a:lnTo>
                  <a:pt x="2264664" y="1333499"/>
                </a:lnTo>
                <a:lnTo>
                  <a:pt x="2264664" y="0"/>
                </a:lnTo>
                <a:close/>
              </a:path>
            </a:pathLst>
          </a:custGeom>
          <a:solidFill>
            <a:srgbClr val="ECEC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9"/>
          <p:cNvSpPr/>
          <p:nvPr/>
        </p:nvSpPr>
        <p:spPr>
          <a:xfrm>
            <a:off x="7871460" y="3987545"/>
            <a:ext cx="114300" cy="1333500"/>
          </a:xfrm>
          <a:custGeom>
            <a:rect b="b" l="l" r="r" t="t"/>
            <a:pathLst>
              <a:path extrusionOk="0" h="1333500" w="114300">
                <a:moveTo>
                  <a:pt x="114300" y="1065276"/>
                </a:moveTo>
                <a:lnTo>
                  <a:pt x="104775" y="1046226"/>
                </a:lnTo>
                <a:lnTo>
                  <a:pt x="57150" y="950976"/>
                </a:lnTo>
                <a:lnTo>
                  <a:pt x="0" y="1065276"/>
                </a:lnTo>
                <a:lnTo>
                  <a:pt x="38100" y="1065276"/>
                </a:lnTo>
                <a:lnTo>
                  <a:pt x="38100" y="1333373"/>
                </a:lnTo>
                <a:lnTo>
                  <a:pt x="76200" y="1333373"/>
                </a:lnTo>
                <a:lnTo>
                  <a:pt x="76200" y="1065276"/>
                </a:lnTo>
                <a:lnTo>
                  <a:pt x="114300" y="1065276"/>
                </a:lnTo>
                <a:close/>
              </a:path>
              <a:path extrusionOk="0" h="1333500" w="114300">
                <a:moveTo>
                  <a:pt x="114300" y="203835"/>
                </a:moveTo>
                <a:lnTo>
                  <a:pt x="76200" y="203835"/>
                </a:lnTo>
                <a:lnTo>
                  <a:pt x="76200" y="0"/>
                </a:lnTo>
                <a:lnTo>
                  <a:pt x="38100" y="0"/>
                </a:lnTo>
                <a:lnTo>
                  <a:pt x="38100" y="203835"/>
                </a:lnTo>
                <a:lnTo>
                  <a:pt x="0" y="203835"/>
                </a:lnTo>
                <a:lnTo>
                  <a:pt x="57150" y="318135"/>
                </a:lnTo>
                <a:lnTo>
                  <a:pt x="104775" y="222885"/>
                </a:lnTo>
                <a:lnTo>
                  <a:pt x="114300" y="203835"/>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9"/>
          <p:cNvSpPr txBox="1"/>
          <p:nvPr/>
        </p:nvSpPr>
        <p:spPr>
          <a:xfrm>
            <a:off x="6448425" y="5469737"/>
            <a:ext cx="5447030" cy="1389380"/>
          </a:xfrm>
          <a:prstGeom prst="rect">
            <a:avLst/>
          </a:prstGeom>
          <a:noFill/>
          <a:ln>
            <a:noFill/>
          </a:ln>
        </p:spPr>
        <p:txBody>
          <a:bodyPr anchorCtr="0" anchor="t" bIns="0" lIns="0" spcFirstLastPara="1" rIns="0" wrap="square" tIns="12700">
            <a:spAutoFit/>
          </a:bodyPr>
          <a:lstStyle/>
          <a:p>
            <a:pPr indent="0" lvl="0" marL="2890520" marR="0" rtl="0" algn="l">
              <a:lnSpc>
                <a:spcPct val="100000"/>
              </a:lnSpc>
              <a:spcBef>
                <a:spcPts val="0"/>
              </a:spcBef>
              <a:spcAft>
                <a:spcPts val="0"/>
              </a:spcAft>
              <a:buNone/>
            </a:pPr>
            <a:r>
              <a:rPr b="1" lang="en-US" sz="1800">
                <a:solidFill>
                  <a:srgbClr val="A6A6A6"/>
                </a:solidFill>
                <a:latin typeface="Calibri"/>
                <a:ea typeface="Calibri"/>
                <a:cs typeface="Calibri"/>
                <a:sym typeface="Calibri"/>
              </a:rPr>
              <a:t>Stack grows towards lower</a:t>
            </a:r>
            <a:endParaRPr sz="1800">
              <a:solidFill>
                <a:schemeClr val="dk1"/>
              </a:solidFill>
              <a:latin typeface="Calibri"/>
              <a:ea typeface="Calibri"/>
              <a:cs typeface="Calibri"/>
              <a:sym typeface="Calibri"/>
            </a:endParaRPr>
          </a:p>
          <a:p>
            <a:pPr indent="0" lvl="0" marL="2890520" marR="0" rtl="0" algn="l">
              <a:lnSpc>
                <a:spcPct val="100000"/>
              </a:lnSpc>
              <a:spcBef>
                <a:spcPts val="0"/>
              </a:spcBef>
              <a:spcAft>
                <a:spcPts val="0"/>
              </a:spcAft>
              <a:buNone/>
            </a:pPr>
            <a:r>
              <a:rPr b="1" lang="en-US" sz="1800">
                <a:solidFill>
                  <a:srgbClr val="A6A6A6"/>
                </a:solidFill>
                <a:latin typeface="Calibri"/>
                <a:ea typeface="Calibri"/>
                <a:cs typeface="Calibri"/>
                <a:sym typeface="Calibri"/>
              </a:rPr>
              <a:t>memory</a:t>
            </a:r>
            <a:endParaRPr sz="18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1700">
              <a:solidFill>
                <a:schemeClr val="dk1"/>
              </a:solidFill>
              <a:latin typeface="Calibri"/>
              <a:ea typeface="Calibri"/>
              <a:cs typeface="Calibri"/>
              <a:sym typeface="Calibri"/>
            </a:endParaRPr>
          </a:p>
          <a:p>
            <a:pPr indent="-41274" lvl="0" marL="53339" marR="2163445" rtl="0" algn="l">
              <a:lnSpc>
                <a:spcPct val="100000"/>
              </a:lnSpc>
              <a:spcBef>
                <a:spcPts val="5"/>
              </a:spcBef>
              <a:spcAft>
                <a:spcPts val="0"/>
              </a:spcAft>
              <a:buNone/>
            </a:pPr>
            <a:r>
              <a:rPr b="1" lang="en-US" sz="1800">
                <a:solidFill>
                  <a:schemeClr val="dk1"/>
                </a:solidFill>
                <a:latin typeface="Calibri"/>
                <a:ea typeface="Calibri"/>
                <a:cs typeface="Calibri"/>
                <a:sym typeface="Calibri"/>
              </a:rPr>
              <a:t>Figure 7.1: </a:t>
            </a:r>
            <a:r>
              <a:rPr b="1" lang="en-US" sz="1800">
                <a:solidFill>
                  <a:srgbClr val="6F2F9F"/>
                </a:solidFill>
                <a:latin typeface="Calibri"/>
                <a:ea typeface="Calibri"/>
                <a:cs typeface="Calibri"/>
                <a:sym typeface="Calibri"/>
              </a:rPr>
              <a:t>Subdivision of run-time  memory into code and data areas</a:t>
            </a:r>
            <a:endParaRPr sz="1800">
              <a:solidFill>
                <a:schemeClr val="dk1"/>
              </a:solidFill>
              <a:latin typeface="Calibri"/>
              <a:ea typeface="Calibri"/>
              <a:cs typeface="Calibri"/>
              <a:sym typeface="Calibri"/>
            </a:endParaRPr>
          </a:p>
        </p:txBody>
      </p:sp>
      <p:sp>
        <p:nvSpPr>
          <p:cNvPr id="144" name="Google Shape;144;p9"/>
          <p:cNvSpPr txBox="1"/>
          <p:nvPr/>
        </p:nvSpPr>
        <p:spPr>
          <a:xfrm>
            <a:off x="9570726" y="3382053"/>
            <a:ext cx="2621400" cy="567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1800">
                <a:solidFill>
                  <a:srgbClr val="A6A6A6"/>
                </a:solidFill>
                <a:latin typeface="Calibri"/>
                <a:ea typeface="Calibri"/>
                <a:cs typeface="Calibri"/>
                <a:sym typeface="Calibri"/>
              </a:rPr>
              <a:t>Heap grows towards higher  memory</a:t>
            </a:r>
            <a:endParaRPr sz="1800">
              <a:solidFill>
                <a:schemeClr val="dk1"/>
              </a:solidFill>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5" name="Shape 1205"/>
        <p:cNvGrpSpPr/>
        <p:nvPr/>
      </p:nvGrpSpPr>
      <p:grpSpPr>
        <a:xfrm>
          <a:off x="0" y="0"/>
          <a:ext cx="0" cy="0"/>
          <a:chOff x="0" y="0"/>
          <a:chExt cx="0" cy="0"/>
        </a:xfrm>
      </p:grpSpPr>
      <p:sp>
        <p:nvSpPr>
          <p:cNvPr id="1206" name="Google Shape;1206;p90"/>
          <p:cNvSpPr txBox="1"/>
          <p:nvPr/>
        </p:nvSpPr>
        <p:spPr>
          <a:xfrm>
            <a:off x="513080" y="760603"/>
            <a:ext cx="3983990" cy="176783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Access Links</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23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Example of Access Links</a:t>
            </a:r>
            <a:endParaRPr sz="2000">
              <a:solidFill>
                <a:schemeClr val="dk1"/>
              </a:solidFill>
              <a:latin typeface="Calibri"/>
              <a:ea typeface="Calibri"/>
              <a:cs typeface="Calibri"/>
              <a:sym typeface="Calibri"/>
            </a:endParaRPr>
          </a:p>
        </p:txBody>
      </p:sp>
      <p:pic>
        <p:nvPicPr>
          <p:cNvPr id="1207" name="Google Shape;1207;p9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208" name="Google Shape;1208;p9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9" name="Google Shape;1209;p9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1210" name="Google Shape;1210;p90"/>
          <p:cNvPicPr preferRelativeResize="0"/>
          <p:nvPr/>
        </p:nvPicPr>
        <p:blipFill rotWithShape="1">
          <a:blip r:embed="rId4">
            <a:alphaModFix/>
          </a:blip>
          <a:srcRect b="0" l="0" r="0" t="0"/>
          <a:stretch/>
        </p:blipFill>
        <p:spPr>
          <a:xfrm>
            <a:off x="1419521" y="2761582"/>
            <a:ext cx="5289573" cy="3743341"/>
          </a:xfrm>
          <a:prstGeom prst="rect">
            <a:avLst/>
          </a:prstGeom>
          <a:noFill/>
          <a:ln>
            <a:noFill/>
          </a:ln>
        </p:spPr>
      </p:pic>
      <p:sp>
        <p:nvSpPr>
          <p:cNvPr id="1211" name="Google Shape;1211;p90"/>
          <p:cNvSpPr txBox="1"/>
          <p:nvPr/>
        </p:nvSpPr>
        <p:spPr>
          <a:xfrm>
            <a:off x="1768601" y="6025997"/>
            <a:ext cx="9773285" cy="781685"/>
          </a:xfrm>
          <a:prstGeom prst="rect">
            <a:avLst/>
          </a:prstGeom>
          <a:noFill/>
          <a:ln>
            <a:noFill/>
          </a:ln>
        </p:spPr>
        <p:txBody>
          <a:bodyPr anchorCtr="0" anchor="t" bIns="0" lIns="0" spcFirstLastPara="1" rIns="0" wrap="square" tIns="12700">
            <a:spAutoFit/>
          </a:bodyPr>
          <a:lstStyle/>
          <a:p>
            <a:pPr indent="0" lvl="0" marL="549529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Because sort is the most closely nesting</a:t>
            </a:r>
            <a:endParaRPr sz="1800">
              <a:solidFill>
                <a:schemeClr val="dk1"/>
              </a:solidFill>
              <a:latin typeface="Calibri"/>
              <a:ea typeface="Calibri"/>
              <a:cs typeface="Calibri"/>
              <a:sym typeface="Calibri"/>
            </a:endParaRPr>
          </a:p>
          <a:p>
            <a:pPr indent="0" lvl="0" marL="5495290" marR="0" rtl="0" algn="l">
              <a:lnSpc>
                <a:spcPct val="105277"/>
              </a:lnSpc>
              <a:spcBef>
                <a:spcPts val="5"/>
              </a:spcBef>
              <a:spcAft>
                <a:spcPts val="0"/>
              </a:spcAft>
              <a:buNone/>
            </a:pPr>
            <a:r>
              <a:rPr b="1" lang="en-US" sz="1800">
                <a:solidFill>
                  <a:srgbClr val="006FC0"/>
                </a:solidFill>
                <a:latin typeface="Calibri"/>
                <a:ea typeface="Calibri"/>
                <a:cs typeface="Calibri"/>
                <a:sym typeface="Calibri"/>
              </a:rPr>
              <a:t>function surrounding quicksort and exchange</a:t>
            </a:r>
            <a:endParaRPr sz="1800">
              <a:solidFill>
                <a:schemeClr val="dk1"/>
              </a:solidFill>
              <a:latin typeface="Calibri"/>
              <a:ea typeface="Calibri"/>
              <a:cs typeface="Calibri"/>
              <a:sym typeface="Calibri"/>
            </a:endParaRPr>
          </a:p>
          <a:p>
            <a:pPr indent="0" lvl="0" marL="12700" marR="0" rtl="0" algn="l">
              <a:lnSpc>
                <a:spcPct val="105277"/>
              </a:lnSpc>
              <a:spcBef>
                <a:spcPts val="0"/>
              </a:spcBef>
              <a:spcAft>
                <a:spcPts val="0"/>
              </a:spcAft>
              <a:buNone/>
            </a:pPr>
            <a:r>
              <a:rPr lang="en-US" sz="1800">
                <a:solidFill>
                  <a:schemeClr val="dk1"/>
                </a:solidFill>
                <a:latin typeface="Calibri"/>
                <a:ea typeface="Calibri"/>
                <a:cs typeface="Calibri"/>
                <a:sym typeface="Calibri"/>
              </a:rPr>
              <a:t>Figure 7.11: Access links for finding nonlocal data</a:t>
            </a:r>
            <a:endParaRPr sz="1800">
              <a:solidFill>
                <a:schemeClr val="dk1"/>
              </a:solidFill>
              <a:latin typeface="Calibri"/>
              <a:ea typeface="Calibri"/>
              <a:cs typeface="Calibri"/>
              <a:sym typeface="Calibri"/>
            </a:endParaRPr>
          </a:p>
        </p:txBody>
      </p:sp>
      <p:pic>
        <p:nvPicPr>
          <p:cNvPr id="1212" name="Google Shape;1212;p90"/>
          <p:cNvPicPr preferRelativeResize="0"/>
          <p:nvPr/>
        </p:nvPicPr>
        <p:blipFill rotWithShape="1">
          <a:blip r:embed="rId5">
            <a:alphaModFix/>
          </a:blip>
          <a:srcRect b="0" l="0" r="0" t="0"/>
          <a:stretch/>
        </p:blipFill>
        <p:spPr>
          <a:xfrm>
            <a:off x="7978986" y="2185503"/>
            <a:ext cx="4175437" cy="3221649"/>
          </a:xfrm>
          <a:prstGeom prst="rect">
            <a:avLst/>
          </a:prstGeom>
          <a:noFill/>
          <a:ln>
            <a:noFill/>
          </a:ln>
        </p:spPr>
      </p:pic>
      <p:grpSp>
        <p:nvGrpSpPr>
          <p:cNvPr id="1213" name="Google Shape;1213;p90"/>
          <p:cNvGrpSpPr/>
          <p:nvPr/>
        </p:nvGrpSpPr>
        <p:grpSpPr>
          <a:xfrm>
            <a:off x="5382767" y="3216910"/>
            <a:ext cx="2180843" cy="2853562"/>
            <a:chOff x="5382767" y="3216910"/>
            <a:chExt cx="2180843" cy="2853562"/>
          </a:xfrm>
        </p:grpSpPr>
        <p:pic>
          <p:nvPicPr>
            <p:cNvPr id="1214" name="Google Shape;1214;p90"/>
            <p:cNvPicPr preferRelativeResize="0"/>
            <p:nvPr/>
          </p:nvPicPr>
          <p:blipFill rotWithShape="1">
            <a:blip r:embed="rId6">
              <a:alphaModFix/>
            </a:blip>
            <a:srcRect b="0" l="0" r="0" t="0"/>
            <a:stretch/>
          </p:blipFill>
          <p:spPr>
            <a:xfrm>
              <a:off x="6431279" y="3633470"/>
              <a:ext cx="1132331" cy="2401671"/>
            </a:xfrm>
            <a:prstGeom prst="rect">
              <a:avLst/>
            </a:prstGeom>
            <a:noFill/>
            <a:ln>
              <a:noFill/>
            </a:ln>
          </p:spPr>
        </p:pic>
        <p:sp>
          <p:nvSpPr>
            <p:cNvPr id="1215" name="Google Shape;1215;p90"/>
            <p:cNvSpPr/>
            <p:nvPr/>
          </p:nvSpPr>
          <p:spPr>
            <a:xfrm>
              <a:off x="5410580" y="5361177"/>
              <a:ext cx="175260" cy="360680"/>
            </a:xfrm>
            <a:custGeom>
              <a:rect b="b" l="l" r="r" t="t"/>
              <a:pathLst>
                <a:path extrusionOk="0" h="360679" w="175260">
                  <a:moveTo>
                    <a:pt x="131064" y="0"/>
                  </a:moveTo>
                  <a:lnTo>
                    <a:pt x="131064" y="21844"/>
                  </a:lnTo>
                  <a:lnTo>
                    <a:pt x="101757" y="41251"/>
                  </a:lnTo>
                  <a:lnTo>
                    <a:pt x="75348" y="69261"/>
                  </a:lnTo>
                  <a:lnTo>
                    <a:pt x="52234" y="104840"/>
                  </a:lnTo>
                  <a:lnTo>
                    <a:pt x="32813" y="146958"/>
                  </a:lnTo>
                  <a:lnTo>
                    <a:pt x="17482" y="194583"/>
                  </a:lnTo>
                  <a:lnTo>
                    <a:pt x="6637" y="246686"/>
                  </a:lnTo>
                  <a:lnTo>
                    <a:pt x="677" y="302234"/>
                  </a:lnTo>
                  <a:lnTo>
                    <a:pt x="0" y="360197"/>
                  </a:lnTo>
                  <a:lnTo>
                    <a:pt x="5020" y="301459"/>
                  </a:lnTo>
                  <a:lnTo>
                    <a:pt x="15408" y="246487"/>
                  </a:lnTo>
                  <a:lnTo>
                    <a:pt x="30684" y="196354"/>
                  </a:lnTo>
                  <a:lnTo>
                    <a:pt x="50367" y="152132"/>
                  </a:lnTo>
                  <a:lnTo>
                    <a:pt x="73978" y="114894"/>
                  </a:lnTo>
                  <a:lnTo>
                    <a:pt x="101037" y="85712"/>
                  </a:lnTo>
                  <a:lnTo>
                    <a:pt x="131064" y="65659"/>
                  </a:lnTo>
                  <a:lnTo>
                    <a:pt x="131064" y="87630"/>
                  </a:lnTo>
                  <a:lnTo>
                    <a:pt x="174879" y="33401"/>
                  </a:lnTo>
                  <a:lnTo>
                    <a:pt x="131064"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6" name="Google Shape;1216;p90"/>
            <p:cNvSpPr/>
            <p:nvPr/>
          </p:nvSpPr>
          <p:spPr>
            <a:xfrm>
              <a:off x="5410199" y="5699468"/>
              <a:ext cx="175260" cy="370840"/>
            </a:xfrm>
            <a:custGeom>
              <a:rect b="b" l="l" r="r" t="t"/>
              <a:pathLst>
                <a:path extrusionOk="0" h="370839" w="175260">
                  <a:moveTo>
                    <a:pt x="0" y="0"/>
                  </a:moveTo>
                  <a:lnTo>
                    <a:pt x="0" y="43815"/>
                  </a:lnTo>
                  <a:lnTo>
                    <a:pt x="2824" y="102559"/>
                  </a:lnTo>
                  <a:lnTo>
                    <a:pt x="10966" y="157849"/>
                  </a:lnTo>
                  <a:lnTo>
                    <a:pt x="23932" y="208762"/>
                  </a:lnTo>
                  <a:lnTo>
                    <a:pt x="41225" y="254374"/>
                  </a:lnTo>
                  <a:lnTo>
                    <a:pt x="62350" y="293762"/>
                  </a:lnTo>
                  <a:lnTo>
                    <a:pt x="86811" y="326005"/>
                  </a:lnTo>
                  <a:lnTo>
                    <a:pt x="143761" y="365358"/>
                  </a:lnTo>
                  <a:lnTo>
                    <a:pt x="175260" y="370624"/>
                  </a:lnTo>
                  <a:lnTo>
                    <a:pt x="175260" y="326809"/>
                  </a:lnTo>
                  <a:lnTo>
                    <a:pt x="143761" y="321543"/>
                  </a:lnTo>
                  <a:lnTo>
                    <a:pt x="114113" y="306363"/>
                  </a:lnTo>
                  <a:lnTo>
                    <a:pt x="62350" y="249947"/>
                  </a:lnTo>
                  <a:lnTo>
                    <a:pt x="41225" y="210559"/>
                  </a:lnTo>
                  <a:lnTo>
                    <a:pt x="23932" y="164947"/>
                  </a:lnTo>
                  <a:lnTo>
                    <a:pt x="10966" y="114034"/>
                  </a:lnTo>
                  <a:lnTo>
                    <a:pt x="2824" y="58744"/>
                  </a:lnTo>
                  <a:lnTo>
                    <a:pt x="0" y="0"/>
                  </a:lnTo>
                  <a:close/>
                </a:path>
              </a:pathLst>
            </a:custGeom>
            <a:solidFill>
              <a:srgbClr val="375C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7" name="Google Shape;1217;p90"/>
            <p:cNvSpPr/>
            <p:nvPr/>
          </p:nvSpPr>
          <p:spPr>
            <a:xfrm>
              <a:off x="5410199" y="5361177"/>
              <a:ext cx="175260" cy="709295"/>
            </a:xfrm>
            <a:custGeom>
              <a:rect b="b" l="l" r="r" t="t"/>
              <a:pathLst>
                <a:path extrusionOk="0" h="709295" w="175260">
                  <a:moveTo>
                    <a:pt x="0" y="338289"/>
                  </a:moveTo>
                  <a:lnTo>
                    <a:pt x="2824" y="397034"/>
                  </a:lnTo>
                  <a:lnTo>
                    <a:pt x="10966" y="452324"/>
                  </a:lnTo>
                  <a:lnTo>
                    <a:pt x="23932" y="503237"/>
                  </a:lnTo>
                  <a:lnTo>
                    <a:pt x="41225" y="548849"/>
                  </a:lnTo>
                  <a:lnTo>
                    <a:pt x="62350" y="588237"/>
                  </a:lnTo>
                  <a:lnTo>
                    <a:pt x="86811" y="620480"/>
                  </a:lnTo>
                  <a:lnTo>
                    <a:pt x="143761" y="659833"/>
                  </a:lnTo>
                  <a:lnTo>
                    <a:pt x="175260" y="665099"/>
                  </a:lnTo>
                  <a:lnTo>
                    <a:pt x="175260" y="708914"/>
                  </a:lnTo>
                  <a:lnTo>
                    <a:pt x="114113" y="688468"/>
                  </a:lnTo>
                  <a:lnTo>
                    <a:pt x="62350" y="632052"/>
                  </a:lnTo>
                  <a:lnTo>
                    <a:pt x="41225" y="592664"/>
                  </a:lnTo>
                  <a:lnTo>
                    <a:pt x="23932" y="547052"/>
                  </a:lnTo>
                  <a:lnTo>
                    <a:pt x="10966" y="496139"/>
                  </a:lnTo>
                  <a:lnTo>
                    <a:pt x="2824" y="440849"/>
                  </a:lnTo>
                  <a:lnTo>
                    <a:pt x="0" y="382104"/>
                  </a:lnTo>
                  <a:lnTo>
                    <a:pt x="0" y="338289"/>
                  </a:lnTo>
                  <a:lnTo>
                    <a:pt x="3222" y="275785"/>
                  </a:lnTo>
                  <a:lnTo>
                    <a:pt x="12529" y="216899"/>
                  </a:lnTo>
                  <a:lnTo>
                    <a:pt x="27382" y="162918"/>
                  </a:lnTo>
                  <a:lnTo>
                    <a:pt x="47239" y="115133"/>
                  </a:lnTo>
                  <a:lnTo>
                    <a:pt x="71562" y="74833"/>
                  </a:lnTo>
                  <a:lnTo>
                    <a:pt x="99810" y="43307"/>
                  </a:lnTo>
                  <a:lnTo>
                    <a:pt x="131445" y="21844"/>
                  </a:lnTo>
                  <a:lnTo>
                    <a:pt x="131445" y="0"/>
                  </a:lnTo>
                  <a:lnTo>
                    <a:pt x="175260" y="33401"/>
                  </a:lnTo>
                  <a:lnTo>
                    <a:pt x="131445" y="87630"/>
                  </a:lnTo>
                  <a:lnTo>
                    <a:pt x="131445" y="65659"/>
                  </a:lnTo>
                  <a:lnTo>
                    <a:pt x="101418" y="85712"/>
                  </a:lnTo>
                  <a:lnTo>
                    <a:pt x="74359" y="114894"/>
                  </a:lnTo>
                  <a:lnTo>
                    <a:pt x="50748" y="152132"/>
                  </a:lnTo>
                  <a:lnTo>
                    <a:pt x="31065" y="196354"/>
                  </a:lnTo>
                  <a:lnTo>
                    <a:pt x="15789" y="246487"/>
                  </a:lnTo>
                  <a:lnTo>
                    <a:pt x="5401" y="301459"/>
                  </a:lnTo>
                  <a:lnTo>
                    <a:pt x="380" y="360197"/>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90"/>
            <p:cNvSpPr/>
            <p:nvPr/>
          </p:nvSpPr>
          <p:spPr>
            <a:xfrm>
              <a:off x="5387720" y="4643374"/>
              <a:ext cx="173355" cy="359410"/>
            </a:xfrm>
            <a:custGeom>
              <a:rect b="b" l="l" r="r" t="t"/>
              <a:pathLst>
                <a:path extrusionOk="0" h="359410" w="173354">
                  <a:moveTo>
                    <a:pt x="129920" y="0"/>
                  </a:moveTo>
                  <a:lnTo>
                    <a:pt x="129920" y="21717"/>
                  </a:lnTo>
                  <a:lnTo>
                    <a:pt x="100882" y="41066"/>
                  </a:lnTo>
                  <a:lnTo>
                    <a:pt x="74705" y="68998"/>
                  </a:lnTo>
                  <a:lnTo>
                    <a:pt x="51788" y="104488"/>
                  </a:lnTo>
                  <a:lnTo>
                    <a:pt x="32527" y="146510"/>
                  </a:lnTo>
                  <a:lnTo>
                    <a:pt x="17321" y="194038"/>
                  </a:lnTo>
                  <a:lnTo>
                    <a:pt x="6566" y="246048"/>
                  </a:lnTo>
                  <a:lnTo>
                    <a:pt x="660" y="301514"/>
                  </a:lnTo>
                  <a:lnTo>
                    <a:pt x="0" y="359409"/>
                  </a:lnTo>
                  <a:lnTo>
                    <a:pt x="4950" y="300728"/>
                  </a:lnTo>
                  <a:lnTo>
                    <a:pt x="15237" y="245800"/>
                  </a:lnTo>
                  <a:lnTo>
                    <a:pt x="30381" y="195701"/>
                  </a:lnTo>
                  <a:lnTo>
                    <a:pt x="49901" y="151509"/>
                  </a:lnTo>
                  <a:lnTo>
                    <a:pt x="73317" y="114301"/>
                  </a:lnTo>
                  <a:lnTo>
                    <a:pt x="100150" y="85156"/>
                  </a:lnTo>
                  <a:lnTo>
                    <a:pt x="129920" y="65150"/>
                  </a:lnTo>
                  <a:lnTo>
                    <a:pt x="129920" y="86868"/>
                  </a:lnTo>
                  <a:lnTo>
                    <a:pt x="173354" y="33019"/>
                  </a:lnTo>
                  <a:lnTo>
                    <a:pt x="12992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9" name="Google Shape;1219;p90"/>
            <p:cNvSpPr/>
            <p:nvPr/>
          </p:nvSpPr>
          <p:spPr>
            <a:xfrm>
              <a:off x="5387339" y="4981067"/>
              <a:ext cx="173990" cy="370205"/>
            </a:xfrm>
            <a:custGeom>
              <a:rect b="b" l="l" r="r" t="t"/>
              <a:pathLst>
                <a:path extrusionOk="0" h="370204" w="173989">
                  <a:moveTo>
                    <a:pt x="0" y="0"/>
                  </a:moveTo>
                  <a:lnTo>
                    <a:pt x="0" y="43306"/>
                  </a:lnTo>
                  <a:lnTo>
                    <a:pt x="2797" y="101997"/>
                  </a:lnTo>
                  <a:lnTo>
                    <a:pt x="10862" y="157227"/>
                  </a:lnTo>
                  <a:lnTo>
                    <a:pt x="23706" y="208077"/>
                  </a:lnTo>
                  <a:lnTo>
                    <a:pt x="40840" y="253628"/>
                  </a:lnTo>
                  <a:lnTo>
                    <a:pt x="61775" y="292960"/>
                  </a:lnTo>
                  <a:lnTo>
                    <a:pt x="86021" y="325152"/>
                  </a:lnTo>
                  <a:lnTo>
                    <a:pt x="142490" y="364441"/>
                  </a:lnTo>
                  <a:lnTo>
                    <a:pt x="173736" y="369696"/>
                  </a:lnTo>
                  <a:lnTo>
                    <a:pt x="173736" y="326262"/>
                  </a:lnTo>
                  <a:lnTo>
                    <a:pt x="142490" y="321007"/>
                  </a:lnTo>
                  <a:lnTo>
                    <a:pt x="113089" y="305853"/>
                  </a:lnTo>
                  <a:lnTo>
                    <a:pt x="61775" y="249537"/>
                  </a:lnTo>
                  <a:lnTo>
                    <a:pt x="40840" y="210216"/>
                  </a:lnTo>
                  <a:lnTo>
                    <a:pt x="23706" y="164681"/>
                  </a:lnTo>
                  <a:lnTo>
                    <a:pt x="10862" y="113852"/>
                  </a:lnTo>
                  <a:lnTo>
                    <a:pt x="2797" y="58652"/>
                  </a:lnTo>
                  <a:lnTo>
                    <a:pt x="0" y="0"/>
                  </a:lnTo>
                  <a:close/>
                </a:path>
              </a:pathLst>
            </a:custGeom>
            <a:solidFill>
              <a:srgbClr val="375C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90"/>
            <p:cNvSpPr/>
            <p:nvPr/>
          </p:nvSpPr>
          <p:spPr>
            <a:xfrm>
              <a:off x="5387339" y="4643374"/>
              <a:ext cx="173990" cy="707390"/>
            </a:xfrm>
            <a:custGeom>
              <a:rect b="b" l="l" r="r" t="t"/>
              <a:pathLst>
                <a:path extrusionOk="0" h="707389" w="173989">
                  <a:moveTo>
                    <a:pt x="0" y="337693"/>
                  </a:moveTo>
                  <a:lnTo>
                    <a:pt x="2797" y="396345"/>
                  </a:lnTo>
                  <a:lnTo>
                    <a:pt x="10862" y="451545"/>
                  </a:lnTo>
                  <a:lnTo>
                    <a:pt x="23706" y="502374"/>
                  </a:lnTo>
                  <a:lnTo>
                    <a:pt x="40840" y="547909"/>
                  </a:lnTo>
                  <a:lnTo>
                    <a:pt x="61775" y="587230"/>
                  </a:lnTo>
                  <a:lnTo>
                    <a:pt x="86021" y="619416"/>
                  </a:lnTo>
                  <a:lnTo>
                    <a:pt x="142490" y="658700"/>
                  </a:lnTo>
                  <a:lnTo>
                    <a:pt x="173736" y="663956"/>
                  </a:lnTo>
                  <a:lnTo>
                    <a:pt x="173736" y="707389"/>
                  </a:lnTo>
                  <a:lnTo>
                    <a:pt x="113089" y="686979"/>
                  </a:lnTo>
                  <a:lnTo>
                    <a:pt x="61775" y="630653"/>
                  </a:lnTo>
                  <a:lnTo>
                    <a:pt x="40840" y="591321"/>
                  </a:lnTo>
                  <a:lnTo>
                    <a:pt x="23706" y="545770"/>
                  </a:lnTo>
                  <a:lnTo>
                    <a:pt x="10862" y="494920"/>
                  </a:lnTo>
                  <a:lnTo>
                    <a:pt x="2797" y="439690"/>
                  </a:lnTo>
                  <a:lnTo>
                    <a:pt x="0" y="381000"/>
                  </a:lnTo>
                  <a:lnTo>
                    <a:pt x="0" y="337693"/>
                  </a:lnTo>
                  <a:lnTo>
                    <a:pt x="3192" y="275276"/>
                  </a:lnTo>
                  <a:lnTo>
                    <a:pt x="12414" y="216467"/>
                  </a:lnTo>
                  <a:lnTo>
                    <a:pt x="27132" y="162557"/>
                  </a:lnTo>
                  <a:lnTo>
                    <a:pt x="46813" y="114836"/>
                  </a:lnTo>
                  <a:lnTo>
                    <a:pt x="70923" y="74595"/>
                  </a:lnTo>
                  <a:lnTo>
                    <a:pt x="98931" y="43125"/>
                  </a:lnTo>
                  <a:lnTo>
                    <a:pt x="130301" y="21717"/>
                  </a:lnTo>
                  <a:lnTo>
                    <a:pt x="130301" y="0"/>
                  </a:lnTo>
                  <a:lnTo>
                    <a:pt x="173736" y="33019"/>
                  </a:lnTo>
                  <a:lnTo>
                    <a:pt x="130301" y="86868"/>
                  </a:lnTo>
                  <a:lnTo>
                    <a:pt x="130301" y="65150"/>
                  </a:lnTo>
                  <a:lnTo>
                    <a:pt x="100531" y="85156"/>
                  </a:lnTo>
                  <a:lnTo>
                    <a:pt x="73698" y="114301"/>
                  </a:lnTo>
                  <a:lnTo>
                    <a:pt x="50282" y="151509"/>
                  </a:lnTo>
                  <a:lnTo>
                    <a:pt x="30762" y="195701"/>
                  </a:lnTo>
                  <a:lnTo>
                    <a:pt x="15618" y="245800"/>
                  </a:lnTo>
                  <a:lnTo>
                    <a:pt x="5331" y="300728"/>
                  </a:lnTo>
                  <a:lnTo>
                    <a:pt x="381" y="359409"/>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90"/>
            <p:cNvSpPr/>
            <p:nvPr/>
          </p:nvSpPr>
          <p:spPr>
            <a:xfrm>
              <a:off x="5386196" y="3928618"/>
              <a:ext cx="175260" cy="359410"/>
            </a:xfrm>
            <a:custGeom>
              <a:rect b="b" l="l" r="r" t="t"/>
              <a:pathLst>
                <a:path extrusionOk="0" h="359410" w="175260">
                  <a:moveTo>
                    <a:pt x="131063" y="0"/>
                  </a:moveTo>
                  <a:lnTo>
                    <a:pt x="131063" y="21843"/>
                  </a:lnTo>
                  <a:lnTo>
                    <a:pt x="101757" y="41198"/>
                  </a:lnTo>
                  <a:lnTo>
                    <a:pt x="75348" y="69141"/>
                  </a:lnTo>
                  <a:lnTo>
                    <a:pt x="52234" y="104642"/>
                  </a:lnTo>
                  <a:lnTo>
                    <a:pt x="32813" y="146669"/>
                  </a:lnTo>
                  <a:lnTo>
                    <a:pt x="17482" y="194190"/>
                  </a:lnTo>
                  <a:lnTo>
                    <a:pt x="6637" y="246175"/>
                  </a:lnTo>
                  <a:lnTo>
                    <a:pt x="677" y="301592"/>
                  </a:lnTo>
                  <a:lnTo>
                    <a:pt x="0" y="359409"/>
                  </a:lnTo>
                  <a:lnTo>
                    <a:pt x="5020" y="300837"/>
                  </a:lnTo>
                  <a:lnTo>
                    <a:pt x="15408" y="246011"/>
                  </a:lnTo>
                  <a:lnTo>
                    <a:pt x="30684" y="196007"/>
                  </a:lnTo>
                  <a:lnTo>
                    <a:pt x="50367" y="151897"/>
                  </a:lnTo>
                  <a:lnTo>
                    <a:pt x="73978" y="114753"/>
                  </a:lnTo>
                  <a:lnTo>
                    <a:pt x="101037" y="85649"/>
                  </a:lnTo>
                  <a:lnTo>
                    <a:pt x="131063" y="65658"/>
                  </a:lnTo>
                  <a:lnTo>
                    <a:pt x="131063" y="87629"/>
                  </a:lnTo>
                  <a:lnTo>
                    <a:pt x="174878" y="33400"/>
                  </a:lnTo>
                  <a:lnTo>
                    <a:pt x="131063"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2" name="Google Shape;1222;p90"/>
            <p:cNvSpPr/>
            <p:nvPr/>
          </p:nvSpPr>
          <p:spPr>
            <a:xfrm>
              <a:off x="5385815" y="4266184"/>
              <a:ext cx="175260" cy="370205"/>
            </a:xfrm>
            <a:custGeom>
              <a:rect b="b" l="l" r="r" t="t"/>
              <a:pathLst>
                <a:path extrusionOk="0" h="370204" w="175260">
                  <a:moveTo>
                    <a:pt x="0" y="0"/>
                  </a:moveTo>
                  <a:lnTo>
                    <a:pt x="0" y="43815"/>
                  </a:lnTo>
                  <a:lnTo>
                    <a:pt x="2824" y="102425"/>
                  </a:lnTo>
                  <a:lnTo>
                    <a:pt x="10966" y="157584"/>
                  </a:lnTo>
                  <a:lnTo>
                    <a:pt x="23932" y="208374"/>
                  </a:lnTo>
                  <a:lnTo>
                    <a:pt x="41225" y="253873"/>
                  </a:lnTo>
                  <a:lnTo>
                    <a:pt x="62350" y="293162"/>
                  </a:lnTo>
                  <a:lnTo>
                    <a:pt x="86811" y="325322"/>
                  </a:lnTo>
                  <a:lnTo>
                    <a:pt x="143761" y="364572"/>
                  </a:lnTo>
                  <a:lnTo>
                    <a:pt x="175260" y="369824"/>
                  </a:lnTo>
                  <a:lnTo>
                    <a:pt x="175260" y="326009"/>
                  </a:lnTo>
                  <a:lnTo>
                    <a:pt x="143761" y="320757"/>
                  </a:lnTo>
                  <a:lnTo>
                    <a:pt x="114113" y="305617"/>
                  </a:lnTo>
                  <a:lnTo>
                    <a:pt x="62350" y="249347"/>
                  </a:lnTo>
                  <a:lnTo>
                    <a:pt x="41225" y="210058"/>
                  </a:lnTo>
                  <a:lnTo>
                    <a:pt x="23932" y="164559"/>
                  </a:lnTo>
                  <a:lnTo>
                    <a:pt x="10966" y="113769"/>
                  </a:lnTo>
                  <a:lnTo>
                    <a:pt x="2824" y="58610"/>
                  </a:lnTo>
                  <a:lnTo>
                    <a:pt x="0" y="0"/>
                  </a:lnTo>
                  <a:close/>
                </a:path>
              </a:pathLst>
            </a:custGeom>
            <a:solidFill>
              <a:srgbClr val="375C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3" name="Google Shape;1223;p90"/>
            <p:cNvSpPr/>
            <p:nvPr/>
          </p:nvSpPr>
          <p:spPr>
            <a:xfrm>
              <a:off x="5385815" y="3928618"/>
              <a:ext cx="175260" cy="707390"/>
            </a:xfrm>
            <a:custGeom>
              <a:rect b="b" l="l" r="r" t="t"/>
              <a:pathLst>
                <a:path extrusionOk="0" h="707389" w="175260">
                  <a:moveTo>
                    <a:pt x="0" y="337565"/>
                  </a:moveTo>
                  <a:lnTo>
                    <a:pt x="2824" y="396176"/>
                  </a:lnTo>
                  <a:lnTo>
                    <a:pt x="10966" y="451335"/>
                  </a:lnTo>
                  <a:lnTo>
                    <a:pt x="23932" y="502125"/>
                  </a:lnTo>
                  <a:lnTo>
                    <a:pt x="41225" y="547624"/>
                  </a:lnTo>
                  <a:lnTo>
                    <a:pt x="62350" y="586913"/>
                  </a:lnTo>
                  <a:lnTo>
                    <a:pt x="86811" y="619073"/>
                  </a:lnTo>
                  <a:lnTo>
                    <a:pt x="143761" y="658323"/>
                  </a:lnTo>
                  <a:lnTo>
                    <a:pt x="175260" y="663574"/>
                  </a:lnTo>
                  <a:lnTo>
                    <a:pt x="175260" y="707389"/>
                  </a:lnTo>
                  <a:lnTo>
                    <a:pt x="114113" y="686998"/>
                  </a:lnTo>
                  <a:lnTo>
                    <a:pt x="62350" y="630728"/>
                  </a:lnTo>
                  <a:lnTo>
                    <a:pt x="41225" y="591439"/>
                  </a:lnTo>
                  <a:lnTo>
                    <a:pt x="23932" y="545940"/>
                  </a:lnTo>
                  <a:lnTo>
                    <a:pt x="10966" y="495150"/>
                  </a:lnTo>
                  <a:lnTo>
                    <a:pt x="2824" y="439991"/>
                  </a:lnTo>
                  <a:lnTo>
                    <a:pt x="0" y="381380"/>
                  </a:lnTo>
                  <a:lnTo>
                    <a:pt x="0" y="337565"/>
                  </a:lnTo>
                  <a:lnTo>
                    <a:pt x="3222" y="275203"/>
                  </a:lnTo>
                  <a:lnTo>
                    <a:pt x="12529" y="216446"/>
                  </a:lnTo>
                  <a:lnTo>
                    <a:pt x="27382" y="162583"/>
                  </a:lnTo>
                  <a:lnTo>
                    <a:pt x="47239" y="114903"/>
                  </a:lnTo>
                  <a:lnTo>
                    <a:pt x="71562" y="74694"/>
                  </a:lnTo>
                  <a:lnTo>
                    <a:pt x="99810" y="43245"/>
                  </a:lnTo>
                  <a:lnTo>
                    <a:pt x="131445" y="21843"/>
                  </a:lnTo>
                  <a:lnTo>
                    <a:pt x="131445" y="0"/>
                  </a:lnTo>
                  <a:lnTo>
                    <a:pt x="175260" y="33400"/>
                  </a:lnTo>
                  <a:lnTo>
                    <a:pt x="131445" y="87629"/>
                  </a:lnTo>
                  <a:lnTo>
                    <a:pt x="131445" y="65658"/>
                  </a:lnTo>
                  <a:lnTo>
                    <a:pt x="101418" y="85649"/>
                  </a:lnTo>
                  <a:lnTo>
                    <a:pt x="74359" y="114753"/>
                  </a:lnTo>
                  <a:lnTo>
                    <a:pt x="50748" y="151897"/>
                  </a:lnTo>
                  <a:lnTo>
                    <a:pt x="31065" y="196007"/>
                  </a:lnTo>
                  <a:lnTo>
                    <a:pt x="15789" y="246011"/>
                  </a:lnTo>
                  <a:lnTo>
                    <a:pt x="5401" y="300837"/>
                  </a:lnTo>
                  <a:lnTo>
                    <a:pt x="381" y="359409"/>
                  </a:lnTo>
                </a:path>
              </a:pathLst>
            </a:custGeom>
            <a:noFill/>
            <a:ln cap="flat" cmpd="sng" w="12675">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90"/>
            <p:cNvSpPr/>
            <p:nvPr/>
          </p:nvSpPr>
          <p:spPr>
            <a:xfrm>
              <a:off x="5383148" y="3216910"/>
              <a:ext cx="173355" cy="360045"/>
            </a:xfrm>
            <a:custGeom>
              <a:rect b="b" l="l" r="r" t="t"/>
              <a:pathLst>
                <a:path extrusionOk="0" h="360045" w="173354">
                  <a:moveTo>
                    <a:pt x="129921" y="0"/>
                  </a:moveTo>
                  <a:lnTo>
                    <a:pt x="129921" y="21716"/>
                  </a:lnTo>
                  <a:lnTo>
                    <a:pt x="100882" y="41088"/>
                  </a:lnTo>
                  <a:lnTo>
                    <a:pt x="74705" y="69080"/>
                  </a:lnTo>
                  <a:lnTo>
                    <a:pt x="51788" y="104655"/>
                  </a:lnTo>
                  <a:lnTo>
                    <a:pt x="32527" y="146780"/>
                  </a:lnTo>
                  <a:lnTo>
                    <a:pt x="17321" y="194417"/>
                  </a:lnTo>
                  <a:lnTo>
                    <a:pt x="6566" y="246530"/>
                  </a:lnTo>
                  <a:lnTo>
                    <a:pt x="660" y="302085"/>
                  </a:lnTo>
                  <a:lnTo>
                    <a:pt x="0" y="360044"/>
                  </a:lnTo>
                  <a:lnTo>
                    <a:pt x="4950" y="301255"/>
                  </a:lnTo>
                  <a:lnTo>
                    <a:pt x="15237" y="246220"/>
                  </a:lnTo>
                  <a:lnTo>
                    <a:pt x="30381" y="196019"/>
                  </a:lnTo>
                  <a:lnTo>
                    <a:pt x="49901" y="151732"/>
                  </a:lnTo>
                  <a:lnTo>
                    <a:pt x="73317" y="114438"/>
                  </a:lnTo>
                  <a:lnTo>
                    <a:pt x="100150" y="85218"/>
                  </a:lnTo>
                  <a:lnTo>
                    <a:pt x="129921" y="65150"/>
                  </a:lnTo>
                  <a:lnTo>
                    <a:pt x="129921" y="86867"/>
                  </a:lnTo>
                  <a:lnTo>
                    <a:pt x="173354" y="33019"/>
                  </a:lnTo>
                  <a:lnTo>
                    <a:pt x="129921"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90"/>
            <p:cNvSpPr/>
            <p:nvPr/>
          </p:nvSpPr>
          <p:spPr>
            <a:xfrm>
              <a:off x="5382767" y="3555238"/>
              <a:ext cx="173990" cy="370840"/>
            </a:xfrm>
            <a:custGeom>
              <a:rect b="b" l="l" r="r" t="t"/>
              <a:pathLst>
                <a:path extrusionOk="0" h="370839" w="173989">
                  <a:moveTo>
                    <a:pt x="0" y="0"/>
                  </a:moveTo>
                  <a:lnTo>
                    <a:pt x="0" y="43434"/>
                  </a:lnTo>
                  <a:lnTo>
                    <a:pt x="2797" y="102250"/>
                  </a:lnTo>
                  <a:lnTo>
                    <a:pt x="10862" y="157604"/>
                  </a:lnTo>
                  <a:lnTo>
                    <a:pt x="23706" y="208571"/>
                  </a:lnTo>
                  <a:lnTo>
                    <a:pt x="40840" y="254230"/>
                  </a:lnTo>
                  <a:lnTo>
                    <a:pt x="61775" y="293657"/>
                  </a:lnTo>
                  <a:lnTo>
                    <a:pt x="86021" y="325929"/>
                  </a:lnTo>
                  <a:lnTo>
                    <a:pt x="142490" y="365316"/>
                  </a:lnTo>
                  <a:lnTo>
                    <a:pt x="173736" y="370586"/>
                  </a:lnTo>
                  <a:lnTo>
                    <a:pt x="173736" y="327151"/>
                  </a:lnTo>
                  <a:lnTo>
                    <a:pt x="142490" y="321882"/>
                  </a:lnTo>
                  <a:lnTo>
                    <a:pt x="113089" y="306689"/>
                  </a:lnTo>
                  <a:lnTo>
                    <a:pt x="61775" y="250223"/>
                  </a:lnTo>
                  <a:lnTo>
                    <a:pt x="40840" y="210796"/>
                  </a:lnTo>
                  <a:lnTo>
                    <a:pt x="23706" y="165137"/>
                  </a:lnTo>
                  <a:lnTo>
                    <a:pt x="10862" y="114170"/>
                  </a:lnTo>
                  <a:lnTo>
                    <a:pt x="2797" y="58816"/>
                  </a:lnTo>
                  <a:lnTo>
                    <a:pt x="0" y="0"/>
                  </a:lnTo>
                  <a:close/>
                </a:path>
              </a:pathLst>
            </a:custGeom>
            <a:solidFill>
              <a:srgbClr val="375C9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90"/>
            <p:cNvSpPr/>
            <p:nvPr/>
          </p:nvSpPr>
          <p:spPr>
            <a:xfrm>
              <a:off x="5382767" y="3216910"/>
              <a:ext cx="173990" cy="709295"/>
            </a:xfrm>
            <a:custGeom>
              <a:rect b="b" l="l" r="r" t="t"/>
              <a:pathLst>
                <a:path extrusionOk="0" h="709295" w="173989">
                  <a:moveTo>
                    <a:pt x="0" y="338327"/>
                  </a:moveTo>
                  <a:lnTo>
                    <a:pt x="2797" y="397144"/>
                  </a:lnTo>
                  <a:lnTo>
                    <a:pt x="10862" y="452498"/>
                  </a:lnTo>
                  <a:lnTo>
                    <a:pt x="23706" y="503465"/>
                  </a:lnTo>
                  <a:lnTo>
                    <a:pt x="40840" y="549124"/>
                  </a:lnTo>
                  <a:lnTo>
                    <a:pt x="61775" y="588551"/>
                  </a:lnTo>
                  <a:lnTo>
                    <a:pt x="86021" y="620823"/>
                  </a:lnTo>
                  <a:lnTo>
                    <a:pt x="142490" y="660210"/>
                  </a:lnTo>
                  <a:lnTo>
                    <a:pt x="173736" y="665479"/>
                  </a:lnTo>
                  <a:lnTo>
                    <a:pt x="173736" y="708913"/>
                  </a:lnTo>
                  <a:lnTo>
                    <a:pt x="113089" y="688451"/>
                  </a:lnTo>
                  <a:lnTo>
                    <a:pt x="61775" y="631985"/>
                  </a:lnTo>
                  <a:lnTo>
                    <a:pt x="40840" y="592558"/>
                  </a:lnTo>
                  <a:lnTo>
                    <a:pt x="23706" y="546899"/>
                  </a:lnTo>
                  <a:lnTo>
                    <a:pt x="10862" y="495932"/>
                  </a:lnTo>
                  <a:lnTo>
                    <a:pt x="2797" y="440578"/>
                  </a:lnTo>
                  <a:lnTo>
                    <a:pt x="0" y="381762"/>
                  </a:lnTo>
                  <a:lnTo>
                    <a:pt x="0" y="338327"/>
                  </a:lnTo>
                  <a:lnTo>
                    <a:pt x="3192" y="275796"/>
                  </a:lnTo>
                  <a:lnTo>
                    <a:pt x="12414" y="216865"/>
                  </a:lnTo>
                  <a:lnTo>
                    <a:pt x="27132" y="162835"/>
                  </a:lnTo>
                  <a:lnTo>
                    <a:pt x="46813" y="115006"/>
                  </a:lnTo>
                  <a:lnTo>
                    <a:pt x="70923" y="74677"/>
                  </a:lnTo>
                  <a:lnTo>
                    <a:pt x="98931" y="43147"/>
                  </a:lnTo>
                  <a:lnTo>
                    <a:pt x="130302" y="21716"/>
                  </a:lnTo>
                  <a:lnTo>
                    <a:pt x="130302" y="0"/>
                  </a:lnTo>
                  <a:lnTo>
                    <a:pt x="173736" y="33019"/>
                  </a:lnTo>
                  <a:lnTo>
                    <a:pt x="130302" y="86867"/>
                  </a:lnTo>
                  <a:lnTo>
                    <a:pt x="130302" y="65150"/>
                  </a:lnTo>
                  <a:lnTo>
                    <a:pt x="100531" y="85218"/>
                  </a:lnTo>
                  <a:lnTo>
                    <a:pt x="73698" y="114438"/>
                  </a:lnTo>
                  <a:lnTo>
                    <a:pt x="50282" y="151732"/>
                  </a:lnTo>
                  <a:lnTo>
                    <a:pt x="30762" y="196019"/>
                  </a:lnTo>
                  <a:lnTo>
                    <a:pt x="15618" y="246220"/>
                  </a:lnTo>
                  <a:lnTo>
                    <a:pt x="5331" y="301255"/>
                  </a:lnTo>
                  <a:lnTo>
                    <a:pt x="381" y="360044"/>
                  </a:lnTo>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27" name="Google Shape;1227;p90"/>
          <p:cNvSpPr txBox="1"/>
          <p:nvPr/>
        </p:nvSpPr>
        <p:spPr>
          <a:xfrm>
            <a:off x="5153659" y="3414776"/>
            <a:ext cx="270510" cy="242697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600">
                <a:solidFill>
                  <a:srgbClr val="006FC0"/>
                </a:solidFill>
                <a:latin typeface="Calibri"/>
                <a:ea typeface="Calibri"/>
                <a:cs typeface="Calibri"/>
                <a:sym typeface="Calibri"/>
              </a:rPr>
              <a:t>CL</a:t>
            </a:r>
            <a:endParaRPr sz="16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1300">
              <a:solidFill>
                <a:schemeClr val="dk1"/>
              </a:solidFill>
              <a:latin typeface="Calibri"/>
              <a:ea typeface="Calibri"/>
              <a:cs typeface="Calibri"/>
              <a:sym typeface="Calibri"/>
            </a:endParaRPr>
          </a:p>
          <a:p>
            <a:pPr indent="-12065" lvl="0" marL="24130" marR="0" rtl="0" algn="l">
              <a:lnSpc>
                <a:spcPct val="100000"/>
              </a:lnSpc>
              <a:spcBef>
                <a:spcPts val="0"/>
              </a:spcBef>
              <a:spcAft>
                <a:spcPts val="0"/>
              </a:spcAft>
              <a:buNone/>
            </a:pPr>
            <a:r>
              <a:rPr b="1" lang="en-US" sz="1600">
                <a:solidFill>
                  <a:srgbClr val="006FC0"/>
                </a:solidFill>
                <a:latin typeface="Calibri"/>
                <a:ea typeface="Calibri"/>
                <a:cs typeface="Calibri"/>
                <a:sym typeface="Calibri"/>
              </a:rPr>
              <a:t>CL</a:t>
            </a:r>
            <a:endParaRPr sz="1600">
              <a:solidFill>
                <a:schemeClr val="dk1"/>
              </a:solidFill>
              <a:latin typeface="Calibri"/>
              <a:ea typeface="Calibri"/>
              <a:cs typeface="Calibri"/>
              <a:sym typeface="Calibri"/>
            </a:endParaRPr>
          </a:p>
          <a:p>
            <a:pPr indent="-41275" lvl="0" marL="64769" marR="5080" rtl="0" algn="l">
              <a:lnSpc>
                <a:spcPct val="291400"/>
              </a:lnSpc>
              <a:spcBef>
                <a:spcPts val="325"/>
              </a:spcBef>
              <a:spcAft>
                <a:spcPts val="0"/>
              </a:spcAft>
              <a:buNone/>
            </a:pPr>
            <a:r>
              <a:rPr b="1" lang="en-US" sz="1600">
                <a:solidFill>
                  <a:srgbClr val="006FC0"/>
                </a:solidFill>
                <a:latin typeface="Calibri"/>
                <a:ea typeface="Calibri"/>
                <a:cs typeface="Calibri"/>
                <a:sym typeface="Calibri"/>
              </a:rPr>
              <a:t>CL  CL</a:t>
            </a:r>
            <a:endParaRPr sz="1600">
              <a:solidFill>
                <a:schemeClr val="dk1"/>
              </a:solidFill>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91"/>
          <p:cNvSpPr txBox="1"/>
          <p:nvPr/>
        </p:nvSpPr>
        <p:spPr>
          <a:xfrm>
            <a:off x="4944534" y="278765"/>
            <a:ext cx="7161954" cy="5905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70C0"/>
              </a:buClr>
              <a:buSzPts val="3700"/>
              <a:buFont typeface="Trebuchet MS"/>
              <a:buNone/>
            </a:pPr>
            <a:r>
              <a:rPr b="1" lang="en-US" sz="3700">
                <a:solidFill>
                  <a:srgbClr val="0070C0"/>
                </a:solidFill>
                <a:latin typeface="Trebuchet MS"/>
                <a:ea typeface="Trebuchet MS"/>
                <a:cs typeface="Trebuchet MS"/>
                <a:sym typeface="Trebuchet MS"/>
              </a:rPr>
              <a:t>Activation Record (Ex 2)</a:t>
            </a:r>
            <a:endParaRPr sz="3700">
              <a:solidFill>
                <a:schemeClr val="dk1"/>
              </a:solidFill>
              <a:latin typeface="Trebuchet MS"/>
              <a:ea typeface="Trebuchet MS"/>
              <a:cs typeface="Trebuchet MS"/>
              <a:sym typeface="Trebuchet MS"/>
            </a:endParaRPr>
          </a:p>
        </p:txBody>
      </p:sp>
      <p:sp>
        <p:nvSpPr>
          <p:cNvPr id="1233" name="Google Shape;1233;p91"/>
          <p:cNvSpPr/>
          <p:nvPr/>
        </p:nvSpPr>
        <p:spPr>
          <a:xfrm>
            <a:off x="406400" y="117695"/>
            <a:ext cx="4175760" cy="6273165"/>
          </a:xfrm>
          <a:custGeom>
            <a:rect b="b" l="l" r="r" t="t"/>
            <a:pathLst>
              <a:path extrusionOk="0" h="6273165" w="3131820">
                <a:moveTo>
                  <a:pt x="0" y="0"/>
                </a:moveTo>
                <a:lnTo>
                  <a:pt x="3131601" y="0"/>
                </a:lnTo>
                <a:lnTo>
                  <a:pt x="3131601" y="6273165"/>
                </a:lnTo>
                <a:lnTo>
                  <a:pt x="0" y="6273165"/>
                </a:lnTo>
                <a:lnTo>
                  <a:pt x="0" y="0"/>
                </a:lnTo>
                <a:close/>
              </a:path>
            </a:pathLst>
          </a:custGeom>
          <a:noFill/>
          <a:ln cap="flat" cmpd="sng" w="9525">
            <a:solidFill>
              <a:srgbClr val="E46C0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4" name="Google Shape;1234;p91"/>
          <p:cNvSpPr txBox="1"/>
          <p:nvPr>
            <p:ph idx="4294967295" type="title"/>
          </p:nvPr>
        </p:nvSpPr>
        <p:spPr>
          <a:xfrm>
            <a:off x="457200" y="101600"/>
            <a:ext cx="1740747"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400"/>
              <a:buFont typeface="Courier New"/>
              <a:buNone/>
            </a:pPr>
            <a:r>
              <a:rPr b="1" i="0" lang="en-US" sz="2400" u="none" cap="none" strike="noStrike">
                <a:solidFill>
                  <a:srgbClr val="000000"/>
                </a:solidFill>
                <a:latin typeface="Courier New"/>
                <a:ea typeface="Courier New"/>
                <a:cs typeface="Courier New"/>
                <a:sym typeface="Courier New"/>
              </a:rPr>
              <a:t>main(){</a:t>
            </a:r>
            <a:endParaRPr b="1" i="0" sz="2400" u="none" cap="none" strike="noStrike">
              <a:solidFill>
                <a:srgbClr val="C55A11"/>
              </a:solidFill>
              <a:latin typeface="Courier New"/>
              <a:ea typeface="Courier New"/>
              <a:cs typeface="Courier New"/>
              <a:sym typeface="Courier New"/>
            </a:endParaRPr>
          </a:p>
        </p:txBody>
      </p:sp>
      <p:sp>
        <p:nvSpPr>
          <p:cNvPr id="1235" name="Google Shape;1235;p91"/>
          <p:cNvSpPr txBox="1"/>
          <p:nvPr/>
        </p:nvSpPr>
        <p:spPr>
          <a:xfrm>
            <a:off x="1432722" y="444501"/>
            <a:ext cx="2838874" cy="3377143"/>
          </a:xfrm>
          <a:prstGeom prst="rect">
            <a:avLst/>
          </a:prstGeom>
          <a:noFill/>
          <a:ln>
            <a:noFill/>
          </a:ln>
        </p:spPr>
        <p:txBody>
          <a:bodyPr anchorCtr="0" anchor="t" bIns="0" lIns="0" spcFirstLastPara="1" rIns="0" wrap="square" tIns="12700">
            <a:spAutoFit/>
          </a:bodyPr>
          <a:lstStyle/>
          <a:p>
            <a:pPr indent="0" lvl="0" marL="12700" marR="0" rtl="0" algn="l">
              <a:lnSpc>
                <a:spcPct val="116250"/>
              </a:lnSpc>
              <a:spcBef>
                <a:spcPts val="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p(){</a:t>
            </a:r>
            <a:endParaRPr sz="2400">
              <a:solidFill>
                <a:schemeClr val="dk1"/>
              </a:solidFill>
              <a:latin typeface="Courier New"/>
              <a:ea typeface="Courier New"/>
              <a:cs typeface="Courier New"/>
              <a:sym typeface="Courier New"/>
            </a:endParaRPr>
          </a:p>
          <a:p>
            <a:pPr indent="0" lvl="0" marL="469265" marR="553720" rtl="0" algn="l">
              <a:lnSpc>
                <a:spcPct val="112500"/>
              </a:lnSpc>
              <a:spcBef>
                <a:spcPts val="15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int a;  </a:t>
            </a:r>
            <a:r>
              <a:rPr b="1" lang="en-US" sz="2400">
                <a:solidFill>
                  <a:srgbClr val="E46C0A"/>
                </a:solidFill>
                <a:latin typeface="Courier New"/>
                <a:ea typeface="Courier New"/>
                <a:cs typeface="Courier New"/>
                <a:sym typeface="Courier New"/>
              </a:rPr>
              <a:t>q(){</a:t>
            </a:r>
            <a:endParaRPr sz="2400">
              <a:solidFill>
                <a:schemeClr val="dk1"/>
              </a:solidFill>
              <a:latin typeface="Courier New"/>
              <a:ea typeface="Courier New"/>
              <a:cs typeface="Courier New"/>
              <a:sym typeface="Courier New"/>
            </a:endParaRPr>
          </a:p>
          <a:p>
            <a:pPr indent="0" lvl="0" marL="1201420" marR="0" rtl="0" algn="l">
              <a:lnSpc>
                <a:spcPct val="106250"/>
              </a:lnSpc>
              <a:spcBef>
                <a:spcPts val="0"/>
              </a:spcBef>
              <a:spcAft>
                <a:spcPts val="0"/>
              </a:spcAft>
              <a:buClr>
                <a:srgbClr val="E46C0A"/>
              </a:buClr>
              <a:buSzPts val="2400"/>
              <a:buFont typeface="Courier New"/>
              <a:buNone/>
            </a:pPr>
            <a:r>
              <a:rPr b="1" lang="en-US" sz="2400">
                <a:solidFill>
                  <a:srgbClr val="E46C0A"/>
                </a:solidFill>
                <a:latin typeface="Courier New"/>
                <a:ea typeface="Courier New"/>
                <a:cs typeface="Courier New"/>
                <a:sym typeface="Courier New"/>
              </a:rPr>
              <a:t>int b</a:t>
            </a:r>
            <a:endParaRPr sz="2400">
              <a:solidFill>
                <a:schemeClr val="dk1"/>
              </a:solidFill>
              <a:latin typeface="Courier New"/>
              <a:ea typeface="Courier New"/>
              <a:cs typeface="Courier New"/>
              <a:sym typeface="Courier New"/>
            </a:endParaRPr>
          </a:p>
          <a:p>
            <a:pPr indent="0" lvl="0" marL="1201420" marR="0" rtl="0" algn="l">
              <a:lnSpc>
                <a:spcPct val="112500"/>
              </a:lnSpc>
              <a:spcBef>
                <a:spcPts val="0"/>
              </a:spcBef>
              <a:spcAft>
                <a:spcPts val="0"/>
              </a:spcAft>
              <a:buClr>
                <a:srgbClr val="E46C0A"/>
              </a:buClr>
              <a:buSzPts val="2400"/>
              <a:buFont typeface="Courier New"/>
              <a:buNone/>
            </a:pPr>
            <a:r>
              <a:rPr b="1" lang="en-US" sz="2400">
                <a:solidFill>
                  <a:srgbClr val="E46C0A"/>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639445" lvl="0" marL="469900" marR="828039" rtl="0" algn="l">
              <a:lnSpc>
                <a:spcPct val="112500"/>
              </a:lnSpc>
              <a:spcBef>
                <a:spcPts val="150"/>
              </a:spcBef>
              <a:spcAft>
                <a:spcPts val="0"/>
              </a:spcAft>
              <a:buClr>
                <a:srgbClr val="E46C0A"/>
              </a:buClr>
              <a:buSzPts val="2400"/>
              <a:buFont typeface="Courier New"/>
              <a:buNone/>
            </a:pPr>
            <a:r>
              <a:rPr b="1" lang="en-US" sz="2400">
                <a:solidFill>
                  <a:srgbClr val="E46C0A"/>
                </a:solidFill>
                <a:latin typeface="Courier New"/>
                <a:ea typeface="Courier New"/>
                <a:cs typeface="Courier New"/>
                <a:sym typeface="Courier New"/>
              </a:rPr>
              <a:t>}  </a:t>
            </a:r>
            <a:r>
              <a:rPr b="1" lang="en-US" sz="2400">
                <a:solidFill>
                  <a:srgbClr val="0070C0"/>
                </a:solidFill>
                <a:latin typeface="Courier New"/>
                <a:ea typeface="Courier New"/>
                <a:cs typeface="Courier New"/>
                <a:sym typeface="Courier New"/>
              </a:rPr>
              <a:t>q();</a:t>
            </a:r>
            <a:endParaRPr sz="2400">
              <a:solidFill>
                <a:schemeClr val="dk1"/>
              </a:solidFill>
              <a:latin typeface="Courier New"/>
              <a:ea typeface="Courier New"/>
              <a:cs typeface="Courier New"/>
              <a:sym typeface="Courier New"/>
            </a:endParaRPr>
          </a:p>
          <a:p>
            <a:pPr indent="0" lvl="0" marL="12700" marR="0" rtl="0" algn="l">
              <a:lnSpc>
                <a:spcPct val="110000"/>
              </a:lnSpc>
              <a:spcBef>
                <a:spcPts val="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36" name="Google Shape;1236;p91"/>
          <p:cNvSpPr txBox="1"/>
          <p:nvPr/>
        </p:nvSpPr>
        <p:spPr>
          <a:xfrm>
            <a:off x="1432719" y="3530600"/>
            <a:ext cx="2107354" cy="1704441"/>
          </a:xfrm>
          <a:prstGeom prst="rect">
            <a:avLst/>
          </a:prstGeom>
          <a:noFill/>
          <a:ln>
            <a:noFill/>
          </a:ln>
        </p:spPr>
        <p:txBody>
          <a:bodyPr anchorCtr="0" anchor="t" bIns="0" lIns="0" spcFirstLastPara="1" rIns="0" wrap="square" tIns="12700">
            <a:spAutoFit/>
          </a:bodyPr>
          <a:lstStyle/>
          <a:p>
            <a:pPr indent="0" lvl="0" marL="12700" marR="0" rtl="0" algn="l">
              <a:lnSpc>
                <a:spcPct val="116250"/>
              </a:lnSpc>
              <a:spcBef>
                <a:spcPts val="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s(){</a:t>
            </a:r>
            <a:endParaRPr sz="2400">
              <a:solidFill>
                <a:schemeClr val="dk1"/>
              </a:solidFill>
              <a:latin typeface="Courier New"/>
              <a:ea typeface="Courier New"/>
              <a:cs typeface="Courier New"/>
              <a:sym typeface="Courier New"/>
            </a:endParaRPr>
          </a:p>
          <a:p>
            <a:pPr indent="0" lvl="0" marL="469900" marR="0" rtl="0" algn="l">
              <a:lnSpc>
                <a:spcPct val="112500"/>
              </a:lnSpc>
              <a:spcBef>
                <a:spcPts val="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int c;</a:t>
            </a:r>
            <a:endParaRPr sz="2400">
              <a:solidFill>
                <a:schemeClr val="dk1"/>
              </a:solidFill>
              <a:latin typeface="Courier New"/>
              <a:ea typeface="Courier New"/>
              <a:cs typeface="Courier New"/>
              <a:sym typeface="Courier New"/>
            </a:endParaRPr>
          </a:p>
          <a:p>
            <a:pPr indent="0" lvl="0" marL="469900" marR="0" rtl="0" algn="l">
              <a:lnSpc>
                <a:spcPct val="112500"/>
              </a:lnSpc>
              <a:spcBef>
                <a:spcPts val="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a:p>
            <a:pPr indent="0" lvl="0" marL="12700" marR="0" rtl="0" algn="l">
              <a:lnSpc>
                <a:spcPct val="116250"/>
              </a:lnSpc>
              <a:spcBef>
                <a:spcPts val="0"/>
              </a:spcBef>
              <a:spcAft>
                <a:spcPts val="0"/>
              </a:spcAft>
              <a:buClr>
                <a:srgbClr val="0070C0"/>
              </a:buClr>
              <a:buSzPts val="2400"/>
              <a:buFont typeface="Courier New"/>
              <a:buNone/>
            </a:pPr>
            <a:r>
              <a:rPr b="1" lang="en-US" sz="2400">
                <a:solidFill>
                  <a:srgbClr val="0070C0"/>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37" name="Google Shape;1237;p91"/>
          <p:cNvSpPr txBox="1"/>
          <p:nvPr/>
        </p:nvSpPr>
        <p:spPr>
          <a:xfrm>
            <a:off x="457200" y="5245100"/>
            <a:ext cx="1741594" cy="1287084"/>
          </a:xfrm>
          <a:prstGeom prst="rect">
            <a:avLst/>
          </a:prstGeom>
          <a:noFill/>
          <a:ln>
            <a:noFill/>
          </a:ln>
        </p:spPr>
        <p:txBody>
          <a:bodyPr anchorCtr="0" anchor="t" bIns="0" lIns="0" spcFirstLastPara="1" rIns="0" wrap="square" tIns="12700">
            <a:spAutoFit/>
          </a:bodyPr>
          <a:lstStyle/>
          <a:p>
            <a:pPr indent="0" lvl="0" marL="561340" marR="0" rtl="0" algn="l">
              <a:lnSpc>
                <a:spcPct val="116250"/>
              </a:lnSpc>
              <a:spcBef>
                <a:spcPts val="0"/>
              </a:spcBef>
              <a:spcAft>
                <a:spcPts val="0"/>
              </a:spcAft>
              <a:buClr>
                <a:srgbClr val="FF0000"/>
              </a:buClr>
              <a:buSzPts val="2400"/>
              <a:buFont typeface="Courier New"/>
              <a:buNone/>
            </a:pPr>
            <a:r>
              <a:rPr b="1" lang="en-US" sz="2400">
                <a:solidFill>
                  <a:srgbClr val="FF0000"/>
                </a:solidFill>
                <a:latin typeface="Courier New"/>
                <a:ea typeface="Courier New"/>
                <a:cs typeface="Courier New"/>
                <a:sym typeface="Courier New"/>
              </a:rPr>
              <a:t>p();</a:t>
            </a:r>
            <a:endParaRPr sz="2400">
              <a:solidFill>
                <a:schemeClr val="dk1"/>
              </a:solidFill>
              <a:latin typeface="Courier New"/>
              <a:ea typeface="Courier New"/>
              <a:cs typeface="Courier New"/>
              <a:sym typeface="Courier New"/>
            </a:endParaRPr>
          </a:p>
          <a:p>
            <a:pPr indent="0" lvl="0" marL="561340" marR="0" rtl="0" algn="l">
              <a:lnSpc>
                <a:spcPct val="112500"/>
              </a:lnSpc>
              <a:spcBef>
                <a:spcPts val="0"/>
              </a:spcBef>
              <a:spcAft>
                <a:spcPts val="0"/>
              </a:spcAft>
              <a:buClr>
                <a:srgbClr val="FF0000"/>
              </a:buClr>
              <a:buSzPts val="2400"/>
              <a:buFont typeface="Courier New"/>
              <a:buNone/>
            </a:pPr>
            <a:r>
              <a:rPr b="1" lang="en-US" sz="2400">
                <a:solidFill>
                  <a:srgbClr val="FF0000"/>
                </a:solidFill>
                <a:latin typeface="Courier New"/>
                <a:ea typeface="Courier New"/>
                <a:cs typeface="Courier New"/>
                <a:sym typeface="Courier New"/>
              </a:rPr>
              <a:t>s();</a:t>
            </a:r>
            <a:endParaRPr sz="2400">
              <a:solidFill>
                <a:schemeClr val="dk1"/>
              </a:solidFill>
              <a:latin typeface="Courier New"/>
              <a:ea typeface="Courier New"/>
              <a:cs typeface="Courier New"/>
              <a:sym typeface="Courier New"/>
            </a:endParaRPr>
          </a:p>
          <a:p>
            <a:pPr indent="0" lvl="0" marL="12700" marR="0" rtl="0" algn="l">
              <a:lnSpc>
                <a:spcPct val="116250"/>
              </a:lnSpc>
              <a:spcBef>
                <a:spcPts val="0"/>
              </a:spcBef>
              <a:spcAft>
                <a:spcPts val="0"/>
              </a:spcAft>
              <a:buClr>
                <a:schemeClr val="dk1"/>
              </a:buClr>
              <a:buSzPts val="2400"/>
              <a:buFont typeface="Courier New"/>
              <a:buNone/>
            </a:pPr>
            <a:r>
              <a:rPr b="1" lang="en-US" sz="2400">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38" name="Google Shape;1238;p91"/>
          <p:cNvSpPr txBox="1"/>
          <p:nvPr/>
        </p:nvSpPr>
        <p:spPr>
          <a:xfrm>
            <a:off x="10989734" y="3898900"/>
            <a:ext cx="50715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FF0000"/>
              </a:buClr>
              <a:buSzPts val="2400"/>
              <a:buFont typeface="Trebuchet MS"/>
              <a:buNone/>
            </a:pPr>
            <a:r>
              <a:rPr b="1" lang="en-US" sz="2400">
                <a:solidFill>
                  <a:srgbClr val="FF000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grpSp>
        <p:nvGrpSpPr>
          <p:cNvPr id="1239" name="Google Shape;1239;p91"/>
          <p:cNvGrpSpPr/>
          <p:nvPr/>
        </p:nvGrpSpPr>
        <p:grpSpPr>
          <a:xfrm>
            <a:off x="6214533" y="1219200"/>
            <a:ext cx="3843867" cy="3946768"/>
            <a:chOff x="4660900" y="1219200"/>
            <a:chExt cx="2882900" cy="3946768"/>
          </a:xfrm>
        </p:grpSpPr>
        <p:pic>
          <p:nvPicPr>
            <p:cNvPr id="1240" name="Google Shape;1240;p91"/>
            <p:cNvPicPr preferRelativeResize="0"/>
            <p:nvPr/>
          </p:nvPicPr>
          <p:blipFill rotWithShape="1">
            <a:blip r:embed="rId3">
              <a:alphaModFix/>
            </a:blip>
            <a:srcRect b="0" l="0" r="0" t="0"/>
            <a:stretch/>
          </p:blipFill>
          <p:spPr>
            <a:xfrm>
              <a:off x="4704755" y="1227992"/>
              <a:ext cx="2799505" cy="3937976"/>
            </a:xfrm>
            <a:prstGeom prst="rect">
              <a:avLst/>
            </a:prstGeom>
            <a:noFill/>
            <a:ln>
              <a:noFill/>
            </a:ln>
          </p:spPr>
        </p:pic>
        <p:pic>
          <p:nvPicPr>
            <p:cNvPr id="1241" name="Google Shape;1241;p91"/>
            <p:cNvPicPr preferRelativeResize="0"/>
            <p:nvPr/>
          </p:nvPicPr>
          <p:blipFill rotWithShape="1">
            <a:blip r:embed="rId4">
              <a:alphaModFix/>
            </a:blip>
            <a:srcRect b="0" l="0" r="0" t="0"/>
            <a:stretch/>
          </p:blipFill>
          <p:spPr>
            <a:xfrm>
              <a:off x="4660900" y="1219200"/>
              <a:ext cx="2882900" cy="2133600"/>
            </a:xfrm>
            <a:prstGeom prst="rect">
              <a:avLst/>
            </a:prstGeom>
            <a:noFill/>
            <a:ln>
              <a:noFill/>
            </a:ln>
          </p:spPr>
        </p:pic>
      </p:grpSp>
      <p:sp>
        <p:nvSpPr>
          <p:cNvPr id="1242" name="Google Shape;1242;p91"/>
          <p:cNvSpPr txBox="1"/>
          <p:nvPr/>
        </p:nvSpPr>
        <p:spPr>
          <a:xfrm>
            <a:off x="10888134" y="2387600"/>
            <a:ext cx="642621" cy="751488"/>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Clr>
                <a:srgbClr val="FF0000"/>
              </a:buClr>
              <a:buSzPts val="2400"/>
              <a:buFont typeface="Trebuchet MS"/>
              <a:buNone/>
            </a:pPr>
            <a:r>
              <a:rPr b="1" lang="en-US" sz="2400">
                <a:solidFill>
                  <a:srgbClr val="FF0000"/>
                </a:solidFill>
                <a:latin typeface="Trebuchet MS"/>
                <a:ea typeface="Trebuchet MS"/>
                <a:cs typeface="Trebuchet MS"/>
                <a:sym typeface="Trebuchet MS"/>
              </a:rPr>
              <a:t>C</a:t>
            </a:r>
            <a:r>
              <a:rPr b="1" baseline="-25000" lang="en-US" sz="3600">
                <a:solidFill>
                  <a:srgbClr val="FF0000"/>
                </a:solidFill>
                <a:latin typeface="Trebuchet MS"/>
                <a:ea typeface="Trebuchet MS"/>
                <a:cs typeface="Trebuchet MS"/>
                <a:sym typeface="Trebuchet MS"/>
              </a:rPr>
              <a:t>C</a:t>
            </a:r>
            <a:r>
              <a:rPr b="1" lang="en-US" sz="2400">
                <a:solidFill>
                  <a:srgbClr val="FF0000"/>
                </a:solidFill>
                <a:latin typeface="Trebuchet MS"/>
                <a:ea typeface="Trebuchet MS"/>
                <a:cs typeface="Trebuchet MS"/>
                <a:sym typeface="Trebuchet MS"/>
              </a:rPr>
              <a:t>L</a:t>
            </a:r>
            <a:r>
              <a:rPr b="1" baseline="-25000" lang="en-US" sz="3600">
                <a:solidFill>
                  <a:srgbClr val="FF0000"/>
                </a:solidFill>
                <a:latin typeface="Trebuchet MS"/>
                <a:ea typeface="Trebuchet MS"/>
                <a:cs typeface="Trebuchet MS"/>
                <a:sym typeface="Trebuchet MS"/>
              </a:rPr>
              <a:t>L</a:t>
            </a:r>
            <a:endParaRPr baseline="-25000" sz="3600">
              <a:solidFill>
                <a:schemeClr val="dk1"/>
              </a:solidFill>
              <a:latin typeface="Trebuchet MS"/>
              <a:ea typeface="Trebuchet MS"/>
              <a:cs typeface="Trebuchet MS"/>
              <a:sym typeface="Trebuchet MS"/>
            </a:endParaRPr>
          </a:p>
        </p:txBody>
      </p:sp>
      <p:grpSp>
        <p:nvGrpSpPr>
          <p:cNvPr id="1243" name="Google Shape;1243;p91"/>
          <p:cNvGrpSpPr/>
          <p:nvPr/>
        </p:nvGrpSpPr>
        <p:grpSpPr>
          <a:xfrm>
            <a:off x="3825239" y="1024255"/>
            <a:ext cx="8230956" cy="4917186"/>
            <a:chOff x="2868929" y="1024255"/>
            <a:chExt cx="6173217" cy="4917186"/>
          </a:xfrm>
        </p:grpSpPr>
        <p:sp>
          <p:nvSpPr>
            <p:cNvPr id="1244" name="Google Shape;1244;p91"/>
            <p:cNvSpPr/>
            <p:nvPr/>
          </p:nvSpPr>
          <p:spPr>
            <a:xfrm>
              <a:off x="4558538" y="1225295"/>
              <a:ext cx="4281805" cy="4716145"/>
            </a:xfrm>
            <a:custGeom>
              <a:rect b="b" l="l" r="r" t="t"/>
              <a:pathLst>
                <a:path extrusionOk="0" h="4716145" w="4281805">
                  <a:moveTo>
                    <a:pt x="4281297" y="0"/>
                  </a:moveTo>
                  <a:lnTo>
                    <a:pt x="0" y="0"/>
                  </a:lnTo>
                  <a:lnTo>
                    <a:pt x="0" y="4674235"/>
                  </a:lnTo>
                  <a:lnTo>
                    <a:pt x="0" y="4715637"/>
                  </a:lnTo>
                  <a:lnTo>
                    <a:pt x="4281297" y="4715637"/>
                  </a:lnTo>
                  <a:lnTo>
                    <a:pt x="4281297" y="4674235"/>
                  </a:lnTo>
                  <a:lnTo>
                    <a:pt x="428129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5" name="Google Shape;1245;p91"/>
            <p:cNvSpPr/>
            <p:nvPr/>
          </p:nvSpPr>
          <p:spPr>
            <a:xfrm>
              <a:off x="4558537" y="1225296"/>
              <a:ext cx="4281805" cy="4716145"/>
            </a:xfrm>
            <a:custGeom>
              <a:rect b="b" l="l" r="r" t="t"/>
              <a:pathLst>
                <a:path extrusionOk="0" h="4716145" w="4281805">
                  <a:moveTo>
                    <a:pt x="0" y="4715637"/>
                  </a:moveTo>
                  <a:lnTo>
                    <a:pt x="4281296" y="4715637"/>
                  </a:lnTo>
                  <a:lnTo>
                    <a:pt x="4281296" y="0"/>
                  </a:lnTo>
                  <a:lnTo>
                    <a:pt x="0" y="0"/>
                  </a:lnTo>
                  <a:lnTo>
                    <a:pt x="0" y="4715637"/>
                  </a:lnTo>
                  <a:close/>
                </a:path>
              </a:pathLst>
            </a:custGeom>
            <a:noFill/>
            <a:ln cap="flat" cmpd="sng" w="508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6" name="Google Shape;1246;p91"/>
            <p:cNvSpPr/>
            <p:nvPr/>
          </p:nvSpPr>
          <p:spPr>
            <a:xfrm>
              <a:off x="3608196" y="1125093"/>
              <a:ext cx="8255" cy="4725670"/>
            </a:xfrm>
            <a:custGeom>
              <a:rect b="b" l="l" r="r" t="t"/>
              <a:pathLst>
                <a:path extrusionOk="0" h="4725670" w="8254">
                  <a:moveTo>
                    <a:pt x="7874" y="0"/>
                  </a:moveTo>
                  <a:lnTo>
                    <a:pt x="0" y="4725670"/>
                  </a:lnTo>
                </a:path>
              </a:pathLst>
            </a:custGeom>
            <a:noFill/>
            <a:ln cap="flat" cmpd="sng" w="5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7" name="Google Shape;1247;p91"/>
            <p:cNvSpPr/>
            <p:nvPr/>
          </p:nvSpPr>
          <p:spPr>
            <a:xfrm>
              <a:off x="3631564" y="1078611"/>
              <a:ext cx="1490345" cy="15875"/>
            </a:xfrm>
            <a:custGeom>
              <a:rect b="b" l="l" r="r" t="t"/>
              <a:pathLst>
                <a:path extrusionOk="0" h="15875" w="1490345">
                  <a:moveTo>
                    <a:pt x="0" y="15493"/>
                  </a:moveTo>
                  <a:lnTo>
                    <a:pt x="1489837"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8" name="Google Shape;1248;p91"/>
            <p:cNvSpPr/>
            <p:nvPr/>
          </p:nvSpPr>
          <p:spPr>
            <a:xfrm>
              <a:off x="5136895" y="1086358"/>
              <a:ext cx="15875" cy="4787900"/>
            </a:xfrm>
            <a:custGeom>
              <a:rect b="b" l="l" r="r" t="t"/>
              <a:pathLst>
                <a:path extrusionOk="0" h="4787900" w="15875">
                  <a:moveTo>
                    <a:pt x="0" y="0"/>
                  </a:moveTo>
                  <a:lnTo>
                    <a:pt x="15493" y="4787773"/>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49" name="Google Shape;1249;p91"/>
            <p:cNvSpPr/>
            <p:nvPr/>
          </p:nvSpPr>
          <p:spPr>
            <a:xfrm>
              <a:off x="6813041" y="1039749"/>
              <a:ext cx="0" cy="4749165"/>
            </a:xfrm>
            <a:custGeom>
              <a:rect b="b" l="l" r="r" t="t"/>
              <a:pathLst>
                <a:path extrusionOk="0" h="4749165" w="120000">
                  <a:moveTo>
                    <a:pt x="0" y="0"/>
                  </a:moveTo>
                  <a:lnTo>
                    <a:pt x="0" y="4749038"/>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0" name="Google Shape;1250;p91"/>
            <p:cNvSpPr/>
            <p:nvPr/>
          </p:nvSpPr>
          <p:spPr>
            <a:xfrm>
              <a:off x="6851776" y="1024255"/>
              <a:ext cx="1296035" cy="0"/>
            </a:xfrm>
            <a:custGeom>
              <a:rect b="b" l="l" r="r" t="t"/>
              <a:pathLst>
                <a:path extrusionOk="0" h="120000" w="1296034">
                  <a:moveTo>
                    <a:pt x="0" y="0"/>
                  </a:moveTo>
                  <a:lnTo>
                    <a:pt x="1295907" y="0"/>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1" name="Google Shape;1251;p91"/>
            <p:cNvSpPr/>
            <p:nvPr/>
          </p:nvSpPr>
          <p:spPr>
            <a:xfrm>
              <a:off x="8101076" y="1039749"/>
              <a:ext cx="54610" cy="4780280"/>
            </a:xfrm>
            <a:custGeom>
              <a:rect b="b" l="l" r="r" t="t"/>
              <a:pathLst>
                <a:path extrusionOk="0" h="4780280" w="54609">
                  <a:moveTo>
                    <a:pt x="54355" y="0"/>
                  </a:moveTo>
                  <a:lnTo>
                    <a:pt x="0" y="4780026"/>
                  </a:lnTo>
                </a:path>
              </a:pathLst>
            </a:custGeom>
            <a:noFill/>
            <a:ln cap="flat" cmpd="sng" w="5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52" name="Google Shape;1252;p91"/>
            <p:cNvPicPr preferRelativeResize="0"/>
            <p:nvPr/>
          </p:nvPicPr>
          <p:blipFill rotWithShape="1">
            <a:blip r:embed="rId5">
              <a:alphaModFix/>
            </a:blip>
            <a:srcRect b="0" l="0" r="0" t="0"/>
            <a:stretch/>
          </p:blipFill>
          <p:spPr>
            <a:xfrm>
              <a:off x="3792346" y="1425702"/>
              <a:ext cx="252602" cy="236982"/>
            </a:xfrm>
            <a:prstGeom prst="rect">
              <a:avLst/>
            </a:prstGeom>
            <a:noFill/>
            <a:ln>
              <a:noFill/>
            </a:ln>
          </p:spPr>
        </p:pic>
        <p:sp>
          <p:nvSpPr>
            <p:cNvPr id="1253" name="Google Shape;1253;p91"/>
            <p:cNvSpPr/>
            <p:nvPr/>
          </p:nvSpPr>
          <p:spPr>
            <a:xfrm>
              <a:off x="4151375" y="1404493"/>
              <a:ext cx="372745" cy="170815"/>
            </a:xfrm>
            <a:custGeom>
              <a:rect b="b" l="l" r="r" t="t"/>
              <a:pathLst>
                <a:path extrusionOk="0" h="170815" w="372745">
                  <a:moveTo>
                    <a:pt x="85471" y="93091"/>
                  </a:moveTo>
                  <a:lnTo>
                    <a:pt x="89344" y="77597"/>
                  </a:lnTo>
                  <a:lnTo>
                    <a:pt x="93218" y="62103"/>
                  </a:lnTo>
                  <a:lnTo>
                    <a:pt x="93218" y="58229"/>
                  </a:lnTo>
                  <a:lnTo>
                    <a:pt x="93218" y="54356"/>
                  </a:lnTo>
                  <a:lnTo>
                    <a:pt x="85407" y="50482"/>
                  </a:lnTo>
                  <a:lnTo>
                    <a:pt x="77597" y="46609"/>
                  </a:lnTo>
                  <a:lnTo>
                    <a:pt x="65976" y="50482"/>
                  </a:lnTo>
                  <a:lnTo>
                    <a:pt x="59076" y="52903"/>
                  </a:lnTo>
                  <a:lnTo>
                    <a:pt x="30622" y="79057"/>
                  </a:lnTo>
                  <a:lnTo>
                    <a:pt x="6563" y="114677"/>
                  </a:lnTo>
                  <a:lnTo>
                    <a:pt x="0" y="143573"/>
                  </a:lnTo>
                  <a:lnTo>
                    <a:pt x="0" y="162941"/>
                  </a:lnTo>
                  <a:lnTo>
                    <a:pt x="7810" y="166814"/>
                  </a:lnTo>
                  <a:lnTo>
                    <a:pt x="15621" y="170687"/>
                  </a:lnTo>
                  <a:lnTo>
                    <a:pt x="19494" y="170687"/>
                  </a:lnTo>
                  <a:lnTo>
                    <a:pt x="23368" y="170687"/>
                  </a:lnTo>
                  <a:lnTo>
                    <a:pt x="38862" y="166814"/>
                  </a:lnTo>
                  <a:lnTo>
                    <a:pt x="48001" y="164393"/>
                  </a:lnTo>
                  <a:lnTo>
                    <a:pt x="53871" y="161972"/>
                  </a:lnTo>
                  <a:lnTo>
                    <a:pt x="59016" y="158099"/>
                  </a:lnTo>
                  <a:lnTo>
                    <a:pt x="65976" y="151320"/>
                  </a:lnTo>
                  <a:lnTo>
                    <a:pt x="72937" y="144359"/>
                  </a:lnTo>
                  <a:lnTo>
                    <a:pt x="78089" y="139207"/>
                  </a:lnTo>
                  <a:lnTo>
                    <a:pt x="83978" y="133318"/>
                  </a:lnTo>
                  <a:lnTo>
                    <a:pt x="93154" y="124142"/>
                  </a:lnTo>
                  <a:lnTo>
                    <a:pt x="102269" y="114966"/>
                  </a:lnTo>
                  <a:lnTo>
                    <a:pt x="107735" y="109077"/>
                  </a:lnTo>
                  <a:lnTo>
                    <a:pt x="111737" y="103925"/>
                  </a:lnTo>
                  <a:lnTo>
                    <a:pt x="116459" y="96964"/>
                  </a:lnTo>
                  <a:lnTo>
                    <a:pt x="124206" y="85344"/>
                  </a:lnTo>
                  <a:lnTo>
                    <a:pt x="124206" y="81470"/>
                  </a:lnTo>
                  <a:lnTo>
                    <a:pt x="124206" y="77597"/>
                  </a:lnTo>
                  <a:lnTo>
                    <a:pt x="124206" y="85344"/>
                  </a:lnTo>
                  <a:lnTo>
                    <a:pt x="124206" y="90126"/>
                  </a:lnTo>
                  <a:lnTo>
                    <a:pt x="124206" y="94551"/>
                  </a:lnTo>
                  <a:lnTo>
                    <a:pt x="124206" y="101167"/>
                  </a:lnTo>
                  <a:lnTo>
                    <a:pt x="124206" y="112522"/>
                  </a:lnTo>
                  <a:lnTo>
                    <a:pt x="124206" y="123937"/>
                  </a:lnTo>
                  <a:lnTo>
                    <a:pt x="124206" y="130976"/>
                  </a:lnTo>
                  <a:lnTo>
                    <a:pt x="124206" y="136551"/>
                  </a:lnTo>
                  <a:lnTo>
                    <a:pt x="124206" y="143573"/>
                  </a:lnTo>
                  <a:lnTo>
                    <a:pt x="124206" y="155194"/>
                  </a:lnTo>
                  <a:lnTo>
                    <a:pt x="131952" y="159067"/>
                  </a:lnTo>
                  <a:lnTo>
                    <a:pt x="139700" y="162941"/>
                  </a:lnTo>
                  <a:lnTo>
                    <a:pt x="147447" y="162941"/>
                  </a:lnTo>
                  <a:lnTo>
                    <a:pt x="155194" y="162941"/>
                  </a:lnTo>
                  <a:lnTo>
                    <a:pt x="166877" y="151320"/>
                  </a:lnTo>
                  <a:lnTo>
                    <a:pt x="173753" y="144420"/>
                  </a:lnTo>
                  <a:lnTo>
                    <a:pt x="195569" y="111711"/>
                  </a:lnTo>
                  <a:lnTo>
                    <a:pt x="201802" y="93091"/>
                  </a:lnTo>
                  <a:lnTo>
                    <a:pt x="205676" y="85344"/>
                  </a:lnTo>
                  <a:lnTo>
                    <a:pt x="209550" y="77597"/>
                  </a:lnTo>
                  <a:lnTo>
                    <a:pt x="209550" y="93091"/>
                  </a:lnTo>
                  <a:lnTo>
                    <a:pt x="209550" y="131953"/>
                  </a:lnTo>
                  <a:lnTo>
                    <a:pt x="209550" y="155194"/>
                  </a:lnTo>
                  <a:lnTo>
                    <a:pt x="217297" y="162941"/>
                  </a:lnTo>
                </a:path>
                <a:path extrusionOk="0" h="170815" w="372745">
                  <a:moveTo>
                    <a:pt x="232790" y="0"/>
                  </a:moveTo>
                  <a:lnTo>
                    <a:pt x="232790" y="15494"/>
                  </a:lnTo>
                  <a:lnTo>
                    <a:pt x="232790" y="30987"/>
                  </a:lnTo>
                </a:path>
                <a:path extrusionOk="0" h="170815" w="372745">
                  <a:moveTo>
                    <a:pt x="271652" y="93091"/>
                  </a:moveTo>
                  <a:lnTo>
                    <a:pt x="275526" y="108648"/>
                  </a:lnTo>
                  <a:lnTo>
                    <a:pt x="279400" y="124206"/>
                  </a:lnTo>
                  <a:lnTo>
                    <a:pt x="279400" y="131953"/>
                  </a:lnTo>
                  <a:lnTo>
                    <a:pt x="279400" y="139700"/>
                  </a:lnTo>
                  <a:lnTo>
                    <a:pt x="279400" y="147447"/>
                  </a:lnTo>
                  <a:lnTo>
                    <a:pt x="279400" y="155194"/>
                  </a:lnTo>
                  <a:lnTo>
                    <a:pt x="279400" y="151320"/>
                  </a:lnTo>
                  <a:lnTo>
                    <a:pt x="279400" y="147447"/>
                  </a:lnTo>
                  <a:lnTo>
                    <a:pt x="287147" y="128016"/>
                  </a:lnTo>
                  <a:lnTo>
                    <a:pt x="291746" y="116600"/>
                  </a:lnTo>
                  <a:lnTo>
                    <a:pt x="315196" y="80623"/>
                  </a:lnTo>
                  <a:lnTo>
                    <a:pt x="333756" y="62103"/>
                  </a:lnTo>
                  <a:lnTo>
                    <a:pt x="341502" y="62103"/>
                  </a:lnTo>
                  <a:lnTo>
                    <a:pt x="349250" y="62103"/>
                  </a:lnTo>
                  <a:lnTo>
                    <a:pt x="356997" y="65976"/>
                  </a:lnTo>
                  <a:lnTo>
                    <a:pt x="364744" y="69850"/>
                  </a:lnTo>
                  <a:lnTo>
                    <a:pt x="364744" y="81470"/>
                  </a:lnTo>
                  <a:lnTo>
                    <a:pt x="364744" y="93091"/>
                  </a:lnTo>
                  <a:lnTo>
                    <a:pt x="364744" y="104775"/>
                  </a:lnTo>
                  <a:lnTo>
                    <a:pt x="364744" y="111771"/>
                  </a:lnTo>
                  <a:lnTo>
                    <a:pt x="364744" y="116935"/>
                  </a:lnTo>
                  <a:lnTo>
                    <a:pt x="364744" y="122812"/>
                  </a:lnTo>
                  <a:lnTo>
                    <a:pt x="364744" y="131953"/>
                  </a:lnTo>
                  <a:lnTo>
                    <a:pt x="364744" y="147447"/>
                  </a:lnTo>
                  <a:lnTo>
                    <a:pt x="368617" y="151320"/>
                  </a:lnTo>
                  <a:lnTo>
                    <a:pt x="372490" y="155194"/>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54" name="Google Shape;1254;p91"/>
            <p:cNvPicPr preferRelativeResize="0"/>
            <p:nvPr/>
          </p:nvPicPr>
          <p:blipFill rotWithShape="1">
            <a:blip r:embed="rId6">
              <a:alphaModFix/>
            </a:blip>
            <a:srcRect b="0" l="0" r="0" t="0"/>
            <a:stretch/>
          </p:blipFill>
          <p:spPr>
            <a:xfrm>
              <a:off x="4591557" y="1386840"/>
              <a:ext cx="112902" cy="190500"/>
            </a:xfrm>
            <a:prstGeom prst="rect">
              <a:avLst/>
            </a:prstGeom>
            <a:noFill/>
            <a:ln>
              <a:noFill/>
            </a:ln>
          </p:spPr>
        </p:pic>
        <p:sp>
          <p:nvSpPr>
            <p:cNvPr id="1255" name="Google Shape;1255;p91"/>
            <p:cNvSpPr/>
            <p:nvPr/>
          </p:nvSpPr>
          <p:spPr>
            <a:xfrm>
              <a:off x="3631564" y="1396746"/>
              <a:ext cx="1428115" cy="753110"/>
            </a:xfrm>
            <a:custGeom>
              <a:rect b="b" l="l" r="r" t="t"/>
              <a:pathLst>
                <a:path extrusionOk="0" h="753110" w="1428114">
                  <a:moveTo>
                    <a:pt x="1140587" y="0"/>
                  </a:moveTo>
                  <a:lnTo>
                    <a:pt x="1154059" y="15712"/>
                  </a:lnTo>
                  <a:lnTo>
                    <a:pt x="1160978" y="23780"/>
                  </a:lnTo>
                  <a:lnTo>
                    <a:pt x="1163527" y="26753"/>
                  </a:lnTo>
                  <a:lnTo>
                    <a:pt x="1163891" y="27177"/>
                  </a:lnTo>
                  <a:lnTo>
                    <a:pt x="1188466" y="71933"/>
                  </a:lnTo>
                  <a:lnTo>
                    <a:pt x="1193187" y="122182"/>
                  </a:lnTo>
                  <a:lnTo>
                    <a:pt x="1193490" y="138247"/>
                  </a:lnTo>
                  <a:lnTo>
                    <a:pt x="1191614" y="152133"/>
                  </a:lnTo>
                  <a:lnTo>
                    <a:pt x="1182353" y="189247"/>
                  </a:lnTo>
                  <a:lnTo>
                    <a:pt x="1156144" y="236664"/>
                  </a:lnTo>
                  <a:lnTo>
                    <a:pt x="1133204" y="270981"/>
                  </a:lnTo>
                  <a:lnTo>
                    <a:pt x="1132839" y="271525"/>
                  </a:lnTo>
                </a:path>
                <a:path extrusionOk="0" h="753110" w="1428114">
                  <a:moveTo>
                    <a:pt x="0" y="744981"/>
                  </a:moveTo>
                  <a:lnTo>
                    <a:pt x="7747" y="748855"/>
                  </a:lnTo>
                  <a:lnTo>
                    <a:pt x="15494" y="752728"/>
                  </a:lnTo>
                  <a:lnTo>
                    <a:pt x="23240" y="752728"/>
                  </a:lnTo>
                  <a:lnTo>
                    <a:pt x="28023" y="752728"/>
                  </a:lnTo>
                  <a:lnTo>
                    <a:pt x="32448" y="752728"/>
                  </a:lnTo>
                  <a:lnTo>
                    <a:pt x="39064" y="752728"/>
                  </a:lnTo>
                  <a:lnTo>
                    <a:pt x="50419" y="752728"/>
                  </a:lnTo>
                  <a:lnTo>
                    <a:pt x="62015" y="752728"/>
                  </a:lnTo>
                  <a:lnTo>
                    <a:pt x="70326" y="752728"/>
                  </a:lnTo>
                  <a:lnTo>
                    <a:pt x="79351" y="752728"/>
                  </a:lnTo>
                  <a:lnTo>
                    <a:pt x="93090" y="752728"/>
                  </a:lnTo>
                  <a:lnTo>
                    <a:pt x="106891" y="752728"/>
                  </a:lnTo>
                  <a:lnTo>
                    <a:pt x="116339" y="752728"/>
                  </a:lnTo>
                  <a:lnTo>
                    <a:pt x="125800" y="752728"/>
                  </a:lnTo>
                  <a:lnTo>
                    <a:pt x="139636" y="752728"/>
                  </a:lnTo>
                  <a:lnTo>
                    <a:pt x="153715" y="752728"/>
                  </a:lnTo>
                  <a:lnTo>
                    <a:pt x="164877" y="752728"/>
                  </a:lnTo>
                  <a:lnTo>
                    <a:pt x="178944" y="752728"/>
                  </a:lnTo>
                  <a:lnTo>
                    <a:pt x="201739" y="752728"/>
                  </a:lnTo>
                  <a:lnTo>
                    <a:pt x="224655" y="752728"/>
                  </a:lnTo>
                  <a:lnTo>
                    <a:pt x="239569" y="752728"/>
                  </a:lnTo>
                  <a:lnTo>
                    <a:pt x="253031" y="752728"/>
                  </a:lnTo>
                  <a:lnTo>
                    <a:pt x="271589" y="752728"/>
                  </a:lnTo>
                  <a:lnTo>
                    <a:pt x="290086" y="752728"/>
                  </a:lnTo>
                  <a:lnTo>
                    <a:pt x="303125" y="752728"/>
                  </a:lnTo>
                  <a:lnTo>
                    <a:pt x="316889" y="752728"/>
                  </a:lnTo>
                  <a:lnTo>
                    <a:pt x="337565" y="752728"/>
                  </a:lnTo>
                  <a:lnTo>
                    <a:pt x="358301" y="752668"/>
                  </a:lnTo>
                  <a:lnTo>
                    <a:pt x="372483" y="752244"/>
                  </a:lnTo>
                  <a:lnTo>
                    <a:pt x="386652" y="751094"/>
                  </a:lnTo>
                  <a:lnTo>
                    <a:pt x="407352" y="748855"/>
                  </a:lnTo>
                  <a:lnTo>
                    <a:pt x="428052" y="746616"/>
                  </a:lnTo>
                  <a:lnTo>
                    <a:pt x="442221" y="745466"/>
                  </a:lnTo>
                  <a:lnTo>
                    <a:pt x="456403" y="745042"/>
                  </a:lnTo>
                  <a:lnTo>
                    <a:pt x="477138" y="744981"/>
                  </a:lnTo>
                  <a:lnTo>
                    <a:pt x="497875" y="744981"/>
                  </a:lnTo>
                  <a:lnTo>
                    <a:pt x="512063" y="744981"/>
                  </a:lnTo>
                  <a:lnTo>
                    <a:pt x="1187196" y="744981"/>
                  </a:lnTo>
                  <a:lnTo>
                    <a:pt x="1210437" y="744981"/>
                  </a:lnTo>
                  <a:lnTo>
                    <a:pt x="1222121" y="744981"/>
                  </a:lnTo>
                  <a:lnTo>
                    <a:pt x="1229238" y="744920"/>
                  </a:lnTo>
                  <a:lnTo>
                    <a:pt x="1235249" y="744489"/>
                  </a:lnTo>
                  <a:lnTo>
                    <a:pt x="1243427" y="743321"/>
                  </a:lnTo>
                  <a:lnTo>
                    <a:pt x="1257046" y="741044"/>
                  </a:lnTo>
                  <a:lnTo>
                    <a:pt x="1270603" y="738768"/>
                  </a:lnTo>
                  <a:lnTo>
                    <a:pt x="1278350" y="737600"/>
                  </a:lnTo>
                  <a:lnTo>
                    <a:pt x="1283192" y="737169"/>
                  </a:lnTo>
                  <a:lnTo>
                    <a:pt x="1288034" y="737107"/>
                  </a:lnTo>
                  <a:lnTo>
                    <a:pt x="1295781" y="737107"/>
                  </a:lnTo>
                  <a:lnTo>
                    <a:pt x="1299718" y="737107"/>
                  </a:lnTo>
                  <a:lnTo>
                    <a:pt x="1303655" y="737107"/>
                  </a:lnTo>
                  <a:lnTo>
                    <a:pt x="1307528" y="737107"/>
                  </a:lnTo>
                  <a:lnTo>
                    <a:pt x="1311402" y="737107"/>
                  </a:lnTo>
                  <a:lnTo>
                    <a:pt x="1315275" y="737107"/>
                  </a:lnTo>
                  <a:lnTo>
                    <a:pt x="1319149" y="737107"/>
                  </a:lnTo>
                  <a:lnTo>
                    <a:pt x="1326896" y="737107"/>
                  </a:lnTo>
                  <a:lnTo>
                    <a:pt x="1334643" y="737107"/>
                  </a:lnTo>
                  <a:lnTo>
                    <a:pt x="1338516" y="737107"/>
                  </a:lnTo>
                  <a:lnTo>
                    <a:pt x="1342389" y="737107"/>
                  </a:lnTo>
                  <a:lnTo>
                    <a:pt x="1346263" y="733234"/>
                  </a:lnTo>
                  <a:lnTo>
                    <a:pt x="1350137" y="729361"/>
                  </a:lnTo>
                  <a:lnTo>
                    <a:pt x="1354010" y="729361"/>
                  </a:lnTo>
                  <a:lnTo>
                    <a:pt x="1357884" y="729361"/>
                  </a:lnTo>
                  <a:lnTo>
                    <a:pt x="1361757" y="729361"/>
                  </a:lnTo>
                  <a:lnTo>
                    <a:pt x="1365631" y="729361"/>
                  </a:lnTo>
                  <a:lnTo>
                    <a:pt x="1369504" y="729361"/>
                  </a:lnTo>
                  <a:lnTo>
                    <a:pt x="1373377" y="729361"/>
                  </a:lnTo>
                  <a:lnTo>
                    <a:pt x="1381188" y="725487"/>
                  </a:lnTo>
                  <a:lnTo>
                    <a:pt x="1388999" y="721613"/>
                  </a:lnTo>
                  <a:lnTo>
                    <a:pt x="1396746" y="721613"/>
                  </a:lnTo>
                  <a:lnTo>
                    <a:pt x="1404493" y="721613"/>
                  </a:lnTo>
                  <a:lnTo>
                    <a:pt x="1412239" y="721613"/>
                  </a:lnTo>
                  <a:lnTo>
                    <a:pt x="1419987" y="721613"/>
                  </a:lnTo>
                  <a:lnTo>
                    <a:pt x="1427734" y="713866"/>
                  </a:lnTo>
                  <a:lnTo>
                    <a:pt x="1423860" y="717740"/>
                  </a:lnTo>
                  <a:lnTo>
                    <a:pt x="1404493" y="721613"/>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56" name="Google Shape;1256;p91"/>
            <p:cNvSpPr/>
            <p:nvPr/>
          </p:nvSpPr>
          <p:spPr>
            <a:xfrm>
              <a:off x="4066031" y="2366644"/>
              <a:ext cx="15875" cy="387985"/>
            </a:xfrm>
            <a:custGeom>
              <a:rect b="b" l="l" r="r" t="t"/>
              <a:pathLst>
                <a:path extrusionOk="0" h="387985" w="15875">
                  <a:moveTo>
                    <a:pt x="7746" y="38862"/>
                  </a:moveTo>
                  <a:lnTo>
                    <a:pt x="11683" y="27241"/>
                  </a:lnTo>
                  <a:lnTo>
                    <a:pt x="15620" y="15620"/>
                  </a:lnTo>
                  <a:lnTo>
                    <a:pt x="15620" y="7810"/>
                  </a:lnTo>
                  <a:lnTo>
                    <a:pt x="15620" y="0"/>
                  </a:lnTo>
                  <a:lnTo>
                    <a:pt x="15620" y="3937"/>
                  </a:lnTo>
                  <a:lnTo>
                    <a:pt x="15620" y="6757"/>
                  </a:lnTo>
                  <a:lnTo>
                    <a:pt x="15620" y="11739"/>
                  </a:lnTo>
                  <a:lnTo>
                    <a:pt x="15620" y="22519"/>
                  </a:lnTo>
                  <a:lnTo>
                    <a:pt x="15620" y="42735"/>
                  </a:lnTo>
                  <a:lnTo>
                    <a:pt x="15620" y="63435"/>
                  </a:lnTo>
                  <a:lnTo>
                    <a:pt x="15620" y="77604"/>
                  </a:lnTo>
                  <a:lnTo>
                    <a:pt x="15620" y="91786"/>
                  </a:lnTo>
                  <a:lnTo>
                    <a:pt x="15620" y="112521"/>
                  </a:lnTo>
                  <a:lnTo>
                    <a:pt x="15559" y="133258"/>
                  </a:lnTo>
                  <a:lnTo>
                    <a:pt x="15128" y="147446"/>
                  </a:lnTo>
                  <a:lnTo>
                    <a:pt x="13960" y="161635"/>
                  </a:lnTo>
                  <a:lnTo>
                    <a:pt x="11683" y="182371"/>
                  </a:lnTo>
                  <a:lnTo>
                    <a:pt x="9347" y="203351"/>
                  </a:lnTo>
                  <a:lnTo>
                    <a:pt x="7754" y="219241"/>
                  </a:lnTo>
                  <a:lnTo>
                    <a:pt x="3873" y="267779"/>
                  </a:lnTo>
                  <a:lnTo>
                    <a:pt x="484" y="314856"/>
                  </a:lnTo>
                  <a:lnTo>
                    <a:pt x="0" y="341502"/>
                  </a:lnTo>
                  <a:lnTo>
                    <a:pt x="0" y="355120"/>
                  </a:lnTo>
                  <a:lnTo>
                    <a:pt x="0" y="363291"/>
                  </a:lnTo>
                  <a:lnTo>
                    <a:pt x="0" y="369283"/>
                  </a:lnTo>
                  <a:lnTo>
                    <a:pt x="0" y="376364"/>
                  </a:lnTo>
                  <a:lnTo>
                    <a:pt x="0" y="387984"/>
                  </a:lnTo>
                  <a:lnTo>
                    <a:pt x="0" y="384111"/>
                  </a:lnTo>
                  <a:lnTo>
                    <a:pt x="0" y="380238"/>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57" name="Google Shape;1257;p91"/>
            <p:cNvPicPr preferRelativeResize="0"/>
            <p:nvPr/>
          </p:nvPicPr>
          <p:blipFill rotWithShape="1">
            <a:blip r:embed="rId7">
              <a:alphaModFix/>
            </a:blip>
            <a:srcRect b="0" l="0" r="0" t="0"/>
            <a:stretch/>
          </p:blipFill>
          <p:spPr>
            <a:xfrm>
              <a:off x="4032884" y="2465451"/>
              <a:ext cx="157559" cy="167259"/>
            </a:xfrm>
            <a:prstGeom prst="rect">
              <a:avLst/>
            </a:prstGeom>
            <a:noFill/>
            <a:ln>
              <a:noFill/>
            </a:ln>
          </p:spPr>
        </p:pic>
        <p:pic>
          <p:nvPicPr>
            <p:cNvPr id="1258" name="Google Shape;1258;p91"/>
            <p:cNvPicPr preferRelativeResize="0"/>
            <p:nvPr/>
          </p:nvPicPr>
          <p:blipFill rotWithShape="1">
            <a:blip r:embed="rId8">
              <a:alphaModFix/>
            </a:blip>
            <a:srcRect b="0" l="0" r="0" t="0"/>
            <a:stretch/>
          </p:blipFill>
          <p:spPr>
            <a:xfrm>
              <a:off x="4250181" y="2403347"/>
              <a:ext cx="136143" cy="221487"/>
            </a:xfrm>
            <a:prstGeom prst="rect">
              <a:avLst/>
            </a:prstGeom>
            <a:noFill/>
            <a:ln>
              <a:noFill/>
            </a:ln>
          </p:spPr>
        </p:pic>
        <p:sp>
          <p:nvSpPr>
            <p:cNvPr id="1259" name="Google Shape;1259;p91"/>
            <p:cNvSpPr/>
            <p:nvPr/>
          </p:nvSpPr>
          <p:spPr>
            <a:xfrm>
              <a:off x="4407534" y="2413254"/>
              <a:ext cx="98425" cy="256540"/>
            </a:xfrm>
            <a:custGeom>
              <a:rect b="b" l="l" r="r" t="t"/>
              <a:pathLst>
                <a:path extrusionOk="0" h="256539" w="98425">
                  <a:moveTo>
                    <a:pt x="54228" y="0"/>
                  </a:moveTo>
                  <a:lnTo>
                    <a:pt x="63223" y="13472"/>
                  </a:lnTo>
                  <a:lnTo>
                    <a:pt x="67841" y="20391"/>
                  </a:lnTo>
                  <a:lnTo>
                    <a:pt x="69543" y="22940"/>
                  </a:lnTo>
                  <a:lnTo>
                    <a:pt x="88369" y="60978"/>
                  </a:lnTo>
                  <a:lnTo>
                    <a:pt x="97388" y="102209"/>
                  </a:lnTo>
                  <a:lnTo>
                    <a:pt x="98417" y="115966"/>
                  </a:lnTo>
                  <a:lnTo>
                    <a:pt x="95814" y="128986"/>
                  </a:lnTo>
                  <a:lnTo>
                    <a:pt x="82135" y="165786"/>
                  </a:lnTo>
                  <a:lnTo>
                    <a:pt x="54292" y="205612"/>
                  </a:lnTo>
                  <a:lnTo>
                    <a:pt x="24815" y="237268"/>
                  </a:lnTo>
                  <a:lnTo>
                    <a:pt x="0" y="256032"/>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60" name="Google Shape;1260;p91"/>
            <p:cNvPicPr preferRelativeResize="0"/>
            <p:nvPr/>
          </p:nvPicPr>
          <p:blipFill rotWithShape="1">
            <a:blip r:embed="rId9">
              <a:alphaModFix/>
            </a:blip>
            <a:srcRect b="0" l="0" r="0" t="0"/>
            <a:stretch/>
          </p:blipFill>
          <p:spPr>
            <a:xfrm>
              <a:off x="3691508" y="2876677"/>
              <a:ext cx="229235" cy="229362"/>
            </a:xfrm>
            <a:prstGeom prst="rect">
              <a:avLst/>
            </a:prstGeom>
            <a:noFill/>
            <a:ln>
              <a:noFill/>
            </a:ln>
          </p:spPr>
        </p:pic>
        <p:pic>
          <p:nvPicPr>
            <p:cNvPr id="1261" name="Google Shape;1261;p91"/>
            <p:cNvPicPr preferRelativeResize="0"/>
            <p:nvPr/>
          </p:nvPicPr>
          <p:blipFill rotWithShape="1">
            <a:blip r:embed="rId10">
              <a:alphaModFix/>
            </a:blip>
            <a:srcRect b="0" l="0" r="0" t="0"/>
            <a:stretch/>
          </p:blipFill>
          <p:spPr>
            <a:xfrm>
              <a:off x="3963034" y="2900044"/>
              <a:ext cx="182752" cy="205993"/>
            </a:xfrm>
            <a:prstGeom prst="rect">
              <a:avLst/>
            </a:prstGeom>
            <a:noFill/>
            <a:ln>
              <a:noFill/>
            </a:ln>
          </p:spPr>
        </p:pic>
        <p:sp>
          <p:nvSpPr>
            <p:cNvPr id="1262" name="Google Shape;1262;p91"/>
            <p:cNvSpPr/>
            <p:nvPr/>
          </p:nvSpPr>
          <p:spPr>
            <a:xfrm>
              <a:off x="4058284" y="2950138"/>
              <a:ext cx="434975" cy="1224915"/>
            </a:xfrm>
            <a:custGeom>
              <a:rect b="b" l="l" r="r" t="t"/>
              <a:pathLst>
                <a:path extrusionOk="0" h="1224914" w="434975">
                  <a:moveTo>
                    <a:pt x="318135" y="6294"/>
                  </a:moveTo>
                  <a:lnTo>
                    <a:pt x="298767" y="2420"/>
                  </a:lnTo>
                  <a:lnTo>
                    <a:pt x="287389" y="302"/>
                  </a:lnTo>
                  <a:lnTo>
                    <a:pt x="280368" y="0"/>
                  </a:lnTo>
                  <a:lnTo>
                    <a:pt x="244475" y="37345"/>
                  </a:lnTo>
                  <a:lnTo>
                    <a:pt x="228917" y="76144"/>
                  </a:lnTo>
                  <a:lnTo>
                    <a:pt x="225043" y="103258"/>
                  </a:lnTo>
                  <a:lnTo>
                    <a:pt x="225043" y="114879"/>
                  </a:lnTo>
                  <a:lnTo>
                    <a:pt x="236664" y="114879"/>
                  </a:lnTo>
                  <a:lnTo>
                    <a:pt x="243625" y="114818"/>
                  </a:lnTo>
                  <a:lnTo>
                    <a:pt x="287327" y="99022"/>
                  </a:lnTo>
                  <a:lnTo>
                    <a:pt x="316690" y="69365"/>
                  </a:lnTo>
                  <a:lnTo>
                    <a:pt x="333755" y="45156"/>
                  </a:lnTo>
                  <a:lnTo>
                    <a:pt x="337629" y="41219"/>
                  </a:lnTo>
                  <a:lnTo>
                    <a:pt x="341502" y="37282"/>
                  </a:lnTo>
                  <a:lnTo>
                    <a:pt x="341502" y="56713"/>
                  </a:lnTo>
                  <a:lnTo>
                    <a:pt x="341502" y="68189"/>
                  </a:lnTo>
                  <a:lnTo>
                    <a:pt x="341502" y="75652"/>
                  </a:lnTo>
                  <a:lnTo>
                    <a:pt x="341502" y="82377"/>
                  </a:lnTo>
                  <a:lnTo>
                    <a:pt x="341502" y="91638"/>
                  </a:lnTo>
                  <a:lnTo>
                    <a:pt x="341684" y="100778"/>
                  </a:lnTo>
                  <a:lnTo>
                    <a:pt x="374394" y="130317"/>
                  </a:lnTo>
                  <a:lnTo>
                    <a:pt x="388048" y="130500"/>
                  </a:lnTo>
                  <a:lnTo>
                    <a:pt x="401702" y="130500"/>
                  </a:lnTo>
                  <a:lnTo>
                    <a:pt x="409892" y="130500"/>
                  </a:lnTo>
                  <a:lnTo>
                    <a:pt x="415891" y="130500"/>
                  </a:lnTo>
                  <a:lnTo>
                    <a:pt x="422973" y="130500"/>
                  </a:lnTo>
                  <a:lnTo>
                    <a:pt x="434593" y="130500"/>
                  </a:lnTo>
                </a:path>
                <a:path extrusionOk="0" h="1224914" w="434975">
                  <a:moveTo>
                    <a:pt x="85343" y="914217"/>
                  </a:moveTo>
                  <a:lnTo>
                    <a:pt x="81470" y="898659"/>
                  </a:lnTo>
                  <a:lnTo>
                    <a:pt x="77597" y="883102"/>
                  </a:lnTo>
                  <a:lnTo>
                    <a:pt x="65976" y="883102"/>
                  </a:lnTo>
                  <a:lnTo>
                    <a:pt x="54355" y="883102"/>
                  </a:lnTo>
                  <a:lnTo>
                    <a:pt x="42735" y="890912"/>
                  </a:lnTo>
                  <a:lnTo>
                    <a:pt x="35834" y="895670"/>
                  </a:lnTo>
                  <a:lnTo>
                    <a:pt x="8723" y="930195"/>
                  </a:lnTo>
                  <a:lnTo>
                    <a:pt x="484" y="967970"/>
                  </a:lnTo>
                  <a:lnTo>
                    <a:pt x="0" y="984003"/>
                  </a:lnTo>
                  <a:lnTo>
                    <a:pt x="0" y="999561"/>
                  </a:lnTo>
                  <a:lnTo>
                    <a:pt x="3873" y="999561"/>
                  </a:lnTo>
                  <a:lnTo>
                    <a:pt x="7747" y="999561"/>
                  </a:lnTo>
                  <a:lnTo>
                    <a:pt x="19430" y="999561"/>
                  </a:lnTo>
                  <a:lnTo>
                    <a:pt x="31114" y="999561"/>
                  </a:lnTo>
                  <a:lnTo>
                    <a:pt x="38862" y="995687"/>
                  </a:lnTo>
                  <a:lnTo>
                    <a:pt x="46609" y="991814"/>
                  </a:lnTo>
                  <a:lnTo>
                    <a:pt x="54355" y="984067"/>
                  </a:lnTo>
                  <a:lnTo>
                    <a:pt x="62102" y="976320"/>
                  </a:lnTo>
                  <a:lnTo>
                    <a:pt x="69850" y="976320"/>
                  </a:lnTo>
                  <a:lnTo>
                    <a:pt x="77597" y="976320"/>
                  </a:lnTo>
                  <a:lnTo>
                    <a:pt x="77597" y="991814"/>
                  </a:lnTo>
                  <a:lnTo>
                    <a:pt x="77475" y="1001196"/>
                  </a:lnTo>
                  <a:lnTo>
                    <a:pt x="76628" y="1008768"/>
                  </a:lnTo>
                  <a:lnTo>
                    <a:pt x="74328" y="1018532"/>
                  </a:lnTo>
                  <a:lnTo>
                    <a:pt x="69850" y="1034486"/>
                  </a:lnTo>
                  <a:lnTo>
                    <a:pt x="65250" y="1050682"/>
                  </a:lnTo>
                  <a:lnTo>
                    <a:pt x="62102" y="1062140"/>
                  </a:lnTo>
                  <a:lnTo>
                    <a:pt x="58955" y="1074312"/>
                  </a:lnTo>
                  <a:lnTo>
                    <a:pt x="54355" y="1092652"/>
                  </a:lnTo>
                  <a:lnTo>
                    <a:pt x="49634" y="1111173"/>
                  </a:lnTo>
                  <a:lnTo>
                    <a:pt x="45632" y="1124616"/>
                  </a:lnTo>
                  <a:lnTo>
                    <a:pt x="40166" y="1139524"/>
                  </a:lnTo>
                  <a:lnTo>
                    <a:pt x="31051" y="1162438"/>
                  </a:lnTo>
                  <a:lnTo>
                    <a:pt x="22057" y="1185051"/>
                  </a:lnTo>
                  <a:lnTo>
                    <a:pt x="17438" y="1197848"/>
                  </a:lnTo>
                  <a:lnTo>
                    <a:pt x="15737" y="1205560"/>
                  </a:lnTo>
                  <a:lnTo>
                    <a:pt x="15493" y="1212921"/>
                  </a:lnTo>
                  <a:lnTo>
                    <a:pt x="15493" y="1224605"/>
                  </a:lnTo>
                  <a:lnTo>
                    <a:pt x="19430" y="1224605"/>
                  </a:lnTo>
                  <a:lnTo>
                    <a:pt x="23367" y="1224605"/>
                  </a:lnTo>
                  <a:lnTo>
                    <a:pt x="31114" y="1212921"/>
                  </a:lnTo>
                  <a:lnTo>
                    <a:pt x="35835" y="1205864"/>
                  </a:lnTo>
                  <a:lnTo>
                    <a:pt x="63738" y="1170308"/>
                  </a:lnTo>
                  <a:lnTo>
                    <a:pt x="97027" y="1139197"/>
                  </a:lnTo>
                  <a:lnTo>
                    <a:pt x="112921" y="1125482"/>
                  </a:lnTo>
                  <a:lnTo>
                    <a:pt x="122261" y="1116869"/>
                  </a:lnTo>
                  <a:lnTo>
                    <a:pt x="128683" y="1109721"/>
                  </a:lnTo>
                  <a:lnTo>
                    <a:pt x="135826" y="1100399"/>
                  </a:lnTo>
                  <a:lnTo>
                    <a:pt x="147447" y="1084905"/>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63" name="Google Shape;1263;p91"/>
            <p:cNvPicPr preferRelativeResize="0"/>
            <p:nvPr/>
          </p:nvPicPr>
          <p:blipFill rotWithShape="1">
            <a:blip r:embed="rId11">
              <a:alphaModFix/>
            </a:blip>
            <a:srcRect b="0" l="0" r="0" t="0"/>
            <a:stretch/>
          </p:blipFill>
          <p:spPr>
            <a:xfrm>
              <a:off x="4257928" y="3869944"/>
              <a:ext cx="151637" cy="205994"/>
            </a:xfrm>
            <a:prstGeom prst="rect">
              <a:avLst/>
            </a:prstGeom>
            <a:noFill/>
            <a:ln>
              <a:noFill/>
            </a:ln>
          </p:spPr>
        </p:pic>
        <p:sp>
          <p:nvSpPr>
            <p:cNvPr id="1264" name="Google Shape;1264;p91"/>
            <p:cNvSpPr/>
            <p:nvPr/>
          </p:nvSpPr>
          <p:spPr>
            <a:xfrm>
              <a:off x="4368672" y="3872103"/>
              <a:ext cx="124460" cy="271780"/>
            </a:xfrm>
            <a:custGeom>
              <a:rect b="b" l="l" r="r" t="t"/>
              <a:pathLst>
                <a:path extrusionOk="0" h="271779" w="124460">
                  <a:moveTo>
                    <a:pt x="85343" y="0"/>
                  </a:moveTo>
                  <a:lnTo>
                    <a:pt x="96577" y="20191"/>
                  </a:lnTo>
                  <a:lnTo>
                    <a:pt x="102346" y="30559"/>
                  </a:lnTo>
                  <a:lnTo>
                    <a:pt x="104471" y="34379"/>
                  </a:lnTo>
                  <a:lnTo>
                    <a:pt x="104775" y="34925"/>
                  </a:lnTo>
                  <a:lnTo>
                    <a:pt x="116008" y="55479"/>
                  </a:lnTo>
                  <a:lnTo>
                    <a:pt x="121777" y="68389"/>
                  </a:lnTo>
                  <a:lnTo>
                    <a:pt x="123902" y="79109"/>
                  </a:lnTo>
                  <a:lnTo>
                    <a:pt x="124205" y="93091"/>
                  </a:lnTo>
                  <a:lnTo>
                    <a:pt x="123962" y="106951"/>
                  </a:lnTo>
                  <a:lnTo>
                    <a:pt x="108648" y="143510"/>
                  </a:lnTo>
                  <a:lnTo>
                    <a:pt x="83529" y="181729"/>
                  </a:lnTo>
                  <a:lnTo>
                    <a:pt x="56049" y="213941"/>
                  </a:lnTo>
                  <a:lnTo>
                    <a:pt x="23304" y="248285"/>
                  </a:lnTo>
                  <a:lnTo>
                    <a:pt x="9831" y="261721"/>
                  </a:lnTo>
                  <a:lnTo>
                    <a:pt x="2913" y="268620"/>
                  </a:lnTo>
                  <a:lnTo>
                    <a:pt x="364" y="271162"/>
                  </a:lnTo>
                  <a:lnTo>
                    <a:pt x="0" y="271526"/>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65" name="Google Shape;1265;p91"/>
            <p:cNvPicPr preferRelativeResize="0"/>
            <p:nvPr/>
          </p:nvPicPr>
          <p:blipFill rotWithShape="1">
            <a:blip r:embed="rId12">
              <a:alphaModFix/>
            </a:blip>
            <a:srcRect b="0" l="0" r="0" t="0"/>
            <a:stretch/>
          </p:blipFill>
          <p:spPr>
            <a:xfrm>
              <a:off x="3753611" y="4459732"/>
              <a:ext cx="236982" cy="275844"/>
            </a:xfrm>
            <a:prstGeom prst="rect">
              <a:avLst/>
            </a:prstGeom>
            <a:noFill/>
            <a:ln>
              <a:noFill/>
            </a:ln>
          </p:spPr>
        </p:pic>
        <p:pic>
          <p:nvPicPr>
            <p:cNvPr id="1266" name="Google Shape;1266;p91"/>
            <p:cNvPicPr preferRelativeResize="0"/>
            <p:nvPr/>
          </p:nvPicPr>
          <p:blipFill rotWithShape="1">
            <a:blip r:embed="rId13">
              <a:alphaModFix/>
            </a:blip>
            <a:srcRect b="0" l="0" r="0" t="0"/>
            <a:stretch/>
          </p:blipFill>
          <p:spPr>
            <a:xfrm>
              <a:off x="4032884" y="4451984"/>
              <a:ext cx="198247" cy="252475"/>
            </a:xfrm>
            <a:prstGeom prst="rect">
              <a:avLst/>
            </a:prstGeom>
            <a:noFill/>
            <a:ln>
              <a:noFill/>
            </a:ln>
          </p:spPr>
        </p:pic>
        <p:sp>
          <p:nvSpPr>
            <p:cNvPr id="1267" name="Google Shape;1267;p91"/>
            <p:cNvSpPr/>
            <p:nvPr/>
          </p:nvSpPr>
          <p:spPr>
            <a:xfrm>
              <a:off x="3639311" y="1722628"/>
              <a:ext cx="1746250" cy="3321685"/>
            </a:xfrm>
            <a:custGeom>
              <a:rect b="b" l="l" r="r" t="t"/>
              <a:pathLst>
                <a:path extrusionOk="0" h="3321685" w="1746250">
                  <a:moveTo>
                    <a:pt x="752728" y="2723642"/>
                  </a:moveTo>
                  <a:lnTo>
                    <a:pt x="750452" y="2739354"/>
                  </a:lnTo>
                  <a:lnTo>
                    <a:pt x="749284" y="2747422"/>
                  </a:lnTo>
                  <a:lnTo>
                    <a:pt x="748853" y="2750395"/>
                  </a:lnTo>
                  <a:lnTo>
                    <a:pt x="748791" y="2750820"/>
                  </a:lnTo>
                  <a:lnTo>
                    <a:pt x="744916" y="2790673"/>
                  </a:lnTo>
                  <a:lnTo>
                    <a:pt x="744794" y="2827486"/>
                  </a:lnTo>
                  <a:lnTo>
                    <a:pt x="744370" y="2840101"/>
                  </a:lnTo>
                  <a:lnTo>
                    <a:pt x="738681" y="2889406"/>
                  </a:lnTo>
                  <a:lnTo>
                    <a:pt x="730934" y="2932889"/>
                  </a:lnTo>
                  <a:lnTo>
                    <a:pt x="721613" y="2956433"/>
                  </a:lnTo>
                  <a:lnTo>
                    <a:pt x="725487" y="2944812"/>
                  </a:lnTo>
                  <a:lnTo>
                    <a:pt x="727847" y="2937912"/>
                  </a:lnTo>
                  <a:lnTo>
                    <a:pt x="751297" y="2905203"/>
                  </a:lnTo>
                  <a:lnTo>
                    <a:pt x="791463" y="2886583"/>
                  </a:lnTo>
                  <a:lnTo>
                    <a:pt x="800604" y="2886643"/>
                  </a:lnTo>
                  <a:lnTo>
                    <a:pt x="806481" y="2887067"/>
                  </a:lnTo>
                  <a:lnTo>
                    <a:pt x="811645" y="2888217"/>
                  </a:lnTo>
                  <a:lnTo>
                    <a:pt x="818641" y="2890456"/>
                  </a:lnTo>
                  <a:lnTo>
                    <a:pt x="830326" y="2894330"/>
                  </a:lnTo>
                  <a:lnTo>
                    <a:pt x="830326" y="2906014"/>
                  </a:lnTo>
                  <a:lnTo>
                    <a:pt x="830326" y="2917698"/>
                  </a:lnTo>
                  <a:lnTo>
                    <a:pt x="822515" y="2929318"/>
                  </a:lnTo>
                  <a:lnTo>
                    <a:pt x="817697" y="2936278"/>
                  </a:lnTo>
                  <a:lnTo>
                    <a:pt x="783897" y="2965451"/>
                  </a:lnTo>
                  <a:lnTo>
                    <a:pt x="744854" y="2979801"/>
                  </a:lnTo>
                  <a:lnTo>
                    <a:pt x="740981" y="2979801"/>
                  </a:lnTo>
                  <a:lnTo>
                    <a:pt x="737108" y="2979801"/>
                  </a:lnTo>
                </a:path>
                <a:path extrusionOk="0" h="3321685" w="1746250">
                  <a:moveTo>
                    <a:pt x="0" y="3313429"/>
                  </a:moveTo>
                  <a:lnTo>
                    <a:pt x="15493" y="3317303"/>
                  </a:lnTo>
                  <a:lnTo>
                    <a:pt x="24815" y="3319542"/>
                  </a:lnTo>
                  <a:lnTo>
                    <a:pt x="31964" y="3320692"/>
                  </a:lnTo>
                  <a:lnTo>
                    <a:pt x="40577" y="3321116"/>
                  </a:lnTo>
                  <a:lnTo>
                    <a:pt x="54292" y="3321177"/>
                  </a:lnTo>
                  <a:lnTo>
                    <a:pt x="68250" y="3321177"/>
                  </a:lnTo>
                  <a:lnTo>
                    <a:pt x="78565" y="3321177"/>
                  </a:lnTo>
                  <a:lnTo>
                    <a:pt x="178498" y="3321177"/>
                  </a:lnTo>
                  <a:lnTo>
                    <a:pt x="201716" y="3321116"/>
                  </a:lnTo>
                  <a:lnTo>
                    <a:pt x="267715" y="3317303"/>
                  </a:lnTo>
                  <a:lnTo>
                    <a:pt x="322016" y="3312945"/>
                  </a:lnTo>
                  <a:lnTo>
                    <a:pt x="399605" y="3305683"/>
                  </a:lnTo>
                  <a:lnTo>
                    <a:pt x="447553" y="3301204"/>
                  </a:lnTo>
                  <a:lnTo>
                    <a:pt x="477678" y="3298904"/>
                  </a:lnTo>
                  <a:lnTo>
                    <a:pt x="502707" y="3298057"/>
                  </a:lnTo>
                  <a:lnTo>
                    <a:pt x="535368" y="3297936"/>
                  </a:lnTo>
                  <a:lnTo>
                    <a:pt x="567605" y="3297936"/>
                  </a:lnTo>
                  <a:lnTo>
                    <a:pt x="589668" y="3297936"/>
                  </a:lnTo>
                  <a:lnTo>
                    <a:pt x="884554" y="3297936"/>
                  </a:lnTo>
                  <a:lnTo>
                    <a:pt x="930265" y="3297875"/>
                  </a:lnTo>
                  <a:lnTo>
                    <a:pt x="959246" y="3297451"/>
                  </a:lnTo>
                  <a:lnTo>
                    <a:pt x="983870" y="3296301"/>
                  </a:lnTo>
                  <a:lnTo>
                    <a:pt x="1016508" y="3294062"/>
                  </a:lnTo>
                  <a:lnTo>
                    <a:pt x="1048841" y="3291823"/>
                  </a:lnTo>
                  <a:lnTo>
                    <a:pt x="1071340" y="3290673"/>
                  </a:lnTo>
                  <a:lnTo>
                    <a:pt x="1094553" y="3290249"/>
                  </a:lnTo>
                  <a:lnTo>
                    <a:pt x="1129029" y="3290189"/>
                  </a:lnTo>
                  <a:lnTo>
                    <a:pt x="1163445" y="3290189"/>
                  </a:lnTo>
                  <a:lnTo>
                    <a:pt x="1186227" y="3290189"/>
                  </a:lnTo>
                  <a:lnTo>
                    <a:pt x="1423924" y="3290189"/>
                  </a:lnTo>
                  <a:lnTo>
                    <a:pt x="1448775" y="3290127"/>
                  </a:lnTo>
                  <a:lnTo>
                    <a:pt x="1462714" y="3289696"/>
                  </a:lnTo>
                  <a:lnTo>
                    <a:pt x="1470831" y="3288528"/>
                  </a:lnTo>
                  <a:lnTo>
                    <a:pt x="1478216" y="3286252"/>
                  </a:lnTo>
                  <a:lnTo>
                    <a:pt x="1489837" y="3282315"/>
                  </a:lnTo>
                  <a:lnTo>
                    <a:pt x="1493710" y="3282315"/>
                  </a:lnTo>
                  <a:lnTo>
                    <a:pt x="1497584" y="3282315"/>
                  </a:lnTo>
                  <a:lnTo>
                    <a:pt x="1489837" y="3282315"/>
                  </a:lnTo>
                  <a:lnTo>
                    <a:pt x="1482089" y="3282315"/>
                  </a:lnTo>
                  <a:lnTo>
                    <a:pt x="1478216" y="3278441"/>
                  </a:lnTo>
                  <a:lnTo>
                    <a:pt x="1474342" y="3274568"/>
                  </a:lnTo>
                </a:path>
                <a:path extrusionOk="0" h="3321685" w="1746250">
                  <a:moveTo>
                    <a:pt x="1544192" y="1016508"/>
                  </a:moveTo>
                  <a:lnTo>
                    <a:pt x="1563560" y="1001013"/>
                  </a:lnTo>
                  <a:lnTo>
                    <a:pt x="1575000" y="991752"/>
                  </a:lnTo>
                  <a:lnTo>
                    <a:pt x="1582451" y="985027"/>
                  </a:lnTo>
                  <a:lnTo>
                    <a:pt x="1589188" y="977564"/>
                  </a:lnTo>
                  <a:lnTo>
                    <a:pt x="1598485" y="966088"/>
                  </a:lnTo>
                  <a:lnTo>
                    <a:pt x="1607661" y="954673"/>
                  </a:lnTo>
                  <a:lnTo>
                    <a:pt x="1613550" y="947634"/>
                  </a:lnTo>
                  <a:lnTo>
                    <a:pt x="1618702" y="942059"/>
                  </a:lnTo>
                  <a:lnTo>
                    <a:pt x="1625663" y="935037"/>
                  </a:lnTo>
                  <a:lnTo>
                    <a:pt x="1632502" y="928137"/>
                  </a:lnTo>
                  <a:lnTo>
                    <a:pt x="1636799" y="923416"/>
                  </a:lnTo>
                  <a:lnTo>
                    <a:pt x="1640370" y="918696"/>
                  </a:lnTo>
                  <a:lnTo>
                    <a:pt x="1645030" y="911796"/>
                  </a:lnTo>
                  <a:lnTo>
                    <a:pt x="1649691" y="904835"/>
                  </a:lnTo>
                  <a:lnTo>
                    <a:pt x="1653262" y="899683"/>
                  </a:lnTo>
                  <a:lnTo>
                    <a:pt x="1657559" y="893794"/>
                  </a:lnTo>
                  <a:lnTo>
                    <a:pt x="1664398" y="884618"/>
                  </a:lnTo>
                  <a:lnTo>
                    <a:pt x="1671178" y="875321"/>
                  </a:lnTo>
                  <a:lnTo>
                    <a:pt x="1675058" y="868584"/>
                  </a:lnTo>
                  <a:lnTo>
                    <a:pt x="1677498" y="861133"/>
                  </a:lnTo>
                  <a:lnTo>
                    <a:pt x="1679955" y="849693"/>
                  </a:lnTo>
                  <a:lnTo>
                    <a:pt x="1682413" y="838072"/>
                  </a:lnTo>
                  <a:lnTo>
                    <a:pt x="1684853" y="829349"/>
                  </a:lnTo>
                  <a:lnTo>
                    <a:pt x="1688733" y="819162"/>
                  </a:lnTo>
                  <a:lnTo>
                    <a:pt x="1695513" y="803148"/>
                  </a:lnTo>
                  <a:lnTo>
                    <a:pt x="1702292" y="787072"/>
                  </a:lnTo>
                  <a:lnTo>
                    <a:pt x="1706165" y="776462"/>
                  </a:lnTo>
                  <a:lnTo>
                    <a:pt x="1708586" y="766589"/>
                  </a:lnTo>
                  <a:lnTo>
                    <a:pt x="1711007" y="752729"/>
                  </a:lnTo>
                  <a:lnTo>
                    <a:pt x="1713367" y="738989"/>
                  </a:lnTo>
                  <a:lnTo>
                    <a:pt x="1715365" y="729964"/>
                  </a:lnTo>
                  <a:lnTo>
                    <a:pt x="1718088" y="721653"/>
                  </a:lnTo>
                  <a:lnTo>
                    <a:pt x="1722627" y="710057"/>
                  </a:lnTo>
                  <a:lnTo>
                    <a:pt x="1727106" y="698520"/>
                  </a:lnTo>
                  <a:lnTo>
                    <a:pt x="1729406" y="690633"/>
                  </a:lnTo>
                  <a:lnTo>
                    <a:pt x="1730253" y="682758"/>
                  </a:lnTo>
                  <a:lnTo>
                    <a:pt x="1730375" y="671258"/>
                  </a:lnTo>
                  <a:lnTo>
                    <a:pt x="1730435" y="659515"/>
                  </a:lnTo>
                  <a:lnTo>
                    <a:pt x="1730859" y="649946"/>
                  </a:lnTo>
                  <a:lnTo>
                    <a:pt x="1732009" y="637459"/>
                  </a:lnTo>
                  <a:lnTo>
                    <a:pt x="1734248" y="616966"/>
                  </a:lnTo>
                  <a:lnTo>
                    <a:pt x="1736487" y="596410"/>
                  </a:lnTo>
                  <a:lnTo>
                    <a:pt x="1737637" y="583493"/>
                  </a:lnTo>
                  <a:lnTo>
                    <a:pt x="1738061" y="572755"/>
                  </a:lnTo>
                  <a:lnTo>
                    <a:pt x="1738122" y="558736"/>
                  </a:lnTo>
                  <a:lnTo>
                    <a:pt x="1738122" y="544899"/>
                  </a:lnTo>
                  <a:lnTo>
                    <a:pt x="1738122" y="535432"/>
                  </a:lnTo>
                  <a:lnTo>
                    <a:pt x="1738122" y="419036"/>
                  </a:lnTo>
                  <a:lnTo>
                    <a:pt x="1738061" y="405139"/>
                  </a:lnTo>
                  <a:lnTo>
                    <a:pt x="1737637" y="395255"/>
                  </a:lnTo>
                  <a:lnTo>
                    <a:pt x="1736487" y="384657"/>
                  </a:lnTo>
                  <a:lnTo>
                    <a:pt x="1734248" y="368617"/>
                  </a:lnTo>
                  <a:lnTo>
                    <a:pt x="1732009" y="352698"/>
                  </a:lnTo>
                  <a:lnTo>
                    <a:pt x="1730859" y="342947"/>
                  </a:lnTo>
                  <a:lnTo>
                    <a:pt x="1730435" y="335363"/>
                  </a:lnTo>
                  <a:lnTo>
                    <a:pt x="1730375" y="325945"/>
                  </a:lnTo>
                  <a:lnTo>
                    <a:pt x="1730314" y="316709"/>
                  </a:lnTo>
                  <a:lnTo>
                    <a:pt x="1729890" y="310395"/>
                  </a:lnTo>
                  <a:lnTo>
                    <a:pt x="1728740" y="304094"/>
                  </a:lnTo>
                  <a:lnTo>
                    <a:pt x="1726501" y="294894"/>
                  </a:lnTo>
                  <a:lnTo>
                    <a:pt x="1724201" y="285572"/>
                  </a:lnTo>
                  <a:lnTo>
                    <a:pt x="1722627" y="278423"/>
                  </a:lnTo>
                  <a:lnTo>
                    <a:pt x="1715365" y="233767"/>
                  </a:lnTo>
                  <a:lnTo>
                    <a:pt x="1714880" y="217297"/>
                  </a:lnTo>
                  <a:lnTo>
                    <a:pt x="1714820" y="208156"/>
                  </a:lnTo>
                  <a:lnTo>
                    <a:pt x="1714396" y="202279"/>
                  </a:lnTo>
                  <a:lnTo>
                    <a:pt x="1713246" y="197115"/>
                  </a:lnTo>
                  <a:lnTo>
                    <a:pt x="1711007" y="190119"/>
                  </a:lnTo>
                  <a:lnTo>
                    <a:pt x="1707134" y="178435"/>
                  </a:lnTo>
                  <a:lnTo>
                    <a:pt x="1703260" y="166814"/>
                  </a:lnTo>
                  <a:lnTo>
                    <a:pt x="1699387" y="155194"/>
                  </a:lnTo>
                  <a:lnTo>
                    <a:pt x="1695513" y="147447"/>
                  </a:lnTo>
                  <a:lnTo>
                    <a:pt x="1691639" y="139700"/>
                  </a:lnTo>
                  <a:lnTo>
                    <a:pt x="1683829" y="131952"/>
                  </a:lnTo>
                  <a:lnTo>
                    <a:pt x="1679193" y="127231"/>
                  </a:lnTo>
                  <a:lnTo>
                    <a:pt x="1676026" y="123229"/>
                  </a:lnTo>
                  <a:lnTo>
                    <a:pt x="1672872" y="117763"/>
                  </a:lnTo>
                  <a:lnTo>
                    <a:pt x="1668272" y="108648"/>
                  </a:lnTo>
                  <a:lnTo>
                    <a:pt x="1663732" y="99533"/>
                  </a:lnTo>
                  <a:lnTo>
                    <a:pt x="1661009" y="94067"/>
                  </a:lnTo>
                  <a:lnTo>
                    <a:pt x="1659011" y="90065"/>
                  </a:lnTo>
                  <a:lnTo>
                    <a:pt x="1656651" y="85344"/>
                  </a:lnTo>
                  <a:lnTo>
                    <a:pt x="1652777" y="77597"/>
                  </a:lnTo>
                  <a:lnTo>
                    <a:pt x="1652777" y="77597"/>
                  </a:lnTo>
                  <a:lnTo>
                    <a:pt x="1614042" y="38862"/>
                  </a:lnTo>
                  <a:lnTo>
                    <a:pt x="1610169" y="50482"/>
                  </a:lnTo>
                  <a:lnTo>
                    <a:pt x="1607930" y="57503"/>
                  </a:lnTo>
                  <a:lnTo>
                    <a:pt x="1606780" y="63071"/>
                  </a:lnTo>
                  <a:lnTo>
                    <a:pt x="1606356" y="70092"/>
                  </a:lnTo>
                  <a:lnTo>
                    <a:pt x="1606296" y="81470"/>
                  </a:lnTo>
                  <a:lnTo>
                    <a:pt x="1606296" y="92910"/>
                  </a:lnTo>
                  <a:lnTo>
                    <a:pt x="1606296" y="100361"/>
                  </a:lnTo>
                  <a:lnTo>
                    <a:pt x="1606296" y="107098"/>
                  </a:lnTo>
                  <a:lnTo>
                    <a:pt x="1606296" y="116395"/>
                  </a:lnTo>
                  <a:lnTo>
                    <a:pt x="1606296" y="125631"/>
                  </a:lnTo>
                  <a:lnTo>
                    <a:pt x="1606296" y="131945"/>
                  </a:lnTo>
                  <a:lnTo>
                    <a:pt x="1606296" y="138246"/>
                  </a:lnTo>
                  <a:lnTo>
                    <a:pt x="1606296" y="147447"/>
                  </a:lnTo>
                  <a:lnTo>
                    <a:pt x="1606296" y="162941"/>
                  </a:lnTo>
                  <a:lnTo>
                    <a:pt x="1610169" y="170687"/>
                  </a:lnTo>
                  <a:lnTo>
                    <a:pt x="1614042" y="178435"/>
                  </a:lnTo>
                  <a:lnTo>
                    <a:pt x="1617916" y="170687"/>
                  </a:lnTo>
                  <a:lnTo>
                    <a:pt x="1620155" y="165906"/>
                  </a:lnTo>
                  <a:lnTo>
                    <a:pt x="1621305" y="161488"/>
                  </a:lnTo>
                  <a:lnTo>
                    <a:pt x="1621729" y="154891"/>
                  </a:lnTo>
                  <a:lnTo>
                    <a:pt x="1621789" y="143573"/>
                  </a:lnTo>
                  <a:lnTo>
                    <a:pt x="1621789" y="132073"/>
                  </a:lnTo>
                  <a:lnTo>
                    <a:pt x="1621789" y="124198"/>
                  </a:lnTo>
                  <a:lnTo>
                    <a:pt x="1621789" y="116311"/>
                  </a:lnTo>
                  <a:lnTo>
                    <a:pt x="1621789" y="104775"/>
                  </a:lnTo>
                  <a:lnTo>
                    <a:pt x="1621789" y="93238"/>
                  </a:lnTo>
                  <a:lnTo>
                    <a:pt x="1621789" y="85351"/>
                  </a:lnTo>
                  <a:lnTo>
                    <a:pt x="1621789" y="77476"/>
                  </a:lnTo>
                  <a:lnTo>
                    <a:pt x="1621789" y="65976"/>
                  </a:lnTo>
                  <a:lnTo>
                    <a:pt x="1621789" y="54597"/>
                  </a:lnTo>
                  <a:lnTo>
                    <a:pt x="1621789" y="47569"/>
                  </a:lnTo>
                  <a:lnTo>
                    <a:pt x="1621789" y="41982"/>
                  </a:lnTo>
                  <a:lnTo>
                    <a:pt x="1621789" y="34925"/>
                  </a:lnTo>
                  <a:lnTo>
                    <a:pt x="1621789" y="23241"/>
                  </a:lnTo>
                  <a:lnTo>
                    <a:pt x="1621789" y="15494"/>
                  </a:lnTo>
                  <a:lnTo>
                    <a:pt x="1621789" y="7747"/>
                  </a:lnTo>
                  <a:lnTo>
                    <a:pt x="1633410" y="3873"/>
                  </a:lnTo>
                  <a:lnTo>
                    <a:pt x="1645030" y="0"/>
                  </a:lnTo>
                  <a:lnTo>
                    <a:pt x="1656651" y="0"/>
                  </a:lnTo>
                  <a:lnTo>
                    <a:pt x="1663612" y="60"/>
                  </a:lnTo>
                  <a:lnTo>
                    <a:pt x="1668764" y="484"/>
                  </a:lnTo>
                  <a:lnTo>
                    <a:pt x="1674653" y="1634"/>
                  </a:lnTo>
                  <a:lnTo>
                    <a:pt x="1683829" y="3873"/>
                  </a:lnTo>
                  <a:lnTo>
                    <a:pt x="1693186" y="6112"/>
                  </a:lnTo>
                  <a:lnTo>
                    <a:pt x="1700347" y="7262"/>
                  </a:lnTo>
                  <a:lnTo>
                    <a:pt x="1708948" y="7686"/>
                  </a:lnTo>
                  <a:lnTo>
                    <a:pt x="1722627" y="7747"/>
                  </a:lnTo>
                  <a:lnTo>
                    <a:pt x="1745868" y="7747"/>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68" name="Google Shape;1268;p91"/>
            <p:cNvPicPr preferRelativeResize="0"/>
            <p:nvPr/>
          </p:nvPicPr>
          <p:blipFill rotWithShape="1">
            <a:blip r:embed="rId14">
              <a:alphaModFix/>
            </a:blip>
            <a:srcRect b="0" l="0" r="0" t="0"/>
            <a:stretch/>
          </p:blipFill>
          <p:spPr>
            <a:xfrm>
              <a:off x="5468492" y="1604137"/>
              <a:ext cx="330073" cy="229235"/>
            </a:xfrm>
            <a:prstGeom prst="rect">
              <a:avLst/>
            </a:prstGeom>
            <a:noFill/>
            <a:ln>
              <a:noFill/>
            </a:ln>
          </p:spPr>
        </p:pic>
        <p:sp>
          <p:nvSpPr>
            <p:cNvPr id="1269" name="Google Shape;1269;p91"/>
            <p:cNvSpPr/>
            <p:nvPr/>
          </p:nvSpPr>
          <p:spPr>
            <a:xfrm>
              <a:off x="6828535" y="1342390"/>
              <a:ext cx="1187450" cy="753110"/>
            </a:xfrm>
            <a:custGeom>
              <a:rect b="b" l="l" r="r" t="t"/>
              <a:pathLst>
                <a:path extrusionOk="0" h="753110" w="1187450">
                  <a:moveTo>
                    <a:pt x="279400" y="93090"/>
                  </a:moveTo>
                  <a:lnTo>
                    <a:pt x="279400" y="93090"/>
                  </a:lnTo>
                  <a:lnTo>
                    <a:pt x="279400" y="163004"/>
                  </a:lnTo>
                  <a:lnTo>
                    <a:pt x="279338" y="172180"/>
                  </a:lnTo>
                  <a:lnTo>
                    <a:pt x="278907" y="178069"/>
                  </a:lnTo>
                  <a:lnTo>
                    <a:pt x="277739" y="183221"/>
                  </a:lnTo>
                  <a:lnTo>
                    <a:pt x="275463" y="190182"/>
                  </a:lnTo>
                  <a:lnTo>
                    <a:pt x="271525" y="201802"/>
                  </a:lnTo>
                  <a:lnTo>
                    <a:pt x="271525" y="197929"/>
                  </a:lnTo>
                  <a:lnTo>
                    <a:pt x="271525" y="194056"/>
                  </a:lnTo>
                  <a:lnTo>
                    <a:pt x="271525" y="178498"/>
                  </a:lnTo>
                  <a:lnTo>
                    <a:pt x="271587" y="169262"/>
                  </a:lnTo>
                  <a:lnTo>
                    <a:pt x="272018" y="162948"/>
                  </a:lnTo>
                  <a:lnTo>
                    <a:pt x="273186" y="156647"/>
                  </a:lnTo>
                  <a:lnTo>
                    <a:pt x="275463" y="147447"/>
                  </a:lnTo>
                  <a:lnTo>
                    <a:pt x="277799" y="138125"/>
                  </a:lnTo>
                  <a:lnTo>
                    <a:pt x="279392" y="130976"/>
                  </a:lnTo>
                  <a:lnTo>
                    <a:pt x="280972" y="122363"/>
                  </a:lnTo>
                  <a:lnTo>
                    <a:pt x="283273" y="108648"/>
                  </a:lnTo>
                  <a:lnTo>
                    <a:pt x="285633" y="95115"/>
                  </a:lnTo>
                  <a:lnTo>
                    <a:pt x="287631" y="87772"/>
                  </a:lnTo>
                  <a:lnTo>
                    <a:pt x="290354" y="84074"/>
                  </a:lnTo>
                  <a:lnTo>
                    <a:pt x="294894" y="81470"/>
                  </a:lnTo>
                  <a:lnTo>
                    <a:pt x="302641" y="77597"/>
                  </a:lnTo>
                  <a:lnTo>
                    <a:pt x="336595" y="110137"/>
                  </a:lnTo>
                  <a:lnTo>
                    <a:pt x="353883" y="141214"/>
                  </a:lnTo>
                  <a:lnTo>
                    <a:pt x="357473" y="147939"/>
                  </a:lnTo>
                  <a:lnTo>
                    <a:pt x="361777" y="155402"/>
                  </a:lnTo>
                  <a:lnTo>
                    <a:pt x="368617" y="166877"/>
                  </a:lnTo>
                  <a:lnTo>
                    <a:pt x="375335" y="178172"/>
                  </a:lnTo>
                  <a:lnTo>
                    <a:pt x="378785" y="184364"/>
                  </a:lnTo>
                  <a:lnTo>
                    <a:pt x="380056" y="187639"/>
                  </a:lnTo>
                  <a:lnTo>
                    <a:pt x="380238" y="190182"/>
                  </a:lnTo>
                  <a:lnTo>
                    <a:pt x="380238" y="194056"/>
                  </a:lnTo>
                  <a:lnTo>
                    <a:pt x="384111" y="182372"/>
                  </a:lnTo>
                  <a:lnTo>
                    <a:pt x="386411" y="175254"/>
                  </a:lnTo>
                  <a:lnTo>
                    <a:pt x="387985" y="169243"/>
                  </a:lnTo>
                  <a:lnTo>
                    <a:pt x="389558" y="161065"/>
                  </a:lnTo>
                  <a:lnTo>
                    <a:pt x="391858" y="147447"/>
                  </a:lnTo>
                  <a:lnTo>
                    <a:pt x="394218" y="133829"/>
                  </a:lnTo>
                  <a:lnTo>
                    <a:pt x="396216" y="125658"/>
                  </a:lnTo>
                  <a:lnTo>
                    <a:pt x="398939" y="119666"/>
                  </a:lnTo>
                  <a:lnTo>
                    <a:pt x="403479" y="112585"/>
                  </a:lnTo>
                  <a:lnTo>
                    <a:pt x="411225" y="100964"/>
                  </a:lnTo>
                  <a:lnTo>
                    <a:pt x="415099" y="97027"/>
                  </a:lnTo>
                  <a:lnTo>
                    <a:pt x="418973" y="93090"/>
                  </a:lnTo>
                  <a:lnTo>
                    <a:pt x="440767" y="133588"/>
                  </a:lnTo>
                  <a:lnTo>
                    <a:pt x="448514" y="182832"/>
                  </a:lnTo>
                  <a:lnTo>
                    <a:pt x="450088" y="192595"/>
                  </a:lnTo>
                  <a:lnTo>
                    <a:pt x="451661" y="200167"/>
                  </a:lnTo>
                  <a:lnTo>
                    <a:pt x="453961" y="209550"/>
                  </a:lnTo>
                  <a:lnTo>
                    <a:pt x="457835" y="225044"/>
                  </a:lnTo>
                </a:path>
                <a:path extrusionOk="0" h="753110" w="1187450">
                  <a:moveTo>
                    <a:pt x="574167" y="69850"/>
                  </a:moveTo>
                  <a:lnTo>
                    <a:pt x="562546" y="65976"/>
                  </a:lnTo>
                  <a:lnTo>
                    <a:pt x="555646" y="63858"/>
                  </a:lnTo>
                  <a:lnTo>
                    <a:pt x="550926" y="63555"/>
                  </a:lnTo>
                  <a:lnTo>
                    <a:pt x="519938" y="93154"/>
                  </a:lnTo>
                  <a:lnTo>
                    <a:pt x="508254" y="135826"/>
                  </a:lnTo>
                  <a:lnTo>
                    <a:pt x="504317" y="174625"/>
                  </a:lnTo>
                  <a:lnTo>
                    <a:pt x="504317" y="186309"/>
                  </a:lnTo>
                  <a:lnTo>
                    <a:pt x="512127" y="190182"/>
                  </a:lnTo>
                  <a:lnTo>
                    <a:pt x="519938" y="194056"/>
                  </a:lnTo>
                  <a:lnTo>
                    <a:pt x="531558" y="186309"/>
                  </a:lnTo>
                  <a:lnTo>
                    <a:pt x="538397" y="181647"/>
                  </a:lnTo>
                  <a:lnTo>
                    <a:pt x="563454" y="147205"/>
                  </a:lnTo>
                  <a:lnTo>
                    <a:pt x="581732" y="113493"/>
                  </a:lnTo>
                  <a:lnTo>
                    <a:pt x="581914" y="108712"/>
                  </a:lnTo>
                  <a:lnTo>
                    <a:pt x="581914" y="100964"/>
                  </a:lnTo>
                  <a:lnTo>
                    <a:pt x="581914" y="120332"/>
                  </a:lnTo>
                  <a:lnTo>
                    <a:pt x="581914" y="131710"/>
                  </a:lnTo>
                  <a:lnTo>
                    <a:pt x="581914" y="138731"/>
                  </a:lnTo>
                  <a:lnTo>
                    <a:pt x="581914" y="144299"/>
                  </a:lnTo>
                  <a:lnTo>
                    <a:pt x="581914" y="151320"/>
                  </a:lnTo>
                  <a:lnTo>
                    <a:pt x="581914" y="162940"/>
                  </a:lnTo>
                  <a:lnTo>
                    <a:pt x="585851" y="170751"/>
                  </a:lnTo>
                  <a:lnTo>
                    <a:pt x="589788" y="178562"/>
                  </a:lnTo>
                  <a:lnTo>
                    <a:pt x="597535" y="182435"/>
                  </a:lnTo>
                  <a:lnTo>
                    <a:pt x="605282" y="186309"/>
                  </a:lnTo>
                  <a:lnTo>
                    <a:pt x="613029" y="186309"/>
                  </a:lnTo>
                  <a:lnTo>
                    <a:pt x="620776" y="186309"/>
                  </a:lnTo>
                  <a:lnTo>
                    <a:pt x="628523" y="182435"/>
                  </a:lnTo>
                  <a:lnTo>
                    <a:pt x="636270" y="178562"/>
                  </a:lnTo>
                </a:path>
                <a:path extrusionOk="0" h="753110" w="1187450">
                  <a:moveTo>
                    <a:pt x="659511" y="100964"/>
                  </a:moveTo>
                  <a:lnTo>
                    <a:pt x="659511" y="112585"/>
                  </a:lnTo>
                  <a:lnTo>
                    <a:pt x="659511" y="194056"/>
                  </a:lnTo>
                </a:path>
                <a:path extrusionOk="0" h="753110" w="1187450">
                  <a:moveTo>
                    <a:pt x="675132" y="15494"/>
                  </a:moveTo>
                  <a:lnTo>
                    <a:pt x="679005" y="34925"/>
                  </a:lnTo>
                  <a:lnTo>
                    <a:pt x="682879" y="54356"/>
                  </a:lnTo>
                </a:path>
                <a:path extrusionOk="0" h="753110" w="1187450">
                  <a:moveTo>
                    <a:pt x="706120" y="108712"/>
                  </a:moveTo>
                  <a:lnTo>
                    <a:pt x="709993" y="128079"/>
                  </a:lnTo>
                  <a:lnTo>
                    <a:pt x="712293" y="139397"/>
                  </a:lnTo>
                  <a:lnTo>
                    <a:pt x="713867" y="145994"/>
                  </a:lnTo>
                  <a:lnTo>
                    <a:pt x="715440" y="150412"/>
                  </a:lnTo>
                  <a:lnTo>
                    <a:pt x="717740" y="155194"/>
                  </a:lnTo>
                  <a:lnTo>
                    <a:pt x="721614" y="162940"/>
                  </a:lnTo>
                  <a:lnTo>
                    <a:pt x="721614" y="155194"/>
                  </a:lnTo>
                  <a:lnTo>
                    <a:pt x="721614" y="147447"/>
                  </a:lnTo>
                  <a:lnTo>
                    <a:pt x="721614" y="131952"/>
                  </a:lnTo>
                  <a:lnTo>
                    <a:pt x="721735" y="122812"/>
                  </a:lnTo>
                  <a:lnTo>
                    <a:pt x="741916" y="90005"/>
                  </a:lnTo>
                  <a:lnTo>
                    <a:pt x="760476" y="77597"/>
                  </a:lnTo>
                  <a:lnTo>
                    <a:pt x="768223" y="77597"/>
                  </a:lnTo>
                  <a:lnTo>
                    <a:pt x="775970" y="77597"/>
                  </a:lnTo>
                  <a:lnTo>
                    <a:pt x="783717" y="85344"/>
                  </a:lnTo>
                  <a:lnTo>
                    <a:pt x="791464" y="93090"/>
                  </a:lnTo>
                  <a:lnTo>
                    <a:pt x="795337" y="104775"/>
                  </a:lnTo>
                  <a:lnTo>
                    <a:pt x="797637" y="111832"/>
                  </a:lnTo>
                  <a:lnTo>
                    <a:pt x="799211" y="117419"/>
                  </a:lnTo>
                  <a:lnTo>
                    <a:pt x="800784" y="124447"/>
                  </a:lnTo>
                  <a:lnTo>
                    <a:pt x="803084" y="135826"/>
                  </a:lnTo>
                  <a:lnTo>
                    <a:pt x="806958" y="155194"/>
                  </a:lnTo>
                  <a:lnTo>
                    <a:pt x="810831" y="159067"/>
                  </a:lnTo>
                  <a:lnTo>
                    <a:pt x="814705" y="162940"/>
                  </a:lnTo>
                </a:path>
                <a:path extrusionOk="0" h="753110" w="1187450">
                  <a:moveTo>
                    <a:pt x="892302" y="23368"/>
                  </a:moveTo>
                  <a:lnTo>
                    <a:pt x="884555" y="38862"/>
                  </a:lnTo>
                  <a:lnTo>
                    <a:pt x="880076" y="48001"/>
                  </a:lnTo>
                  <a:lnTo>
                    <a:pt x="877776" y="53871"/>
                  </a:lnTo>
                  <a:lnTo>
                    <a:pt x="876929" y="59016"/>
                  </a:lnTo>
                  <a:lnTo>
                    <a:pt x="876808" y="65976"/>
                  </a:lnTo>
                  <a:lnTo>
                    <a:pt x="876808" y="72937"/>
                  </a:lnTo>
                  <a:lnTo>
                    <a:pt x="876808" y="78089"/>
                  </a:lnTo>
                  <a:lnTo>
                    <a:pt x="876808" y="83978"/>
                  </a:lnTo>
                  <a:lnTo>
                    <a:pt x="876808" y="93154"/>
                  </a:lnTo>
                  <a:lnTo>
                    <a:pt x="876929" y="102451"/>
                  </a:lnTo>
                  <a:lnTo>
                    <a:pt x="889155" y="139397"/>
                  </a:lnTo>
                  <a:lnTo>
                    <a:pt x="907923" y="162940"/>
                  </a:lnTo>
                  <a:lnTo>
                    <a:pt x="919543" y="162940"/>
                  </a:lnTo>
                  <a:lnTo>
                    <a:pt x="931164" y="162940"/>
                  </a:lnTo>
                  <a:lnTo>
                    <a:pt x="935037" y="159067"/>
                  </a:lnTo>
                  <a:lnTo>
                    <a:pt x="938911" y="155194"/>
                  </a:lnTo>
                </a:path>
                <a:path extrusionOk="0" h="753110" w="1187450">
                  <a:moveTo>
                    <a:pt x="1008761" y="0"/>
                  </a:moveTo>
                  <a:lnTo>
                    <a:pt x="1015479" y="13472"/>
                  </a:lnTo>
                  <a:lnTo>
                    <a:pt x="1018928" y="20391"/>
                  </a:lnTo>
                  <a:lnTo>
                    <a:pt x="1020199" y="22940"/>
                  </a:lnTo>
                  <a:lnTo>
                    <a:pt x="1039749" y="65976"/>
                  </a:lnTo>
                  <a:lnTo>
                    <a:pt x="1051369" y="112522"/>
                  </a:lnTo>
                  <a:lnTo>
                    <a:pt x="1053790" y="141636"/>
                  </a:lnTo>
                  <a:lnTo>
                    <a:pt x="1051914" y="157277"/>
                  </a:lnTo>
                  <a:lnTo>
                    <a:pt x="1042714" y="207526"/>
                  </a:lnTo>
                  <a:lnTo>
                    <a:pt x="1020381" y="256095"/>
                  </a:lnTo>
                  <a:lnTo>
                    <a:pt x="1001316" y="286661"/>
                  </a:lnTo>
                  <a:lnTo>
                    <a:pt x="1001014" y="287147"/>
                  </a:lnTo>
                </a:path>
                <a:path extrusionOk="0" h="753110" w="1187450">
                  <a:moveTo>
                    <a:pt x="23241" y="752729"/>
                  </a:moveTo>
                  <a:lnTo>
                    <a:pt x="11620" y="752729"/>
                  </a:lnTo>
                  <a:lnTo>
                    <a:pt x="0" y="752729"/>
                  </a:lnTo>
                  <a:lnTo>
                    <a:pt x="0" y="752729"/>
                  </a:lnTo>
                  <a:lnTo>
                    <a:pt x="15494" y="752729"/>
                  </a:lnTo>
                  <a:lnTo>
                    <a:pt x="58166" y="752729"/>
                  </a:lnTo>
                  <a:lnTo>
                    <a:pt x="70066" y="752668"/>
                  </a:lnTo>
                  <a:lnTo>
                    <a:pt x="120269" y="748855"/>
                  </a:lnTo>
                  <a:lnTo>
                    <a:pt x="161488" y="744982"/>
                  </a:lnTo>
                  <a:lnTo>
                    <a:pt x="212550" y="738808"/>
                  </a:lnTo>
                  <a:lnTo>
                    <a:pt x="226012" y="737235"/>
                  </a:lnTo>
                  <a:lnTo>
                    <a:pt x="287242" y="731061"/>
                  </a:lnTo>
                  <a:lnTo>
                    <a:pt x="328207" y="727914"/>
                  </a:lnTo>
                  <a:lnTo>
                    <a:pt x="401275" y="723375"/>
                  </a:lnTo>
                  <a:lnTo>
                    <a:pt x="445413" y="721801"/>
                  </a:lnTo>
                  <a:lnTo>
                    <a:pt x="473329" y="721740"/>
                  </a:lnTo>
                  <a:lnTo>
                    <a:pt x="500941" y="721740"/>
                  </a:lnTo>
                  <a:lnTo>
                    <a:pt x="519445" y="721740"/>
                  </a:lnTo>
                  <a:lnTo>
                    <a:pt x="537211" y="721740"/>
                  </a:lnTo>
                  <a:lnTo>
                    <a:pt x="562610" y="721740"/>
                  </a:lnTo>
                  <a:lnTo>
                    <a:pt x="587885" y="721679"/>
                  </a:lnTo>
                  <a:lnTo>
                    <a:pt x="604797" y="721248"/>
                  </a:lnTo>
                  <a:lnTo>
                    <a:pt x="620983" y="720080"/>
                  </a:lnTo>
                  <a:lnTo>
                    <a:pt x="644080" y="717804"/>
                  </a:lnTo>
                  <a:lnTo>
                    <a:pt x="666996" y="715527"/>
                  </a:lnTo>
                  <a:lnTo>
                    <a:pt x="681910" y="714359"/>
                  </a:lnTo>
                  <a:lnTo>
                    <a:pt x="695372" y="713928"/>
                  </a:lnTo>
                  <a:lnTo>
                    <a:pt x="713930" y="713867"/>
                  </a:lnTo>
                  <a:lnTo>
                    <a:pt x="732184" y="713867"/>
                  </a:lnTo>
                  <a:lnTo>
                    <a:pt x="743521" y="713867"/>
                  </a:lnTo>
                  <a:lnTo>
                    <a:pt x="752667" y="713867"/>
                  </a:lnTo>
                  <a:lnTo>
                    <a:pt x="764349" y="713867"/>
                  </a:lnTo>
                  <a:lnTo>
                    <a:pt x="775910" y="713806"/>
                  </a:lnTo>
                  <a:lnTo>
                    <a:pt x="784209" y="713382"/>
                  </a:lnTo>
                  <a:lnTo>
                    <a:pt x="793245" y="712232"/>
                  </a:lnTo>
                  <a:lnTo>
                    <a:pt x="807021" y="709993"/>
                  </a:lnTo>
                  <a:lnTo>
                    <a:pt x="820736" y="707754"/>
                  </a:lnTo>
                  <a:lnTo>
                    <a:pt x="829349" y="706604"/>
                  </a:lnTo>
                  <a:lnTo>
                    <a:pt x="836498" y="706180"/>
                  </a:lnTo>
                  <a:lnTo>
                    <a:pt x="845820" y="706120"/>
                  </a:lnTo>
                  <a:lnTo>
                    <a:pt x="854959" y="706059"/>
                  </a:lnTo>
                  <a:lnTo>
                    <a:pt x="860829" y="705635"/>
                  </a:lnTo>
                  <a:lnTo>
                    <a:pt x="865974" y="704485"/>
                  </a:lnTo>
                  <a:lnTo>
                    <a:pt x="872934" y="702246"/>
                  </a:lnTo>
                  <a:lnTo>
                    <a:pt x="884555" y="698373"/>
                  </a:lnTo>
                  <a:lnTo>
                    <a:pt x="896239" y="698373"/>
                  </a:lnTo>
                  <a:lnTo>
                    <a:pt x="903235" y="698373"/>
                  </a:lnTo>
                  <a:lnTo>
                    <a:pt x="908399" y="698373"/>
                  </a:lnTo>
                  <a:lnTo>
                    <a:pt x="914276" y="698373"/>
                  </a:lnTo>
                  <a:lnTo>
                    <a:pt x="923417" y="698373"/>
                  </a:lnTo>
                  <a:lnTo>
                    <a:pt x="938911" y="698373"/>
                  </a:lnTo>
                  <a:lnTo>
                    <a:pt x="946658" y="694499"/>
                  </a:lnTo>
                  <a:lnTo>
                    <a:pt x="954405" y="690626"/>
                  </a:lnTo>
                  <a:lnTo>
                    <a:pt x="962152" y="690626"/>
                  </a:lnTo>
                  <a:lnTo>
                    <a:pt x="969899" y="690626"/>
                  </a:lnTo>
                  <a:lnTo>
                    <a:pt x="981583" y="690626"/>
                  </a:lnTo>
                  <a:lnTo>
                    <a:pt x="988579" y="690565"/>
                  </a:lnTo>
                  <a:lnTo>
                    <a:pt x="993743" y="690141"/>
                  </a:lnTo>
                  <a:lnTo>
                    <a:pt x="999620" y="688991"/>
                  </a:lnTo>
                  <a:lnTo>
                    <a:pt x="1008761" y="686752"/>
                  </a:lnTo>
                  <a:lnTo>
                    <a:pt x="1024255" y="682879"/>
                  </a:lnTo>
                  <a:lnTo>
                    <a:pt x="1032002" y="682879"/>
                  </a:lnTo>
                  <a:lnTo>
                    <a:pt x="1039749" y="682879"/>
                  </a:lnTo>
                  <a:lnTo>
                    <a:pt x="1043622" y="682879"/>
                  </a:lnTo>
                  <a:lnTo>
                    <a:pt x="1047496" y="682879"/>
                  </a:lnTo>
                  <a:lnTo>
                    <a:pt x="1051369" y="682879"/>
                  </a:lnTo>
                  <a:lnTo>
                    <a:pt x="1055243" y="682879"/>
                  </a:lnTo>
                  <a:lnTo>
                    <a:pt x="1059180" y="682879"/>
                  </a:lnTo>
                  <a:lnTo>
                    <a:pt x="1063117" y="682879"/>
                  </a:lnTo>
                  <a:lnTo>
                    <a:pt x="1066990" y="682879"/>
                  </a:lnTo>
                  <a:lnTo>
                    <a:pt x="1070864" y="682879"/>
                  </a:lnTo>
                  <a:lnTo>
                    <a:pt x="1074737" y="682879"/>
                  </a:lnTo>
                  <a:lnTo>
                    <a:pt x="1078611" y="682879"/>
                  </a:lnTo>
                  <a:lnTo>
                    <a:pt x="1082484" y="682879"/>
                  </a:lnTo>
                  <a:lnTo>
                    <a:pt x="1086358" y="682879"/>
                  </a:lnTo>
                  <a:lnTo>
                    <a:pt x="1090231" y="682879"/>
                  </a:lnTo>
                  <a:lnTo>
                    <a:pt x="1094105" y="682879"/>
                  </a:lnTo>
                  <a:lnTo>
                    <a:pt x="1097978" y="682879"/>
                  </a:lnTo>
                  <a:lnTo>
                    <a:pt x="1101852" y="682879"/>
                  </a:lnTo>
                  <a:lnTo>
                    <a:pt x="1105725" y="682879"/>
                  </a:lnTo>
                  <a:lnTo>
                    <a:pt x="1109599" y="682879"/>
                  </a:lnTo>
                  <a:lnTo>
                    <a:pt x="1113472" y="682879"/>
                  </a:lnTo>
                  <a:lnTo>
                    <a:pt x="1117346" y="682879"/>
                  </a:lnTo>
                  <a:lnTo>
                    <a:pt x="1121219" y="682879"/>
                  </a:lnTo>
                  <a:lnTo>
                    <a:pt x="1125093" y="682879"/>
                  </a:lnTo>
                  <a:lnTo>
                    <a:pt x="1132903" y="682879"/>
                  </a:lnTo>
                  <a:lnTo>
                    <a:pt x="1140714" y="682879"/>
                  </a:lnTo>
                  <a:lnTo>
                    <a:pt x="1144587" y="682879"/>
                  </a:lnTo>
                  <a:lnTo>
                    <a:pt x="1148461" y="682879"/>
                  </a:lnTo>
                  <a:lnTo>
                    <a:pt x="1152334" y="682879"/>
                  </a:lnTo>
                  <a:lnTo>
                    <a:pt x="1156208" y="682879"/>
                  </a:lnTo>
                  <a:lnTo>
                    <a:pt x="1160081" y="682879"/>
                  </a:lnTo>
                  <a:lnTo>
                    <a:pt x="1163955" y="682879"/>
                  </a:lnTo>
                  <a:lnTo>
                    <a:pt x="1167828" y="682879"/>
                  </a:lnTo>
                  <a:lnTo>
                    <a:pt x="1171702" y="682879"/>
                  </a:lnTo>
                  <a:lnTo>
                    <a:pt x="1175575" y="682879"/>
                  </a:lnTo>
                  <a:lnTo>
                    <a:pt x="1179449" y="682879"/>
                  </a:lnTo>
                  <a:lnTo>
                    <a:pt x="1183322" y="682879"/>
                  </a:lnTo>
                  <a:lnTo>
                    <a:pt x="1187196" y="682879"/>
                  </a:lnTo>
                  <a:lnTo>
                    <a:pt x="1179449" y="686752"/>
                  </a:lnTo>
                  <a:lnTo>
                    <a:pt x="1171702" y="690626"/>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70" name="Google Shape;1270;p91"/>
            <p:cNvPicPr preferRelativeResize="0"/>
            <p:nvPr/>
          </p:nvPicPr>
          <p:blipFill rotWithShape="1">
            <a:blip r:embed="rId15">
              <a:alphaModFix/>
            </a:blip>
            <a:srcRect b="0" l="0" r="0" t="0"/>
            <a:stretch/>
          </p:blipFill>
          <p:spPr>
            <a:xfrm>
              <a:off x="7144511" y="2325751"/>
              <a:ext cx="159512" cy="235648"/>
            </a:xfrm>
            <a:prstGeom prst="rect">
              <a:avLst/>
            </a:prstGeom>
            <a:noFill/>
            <a:ln>
              <a:noFill/>
            </a:ln>
          </p:spPr>
        </p:pic>
        <p:pic>
          <p:nvPicPr>
            <p:cNvPr id="1271" name="Google Shape;1271;p91"/>
            <p:cNvPicPr preferRelativeResize="0"/>
            <p:nvPr/>
          </p:nvPicPr>
          <p:blipFill rotWithShape="1">
            <a:blip r:embed="rId16">
              <a:alphaModFix/>
            </a:blip>
            <a:srcRect b="0" l="0" r="0" t="0"/>
            <a:stretch/>
          </p:blipFill>
          <p:spPr>
            <a:xfrm>
              <a:off x="7324889" y="2380107"/>
              <a:ext cx="188557" cy="181784"/>
            </a:xfrm>
            <a:prstGeom prst="rect">
              <a:avLst/>
            </a:prstGeom>
            <a:noFill/>
            <a:ln>
              <a:noFill/>
            </a:ln>
          </p:spPr>
        </p:pic>
        <p:sp>
          <p:nvSpPr>
            <p:cNvPr id="1272" name="Google Shape;1272;p91"/>
            <p:cNvSpPr/>
            <p:nvPr/>
          </p:nvSpPr>
          <p:spPr>
            <a:xfrm>
              <a:off x="7503667" y="2382266"/>
              <a:ext cx="83820" cy="264160"/>
            </a:xfrm>
            <a:custGeom>
              <a:rect b="b" l="l" r="r" t="t"/>
              <a:pathLst>
                <a:path extrusionOk="0" h="264160" w="83820">
                  <a:moveTo>
                    <a:pt x="30987" y="0"/>
                  </a:moveTo>
                  <a:lnTo>
                    <a:pt x="46481" y="19367"/>
                  </a:lnTo>
                  <a:lnTo>
                    <a:pt x="55561" y="30867"/>
                  </a:lnTo>
                  <a:lnTo>
                    <a:pt x="61015" y="38742"/>
                  </a:lnTo>
                  <a:lnTo>
                    <a:pt x="77104" y="78557"/>
                  </a:lnTo>
                  <a:lnTo>
                    <a:pt x="83406" y="121053"/>
                  </a:lnTo>
                  <a:lnTo>
                    <a:pt x="82430" y="133770"/>
                  </a:lnTo>
                  <a:lnTo>
                    <a:pt x="65912" y="174498"/>
                  </a:lnTo>
                  <a:lnTo>
                    <a:pt x="46005" y="214749"/>
                  </a:lnTo>
                  <a:lnTo>
                    <a:pt x="9804" y="253947"/>
                  </a:lnTo>
                  <a:lnTo>
                    <a:pt x="2905" y="260865"/>
                  </a:lnTo>
                  <a:lnTo>
                    <a:pt x="363" y="263414"/>
                  </a:lnTo>
                  <a:lnTo>
                    <a:pt x="0" y="263779"/>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73" name="Google Shape;1273;p91"/>
            <p:cNvPicPr preferRelativeResize="0"/>
            <p:nvPr/>
          </p:nvPicPr>
          <p:blipFill rotWithShape="1">
            <a:blip r:embed="rId17">
              <a:alphaModFix/>
            </a:blip>
            <a:srcRect b="0" l="0" r="0" t="0"/>
            <a:stretch/>
          </p:blipFill>
          <p:spPr>
            <a:xfrm>
              <a:off x="2868929" y="3171571"/>
              <a:ext cx="2976245" cy="1401064"/>
            </a:xfrm>
            <a:prstGeom prst="rect">
              <a:avLst/>
            </a:prstGeom>
            <a:noFill/>
            <a:ln>
              <a:noFill/>
            </a:ln>
          </p:spPr>
        </p:pic>
        <p:pic>
          <p:nvPicPr>
            <p:cNvPr id="1274" name="Google Shape;1274;p91"/>
            <p:cNvPicPr preferRelativeResize="0"/>
            <p:nvPr/>
          </p:nvPicPr>
          <p:blipFill rotWithShape="1">
            <a:blip r:embed="rId18">
              <a:alphaModFix/>
            </a:blip>
            <a:srcRect b="0" l="0" r="0" t="0"/>
            <a:stretch/>
          </p:blipFill>
          <p:spPr>
            <a:xfrm>
              <a:off x="6950583" y="2876677"/>
              <a:ext cx="415544" cy="221614"/>
            </a:xfrm>
            <a:prstGeom prst="rect">
              <a:avLst/>
            </a:prstGeom>
            <a:noFill/>
            <a:ln>
              <a:noFill/>
            </a:ln>
          </p:spPr>
        </p:pic>
        <p:pic>
          <p:nvPicPr>
            <p:cNvPr id="1275" name="Google Shape;1275;p91"/>
            <p:cNvPicPr preferRelativeResize="0"/>
            <p:nvPr/>
          </p:nvPicPr>
          <p:blipFill rotWithShape="1">
            <a:blip r:embed="rId19">
              <a:alphaModFix/>
            </a:blip>
            <a:srcRect b="0" l="0" r="0" t="0"/>
            <a:stretch/>
          </p:blipFill>
          <p:spPr>
            <a:xfrm>
              <a:off x="7417617" y="2900044"/>
              <a:ext cx="212288" cy="174878"/>
            </a:xfrm>
            <a:prstGeom prst="rect">
              <a:avLst/>
            </a:prstGeom>
            <a:noFill/>
            <a:ln>
              <a:noFill/>
            </a:ln>
          </p:spPr>
        </p:pic>
        <p:sp>
          <p:nvSpPr>
            <p:cNvPr id="1276" name="Google Shape;1276;p91"/>
            <p:cNvSpPr/>
            <p:nvPr/>
          </p:nvSpPr>
          <p:spPr>
            <a:xfrm>
              <a:off x="6820789" y="1730375"/>
              <a:ext cx="2002155" cy="1753235"/>
            </a:xfrm>
            <a:custGeom>
              <a:rect b="b" l="l" r="r" t="t"/>
              <a:pathLst>
                <a:path extrusionOk="0" h="1753235" w="2002154">
                  <a:moveTo>
                    <a:pt x="0" y="1745996"/>
                  </a:moveTo>
                  <a:lnTo>
                    <a:pt x="15712" y="1748235"/>
                  </a:lnTo>
                  <a:lnTo>
                    <a:pt x="23780" y="1749385"/>
                  </a:lnTo>
                  <a:lnTo>
                    <a:pt x="26753" y="1749808"/>
                  </a:lnTo>
                  <a:lnTo>
                    <a:pt x="27177" y="1749869"/>
                  </a:lnTo>
                  <a:lnTo>
                    <a:pt x="43313" y="1752048"/>
                  </a:lnTo>
                  <a:lnTo>
                    <a:pt x="54348" y="1752774"/>
                  </a:lnTo>
                  <a:lnTo>
                    <a:pt x="65370" y="1752048"/>
                  </a:lnTo>
                  <a:lnTo>
                    <a:pt x="81470" y="1749869"/>
                  </a:lnTo>
                  <a:lnTo>
                    <a:pt x="97752" y="1747569"/>
                  </a:lnTo>
                  <a:lnTo>
                    <a:pt x="110045" y="1745996"/>
                  </a:lnTo>
                  <a:lnTo>
                    <a:pt x="170541" y="1739822"/>
                  </a:lnTo>
                  <a:lnTo>
                    <a:pt x="232727" y="1734375"/>
                  </a:lnTo>
                  <a:lnTo>
                    <a:pt x="283646" y="1730494"/>
                  </a:lnTo>
                  <a:lnTo>
                    <a:pt x="360806" y="1726564"/>
                  </a:lnTo>
                  <a:lnTo>
                    <a:pt x="408913" y="1724228"/>
                  </a:lnTo>
                  <a:lnTo>
                    <a:pt x="439904" y="1722635"/>
                  </a:lnTo>
                  <a:lnTo>
                    <a:pt x="467239" y="1721055"/>
                  </a:lnTo>
                  <a:lnTo>
                    <a:pt x="504380" y="1718754"/>
                  </a:lnTo>
                  <a:lnTo>
                    <a:pt x="541277" y="1716515"/>
                  </a:lnTo>
                  <a:lnTo>
                    <a:pt x="566912" y="1715365"/>
                  </a:lnTo>
                  <a:lnTo>
                    <a:pt x="593284" y="1714941"/>
                  </a:lnTo>
                  <a:lnTo>
                    <a:pt x="632396" y="1714880"/>
                  </a:lnTo>
                  <a:lnTo>
                    <a:pt x="671508" y="1714880"/>
                  </a:lnTo>
                  <a:lnTo>
                    <a:pt x="697880" y="1714880"/>
                  </a:lnTo>
                  <a:lnTo>
                    <a:pt x="723515" y="1714880"/>
                  </a:lnTo>
                  <a:lnTo>
                    <a:pt x="760412" y="1714880"/>
                  </a:lnTo>
                  <a:lnTo>
                    <a:pt x="797067" y="1714820"/>
                  </a:lnTo>
                  <a:lnTo>
                    <a:pt x="821007" y="1714396"/>
                  </a:lnTo>
                  <a:lnTo>
                    <a:pt x="842779" y="1713246"/>
                  </a:lnTo>
                  <a:lnTo>
                    <a:pt x="872934" y="1711007"/>
                  </a:lnTo>
                  <a:lnTo>
                    <a:pt x="902846" y="1708768"/>
                  </a:lnTo>
                  <a:lnTo>
                    <a:pt x="922924" y="1707618"/>
                  </a:lnTo>
                  <a:lnTo>
                    <a:pt x="942264" y="1707194"/>
                  </a:lnTo>
                  <a:lnTo>
                    <a:pt x="969962" y="1707134"/>
                  </a:lnTo>
                  <a:lnTo>
                    <a:pt x="997053" y="1707134"/>
                  </a:lnTo>
                  <a:lnTo>
                    <a:pt x="1012142" y="1707134"/>
                  </a:lnTo>
                  <a:lnTo>
                    <a:pt x="1020683" y="1707134"/>
                  </a:lnTo>
                  <a:lnTo>
                    <a:pt x="1028128" y="1707134"/>
                  </a:lnTo>
                  <a:lnTo>
                    <a:pt x="1039749" y="1707134"/>
                  </a:lnTo>
                  <a:lnTo>
                    <a:pt x="1043622" y="1707134"/>
                  </a:lnTo>
                  <a:lnTo>
                    <a:pt x="1047495" y="1707134"/>
                  </a:lnTo>
                  <a:lnTo>
                    <a:pt x="1051369" y="1707134"/>
                  </a:lnTo>
                  <a:lnTo>
                    <a:pt x="1055242" y="1707134"/>
                  </a:lnTo>
                  <a:lnTo>
                    <a:pt x="1063053" y="1707134"/>
                  </a:lnTo>
                  <a:lnTo>
                    <a:pt x="1070863" y="1707134"/>
                  </a:lnTo>
                  <a:lnTo>
                    <a:pt x="1078610" y="1707134"/>
                  </a:lnTo>
                  <a:lnTo>
                    <a:pt x="1086357" y="1707134"/>
                  </a:lnTo>
                  <a:lnTo>
                    <a:pt x="1097978" y="1707134"/>
                  </a:lnTo>
                  <a:lnTo>
                    <a:pt x="1109599" y="1707134"/>
                  </a:lnTo>
                  <a:lnTo>
                    <a:pt x="1117345" y="1707134"/>
                  </a:lnTo>
                  <a:lnTo>
                    <a:pt x="1125092" y="1707134"/>
                  </a:lnTo>
                  <a:lnTo>
                    <a:pt x="1132839" y="1707134"/>
                  </a:lnTo>
                  <a:lnTo>
                    <a:pt x="1140586" y="1707134"/>
                  </a:lnTo>
                  <a:lnTo>
                    <a:pt x="1152270" y="1707134"/>
                  </a:lnTo>
                  <a:lnTo>
                    <a:pt x="1163954" y="1707134"/>
                  </a:lnTo>
                  <a:lnTo>
                    <a:pt x="1167828" y="1707134"/>
                  </a:lnTo>
                  <a:lnTo>
                    <a:pt x="1171702" y="1707134"/>
                  </a:lnTo>
                  <a:lnTo>
                    <a:pt x="1175575" y="1707134"/>
                  </a:lnTo>
                  <a:lnTo>
                    <a:pt x="1179449" y="1707134"/>
                  </a:lnTo>
                  <a:lnTo>
                    <a:pt x="1183322" y="1703260"/>
                  </a:lnTo>
                  <a:lnTo>
                    <a:pt x="1187195" y="1699387"/>
                  </a:lnTo>
                  <a:lnTo>
                    <a:pt x="1194942" y="1699387"/>
                  </a:lnTo>
                  <a:lnTo>
                    <a:pt x="1202689" y="1699387"/>
                  </a:lnTo>
                  <a:lnTo>
                    <a:pt x="1206563" y="1699387"/>
                  </a:lnTo>
                  <a:lnTo>
                    <a:pt x="1210436" y="1699387"/>
                  </a:lnTo>
                  <a:lnTo>
                    <a:pt x="1214310" y="1699387"/>
                  </a:lnTo>
                  <a:lnTo>
                    <a:pt x="1218183" y="1699387"/>
                  </a:lnTo>
                  <a:lnTo>
                    <a:pt x="1214310" y="1699387"/>
                  </a:lnTo>
                  <a:lnTo>
                    <a:pt x="1210436" y="1699387"/>
                  </a:lnTo>
                </a:path>
                <a:path extrusionOk="0" h="1753235" w="2002154">
                  <a:moveTo>
                    <a:pt x="1334642" y="1117473"/>
                  </a:moveTo>
                  <a:lnTo>
                    <a:pt x="1350136" y="1113599"/>
                  </a:lnTo>
                  <a:lnTo>
                    <a:pt x="1359398" y="1111177"/>
                  </a:lnTo>
                  <a:lnTo>
                    <a:pt x="1366123" y="1108749"/>
                  </a:lnTo>
                  <a:lnTo>
                    <a:pt x="1373586" y="1104857"/>
                  </a:lnTo>
                  <a:lnTo>
                    <a:pt x="1385061" y="1098041"/>
                  </a:lnTo>
                  <a:lnTo>
                    <a:pt x="1396598" y="1091105"/>
                  </a:lnTo>
                  <a:lnTo>
                    <a:pt x="1404485" y="1086365"/>
                  </a:lnTo>
                  <a:lnTo>
                    <a:pt x="1412360" y="1081638"/>
                  </a:lnTo>
                  <a:lnTo>
                    <a:pt x="1423860" y="1074737"/>
                  </a:lnTo>
                  <a:lnTo>
                    <a:pt x="1435360" y="1067777"/>
                  </a:lnTo>
                  <a:lnTo>
                    <a:pt x="1474317" y="1038240"/>
                  </a:lnTo>
                  <a:lnTo>
                    <a:pt x="1509267" y="1004951"/>
                  </a:lnTo>
                  <a:lnTo>
                    <a:pt x="1542557" y="968366"/>
                  </a:lnTo>
                  <a:lnTo>
                    <a:pt x="1561139" y="940632"/>
                  </a:lnTo>
                  <a:lnTo>
                    <a:pt x="1567433" y="931171"/>
                  </a:lnTo>
                  <a:lnTo>
                    <a:pt x="1573728" y="921723"/>
                  </a:lnTo>
                  <a:lnTo>
                    <a:pt x="1582927" y="907923"/>
                  </a:lnTo>
                  <a:lnTo>
                    <a:pt x="1592128" y="894001"/>
                  </a:lnTo>
                  <a:lnTo>
                    <a:pt x="1613979" y="853630"/>
                  </a:lnTo>
                  <a:lnTo>
                    <a:pt x="1634196" y="801793"/>
                  </a:lnTo>
                  <a:lnTo>
                    <a:pt x="1647936" y="742465"/>
                  </a:lnTo>
                  <a:lnTo>
                    <a:pt x="1656651" y="686815"/>
                  </a:lnTo>
                  <a:lnTo>
                    <a:pt x="1660464" y="637702"/>
                  </a:lnTo>
                  <a:lnTo>
                    <a:pt x="1660525" y="616965"/>
                  </a:lnTo>
                  <a:lnTo>
                    <a:pt x="1660464" y="596289"/>
                  </a:lnTo>
                  <a:lnTo>
                    <a:pt x="1656651" y="550989"/>
                  </a:lnTo>
                  <a:lnTo>
                    <a:pt x="1652777" y="519938"/>
                  </a:lnTo>
                  <a:lnTo>
                    <a:pt x="1651204" y="507323"/>
                  </a:lnTo>
                  <a:lnTo>
                    <a:pt x="1644062" y="455414"/>
                  </a:lnTo>
                  <a:lnTo>
                    <a:pt x="1633410" y="407415"/>
                  </a:lnTo>
                  <a:lnTo>
                    <a:pt x="1621782" y="359417"/>
                  </a:lnTo>
                  <a:lnTo>
                    <a:pt x="1603169" y="307508"/>
                  </a:lnTo>
                  <a:lnTo>
                    <a:pt x="1598429" y="294894"/>
                  </a:lnTo>
                  <a:lnTo>
                    <a:pt x="1593702" y="282279"/>
                  </a:lnTo>
                  <a:lnTo>
                    <a:pt x="1586801" y="263842"/>
                  </a:lnTo>
                  <a:lnTo>
                    <a:pt x="1579901" y="245467"/>
                  </a:lnTo>
                  <a:lnTo>
                    <a:pt x="1563560" y="205676"/>
                  </a:lnTo>
                  <a:lnTo>
                    <a:pt x="1545558" y="167519"/>
                  </a:lnTo>
                  <a:lnTo>
                    <a:pt x="1527327" y="135490"/>
                  </a:lnTo>
                  <a:lnTo>
                    <a:pt x="1522285" y="126150"/>
                  </a:lnTo>
                  <a:lnTo>
                    <a:pt x="1519433" y="119728"/>
                  </a:lnTo>
                  <a:lnTo>
                    <a:pt x="1516951" y="112585"/>
                  </a:lnTo>
                  <a:lnTo>
                    <a:pt x="1513077" y="100964"/>
                  </a:lnTo>
                  <a:lnTo>
                    <a:pt x="1509204" y="89280"/>
                  </a:lnTo>
                  <a:lnTo>
                    <a:pt x="1505330" y="77597"/>
                  </a:lnTo>
                  <a:lnTo>
                    <a:pt x="1501457" y="69850"/>
                  </a:lnTo>
                  <a:lnTo>
                    <a:pt x="1497583" y="62102"/>
                  </a:lnTo>
                  <a:lnTo>
                    <a:pt x="1493710" y="54355"/>
                  </a:lnTo>
                  <a:lnTo>
                    <a:pt x="1489836" y="46609"/>
                  </a:lnTo>
                  <a:lnTo>
                    <a:pt x="1485963" y="38862"/>
                  </a:lnTo>
                  <a:lnTo>
                    <a:pt x="1482089" y="31114"/>
                  </a:lnTo>
                  <a:lnTo>
                    <a:pt x="1478216" y="23304"/>
                  </a:lnTo>
                  <a:lnTo>
                    <a:pt x="1474342" y="15494"/>
                  </a:lnTo>
                  <a:lnTo>
                    <a:pt x="1470469" y="11620"/>
                  </a:lnTo>
                  <a:lnTo>
                    <a:pt x="1466595" y="7747"/>
                  </a:lnTo>
                  <a:lnTo>
                    <a:pt x="1466595" y="3873"/>
                  </a:lnTo>
                  <a:lnTo>
                    <a:pt x="1466595" y="0"/>
                  </a:lnTo>
                  <a:lnTo>
                    <a:pt x="1462722" y="0"/>
                  </a:lnTo>
                  <a:lnTo>
                    <a:pt x="1458849" y="0"/>
                  </a:lnTo>
                  <a:lnTo>
                    <a:pt x="1458849" y="11684"/>
                  </a:lnTo>
                  <a:lnTo>
                    <a:pt x="1458787" y="18741"/>
                  </a:lnTo>
                  <a:lnTo>
                    <a:pt x="1458356" y="24328"/>
                  </a:lnTo>
                  <a:lnTo>
                    <a:pt x="1457188" y="31356"/>
                  </a:lnTo>
                  <a:lnTo>
                    <a:pt x="1454911" y="42735"/>
                  </a:lnTo>
                  <a:lnTo>
                    <a:pt x="1452635" y="54296"/>
                  </a:lnTo>
                  <a:lnTo>
                    <a:pt x="1451467" y="62595"/>
                  </a:lnTo>
                  <a:lnTo>
                    <a:pt x="1451036" y="71631"/>
                  </a:lnTo>
                  <a:lnTo>
                    <a:pt x="1450975" y="85407"/>
                  </a:lnTo>
                  <a:lnTo>
                    <a:pt x="1450975" y="99364"/>
                  </a:lnTo>
                  <a:lnTo>
                    <a:pt x="1450975" y="109672"/>
                  </a:lnTo>
                  <a:lnTo>
                    <a:pt x="1450975" y="186309"/>
                  </a:lnTo>
                  <a:lnTo>
                    <a:pt x="1450975" y="194055"/>
                  </a:lnTo>
                  <a:lnTo>
                    <a:pt x="1450975" y="186309"/>
                  </a:lnTo>
                  <a:lnTo>
                    <a:pt x="1450975" y="112522"/>
                  </a:lnTo>
                  <a:lnTo>
                    <a:pt x="1450914" y="100985"/>
                  </a:lnTo>
                  <a:lnTo>
                    <a:pt x="1450490" y="93098"/>
                  </a:lnTo>
                  <a:lnTo>
                    <a:pt x="1449340" y="85223"/>
                  </a:lnTo>
                  <a:lnTo>
                    <a:pt x="1447101" y="73723"/>
                  </a:lnTo>
                  <a:lnTo>
                    <a:pt x="1444862" y="62345"/>
                  </a:lnTo>
                  <a:lnTo>
                    <a:pt x="1443712" y="55324"/>
                  </a:lnTo>
                  <a:lnTo>
                    <a:pt x="1443288" y="49756"/>
                  </a:lnTo>
                  <a:lnTo>
                    <a:pt x="1443227" y="42735"/>
                  </a:lnTo>
                  <a:lnTo>
                    <a:pt x="1443227" y="31114"/>
                  </a:lnTo>
                  <a:lnTo>
                    <a:pt x="1447101" y="27241"/>
                  </a:lnTo>
                  <a:lnTo>
                    <a:pt x="1450975" y="23367"/>
                  </a:lnTo>
                  <a:lnTo>
                    <a:pt x="1494946" y="15555"/>
                  </a:lnTo>
                  <a:lnTo>
                    <a:pt x="1513141" y="15494"/>
                  </a:lnTo>
                  <a:lnTo>
                    <a:pt x="1531638" y="15555"/>
                  </a:lnTo>
                  <a:lnTo>
                    <a:pt x="1544677" y="15986"/>
                  </a:lnTo>
                  <a:lnTo>
                    <a:pt x="1558441" y="17154"/>
                  </a:lnTo>
                  <a:lnTo>
                    <a:pt x="1579117" y="19430"/>
                  </a:lnTo>
                  <a:lnTo>
                    <a:pt x="1599672" y="21707"/>
                  </a:lnTo>
                  <a:lnTo>
                    <a:pt x="1612582" y="22875"/>
                  </a:lnTo>
                  <a:lnTo>
                    <a:pt x="1623302" y="23306"/>
                  </a:lnTo>
                  <a:lnTo>
                    <a:pt x="1637283" y="23367"/>
                  </a:lnTo>
                  <a:lnTo>
                    <a:pt x="1660525" y="23367"/>
                  </a:lnTo>
                </a:path>
                <a:path extrusionOk="0" h="1753235" w="2002154">
                  <a:moveTo>
                    <a:pt x="1885568" y="248285"/>
                  </a:moveTo>
                  <a:lnTo>
                    <a:pt x="1873948" y="236664"/>
                  </a:lnTo>
                  <a:lnTo>
                    <a:pt x="1867047" y="230067"/>
                  </a:lnTo>
                  <a:lnTo>
                    <a:pt x="1862320" y="227464"/>
                  </a:lnTo>
                  <a:lnTo>
                    <a:pt x="1823465" y="259969"/>
                  </a:lnTo>
                  <a:lnTo>
                    <a:pt x="1800225" y="306577"/>
                  </a:lnTo>
                  <a:lnTo>
                    <a:pt x="1793930" y="334232"/>
                  </a:lnTo>
                  <a:lnTo>
                    <a:pt x="1794233" y="346404"/>
                  </a:lnTo>
                  <a:lnTo>
                    <a:pt x="1801193" y="392834"/>
                  </a:lnTo>
                  <a:lnTo>
                    <a:pt x="1846770" y="415226"/>
                  </a:lnTo>
                  <a:lnTo>
                    <a:pt x="1870067" y="418131"/>
                  </a:lnTo>
                  <a:lnTo>
                    <a:pt x="1879515" y="417405"/>
                  </a:lnTo>
                  <a:lnTo>
                    <a:pt x="1926025" y="408118"/>
                  </a:lnTo>
                  <a:lnTo>
                    <a:pt x="1962681" y="395255"/>
                  </a:lnTo>
                  <a:lnTo>
                    <a:pt x="2002027" y="372490"/>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77" name="Google Shape;1277;p91"/>
            <p:cNvPicPr preferRelativeResize="0"/>
            <p:nvPr/>
          </p:nvPicPr>
          <p:blipFill rotWithShape="1">
            <a:blip r:embed="rId20">
              <a:alphaModFix/>
            </a:blip>
            <a:srcRect b="0" l="0" r="0" t="0"/>
            <a:stretch/>
          </p:blipFill>
          <p:spPr>
            <a:xfrm>
              <a:off x="8820658" y="1937766"/>
              <a:ext cx="221488" cy="229362"/>
            </a:xfrm>
            <a:prstGeom prst="rect">
              <a:avLst/>
            </a:prstGeom>
            <a:noFill/>
            <a:ln>
              <a:noFill/>
            </a:ln>
          </p:spPr>
        </p:pic>
        <p:sp>
          <p:nvSpPr>
            <p:cNvPr id="1278" name="Google Shape;1278;p91"/>
            <p:cNvSpPr/>
            <p:nvPr/>
          </p:nvSpPr>
          <p:spPr>
            <a:xfrm>
              <a:off x="3251326" y="1738122"/>
              <a:ext cx="365125" cy="993775"/>
            </a:xfrm>
            <a:custGeom>
              <a:rect b="b" l="l" r="r" t="t"/>
              <a:pathLst>
                <a:path extrusionOk="0" h="993775" w="365125">
                  <a:moveTo>
                    <a:pt x="364744" y="977773"/>
                  </a:moveTo>
                  <a:lnTo>
                    <a:pt x="349186" y="985519"/>
                  </a:lnTo>
                  <a:lnTo>
                    <a:pt x="333628" y="993266"/>
                  </a:lnTo>
                  <a:lnTo>
                    <a:pt x="329755" y="993266"/>
                  </a:lnTo>
                  <a:lnTo>
                    <a:pt x="325882" y="993266"/>
                  </a:lnTo>
                  <a:lnTo>
                    <a:pt x="318135" y="993266"/>
                  </a:lnTo>
                  <a:lnTo>
                    <a:pt x="310388" y="993266"/>
                  </a:lnTo>
                  <a:lnTo>
                    <a:pt x="298767" y="993266"/>
                  </a:lnTo>
                  <a:lnTo>
                    <a:pt x="287147" y="993266"/>
                  </a:lnTo>
                  <a:lnTo>
                    <a:pt x="275463" y="993266"/>
                  </a:lnTo>
                  <a:lnTo>
                    <a:pt x="268466" y="993206"/>
                  </a:lnTo>
                  <a:lnTo>
                    <a:pt x="228130" y="982312"/>
                  </a:lnTo>
                  <a:lnTo>
                    <a:pt x="214269" y="973173"/>
                  </a:lnTo>
                  <a:lnTo>
                    <a:pt x="209542" y="970026"/>
                  </a:lnTo>
                  <a:lnTo>
                    <a:pt x="204802" y="966878"/>
                  </a:lnTo>
                  <a:lnTo>
                    <a:pt x="197865" y="962278"/>
                  </a:lnTo>
                  <a:lnTo>
                    <a:pt x="190869" y="957617"/>
                  </a:lnTo>
                  <a:lnTo>
                    <a:pt x="154701" y="930203"/>
                  </a:lnTo>
                  <a:lnTo>
                    <a:pt x="124347" y="900356"/>
                  </a:lnTo>
                  <a:lnTo>
                    <a:pt x="97811" y="867635"/>
                  </a:lnTo>
                  <a:lnTo>
                    <a:pt x="93090" y="861321"/>
                  </a:lnTo>
                  <a:lnTo>
                    <a:pt x="88370" y="855020"/>
                  </a:lnTo>
                  <a:lnTo>
                    <a:pt x="81470" y="845819"/>
                  </a:lnTo>
                  <a:lnTo>
                    <a:pt x="74631" y="836559"/>
                  </a:lnTo>
                  <a:lnTo>
                    <a:pt x="70334" y="829841"/>
                  </a:lnTo>
                  <a:lnTo>
                    <a:pt x="66763" y="822397"/>
                  </a:lnTo>
                  <a:lnTo>
                    <a:pt x="62102" y="810958"/>
                  </a:lnTo>
                  <a:lnTo>
                    <a:pt x="57502" y="799458"/>
                  </a:lnTo>
                  <a:lnTo>
                    <a:pt x="54348" y="791583"/>
                  </a:lnTo>
                  <a:lnTo>
                    <a:pt x="38258" y="751760"/>
                  </a:lnTo>
                  <a:lnTo>
                    <a:pt x="27114" y="725551"/>
                  </a:lnTo>
                  <a:lnTo>
                    <a:pt x="20335" y="709536"/>
                  </a:lnTo>
                  <a:lnTo>
                    <a:pt x="9320" y="667505"/>
                  </a:lnTo>
                  <a:lnTo>
                    <a:pt x="1634" y="628731"/>
                  </a:lnTo>
                  <a:lnTo>
                    <a:pt x="0" y="605281"/>
                  </a:lnTo>
                  <a:lnTo>
                    <a:pt x="60" y="595839"/>
                  </a:lnTo>
                  <a:lnTo>
                    <a:pt x="6173" y="540482"/>
                  </a:lnTo>
                  <a:lnTo>
                    <a:pt x="13920" y="496817"/>
                  </a:lnTo>
                  <a:lnTo>
                    <a:pt x="15494" y="488942"/>
                  </a:lnTo>
                  <a:lnTo>
                    <a:pt x="17067" y="481055"/>
                  </a:lnTo>
                  <a:lnTo>
                    <a:pt x="19367" y="469518"/>
                  </a:lnTo>
                  <a:lnTo>
                    <a:pt x="21727" y="457982"/>
                  </a:lnTo>
                  <a:lnTo>
                    <a:pt x="35649" y="419099"/>
                  </a:lnTo>
                  <a:lnTo>
                    <a:pt x="50419" y="384175"/>
                  </a:lnTo>
                  <a:lnTo>
                    <a:pt x="57294" y="368159"/>
                  </a:lnTo>
                  <a:lnTo>
                    <a:pt x="61610" y="357965"/>
                  </a:lnTo>
                  <a:lnTo>
                    <a:pt x="65188" y="349224"/>
                  </a:lnTo>
                  <a:lnTo>
                    <a:pt x="69850" y="337565"/>
                  </a:lnTo>
                  <a:lnTo>
                    <a:pt x="74449" y="326029"/>
                  </a:lnTo>
                  <a:lnTo>
                    <a:pt x="77597" y="318142"/>
                  </a:lnTo>
                  <a:lnTo>
                    <a:pt x="93575" y="279884"/>
                  </a:lnTo>
                  <a:lnTo>
                    <a:pt x="104711" y="263905"/>
                  </a:lnTo>
                  <a:lnTo>
                    <a:pt x="111612" y="254523"/>
                  </a:lnTo>
                  <a:lnTo>
                    <a:pt x="116339" y="246951"/>
                  </a:lnTo>
                  <a:lnTo>
                    <a:pt x="121079" y="237188"/>
                  </a:lnTo>
                  <a:lnTo>
                    <a:pt x="128015" y="221233"/>
                  </a:lnTo>
                  <a:lnTo>
                    <a:pt x="134952" y="205278"/>
                  </a:lnTo>
                  <a:lnTo>
                    <a:pt x="139692" y="195508"/>
                  </a:lnTo>
                  <a:lnTo>
                    <a:pt x="144419" y="187917"/>
                  </a:lnTo>
                  <a:lnTo>
                    <a:pt x="151320" y="178498"/>
                  </a:lnTo>
                  <a:lnTo>
                    <a:pt x="158220" y="169201"/>
                  </a:lnTo>
                  <a:lnTo>
                    <a:pt x="162941" y="162464"/>
                  </a:lnTo>
                  <a:lnTo>
                    <a:pt x="167661" y="155013"/>
                  </a:lnTo>
                  <a:lnTo>
                    <a:pt x="174561" y="143573"/>
                  </a:lnTo>
                  <a:lnTo>
                    <a:pt x="181522" y="132134"/>
                  </a:lnTo>
                  <a:lnTo>
                    <a:pt x="186674" y="124690"/>
                  </a:lnTo>
                  <a:lnTo>
                    <a:pt x="192563" y="117972"/>
                  </a:lnTo>
                  <a:lnTo>
                    <a:pt x="201739" y="108712"/>
                  </a:lnTo>
                  <a:lnTo>
                    <a:pt x="210854" y="99571"/>
                  </a:lnTo>
                  <a:lnTo>
                    <a:pt x="216320" y="93694"/>
                  </a:lnTo>
                  <a:lnTo>
                    <a:pt x="220322" y="88530"/>
                  </a:lnTo>
                  <a:lnTo>
                    <a:pt x="225044" y="81533"/>
                  </a:lnTo>
                  <a:lnTo>
                    <a:pt x="229704" y="74597"/>
                  </a:lnTo>
                  <a:lnTo>
                    <a:pt x="233275" y="69857"/>
                  </a:lnTo>
                  <a:lnTo>
                    <a:pt x="237572" y="65130"/>
                  </a:lnTo>
                  <a:lnTo>
                    <a:pt x="244411" y="58229"/>
                  </a:lnTo>
                  <a:lnTo>
                    <a:pt x="256032" y="46608"/>
                  </a:lnTo>
                  <a:lnTo>
                    <a:pt x="259905" y="38862"/>
                  </a:lnTo>
                  <a:lnTo>
                    <a:pt x="263778" y="31114"/>
                  </a:lnTo>
                  <a:lnTo>
                    <a:pt x="263778" y="31114"/>
                  </a:lnTo>
                  <a:lnTo>
                    <a:pt x="279273" y="23367"/>
                  </a:lnTo>
                  <a:lnTo>
                    <a:pt x="287147" y="15620"/>
                  </a:lnTo>
                  <a:lnTo>
                    <a:pt x="287147" y="11683"/>
                  </a:lnTo>
                  <a:lnTo>
                    <a:pt x="287147" y="7747"/>
                  </a:lnTo>
                  <a:lnTo>
                    <a:pt x="275463" y="7747"/>
                  </a:lnTo>
                  <a:lnTo>
                    <a:pt x="263778" y="7747"/>
                  </a:lnTo>
                  <a:lnTo>
                    <a:pt x="256032" y="3873"/>
                  </a:lnTo>
                  <a:lnTo>
                    <a:pt x="248285" y="0"/>
                  </a:lnTo>
                  <a:lnTo>
                    <a:pt x="232790" y="0"/>
                  </a:lnTo>
                  <a:lnTo>
                    <a:pt x="223650" y="0"/>
                  </a:lnTo>
                  <a:lnTo>
                    <a:pt x="217773" y="0"/>
                  </a:lnTo>
                  <a:lnTo>
                    <a:pt x="212609" y="0"/>
                  </a:lnTo>
                  <a:lnTo>
                    <a:pt x="205612" y="0"/>
                  </a:lnTo>
                  <a:lnTo>
                    <a:pt x="193928" y="0"/>
                  </a:lnTo>
                  <a:lnTo>
                    <a:pt x="186182" y="3873"/>
                  </a:lnTo>
                  <a:lnTo>
                    <a:pt x="178435" y="7747"/>
                  </a:lnTo>
                  <a:lnTo>
                    <a:pt x="174561" y="7747"/>
                  </a:lnTo>
                  <a:lnTo>
                    <a:pt x="170687" y="7747"/>
                  </a:lnTo>
                  <a:lnTo>
                    <a:pt x="166814" y="7747"/>
                  </a:lnTo>
                  <a:lnTo>
                    <a:pt x="162940" y="7747"/>
                  </a:lnTo>
                  <a:lnTo>
                    <a:pt x="170687" y="7747"/>
                  </a:lnTo>
                  <a:lnTo>
                    <a:pt x="175591" y="7808"/>
                  </a:lnTo>
                  <a:lnTo>
                    <a:pt x="221567" y="14141"/>
                  </a:lnTo>
                  <a:lnTo>
                    <a:pt x="257363" y="34262"/>
                  </a:lnTo>
                  <a:lnTo>
                    <a:pt x="276004" y="69850"/>
                  </a:lnTo>
                  <a:lnTo>
                    <a:pt x="279273" y="104775"/>
                  </a:lnTo>
                  <a:lnTo>
                    <a:pt x="279091" y="120972"/>
                  </a:lnTo>
                  <a:lnTo>
                    <a:pt x="267652" y="163004"/>
                  </a:lnTo>
                  <a:lnTo>
                    <a:pt x="251311" y="205036"/>
                  </a:lnTo>
                  <a:lnTo>
                    <a:pt x="234243" y="245014"/>
                  </a:lnTo>
                  <a:lnTo>
                    <a:pt x="232972" y="247987"/>
                  </a:lnTo>
                  <a:lnTo>
                    <a:pt x="232790" y="248412"/>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79" name="Google Shape;1279;p91"/>
            <p:cNvPicPr preferRelativeResize="0"/>
            <p:nvPr/>
          </p:nvPicPr>
          <p:blipFill rotWithShape="1">
            <a:blip r:embed="rId21">
              <a:alphaModFix/>
            </a:blip>
            <a:srcRect b="0" l="0" r="0" t="0"/>
            <a:stretch/>
          </p:blipFill>
          <p:spPr>
            <a:xfrm>
              <a:off x="2938779" y="2488691"/>
              <a:ext cx="361187" cy="314706"/>
            </a:xfrm>
            <a:prstGeom prst="rect">
              <a:avLst/>
            </a:prstGeom>
            <a:noFill/>
            <a:ln>
              <a:noFill/>
            </a:ln>
          </p:spPr>
        </p:pic>
        <p:sp>
          <p:nvSpPr>
            <p:cNvPr id="1280" name="Google Shape;1280;p91"/>
            <p:cNvSpPr/>
            <p:nvPr/>
          </p:nvSpPr>
          <p:spPr>
            <a:xfrm>
              <a:off x="6176771" y="1621790"/>
              <a:ext cx="621030" cy="1148715"/>
            </a:xfrm>
            <a:custGeom>
              <a:rect b="b" l="l" r="r" t="t"/>
              <a:pathLst>
                <a:path extrusionOk="0" h="1148714" w="621029">
                  <a:moveTo>
                    <a:pt x="620776" y="1140714"/>
                  </a:moveTo>
                  <a:lnTo>
                    <a:pt x="620776" y="1140714"/>
                  </a:lnTo>
                  <a:lnTo>
                    <a:pt x="570293" y="1140714"/>
                  </a:lnTo>
                  <a:lnTo>
                    <a:pt x="563332" y="1140652"/>
                  </a:lnTo>
                  <a:lnTo>
                    <a:pt x="517996" y="1129633"/>
                  </a:lnTo>
                  <a:lnTo>
                    <a:pt x="481552" y="1116861"/>
                  </a:lnTo>
                  <a:lnTo>
                    <a:pt x="443190" y="1093620"/>
                  </a:lnTo>
                  <a:lnTo>
                    <a:pt x="423633" y="1069349"/>
                  </a:lnTo>
                  <a:lnTo>
                    <a:pt x="418488" y="1062624"/>
                  </a:lnTo>
                  <a:lnTo>
                    <a:pt x="412618" y="1055161"/>
                  </a:lnTo>
                  <a:lnTo>
                    <a:pt x="403478" y="1043686"/>
                  </a:lnTo>
                  <a:lnTo>
                    <a:pt x="394338" y="1032149"/>
                  </a:lnTo>
                  <a:lnTo>
                    <a:pt x="369243" y="993144"/>
                  </a:lnTo>
                  <a:lnTo>
                    <a:pt x="345249" y="950595"/>
                  </a:lnTo>
                  <a:lnTo>
                    <a:pt x="326842" y="916638"/>
                  </a:lnTo>
                  <a:lnTo>
                    <a:pt x="307322" y="872294"/>
                  </a:lnTo>
                  <a:lnTo>
                    <a:pt x="294766" y="830262"/>
                  </a:lnTo>
                  <a:lnTo>
                    <a:pt x="290167" y="811886"/>
                  </a:lnTo>
                  <a:lnTo>
                    <a:pt x="287019" y="799695"/>
                  </a:lnTo>
                  <a:lnTo>
                    <a:pt x="283872" y="788230"/>
                  </a:lnTo>
                  <a:lnTo>
                    <a:pt x="279273" y="772033"/>
                  </a:lnTo>
                  <a:lnTo>
                    <a:pt x="274733" y="755653"/>
                  </a:lnTo>
                  <a:lnTo>
                    <a:pt x="267652" y="702183"/>
                  </a:lnTo>
                  <a:lnTo>
                    <a:pt x="264747" y="661455"/>
                  </a:lnTo>
                  <a:lnTo>
                    <a:pt x="265473" y="648738"/>
                  </a:lnTo>
                  <a:lnTo>
                    <a:pt x="267652" y="632396"/>
                  </a:lnTo>
                  <a:lnTo>
                    <a:pt x="269952" y="616296"/>
                  </a:lnTo>
                  <a:lnTo>
                    <a:pt x="271525" y="605274"/>
                  </a:lnTo>
                  <a:lnTo>
                    <a:pt x="273099" y="594239"/>
                  </a:lnTo>
                  <a:lnTo>
                    <a:pt x="275399" y="578104"/>
                  </a:lnTo>
                  <a:lnTo>
                    <a:pt x="277759" y="561906"/>
                  </a:lnTo>
                  <a:lnTo>
                    <a:pt x="287019" y="519874"/>
                  </a:lnTo>
                  <a:lnTo>
                    <a:pt x="297941" y="476208"/>
                  </a:lnTo>
                  <a:lnTo>
                    <a:pt x="310380" y="427212"/>
                  </a:lnTo>
                  <a:lnTo>
                    <a:pt x="322855" y="383444"/>
                  </a:lnTo>
                  <a:lnTo>
                    <a:pt x="341375" y="341439"/>
                  </a:lnTo>
                  <a:lnTo>
                    <a:pt x="350454" y="323123"/>
                  </a:lnTo>
                  <a:lnTo>
                    <a:pt x="355901" y="311356"/>
                  </a:lnTo>
                  <a:lnTo>
                    <a:pt x="359896" y="301041"/>
                  </a:lnTo>
                  <a:lnTo>
                    <a:pt x="364617" y="287083"/>
                  </a:lnTo>
                  <a:lnTo>
                    <a:pt x="369217" y="273368"/>
                  </a:lnTo>
                  <a:lnTo>
                    <a:pt x="372371" y="264755"/>
                  </a:lnTo>
                  <a:lnTo>
                    <a:pt x="375538" y="257606"/>
                  </a:lnTo>
                  <a:lnTo>
                    <a:pt x="380174" y="248285"/>
                  </a:lnTo>
                  <a:lnTo>
                    <a:pt x="384932" y="238842"/>
                  </a:lnTo>
                  <a:lnTo>
                    <a:pt x="388945" y="230846"/>
                  </a:lnTo>
                  <a:lnTo>
                    <a:pt x="394399" y="219933"/>
                  </a:lnTo>
                  <a:lnTo>
                    <a:pt x="403478" y="201739"/>
                  </a:lnTo>
                  <a:lnTo>
                    <a:pt x="412678" y="183485"/>
                  </a:lnTo>
                  <a:lnTo>
                    <a:pt x="418973" y="172148"/>
                  </a:lnTo>
                  <a:lnTo>
                    <a:pt x="425267" y="163002"/>
                  </a:lnTo>
                  <a:lnTo>
                    <a:pt x="434467" y="151320"/>
                  </a:lnTo>
                  <a:lnTo>
                    <a:pt x="443607" y="139880"/>
                  </a:lnTo>
                  <a:lnTo>
                    <a:pt x="449484" y="132429"/>
                  </a:lnTo>
                  <a:lnTo>
                    <a:pt x="454648" y="125692"/>
                  </a:lnTo>
                  <a:lnTo>
                    <a:pt x="461645" y="116395"/>
                  </a:lnTo>
                  <a:lnTo>
                    <a:pt x="468581" y="107219"/>
                  </a:lnTo>
                  <a:lnTo>
                    <a:pt x="473321" y="101330"/>
                  </a:lnTo>
                  <a:lnTo>
                    <a:pt x="478048" y="96178"/>
                  </a:lnTo>
                  <a:lnTo>
                    <a:pt x="484949" y="89217"/>
                  </a:lnTo>
                  <a:lnTo>
                    <a:pt x="491788" y="82317"/>
                  </a:lnTo>
                  <a:lnTo>
                    <a:pt x="496085" y="77597"/>
                  </a:lnTo>
                  <a:lnTo>
                    <a:pt x="499656" y="72876"/>
                  </a:lnTo>
                  <a:lnTo>
                    <a:pt x="504317" y="65976"/>
                  </a:lnTo>
                  <a:lnTo>
                    <a:pt x="512063" y="54356"/>
                  </a:lnTo>
                  <a:lnTo>
                    <a:pt x="512063" y="54356"/>
                  </a:lnTo>
                  <a:lnTo>
                    <a:pt x="527557" y="46482"/>
                  </a:lnTo>
                  <a:lnTo>
                    <a:pt x="527557" y="38735"/>
                  </a:lnTo>
                  <a:lnTo>
                    <a:pt x="535304" y="38735"/>
                  </a:lnTo>
                  <a:lnTo>
                    <a:pt x="535304" y="30987"/>
                  </a:lnTo>
                  <a:lnTo>
                    <a:pt x="539242" y="27114"/>
                  </a:lnTo>
                  <a:lnTo>
                    <a:pt x="543178" y="23240"/>
                  </a:lnTo>
                  <a:lnTo>
                    <a:pt x="547052" y="19367"/>
                  </a:lnTo>
                  <a:lnTo>
                    <a:pt x="550926" y="15494"/>
                  </a:lnTo>
                  <a:lnTo>
                    <a:pt x="554799" y="11620"/>
                  </a:lnTo>
                  <a:lnTo>
                    <a:pt x="558673" y="7747"/>
                  </a:lnTo>
                  <a:lnTo>
                    <a:pt x="562546" y="7747"/>
                  </a:lnTo>
                  <a:lnTo>
                    <a:pt x="566420" y="7747"/>
                  </a:lnTo>
                  <a:lnTo>
                    <a:pt x="562546" y="3873"/>
                  </a:lnTo>
                  <a:lnTo>
                    <a:pt x="558673" y="0"/>
                  </a:lnTo>
                  <a:lnTo>
                    <a:pt x="554799" y="0"/>
                  </a:lnTo>
                  <a:lnTo>
                    <a:pt x="552196" y="60"/>
                  </a:lnTo>
                  <a:lnTo>
                    <a:pt x="548497" y="484"/>
                  </a:lnTo>
                  <a:lnTo>
                    <a:pt x="541154" y="1634"/>
                  </a:lnTo>
                  <a:lnTo>
                    <a:pt x="527621" y="3873"/>
                  </a:lnTo>
                  <a:lnTo>
                    <a:pt x="513845" y="6112"/>
                  </a:lnTo>
                  <a:lnTo>
                    <a:pt x="504809" y="7262"/>
                  </a:lnTo>
                  <a:lnTo>
                    <a:pt x="496510" y="7686"/>
                  </a:lnTo>
                  <a:lnTo>
                    <a:pt x="484949" y="7747"/>
                  </a:lnTo>
                  <a:lnTo>
                    <a:pt x="473509" y="7807"/>
                  </a:lnTo>
                  <a:lnTo>
                    <a:pt x="466058" y="8231"/>
                  </a:lnTo>
                  <a:lnTo>
                    <a:pt x="459321" y="9381"/>
                  </a:lnTo>
                  <a:lnTo>
                    <a:pt x="450024" y="11620"/>
                  </a:lnTo>
                  <a:lnTo>
                    <a:pt x="434467" y="15494"/>
                  </a:lnTo>
                  <a:lnTo>
                    <a:pt x="426720" y="15494"/>
                  </a:lnTo>
                  <a:lnTo>
                    <a:pt x="418973" y="15494"/>
                  </a:lnTo>
                  <a:lnTo>
                    <a:pt x="411225" y="15494"/>
                  </a:lnTo>
                  <a:lnTo>
                    <a:pt x="403478" y="15494"/>
                  </a:lnTo>
                  <a:lnTo>
                    <a:pt x="407352" y="15494"/>
                  </a:lnTo>
                  <a:lnTo>
                    <a:pt x="411225" y="15494"/>
                  </a:lnTo>
                  <a:lnTo>
                    <a:pt x="422846" y="11620"/>
                  </a:lnTo>
                  <a:lnTo>
                    <a:pt x="429868" y="9381"/>
                  </a:lnTo>
                  <a:lnTo>
                    <a:pt x="435443" y="8231"/>
                  </a:lnTo>
                  <a:lnTo>
                    <a:pt x="442482" y="7807"/>
                  </a:lnTo>
                  <a:lnTo>
                    <a:pt x="453898" y="7747"/>
                  </a:lnTo>
                  <a:lnTo>
                    <a:pt x="465494" y="8049"/>
                  </a:lnTo>
                  <a:lnTo>
                    <a:pt x="510066" y="38735"/>
                  </a:lnTo>
                  <a:lnTo>
                    <a:pt x="525923" y="89917"/>
                  </a:lnTo>
                  <a:lnTo>
                    <a:pt x="527557" y="135762"/>
                  </a:lnTo>
                  <a:lnTo>
                    <a:pt x="527557" y="156499"/>
                  </a:lnTo>
                  <a:lnTo>
                    <a:pt x="527557" y="170687"/>
                  </a:lnTo>
                  <a:lnTo>
                    <a:pt x="527557" y="184876"/>
                  </a:lnTo>
                  <a:lnTo>
                    <a:pt x="527557" y="205612"/>
                  </a:lnTo>
                  <a:lnTo>
                    <a:pt x="527497" y="226046"/>
                  </a:lnTo>
                  <a:lnTo>
                    <a:pt x="527073" y="238109"/>
                  </a:lnTo>
                  <a:lnTo>
                    <a:pt x="525923" y="246528"/>
                  </a:lnTo>
                  <a:lnTo>
                    <a:pt x="523684" y="256032"/>
                  </a:lnTo>
                  <a:lnTo>
                    <a:pt x="519810" y="271525"/>
                  </a:lnTo>
                </a:path>
                <a:path extrusionOk="0" h="1148714" w="621029">
                  <a:moveTo>
                    <a:pt x="38735" y="954405"/>
                  </a:moveTo>
                  <a:lnTo>
                    <a:pt x="30987" y="969962"/>
                  </a:lnTo>
                  <a:lnTo>
                    <a:pt x="26509" y="979319"/>
                  </a:lnTo>
                  <a:lnTo>
                    <a:pt x="24209" y="986480"/>
                  </a:lnTo>
                  <a:lnTo>
                    <a:pt x="23362" y="995081"/>
                  </a:lnTo>
                  <a:lnTo>
                    <a:pt x="23240" y="1008761"/>
                  </a:lnTo>
                  <a:lnTo>
                    <a:pt x="23119" y="1022742"/>
                  </a:lnTo>
                  <a:lnTo>
                    <a:pt x="22272" y="1033462"/>
                  </a:lnTo>
                  <a:lnTo>
                    <a:pt x="19972" y="1046372"/>
                  </a:lnTo>
                  <a:lnTo>
                    <a:pt x="15493" y="1066927"/>
                  </a:lnTo>
                  <a:lnTo>
                    <a:pt x="11015" y="1087360"/>
                  </a:lnTo>
                  <a:lnTo>
                    <a:pt x="8715" y="1099423"/>
                  </a:lnTo>
                  <a:lnTo>
                    <a:pt x="7868" y="1107842"/>
                  </a:lnTo>
                  <a:lnTo>
                    <a:pt x="7747" y="1117346"/>
                  </a:lnTo>
                  <a:lnTo>
                    <a:pt x="7747" y="1132839"/>
                  </a:lnTo>
                  <a:lnTo>
                    <a:pt x="3873" y="1136777"/>
                  </a:lnTo>
                  <a:lnTo>
                    <a:pt x="0" y="1140714"/>
                  </a:lnTo>
                  <a:lnTo>
                    <a:pt x="0" y="1136777"/>
                  </a:lnTo>
                  <a:lnTo>
                    <a:pt x="0" y="1134016"/>
                  </a:lnTo>
                  <a:lnTo>
                    <a:pt x="0" y="1129458"/>
                  </a:lnTo>
                  <a:lnTo>
                    <a:pt x="0" y="1119828"/>
                  </a:lnTo>
                  <a:lnTo>
                    <a:pt x="0" y="1101852"/>
                  </a:lnTo>
                  <a:lnTo>
                    <a:pt x="60" y="1083572"/>
                  </a:lnTo>
                  <a:lnTo>
                    <a:pt x="484" y="1071824"/>
                  </a:lnTo>
                  <a:lnTo>
                    <a:pt x="1634" y="1061516"/>
                  </a:lnTo>
                  <a:lnTo>
                    <a:pt x="3873" y="1047559"/>
                  </a:lnTo>
                  <a:lnTo>
                    <a:pt x="6112" y="1033722"/>
                  </a:lnTo>
                  <a:lnTo>
                    <a:pt x="7262" y="1024255"/>
                  </a:lnTo>
                  <a:lnTo>
                    <a:pt x="7686" y="1014787"/>
                  </a:lnTo>
                  <a:lnTo>
                    <a:pt x="7747" y="1000950"/>
                  </a:lnTo>
                  <a:lnTo>
                    <a:pt x="7807" y="987235"/>
                  </a:lnTo>
                  <a:lnTo>
                    <a:pt x="8231" y="978622"/>
                  </a:lnTo>
                  <a:lnTo>
                    <a:pt x="9381" y="971473"/>
                  </a:lnTo>
                  <a:lnTo>
                    <a:pt x="11620" y="962151"/>
                  </a:lnTo>
                  <a:lnTo>
                    <a:pt x="15493" y="946658"/>
                  </a:lnTo>
                  <a:lnTo>
                    <a:pt x="23240" y="942784"/>
                  </a:lnTo>
                  <a:lnTo>
                    <a:pt x="30987" y="938911"/>
                  </a:lnTo>
                  <a:lnTo>
                    <a:pt x="38735" y="946658"/>
                  </a:lnTo>
                  <a:lnTo>
                    <a:pt x="43517" y="951500"/>
                  </a:lnTo>
                  <a:lnTo>
                    <a:pt x="77267" y="991485"/>
                  </a:lnTo>
                  <a:lnTo>
                    <a:pt x="97690" y="1031942"/>
                  </a:lnTo>
                  <a:lnTo>
                    <a:pt x="113063" y="1076951"/>
                  </a:lnTo>
                  <a:lnTo>
                    <a:pt x="116331" y="1113536"/>
                  </a:lnTo>
                  <a:lnTo>
                    <a:pt x="116271" y="1129308"/>
                  </a:lnTo>
                  <a:lnTo>
                    <a:pt x="115847" y="1137800"/>
                  </a:lnTo>
                  <a:lnTo>
                    <a:pt x="114697" y="1141923"/>
                  </a:lnTo>
                  <a:lnTo>
                    <a:pt x="112458" y="1144587"/>
                  </a:lnTo>
                  <a:lnTo>
                    <a:pt x="108585" y="1148461"/>
                  </a:lnTo>
                </a:path>
              </a:pathLst>
            </a:custGeom>
            <a:noFill/>
            <a:ln cap="flat" cmpd="sng" w="50800">
              <a:solidFill>
                <a:srgbClr val="00CC4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81" name="Google Shape;1281;p91"/>
            <p:cNvPicPr preferRelativeResize="0"/>
            <p:nvPr/>
          </p:nvPicPr>
          <p:blipFill rotWithShape="1">
            <a:blip r:embed="rId22">
              <a:alphaModFix/>
            </a:blip>
            <a:srcRect b="0" l="0" r="0" t="0"/>
            <a:stretch/>
          </p:blipFill>
          <p:spPr>
            <a:xfrm>
              <a:off x="6143497" y="2558541"/>
              <a:ext cx="423291" cy="221487"/>
            </a:xfrm>
            <a:prstGeom prst="rect">
              <a:avLst/>
            </a:prstGeom>
            <a:noFill/>
            <a:ln>
              <a:noFill/>
            </a:ln>
          </p:spPr>
        </p:pic>
      </p:grpSp>
      <p:sp>
        <p:nvSpPr>
          <p:cNvPr id="1282" name="Google Shape;1282;p91"/>
          <p:cNvSpPr txBox="1"/>
          <p:nvPr>
            <p:ph idx="4294967295" type="ftr"/>
          </p:nvPr>
        </p:nvSpPr>
        <p:spPr>
          <a:xfrm>
            <a:off x="5486400" y="6435502"/>
            <a:ext cx="1233594" cy="28020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Clr>
                <a:srgbClr val="888888"/>
              </a:buClr>
              <a:buSzPts val="1800"/>
              <a:buFont typeface="Calibri"/>
              <a:buNone/>
            </a:pPr>
            <a:r>
              <a:rPr lang="en-US"/>
              <a:t>Preet Kanwal</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92"/>
          <p:cNvSpPr txBox="1"/>
          <p:nvPr>
            <p:ph idx="4294967295" type="title"/>
          </p:nvPr>
        </p:nvSpPr>
        <p:spPr>
          <a:xfrm>
            <a:off x="1422400" y="12193"/>
            <a:ext cx="9354821" cy="958724"/>
          </a:xfrm>
          <a:prstGeom prst="rect">
            <a:avLst/>
          </a:prstGeom>
          <a:noFill/>
          <a:ln>
            <a:noFill/>
          </a:ln>
        </p:spPr>
        <p:txBody>
          <a:bodyPr anchorCtr="0" anchor="t" bIns="0" lIns="0" spcFirstLastPara="1" rIns="0" wrap="square" tIns="38100">
            <a:spAutoFit/>
          </a:bodyPr>
          <a:lstStyle/>
          <a:p>
            <a:pPr indent="-1320800" lvl="0" marL="1333500" marR="5080" rtl="0" algn="l">
              <a:lnSpc>
                <a:spcPct val="115384"/>
              </a:lnSpc>
              <a:spcBef>
                <a:spcPts val="0"/>
              </a:spcBef>
              <a:spcAft>
                <a:spcPts val="0"/>
              </a:spcAft>
              <a:buClr>
                <a:srgbClr val="C55A11"/>
              </a:buClr>
              <a:buSzPts val="2600"/>
              <a:buFont typeface="Calibri"/>
              <a:buNone/>
            </a:pPr>
            <a:r>
              <a:rPr b="1" i="0" lang="en-US" sz="2600" u="none" cap="none" strike="noStrike">
                <a:solidFill>
                  <a:srgbClr val="C55A11"/>
                </a:solidFill>
                <a:latin typeface="Calibri"/>
                <a:ea typeface="Calibri"/>
                <a:cs typeface="Calibri"/>
                <a:sym typeface="Calibri"/>
              </a:rPr>
              <a:t>Provide possible activations for the following  program and activation tree</a:t>
            </a:r>
            <a:endParaRPr b="1" i="0" sz="2600" u="none" cap="none" strike="noStrike">
              <a:solidFill>
                <a:srgbClr val="C55A11"/>
              </a:solidFill>
              <a:latin typeface="Calibri"/>
              <a:ea typeface="Calibri"/>
              <a:cs typeface="Calibri"/>
              <a:sym typeface="Calibri"/>
            </a:endParaRPr>
          </a:p>
        </p:txBody>
      </p:sp>
      <p:sp>
        <p:nvSpPr>
          <p:cNvPr id="1288" name="Google Shape;1288;p92"/>
          <p:cNvSpPr txBox="1"/>
          <p:nvPr/>
        </p:nvSpPr>
        <p:spPr>
          <a:xfrm>
            <a:off x="625231" y="1143001"/>
            <a:ext cx="3860800" cy="6056766"/>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58400">
            <a:spAutoFit/>
          </a:bodyPr>
          <a:lstStyle/>
          <a:p>
            <a:pPr indent="0" lvl="0" marL="50800" marR="115570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fun main() =  let</a:t>
            </a:r>
            <a:endParaRPr sz="2400">
              <a:solidFill>
                <a:schemeClr val="dk1"/>
              </a:solidFill>
              <a:latin typeface="Trebuchet MS"/>
              <a:ea typeface="Trebuchet MS"/>
              <a:cs typeface="Trebuchet MS"/>
              <a:sym typeface="Trebuchet MS"/>
            </a:endParaRPr>
          </a:p>
          <a:p>
            <a:pPr indent="0" lvl="0" marL="0" marR="1242060" rtl="0" algn="r">
              <a:lnSpc>
                <a:spcPct val="111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fun s() =</a:t>
            </a:r>
            <a:endParaRPr sz="2400">
              <a:solidFill>
                <a:schemeClr val="dk1"/>
              </a:solidFill>
              <a:latin typeface="Trebuchet MS"/>
              <a:ea typeface="Trebuchet MS"/>
              <a:cs typeface="Trebuchet MS"/>
              <a:sym typeface="Trebuchet MS"/>
            </a:endParaRPr>
          </a:p>
          <a:p>
            <a:pPr indent="0" lvl="0" marL="0" marR="1242060" rtl="0" algn="r">
              <a:lnSpc>
                <a:spcPct val="111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….fun p() =</a:t>
            </a:r>
            <a:endParaRPr sz="2400">
              <a:solidFill>
                <a:schemeClr val="dk1"/>
              </a:solidFill>
              <a:latin typeface="Trebuchet MS"/>
              <a:ea typeface="Trebuchet MS"/>
              <a:cs typeface="Trebuchet MS"/>
              <a:sym typeface="Trebuchet MS"/>
            </a:endParaRPr>
          </a:p>
          <a:p>
            <a:pPr indent="0" lvl="0" marL="965200" marR="0" rtl="0" algn="l">
              <a:lnSpc>
                <a:spcPct val="111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let</a:t>
            </a:r>
            <a:endParaRPr sz="2400">
              <a:solidFill>
                <a:schemeClr val="dk1"/>
              </a:solidFill>
              <a:latin typeface="Trebuchet MS"/>
              <a:ea typeface="Trebuchet MS"/>
              <a:cs typeface="Trebuchet MS"/>
              <a:sym typeface="Trebuchet MS"/>
            </a:endParaRPr>
          </a:p>
          <a:p>
            <a:pPr indent="0" lvl="0" marL="0" marR="97790" rtl="0" algn="r">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fun q() =</a:t>
            </a:r>
            <a:endParaRPr sz="1800">
              <a:solidFill>
                <a:schemeClr val="dk1"/>
              </a:solidFill>
              <a:latin typeface="Calibri"/>
              <a:ea typeface="Calibri"/>
              <a:cs typeface="Calibri"/>
              <a:sym typeface="Calibri"/>
            </a:endParaRPr>
          </a:p>
          <a:p>
            <a:pPr indent="0" lvl="0" marL="0" marR="133350" rtl="0" algn="r">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a:t>
            </a:r>
            <a:endParaRPr sz="2400">
              <a:solidFill>
                <a:schemeClr val="dk1"/>
              </a:solidFill>
              <a:latin typeface="Trebuchet MS"/>
              <a:ea typeface="Trebuchet MS"/>
              <a:cs typeface="Trebuchet MS"/>
              <a:sym typeface="Trebuchet MS"/>
            </a:endParaRPr>
          </a:p>
          <a:p>
            <a:pPr indent="0" lvl="0" marL="96520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in</a:t>
            </a:r>
            <a:endParaRPr sz="2400">
              <a:solidFill>
                <a:schemeClr val="dk1"/>
              </a:solidFill>
              <a:latin typeface="Trebuchet MS"/>
              <a:ea typeface="Trebuchet MS"/>
              <a:cs typeface="Trebuchet MS"/>
              <a:sym typeface="Trebuchet MS"/>
            </a:endParaRPr>
          </a:p>
          <a:p>
            <a:pPr indent="0" lvl="0" marL="142367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q</a:t>
            </a:r>
            <a:endParaRPr sz="1800">
              <a:solidFill>
                <a:schemeClr val="dk1"/>
              </a:solidFill>
              <a:latin typeface="Calibri"/>
              <a:ea typeface="Calibri"/>
              <a:cs typeface="Calibri"/>
              <a:sym typeface="Calibri"/>
            </a:endParaRPr>
          </a:p>
          <a:p>
            <a:pPr indent="0" lvl="0" marL="151511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s</a:t>
            </a:r>
            <a:endParaRPr sz="1800">
              <a:solidFill>
                <a:schemeClr val="dk1"/>
              </a:solidFill>
              <a:latin typeface="Calibri"/>
              <a:ea typeface="Calibri"/>
              <a:cs typeface="Calibri"/>
              <a:sym typeface="Calibri"/>
            </a:endParaRPr>
          </a:p>
          <a:p>
            <a:pPr indent="0" lvl="0" marL="96520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end</a:t>
            </a:r>
            <a:endParaRPr sz="2400">
              <a:solidFill>
                <a:schemeClr val="dk1"/>
              </a:solidFill>
              <a:latin typeface="Trebuchet MS"/>
              <a:ea typeface="Trebuchet MS"/>
              <a:cs typeface="Trebuchet MS"/>
              <a:sym typeface="Trebuchet MS"/>
            </a:endParaRPr>
          </a:p>
          <a:p>
            <a:pPr indent="0" lvl="0" marL="5080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in</a:t>
            </a:r>
            <a:endParaRPr sz="2400">
              <a:solidFill>
                <a:schemeClr val="dk1"/>
              </a:solidFill>
              <a:latin typeface="Trebuchet MS"/>
              <a:ea typeface="Trebuchet MS"/>
              <a:cs typeface="Trebuchet MS"/>
              <a:sym typeface="Trebuchet MS"/>
            </a:endParaRPr>
          </a:p>
          <a:p>
            <a:pPr indent="0" lvl="0" marL="78486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p()</a:t>
            </a:r>
            <a:endParaRPr sz="1800">
              <a:solidFill>
                <a:schemeClr val="dk1"/>
              </a:solidFill>
              <a:latin typeface="Calibri"/>
              <a:ea typeface="Calibri"/>
              <a:cs typeface="Calibri"/>
              <a:sym typeface="Calibri"/>
            </a:endParaRPr>
          </a:p>
          <a:p>
            <a:pPr indent="0" lvl="0" marL="784860" marR="0" rtl="0" algn="l">
              <a:lnSpc>
                <a:spcPct val="116666"/>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 s()</a:t>
            </a:r>
            <a:endParaRPr sz="2400">
              <a:solidFill>
                <a:schemeClr val="dk1"/>
              </a:solidFill>
              <a:latin typeface="Trebuchet MS"/>
              <a:ea typeface="Trebuchet MS"/>
              <a:cs typeface="Trebuchet MS"/>
              <a:sym typeface="Trebuchet MS"/>
            </a:endParaRPr>
          </a:p>
          <a:p>
            <a:pPr indent="0" lvl="0" marL="50800" marR="0" rtl="0" algn="l">
              <a:lnSpc>
                <a:spcPct val="118333"/>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end</a:t>
            </a:r>
            <a:endParaRPr sz="1800">
              <a:solidFill>
                <a:schemeClr val="dk1"/>
              </a:solidFill>
              <a:latin typeface="Calibri"/>
              <a:ea typeface="Calibri"/>
              <a:cs typeface="Calibri"/>
              <a:sym typeface="Calibri"/>
            </a:endParaRPr>
          </a:p>
        </p:txBody>
      </p:sp>
      <p:pic>
        <p:nvPicPr>
          <p:cNvPr id="1289" name="Google Shape;1289;p92"/>
          <p:cNvPicPr preferRelativeResize="0"/>
          <p:nvPr/>
        </p:nvPicPr>
        <p:blipFill rotWithShape="1">
          <a:blip r:embed="rId3">
            <a:alphaModFix/>
          </a:blip>
          <a:srcRect b="0" l="0" r="0" t="0"/>
          <a:stretch/>
        </p:blipFill>
        <p:spPr>
          <a:xfrm>
            <a:off x="5080000" y="1766288"/>
            <a:ext cx="2827664" cy="4050007"/>
          </a:xfrm>
          <a:prstGeom prst="rect">
            <a:avLst/>
          </a:prstGeom>
          <a:noFill/>
          <a:ln>
            <a:noFill/>
          </a:ln>
        </p:spPr>
      </p:pic>
      <p:pic>
        <p:nvPicPr>
          <p:cNvPr id="1290" name="Google Shape;1290;p92"/>
          <p:cNvPicPr preferRelativeResize="0"/>
          <p:nvPr/>
        </p:nvPicPr>
        <p:blipFill rotWithShape="1">
          <a:blip r:embed="rId4">
            <a:alphaModFix/>
          </a:blip>
          <a:srcRect b="0" l="0" r="0" t="0"/>
          <a:stretch/>
        </p:blipFill>
        <p:spPr>
          <a:xfrm>
            <a:off x="8483600" y="2425700"/>
            <a:ext cx="3488267" cy="1917700"/>
          </a:xfrm>
          <a:prstGeom prst="rect">
            <a:avLst/>
          </a:prstGeom>
          <a:noFill/>
          <a:ln>
            <a:noFill/>
          </a:ln>
        </p:spPr>
      </p:pic>
      <p:sp>
        <p:nvSpPr>
          <p:cNvPr id="1291" name="Google Shape;1291;p92"/>
          <p:cNvSpPr txBox="1"/>
          <p:nvPr>
            <p:ph idx="4294967295" type="ftr"/>
          </p:nvPr>
        </p:nvSpPr>
        <p:spPr>
          <a:xfrm>
            <a:off x="5486400" y="6435502"/>
            <a:ext cx="1233594" cy="28020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Clr>
                <a:srgbClr val="888888"/>
              </a:buClr>
              <a:buSzPts val="1800"/>
              <a:buFont typeface="Calibri"/>
              <a:buNone/>
            </a:pPr>
            <a:r>
              <a:rPr lang="en-US"/>
              <a:t>Preet Kanwal</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pic>
        <p:nvPicPr>
          <p:cNvPr id="1296" name="Google Shape;1296;p93"/>
          <p:cNvPicPr preferRelativeResize="0"/>
          <p:nvPr/>
        </p:nvPicPr>
        <p:blipFill rotWithShape="1">
          <a:blip r:embed="rId3">
            <a:alphaModFix/>
          </a:blip>
          <a:srcRect b="0" l="0" r="0" t="0"/>
          <a:stretch/>
        </p:blipFill>
        <p:spPr>
          <a:xfrm>
            <a:off x="328246" y="533400"/>
            <a:ext cx="5608320" cy="5842000"/>
          </a:xfrm>
          <a:prstGeom prst="rect">
            <a:avLst/>
          </a:prstGeom>
          <a:noFill/>
          <a:ln>
            <a:noFill/>
          </a:ln>
        </p:spPr>
      </p:pic>
      <p:sp>
        <p:nvSpPr>
          <p:cNvPr id="1297" name="Google Shape;1297;p93"/>
          <p:cNvSpPr txBox="1"/>
          <p:nvPr>
            <p:ph type="title"/>
          </p:nvPr>
        </p:nvSpPr>
        <p:spPr>
          <a:xfrm>
            <a:off x="1422400" y="12193"/>
            <a:ext cx="9354821" cy="392415"/>
          </a:xfrm>
          <a:prstGeom prst="rect">
            <a:avLst/>
          </a:prstGeom>
          <a:noFill/>
          <a:ln>
            <a:noFill/>
          </a:ln>
        </p:spPr>
        <p:txBody>
          <a:bodyPr anchorCtr="0" anchor="t" bIns="0" lIns="0" spcFirstLastPara="1" rIns="0" wrap="square" tIns="38100">
            <a:spAutoFit/>
          </a:bodyPr>
          <a:lstStyle/>
          <a:p>
            <a:pPr indent="-1320800" lvl="0" marL="1333500" marR="5080" rtl="0" algn="l">
              <a:lnSpc>
                <a:spcPct val="115384"/>
              </a:lnSpc>
              <a:spcBef>
                <a:spcPts val="0"/>
              </a:spcBef>
              <a:spcAft>
                <a:spcPts val="0"/>
              </a:spcAft>
              <a:buClr>
                <a:srgbClr val="0070C0"/>
              </a:buClr>
              <a:buSzPts val="1400"/>
              <a:buFont typeface="Trebuchet MS"/>
              <a:buNone/>
            </a:pPr>
            <a:r>
              <a:rPr lang="en-US" sz="2000"/>
              <a:t>Provide possible activations for the following  program and activation tree</a:t>
            </a:r>
            <a:endParaRPr sz="2000"/>
          </a:p>
        </p:txBody>
      </p:sp>
      <p:sp>
        <p:nvSpPr>
          <p:cNvPr id="1298" name="Google Shape;1298;p93"/>
          <p:cNvSpPr txBox="1"/>
          <p:nvPr>
            <p:ph idx="11" type="ftr"/>
          </p:nvPr>
        </p:nvSpPr>
        <p:spPr>
          <a:xfrm>
            <a:off x="5486400" y="6435502"/>
            <a:ext cx="1233594" cy="187872"/>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Clr>
                <a:srgbClr val="888888"/>
              </a:buClr>
              <a:buSzPts val="1400"/>
              <a:buFont typeface="Trebuchet MS"/>
              <a:buNone/>
            </a:pPr>
            <a:r>
              <a:rPr lang="en-US"/>
              <a:t>Preet Kanwal</a:t>
            </a:r>
            <a:endParaRPr/>
          </a:p>
        </p:txBody>
      </p:sp>
      <p:pic>
        <p:nvPicPr>
          <p:cNvPr id="1299" name="Google Shape;1299;p93"/>
          <p:cNvPicPr preferRelativeResize="0"/>
          <p:nvPr/>
        </p:nvPicPr>
        <p:blipFill rotWithShape="1">
          <a:blip r:embed="rId4">
            <a:alphaModFix/>
          </a:blip>
          <a:srcRect b="0" l="0" r="0" t="0"/>
          <a:stretch/>
        </p:blipFill>
        <p:spPr>
          <a:xfrm>
            <a:off x="6142892" y="362204"/>
            <a:ext cx="5826109" cy="4831588"/>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3" name="Shape 1303"/>
        <p:cNvGrpSpPr/>
        <p:nvPr/>
      </p:nvGrpSpPr>
      <p:grpSpPr>
        <a:xfrm>
          <a:off x="0" y="0"/>
          <a:ext cx="0" cy="0"/>
          <a:chOff x="0" y="0"/>
          <a:chExt cx="0" cy="0"/>
        </a:xfrm>
      </p:grpSpPr>
      <p:grpSp>
        <p:nvGrpSpPr>
          <p:cNvPr id="1304" name="Google Shape;1304;p94"/>
          <p:cNvGrpSpPr/>
          <p:nvPr/>
        </p:nvGrpSpPr>
        <p:grpSpPr>
          <a:xfrm>
            <a:off x="1117600" y="990600"/>
            <a:ext cx="9652000" cy="5638800"/>
            <a:chOff x="838200" y="990600"/>
            <a:chExt cx="7239000" cy="5638800"/>
          </a:xfrm>
        </p:grpSpPr>
        <p:sp>
          <p:nvSpPr>
            <p:cNvPr id="1305" name="Google Shape;1305;p94"/>
            <p:cNvSpPr/>
            <p:nvPr/>
          </p:nvSpPr>
          <p:spPr>
            <a:xfrm>
              <a:off x="1295400" y="1447800"/>
              <a:ext cx="6172200" cy="3962400"/>
            </a:xfrm>
            <a:custGeom>
              <a:rect b="b" l="l" r="r" t="t"/>
              <a:pathLst>
                <a:path extrusionOk="0" h="3962400" w="6172200">
                  <a:moveTo>
                    <a:pt x="0" y="0"/>
                  </a:moveTo>
                  <a:lnTo>
                    <a:pt x="6172200" y="0"/>
                  </a:lnTo>
                  <a:lnTo>
                    <a:pt x="6172200" y="3962400"/>
                  </a:lnTo>
                  <a:lnTo>
                    <a:pt x="0" y="3962400"/>
                  </a:lnTo>
                  <a:lnTo>
                    <a:pt x="0" y="0"/>
                  </a:lnTo>
                  <a:close/>
                </a:path>
              </a:pathLst>
            </a:custGeom>
            <a:noFill/>
            <a:ln cap="flat" cmpd="sng" w="254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06" name="Google Shape;1306;p94"/>
            <p:cNvSpPr/>
            <p:nvPr/>
          </p:nvSpPr>
          <p:spPr>
            <a:xfrm>
              <a:off x="1600200" y="2209800"/>
              <a:ext cx="5334000" cy="2362200"/>
            </a:xfrm>
            <a:custGeom>
              <a:rect b="b" l="l" r="r" t="t"/>
              <a:pathLst>
                <a:path extrusionOk="0" h="2362200" w="5334000">
                  <a:moveTo>
                    <a:pt x="0" y="0"/>
                  </a:moveTo>
                  <a:lnTo>
                    <a:pt x="5334000" y="0"/>
                  </a:lnTo>
                  <a:lnTo>
                    <a:pt x="5334000" y="2362200"/>
                  </a:lnTo>
                  <a:lnTo>
                    <a:pt x="0" y="2362200"/>
                  </a:lnTo>
                  <a:lnTo>
                    <a:pt x="0" y="0"/>
                  </a:lnTo>
                  <a:close/>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07" name="Google Shape;1307;p94"/>
            <p:cNvSpPr/>
            <p:nvPr/>
          </p:nvSpPr>
          <p:spPr>
            <a:xfrm>
              <a:off x="838200" y="990600"/>
              <a:ext cx="7239000" cy="5638800"/>
            </a:xfrm>
            <a:custGeom>
              <a:rect b="b" l="l" r="r" t="t"/>
              <a:pathLst>
                <a:path extrusionOk="0" h="5638800" w="7239000">
                  <a:moveTo>
                    <a:pt x="0" y="0"/>
                  </a:moveTo>
                  <a:lnTo>
                    <a:pt x="7239000" y="0"/>
                  </a:lnTo>
                  <a:lnTo>
                    <a:pt x="7239000" y="5638800"/>
                  </a:lnTo>
                  <a:lnTo>
                    <a:pt x="0" y="5638800"/>
                  </a:lnTo>
                  <a:lnTo>
                    <a:pt x="0" y="0"/>
                  </a:lnTo>
                  <a:close/>
                </a:path>
              </a:pathLst>
            </a:custGeom>
            <a:noFill/>
            <a:ln cap="flat" cmpd="sng" w="2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308" name="Google Shape;1308;p94"/>
          <p:cNvSpPr txBox="1"/>
          <p:nvPr>
            <p:ph idx="4294967295" type="title"/>
          </p:nvPr>
        </p:nvSpPr>
        <p:spPr>
          <a:xfrm>
            <a:off x="3048000" y="152400"/>
            <a:ext cx="6102773"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C55A11"/>
              </a:buClr>
              <a:buSzPts val="3600"/>
              <a:buFont typeface="Calibri"/>
              <a:buNone/>
            </a:pPr>
            <a:r>
              <a:rPr b="1" i="0" lang="en-US" sz="3600" u="none" cap="none" strike="noStrike">
                <a:solidFill>
                  <a:srgbClr val="C55A11"/>
                </a:solidFill>
                <a:latin typeface="Calibri"/>
                <a:ea typeface="Calibri"/>
                <a:cs typeface="Calibri"/>
                <a:sym typeface="Calibri"/>
              </a:rPr>
              <a:t>Access Link : Example 1</a:t>
            </a:r>
            <a:endParaRPr b="1" i="0" sz="3600" u="none" cap="none" strike="noStrike">
              <a:solidFill>
                <a:srgbClr val="C55A11"/>
              </a:solidFill>
              <a:latin typeface="Calibri"/>
              <a:ea typeface="Calibri"/>
              <a:cs typeface="Calibri"/>
              <a:sym typeface="Calibri"/>
            </a:endParaRPr>
          </a:p>
        </p:txBody>
      </p:sp>
      <p:sp>
        <p:nvSpPr>
          <p:cNvPr id="1309" name="Google Shape;1309;p94"/>
          <p:cNvSpPr txBox="1"/>
          <p:nvPr>
            <p:ph idx="4294967295" type="ftr"/>
          </p:nvPr>
        </p:nvSpPr>
        <p:spPr>
          <a:xfrm>
            <a:off x="5486400" y="6435502"/>
            <a:ext cx="1233594" cy="28020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Clr>
                <a:srgbClr val="888888"/>
              </a:buClr>
              <a:buSzPts val="1800"/>
              <a:buFont typeface="Calibri"/>
              <a:buNone/>
            </a:pPr>
            <a:r>
              <a:rPr lang="en-US"/>
              <a:t>Preet Kanwal</a:t>
            </a:r>
            <a:endParaRPr/>
          </a:p>
        </p:txBody>
      </p:sp>
      <p:sp>
        <p:nvSpPr>
          <p:cNvPr id="1310" name="Google Shape;1310;p94"/>
          <p:cNvSpPr txBox="1"/>
          <p:nvPr/>
        </p:nvSpPr>
        <p:spPr>
          <a:xfrm>
            <a:off x="1185333" y="981583"/>
            <a:ext cx="2076874" cy="46355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2850"/>
              <a:buFont typeface="Courier New"/>
              <a:buNone/>
            </a:pPr>
            <a:r>
              <a:rPr b="1" lang="en-US" sz="2850">
                <a:solidFill>
                  <a:schemeClr val="dk1"/>
                </a:solidFill>
                <a:latin typeface="Courier New"/>
                <a:ea typeface="Courier New"/>
                <a:cs typeface="Courier New"/>
                <a:sym typeface="Courier New"/>
              </a:rPr>
              <a:t>main(){</a:t>
            </a:r>
            <a:endParaRPr sz="2850">
              <a:solidFill>
                <a:schemeClr val="dk1"/>
              </a:solidFill>
              <a:latin typeface="Courier New"/>
              <a:ea typeface="Courier New"/>
              <a:cs typeface="Courier New"/>
              <a:sym typeface="Courier New"/>
            </a:endParaRPr>
          </a:p>
        </p:txBody>
      </p:sp>
      <p:sp>
        <p:nvSpPr>
          <p:cNvPr id="1311" name="Google Shape;1311;p94"/>
          <p:cNvSpPr txBox="1"/>
          <p:nvPr/>
        </p:nvSpPr>
        <p:spPr>
          <a:xfrm>
            <a:off x="2063368" y="1400175"/>
            <a:ext cx="1023621" cy="402590"/>
          </a:xfrm>
          <a:prstGeom prst="rect">
            <a:avLst/>
          </a:prstGeom>
          <a:noFill/>
          <a:ln>
            <a:noFill/>
          </a:ln>
        </p:spPr>
        <p:txBody>
          <a:bodyPr anchorCtr="0" anchor="t" bIns="0" lIns="0" spcFirstLastPara="1" rIns="0" wrap="square" tIns="15875">
            <a:spAutoFit/>
          </a:bodyPr>
          <a:lstStyle/>
          <a:p>
            <a:pPr indent="0" lvl="0" marL="0" marR="0" rtl="0" algn="l">
              <a:lnSpc>
                <a:spcPct val="100000"/>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p(){</a:t>
            </a:r>
            <a:endParaRPr sz="2450">
              <a:solidFill>
                <a:schemeClr val="dk1"/>
              </a:solidFill>
              <a:latin typeface="Courier New"/>
              <a:ea typeface="Courier New"/>
              <a:cs typeface="Courier New"/>
              <a:sym typeface="Courier New"/>
            </a:endParaRPr>
          </a:p>
        </p:txBody>
      </p:sp>
      <p:sp>
        <p:nvSpPr>
          <p:cNvPr id="1312" name="Google Shape;1312;p94"/>
          <p:cNvSpPr txBox="1"/>
          <p:nvPr/>
        </p:nvSpPr>
        <p:spPr>
          <a:xfrm>
            <a:off x="2421447" y="1755776"/>
            <a:ext cx="3289301" cy="1997208"/>
          </a:xfrm>
          <a:prstGeom prst="rect">
            <a:avLst/>
          </a:prstGeom>
          <a:noFill/>
          <a:ln>
            <a:noFill/>
          </a:ln>
        </p:spPr>
        <p:txBody>
          <a:bodyPr anchorCtr="0" anchor="t" bIns="0" lIns="0" spcFirstLastPara="1" rIns="0" wrap="square" tIns="27300">
            <a:spAutoFit/>
          </a:bodyPr>
          <a:lstStyle/>
          <a:p>
            <a:pPr indent="0" lvl="0" marL="0" marR="5080" rtl="0" algn="just">
              <a:lnSpc>
                <a:spcPct val="96900"/>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int z, </a:t>
            </a:r>
            <a:r>
              <a:rPr b="1" lang="en-US" sz="2450">
                <a:solidFill>
                  <a:srgbClr val="00B0F0"/>
                </a:solidFill>
                <a:latin typeface="Courier New"/>
                <a:ea typeface="Courier New"/>
                <a:cs typeface="Courier New"/>
                <a:sym typeface="Courier New"/>
              </a:rPr>
              <a:t>y = 2;  </a:t>
            </a:r>
            <a:r>
              <a:rPr b="1" lang="en-US" sz="2450">
                <a:solidFill>
                  <a:schemeClr val="dk1"/>
                </a:solidFill>
                <a:latin typeface="Courier New"/>
                <a:ea typeface="Courier New"/>
                <a:cs typeface="Courier New"/>
                <a:sym typeface="Courier New"/>
              </a:rPr>
              <a:t>int q(int a){  if (a=1)</a:t>
            </a:r>
            <a:endParaRPr sz="2450">
              <a:solidFill>
                <a:schemeClr val="dk1"/>
              </a:solidFill>
              <a:latin typeface="Courier New"/>
              <a:ea typeface="Courier New"/>
              <a:cs typeface="Courier New"/>
              <a:sym typeface="Courier New"/>
            </a:endParaRPr>
          </a:p>
          <a:p>
            <a:pPr indent="565785" lvl="0" marL="0" marR="193675" rtl="0" algn="just">
              <a:lnSpc>
                <a:spcPct val="114285"/>
              </a:lnSpc>
              <a:spcBef>
                <a:spcPts val="7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return 1;  else</a:t>
            </a:r>
            <a:endParaRPr sz="2450">
              <a:solidFill>
                <a:schemeClr val="dk1"/>
              </a:solidFill>
              <a:latin typeface="Courier New"/>
              <a:ea typeface="Courier New"/>
              <a:cs typeface="Courier New"/>
              <a:sym typeface="Courier New"/>
            </a:endParaRPr>
          </a:p>
        </p:txBody>
      </p:sp>
      <p:sp>
        <p:nvSpPr>
          <p:cNvPr id="1313" name="Google Shape;1313;p94"/>
          <p:cNvSpPr txBox="1"/>
          <p:nvPr/>
        </p:nvSpPr>
        <p:spPr>
          <a:xfrm>
            <a:off x="1794933" y="3559175"/>
            <a:ext cx="7183120" cy="3401572"/>
          </a:xfrm>
          <a:prstGeom prst="rect">
            <a:avLst/>
          </a:prstGeom>
          <a:noFill/>
          <a:ln>
            <a:noFill/>
          </a:ln>
        </p:spPr>
        <p:txBody>
          <a:bodyPr anchorCtr="0" anchor="t" bIns="0" lIns="0" spcFirstLastPara="1" rIns="0" wrap="square" tIns="15875">
            <a:spAutoFit/>
          </a:bodyPr>
          <a:lstStyle/>
          <a:p>
            <a:pPr indent="0" lvl="0" marL="1035685" marR="0" rtl="0" algn="l">
              <a:lnSpc>
                <a:spcPct val="117142"/>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return(a + </a:t>
            </a:r>
            <a:r>
              <a:rPr b="1" lang="en-US" sz="2450">
                <a:solidFill>
                  <a:srgbClr val="00B0F0"/>
                </a:solidFill>
                <a:latin typeface="Courier New"/>
                <a:ea typeface="Courier New"/>
                <a:cs typeface="Courier New"/>
                <a:sym typeface="Courier New"/>
              </a:rPr>
              <a:t>y </a:t>
            </a:r>
            <a:r>
              <a:rPr b="1" lang="en-US" sz="2450">
                <a:solidFill>
                  <a:schemeClr val="dk1"/>
                </a:solidFill>
                <a:latin typeface="Courier New"/>
                <a:ea typeface="Courier New"/>
                <a:cs typeface="Courier New"/>
                <a:sym typeface="Courier New"/>
              </a:rPr>
              <a:t>+ q(a-1));</a:t>
            </a:r>
            <a:endParaRPr sz="2450">
              <a:solidFill>
                <a:schemeClr val="dk1"/>
              </a:solidFill>
              <a:latin typeface="Courier New"/>
              <a:ea typeface="Courier New"/>
              <a:cs typeface="Courier New"/>
              <a:sym typeface="Courier New"/>
            </a:endParaRPr>
          </a:p>
          <a:p>
            <a:pPr indent="0" lvl="0" marL="578485" marR="0" rtl="0" algn="l">
              <a:lnSpc>
                <a:spcPct val="117142"/>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a:t>
            </a:r>
            <a:endParaRPr sz="2450">
              <a:solidFill>
                <a:schemeClr val="dk1"/>
              </a:solidFill>
              <a:latin typeface="Courier New"/>
              <a:ea typeface="Courier New"/>
              <a:cs typeface="Courier New"/>
              <a:sym typeface="Courier New"/>
            </a:endParaRPr>
          </a:p>
          <a:p>
            <a:pPr indent="0" lvl="0" marL="0" marR="0" rtl="0" algn="l">
              <a:lnSpc>
                <a:spcPct val="100000"/>
              </a:lnSpc>
              <a:spcBef>
                <a:spcPts val="40"/>
              </a:spcBef>
              <a:spcAft>
                <a:spcPts val="0"/>
              </a:spcAft>
              <a:buClr>
                <a:schemeClr val="dk1"/>
              </a:buClr>
              <a:buSzPts val="2400"/>
              <a:buFont typeface="Calibri"/>
              <a:buNone/>
            </a:pPr>
            <a:r>
              <a:t/>
            </a:r>
            <a:endParaRPr sz="2400">
              <a:solidFill>
                <a:schemeClr val="dk1"/>
              </a:solidFill>
              <a:latin typeface="Courier New"/>
              <a:ea typeface="Courier New"/>
              <a:cs typeface="Courier New"/>
              <a:sym typeface="Courier New"/>
            </a:endParaRPr>
          </a:p>
          <a:p>
            <a:pPr indent="0" lvl="0" marL="469265" marR="0" rtl="0" algn="l">
              <a:lnSpc>
                <a:spcPct val="117142"/>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z = q(3);</a:t>
            </a:r>
            <a:endParaRPr sz="2450">
              <a:solidFill>
                <a:schemeClr val="dk1"/>
              </a:solidFill>
              <a:latin typeface="Courier New"/>
              <a:ea typeface="Courier New"/>
              <a:cs typeface="Courier New"/>
              <a:sym typeface="Courier New"/>
            </a:endParaRPr>
          </a:p>
          <a:p>
            <a:pPr indent="0" lvl="0" marL="578485" marR="0" rtl="0" algn="l">
              <a:lnSpc>
                <a:spcPct val="117142"/>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a:t>
            </a:r>
            <a:endParaRPr sz="2450">
              <a:solidFill>
                <a:schemeClr val="dk1"/>
              </a:solidFill>
              <a:latin typeface="Courier New"/>
              <a:ea typeface="Courier New"/>
              <a:cs typeface="Courier New"/>
              <a:sym typeface="Courier New"/>
            </a:endParaRPr>
          </a:p>
          <a:p>
            <a:pPr indent="0" lvl="0" marL="0" marR="0" rtl="0" algn="l">
              <a:lnSpc>
                <a:spcPct val="100000"/>
              </a:lnSpc>
              <a:spcBef>
                <a:spcPts val="40"/>
              </a:spcBef>
              <a:spcAft>
                <a:spcPts val="0"/>
              </a:spcAft>
              <a:buClr>
                <a:schemeClr val="dk1"/>
              </a:buClr>
              <a:buSzPts val="2400"/>
              <a:buFont typeface="Calibri"/>
              <a:buNone/>
            </a:pPr>
            <a:r>
              <a:t/>
            </a:r>
            <a:endParaRPr sz="2400">
              <a:solidFill>
                <a:schemeClr val="dk1"/>
              </a:solidFill>
              <a:latin typeface="Courier New"/>
              <a:ea typeface="Courier New"/>
              <a:cs typeface="Courier New"/>
              <a:sym typeface="Courier New"/>
            </a:endParaRPr>
          </a:p>
          <a:p>
            <a:pPr indent="0" lvl="0" marL="12700" marR="0" rtl="0" algn="l">
              <a:lnSpc>
                <a:spcPct val="117142"/>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p();</a:t>
            </a:r>
            <a:endParaRPr sz="2450">
              <a:solidFill>
                <a:schemeClr val="dk1"/>
              </a:solidFill>
              <a:latin typeface="Courier New"/>
              <a:ea typeface="Courier New"/>
              <a:cs typeface="Courier New"/>
              <a:sym typeface="Courier New"/>
            </a:endParaRPr>
          </a:p>
          <a:p>
            <a:pPr indent="0" lvl="0" marL="12700" marR="0" rtl="0" algn="l">
              <a:lnSpc>
                <a:spcPct val="117142"/>
              </a:lnSpc>
              <a:spcBef>
                <a:spcPts val="0"/>
              </a:spcBef>
              <a:spcAft>
                <a:spcPts val="0"/>
              </a:spcAft>
              <a:buClr>
                <a:schemeClr val="dk1"/>
              </a:buClr>
              <a:buSzPts val="2450"/>
              <a:buFont typeface="Courier New"/>
              <a:buNone/>
            </a:pPr>
            <a:r>
              <a:rPr b="1" lang="en-US" sz="2450">
                <a:solidFill>
                  <a:schemeClr val="dk1"/>
                </a:solidFill>
                <a:latin typeface="Courier New"/>
                <a:ea typeface="Courier New"/>
                <a:cs typeface="Courier New"/>
                <a:sym typeface="Courier New"/>
              </a:rPr>
              <a:t>}</a:t>
            </a:r>
            <a:endParaRPr sz="2450">
              <a:solidFill>
                <a:schemeClr val="dk1"/>
              </a:solidFill>
              <a:latin typeface="Courier New"/>
              <a:ea typeface="Courier New"/>
              <a:cs typeface="Courier New"/>
              <a:sym typeface="Courier New"/>
            </a:endParaRPr>
          </a:p>
        </p:txBody>
      </p:sp>
      <p:sp>
        <p:nvSpPr>
          <p:cNvPr id="1314" name="Google Shape;1314;p94"/>
          <p:cNvSpPr txBox="1"/>
          <p:nvPr/>
        </p:nvSpPr>
        <p:spPr>
          <a:xfrm>
            <a:off x="4318001" y="1003300"/>
            <a:ext cx="295148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E224D4"/>
              </a:buClr>
              <a:buSzPts val="2400"/>
              <a:buFont typeface="Trebuchet MS"/>
              <a:buNone/>
            </a:pPr>
            <a:r>
              <a:rPr b="1" lang="en-US" sz="2400">
                <a:solidFill>
                  <a:srgbClr val="E224D4"/>
                </a:solidFill>
                <a:latin typeface="Trebuchet MS"/>
                <a:ea typeface="Trebuchet MS"/>
                <a:cs typeface="Trebuchet MS"/>
                <a:sym typeface="Trebuchet MS"/>
              </a:rPr>
              <a:t>// ND(main) = 1</a:t>
            </a:r>
            <a:endParaRPr sz="2400">
              <a:solidFill>
                <a:schemeClr val="dk1"/>
              </a:solidFill>
              <a:latin typeface="Trebuchet MS"/>
              <a:ea typeface="Trebuchet MS"/>
              <a:cs typeface="Trebuchet MS"/>
              <a:sym typeface="Trebuchet MS"/>
            </a:endParaRPr>
          </a:p>
        </p:txBody>
      </p:sp>
      <p:sp>
        <p:nvSpPr>
          <p:cNvPr id="1315" name="Google Shape;1315;p94"/>
          <p:cNvSpPr txBox="1"/>
          <p:nvPr/>
        </p:nvSpPr>
        <p:spPr>
          <a:xfrm>
            <a:off x="3725334" y="1460500"/>
            <a:ext cx="2243667" cy="39116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E224D4"/>
              </a:buClr>
              <a:buSzPts val="2400"/>
              <a:buFont typeface="Trebuchet MS"/>
              <a:buNone/>
            </a:pPr>
            <a:r>
              <a:rPr b="1" lang="en-US" sz="2400">
                <a:solidFill>
                  <a:srgbClr val="E224D4"/>
                </a:solidFill>
                <a:latin typeface="Trebuchet MS"/>
                <a:ea typeface="Trebuchet MS"/>
                <a:cs typeface="Trebuchet MS"/>
                <a:sym typeface="Trebuchet MS"/>
              </a:rPr>
              <a:t>// ND(p) = 2</a:t>
            </a:r>
            <a:endParaRPr sz="2400">
              <a:solidFill>
                <a:schemeClr val="dk1"/>
              </a:solidFill>
              <a:latin typeface="Trebuchet MS"/>
              <a:ea typeface="Trebuchet MS"/>
              <a:cs typeface="Trebuchet MS"/>
              <a:sym typeface="Trebuchet MS"/>
            </a:endParaRPr>
          </a:p>
        </p:txBody>
      </p:sp>
      <p:sp>
        <p:nvSpPr>
          <p:cNvPr id="1316" name="Google Shape;1316;p94"/>
          <p:cNvSpPr txBox="1"/>
          <p:nvPr/>
        </p:nvSpPr>
        <p:spPr>
          <a:xfrm>
            <a:off x="6163733" y="2222500"/>
            <a:ext cx="2246207" cy="391160"/>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Clr>
                <a:srgbClr val="E224D4"/>
              </a:buClr>
              <a:buSzPts val="2400"/>
              <a:buFont typeface="Trebuchet MS"/>
              <a:buNone/>
            </a:pPr>
            <a:r>
              <a:rPr b="1" lang="en-US" sz="2400">
                <a:solidFill>
                  <a:srgbClr val="E224D4"/>
                </a:solidFill>
                <a:latin typeface="Trebuchet MS"/>
                <a:ea typeface="Trebuchet MS"/>
                <a:cs typeface="Trebuchet MS"/>
                <a:sym typeface="Trebuchet MS"/>
              </a:rPr>
              <a:t>// ND(q) = 3</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grpSp>
        <p:nvGrpSpPr>
          <p:cNvPr id="1321" name="Google Shape;1321;p95"/>
          <p:cNvGrpSpPr/>
          <p:nvPr/>
        </p:nvGrpSpPr>
        <p:grpSpPr>
          <a:xfrm>
            <a:off x="7111822" y="1838291"/>
            <a:ext cx="944856" cy="4105833"/>
            <a:chOff x="5334000" y="1838290"/>
            <a:chExt cx="708660" cy="4105833"/>
          </a:xfrm>
        </p:grpSpPr>
        <p:sp>
          <p:nvSpPr>
            <p:cNvPr id="1322" name="Google Shape;1322;p95"/>
            <p:cNvSpPr/>
            <p:nvPr/>
          </p:nvSpPr>
          <p:spPr>
            <a:xfrm>
              <a:off x="5334000" y="4654438"/>
              <a:ext cx="648335" cy="1289685"/>
            </a:xfrm>
            <a:custGeom>
              <a:rect b="b" l="l" r="r" t="t"/>
              <a:pathLst>
                <a:path extrusionOk="0" h="1289685" w="648335">
                  <a:moveTo>
                    <a:pt x="0" y="1289161"/>
                  </a:moveTo>
                  <a:lnTo>
                    <a:pt x="44173" y="1287184"/>
                  </a:lnTo>
                  <a:lnTo>
                    <a:pt x="88164" y="1281375"/>
                  </a:lnTo>
                  <a:lnTo>
                    <a:pt x="131790" y="1271916"/>
                  </a:lnTo>
                  <a:lnTo>
                    <a:pt x="174867" y="1258990"/>
                  </a:lnTo>
                  <a:lnTo>
                    <a:pt x="217214" y="1242780"/>
                  </a:lnTo>
                  <a:lnTo>
                    <a:pt x="258648" y="1223467"/>
                  </a:lnTo>
                  <a:lnTo>
                    <a:pt x="298985" y="1201234"/>
                  </a:lnTo>
                  <a:lnTo>
                    <a:pt x="338044" y="1176264"/>
                  </a:lnTo>
                  <a:lnTo>
                    <a:pt x="375642" y="1148739"/>
                  </a:lnTo>
                  <a:lnTo>
                    <a:pt x="411596" y="1118842"/>
                  </a:lnTo>
                  <a:lnTo>
                    <a:pt x="445723" y="1086755"/>
                  </a:lnTo>
                  <a:lnTo>
                    <a:pt x="477841" y="1052661"/>
                  </a:lnTo>
                  <a:lnTo>
                    <a:pt x="507767" y="1016742"/>
                  </a:lnTo>
                  <a:lnTo>
                    <a:pt x="535318" y="979180"/>
                  </a:lnTo>
                  <a:lnTo>
                    <a:pt x="560312" y="940159"/>
                  </a:lnTo>
                  <a:lnTo>
                    <a:pt x="582567" y="899860"/>
                  </a:lnTo>
                  <a:lnTo>
                    <a:pt x="601898" y="858466"/>
                  </a:lnTo>
                  <a:lnTo>
                    <a:pt x="618125" y="816160"/>
                  </a:lnTo>
                  <a:lnTo>
                    <a:pt x="631063" y="773124"/>
                  </a:lnTo>
                  <a:lnTo>
                    <a:pt x="640531" y="729541"/>
                  </a:lnTo>
                  <a:lnTo>
                    <a:pt x="646346" y="685592"/>
                  </a:lnTo>
                  <a:lnTo>
                    <a:pt x="648324" y="641461"/>
                  </a:lnTo>
                  <a:lnTo>
                    <a:pt x="646164" y="594876"/>
                  </a:lnTo>
                  <a:lnTo>
                    <a:pt x="639824" y="548505"/>
                  </a:lnTo>
                  <a:lnTo>
                    <a:pt x="629513" y="502564"/>
                  </a:lnTo>
                  <a:lnTo>
                    <a:pt x="615444" y="457267"/>
                  </a:lnTo>
                  <a:lnTo>
                    <a:pt x="597827" y="412828"/>
                  </a:lnTo>
                  <a:lnTo>
                    <a:pt x="576873" y="369464"/>
                  </a:lnTo>
                  <a:lnTo>
                    <a:pt x="552792" y="327387"/>
                  </a:lnTo>
                  <a:lnTo>
                    <a:pt x="525794" y="286814"/>
                  </a:lnTo>
                  <a:lnTo>
                    <a:pt x="496092" y="247958"/>
                  </a:lnTo>
                  <a:lnTo>
                    <a:pt x="463895" y="211034"/>
                  </a:lnTo>
                  <a:lnTo>
                    <a:pt x="429414" y="176258"/>
                  </a:lnTo>
                  <a:lnTo>
                    <a:pt x="392860" y="143843"/>
                  </a:lnTo>
                  <a:lnTo>
                    <a:pt x="354443" y="114005"/>
                  </a:lnTo>
                  <a:lnTo>
                    <a:pt x="314374" y="86958"/>
                  </a:lnTo>
                  <a:lnTo>
                    <a:pt x="272865" y="62917"/>
                  </a:lnTo>
                  <a:lnTo>
                    <a:pt x="230125" y="42097"/>
                  </a:lnTo>
                  <a:lnTo>
                    <a:pt x="186365" y="24712"/>
                  </a:lnTo>
                  <a:lnTo>
                    <a:pt x="141797" y="10977"/>
                  </a:lnTo>
                  <a:lnTo>
                    <a:pt x="96630" y="1107"/>
                  </a:lnTo>
                  <a:lnTo>
                    <a:pt x="83976"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23" name="Google Shape;1323;p95"/>
            <p:cNvPicPr preferRelativeResize="0"/>
            <p:nvPr/>
          </p:nvPicPr>
          <p:blipFill rotWithShape="1">
            <a:blip r:embed="rId3">
              <a:alphaModFix/>
            </a:blip>
            <a:srcRect b="0" l="0" r="0" t="0"/>
            <a:stretch/>
          </p:blipFill>
          <p:spPr>
            <a:xfrm>
              <a:off x="5346700" y="4584045"/>
              <a:ext cx="157042" cy="151692"/>
            </a:xfrm>
            <a:prstGeom prst="rect">
              <a:avLst/>
            </a:prstGeom>
            <a:noFill/>
            <a:ln>
              <a:noFill/>
            </a:ln>
          </p:spPr>
        </p:pic>
        <p:sp>
          <p:nvSpPr>
            <p:cNvPr id="1324" name="Google Shape;1324;p95"/>
            <p:cNvSpPr/>
            <p:nvPr/>
          </p:nvSpPr>
          <p:spPr>
            <a:xfrm>
              <a:off x="5334000" y="3244738"/>
              <a:ext cx="648335" cy="1289685"/>
            </a:xfrm>
            <a:custGeom>
              <a:rect b="b" l="l" r="r" t="t"/>
              <a:pathLst>
                <a:path extrusionOk="0" h="1289685" w="648335">
                  <a:moveTo>
                    <a:pt x="0" y="1289161"/>
                  </a:moveTo>
                  <a:lnTo>
                    <a:pt x="44173" y="1287184"/>
                  </a:lnTo>
                  <a:lnTo>
                    <a:pt x="88164" y="1281375"/>
                  </a:lnTo>
                  <a:lnTo>
                    <a:pt x="131790" y="1271916"/>
                  </a:lnTo>
                  <a:lnTo>
                    <a:pt x="174867" y="1258990"/>
                  </a:lnTo>
                  <a:lnTo>
                    <a:pt x="217214" y="1242780"/>
                  </a:lnTo>
                  <a:lnTo>
                    <a:pt x="258648" y="1223467"/>
                  </a:lnTo>
                  <a:lnTo>
                    <a:pt x="298985" y="1201234"/>
                  </a:lnTo>
                  <a:lnTo>
                    <a:pt x="338044" y="1176264"/>
                  </a:lnTo>
                  <a:lnTo>
                    <a:pt x="375642" y="1148739"/>
                  </a:lnTo>
                  <a:lnTo>
                    <a:pt x="411596" y="1118842"/>
                  </a:lnTo>
                  <a:lnTo>
                    <a:pt x="445723" y="1086755"/>
                  </a:lnTo>
                  <a:lnTo>
                    <a:pt x="477841" y="1052661"/>
                  </a:lnTo>
                  <a:lnTo>
                    <a:pt x="507767" y="1016742"/>
                  </a:lnTo>
                  <a:lnTo>
                    <a:pt x="535318" y="979180"/>
                  </a:lnTo>
                  <a:lnTo>
                    <a:pt x="560312" y="940159"/>
                  </a:lnTo>
                  <a:lnTo>
                    <a:pt x="582567" y="899860"/>
                  </a:lnTo>
                  <a:lnTo>
                    <a:pt x="601898" y="858466"/>
                  </a:lnTo>
                  <a:lnTo>
                    <a:pt x="618125" y="816160"/>
                  </a:lnTo>
                  <a:lnTo>
                    <a:pt x="631063" y="773124"/>
                  </a:lnTo>
                  <a:lnTo>
                    <a:pt x="640531" y="729541"/>
                  </a:lnTo>
                  <a:lnTo>
                    <a:pt x="646346" y="685592"/>
                  </a:lnTo>
                  <a:lnTo>
                    <a:pt x="648324" y="641461"/>
                  </a:lnTo>
                  <a:lnTo>
                    <a:pt x="646164" y="594876"/>
                  </a:lnTo>
                  <a:lnTo>
                    <a:pt x="639824" y="548505"/>
                  </a:lnTo>
                  <a:lnTo>
                    <a:pt x="629513" y="502564"/>
                  </a:lnTo>
                  <a:lnTo>
                    <a:pt x="615444" y="457267"/>
                  </a:lnTo>
                  <a:lnTo>
                    <a:pt x="597827" y="412828"/>
                  </a:lnTo>
                  <a:lnTo>
                    <a:pt x="576873" y="369464"/>
                  </a:lnTo>
                  <a:lnTo>
                    <a:pt x="552792" y="327387"/>
                  </a:lnTo>
                  <a:lnTo>
                    <a:pt x="525794" y="286814"/>
                  </a:lnTo>
                  <a:lnTo>
                    <a:pt x="496092" y="247958"/>
                  </a:lnTo>
                  <a:lnTo>
                    <a:pt x="463895" y="211034"/>
                  </a:lnTo>
                  <a:lnTo>
                    <a:pt x="429414" y="176258"/>
                  </a:lnTo>
                  <a:lnTo>
                    <a:pt x="392860" y="143843"/>
                  </a:lnTo>
                  <a:lnTo>
                    <a:pt x="354443" y="114005"/>
                  </a:lnTo>
                  <a:lnTo>
                    <a:pt x="314374" y="86958"/>
                  </a:lnTo>
                  <a:lnTo>
                    <a:pt x="272865" y="62917"/>
                  </a:lnTo>
                  <a:lnTo>
                    <a:pt x="230125" y="42097"/>
                  </a:lnTo>
                  <a:lnTo>
                    <a:pt x="186365" y="24712"/>
                  </a:lnTo>
                  <a:lnTo>
                    <a:pt x="141797" y="10977"/>
                  </a:lnTo>
                  <a:lnTo>
                    <a:pt x="96630" y="1107"/>
                  </a:lnTo>
                  <a:lnTo>
                    <a:pt x="83976"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25" name="Google Shape;1325;p95"/>
            <p:cNvPicPr preferRelativeResize="0"/>
            <p:nvPr/>
          </p:nvPicPr>
          <p:blipFill rotWithShape="1">
            <a:blip r:embed="rId3">
              <a:alphaModFix/>
            </a:blip>
            <a:srcRect b="0" l="0" r="0" t="0"/>
            <a:stretch/>
          </p:blipFill>
          <p:spPr>
            <a:xfrm>
              <a:off x="5346700" y="3174345"/>
              <a:ext cx="157042" cy="151692"/>
            </a:xfrm>
            <a:prstGeom prst="rect">
              <a:avLst/>
            </a:prstGeom>
            <a:noFill/>
            <a:ln>
              <a:noFill/>
            </a:ln>
          </p:spPr>
        </p:pic>
        <p:sp>
          <p:nvSpPr>
            <p:cNvPr id="1326" name="Google Shape;1326;p95"/>
            <p:cNvSpPr/>
            <p:nvPr/>
          </p:nvSpPr>
          <p:spPr>
            <a:xfrm>
              <a:off x="5334000" y="1909925"/>
              <a:ext cx="708660" cy="1214755"/>
            </a:xfrm>
            <a:custGeom>
              <a:rect b="b" l="l" r="r" t="t"/>
              <a:pathLst>
                <a:path extrusionOk="0" h="1214755" w="708660">
                  <a:moveTo>
                    <a:pt x="0" y="1214274"/>
                  </a:moveTo>
                  <a:lnTo>
                    <a:pt x="48258" y="1212414"/>
                  </a:lnTo>
                  <a:lnTo>
                    <a:pt x="96318" y="1206946"/>
                  </a:lnTo>
                  <a:lnTo>
                    <a:pt x="143978" y="1198044"/>
                  </a:lnTo>
                  <a:lnTo>
                    <a:pt x="191040" y="1185878"/>
                  </a:lnTo>
                  <a:lnTo>
                    <a:pt x="237303" y="1170621"/>
                  </a:lnTo>
                  <a:lnTo>
                    <a:pt x="282569" y="1152444"/>
                  </a:lnTo>
                  <a:lnTo>
                    <a:pt x="326637" y="1131519"/>
                  </a:lnTo>
                  <a:lnTo>
                    <a:pt x="369308" y="1108018"/>
                  </a:lnTo>
                  <a:lnTo>
                    <a:pt x="410383" y="1082112"/>
                  </a:lnTo>
                  <a:lnTo>
                    <a:pt x="449662" y="1053974"/>
                  </a:lnTo>
                  <a:lnTo>
                    <a:pt x="486946" y="1023774"/>
                  </a:lnTo>
                  <a:lnTo>
                    <a:pt x="522034" y="991686"/>
                  </a:lnTo>
                  <a:lnTo>
                    <a:pt x="554728" y="957879"/>
                  </a:lnTo>
                  <a:lnTo>
                    <a:pt x="584827" y="922527"/>
                  </a:lnTo>
                  <a:lnTo>
                    <a:pt x="612133" y="885801"/>
                  </a:lnTo>
                  <a:lnTo>
                    <a:pt x="636445" y="847873"/>
                  </a:lnTo>
                  <a:lnTo>
                    <a:pt x="657564" y="808914"/>
                  </a:lnTo>
                  <a:lnTo>
                    <a:pt x="675292" y="769097"/>
                  </a:lnTo>
                  <a:lnTo>
                    <a:pt x="689427" y="728592"/>
                  </a:lnTo>
                  <a:lnTo>
                    <a:pt x="699770" y="687573"/>
                  </a:lnTo>
                  <a:lnTo>
                    <a:pt x="706123" y="646209"/>
                  </a:lnTo>
                  <a:lnTo>
                    <a:pt x="708284" y="604674"/>
                  </a:lnTo>
                  <a:lnTo>
                    <a:pt x="706114" y="562675"/>
                  </a:lnTo>
                  <a:lnTo>
                    <a:pt x="699738" y="520853"/>
                  </a:lnTo>
                  <a:lnTo>
                    <a:pt x="689358" y="479387"/>
                  </a:lnTo>
                  <a:lnTo>
                    <a:pt x="675178" y="438453"/>
                  </a:lnTo>
                  <a:lnTo>
                    <a:pt x="657399" y="398229"/>
                  </a:lnTo>
                  <a:lnTo>
                    <a:pt x="636225" y="358894"/>
                  </a:lnTo>
                  <a:lnTo>
                    <a:pt x="611859" y="320624"/>
                  </a:lnTo>
                  <a:lnTo>
                    <a:pt x="584502" y="283597"/>
                  </a:lnTo>
                  <a:lnTo>
                    <a:pt x="554358" y="247990"/>
                  </a:lnTo>
                  <a:lnTo>
                    <a:pt x="521629" y="213982"/>
                  </a:lnTo>
                  <a:lnTo>
                    <a:pt x="486518" y="181750"/>
                  </a:lnTo>
                  <a:lnTo>
                    <a:pt x="449227" y="151471"/>
                  </a:lnTo>
                  <a:lnTo>
                    <a:pt x="409959" y="123323"/>
                  </a:lnTo>
                  <a:lnTo>
                    <a:pt x="368917" y="97484"/>
                  </a:lnTo>
                  <a:lnTo>
                    <a:pt x="326303" y="74131"/>
                  </a:lnTo>
                  <a:lnTo>
                    <a:pt x="282320" y="53442"/>
                  </a:lnTo>
                  <a:lnTo>
                    <a:pt x="237171" y="35594"/>
                  </a:lnTo>
                  <a:lnTo>
                    <a:pt x="191058" y="20765"/>
                  </a:lnTo>
                  <a:lnTo>
                    <a:pt x="144183" y="9132"/>
                  </a:lnTo>
                  <a:lnTo>
                    <a:pt x="96750" y="874"/>
                  </a:lnTo>
                  <a:lnTo>
                    <a:pt x="84079"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27" name="Google Shape;1327;p95"/>
            <p:cNvPicPr preferRelativeResize="0"/>
            <p:nvPr/>
          </p:nvPicPr>
          <p:blipFill rotWithShape="1">
            <a:blip r:embed="rId4">
              <a:alphaModFix/>
            </a:blip>
            <a:srcRect b="0" l="0" r="0" t="0"/>
            <a:stretch/>
          </p:blipFill>
          <p:spPr>
            <a:xfrm>
              <a:off x="5346700" y="1838290"/>
              <a:ext cx="156133" cy="151791"/>
            </a:xfrm>
            <a:prstGeom prst="rect">
              <a:avLst/>
            </a:prstGeom>
            <a:noFill/>
            <a:ln>
              <a:noFill/>
            </a:ln>
          </p:spPr>
        </p:pic>
      </p:grpSp>
      <p:grpSp>
        <p:nvGrpSpPr>
          <p:cNvPr id="1328" name="Google Shape;1328;p95"/>
          <p:cNvGrpSpPr/>
          <p:nvPr/>
        </p:nvGrpSpPr>
        <p:grpSpPr>
          <a:xfrm>
            <a:off x="7103354" y="777768"/>
            <a:ext cx="831406" cy="1002581"/>
            <a:chOff x="5327650" y="777766"/>
            <a:chExt cx="623570" cy="1002581"/>
          </a:xfrm>
        </p:grpSpPr>
        <p:sp>
          <p:nvSpPr>
            <p:cNvPr id="1329" name="Google Shape;1329;p95"/>
            <p:cNvSpPr/>
            <p:nvPr/>
          </p:nvSpPr>
          <p:spPr>
            <a:xfrm>
              <a:off x="5327650" y="849437"/>
              <a:ext cx="623570" cy="930910"/>
            </a:xfrm>
            <a:custGeom>
              <a:rect b="b" l="l" r="r" t="t"/>
              <a:pathLst>
                <a:path extrusionOk="0" h="930910" w="623570">
                  <a:moveTo>
                    <a:pt x="0" y="871412"/>
                  </a:moveTo>
                  <a:lnTo>
                    <a:pt x="34540" y="896018"/>
                  </a:lnTo>
                  <a:lnTo>
                    <a:pt x="73626" y="907030"/>
                  </a:lnTo>
                  <a:lnTo>
                    <a:pt x="123619" y="916494"/>
                  </a:lnTo>
                  <a:lnTo>
                    <a:pt x="181792" y="923893"/>
                  </a:lnTo>
                  <a:lnTo>
                    <a:pt x="245420" y="928711"/>
                  </a:lnTo>
                  <a:lnTo>
                    <a:pt x="311774" y="930431"/>
                  </a:lnTo>
                  <a:lnTo>
                    <a:pt x="347677" y="926387"/>
                  </a:lnTo>
                  <a:lnTo>
                    <a:pt x="417780" y="895948"/>
                  </a:lnTo>
                  <a:lnTo>
                    <a:pt x="451129" y="870830"/>
                  </a:lnTo>
                  <a:lnTo>
                    <a:pt x="482775" y="839965"/>
                  </a:lnTo>
                  <a:lnTo>
                    <a:pt x="512292" y="803991"/>
                  </a:lnTo>
                  <a:lnTo>
                    <a:pt x="539255" y="763547"/>
                  </a:lnTo>
                  <a:lnTo>
                    <a:pt x="563237" y="719271"/>
                  </a:lnTo>
                  <a:lnTo>
                    <a:pt x="583814" y="671803"/>
                  </a:lnTo>
                  <a:lnTo>
                    <a:pt x="600559" y="621780"/>
                  </a:lnTo>
                  <a:lnTo>
                    <a:pt x="613047" y="569842"/>
                  </a:lnTo>
                  <a:lnTo>
                    <a:pt x="620852" y="516626"/>
                  </a:lnTo>
                  <a:lnTo>
                    <a:pt x="623549" y="462771"/>
                  </a:lnTo>
                  <a:lnTo>
                    <a:pt x="620653" y="423005"/>
                  </a:lnTo>
                  <a:lnTo>
                    <a:pt x="612191" y="383494"/>
                  </a:lnTo>
                  <a:lnTo>
                    <a:pt x="598497" y="344496"/>
                  </a:lnTo>
                  <a:lnTo>
                    <a:pt x="579906" y="306268"/>
                  </a:lnTo>
                  <a:lnTo>
                    <a:pt x="556753" y="269065"/>
                  </a:lnTo>
                  <a:lnTo>
                    <a:pt x="529372" y="233144"/>
                  </a:lnTo>
                  <a:lnTo>
                    <a:pt x="498099" y="198762"/>
                  </a:lnTo>
                  <a:lnTo>
                    <a:pt x="463269" y="166175"/>
                  </a:lnTo>
                  <a:lnTo>
                    <a:pt x="425216" y="135639"/>
                  </a:lnTo>
                  <a:lnTo>
                    <a:pt x="384276" y="107411"/>
                  </a:lnTo>
                  <a:lnTo>
                    <a:pt x="340783" y="81748"/>
                  </a:lnTo>
                  <a:lnTo>
                    <a:pt x="295073" y="58904"/>
                  </a:lnTo>
                  <a:lnTo>
                    <a:pt x="247479" y="39138"/>
                  </a:lnTo>
                  <a:lnTo>
                    <a:pt x="198339" y="22706"/>
                  </a:lnTo>
                  <a:lnTo>
                    <a:pt x="147985" y="9863"/>
                  </a:lnTo>
                  <a:lnTo>
                    <a:pt x="96753" y="867"/>
                  </a:lnTo>
                  <a:lnTo>
                    <a:pt x="84082"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30" name="Google Shape;1330;p95"/>
            <p:cNvPicPr preferRelativeResize="0"/>
            <p:nvPr/>
          </p:nvPicPr>
          <p:blipFill rotWithShape="1">
            <a:blip r:embed="rId5">
              <a:alphaModFix/>
            </a:blip>
            <a:srcRect b="0" l="0" r="0" t="0"/>
            <a:stretch/>
          </p:blipFill>
          <p:spPr>
            <a:xfrm>
              <a:off x="5340350" y="777766"/>
              <a:ext cx="156106" cy="151793"/>
            </a:xfrm>
            <a:prstGeom prst="rect">
              <a:avLst/>
            </a:prstGeom>
            <a:noFill/>
            <a:ln>
              <a:noFill/>
            </a:ln>
          </p:spPr>
        </p:pic>
      </p:grpSp>
      <p:sp>
        <p:nvSpPr>
          <p:cNvPr id="1331" name="Google Shape;1331;p95"/>
          <p:cNvSpPr txBox="1"/>
          <p:nvPr/>
        </p:nvSpPr>
        <p:spPr>
          <a:xfrm>
            <a:off x="8043334" y="5499100"/>
            <a:ext cx="5073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sp>
        <p:nvSpPr>
          <p:cNvPr id="1332" name="Google Shape;1332;p95"/>
          <p:cNvSpPr txBox="1"/>
          <p:nvPr/>
        </p:nvSpPr>
        <p:spPr>
          <a:xfrm>
            <a:off x="8043334" y="4051300"/>
            <a:ext cx="5073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sp>
        <p:nvSpPr>
          <p:cNvPr id="1333" name="Google Shape;1333;p95"/>
          <p:cNvSpPr txBox="1"/>
          <p:nvPr/>
        </p:nvSpPr>
        <p:spPr>
          <a:xfrm>
            <a:off x="8043334" y="2755900"/>
            <a:ext cx="5073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sp>
        <p:nvSpPr>
          <p:cNvPr id="1334" name="Google Shape;1334;p95"/>
          <p:cNvSpPr txBox="1"/>
          <p:nvPr/>
        </p:nvSpPr>
        <p:spPr>
          <a:xfrm>
            <a:off x="8043334" y="1460500"/>
            <a:ext cx="5073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grpSp>
        <p:nvGrpSpPr>
          <p:cNvPr id="1335" name="Google Shape;1335;p95"/>
          <p:cNvGrpSpPr/>
          <p:nvPr/>
        </p:nvGrpSpPr>
        <p:grpSpPr>
          <a:xfrm>
            <a:off x="86463" y="1967211"/>
            <a:ext cx="4891916" cy="3963091"/>
            <a:chOff x="64848" y="1967209"/>
            <a:chExt cx="3669029" cy="3963091"/>
          </a:xfrm>
        </p:grpSpPr>
        <p:sp>
          <p:nvSpPr>
            <p:cNvPr id="1336" name="Google Shape;1336;p95"/>
            <p:cNvSpPr/>
            <p:nvPr/>
          </p:nvSpPr>
          <p:spPr>
            <a:xfrm>
              <a:off x="64848" y="2018065"/>
              <a:ext cx="3669029" cy="3912235"/>
            </a:xfrm>
            <a:custGeom>
              <a:rect b="b" l="l" r="r" t="t"/>
              <a:pathLst>
                <a:path extrusionOk="0" h="3912235" w="3669029">
                  <a:moveTo>
                    <a:pt x="3668951" y="3911613"/>
                  </a:moveTo>
                  <a:lnTo>
                    <a:pt x="3596396" y="3898441"/>
                  </a:lnTo>
                  <a:lnTo>
                    <a:pt x="3524566" y="3885206"/>
                  </a:lnTo>
                  <a:lnTo>
                    <a:pt x="3453461" y="3871907"/>
                  </a:lnTo>
                  <a:lnTo>
                    <a:pt x="3383080" y="3858544"/>
                  </a:lnTo>
                  <a:lnTo>
                    <a:pt x="3313423" y="3845117"/>
                  </a:lnTo>
                  <a:lnTo>
                    <a:pt x="3244491" y="3831626"/>
                  </a:lnTo>
                  <a:lnTo>
                    <a:pt x="3176284" y="3818071"/>
                  </a:lnTo>
                  <a:lnTo>
                    <a:pt x="3108801" y="3804452"/>
                  </a:lnTo>
                  <a:lnTo>
                    <a:pt x="3042043" y="3790769"/>
                  </a:lnTo>
                  <a:lnTo>
                    <a:pt x="2976010" y="3777022"/>
                  </a:lnTo>
                  <a:lnTo>
                    <a:pt x="2910701" y="3763211"/>
                  </a:lnTo>
                  <a:lnTo>
                    <a:pt x="2846116" y="3749336"/>
                  </a:lnTo>
                  <a:lnTo>
                    <a:pt x="2782257" y="3735397"/>
                  </a:lnTo>
                  <a:lnTo>
                    <a:pt x="2719121" y="3721394"/>
                  </a:lnTo>
                  <a:lnTo>
                    <a:pt x="2656711" y="3707327"/>
                  </a:lnTo>
                  <a:lnTo>
                    <a:pt x="2595025" y="3693196"/>
                  </a:lnTo>
                  <a:lnTo>
                    <a:pt x="2534063" y="3679001"/>
                  </a:lnTo>
                  <a:lnTo>
                    <a:pt x="2473826" y="3664743"/>
                  </a:lnTo>
                  <a:lnTo>
                    <a:pt x="2414314" y="3650420"/>
                  </a:lnTo>
                  <a:lnTo>
                    <a:pt x="2355526" y="3636033"/>
                  </a:lnTo>
                  <a:lnTo>
                    <a:pt x="2297462" y="3621582"/>
                  </a:lnTo>
                  <a:lnTo>
                    <a:pt x="2240124" y="3607068"/>
                  </a:lnTo>
                  <a:lnTo>
                    <a:pt x="2183510" y="3592489"/>
                  </a:lnTo>
                  <a:lnTo>
                    <a:pt x="2127620" y="3577847"/>
                  </a:lnTo>
                  <a:lnTo>
                    <a:pt x="2072455" y="3563140"/>
                  </a:lnTo>
                  <a:lnTo>
                    <a:pt x="2018014" y="3548369"/>
                  </a:lnTo>
                  <a:lnTo>
                    <a:pt x="1964299" y="3533535"/>
                  </a:lnTo>
                  <a:lnTo>
                    <a:pt x="1911307" y="3518636"/>
                  </a:lnTo>
                  <a:lnTo>
                    <a:pt x="1859041" y="3503674"/>
                  </a:lnTo>
                  <a:lnTo>
                    <a:pt x="1807498" y="3488647"/>
                  </a:lnTo>
                  <a:lnTo>
                    <a:pt x="1756681" y="3473557"/>
                  </a:lnTo>
                  <a:lnTo>
                    <a:pt x="1706588" y="3458403"/>
                  </a:lnTo>
                  <a:lnTo>
                    <a:pt x="1657219" y="3443184"/>
                  </a:lnTo>
                  <a:lnTo>
                    <a:pt x="1608575" y="3427902"/>
                  </a:lnTo>
                  <a:lnTo>
                    <a:pt x="1560656" y="3412556"/>
                  </a:lnTo>
                  <a:lnTo>
                    <a:pt x="1513461" y="3397145"/>
                  </a:lnTo>
                  <a:lnTo>
                    <a:pt x="1466991" y="3381671"/>
                  </a:lnTo>
                  <a:lnTo>
                    <a:pt x="1421245" y="3366133"/>
                  </a:lnTo>
                  <a:lnTo>
                    <a:pt x="1376224" y="3350531"/>
                  </a:lnTo>
                  <a:lnTo>
                    <a:pt x="1331928" y="3334864"/>
                  </a:lnTo>
                  <a:lnTo>
                    <a:pt x="1288356" y="3319134"/>
                  </a:lnTo>
                  <a:lnTo>
                    <a:pt x="1245509" y="3303340"/>
                  </a:lnTo>
                  <a:lnTo>
                    <a:pt x="1203386" y="3287482"/>
                  </a:lnTo>
                  <a:lnTo>
                    <a:pt x="1161988" y="3271560"/>
                  </a:lnTo>
                  <a:lnTo>
                    <a:pt x="1121314" y="3255574"/>
                  </a:lnTo>
                  <a:lnTo>
                    <a:pt x="1081365" y="3239524"/>
                  </a:lnTo>
                  <a:lnTo>
                    <a:pt x="1042140" y="3223410"/>
                  </a:lnTo>
                  <a:lnTo>
                    <a:pt x="1003640" y="3207232"/>
                  </a:lnTo>
                  <a:lnTo>
                    <a:pt x="965865" y="3190990"/>
                  </a:lnTo>
                  <a:lnTo>
                    <a:pt x="928814" y="3174684"/>
                  </a:lnTo>
                  <a:lnTo>
                    <a:pt x="892488" y="3158314"/>
                  </a:lnTo>
                  <a:lnTo>
                    <a:pt x="856886" y="3141880"/>
                  </a:lnTo>
                  <a:lnTo>
                    <a:pt x="822009" y="3125382"/>
                  </a:lnTo>
                  <a:lnTo>
                    <a:pt x="754429" y="3092195"/>
                  </a:lnTo>
                  <a:lnTo>
                    <a:pt x="689746" y="3058751"/>
                  </a:lnTo>
                  <a:lnTo>
                    <a:pt x="627962" y="3025052"/>
                  </a:lnTo>
                  <a:lnTo>
                    <a:pt x="569077" y="2991096"/>
                  </a:lnTo>
                  <a:lnTo>
                    <a:pt x="513089" y="2956885"/>
                  </a:lnTo>
                  <a:lnTo>
                    <a:pt x="460000" y="2922418"/>
                  </a:lnTo>
                  <a:lnTo>
                    <a:pt x="409809" y="2887695"/>
                  </a:lnTo>
                  <a:lnTo>
                    <a:pt x="362516" y="2852716"/>
                  </a:lnTo>
                  <a:lnTo>
                    <a:pt x="318122" y="2817482"/>
                  </a:lnTo>
                  <a:lnTo>
                    <a:pt x="276626" y="2781991"/>
                  </a:lnTo>
                  <a:lnTo>
                    <a:pt x="238028" y="2746244"/>
                  </a:lnTo>
                  <a:lnTo>
                    <a:pt x="202329" y="2710242"/>
                  </a:lnTo>
                  <a:lnTo>
                    <a:pt x="169527" y="2673984"/>
                  </a:lnTo>
                  <a:lnTo>
                    <a:pt x="139624" y="2637469"/>
                  </a:lnTo>
                  <a:lnTo>
                    <a:pt x="112620" y="2600699"/>
                  </a:lnTo>
                  <a:lnTo>
                    <a:pt x="88513" y="2563673"/>
                  </a:lnTo>
                  <a:lnTo>
                    <a:pt x="67305" y="2526391"/>
                  </a:lnTo>
                  <a:lnTo>
                    <a:pt x="48995" y="2488854"/>
                  </a:lnTo>
                  <a:lnTo>
                    <a:pt x="33584" y="2451060"/>
                  </a:lnTo>
                  <a:lnTo>
                    <a:pt x="21070" y="2413010"/>
                  </a:lnTo>
                  <a:lnTo>
                    <a:pt x="11455" y="2374705"/>
                  </a:lnTo>
                  <a:lnTo>
                    <a:pt x="4738" y="2336144"/>
                  </a:lnTo>
                  <a:lnTo>
                    <a:pt x="920" y="2297326"/>
                  </a:lnTo>
                  <a:lnTo>
                    <a:pt x="0" y="2258253"/>
                  </a:lnTo>
                  <a:lnTo>
                    <a:pt x="626" y="2238621"/>
                  </a:lnTo>
                  <a:lnTo>
                    <a:pt x="4053" y="2199164"/>
                  </a:lnTo>
                  <a:lnTo>
                    <a:pt x="10379" y="2159451"/>
                  </a:lnTo>
                  <a:lnTo>
                    <a:pt x="19602" y="2119482"/>
                  </a:lnTo>
                  <a:lnTo>
                    <a:pt x="31724" y="2079257"/>
                  </a:lnTo>
                  <a:lnTo>
                    <a:pt x="46745" y="2038777"/>
                  </a:lnTo>
                  <a:lnTo>
                    <a:pt x="64663" y="1998040"/>
                  </a:lnTo>
                  <a:lnTo>
                    <a:pt x="85480" y="1957048"/>
                  </a:lnTo>
                  <a:lnTo>
                    <a:pt x="109195" y="1915800"/>
                  </a:lnTo>
                  <a:lnTo>
                    <a:pt x="135808" y="1874295"/>
                  </a:lnTo>
                  <a:lnTo>
                    <a:pt x="165320" y="1832535"/>
                  </a:lnTo>
                  <a:lnTo>
                    <a:pt x="197730" y="1790520"/>
                  </a:lnTo>
                  <a:lnTo>
                    <a:pt x="233038" y="1748248"/>
                  </a:lnTo>
                  <a:lnTo>
                    <a:pt x="271244" y="1705720"/>
                  </a:lnTo>
                  <a:lnTo>
                    <a:pt x="312349" y="1662936"/>
                  </a:lnTo>
                  <a:lnTo>
                    <a:pt x="356352" y="1619897"/>
                  </a:lnTo>
                  <a:lnTo>
                    <a:pt x="403253" y="1576601"/>
                  </a:lnTo>
                  <a:lnTo>
                    <a:pt x="453053" y="1533050"/>
                  </a:lnTo>
                  <a:lnTo>
                    <a:pt x="505750" y="1489243"/>
                  </a:lnTo>
                  <a:lnTo>
                    <a:pt x="561346" y="1445180"/>
                  </a:lnTo>
                  <a:lnTo>
                    <a:pt x="619841" y="1400861"/>
                  </a:lnTo>
                  <a:lnTo>
                    <a:pt x="681233" y="1356286"/>
                  </a:lnTo>
                  <a:lnTo>
                    <a:pt x="713016" y="1333903"/>
                  </a:lnTo>
                  <a:lnTo>
                    <a:pt x="745524" y="1311455"/>
                  </a:lnTo>
                  <a:lnTo>
                    <a:pt x="778756" y="1288944"/>
                  </a:lnTo>
                  <a:lnTo>
                    <a:pt x="812713" y="1266369"/>
                  </a:lnTo>
                  <a:lnTo>
                    <a:pt x="847395" y="1243729"/>
                  </a:lnTo>
                  <a:lnTo>
                    <a:pt x="882801" y="1221026"/>
                  </a:lnTo>
                  <a:lnTo>
                    <a:pt x="918931" y="1198259"/>
                  </a:lnTo>
                  <a:lnTo>
                    <a:pt x="955786" y="1175428"/>
                  </a:lnTo>
                  <a:lnTo>
                    <a:pt x="993366" y="1152532"/>
                  </a:lnTo>
                  <a:lnTo>
                    <a:pt x="1031670" y="1129573"/>
                  </a:lnTo>
                  <a:lnTo>
                    <a:pt x="1070699" y="1106550"/>
                  </a:lnTo>
                  <a:lnTo>
                    <a:pt x="1110452" y="1083463"/>
                  </a:lnTo>
                  <a:lnTo>
                    <a:pt x="1150930" y="1060312"/>
                  </a:lnTo>
                  <a:lnTo>
                    <a:pt x="1192133" y="1037097"/>
                  </a:lnTo>
                  <a:lnTo>
                    <a:pt x="1234060" y="1013818"/>
                  </a:lnTo>
                  <a:lnTo>
                    <a:pt x="1276712" y="990475"/>
                  </a:lnTo>
                  <a:lnTo>
                    <a:pt x="1320088" y="967068"/>
                  </a:lnTo>
                  <a:lnTo>
                    <a:pt x="1364189" y="943597"/>
                  </a:lnTo>
                  <a:lnTo>
                    <a:pt x="1409014" y="920062"/>
                  </a:lnTo>
                  <a:lnTo>
                    <a:pt x="1454564" y="896463"/>
                  </a:lnTo>
                  <a:lnTo>
                    <a:pt x="1500839" y="872800"/>
                  </a:lnTo>
                  <a:lnTo>
                    <a:pt x="1547838" y="849074"/>
                  </a:lnTo>
                  <a:lnTo>
                    <a:pt x="1595561" y="825283"/>
                  </a:lnTo>
                  <a:lnTo>
                    <a:pt x="1644009" y="801428"/>
                  </a:lnTo>
                  <a:lnTo>
                    <a:pt x="1693182" y="777509"/>
                  </a:lnTo>
                  <a:lnTo>
                    <a:pt x="1743080" y="753526"/>
                  </a:lnTo>
                  <a:lnTo>
                    <a:pt x="1793701" y="729480"/>
                  </a:lnTo>
                  <a:lnTo>
                    <a:pt x="1845048" y="705369"/>
                  </a:lnTo>
                  <a:lnTo>
                    <a:pt x="1897119" y="681194"/>
                  </a:lnTo>
                  <a:lnTo>
                    <a:pt x="1949915" y="656956"/>
                  </a:lnTo>
                  <a:lnTo>
                    <a:pt x="2003435" y="632653"/>
                  </a:lnTo>
                  <a:lnTo>
                    <a:pt x="2057680" y="608287"/>
                  </a:lnTo>
                  <a:lnTo>
                    <a:pt x="2112649" y="583856"/>
                  </a:lnTo>
                  <a:lnTo>
                    <a:pt x="2168343" y="559362"/>
                  </a:lnTo>
                  <a:lnTo>
                    <a:pt x="2224761" y="534803"/>
                  </a:lnTo>
                  <a:lnTo>
                    <a:pt x="2281904" y="510181"/>
                  </a:lnTo>
                  <a:lnTo>
                    <a:pt x="2339772" y="485494"/>
                  </a:lnTo>
                  <a:lnTo>
                    <a:pt x="2398364" y="460744"/>
                  </a:lnTo>
                  <a:lnTo>
                    <a:pt x="2457681" y="435929"/>
                  </a:lnTo>
                  <a:lnTo>
                    <a:pt x="2517722" y="411051"/>
                  </a:lnTo>
                  <a:lnTo>
                    <a:pt x="2578488" y="386109"/>
                  </a:lnTo>
                  <a:lnTo>
                    <a:pt x="2639978" y="361102"/>
                  </a:lnTo>
                  <a:lnTo>
                    <a:pt x="2702193" y="336032"/>
                  </a:lnTo>
                  <a:lnTo>
                    <a:pt x="2765133" y="310898"/>
                  </a:lnTo>
                  <a:lnTo>
                    <a:pt x="2828797" y="285700"/>
                  </a:lnTo>
                  <a:lnTo>
                    <a:pt x="2893186" y="260437"/>
                  </a:lnTo>
                  <a:lnTo>
                    <a:pt x="2958299" y="235111"/>
                  </a:lnTo>
                  <a:lnTo>
                    <a:pt x="3024137" y="209721"/>
                  </a:lnTo>
                  <a:lnTo>
                    <a:pt x="3090699" y="184267"/>
                  </a:lnTo>
                  <a:lnTo>
                    <a:pt x="3157986" y="158749"/>
                  </a:lnTo>
                  <a:lnTo>
                    <a:pt x="3225998" y="133167"/>
                  </a:lnTo>
                  <a:lnTo>
                    <a:pt x="3294734" y="107521"/>
                  </a:lnTo>
                  <a:lnTo>
                    <a:pt x="3364195" y="81811"/>
                  </a:lnTo>
                  <a:lnTo>
                    <a:pt x="3434380" y="56037"/>
                  </a:lnTo>
                  <a:lnTo>
                    <a:pt x="3505290" y="30199"/>
                  </a:lnTo>
                  <a:lnTo>
                    <a:pt x="3576924" y="4297"/>
                  </a:lnTo>
                  <a:lnTo>
                    <a:pt x="3588904" y="0"/>
                  </a:lnTo>
                </a:path>
              </a:pathLst>
            </a:custGeom>
            <a:noFill/>
            <a:ln cap="flat" cmpd="sng" w="25375">
              <a:solidFill>
                <a:srgbClr val="0070C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37" name="Google Shape;1337;p95"/>
            <p:cNvPicPr preferRelativeResize="0"/>
            <p:nvPr/>
          </p:nvPicPr>
          <p:blipFill rotWithShape="1">
            <a:blip r:embed="rId6">
              <a:alphaModFix/>
            </a:blip>
            <a:srcRect b="0" l="0" r="0" t="0"/>
            <a:stretch/>
          </p:blipFill>
          <p:spPr>
            <a:xfrm>
              <a:off x="3556925" y="1967209"/>
              <a:ext cx="164174" cy="145094"/>
            </a:xfrm>
            <a:prstGeom prst="rect">
              <a:avLst/>
            </a:prstGeom>
            <a:noFill/>
            <a:ln>
              <a:noFill/>
            </a:ln>
          </p:spPr>
        </p:pic>
      </p:grpSp>
      <p:sp>
        <p:nvSpPr>
          <p:cNvPr id="1338" name="Google Shape;1338;p95"/>
          <p:cNvSpPr txBox="1"/>
          <p:nvPr/>
        </p:nvSpPr>
        <p:spPr>
          <a:xfrm>
            <a:off x="1574800" y="5727700"/>
            <a:ext cx="5166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grpSp>
        <p:nvGrpSpPr>
          <p:cNvPr id="1339" name="Google Shape;1339;p95"/>
          <p:cNvGrpSpPr/>
          <p:nvPr/>
        </p:nvGrpSpPr>
        <p:grpSpPr>
          <a:xfrm>
            <a:off x="858116" y="2232199"/>
            <a:ext cx="4120624" cy="2375898"/>
            <a:chOff x="643603" y="2232199"/>
            <a:chExt cx="3090545" cy="2375898"/>
          </a:xfrm>
        </p:grpSpPr>
        <p:sp>
          <p:nvSpPr>
            <p:cNvPr id="1340" name="Google Shape;1340;p95"/>
            <p:cNvSpPr/>
            <p:nvPr/>
          </p:nvSpPr>
          <p:spPr>
            <a:xfrm>
              <a:off x="643603" y="2287172"/>
              <a:ext cx="3090545" cy="2320925"/>
            </a:xfrm>
            <a:custGeom>
              <a:rect b="b" l="l" r="r" t="t"/>
              <a:pathLst>
                <a:path extrusionOk="0" h="2320925" w="3090545">
                  <a:moveTo>
                    <a:pt x="3090196" y="2320690"/>
                  </a:moveTo>
                  <a:lnTo>
                    <a:pt x="3021976" y="2315281"/>
                  </a:lnTo>
                  <a:lnTo>
                    <a:pt x="2954517" y="2309788"/>
                  </a:lnTo>
                  <a:lnTo>
                    <a:pt x="2887819" y="2304210"/>
                  </a:lnTo>
                  <a:lnTo>
                    <a:pt x="2821883" y="2298548"/>
                  </a:lnTo>
                  <a:lnTo>
                    <a:pt x="2756709" y="2292800"/>
                  </a:lnTo>
                  <a:lnTo>
                    <a:pt x="2692296" y="2286969"/>
                  </a:lnTo>
                  <a:lnTo>
                    <a:pt x="2628644" y="2281052"/>
                  </a:lnTo>
                  <a:lnTo>
                    <a:pt x="2565754" y="2275051"/>
                  </a:lnTo>
                  <a:lnTo>
                    <a:pt x="2503625" y="2268965"/>
                  </a:lnTo>
                  <a:lnTo>
                    <a:pt x="2442258" y="2262794"/>
                  </a:lnTo>
                  <a:lnTo>
                    <a:pt x="2381652" y="2256539"/>
                  </a:lnTo>
                  <a:lnTo>
                    <a:pt x="2321808" y="2250199"/>
                  </a:lnTo>
                  <a:lnTo>
                    <a:pt x="2262725" y="2243775"/>
                  </a:lnTo>
                  <a:lnTo>
                    <a:pt x="2204404" y="2237266"/>
                  </a:lnTo>
                  <a:lnTo>
                    <a:pt x="2146844" y="2230672"/>
                  </a:lnTo>
                  <a:lnTo>
                    <a:pt x="2090046" y="2223993"/>
                  </a:lnTo>
                  <a:lnTo>
                    <a:pt x="2034009" y="2217230"/>
                  </a:lnTo>
                  <a:lnTo>
                    <a:pt x="1978733" y="2210382"/>
                  </a:lnTo>
                  <a:lnTo>
                    <a:pt x="1924219" y="2203449"/>
                  </a:lnTo>
                  <a:lnTo>
                    <a:pt x="1870466" y="2196432"/>
                  </a:lnTo>
                  <a:lnTo>
                    <a:pt x="1817475" y="2189330"/>
                  </a:lnTo>
                  <a:lnTo>
                    <a:pt x="1765245" y="2182144"/>
                  </a:lnTo>
                  <a:lnTo>
                    <a:pt x="1713777" y="2174872"/>
                  </a:lnTo>
                  <a:lnTo>
                    <a:pt x="1663070" y="2167516"/>
                  </a:lnTo>
                  <a:lnTo>
                    <a:pt x="1613125" y="2160076"/>
                  </a:lnTo>
                  <a:lnTo>
                    <a:pt x="1563941" y="2152551"/>
                  </a:lnTo>
                  <a:lnTo>
                    <a:pt x="1515518" y="2144941"/>
                  </a:lnTo>
                  <a:lnTo>
                    <a:pt x="1467857" y="2137246"/>
                  </a:lnTo>
                  <a:lnTo>
                    <a:pt x="1420958" y="2129467"/>
                  </a:lnTo>
                  <a:lnTo>
                    <a:pt x="1374820" y="2121603"/>
                  </a:lnTo>
                  <a:lnTo>
                    <a:pt x="1329443" y="2113654"/>
                  </a:lnTo>
                  <a:lnTo>
                    <a:pt x="1284828" y="2105621"/>
                  </a:lnTo>
                  <a:lnTo>
                    <a:pt x="1240974" y="2097503"/>
                  </a:lnTo>
                  <a:lnTo>
                    <a:pt x="1197882" y="2089300"/>
                  </a:lnTo>
                  <a:lnTo>
                    <a:pt x="1155551" y="2081013"/>
                  </a:lnTo>
                  <a:lnTo>
                    <a:pt x="1113982" y="2072641"/>
                  </a:lnTo>
                  <a:lnTo>
                    <a:pt x="1073174" y="2064184"/>
                  </a:lnTo>
                  <a:lnTo>
                    <a:pt x="1033128" y="2055643"/>
                  </a:lnTo>
                  <a:lnTo>
                    <a:pt x="993843" y="2047017"/>
                  </a:lnTo>
                  <a:lnTo>
                    <a:pt x="955319" y="2038306"/>
                  </a:lnTo>
                  <a:lnTo>
                    <a:pt x="917557" y="2029511"/>
                  </a:lnTo>
                  <a:lnTo>
                    <a:pt x="844317" y="2011666"/>
                  </a:lnTo>
                  <a:lnTo>
                    <a:pt x="774123" y="1993483"/>
                  </a:lnTo>
                  <a:lnTo>
                    <a:pt x="706975" y="1974961"/>
                  </a:lnTo>
                  <a:lnTo>
                    <a:pt x="642873" y="1956100"/>
                  </a:lnTo>
                  <a:lnTo>
                    <a:pt x="581816" y="1936901"/>
                  </a:lnTo>
                  <a:lnTo>
                    <a:pt x="523806" y="1917363"/>
                  </a:lnTo>
                  <a:lnTo>
                    <a:pt x="468841" y="1897486"/>
                  </a:lnTo>
                  <a:lnTo>
                    <a:pt x="416922" y="1877271"/>
                  </a:lnTo>
                  <a:lnTo>
                    <a:pt x="368049" y="1856716"/>
                  </a:lnTo>
                  <a:lnTo>
                    <a:pt x="322221" y="1835824"/>
                  </a:lnTo>
                  <a:lnTo>
                    <a:pt x="279440" y="1814592"/>
                  </a:lnTo>
                  <a:lnTo>
                    <a:pt x="239704" y="1793022"/>
                  </a:lnTo>
                  <a:lnTo>
                    <a:pt x="203014" y="1771113"/>
                  </a:lnTo>
                  <a:lnTo>
                    <a:pt x="169370" y="1748865"/>
                  </a:lnTo>
                  <a:lnTo>
                    <a:pt x="124615" y="1714859"/>
                  </a:lnTo>
                  <a:lnTo>
                    <a:pt x="86713" y="1680091"/>
                  </a:lnTo>
                  <a:lnTo>
                    <a:pt x="55664" y="1644560"/>
                  </a:lnTo>
                  <a:lnTo>
                    <a:pt x="31468" y="1608268"/>
                  </a:lnTo>
                  <a:lnTo>
                    <a:pt x="14126" y="1571213"/>
                  </a:lnTo>
                  <a:lnTo>
                    <a:pt x="3636" y="1533397"/>
                  </a:lnTo>
                  <a:lnTo>
                    <a:pt x="0" y="1494818"/>
                  </a:lnTo>
                  <a:lnTo>
                    <a:pt x="310" y="1481789"/>
                  </a:lnTo>
                  <a:lnTo>
                    <a:pt x="5811" y="1442194"/>
                  </a:lnTo>
                  <a:lnTo>
                    <a:pt x="18165" y="1401838"/>
                  </a:lnTo>
                  <a:lnTo>
                    <a:pt x="37372" y="1360719"/>
                  </a:lnTo>
                  <a:lnTo>
                    <a:pt x="63433" y="1318838"/>
                  </a:lnTo>
                  <a:lnTo>
                    <a:pt x="96346" y="1276195"/>
                  </a:lnTo>
                  <a:lnTo>
                    <a:pt x="122096" y="1247344"/>
                  </a:lnTo>
                  <a:lnTo>
                    <a:pt x="150891" y="1218153"/>
                  </a:lnTo>
                  <a:lnTo>
                    <a:pt x="182732" y="1188624"/>
                  </a:lnTo>
                  <a:lnTo>
                    <a:pt x="217619" y="1158756"/>
                  </a:lnTo>
                  <a:lnTo>
                    <a:pt x="255552" y="1128549"/>
                  </a:lnTo>
                  <a:lnTo>
                    <a:pt x="296531" y="1098004"/>
                  </a:lnTo>
                  <a:lnTo>
                    <a:pt x="340555" y="1067120"/>
                  </a:lnTo>
                  <a:lnTo>
                    <a:pt x="387625" y="1035897"/>
                  </a:lnTo>
                  <a:lnTo>
                    <a:pt x="437742" y="1004336"/>
                  </a:lnTo>
                  <a:lnTo>
                    <a:pt x="490904" y="972436"/>
                  </a:lnTo>
                  <a:lnTo>
                    <a:pt x="547111" y="940197"/>
                  </a:lnTo>
                  <a:lnTo>
                    <a:pt x="606365" y="907620"/>
                  </a:lnTo>
                  <a:lnTo>
                    <a:pt x="668664" y="874703"/>
                  </a:lnTo>
                  <a:lnTo>
                    <a:pt x="734010" y="841449"/>
                  </a:lnTo>
                  <a:lnTo>
                    <a:pt x="802401" y="807855"/>
                  </a:lnTo>
                  <a:lnTo>
                    <a:pt x="837738" y="790931"/>
                  </a:lnTo>
                  <a:lnTo>
                    <a:pt x="873838" y="773923"/>
                  </a:lnTo>
                  <a:lnTo>
                    <a:pt x="910698" y="756830"/>
                  </a:lnTo>
                  <a:lnTo>
                    <a:pt x="948320" y="739652"/>
                  </a:lnTo>
                  <a:lnTo>
                    <a:pt x="986704" y="722390"/>
                  </a:lnTo>
                  <a:lnTo>
                    <a:pt x="1025849" y="705043"/>
                  </a:lnTo>
                  <a:lnTo>
                    <a:pt x="1065755" y="687611"/>
                  </a:lnTo>
                  <a:lnTo>
                    <a:pt x="1106423" y="670095"/>
                  </a:lnTo>
                  <a:lnTo>
                    <a:pt x="1147853" y="652493"/>
                  </a:lnTo>
                  <a:lnTo>
                    <a:pt x="1190043" y="634808"/>
                  </a:lnTo>
                  <a:lnTo>
                    <a:pt x="1232996" y="617037"/>
                  </a:lnTo>
                  <a:lnTo>
                    <a:pt x="1276710" y="599182"/>
                  </a:lnTo>
                  <a:lnTo>
                    <a:pt x="1321185" y="581242"/>
                  </a:lnTo>
                  <a:lnTo>
                    <a:pt x="1366421" y="563218"/>
                  </a:lnTo>
                  <a:lnTo>
                    <a:pt x="1412419" y="545109"/>
                  </a:lnTo>
                  <a:lnTo>
                    <a:pt x="1459179" y="526915"/>
                  </a:lnTo>
                  <a:lnTo>
                    <a:pt x="1506700" y="508636"/>
                  </a:lnTo>
                  <a:lnTo>
                    <a:pt x="1554983" y="490273"/>
                  </a:lnTo>
                  <a:lnTo>
                    <a:pt x="1604026" y="471825"/>
                  </a:lnTo>
                  <a:lnTo>
                    <a:pt x="1653832" y="453293"/>
                  </a:lnTo>
                  <a:lnTo>
                    <a:pt x="1704399" y="434676"/>
                  </a:lnTo>
                  <a:lnTo>
                    <a:pt x="1755727" y="415974"/>
                  </a:lnTo>
                  <a:lnTo>
                    <a:pt x="1807817" y="397188"/>
                  </a:lnTo>
                  <a:lnTo>
                    <a:pt x="1860668" y="378316"/>
                  </a:lnTo>
                  <a:lnTo>
                    <a:pt x="1914281" y="359361"/>
                  </a:lnTo>
                  <a:lnTo>
                    <a:pt x="1968655" y="340320"/>
                  </a:lnTo>
                  <a:lnTo>
                    <a:pt x="2023790" y="321195"/>
                  </a:lnTo>
                  <a:lnTo>
                    <a:pt x="2079687" y="301985"/>
                  </a:lnTo>
                  <a:lnTo>
                    <a:pt x="2136346" y="282690"/>
                  </a:lnTo>
                  <a:lnTo>
                    <a:pt x="2193766" y="263311"/>
                  </a:lnTo>
                  <a:lnTo>
                    <a:pt x="2251947" y="243847"/>
                  </a:lnTo>
                  <a:lnTo>
                    <a:pt x="2310890" y="224299"/>
                  </a:lnTo>
                  <a:lnTo>
                    <a:pt x="2370595" y="204666"/>
                  </a:lnTo>
                  <a:lnTo>
                    <a:pt x="2431060" y="184948"/>
                  </a:lnTo>
                  <a:lnTo>
                    <a:pt x="2492288" y="165145"/>
                  </a:lnTo>
                  <a:lnTo>
                    <a:pt x="2554276" y="145258"/>
                  </a:lnTo>
                  <a:lnTo>
                    <a:pt x="2617026" y="125286"/>
                  </a:lnTo>
                  <a:lnTo>
                    <a:pt x="2680538" y="105230"/>
                  </a:lnTo>
                  <a:lnTo>
                    <a:pt x="2744811" y="85088"/>
                  </a:lnTo>
                  <a:lnTo>
                    <a:pt x="2809846" y="64862"/>
                  </a:lnTo>
                  <a:lnTo>
                    <a:pt x="2875642" y="44552"/>
                  </a:lnTo>
                  <a:lnTo>
                    <a:pt x="2942199" y="24157"/>
                  </a:lnTo>
                  <a:lnTo>
                    <a:pt x="3009518" y="3677"/>
                  </a:lnTo>
                  <a:lnTo>
                    <a:pt x="3021700" y="0"/>
                  </a:lnTo>
                </a:path>
              </a:pathLst>
            </a:custGeom>
            <a:noFill/>
            <a:ln cap="flat" cmpd="sng" w="25400">
              <a:solidFill>
                <a:srgbClr val="4A7E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41" name="Google Shape;1341;p95"/>
            <p:cNvPicPr preferRelativeResize="0"/>
            <p:nvPr/>
          </p:nvPicPr>
          <p:blipFill rotWithShape="1">
            <a:blip r:embed="rId7">
              <a:alphaModFix/>
            </a:blip>
            <a:srcRect b="0" l="0" r="0" t="0"/>
            <a:stretch/>
          </p:blipFill>
          <p:spPr>
            <a:xfrm>
              <a:off x="3570279" y="2232199"/>
              <a:ext cx="163520" cy="147104"/>
            </a:xfrm>
            <a:prstGeom prst="rect">
              <a:avLst/>
            </a:prstGeom>
            <a:noFill/>
            <a:ln>
              <a:noFill/>
            </a:ln>
          </p:spPr>
        </p:pic>
      </p:grpSp>
      <p:sp>
        <p:nvSpPr>
          <p:cNvPr id="1342" name="Google Shape;1342;p95"/>
          <p:cNvSpPr txBox="1"/>
          <p:nvPr/>
        </p:nvSpPr>
        <p:spPr>
          <a:xfrm>
            <a:off x="1879600" y="4432300"/>
            <a:ext cx="5166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graphicFrame>
        <p:nvGraphicFramePr>
          <p:cNvPr id="1343" name="Google Shape;1343;p95"/>
          <p:cNvGraphicFramePr/>
          <p:nvPr/>
        </p:nvGraphicFramePr>
        <p:xfrm>
          <a:off x="4961467" y="520700"/>
          <a:ext cx="3000000" cy="3000000"/>
        </p:xfrm>
        <a:graphic>
          <a:graphicData uri="http://schemas.openxmlformats.org/drawingml/2006/table">
            <a:tbl>
              <a:tblPr>
                <a:noFill/>
                <a:tableStyleId>{93089C6C-17DD-4576-AC52-C5BE749D0DB2}</a:tableStyleId>
              </a:tblPr>
              <a:tblGrid>
                <a:gridCol w="2133600"/>
              </a:tblGrid>
              <a:tr h="609600">
                <a:tc>
                  <a:txBody>
                    <a:bodyPr/>
                    <a:lstStyle/>
                    <a:p>
                      <a:pPr indent="0" lvl="0" marL="469900" marR="0" rtl="0" algn="l">
                        <a:lnSpc>
                          <a:spcPct val="100000"/>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main</a:t>
                      </a:r>
                      <a:endParaRPr sz="1800" u="none" cap="none" strike="noStrike"/>
                    </a:p>
                  </a:txBody>
                  <a:tcPr marT="1143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143000">
                <a:tc>
                  <a:txBody>
                    <a:bodyPr/>
                    <a:lstStyle/>
                    <a:p>
                      <a:pPr indent="0" lvl="0" marL="0" marR="0" rtl="0" algn="l">
                        <a:lnSpc>
                          <a:spcPct val="100000"/>
                        </a:lnSpc>
                        <a:spcBef>
                          <a:spcPts val="0"/>
                        </a:spcBef>
                        <a:spcAft>
                          <a:spcPts val="0"/>
                        </a:spcAft>
                        <a:buSzPts val="2850"/>
                        <a:buFont typeface="Calibri"/>
                        <a:buNone/>
                      </a:pPr>
                      <a:r>
                        <a:t/>
                      </a:r>
                      <a:endParaRPr sz="2850" u="none" cap="none" strike="noStrike">
                        <a:latin typeface="Times New Roman"/>
                        <a:ea typeface="Times New Roman"/>
                        <a:cs typeface="Times New Roman"/>
                        <a:sym typeface="Times New Roman"/>
                      </a:endParaRPr>
                    </a:p>
                    <a:p>
                      <a:pPr indent="660400" lvl="0" marL="50800" marR="586740" rtl="0" algn="l">
                        <a:lnSpc>
                          <a:spcPct val="10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p  z, y : 2</a:t>
                      </a:r>
                      <a:endParaRPr sz="1800" u="none" cap="none" strike="noStrike"/>
                    </a:p>
                  </a:txBody>
                  <a:tcPr marT="5075"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295400">
                <a:tc>
                  <a:txBody>
                    <a:bodyPr/>
                    <a:lstStyle/>
                    <a:p>
                      <a:pPr indent="0" lvl="0" marL="508000" marR="0" rtl="0" algn="l">
                        <a:lnSpc>
                          <a:spcPct val="100000"/>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a : 3</a:t>
                      </a:r>
                      <a:endParaRPr sz="2400" u="none" cap="none" strike="noStrike">
                        <a:latin typeface="Trebuchet MS"/>
                        <a:ea typeface="Trebuchet MS"/>
                        <a:cs typeface="Trebuchet MS"/>
                        <a:sym typeface="Trebuchet MS"/>
                      </a:endParaRPr>
                    </a:p>
                    <a:p>
                      <a:pPr indent="0" lvl="0" marL="520700" marR="0" rtl="0" algn="l">
                        <a:lnSpc>
                          <a:spcPct val="100000"/>
                        </a:lnSpc>
                        <a:spcBef>
                          <a:spcPts val="520"/>
                        </a:spcBef>
                        <a:spcAft>
                          <a:spcPts val="0"/>
                        </a:spcAft>
                        <a:buSzPts val="2400"/>
                        <a:buFont typeface="Trebuchet MS"/>
                        <a:buNone/>
                      </a:pPr>
                      <a:r>
                        <a:rPr lang="en-US" sz="2400" u="none" cap="none" strike="noStrike">
                          <a:latin typeface="Trebuchet MS"/>
                          <a:ea typeface="Trebuchet MS"/>
                          <a:cs typeface="Trebuchet MS"/>
                          <a:sym typeface="Trebuchet MS"/>
                        </a:rPr>
                        <a:t>q(3)</a:t>
                      </a:r>
                      <a:endParaRPr sz="2400" u="none" cap="none" strike="noStrike">
                        <a:latin typeface="Trebuchet MS"/>
                        <a:ea typeface="Trebuchet MS"/>
                        <a:cs typeface="Trebuchet MS"/>
                        <a:sym typeface="Trebuchet MS"/>
                      </a:endParaRPr>
                    </a:p>
                    <a:p>
                      <a:pPr indent="0" lvl="0" marL="50800" marR="0" rtl="0" algn="l">
                        <a:lnSpc>
                          <a:spcPct val="100000"/>
                        </a:lnSpc>
                        <a:spcBef>
                          <a:spcPts val="320"/>
                        </a:spcBef>
                        <a:spcAft>
                          <a:spcPts val="0"/>
                        </a:spcAft>
                        <a:buSzPts val="2400"/>
                        <a:buFont typeface="Trebuchet MS"/>
                        <a:buNone/>
                      </a:pPr>
                      <a:r>
                        <a:rPr lang="en-US" sz="2400" u="none" cap="none" strike="noStrike">
                          <a:latin typeface="Trebuchet MS"/>
                          <a:ea typeface="Trebuchet MS"/>
                          <a:cs typeface="Trebuchet MS"/>
                          <a:sym typeface="Trebuchet MS"/>
                        </a:rPr>
                        <a:t>uses y</a:t>
                      </a:r>
                      <a:endParaRPr sz="2400" u="none" cap="none" strike="noStrike">
                        <a:latin typeface="Trebuchet MS"/>
                        <a:ea typeface="Trebuchet MS"/>
                        <a:cs typeface="Trebuchet MS"/>
                        <a:sym typeface="Trebuchet MS"/>
                      </a:endParaRPr>
                    </a:p>
                  </a:txBody>
                  <a:tcPr marT="254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295400">
                <a:tc>
                  <a:txBody>
                    <a:bodyPr/>
                    <a:lstStyle/>
                    <a:p>
                      <a:pPr indent="0" lvl="0" marL="431800" marR="0" rtl="0" algn="l">
                        <a:lnSpc>
                          <a:spcPct val="100000"/>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a : 2</a:t>
                      </a:r>
                      <a:endParaRPr sz="2400" u="none" cap="none" strike="noStrike">
                        <a:latin typeface="Trebuchet MS"/>
                        <a:ea typeface="Trebuchet MS"/>
                        <a:cs typeface="Trebuchet MS"/>
                        <a:sym typeface="Trebuchet MS"/>
                      </a:endParaRPr>
                    </a:p>
                    <a:p>
                      <a:pPr indent="0" lvl="0" marL="520700" marR="0" rtl="0" algn="l">
                        <a:lnSpc>
                          <a:spcPct val="100000"/>
                        </a:lnSpc>
                        <a:spcBef>
                          <a:spcPts val="520"/>
                        </a:spcBef>
                        <a:spcAft>
                          <a:spcPts val="0"/>
                        </a:spcAft>
                        <a:buSzPts val="2400"/>
                        <a:buFont typeface="Trebuchet MS"/>
                        <a:buNone/>
                      </a:pPr>
                      <a:r>
                        <a:rPr lang="en-US" sz="2400" u="none" cap="none" strike="noStrike">
                          <a:latin typeface="Trebuchet MS"/>
                          <a:ea typeface="Trebuchet MS"/>
                          <a:cs typeface="Trebuchet MS"/>
                          <a:sym typeface="Trebuchet MS"/>
                        </a:rPr>
                        <a:t>q(2)</a:t>
                      </a:r>
                      <a:endParaRPr sz="2400" u="none" cap="none" strike="noStrike">
                        <a:latin typeface="Trebuchet MS"/>
                        <a:ea typeface="Trebuchet MS"/>
                        <a:cs typeface="Trebuchet MS"/>
                        <a:sym typeface="Trebuchet MS"/>
                      </a:endParaRPr>
                    </a:p>
                    <a:p>
                      <a:pPr indent="0" lvl="0" marL="50800" marR="0" rtl="0" algn="l">
                        <a:lnSpc>
                          <a:spcPct val="100000"/>
                        </a:lnSpc>
                        <a:spcBef>
                          <a:spcPts val="320"/>
                        </a:spcBef>
                        <a:spcAft>
                          <a:spcPts val="0"/>
                        </a:spcAft>
                        <a:buSzPts val="2400"/>
                        <a:buFont typeface="Trebuchet MS"/>
                        <a:buNone/>
                      </a:pPr>
                      <a:r>
                        <a:rPr lang="en-US" sz="2400" u="none" cap="none" strike="noStrike">
                          <a:latin typeface="Trebuchet MS"/>
                          <a:ea typeface="Trebuchet MS"/>
                          <a:cs typeface="Trebuchet MS"/>
                          <a:sym typeface="Trebuchet MS"/>
                        </a:rPr>
                        <a:t>uses y</a:t>
                      </a:r>
                      <a:endParaRPr sz="2400" u="none" cap="none" strike="noStrike">
                        <a:latin typeface="Trebuchet MS"/>
                        <a:ea typeface="Trebuchet MS"/>
                        <a:cs typeface="Trebuchet MS"/>
                        <a:sym typeface="Trebuchet MS"/>
                      </a:endParaRPr>
                    </a:p>
                  </a:txBody>
                  <a:tcPr marT="254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295400">
                <a:tc>
                  <a:txBody>
                    <a:bodyPr/>
                    <a:lstStyle/>
                    <a:p>
                      <a:pPr indent="0" lvl="0" marL="431800" marR="0" rtl="0" algn="l">
                        <a:lnSpc>
                          <a:spcPct val="100000"/>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a : 1</a:t>
                      </a:r>
                      <a:endParaRPr sz="1800" u="none" cap="none" strike="noStrike"/>
                    </a:p>
                    <a:p>
                      <a:pPr indent="0" lvl="0" marL="520700" marR="0" rtl="0" algn="l">
                        <a:lnSpc>
                          <a:spcPct val="100000"/>
                        </a:lnSpc>
                        <a:spcBef>
                          <a:spcPts val="520"/>
                        </a:spcBef>
                        <a:spcAft>
                          <a:spcPts val="0"/>
                        </a:spcAft>
                        <a:buSzPts val="2400"/>
                        <a:buFont typeface="Trebuchet MS"/>
                        <a:buNone/>
                      </a:pPr>
                      <a:r>
                        <a:rPr lang="en-US" sz="2400" u="none" cap="none" strike="noStrike">
                          <a:latin typeface="Trebuchet MS"/>
                          <a:ea typeface="Trebuchet MS"/>
                          <a:cs typeface="Trebuchet MS"/>
                          <a:sym typeface="Trebuchet MS"/>
                        </a:rPr>
                        <a:t>q(1)</a:t>
                      </a:r>
                      <a:endParaRPr sz="2400" u="none" cap="none" strike="noStrike">
                        <a:latin typeface="Trebuchet MS"/>
                        <a:ea typeface="Trebuchet MS"/>
                        <a:cs typeface="Trebuchet MS"/>
                        <a:sym typeface="Trebuchet MS"/>
                      </a:endParaRPr>
                    </a:p>
                    <a:p>
                      <a:pPr indent="0" lvl="0" marL="50800" marR="0" rtl="0" algn="l">
                        <a:lnSpc>
                          <a:spcPct val="112500"/>
                        </a:lnSpc>
                        <a:spcBef>
                          <a:spcPts val="919"/>
                        </a:spcBef>
                        <a:spcAft>
                          <a:spcPts val="0"/>
                        </a:spcAft>
                        <a:buSzPts val="2400"/>
                        <a:buFont typeface="Calibri"/>
                        <a:buNone/>
                      </a:pPr>
                      <a:r>
                        <a:t/>
                      </a:r>
                      <a:endParaRPr sz="2400" u="none" cap="none" strike="noStrike">
                        <a:latin typeface="Trebuchet MS"/>
                        <a:ea typeface="Trebuchet MS"/>
                        <a:cs typeface="Trebuchet MS"/>
                        <a:sym typeface="Trebuchet MS"/>
                      </a:endParaRPr>
                    </a:p>
                  </a:txBody>
                  <a:tcPr marT="254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bl>
          </a:graphicData>
        </a:graphic>
      </p:graphicFrame>
      <p:grpSp>
        <p:nvGrpSpPr>
          <p:cNvPr id="1344" name="Google Shape;1344;p95"/>
          <p:cNvGrpSpPr/>
          <p:nvPr/>
        </p:nvGrpSpPr>
        <p:grpSpPr>
          <a:xfrm>
            <a:off x="3352309" y="2232660"/>
            <a:ext cx="1626406" cy="1069216"/>
            <a:chOff x="2514294" y="2232660"/>
            <a:chExt cx="1219835" cy="1069216"/>
          </a:xfrm>
        </p:grpSpPr>
        <p:sp>
          <p:nvSpPr>
            <p:cNvPr id="1345" name="Google Shape;1345;p95"/>
            <p:cNvSpPr/>
            <p:nvPr/>
          </p:nvSpPr>
          <p:spPr>
            <a:xfrm>
              <a:off x="2514294" y="2286511"/>
              <a:ext cx="1219835" cy="1015365"/>
            </a:xfrm>
            <a:custGeom>
              <a:rect b="b" l="l" r="r" t="t"/>
              <a:pathLst>
                <a:path extrusionOk="0" h="1015364" w="1219835">
                  <a:moveTo>
                    <a:pt x="1219504" y="1014879"/>
                  </a:moveTo>
                  <a:lnTo>
                    <a:pt x="1151939" y="1007134"/>
                  </a:lnTo>
                  <a:lnTo>
                    <a:pt x="1086300" y="999195"/>
                  </a:lnTo>
                  <a:lnTo>
                    <a:pt x="1022585" y="991063"/>
                  </a:lnTo>
                  <a:lnTo>
                    <a:pt x="960795" y="982736"/>
                  </a:lnTo>
                  <a:lnTo>
                    <a:pt x="900931" y="974214"/>
                  </a:lnTo>
                  <a:lnTo>
                    <a:pt x="842992" y="965499"/>
                  </a:lnTo>
                  <a:lnTo>
                    <a:pt x="786978" y="956590"/>
                  </a:lnTo>
                  <a:lnTo>
                    <a:pt x="732889" y="947486"/>
                  </a:lnTo>
                  <a:lnTo>
                    <a:pt x="680725" y="938188"/>
                  </a:lnTo>
                  <a:lnTo>
                    <a:pt x="630486" y="928696"/>
                  </a:lnTo>
                  <a:lnTo>
                    <a:pt x="582172" y="919010"/>
                  </a:lnTo>
                  <a:lnTo>
                    <a:pt x="535784" y="909130"/>
                  </a:lnTo>
                  <a:lnTo>
                    <a:pt x="491321" y="899055"/>
                  </a:lnTo>
                  <a:lnTo>
                    <a:pt x="448782" y="888787"/>
                  </a:lnTo>
                  <a:lnTo>
                    <a:pt x="408169" y="878324"/>
                  </a:lnTo>
                  <a:lnTo>
                    <a:pt x="369481" y="867667"/>
                  </a:lnTo>
                  <a:lnTo>
                    <a:pt x="332718" y="856816"/>
                  </a:lnTo>
                  <a:lnTo>
                    <a:pt x="264968" y="834531"/>
                  </a:lnTo>
                  <a:lnTo>
                    <a:pt x="204918" y="811469"/>
                  </a:lnTo>
                  <a:lnTo>
                    <a:pt x="152569" y="787631"/>
                  </a:lnTo>
                  <a:lnTo>
                    <a:pt x="107920" y="763016"/>
                  </a:lnTo>
                  <a:lnTo>
                    <a:pt x="70972" y="737624"/>
                  </a:lnTo>
                  <a:lnTo>
                    <a:pt x="41725" y="711456"/>
                  </a:lnTo>
                  <a:lnTo>
                    <a:pt x="12292" y="670748"/>
                  </a:lnTo>
                  <a:lnTo>
                    <a:pt x="185" y="628292"/>
                  </a:lnTo>
                  <a:lnTo>
                    <a:pt x="0" y="613751"/>
                  </a:lnTo>
                  <a:lnTo>
                    <a:pt x="1739" y="599017"/>
                  </a:lnTo>
                  <a:lnTo>
                    <a:pt x="18509" y="553648"/>
                  </a:lnTo>
                  <a:lnTo>
                    <a:pt x="52606" y="506532"/>
                  </a:lnTo>
                  <a:lnTo>
                    <a:pt x="84962" y="474150"/>
                  </a:lnTo>
                  <a:lnTo>
                    <a:pt x="125019" y="440992"/>
                  </a:lnTo>
                  <a:lnTo>
                    <a:pt x="172777" y="407057"/>
                  </a:lnTo>
                  <a:lnTo>
                    <a:pt x="228235" y="372345"/>
                  </a:lnTo>
                  <a:lnTo>
                    <a:pt x="291394" y="336857"/>
                  </a:lnTo>
                  <a:lnTo>
                    <a:pt x="325861" y="318821"/>
                  </a:lnTo>
                  <a:lnTo>
                    <a:pt x="362253" y="300592"/>
                  </a:lnTo>
                  <a:lnTo>
                    <a:pt x="400570" y="282168"/>
                  </a:lnTo>
                  <a:lnTo>
                    <a:pt x="440812" y="263550"/>
                  </a:lnTo>
                  <a:lnTo>
                    <a:pt x="482980" y="244738"/>
                  </a:lnTo>
                  <a:lnTo>
                    <a:pt x="527073" y="225732"/>
                  </a:lnTo>
                  <a:lnTo>
                    <a:pt x="573090" y="206531"/>
                  </a:lnTo>
                  <a:lnTo>
                    <a:pt x="621033" y="187137"/>
                  </a:lnTo>
                  <a:lnTo>
                    <a:pt x="670901" y="167548"/>
                  </a:lnTo>
                  <a:lnTo>
                    <a:pt x="722695" y="147765"/>
                  </a:lnTo>
                  <a:lnTo>
                    <a:pt x="776413" y="127788"/>
                  </a:lnTo>
                  <a:lnTo>
                    <a:pt x="832056" y="107617"/>
                  </a:lnTo>
                  <a:lnTo>
                    <a:pt x="889625" y="87251"/>
                  </a:lnTo>
                  <a:lnTo>
                    <a:pt x="949119" y="66692"/>
                  </a:lnTo>
                  <a:lnTo>
                    <a:pt x="1010538" y="45938"/>
                  </a:lnTo>
                  <a:lnTo>
                    <a:pt x="1073882" y="24990"/>
                  </a:lnTo>
                  <a:lnTo>
                    <a:pt x="1139151" y="3848"/>
                  </a:lnTo>
                  <a:lnTo>
                    <a:pt x="1151293" y="0"/>
                  </a:lnTo>
                </a:path>
              </a:pathLst>
            </a:custGeom>
            <a:noFill/>
            <a:ln cap="flat" cmpd="sng" w="25400">
              <a:solidFill>
                <a:srgbClr val="4A7EBB"/>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46" name="Google Shape;1346;p95"/>
            <p:cNvPicPr preferRelativeResize="0"/>
            <p:nvPr/>
          </p:nvPicPr>
          <p:blipFill rotWithShape="1">
            <a:blip r:embed="rId8">
              <a:alphaModFix/>
            </a:blip>
            <a:srcRect b="0" l="0" r="0" t="0"/>
            <a:stretch/>
          </p:blipFill>
          <p:spPr>
            <a:xfrm>
              <a:off x="3570086" y="2232660"/>
              <a:ext cx="163707" cy="146573"/>
            </a:xfrm>
            <a:prstGeom prst="rect">
              <a:avLst/>
            </a:prstGeom>
            <a:noFill/>
            <a:ln>
              <a:noFill/>
            </a:ln>
          </p:spPr>
        </p:pic>
      </p:grpSp>
      <p:sp>
        <p:nvSpPr>
          <p:cNvPr id="1347" name="Google Shape;1347;p95"/>
          <p:cNvSpPr txBox="1"/>
          <p:nvPr/>
        </p:nvSpPr>
        <p:spPr>
          <a:xfrm>
            <a:off x="3200400" y="3365500"/>
            <a:ext cx="5166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sp>
        <p:nvSpPr>
          <p:cNvPr id="1348" name="Google Shape;1348;p95"/>
          <p:cNvSpPr txBox="1"/>
          <p:nvPr>
            <p:ph idx="11" type="ftr"/>
          </p:nvPr>
        </p:nvSpPr>
        <p:spPr>
          <a:xfrm>
            <a:off x="5486400" y="6435502"/>
            <a:ext cx="1233600" cy="187800"/>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Clr>
                <a:srgbClr val="888888"/>
              </a:buClr>
              <a:buSzPts val="1400"/>
              <a:buFont typeface="Trebuchet MS"/>
              <a:buNone/>
            </a:pPr>
            <a:r>
              <a:rPr lang="en-US"/>
              <a:t>Preet Kanwal</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96"/>
          <p:cNvSpPr txBox="1"/>
          <p:nvPr>
            <p:ph idx="4294967295" type="ftr"/>
          </p:nvPr>
        </p:nvSpPr>
        <p:spPr>
          <a:xfrm>
            <a:off x="5486400" y="6435502"/>
            <a:ext cx="1233594" cy="280205"/>
          </a:xfrm>
          <a:prstGeom prst="rect">
            <a:avLst/>
          </a:prstGeom>
          <a:noFill/>
          <a:ln>
            <a:noFill/>
          </a:ln>
        </p:spPr>
        <p:txBody>
          <a:bodyPr anchorCtr="0" anchor="t" bIns="0" lIns="0" spcFirstLastPara="1" rIns="0" wrap="square" tIns="3175">
            <a:spAutoFit/>
          </a:bodyPr>
          <a:lstStyle/>
          <a:p>
            <a:pPr indent="0" lvl="0" marL="12700" rtl="0" algn="l">
              <a:lnSpc>
                <a:spcPct val="100000"/>
              </a:lnSpc>
              <a:spcBef>
                <a:spcPts val="0"/>
              </a:spcBef>
              <a:spcAft>
                <a:spcPts val="0"/>
              </a:spcAft>
              <a:buClr>
                <a:srgbClr val="888888"/>
              </a:buClr>
              <a:buSzPts val="1800"/>
              <a:buFont typeface="Calibri"/>
              <a:buNone/>
            </a:pPr>
            <a:r>
              <a:rPr lang="en-US"/>
              <a:t>Preet Kanwal</a:t>
            </a:r>
            <a:endParaRPr/>
          </a:p>
        </p:txBody>
      </p:sp>
      <p:sp>
        <p:nvSpPr>
          <p:cNvPr id="1354" name="Google Shape;1354;p96"/>
          <p:cNvSpPr txBox="1"/>
          <p:nvPr/>
        </p:nvSpPr>
        <p:spPr>
          <a:xfrm>
            <a:off x="50800" y="0"/>
            <a:ext cx="4301914" cy="6383286"/>
          </a:xfrm>
          <a:prstGeom prst="rect">
            <a:avLst/>
          </a:prstGeom>
          <a:noFill/>
          <a:ln>
            <a:noFill/>
          </a:ln>
        </p:spPr>
        <p:txBody>
          <a:bodyPr anchorCtr="0" anchor="t" bIns="0" lIns="0" spcFirstLastPara="1" rIns="0" wrap="square" tIns="12700">
            <a:spAutoFit/>
          </a:bodyPr>
          <a:lstStyle/>
          <a:p>
            <a:pPr indent="0" lvl="0" marL="12700" marR="0" rtl="0" algn="l">
              <a:lnSpc>
                <a:spcPct val="117499"/>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main(){</a:t>
            </a:r>
            <a:endParaRPr sz="2000">
              <a:solidFill>
                <a:schemeClr val="dk1"/>
              </a:solidFill>
              <a:latin typeface="Courier New"/>
              <a:ea typeface="Courier New"/>
              <a:cs typeface="Courier New"/>
              <a:sym typeface="Courier New"/>
            </a:endParaRPr>
          </a:p>
          <a:p>
            <a:pPr indent="0" lvl="0" marL="469900" marR="1834514"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a;  p()</a:t>
            </a:r>
            <a:endParaRPr sz="2000">
              <a:solidFill>
                <a:schemeClr val="dk1"/>
              </a:solidFill>
              <a:latin typeface="Courier New"/>
              <a:ea typeface="Courier New"/>
              <a:cs typeface="Courier New"/>
              <a:sym typeface="Courier New"/>
            </a:endParaRPr>
          </a:p>
          <a:p>
            <a:pPr indent="0" lvl="0" marL="4699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27100" marR="1376045"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d;  a = 1;</a:t>
            </a:r>
            <a:endParaRPr sz="2000">
              <a:solidFill>
                <a:schemeClr val="dk1"/>
              </a:solidFill>
              <a:latin typeface="Courier New"/>
              <a:ea typeface="Courier New"/>
              <a:cs typeface="Courier New"/>
              <a:sym typeface="Courier New"/>
            </a:endParaRPr>
          </a:p>
          <a:p>
            <a:pPr indent="0" lvl="0" marL="4699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699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q(int i)</a:t>
            </a:r>
            <a:endParaRPr sz="2000">
              <a:solidFill>
                <a:schemeClr val="dk1"/>
              </a:solidFill>
              <a:latin typeface="Courier New"/>
              <a:ea typeface="Courier New"/>
              <a:cs typeface="Courier New"/>
              <a:sym typeface="Courier New"/>
            </a:endParaRPr>
          </a:p>
          <a:p>
            <a:pPr indent="0" lvl="0" marL="4699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27100" marR="1377315"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b;  s()</a:t>
            </a:r>
            <a:endParaRPr sz="2000">
              <a:solidFill>
                <a:schemeClr val="dk1"/>
              </a:solidFill>
              <a:latin typeface="Courier New"/>
              <a:ea typeface="Courier New"/>
              <a:cs typeface="Courier New"/>
              <a:sym typeface="Courier New"/>
            </a:endParaRPr>
          </a:p>
          <a:p>
            <a:pPr indent="0" lvl="0" marL="9271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1384300" marR="920114"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c;  p();</a:t>
            </a:r>
            <a:endParaRPr sz="2000">
              <a:solidFill>
                <a:schemeClr val="dk1"/>
              </a:solidFill>
              <a:latin typeface="Courier New"/>
              <a:ea typeface="Courier New"/>
              <a:cs typeface="Courier New"/>
              <a:sym typeface="Courier New"/>
            </a:endParaRPr>
          </a:p>
          <a:p>
            <a:pPr indent="0" lvl="0" marL="9271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271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if (i !=0 )</a:t>
            </a:r>
            <a:endParaRPr sz="2000">
              <a:solidFill>
                <a:schemeClr val="dk1"/>
              </a:solidFill>
              <a:latin typeface="Courier New"/>
              <a:ea typeface="Courier New"/>
              <a:cs typeface="Courier New"/>
              <a:sym typeface="Courier New"/>
            </a:endParaRPr>
          </a:p>
          <a:p>
            <a:pPr indent="0" lvl="0" marL="18415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q( i – 1)</a:t>
            </a:r>
            <a:endParaRPr sz="2000">
              <a:solidFill>
                <a:schemeClr val="dk1"/>
              </a:solidFill>
              <a:latin typeface="Courier New"/>
              <a:ea typeface="Courier New"/>
              <a:cs typeface="Courier New"/>
              <a:sym typeface="Courier New"/>
            </a:endParaRPr>
          </a:p>
          <a:p>
            <a:pPr indent="0" lvl="0" marL="9271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else</a:t>
            </a:r>
            <a:endParaRPr sz="2000">
              <a:solidFill>
                <a:schemeClr val="dk1"/>
              </a:solidFill>
              <a:latin typeface="Courier New"/>
              <a:ea typeface="Courier New"/>
              <a:cs typeface="Courier New"/>
              <a:sym typeface="Courier New"/>
            </a:endParaRPr>
          </a:p>
          <a:p>
            <a:pPr indent="0" lvl="0" marL="18415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s();</a:t>
            </a:r>
            <a:endParaRPr sz="2000">
              <a:solidFill>
                <a:schemeClr val="dk1"/>
              </a:solidFill>
              <a:latin typeface="Courier New"/>
              <a:ea typeface="Courier New"/>
              <a:cs typeface="Courier New"/>
              <a:sym typeface="Courier New"/>
            </a:endParaRPr>
          </a:p>
          <a:p>
            <a:pPr indent="0" lvl="0" marL="469900" marR="2138045"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  q(1)</a:t>
            </a:r>
            <a:endParaRPr sz="2000">
              <a:solidFill>
                <a:schemeClr val="dk1"/>
              </a:solidFill>
              <a:latin typeface="Courier New"/>
              <a:ea typeface="Courier New"/>
              <a:cs typeface="Courier New"/>
              <a:sym typeface="Courier New"/>
            </a:endParaRPr>
          </a:p>
          <a:p>
            <a:pPr indent="0" lvl="0" marL="12700" marR="0" rtl="0" algn="l">
              <a:lnSpc>
                <a:spcPct val="112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
        <p:nvSpPr>
          <p:cNvPr id="1355" name="Google Shape;1355;p96"/>
          <p:cNvSpPr txBox="1"/>
          <p:nvPr>
            <p:ph idx="4294967295" type="title"/>
          </p:nvPr>
        </p:nvSpPr>
        <p:spPr>
          <a:xfrm>
            <a:off x="4097867" y="2"/>
            <a:ext cx="7134013" cy="59626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rgbClr val="C55A11"/>
              </a:buClr>
              <a:buSzPts val="3750"/>
              <a:buFont typeface="Calibri"/>
              <a:buNone/>
            </a:pPr>
            <a:r>
              <a:rPr b="1" i="0" lang="en-US" sz="3750" u="none" cap="none" strike="noStrike">
                <a:solidFill>
                  <a:srgbClr val="C55A11"/>
                </a:solidFill>
                <a:latin typeface="Calibri"/>
                <a:ea typeface="Calibri"/>
                <a:cs typeface="Calibri"/>
                <a:sym typeface="Calibri"/>
              </a:rPr>
              <a:t>Access Link : Example 2</a:t>
            </a:r>
            <a:endParaRPr b="1" i="0" sz="3750" u="none" cap="none" strike="noStrike">
              <a:solidFill>
                <a:srgbClr val="C55A11"/>
              </a:solidFill>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97"/>
          <p:cNvSpPr txBox="1"/>
          <p:nvPr/>
        </p:nvSpPr>
        <p:spPr>
          <a:xfrm>
            <a:off x="5486401" y="6426201"/>
            <a:ext cx="438573" cy="19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888888"/>
              </a:buClr>
              <a:buSzPts val="1200"/>
              <a:buFont typeface="Trebuchet MS"/>
              <a:buNone/>
            </a:pPr>
            <a:r>
              <a:rPr lang="en-US" sz="1200">
                <a:solidFill>
                  <a:srgbClr val="888888"/>
                </a:solidFill>
                <a:latin typeface="Trebuchet MS"/>
                <a:ea typeface="Trebuchet MS"/>
                <a:cs typeface="Trebuchet MS"/>
                <a:sym typeface="Trebuchet MS"/>
              </a:rPr>
              <a:t>Pree</a:t>
            </a:r>
            <a:endParaRPr sz="1200">
              <a:solidFill>
                <a:schemeClr val="dk1"/>
              </a:solidFill>
              <a:latin typeface="Trebuchet MS"/>
              <a:ea typeface="Trebuchet MS"/>
              <a:cs typeface="Trebuchet MS"/>
              <a:sym typeface="Trebuchet MS"/>
            </a:endParaRPr>
          </a:p>
        </p:txBody>
      </p:sp>
      <p:graphicFrame>
        <p:nvGraphicFramePr>
          <p:cNvPr id="1361" name="Google Shape;1361;p97"/>
          <p:cNvGraphicFramePr/>
          <p:nvPr/>
        </p:nvGraphicFramePr>
        <p:xfrm>
          <a:off x="5875867" y="368300"/>
          <a:ext cx="3000000" cy="3000000"/>
        </p:xfrm>
        <a:graphic>
          <a:graphicData uri="http://schemas.openxmlformats.org/drawingml/2006/table">
            <a:tbl>
              <a:tblPr>
                <a:noFill/>
                <a:tableStyleId>{93089C6C-17DD-4576-AC52-C5BE749D0DB2}</a:tableStyleId>
              </a:tblPr>
              <a:tblGrid>
                <a:gridCol w="2133600"/>
              </a:tblGrid>
              <a:tr h="1143000">
                <a:tc>
                  <a:txBody>
                    <a:bodyPr/>
                    <a:lstStyle/>
                    <a:p>
                      <a:pPr indent="0" lvl="0" marL="469900" marR="0" rtl="0" algn="l">
                        <a:lnSpc>
                          <a:spcPct val="11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main</a:t>
                      </a:r>
                      <a:endParaRPr sz="1800" u="none" cap="none" strike="noStrike"/>
                    </a:p>
                    <a:p>
                      <a:pPr indent="0" lvl="0" marL="50800" marR="0" rtl="0" algn="l">
                        <a:lnSpc>
                          <a:spcPct val="11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a</a:t>
                      </a:r>
                      <a:endParaRPr sz="1800" u="none" cap="none" strike="noStrike"/>
                    </a:p>
                  </a:txBody>
                  <a:tcPr marT="2032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143000">
                <a:tc>
                  <a:txBody>
                    <a:bodyPr/>
                    <a:lstStyle/>
                    <a:p>
                      <a:pPr indent="-469900" lvl="0" marL="520700" marR="46355" rtl="0" algn="l">
                        <a:lnSpc>
                          <a:spcPct val="116666"/>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param i : 1  q(1)</a:t>
                      </a:r>
                      <a:endParaRPr sz="2400" u="none" cap="none" strike="noStrike">
                        <a:latin typeface="Trebuchet MS"/>
                        <a:ea typeface="Trebuchet MS"/>
                        <a:cs typeface="Trebuchet MS"/>
                        <a:sym typeface="Trebuchet MS"/>
                      </a:endParaRPr>
                    </a:p>
                    <a:p>
                      <a:pPr indent="0" lvl="0" marL="50800" marR="0" rtl="0" algn="l">
                        <a:lnSpc>
                          <a:spcPct val="113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b</a:t>
                      </a:r>
                      <a:endParaRPr sz="2400" u="none" cap="none" strike="noStrike">
                        <a:latin typeface="Trebuchet MS"/>
                        <a:ea typeface="Trebuchet MS"/>
                        <a:cs typeface="Trebuchet MS"/>
                        <a:sym typeface="Trebuchet MS"/>
                      </a:endParaRPr>
                    </a:p>
                  </a:txBody>
                  <a:tcPr marT="45725"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295400">
                <a:tc>
                  <a:txBody>
                    <a:bodyPr/>
                    <a:lstStyle/>
                    <a:p>
                      <a:pPr indent="-469900" lvl="0" marL="520700" marR="46355" rtl="0" algn="l">
                        <a:lnSpc>
                          <a:spcPct val="116666"/>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param i : 0  q(0)</a:t>
                      </a:r>
                      <a:endParaRPr sz="2400" u="none" cap="none" strike="noStrike">
                        <a:latin typeface="Trebuchet MS"/>
                        <a:ea typeface="Trebuchet MS"/>
                        <a:cs typeface="Trebuchet MS"/>
                        <a:sym typeface="Trebuchet MS"/>
                      </a:endParaRPr>
                    </a:p>
                    <a:p>
                      <a:pPr indent="0" lvl="0" marL="50800" marR="0" rtl="0" algn="l">
                        <a:lnSpc>
                          <a:spcPct val="113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b</a:t>
                      </a:r>
                      <a:endParaRPr sz="1800" u="none" cap="none" strike="noStrike"/>
                    </a:p>
                  </a:txBody>
                  <a:tcPr marT="121925"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295400">
                <a:tc>
                  <a:txBody>
                    <a:bodyPr/>
                    <a:lstStyle/>
                    <a:p>
                      <a:pPr indent="0" lvl="0" marL="0" marR="635" rtl="0" algn="ctr">
                        <a:lnSpc>
                          <a:spcPct val="11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s()</a:t>
                      </a:r>
                      <a:endParaRPr sz="2400" u="none" cap="none" strike="noStrike">
                        <a:latin typeface="Trebuchet MS"/>
                        <a:ea typeface="Trebuchet MS"/>
                        <a:cs typeface="Trebuchet MS"/>
                        <a:sym typeface="Trebuchet MS"/>
                      </a:endParaRPr>
                    </a:p>
                    <a:p>
                      <a:pPr indent="0" lvl="0" marL="0" marR="1339850" rtl="0" algn="ctr">
                        <a:lnSpc>
                          <a:spcPct val="11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c</a:t>
                      </a:r>
                      <a:endParaRPr sz="2400" u="none" cap="none" strike="noStrike">
                        <a:latin typeface="Trebuchet MS"/>
                        <a:ea typeface="Trebuchet MS"/>
                        <a:cs typeface="Trebuchet MS"/>
                        <a:sym typeface="Trebuchet MS"/>
                      </a:endParaRPr>
                    </a:p>
                  </a:txBody>
                  <a:tcPr marT="2794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r h="1295400">
                <a:tc>
                  <a:txBody>
                    <a:bodyPr/>
                    <a:lstStyle/>
                    <a:p>
                      <a:pPr indent="0" lvl="0" marL="558800" marR="0" rtl="0" algn="l">
                        <a:lnSpc>
                          <a:spcPct val="11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p ()</a:t>
                      </a:r>
                      <a:endParaRPr sz="2400" u="none" cap="none" strike="noStrike">
                        <a:latin typeface="Trebuchet MS"/>
                        <a:ea typeface="Trebuchet MS"/>
                        <a:cs typeface="Trebuchet MS"/>
                        <a:sym typeface="Trebuchet MS"/>
                      </a:endParaRPr>
                    </a:p>
                    <a:p>
                      <a:pPr indent="0" lvl="0" marL="50800" marR="0" rtl="0" algn="l">
                        <a:lnSpc>
                          <a:spcPct val="118333"/>
                        </a:lnSpc>
                        <a:spcBef>
                          <a:spcPts val="0"/>
                        </a:spcBef>
                        <a:spcAft>
                          <a:spcPts val="0"/>
                        </a:spcAft>
                        <a:buSzPts val="2400"/>
                        <a:buFont typeface="Trebuchet MS"/>
                        <a:buNone/>
                      </a:pPr>
                      <a:r>
                        <a:rPr lang="en-US" sz="2400" u="none" cap="none" strike="noStrike">
                          <a:latin typeface="Trebuchet MS"/>
                          <a:ea typeface="Trebuchet MS"/>
                          <a:cs typeface="Trebuchet MS"/>
                          <a:sym typeface="Trebuchet MS"/>
                        </a:rPr>
                        <a:t>d</a:t>
                      </a:r>
                      <a:endParaRPr sz="2400" u="none" cap="none" strike="noStrike">
                        <a:latin typeface="Trebuchet MS"/>
                        <a:ea typeface="Trebuchet MS"/>
                        <a:cs typeface="Trebuchet MS"/>
                        <a:sym typeface="Trebuchet MS"/>
                      </a:endParaRPr>
                    </a:p>
                    <a:p>
                      <a:pPr indent="0" lvl="0" marL="10795" marR="0" rtl="0" algn="l">
                        <a:lnSpc>
                          <a:spcPct val="66666"/>
                        </a:lnSpc>
                        <a:spcBef>
                          <a:spcPts val="1420"/>
                        </a:spcBef>
                        <a:spcAft>
                          <a:spcPts val="0"/>
                        </a:spcAft>
                        <a:buClr>
                          <a:srgbClr val="888888"/>
                        </a:buClr>
                        <a:buSzPts val="1200"/>
                        <a:buFont typeface="Trebuchet MS"/>
                        <a:buNone/>
                      </a:pPr>
                      <a:r>
                        <a:rPr lang="en-US" sz="1200" u="none" cap="none" strike="noStrike">
                          <a:solidFill>
                            <a:srgbClr val="888888"/>
                          </a:solidFill>
                          <a:latin typeface="Trebuchet MS"/>
                          <a:ea typeface="Trebuchet MS"/>
                          <a:cs typeface="Trebuchet MS"/>
                          <a:sym typeface="Trebuchet MS"/>
                        </a:rPr>
                        <a:t>t Kanwal</a:t>
                      </a:r>
                      <a:endParaRPr sz="1200" u="none" cap="none" strike="noStrike">
                        <a:latin typeface="Trebuchet MS"/>
                        <a:ea typeface="Trebuchet MS"/>
                        <a:cs typeface="Trebuchet MS"/>
                        <a:sym typeface="Trebuchet MS"/>
                      </a:endParaRPr>
                    </a:p>
                  </a:txBody>
                  <a:tcPr marT="279400" marB="0" marR="0" marL="0">
                    <a:lnL cap="flat" cmpd="sng" w="28575">
                      <a:solidFill>
                        <a:srgbClr val="E46C0A"/>
                      </a:solidFill>
                      <a:prstDash val="solid"/>
                      <a:round/>
                      <a:headEnd len="sm" w="sm" type="none"/>
                      <a:tailEnd len="sm" w="sm" type="none"/>
                    </a:lnL>
                    <a:lnR cap="flat" cmpd="sng" w="28575">
                      <a:solidFill>
                        <a:srgbClr val="E46C0A"/>
                      </a:solidFill>
                      <a:prstDash val="solid"/>
                      <a:round/>
                      <a:headEnd len="sm" w="sm" type="none"/>
                      <a:tailEnd len="sm" w="sm" type="none"/>
                    </a:lnR>
                    <a:lnT cap="flat" cmpd="sng" w="28575">
                      <a:solidFill>
                        <a:srgbClr val="E46C0A"/>
                      </a:solidFill>
                      <a:prstDash val="solid"/>
                      <a:round/>
                      <a:headEnd len="sm" w="sm" type="none"/>
                      <a:tailEnd len="sm" w="sm" type="none"/>
                    </a:lnT>
                    <a:lnB cap="flat" cmpd="sng" w="28575">
                      <a:solidFill>
                        <a:srgbClr val="E46C0A"/>
                      </a:solidFill>
                      <a:prstDash val="solid"/>
                      <a:round/>
                      <a:headEnd len="sm" w="sm" type="none"/>
                      <a:tailEnd len="sm" w="sm" type="none"/>
                    </a:lnB>
                  </a:tcPr>
                </a:tc>
              </a:tr>
            </a:tbl>
          </a:graphicData>
        </a:graphic>
      </p:graphicFrame>
      <p:grpSp>
        <p:nvGrpSpPr>
          <p:cNvPr id="1362" name="Google Shape;1362;p97"/>
          <p:cNvGrpSpPr/>
          <p:nvPr/>
        </p:nvGrpSpPr>
        <p:grpSpPr>
          <a:xfrm>
            <a:off x="8026400" y="2214945"/>
            <a:ext cx="1284392" cy="4110179"/>
            <a:chOff x="6019800" y="2214944"/>
            <a:chExt cx="963294" cy="4110179"/>
          </a:xfrm>
        </p:grpSpPr>
        <p:sp>
          <p:nvSpPr>
            <p:cNvPr id="1363" name="Google Shape;1363;p97"/>
            <p:cNvSpPr/>
            <p:nvPr/>
          </p:nvSpPr>
          <p:spPr>
            <a:xfrm>
              <a:off x="6019800" y="5035438"/>
              <a:ext cx="648335" cy="1289685"/>
            </a:xfrm>
            <a:custGeom>
              <a:rect b="b" l="l" r="r" t="t"/>
              <a:pathLst>
                <a:path extrusionOk="0" h="1289685" w="648334">
                  <a:moveTo>
                    <a:pt x="0" y="1289161"/>
                  </a:moveTo>
                  <a:lnTo>
                    <a:pt x="44173" y="1287184"/>
                  </a:lnTo>
                  <a:lnTo>
                    <a:pt x="88164" y="1281375"/>
                  </a:lnTo>
                  <a:lnTo>
                    <a:pt x="131790" y="1271916"/>
                  </a:lnTo>
                  <a:lnTo>
                    <a:pt x="174867" y="1258990"/>
                  </a:lnTo>
                  <a:lnTo>
                    <a:pt x="217214" y="1242780"/>
                  </a:lnTo>
                  <a:lnTo>
                    <a:pt x="258648" y="1223467"/>
                  </a:lnTo>
                  <a:lnTo>
                    <a:pt x="298985" y="1201234"/>
                  </a:lnTo>
                  <a:lnTo>
                    <a:pt x="338044" y="1176264"/>
                  </a:lnTo>
                  <a:lnTo>
                    <a:pt x="375642" y="1148739"/>
                  </a:lnTo>
                  <a:lnTo>
                    <a:pt x="411596" y="1118842"/>
                  </a:lnTo>
                  <a:lnTo>
                    <a:pt x="445723" y="1086755"/>
                  </a:lnTo>
                  <a:lnTo>
                    <a:pt x="477841" y="1052661"/>
                  </a:lnTo>
                  <a:lnTo>
                    <a:pt x="507767" y="1016742"/>
                  </a:lnTo>
                  <a:lnTo>
                    <a:pt x="535318" y="979180"/>
                  </a:lnTo>
                  <a:lnTo>
                    <a:pt x="560312" y="940159"/>
                  </a:lnTo>
                  <a:lnTo>
                    <a:pt x="582567" y="899860"/>
                  </a:lnTo>
                  <a:lnTo>
                    <a:pt x="601898" y="858466"/>
                  </a:lnTo>
                  <a:lnTo>
                    <a:pt x="618125" y="816160"/>
                  </a:lnTo>
                  <a:lnTo>
                    <a:pt x="631063" y="773124"/>
                  </a:lnTo>
                  <a:lnTo>
                    <a:pt x="640531" y="729541"/>
                  </a:lnTo>
                  <a:lnTo>
                    <a:pt x="646346" y="685592"/>
                  </a:lnTo>
                  <a:lnTo>
                    <a:pt x="648324" y="641461"/>
                  </a:lnTo>
                  <a:lnTo>
                    <a:pt x="646164" y="594876"/>
                  </a:lnTo>
                  <a:lnTo>
                    <a:pt x="639824" y="548505"/>
                  </a:lnTo>
                  <a:lnTo>
                    <a:pt x="629513" y="502564"/>
                  </a:lnTo>
                  <a:lnTo>
                    <a:pt x="615444" y="457267"/>
                  </a:lnTo>
                  <a:lnTo>
                    <a:pt x="597827" y="412828"/>
                  </a:lnTo>
                  <a:lnTo>
                    <a:pt x="576873" y="369464"/>
                  </a:lnTo>
                  <a:lnTo>
                    <a:pt x="552792" y="327387"/>
                  </a:lnTo>
                  <a:lnTo>
                    <a:pt x="525794" y="286814"/>
                  </a:lnTo>
                  <a:lnTo>
                    <a:pt x="496092" y="247958"/>
                  </a:lnTo>
                  <a:lnTo>
                    <a:pt x="463895" y="211034"/>
                  </a:lnTo>
                  <a:lnTo>
                    <a:pt x="429414" y="176258"/>
                  </a:lnTo>
                  <a:lnTo>
                    <a:pt x="392860" y="143843"/>
                  </a:lnTo>
                  <a:lnTo>
                    <a:pt x="354443" y="114005"/>
                  </a:lnTo>
                  <a:lnTo>
                    <a:pt x="314374" y="86958"/>
                  </a:lnTo>
                  <a:lnTo>
                    <a:pt x="272865" y="62917"/>
                  </a:lnTo>
                  <a:lnTo>
                    <a:pt x="230125" y="42097"/>
                  </a:lnTo>
                  <a:lnTo>
                    <a:pt x="186365" y="24712"/>
                  </a:lnTo>
                  <a:lnTo>
                    <a:pt x="141797" y="10977"/>
                  </a:lnTo>
                  <a:lnTo>
                    <a:pt x="96630" y="1107"/>
                  </a:lnTo>
                  <a:lnTo>
                    <a:pt x="83976"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64" name="Google Shape;1364;p97"/>
            <p:cNvPicPr preferRelativeResize="0"/>
            <p:nvPr/>
          </p:nvPicPr>
          <p:blipFill rotWithShape="1">
            <a:blip r:embed="rId3">
              <a:alphaModFix/>
            </a:blip>
            <a:srcRect b="0" l="0" r="0" t="0"/>
            <a:stretch/>
          </p:blipFill>
          <p:spPr>
            <a:xfrm>
              <a:off x="6032500" y="4965045"/>
              <a:ext cx="157042" cy="151692"/>
            </a:xfrm>
            <a:prstGeom prst="rect">
              <a:avLst/>
            </a:prstGeom>
            <a:noFill/>
            <a:ln>
              <a:noFill/>
            </a:ln>
          </p:spPr>
        </p:pic>
        <p:sp>
          <p:nvSpPr>
            <p:cNvPr id="1365" name="Google Shape;1365;p97"/>
            <p:cNvSpPr/>
            <p:nvPr/>
          </p:nvSpPr>
          <p:spPr>
            <a:xfrm>
              <a:off x="6019800" y="3625738"/>
              <a:ext cx="648335" cy="1289685"/>
            </a:xfrm>
            <a:custGeom>
              <a:rect b="b" l="l" r="r" t="t"/>
              <a:pathLst>
                <a:path extrusionOk="0" h="1289685" w="648334">
                  <a:moveTo>
                    <a:pt x="0" y="1289161"/>
                  </a:moveTo>
                  <a:lnTo>
                    <a:pt x="44173" y="1287184"/>
                  </a:lnTo>
                  <a:lnTo>
                    <a:pt x="88164" y="1281375"/>
                  </a:lnTo>
                  <a:lnTo>
                    <a:pt x="131790" y="1271916"/>
                  </a:lnTo>
                  <a:lnTo>
                    <a:pt x="174867" y="1258990"/>
                  </a:lnTo>
                  <a:lnTo>
                    <a:pt x="217214" y="1242780"/>
                  </a:lnTo>
                  <a:lnTo>
                    <a:pt x="258648" y="1223467"/>
                  </a:lnTo>
                  <a:lnTo>
                    <a:pt x="298985" y="1201234"/>
                  </a:lnTo>
                  <a:lnTo>
                    <a:pt x="338044" y="1176264"/>
                  </a:lnTo>
                  <a:lnTo>
                    <a:pt x="375642" y="1148739"/>
                  </a:lnTo>
                  <a:lnTo>
                    <a:pt x="411596" y="1118842"/>
                  </a:lnTo>
                  <a:lnTo>
                    <a:pt x="445723" y="1086755"/>
                  </a:lnTo>
                  <a:lnTo>
                    <a:pt x="477841" y="1052661"/>
                  </a:lnTo>
                  <a:lnTo>
                    <a:pt x="507767" y="1016742"/>
                  </a:lnTo>
                  <a:lnTo>
                    <a:pt x="535318" y="979180"/>
                  </a:lnTo>
                  <a:lnTo>
                    <a:pt x="560312" y="940159"/>
                  </a:lnTo>
                  <a:lnTo>
                    <a:pt x="582567" y="899860"/>
                  </a:lnTo>
                  <a:lnTo>
                    <a:pt x="601898" y="858466"/>
                  </a:lnTo>
                  <a:lnTo>
                    <a:pt x="618125" y="816160"/>
                  </a:lnTo>
                  <a:lnTo>
                    <a:pt x="631063" y="773124"/>
                  </a:lnTo>
                  <a:lnTo>
                    <a:pt x="640531" y="729541"/>
                  </a:lnTo>
                  <a:lnTo>
                    <a:pt x="646346" y="685592"/>
                  </a:lnTo>
                  <a:lnTo>
                    <a:pt x="648324" y="641461"/>
                  </a:lnTo>
                  <a:lnTo>
                    <a:pt x="646164" y="594876"/>
                  </a:lnTo>
                  <a:lnTo>
                    <a:pt x="639824" y="548505"/>
                  </a:lnTo>
                  <a:lnTo>
                    <a:pt x="629513" y="502564"/>
                  </a:lnTo>
                  <a:lnTo>
                    <a:pt x="615444" y="457267"/>
                  </a:lnTo>
                  <a:lnTo>
                    <a:pt x="597827" y="412828"/>
                  </a:lnTo>
                  <a:lnTo>
                    <a:pt x="576873" y="369464"/>
                  </a:lnTo>
                  <a:lnTo>
                    <a:pt x="552792" y="327387"/>
                  </a:lnTo>
                  <a:lnTo>
                    <a:pt x="525794" y="286814"/>
                  </a:lnTo>
                  <a:lnTo>
                    <a:pt x="496092" y="247958"/>
                  </a:lnTo>
                  <a:lnTo>
                    <a:pt x="463895" y="211034"/>
                  </a:lnTo>
                  <a:lnTo>
                    <a:pt x="429414" y="176258"/>
                  </a:lnTo>
                  <a:lnTo>
                    <a:pt x="392860" y="143843"/>
                  </a:lnTo>
                  <a:lnTo>
                    <a:pt x="354443" y="114005"/>
                  </a:lnTo>
                  <a:lnTo>
                    <a:pt x="314374" y="86958"/>
                  </a:lnTo>
                  <a:lnTo>
                    <a:pt x="272865" y="62917"/>
                  </a:lnTo>
                  <a:lnTo>
                    <a:pt x="230125" y="42097"/>
                  </a:lnTo>
                  <a:lnTo>
                    <a:pt x="186365" y="24712"/>
                  </a:lnTo>
                  <a:lnTo>
                    <a:pt x="141797" y="10977"/>
                  </a:lnTo>
                  <a:lnTo>
                    <a:pt x="96630" y="1107"/>
                  </a:lnTo>
                  <a:lnTo>
                    <a:pt x="83976"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66" name="Google Shape;1366;p97"/>
            <p:cNvPicPr preferRelativeResize="0"/>
            <p:nvPr/>
          </p:nvPicPr>
          <p:blipFill rotWithShape="1">
            <a:blip r:embed="rId3">
              <a:alphaModFix/>
            </a:blip>
            <a:srcRect b="0" l="0" r="0" t="0"/>
            <a:stretch/>
          </p:blipFill>
          <p:spPr>
            <a:xfrm>
              <a:off x="6032500" y="3555345"/>
              <a:ext cx="157042" cy="151692"/>
            </a:xfrm>
            <a:prstGeom prst="rect">
              <a:avLst/>
            </a:prstGeom>
            <a:noFill/>
            <a:ln>
              <a:noFill/>
            </a:ln>
          </p:spPr>
        </p:pic>
        <p:sp>
          <p:nvSpPr>
            <p:cNvPr id="1367" name="Google Shape;1367;p97"/>
            <p:cNvSpPr/>
            <p:nvPr/>
          </p:nvSpPr>
          <p:spPr>
            <a:xfrm>
              <a:off x="6019800" y="2288661"/>
              <a:ext cx="963294" cy="1216660"/>
            </a:xfrm>
            <a:custGeom>
              <a:rect b="b" l="l" r="r" t="t"/>
              <a:pathLst>
                <a:path extrusionOk="0" h="1216660" w="963295">
                  <a:moveTo>
                    <a:pt x="0" y="1216538"/>
                  </a:moveTo>
                  <a:lnTo>
                    <a:pt x="53482" y="1215300"/>
                  </a:lnTo>
                  <a:lnTo>
                    <a:pt x="106817" y="1211645"/>
                  </a:lnTo>
                  <a:lnTo>
                    <a:pt x="159859" y="1205668"/>
                  </a:lnTo>
                  <a:lnTo>
                    <a:pt x="212460" y="1197460"/>
                  </a:lnTo>
                  <a:lnTo>
                    <a:pt x="264474" y="1187116"/>
                  </a:lnTo>
                  <a:lnTo>
                    <a:pt x="315754" y="1174728"/>
                  </a:lnTo>
                  <a:lnTo>
                    <a:pt x="366154" y="1160388"/>
                  </a:lnTo>
                  <a:lnTo>
                    <a:pt x="415526" y="1144190"/>
                  </a:lnTo>
                  <a:lnTo>
                    <a:pt x="463723" y="1126227"/>
                  </a:lnTo>
                  <a:lnTo>
                    <a:pt x="510599" y="1106592"/>
                  </a:lnTo>
                  <a:lnTo>
                    <a:pt x="556008" y="1085377"/>
                  </a:lnTo>
                  <a:lnTo>
                    <a:pt x="599801" y="1062675"/>
                  </a:lnTo>
                  <a:lnTo>
                    <a:pt x="641834" y="1038580"/>
                  </a:lnTo>
                  <a:lnTo>
                    <a:pt x="681957" y="1013183"/>
                  </a:lnTo>
                  <a:lnTo>
                    <a:pt x="720026" y="986579"/>
                  </a:lnTo>
                  <a:lnTo>
                    <a:pt x="755893" y="958861"/>
                  </a:lnTo>
                  <a:lnTo>
                    <a:pt x="789411" y="930120"/>
                  </a:lnTo>
                  <a:lnTo>
                    <a:pt x="820433" y="900449"/>
                  </a:lnTo>
                  <a:lnTo>
                    <a:pt x="848814" y="869943"/>
                  </a:lnTo>
                  <a:lnTo>
                    <a:pt x="874405" y="838694"/>
                  </a:lnTo>
                  <a:lnTo>
                    <a:pt x="897060" y="806793"/>
                  </a:lnTo>
                  <a:lnTo>
                    <a:pt x="932976" y="741414"/>
                  </a:lnTo>
                  <a:lnTo>
                    <a:pt x="955386" y="674548"/>
                  </a:lnTo>
                  <a:lnTo>
                    <a:pt x="963118" y="606938"/>
                  </a:lnTo>
                  <a:lnTo>
                    <a:pt x="960955" y="571109"/>
                  </a:lnTo>
                  <a:lnTo>
                    <a:pt x="944171" y="499892"/>
                  </a:lnTo>
                  <a:lnTo>
                    <a:pt x="911921" y="429997"/>
                  </a:lnTo>
                  <a:lnTo>
                    <a:pt x="890425" y="395821"/>
                  </a:lnTo>
                  <a:lnTo>
                    <a:pt x="865578" y="362306"/>
                  </a:lnTo>
                  <a:lnTo>
                    <a:pt x="837551" y="329562"/>
                  </a:lnTo>
                  <a:lnTo>
                    <a:pt x="806517" y="297700"/>
                  </a:lnTo>
                  <a:lnTo>
                    <a:pt x="772647" y="266829"/>
                  </a:lnTo>
                  <a:lnTo>
                    <a:pt x="736112" y="237061"/>
                  </a:lnTo>
                  <a:lnTo>
                    <a:pt x="697085" y="208504"/>
                  </a:lnTo>
                  <a:lnTo>
                    <a:pt x="655738" y="181269"/>
                  </a:lnTo>
                  <a:lnTo>
                    <a:pt x="612242" y="155467"/>
                  </a:lnTo>
                  <a:lnTo>
                    <a:pt x="566769" y="131208"/>
                  </a:lnTo>
                  <a:lnTo>
                    <a:pt x="519490" y="108601"/>
                  </a:lnTo>
                  <a:lnTo>
                    <a:pt x="470578" y="87758"/>
                  </a:lnTo>
                  <a:lnTo>
                    <a:pt x="420205" y="68787"/>
                  </a:lnTo>
                  <a:lnTo>
                    <a:pt x="368542" y="51800"/>
                  </a:lnTo>
                  <a:lnTo>
                    <a:pt x="315761" y="36907"/>
                  </a:lnTo>
                  <a:lnTo>
                    <a:pt x="262033" y="24217"/>
                  </a:lnTo>
                  <a:lnTo>
                    <a:pt x="207531" y="13841"/>
                  </a:lnTo>
                  <a:lnTo>
                    <a:pt x="152426" y="5889"/>
                  </a:lnTo>
                  <a:lnTo>
                    <a:pt x="96891" y="472"/>
                  </a:lnTo>
                  <a:lnTo>
                    <a:pt x="84199"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68" name="Google Shape;1368;p97"/>
            <p:cNvPicPr preferRelativeResize="0"/>
            <p:nvPr/>
          </p:nvPicPr>
          <p:blipFill rotWithShape="1">
            <a:blip r:embed="rId4">
              <a:alphaModFix/>
            </a:blip>
            <a:srcRect b="0" l="0" r="0" t="0"/>
            <a:stretch/>
          </p:blipFill>
          <p:spPr>
            <a:xfrm>
              <a:off x="6032500" y="2214944"/>
              <a:ext cx="154446" cy="152028"/>
            </a:xfrm>
            <a:prstGeom prst="rect">
              <a:avLst/>
            </a:prstGeom>
            <a:noFill/>
            <a:ln>
              <a:noFill/>
            </a:ln>
          </p:spPr>
        </p:pic>
      </p:grpSp>
      <p:sp>
        <p:nvSpPr>
          <p:cNvPr id="1369" name="Google Shape;1369;p97"/>
          <p:cNvSpPr txBox="1"/>
          <p:nvPr/>
        </p:nvSpPr>
        <p:spPr>
          <a:xfrm>
            <a:off x="8957734" y="5880100"/>
            <a:ext cx="50715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sp>
        <p:nvSpPr>
          <p:cNvPr id="1370" name="Google Shape;1370;p97"/>
          <p:cNvSpPr txBox="1"/>
          <p:nvPr/>
        </p:nvSpPr>
        <p:spPr>
          <a:xfrm>
            <a:off x="8957734" y="4432300"/>
            <a:ext cx="50715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sp>
        <p:nvSpPr>
          <p:cNvPr id="1371" name="Google Shape;1371;p97"/>
          <p:cNvSpPr txBox="1"/>
          <p:nvPr/>
        </p:nvSpPr>
        <p:spPr>
          <a:xfrm>
            <a:off x="8957734" y="3136900"/>
            <a:ext cx="50715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sp>
        <p:nvSpPr>
          <p:cNvPr id="1372" name="Google Shape;1372;p97"/>
          <p:cNvSpPr txBox="1"/>
          <p:nvPr/>
        </p:nvSpPr>
        <p:spPr>
          <a:xfrm>
            <a:off x="8957734" y="1841500"/>
            <a:ext cx="507154"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B050"/>
              </a:buClr>
              <a:buSzPts val="2400"/>
              <a:buFont typeface="Trebuchet MS"/>
              <a:buNone/>
            </a:pPr>
            <a:r>
              <a:rPr b="1" lang="en-US" sz="2400">
                <a:solidFill>
                  <a:srgbClr val="00B050"/>
                </a:solidFill>
                <a:latin typeface="Trebuchet MS"/>
                <a:ea typeface="Trebuchet MS"/>
                <a:cs typeface="Trebuchet MS"/>
                <a:sym typeface="Trebuchet MS"/>
              </a:rPr>
              <a:t>CL</a:t>
            </a:r>
            <a:endParaRPr sz="2400">
              <a:solidFill>
                <a:schemeClr val="dk1"/>
              </a:solidFill>
              <a:latin typeface="Trebuchet MS"/>
              <a:ea typeface="Trebuchet MS"/>
              <a:cs typeface="Trebuchet MS"/>
              <a:sym typeface="Trebuchet MS"/>
            </a:endParaRPr>
          </a:p>
        </p:txBody>
      </p:sp>
      <p:grpSp>
        <p:nvGrpSpPr>
          <p:cNvPr id="1373" name="Google Shape;1373;p97"/>
          <p:cNvGrpSpPr/>
          <p:nvPr/>
        </p:nvGrpSpPr>
        <p:grpSpPr>
          <a:xfrm>
            <a:off x="174150" y="1211652"/>
            <a:ext cx="5702301" cy="4566635"/>
            <a:chOff x="130612" y="1211651"/>
            <a:chExt cx="4276725" cy="4566635"/>
          </a:xfrm>
        </p:grpSpPr>
        <p:sp>
          <p:nvSpPr>
            <p:cNvPr id="1374" name="Google Shape;1374;p97"/>
            <p:cNvSpPr/>
            <p:nvPr/>
          </p:nvSpPr>
          <p:spPr>
            <a:xfrm>
              <a:off x="130612" y="1262166"/>
              <a:ext cx="4276725" cy="4516120"/>
            </a:xfrm>
            <a:custGeom>
              <a:rect b="b" l="l" r="r" t="t"/>
              <a:pathLst>
                <a:path extrusionOk="0" h="4516120" w="4276725">
                  <a:moveTo>
                    <a:pt x="4276287" y="4515825"/>
                  </a:moveTo>
                  <a:lnTo>
                    <a:pt x="4191580" y="4501446"/>
                  </a:lnTo>
                  <a:lnTo>
                    <a:pt x="4107722" y="4486986"/>
                  </a:lnTo>
                  <a:lnTo>
                    <a:pt x="4024710" y="4472443"/>
                  </a:lnTo>
                  <a:lnTo>
                    <a:pt x="3942546" y="4457819"/>
                  </a:lnTo>
                  <a:lnTo>
                    <a:pt x="3861230" y="4443112"/>
                  </a:lnTo>
                  <a:lnTo>
                    <a:pt x="3780760" y="4428322"/>
                  </a:lnTo>
                  <a:lnTo>
                    <a:pt x="3701138" y="4413451"/>
                  </a:lnTo>
                  <a:lnTo>
                    <a:pt x="3622363" y="4398498"/>
                  </a:lnTo>
                  <a:lnTo>
                    <a:pt x="3544436" y="4383462"/>
                  </a:lnTo>
                  <a:lnTo>
                    <a:pt x="3467356" y="4368344"/>
                  </a:lnTo>
                  <a:lnTo>
                    <a:pt x="3391123" y="4353144"/>
                  </a:lnTo>
                  <a:lnTo>
                    <a:pt x="3315738" y="4337861"/>
                  </a:lnTo>
                  <a:lnTo>
                    <a:pt x="3241200" y="4322497"/>
                  </a:lnTo>
                  <a:lnTo>
                    <a:pt x="3167509" y="4307050"/>
                  </a:lnTo>
                  <a:lnTo>
                    <a:pt x="3094666" y="4291521"/>
                  </a:lnTo>
                  <a:lnTo>
                    <a:pt x="3022670" y="4275909"/>
                  </a:lnTo>
                  <a:lnTo>
                    <a:pt x="2951521" y="4260216"/>
                  </a:lnTo>
                  <a:lnTo>
                    <a:pt x="2881220" y="4244440"/>
                  </a:lnTo>
                  <a:lnTo>
                    <a:pt x="2811766" y="4228583"/>
                  </a:lnTo>
                  <a:lnTo>
                    <a:pt x="2743159" y="4212643"/>
                  </a:lnTo>
                  <a:lnTo>
                    <a:pt x="2675400" y="4196620"/>
                  </a:lnTo>
                  <a:lnTo>
                    <a:pt x="2608488" y="4180516"/>
                  </a:lnTo>
                  <a:lnTo>
                    <a:pt x="2542423" y="4164329"/>
                  </a:lnTo>
                  <a:lnTo>
                    <a:pt x="2477206" y="4148060"/>
                  </a:lnTo>
                  <a:lnTo>
                    <a:pt x="2412836" y="4131709"/>
                  </a:lnTo>
                  <a:lnTo>
                    <a:pt x="2349313" y="4115276"/>
                  </a:lnTo>
                  <a:lnTo>
                    <a:pt x="2286638" y="4098761"/>
                  </a:lnTo>
                  <a:lnTo>
                    <a:pt x="2224810" y="4082163"/>
                  </a:lnTo>
                  <a:lnTo>
                    <a:pt x="2163829" y="4065483"/>
                  </a:lnTo>
                  <a:lnTo>
                    <a:pt x="2103696" y="4048721"/>
                  </a:lnTo>
                  <a:lnTo>
                    <a:pt x="2044410" y="4031877"/>
                  </a:lnTo>
                  <a:lnTo>
                    <a:pt x="1985971" y="4014950"/>
                  </a:lnTo>
                  <a:lnTo>
                    <a:pt x="1928380" y="3997942"/>
                  </a:lnTo>
                  <a:lnTo>
                    <a:pt x="1871636" y="3980851"/>
                  </a:lnTo>
                  <a:lnTo>
                    <a:pt x="1815740" y="3963678"/>
                  </a:lnTo>
                  <a:lnTo>
                    <a:pt x="1760690" y="3946423"/>
                  </a:lnTo>
                  <a:lnTo>
                    <a:pt x="1706488" y="3929085"/>
                  </a:lnTo>
                  <a:lnTo>
                    <a:pt x="1653134" y="3911665"/>
                  </a:lnTo>
                  <a:lnTo>
                    <a:pt x="1600627" y="3894163"/>
                  </a:lnTo>
                  <a:lnTo>
                    <a:pt x="1548967" y="3876579"/>
                  </a:lnTo>
                  <a:lnTo>
                    <a:pt x="1498154" y="3858913"/>
                  </a:lnTo>
                  <a:lnTo>
                    <a:pt x="1448189" y="3841165"/>
                  </a:lnTo>
                  <a:lnTo>
                    <a:pt x="1399071" y="3823334"/>
                  </a:lnTo>
                  <a:lnTo>
                    <a:pt x="1350800" y="3805421"/>
                  </a:lnTo>
                  <a:lnTo>
                    <a:pt x="1303377" y="3787426"/>
                  </a:lnTo>
                  <a:lnTo>
                    <a:pt x="1256801" y="3769349"/>
                  </a:lnTo>
                  <a:lnTo>
                    <a:pt x="1211073" y="3751189"/>
                  </a:lnTo>
                  <a:lnTo>
                    <a:pt x="1166192" y="3732947"/>
                  </a:lnTo>
                  <a:lnTo>
                    <a:pt x="1122158" y="3714623"/>
                  </a:lnTo>
                  <a:lnTo>
                    <a:pt x="1078971" y="3696217"/>
                  </a:lnTo>
                  <a:lnTo>
                    <a:pt x="1036632" y="3677729"/>
                  </a:lnTo>
                  <a:lnTo>
                    <a:pt x="995140" y="3659158"/>
                  </a:lnTo>
                  <a:lnTo>
                    <a:pt x="954496" y="3640506"/>
                  </a:lnTo>
                  <a:lnTo>
                    <a:pt x="914698" y="3621771"/>
                  </a:lnTo>
                  <a:lnTo>
                    <a:pt x="875749" y="3602954"/>
                  </a:lnTo>
                  <a:lnTo>
                    <a:pt x="837646" y="3584054"/>
                  </a:lnTo>
                  <a:lnTo>
                    <a:pt x="800391" y="3565073"/>
                  </a:lnTo>
                  <a:lnTo>
                    <a:pt x="763983" y="3546009"/>
                  </a:lnTo>
                  <a:lnTo>
                    <a:pt x="728423" y="3526863"/>
                  </a:lnTo>
                  <a:lnTo>
                    <a:pt x="693709" y="3507635"/>
                  </a:lnTo>
                  <a:lnTo>
                    <a:pt x="659844" y="3488325"/>
                  </a:lnTo>
                  <a:lnTo>
                    <a:pt x="626825" y="3468932"/>
                  </a:lnTo>
                  <a:lnTo>
                    <a:pt x="563330" y="3429900"/>
                  </a:lnTo>
                  <a:lnTo>
                    <a:pt x="503224" y="3390540"/>
                  </a:lnTo>
                  <a:lnTo>
                    <a:pt x="446508" y="3350850"/>
                  </a:lnTo>
                  <a:lnTo>
                    <a:pt x="393181" y="3310832"/>
                  </a:lnTo>
                  <a:lnTo>
                    <a:pt x="343244" y="3270485"/>
                  </a:lnTo>
                  <a:lnTo>
                    <a:pt x="296695" y="3229810"/>
                  </a:lnTo>
                  <a:lnTo>
                    <a:pt x="253537" y="3188805"/>
                  </a:lnTo>
                  <a:lnTo>
                    <a:pt x="213767" y="3147472"/>
                  </a:lnTo>
                  <a:lnTo>
                    <a:pt x="177387" y="3105809"/>
                  </a:lnTo>
                  <a:lnTo>
                    <a:pt x="144396" y="3063818"/>
                  </a:lnTo>
                  <a:lnTo>
                    <a:pt x="114795" y="3021498"/>
                  </a:lnTo>
                  <a:lnTo>
                    <a:pt x="88583" y="2978850"/>
                  </a:lnTo>
                  <a:lnTo>
                    <a:pt x="65760" y="2935872"/>
                  </a:lnTo>
                  <a:lnTo>
                    <a:pt x="46326" y="2892566"/>
                  </a:lnTo>
                  <a:lnTo>
                    <a:pt x="30282" y="2848931"/>
                  </a:lnTo>
                  <a:lnTo>
                    <a:pt x="17628" y="2804967"/>
                  </a:lnTo>
                  <a:lnTo>
                    <a:pt x="8362" y="2760674"/>
                  </a:lnTo>
                  <a:lnTo>
                    <a:pt x="2486" y="2716053"/>
                  </a:lnTo>
                  <a:lnTo>
                    <a:pt x="0" y="2671102"/>
                  </a:lnTo>
                  <a:lnTo>
                    <a:pt x="27" y="2648504"/>
                  </a:lnTo>
                  <a:lnTo>
                    <a:pt x="2625" y="2603060"/>
                  </a:lnTo>
                  <a:lnTo>
                    <a:pt x="8611" y="2557288"/>
                  </a:lnTo>
                  <a:lnTo>
                    <a:pt x="17987" y="2511187"/>
                  </a:lnTo>
                  <a:lnTo>
                    <a:pt x="30753" y="2464757"/>
                  </a:lnTo>
                  <a:lnTo>
                    <a:pt x="46907" y="2417998"/>
                  </a:lnTo>
                  <a:lnTo>
                    <a:pt x="66452" y="2370910"/>
                  </a:lnTo>
                  <a:lnTo>
                    <a:pt x="89385" y="2323494"/>
                  </a:lnTo>
                  <a:lnTo>
                    <a:pt x="115708" y="2275749"/>
                  </a:lnTo>
                  <a:lnTo>
                    <a:pt x="145420" y="2227675"/>
                  </a:lnTo>
                  <a:lnTo>
                    <a:pt x="178521" y="2179272"/>
                  </a:lnTo>
                  <a:lnTo>
                    <a:pt x="215012" y="2130540"/>
                  </a:lnTo>
                  <a:lnTo>
                    <a:pt x="254893" y="2081480"/>
                  </a:lnTo>
                  <a:lnTo>
                    <a:pt x="298162" y="2032090"/>
                  </a:lnTo>
                  <a:lnTo>
                    <a:pt x="344821" y="1982372"/>
                  </a:lnTo>
                  <a:lnTo>
                    <a:pt x="394869" y="1932325"/>
                  </a:lnTo>
                  <a:lnTo>
                    <a:pt x="448307" y="1881949"/>
                  </a:lnTo>
                  <a:lnTo>
                    <a:pt x="505134" y="1831245"/>
                  </a:lnTo>
                  <a:lnTo>
                    <a:pt x="534818" y="1805769"/>
                  </a:lnTo>
                  <a:lnTo>
                    <a:pt x="565350" y="1780212"/>
                  </a:lnTo>
                  <a:lnTo>
                    <a:pt x="596729" y="1754572"/>
                  </a:lnTo>
                  <a:lnTo>
                    <a:pt x="628956" y="1728849"/>
                  </a:lnTo>
                  <a:lnTo>
                    <a:pt x="662030" y="1703045"/>
                  </a:lnTo>
                  <a:lnTo>
                    <a:pt x="695951" y="1677158"/>
                  </a:lnTo>
                  <a:lnTo>
                    <a:pt x="730719" y="1651190"/>
                  </a:lnTo>
                  <a:lnTo>
                    <a:pt x="766335" y="1625139"/>
                  </a:lnTo>
                  <a:lnTo>
                    <a:pt x="802798" y="1599005"/>
                  </a:lnTo>
                  <a:lnTo>
                    <a:pt x="840109" y="1572790"/>
                  </a:lnTo>
                  <a:lnTo>
                    <a:pt x="878267" y="1546492"/>
                  </a:lnTo>
                  <a:lnTo>
                    <a:pt x="917272" y="1520112"/>
                  </a:lnTo>
                  <a:lnTo>
                    <a:pt x="957124" y="1493650"/>
                  </a:lnTo>
                  <a:lnTo>
                    <a:pt x="997824" y="1467106"/>
                  </a:lnTo>
                  <a:lnTo>
                    <a:pt x="1039371" y="1440480"/>
                  </a:lnTo>
                  <a:lnTo>
                    <a:pt x="1081766" y="1413771"/>
                  </a:lnTo>
                  <a:lnTo>
                    <a:pt x="1125008" y="1386980"/>
                  </a:lnTo>
                  <a:lnTo>
                    <a:pt x="1169097" y="1360107"/>
                  </a:lnTo>
                  <a:lnTo>
                    <a:pt x="1214034" y="1333152"/>
                  </a:lnTo>
                  <a:lnTo>
                    <a:pt x="1259817" y="1306115"/>
                  </a:lnTo>
                  <a:lnTo>
                    <a:pt x="1306449" y="1278995"/>
                  </a:lnTo>
                  <a:lnTo>
                    <a:pt x="1353927" y="1251793"/>
                  </a:lnTo>
                  <a:lnTo>
                    <a:pt x="1402253" y="1224509"/>
                  </a:lnTo>
                  <a:lnTo>
                    <a:pt x="1451426" y="1197143"/>
                  </a:lnTo>
                  <a:lnTo>
                    <a:pt x="1501447" y="1169694"/>
                  </a:lnTo>
                  <a:lnTo>
                    <a:pt x="1552315" y="1142164"/>
                  </a:lnTo>
                  <a:lnTo>
                    <a:pt x="1604030" y="1114551"/>
                  </a:lnTo>
                  <a:lnTo>
                    <a:pt x="1656593" y="1086856"/>
                  </a:lnTo>
                  <a:lnTo>
                    <a:pt x="1710003" y="1059078"/>
                  </a:lnTo>
                  <a:lnTo>
                    <a:pt x="1764260" y="1031219"/>
                  </a:lnTo>
                  <a:lnTo>
                    <a:pt x="1819365" y="1003277"/>
                  </a:lnTo>
                  <a:lnTo>
                    <a:pt x="1875317" y="975253"/>
                  </a:lnTo>
                  <a:lnTo>
                    <a:pt x="1932116" y="947147"/>
                  </a:lnTo>
                  <a:lnTo>
                    <a:pt x="1989762" y="918959"/>
                  </a:lnTo>
                  <a:lnTo>
                    <a:pt x="2048256" y="890688"/>
                  </a:lnTo>
                  <a:lnTo>
                    <a:pt x="2107598" y="862336"/>
                  </a:lnTo>
                  <a:lnTo>
                    <a:pt x="2167786" y="833901"/>
                  </a:lnTo>
                  <a:lnTo>
                    <a:pt x="2228822" y="805384"/>
                  </a:lnTo>
                  <a:lnTo>
                    <a:pt x="2290706" y="776784"/>
                  </a:lnTo>
                  <a:lnTo>
                    <a:pt x="2353436" y="748103"/>
                  </a:lnTo>
                  <a:lnTo>
                    <a:pt x="2417014" y="719339"/>
                  </a:lnTo>
                  <a:lnTo>
                    <a:pt x="2481439" y="690493"/>
                  </a:lnTo>
                  <a:lnTo>
                    <a:pt x="2546712" y="661565"/>
                  </a:lnTo>
                  <a:lnTo>
                    <a:pt x="2612832" y="632555"/>
                  </a:lnTo>
                  <a:lnTo>
                    <a:pt x="2679799" y="603462"/>
                  </a:lnTo>
                  <a:lnTo>
                    <a:pt x="2747614" y="574288"/>
                  </a:lnTo>
                  <a:lnTo>
                    <a:pt x="2816276" y="545031"/>
                  </a:lnTo>
                  <a:lnTo>
                    <a:pt x="2885785" y="515692"/>
                  </a:lnTo>
                  <a:lnTo>
                    <a:pt x="2956142" y="486270"/>
                  </a:lnTo>
                  <a:lnTo>
                    <a:pt x="3027346" y="456767"/>
                  </a:lnTo>
                  <a:lnTo>
                    <a:pt x="3099397" y="427181"/>
                  </a:lnTo>
                  <a:lnTo>
                    <a:pt x="3172296" y="397513"/>
                  </a:lnTo>
                  <a:lnTo>
                    <a:pt x="3246042" y="367763"/>
                  </a:lnTo>
                  <a:lnTo>
                    <a:pt x="3320636" y="337931"/>
                  </a:lnTo>
                  <a:lnTo>
                    <a:pt x="3396076" y="308016"/>
                  </a:lnTo>
                  <a:lnTo>
                    <a:pt x="3472364" y="278019"/>
                  </a:lnTo>
                  <a:lnTo>
                    <a:pt x="3549500" y="247940"/>
                  </a:lnTo>
                  <a:lnTo>
                    <a:pt x="3627482" y="217779"/>
                  </a:lnTo>
                  <a:lnTo>
                    <a:pt x="3706312" y="187536"/>
                  </a:lnTo>
                  <a:lnTo>
                    <a:pt x="3785990" y="157210"/>
                  </a:lnTo>
                  <a:lnTo>
                    <a:pt x="3866515" y="126802"/>
                  </a:lnTo>
                  <a:lnTo>
                    <a:pt x="3947887" y="96312"/>
                  </a:lnTo>
                  <a:lnTo>
                    <a:pt x="4030106" y="65740"/>
                  </a:lnTo>
                  <a:lnTo>
                    <a:pt x="4113173" y="35086"/>
                  </a:lnTo>
                  <a:lnTo>
                    <a:pt x="4197087" y="4349"/>
                  </a:lnTo>
                  <a:lnTo>
                    <a:pt x="4209046" y="0"/>
                  </a:lnTo>
                </a:path>
              </a:pathLst>
            </a:custGeom>
            <a:noFill/>
            <a:ln cap="flat" cmpd="sng" w="25400">
              <a:solidFill>
                <a:srgbClr val="0070C0"/>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5" name="Google Shape;1375;p97"/>
            <p:cNvPicPr preferRelativeResize="0"/>
            <p:nvPr/>
          </p:nvPicPr>
          <p:blipFill rotWithShape="1">
            <a:blip r:embed="rId5">
              <a:alphaModFix/>
            </a:blip>
            <a:srcRect b="0" l="0" r="0" t="0"/>
            <a:stretch/>
          </p:blipFill>
          <p:spPr>
            <a:xfrm>
              <a:off x="4242670" y="1211651"/>
              <a:ext cx="164230" cy="144923"/>
            </a:xfrm>
            <a:prstGeom prst="rect">
              <a:avLst/>
            </a:prstGeom>
            <a:noFill/>
            <a:ln>
              <a:noFill/>
            </a:ln>
          </p:spPr>
        </p:pic>
      </p:grpSp>
      <p:sp>
        <p:nvSpPr>
          <p:cNvPr id="1376" name="Google Shape;1376;p97"/>
          <p:cNvSpPr txBox="1"/>
          <p:nvPr/>
        </p:nvSpPr>
        <p:spPr>
          <a:xfrm>
            <a:off x="1778000" y="5270500"/>
            <a:ext cx="516467"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sp>
        <p:nvSpPr>
          <p:cNvPr id="1377" name="Google Shape;1377;p97"/>
          <p:cNvSpPr txBox="1"/>
          <p:nvPr/>
        </p:nvSpPr>
        <p:spPr>
          <a:xfrm>
            <a:off x="3911600" y="4660900"/>
            <a:ext cx="516467"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grpSp>
        <p:nvGrpSpPr>
          <p:cNvPr id="1378" name="Google Shape;1378;p97"/>
          <p:cNvGrpSpPr/>
          <p:nvPr/>
        </p:nvGrpSpPr>
        <p:grpSpPr>
          <a:xfrm>
            <a:off x="3998702" y="1425074"/>
            <a:ext cx="1877907" cy="1881267"/>
            <a:chOff x="2999026" y="1425073"/>
            <a:chExt cx="1408430" cy="1881267"/>
          </a:xfrm>
        </p:grpSpPr>
        <p:sp>
          <p:nvSpPr>
            <p:cNvPr id="1379" name="Google Shape;1379;p97"/>
            <p:cNvSpPr/>
            <p:nvPr/>
          </p:nvSpPr>
          <p:spPr>
            <a:xfrm>
              <a:off x="2999026" y="1462935"/>
              <a:ext cx="1408430" cy="1843405"/>
            </a:xfrm>
            <a:custGeom>
              <a:rect b="b" l="l" r="r" t="t"/>
              <a:pathLst>
                <a:path extrusionOk="0" h="1843404" w="1408429">
                  <a:moveTo>
                    <a:pt x="1407866" y="1842993"/>
                  </a:moveTo>
                  <a:lnTo>
                    <a:pt x="1347440" y="1839831"/>
                  </a:lnTo>
                  <a:lnTo>
                    <a:pt x="1288340" y="1836290"/>
                  </a:lnTo>
                  <a:lnTo>
                    <a:pt x="1230565" y="1832370"/>
                  </a:lnTo>
                  <a:lnTo>
                    <a:pt x="1174115" y="1828073"/>
                  </a:lnTo>
                  <a:lnTo>
                    <a:pt x="1118990" y="1823398"/>
                  </a:lnTo>
                  <a:lnTo>
                    <a:pt x="1065191" y="1818344"/>
                  </a:lnTo>
                  <a:lnTo>
                    <a:pt x="1012717" y="1812913"/>
                  </a:lnTo>
                  <a:lnTo>
                    <a:pt x="961569" y="1807103"/>
                  </a:lnTo>
                  <a:lnTo>
                    <a:pt x="911746" y="1800915"/>
                  </a:lnTo>
                  <a:lnTo>
                    <a:pt x="863248" y="1794349"/>
                  </a:lnTo>
                  <a:lnTo>
                    <a:pt x="816075" y="1787405"/>
                  </a:lnTo>
                  <a:lnTo>
                    <a:pt x="770228" y="1780082"/>
                  </a:lnTo>
                  <a:lnTo>
                    <a:pt x="725706" y="1772382"/>
                  </a:lnTo>
                  <a:lnTo>
                    <a:pt x="682510" y="1764303"/>
                  </a:lnTo>
                  <a:lnTo>
                    <a:pt x="640639" y="1755847"/>
                  </a:lnTo>
                  <a:lnTo>
                    <a:pt x="600093" y="1747012"/>
                  </a:lnTo>
                  <a:lnTo>
                    <a:pt x="560873" y="1737799"/>
                  </a:lnTo>
                  <a:lnTo>
                    <a:pt x="522977" y="1728208"/>
                  </a:lnTo>
                  <a:lnTo>
                    <a:pt x="451163" y="1707891"/>
                  </a:lnTo>
                  <a:lnTo>
                    <a:pt x="384650" y="1686062"/>
                  </a:lnTo>
                  <a:lnTo>
                    <a:pt x="323439" y="1662721"/>
                  </a:lnTo>
                  <a:lnTo>
                    <a:pt x="267528" y="1637867"/>
                  </a:lnTo>
                  <a:lnTo>
                    <a:pt x="216919" y="1611500"/>
                  </a:lnTo>
                  <a:lnTo>
                    <a:pt x="171612" y="1583621"/>
                  </a:lnTo>
                  <a:lnTo>
                    <a:pt x="131606" y="1554229"/>
                  </a:lnTo>
                  <a:lnTo>
                    <a:pt x="96901" y="1523325"/>
                  </a:lnTo>
                  <a:lnTo>
                    <a:pt x="67497" y="1490908"/>
                  </a:lnTo>
                  <a:lnTo>
                    <a:pt x="43395" y="1456979"/>
                  </a:lnTo>
                  <a:lnTo>
                    <a:pt x="24594" y="1421537"/>
                  </a:lnTo>
                  <a:lnTo>
                    <a:pt x="11095" y="1384583"/>
                  </a:lnTo>
                  <a:lnTo>
                    <a:pt x="2896" y="1346116"/>
                  </a:lnTo>
                  <a:lnTo>
                    <a:pt x="0" y="1306137"/>
                  </a:lnTo>
                  <a:lnTo>
                    <a:pt x="539" y="1285580"/>
                  </a:lnTo>
                  <a:lnTo>
                    <a:pt x="5594" y="1243332"/>
                  </a:lnTo>
                  <a:lnTo>
                    <a:pt x="15951" y="1199572"/>
                  </a:lnTo>
                  <a:lnTo>
                    <a:pt x="31609" y="1154299"/>
                  </a:lnTo>
                  <a:lnTo>
                    <a:pt x="52568" y="1107513"/>
                  </a:lnTo>
                  <a:lnTo>
                    <a:pt x="78828" y="1059215"/>
                  </a:lnTo>
                  <a:lnTo>
                    <a:pt x="110390" y="1009404"/>
                  </a:lnTo>
                  <a:lnTo>
                    <a:pt x="147253" y="958081"/>
                  </a:lnTo>
                  <a:lnTo>
                    <a:pt x="189418" y="905245"/>
                  </a:lnTo>
                  <a:lnTo>
                    <a:pt x="236884" y="850897"/>
                  </a:lnTo>
                  <a:lnTo>
                    <a:pt x="289651" y="795036"/>
                  </a:lnTo>
                  <a:lnTo>
                    <a:pt x="318023" y="766539"/>
                  </a:lnTo>
                  <a:lnTo>
                    <a:pt x="347720" y="737663"/>
                  </a:lnTo>
                  <a:lnTo>
                    <a:pt x="378742" y="708409"/>
                  </a:lnTo>
                  <a:lnTo>
                    <a:pt x="411090" y="678777"/>
                  </a:lnTo>
                  <a:lnTo>
                    <a:pt x="444763" y="648767"/>
                  </a:lnTo>
                  <a:lnTo>
                    <a:pt x="479761" y="618379"/>
                  </a:lnTo>
                  <a:lnTo>
                    <a:pt x="516085" y="587613"/>
                  </a:lnTo>
                  <a:lnTo>
                    <a:pt x="553734" y="556468"/>
                  </a:lnTo>
                  <a:lnTo>
                    <a:pt x="592708" y="524946"/>
                  </a:lnTo>
                  <a:lnTo>
                    <a:pt x="633007" y="493045"/>
                  </a:lnTo>
                  <a:lnTo>
                    <a:pt x="674632" y="460766"/>
                  </a:lnTo>
                  <a:lnTo>
                    <a:pt x="717583" y="428109"/>
                  </a:lnTo>
                  <a:lnTo>
                    <a:pt x="761858" y="395074"/>
                  </a:lnTo>
                  <a:lnTo>
                    <a:pt x="807459" y="361661"/>
                  </a:lnTo>
                  <a:lnTo>
                    <a:pt x="854386" y="327869"/>
                  </a:lnTo>
                  <a:lnTo>
                    <a:pt x="902637" y="293700"/>
                  </a:lnTo>
                  <a:lnTo>
                    <a:pt x="952214" y="259152"/>
                  </a:lnTo>
                  <a:lnTo>
                    <a:pt x="1003117" y="224226"/>
                  </a:lnTo>
                  <a:lnTo>
                    <a:pt x="1055344" y="188922"/>
                  </a:lnTo>
                  <a:lnTo>
                    <a:pt x="1108897" y="153240"/>
                  </a:lnTo>
                  <a:lnTo>
                    <a:pt x="1163776" y="117180"/>
                  </a:lnTo>
                  <a:lnTo>
                    <a:pt x="1219979" y="80742"/>
                  </a:lnTo>
                  <a:lnTo>
                    <a:pt x="1277508" y="43925"/>
                  </a:lnTo>
                  <a:lnTo>
                    <a:pt x="1336363" y="6731"/>
                  </a:lnTo>
                  <a:lnTo>
                    <a:pt x="1347156" y="0"/>
                  </a:lnTo>
                </a:path>
              </a:pathLst>
            </a:custGeom>
            <a:noFill/>
            <a:ln cap="flat" cmpd="sng" w="25400">
              <a:solidFill>
                <a:srgbClr val="4A7EBB"/>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80" name="Google Shape;1380;p97"/>
            <p:cNvPicPr preferRelativeResize="0"/>
            <p:nvPr/>
          </p:nvPicPr>
          <p:blipFill rotWithShape="1">
            <a:blip r:embed="rId6">
              <a:alphaModFix/>
            </a:blip>
            <a:srcRect b="0" l="0" r="0" t="0"/>
            <a:stretch/>
          </p:blipFill>
          <p:spPr>
            <a:xfrm>
              <a:off x="4243375" y="1425073"/>
              <a:ext cx="163517" cy="138848"/>
            </a:xfrm>
            <a:prstGeom prst="rect">
              <a:avLst/>
            </a:prstGeom>
            <a:noFill/>
            <a:ln>
              <a:noFill/>
            </a:ln>
          </p:spPr>
        </p:pic>
      </p:grpSp>
      <p:sp>
        <p:nvSpPr>
          <p:cNvPr id="1381" name="Google Shape;1381;p97"/>
          <p:cNvSpPr txBox="1"/>
          <p:nvPr/>
        </p:nvSpPr>
        <p:spPr>
          <a:xfrm>
            <a:off x="3606800" y="2832100"/>
            <a:ext cx="516467"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grpSp>
        <p:nvGrpSpPr>
          <p:cNvPr id="1382" name="Google Shape;1382;p97"/>
          <p:cNvGrpSpPr/>
          <p:nvPr/>
        </p:nvGrpSpPr>
        <p:grpSpPr>
          <a:xfrm>
            <a:off x="2566927" y="610508"/>
            <a:ext cx="3360399" cy="4131153"/>
            <a:chOff x="1925194" y="610507"/>
            <a:chExt cx="2520299" cy="4131153"/>
          </a:xfrm>
        </p:grpSpPr>
        <p:sp>
          <p:nvSpPr>
            <p:cNvPr id="1383" name="Google Shape;1383;p97"/>
            <p:cNvSpPr/>
            <p:nvPr/>
          </p:nvSpPr>
          <p:spPr>
            <a:xfrm>
              <a:off x="1925194" y="686215"/>
              <a:ext cx="2507615" cy="1295400"/>
            </a:xfrm>
            <a:custGeom>
              <a:rect b="b" l="l" r="r" t="t"/>
              <a:pathLst>
                <a:path extrusionOk="0" h="1295400" w="2507615">
                  <a:moveTo>
                    <a:pt x="2507105" y="1294984"/>
                  </a:moveTo>
                  <a:lnTo>
                    <a:pt x="2441136" y="1294687"/>
                  </a:lnTo>
                  <a:lnTo>
                    <a:pt x="2375206" y="1293802"/>
                  </a:lnTo>
                  <a:lnTo>
                    <a:pt x="2309359" y="1292340"/>
                  </a:lnTo>
                  <a:lnTo>
                    <a:pt x="2243633" y="1290312"/>
                  </a:lnTo>
                  <a:lnTo>
                    <a:pt x="2178069" y="1287727"/>
                  </a:lnTo>
                  <a:lnTo>
                    <a:pt x="2112708" y="1284597"/>
                  </a:lnTo>
                  <a:lnTo>
                    <a:pt x="2047592" y="1280932"/>
                  </a:lnTo>
                  <a:lnTo>
                    <a:pt x="1982759" y="1276742"/>
                  </a:lnTo>
                  <a:lnTo>
                    <a:pt x="1918252" y="1272038"/>
                  </a:lnTo>
                  <a:lnTo>
                    <a:pt x="1854109" y="1266830"/>
                  </a:lnTo>
                  <a:lnTo>
                    <a:pt x="1790373" y="1261129"/>
                  </a:lnTo>
                  <a:lnTo>
                    <a:pt x="1727084" y="1254946"/>
                  </a:lnTo>
                  <a:lnTo>
                    <a:pt x="1664282" y="1248290"/>
                  </a:lnTo>
                  <a:lnTo>
                    <a:pt x="1602009" y="1241173"/>
                  </a:lnTo>
                  <a:lnTo>
                    <a:pt x="1540303" y="1233604"/>
                  </a:lnTo>
                  <a:lnTo>
                    <a:pt x="1479207" y="1225595"/>
                  </a:lnTo>
                  <a:lnTo>
                    <a:pt x="1418761" y="1217156"/>
                  </a:lnTo>
                  <a:lnTo>
                    <a:pt x="1359005" y="1208297"/>
                  </a:lnTo>
                  <a:lnTo>
                    <a:pt x="1299980" y="1199029"/>
                  </a:lnTo>
                  <a:lnTo>
                    <a:pt x="1241727" y="1189362"/>
                  </a:lnTo>
                  <a:lnTo>
                    <a:pt x="1184286" y="1179307"/>
                  </a:lnTo>
                  <a:lnTo>
                    <a:pt x="1127698" y="1168874"/>
                  </a:lnTo>
                  <a:lnTo>
                    <a:pt x="1072004" y="1158074"/>
                  </a:lnTo>
                  <a:lnTo>
                    <a:pt x="1017243" y="1146917"/>
                  </a:lnTo>
                  <a:lnTo>
                    <a:pt x="963458" y="1135414"/>
                  </a:lnTo>
                  <a:lnTo>
                    <a:pt x="910687" y="1123575"/>
                  </a:lnTo>
                  <a:lnTo>
                    <a:pt x="858973" y="1111411"/>
                  </a:lnTo>
                  <a:lnTo>
                    <a:pt x="808355" y="1098932"/>
                  </a:lnTo>
                  <a:lnTo>
                    <a:pt x="758874" y="1086149"/>
                  </a:lnTo>
                  <a:lnTo>
                    <a:pt x="710571" y="1073072"/>
                  </a:lnTo>
                  <a:lnTo>
                    <a:pt x="663487" y="1059712"/>
                  </a:lnTo>
                  <a:lnTo>
                    <a:pt x="617662" y="1046079"/>
                  </a:lnTo>
                  <a:lnTo>
                    <a:pt x="573136" y="1032184"/>
                  </a:lnTo>
                  <a:lnTo>
                    <a:pt x="529950" y="1018037"/>
                  </a:lnTo>
                  <a:lnTo>
                    <a:pt x="488145" y="1003648"/>
                  </a:lnTo>
                  <a:lnTo>
                    <a:pt x="447762" y="989029"/>
                  </a:lnTo>
                  <a:lnTo>
                    <a:pt x="408841" y="974189"/>
                  </a:lnTo>
                  <a:lnTo>
                    <a:pt x="371423" y="959140"/>
                  </a:lnTo>
                  <a:lnTo>
                    <a:pt x="335547" y="943891"/>
                  </a:lnTo>
                  <a:lnTo>
                    <a:pt x="268589" y="912837"/>
                  </a:lnTo>
                  <a:lnTo>
                    <a:pt x="208292" y="881112"/>
                  </a:lnTo>
                  <a:lnTo>
                    <a:pt x="154980" y="848799"/>
                  </a:lnTo>
                  <a:lnTo>
                    <a:pt x="108979" y="815983"/>
                  </a:lnTo>
                  <a:lnTo>
                    <a:pt x="70613" y="782747"/>
                  </a:lnTo>
                  <a:lnTo>
                    <a:pt x="40207" y="749175"/>
                  </a:lnTo>
                  <a:lnTo>
                    <a:pt x="18086" y="715351"/>
                  </a:lnTo>
                  <a:lnTo>
                    <a:pt x="1150" y="664327"/>
                  </a:lnTo>
                  <a:lnTo>
                    <a:pt x="0" y="647284"/>
                  </a:lnTo>
                  <a:lnTo>
                    <a:pt x="1218" y="629699"/>
                  </a:lnTo>
                  <a:lnTo>
                    <a:pt x="19142" y="577060"/>
                  </a:lnTo>
                  <a:lnTo>
                    <a:pt x="42538" y="542179"/>
                  </a:lnTo>
                  <a:lnTo>
                    <a:pt x="74677" y="507574"/>
                  </a:lnTo>
                  <a:lnTo>
                    <a:pt x="115204" y="473338"/>
                  </a:lnTo>
                  <a:lnTo>
                    <a:pt x="163763" y="439563"/>
                  </a:lnTo>
                  <a:lnTo>
                    <a:pt x="220000" y="406341"/>
                  </a:lnTo>
                  <a:lnTo>
                    <a:pt x="283560" y="373765"/>
                  </a:lnTo>
                  <a:lnTo>
                    <a:pt x="354087" y="341926"/>
                  </a:lnTo>
                  <a:lnTo>
                    <a:pt x="391852" y="326312"/>
                  </a:lnTo>
                  <a:lnTo>
                    <a:pt x="431227" y="310917"/>
                  </a:lnTo>
                  <a:lnTo>
                    <a:pt x="472165" y="295753"/>
                  </a:lnTo>
                  <a:lnTo>
                    <a:pt x="514623" y="280830"/>
                  </a:lnTo>
                  <a:lnTo>
                    <a:pt x="558557" y="266161"/>
                  </a:lnTo>
                  <a:lnTo>
                    <a:pt x="603922" y="251757"/>
                  </a:lnTo>
                  <a:lnTo>
                    <a:pt x="650674" y="237630"/>
                  </a:lnTo>
                  <a:lnTo>
                    <a:pt x="698768" y="223791"/>
                  </a:lnTo>
                  <a:lnTo>
                    <a:pt x="748160" y="210252"/>
                  </a:lnTo>
                  <a:lnTo>
                    <a:pt x="798806" y="197024"/>
                  </a:lnTo>
                  <a:lnTo>
                    <a:pt x="850661" y="184118"/>
                  </a:lnTo>
                  <a:lnTo>
                    <a:pt x="903681" y="171547"/>
                  </a:lnTo>
                  <a:lnTo>
                    <a:pt x="957821" y="159321"/>
                  </a:lnTo>
                  <a:lnTo>
                    <a:pt x="1013038" y="147453"/>
                  </a:lnTo>
                  <a:lnTo>
                    <a:pt x="1069286" y="135954"/>
                  </a:lnTo>
                  <a:lnTo>
                    <a:pt x="1126521" y="124835"/>
                  </a:lnTo>
                  <a:lnTo>
                    <a:pt x="1184700" y="114107"/>
                  </a:lnTo>
                  <a:lnTo>
                    <a:pt x="1243776" y="103784"/>
                  </a:lnTo>
                  <a:lnTo>
                    <a:pt x="1303707" y="93875"/>
                  </a:lnTo>
                  <a:lnTo>
                    <a:pt x="1364448" y="84392"/>
                  </a:lnTo>
                  <a:lnTo>
                    <a:pt x="1425954" y="75348"/>
                  </a:lnTo>
                  <a:lnTo>
                    <a:pt x="1488181" y="66753"/>
                  </a:lnTo>
                  <a:lnTo>
                    <a:pt x="1551085" y="58619"/>
                  </a:lnTo>
                  <a:lnTo>
                    <a:pt x="1614621" y="50957"/>
                  </a:lnTo>
                  <a:lnTo>
                    <a:pt x="1678745" y="43780"/>
                  </a:lnTo>
                  <a:lnTo>
                    <a:pt x="1743412" y="37098"/>
                  </a:lnTo>
                  <a:lnTo>
                    <a:pt x="1808578" y="30923"/>
                  </a:lnTo>
                  <a:lnTo>
                    <a:pt x="1874199" y="25267"/>
                  </a:lnTo>
                  <a:lnTo>
                    <a:pt x="1940230" y="20142"/>
                  </a:lnTo>
                  <a:lnTo>
                    <a:pt x="2006627" y="15557"/>
                  </a:lnTo>
                  <a:lnTo>
                    <a:pt x="2073345" y="11526"/>
                  </a:lnTo>
                  <a:lnTo>
                    <a:pt x="2140341" y="8060"/>
                  </a:lnTo>
                  <a:lnTo>
                    <a:pt x="2207569" y="5170"/>
                  </a:lnTo>
                  <a:lnTo>
                    <a:pt x="2274986" y="2868"/>
                  </a:lnTo>
                  <a:lnTo>
                    <a:pt x="2342547" y="1165"/>
                  </a:lnTo>
                  <a:lnTo>
                    <a:pt x="2410207" y="73"/>
                  </a:lnTo>
                  <a:lnTo>
                    <a:pt x="2422857" y="0"/>
                  </a:lnTo>
                </a:path>
              </a:pathLst>
            </a:custGeom>
            <a:noFill/>
            <a:ln cap="flat" cmpd="sng" w="25400">
              <a:solidFill>
                <a:srgbClr val="4A7EBB"/>
              </a:solidFill>
              <a:prstDash val="lg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84" name="Google Shape;1384;p97"/>
            <p:cNvPicPr preferRelativeResize="0"/>
            <p:nvPr/>
          </p:nvPicPr>
          <p:blipFill rotWithShape="1">
            <a:blip r:embed="rId7">
              <a:alphaModFix/>
            </a:blip>
            <a:srcRect b="0" l="0" r="0" t="0"/>
            <a:stretch/>
          </p:blipFill>
          <p:spPr>
            <a:xfrm>
              <a:off x="4266979" y="610507"/>
              <a:ext cx="152620" cy="152131"/>
            </a:xfrm>
            <a:prstGeom prst="rect">
              <a:avLst/>
            </a:prstGeom>
            <a:noFill/>
            <a:ln>
              <a:noFill/>
            </a:ln>
          </p:spPr>
        </p:pic>
        <p:pic>
          <p:nvPicPr>
            <p:cNvPr id="1385" name="Google Shape;1385;p97"/>
            <p:cNvPicPr preferRelativeResize="0"/>
            <p:nvPr/>
          </p:nvPicPr>
          <p:blipFill rotWithShape="1">
            <a:blip r:embed="rId8">
              <a:alphaModFix/>
            </a:blip>
            <a:srcRect b="0" l="0" r="0" t="0"/>
            <a:stretch/>
          </p:blipFill>
          <p:spPr>
            <a:xfrm>
              <a:off x="1939328" y="3300539"/>
              <a:ext cx="2506165" cy="1441121"/>
            </a:xfrm>
            <a:prstGeom prst="rect">
              <a:avLst/>
            </a:prstGeom>
            <a:noFill/>
            <a:ln>
              <a:noFill/>
            </a:ln>
          </p:spPr>
        </p:pic>
        <p:sp>
          <p:nvSpPr>
            <p:cNvPr id="1386" name="Google Shape;1386;p97"/>
            <p:cNvSpPr/>
            <p:nvPr/>
          </p:nvSpPr>
          <p:spPr>
            <a:xfrm>
              <a:off x="1990133" y="3363636"/>
              <a:ext cx="2416810" cy="1307465"/>
            </a:xfrm>
            <a:custGeom>
              <a:rect b="b" l="l" r="r" t="t"/>
              <a:pathLst>
                <a:path extrusionOk="0" h="1307464" w="2416810">
                  <a:moveTo>
                    <a:pt x="2416766" y="1286273"/>
                  </a:moveTo>
                  <a:lnTo>
                    <a:pt x="2346354" y="1288947"/>
                  </a:lnTo>
                  <a:lnTo>
                    <a:pt x="2276983" y="1291438"/>
                  </a:lnTo>
                  <a:lnTo>
                    <a:pt x="2208653" y="1293744"/>
                  </a:lnTo>
                  <a:lnTo>
                    <a:pt x="2141364" y="1295866"/>
                  </a:lnTo>
                  <a:lnTo>
                    <a:pt x="2075115" y="1297804"/>
                  </a:lnTo>
                  <a:lnTo>
                    <a:pt x="2009908" y="1299557"/>
                  </a:lnTo>
                  <a:lnTo>
                    <a:pt x="1945742" y="1301127"/>
                  </a:lnTo>
                  <a:lnTo>
                    <a:pt x="1882616" y="1302513"/>
                  </a:lnTo>
                  <a:lnTo>
                    <a:pt x="1820532" y="1303714"/>
                  </a:lnTo>
                  <a:lnTo>
                    <a:pt x="1759488" y="1304731"/>
                  </a:lnTo>
                  <a:lnTo>
                    <a:pt x="1699485" y="1305564"/>
                  </a:lnTo>
                  <a:lnTo>
                    <a:pt x="1640524" y="1306213"/>
                  </a:lnTo>
                  <a:lnTo>
                    <a:pt x="1582603" y="1306678"/>
                  </a:lnTo>
                  <a:lnTo>
                    <a:pt x="1525723" y="1306959"/>
                  </a:lnTo>
                  <a:lnTo>
                    <a:pt x="1469884" y="1307056"/>
                  </a:lnTo>
                  <a:lnTo>
                    <a:pt x="1415086" y="1306968"/>
                  </a:lnTo>
                  <a:lnTo>
                    <a:pt x="1361329" y="1306696"/>
                  </a:lnTo>
                  <a:lnTo>
                    <a:pt x="1308613" y="1306241"/>
                  </a:lnTo>
                  <a:lnTo>
                    <a:pt x="1256938" y="1305601"/>
                  </a:lnTo>
                  <a:lnTo>
                    <a:pt x="1206304" y="1304777"/>
                  </a:lnTo>
                  <a:lnTo>
                    <a:pt x="1156710" y="1303768"/>
                  </a:lnTo>
                  <a:lnTo>
                    <a:pt x="1108158" y="1302576"/>
                  </a:lnTo>
                  <a:lnTo>
                    <a:pt x="1060647" y="1301200"/>
                  </a:lnTo>
                  <a:lnTo>
                    <a:pt x="1014176" y="1299639"/>
                  </a:lnTo>
                  <a:lnTo>
                    <a:pt x="968747" y="1297894"/>
                  </a:lnTo>
                  <a:lnTo>
                    <a:pt x="924358" y="1295966"/>
                  </a:lnTo>
                  <a:lnTo>
                    <a:pt x="881010" y="1293853"/>
                  </a:lnTo>
                  <a:lnTo>
                    <a:pt x="838704" y="1291555"/>
                  </a:lnTo>
                  <a:lnTo>
                    <a:pt x="797438" y="1289074"/>
                  </a:lnTo>
                  <a:lnTo>
                    <a:pt x="757213" y="1286409"/>
                  </a:lnTo>
                  <a:lnTo>
                    <a:pt x="718029" y="1283559"/>
                  </a:lnTo>
                  <a:lnTo>
                    <a:pt x="679886" y="1280526"/>
                  </a:lnTo>
                  <a:lnTo>
                    <a:pt x="606723" y="1273906"/>
                  </a:lnTo>
                  <a:lnTo>
                    <a:pt x="537723" y="1266550"/>
                  </a:lnTo>
                  <a:lnTo>
                    <a:pt x="472887" y="1258457"/>
                  </a:lnTo>
                  <a:lnTo>
                    <a:pt x="412215" y="1249628"/>
                  </a:lnTo>
                  <a:lnTo>
                    <a:pt x="355707" y="1240062"/>
                  </a:lnTo>
                  <a:lnTo>
                    <a:pt x="303363" y="1229760"/>
                  </a:lnTo>
                  <a:lnTo>
                    <a:pt x="255182" y="1218721"/>
                  </a:lnTo>
                  <a:lnTo>
                    <a:pt x="211165" y="1206946"/>
                  </a:lnTo>
                  <a:lnTo>
                    <a:pt x="171311" y="1194434"/>
                  </a:lnTo>
                  <a:lnTo>
                    <a:pt x="119338" y="1174286"/>
                  </a:lnTo>
                  <a:lnTo>
                    <a:pt x="76734" y="1152480"/>
                  </a:lnTo>
                  <a:lnTo>
                    <a:pt x="43498" y="1129017"/>
                  </a:lnTo>
                  <a:lnTo>
                    <a:pt x="13756" y="1095155"/>
                  </a:lnTo>
                  <a:lnTo>
                    <a:pt x="669" y="1058347"/>
                  </a:lnTo>
                  <a:lnTo>
                    <a:pt x="0" y="1048685"/>
                  </a:lnTo>
                  <a:lnTo>
                    <a:pt x="371" y="1038838"/>
                  </a:lnTo>
                  <a:lnTo>
                    <a:pt x="12267" y="997611"/>
                  </a:lnTo>
                  <a:lnTo>
                    <a:pt x="32118" y="964757"/>
                  </a:lnTo>
                  <a:lnTo>
                    <a:pt x="61338" y="930247"/>
                  </a:lnTo>
                  <a:lnTo>
                    <a:pt x="99926" y="894079"/>
                  </a:lnTo>
                  <a:lnTo>
                    <a:pt x="130856" y="869046"/>
                  </a:lnTo>
                  <a:lnTo>
                    <a:pt x="165950" y="843277"/>
                  </a:lnTo>
                  <a:lnTo>
                    <a:pt x="205208" y="816771"/>
                  </a:lnTo>
                  <a:lnTo>
                    <a:pt x="248630" y="789529"/>
                  </a:lnTo>
                  <a:lnTo>
                    <a:pt x="296215" y="761550"/>
                  </a:lnTo>
                  <a:lnTo>
                    <a:pt x="347964" y="732835"/>
                  </a:lnTo>
                  <a:lnTo>
                    <a:pt x="403876" y="703383"/>
                  </a:lnTo>
                  <a:lnTo>
                    <a:pt x="463953" y="673195"/>
                  </a:lnTo>
                  <a:lnTo>
                    <a:pt x="528193" y="642270"/>
                  </a:lnTo>
                  <a:lnTo>
                    <a:pt x="596597" y="610608"/>
                  </a:lnTo>
                  <a:lnTo>
                    <a:pt x="632360" y="594501"/>
                  </a:lnTo>
                  <a:lnTo>
                    <a:pt x="669164" y="578210"/>
                  </a:lnTo>
                  <a:lnTo>
                    <a:pt x="707009" y="561735"/>
                  </a:lnTo>
                  <a:lnTo>
                    <a:pt x="745895" y="545076"/>
                  </a:lnTo>
                  <a:lnTo>
                    <a:pt x="785822" y="528233"/>
                  </a:lnTo>
                  <a:lnTo>
                    <a:pt x="826790" y="511205"/>
                  </a:lnTo>
                  <a:lnTo>
                    <a:pt x="868799" y="493993"/>
                  </a:lnTo>
                  <a:lnTo>
                    <a:pt x="911849" y="476598"/>
                  </a:lnTo>
                  <a:lnTo>
                    <a:pt x="955940" y="459018"/>
                  </a:lnTo>
                  <a:lnTo>
                    <a:pt x="1001072" y="441254"/>
                  </a:lnTo>
                  <a:lnTo>
                    <a:pt x="1047244" y="423306"/>
                  </a:lnTo>
                  <a:lnTo>
                    <a:pt x="1094458" y="405173"/>
                  </a:lnTo>
                  <a:lnTo>
                    <a:pt x="1142713" y="386857"/>
                  </a:lnTo>
                  <a:lnTo>
                    <a:pt x="1192008" y="368356"/>
                  </a:lnTo>
                  <a:lnTo>
                    <a:pt x="1242344" y="349671"/>
                  </a:lnTo>
                  <a:lnTo>
                    <a:pt x="1293722" y="330803"/>
                  </a:lnTo>
                  <a:lnTo>
                    <a:pt x="1346140" y="311750"/>
                  </a:lnTo>
                  <a:lnTo>
                    <a:pt x="1399599" y="292513"/>
                  </a:lnTo>
                  <a:lnTo>
                    <a:pt x="1454099" y="273091"/>
                  </a:lnTo>
                  <a:lnTo>
                    <a:pt x="1509640" y="253486"/>
                  </a:lnTo>
                  <a:lnTo>
                    <a:pt x="1566222" y="233696"/>
                  </a:lnTo>
                  <a:lnTo>
                    <a:pt x="1623845" y="213723"/>
                  </a:lnTo>
                  <a:lnTo>
                    <a:pt x="1682509" y="193565"/>
                  </a:lnTo>
                  <a:lnTo>
                    <a:pt x="1742214" y="173223"/>
                  </a:lnTo>
                  <a:lnTo>
                    <a:pt x="1802960" y="152697"/>
                  </a:lnTo>
                  <a:lnTo>
                    <a:pt x="1864747" y="131987"/>
                  </a:lnTo>
                  <a:lnTo>
                    <a:pt x="1927574" y="111093"/>
                  </a:lnTo>
                  <a:lnTo>
                    <a:pt x="1991443" y="90014"/>
                  </a:lnTo>
                  <a:lnTo>
                    <a:pt x="2056352" y="68752"/>
                  </a:lnTo>
                  <a:lnTo>
                    <a:pt x="2122303" y="47305"/>
                  </a:lnTo>
                  <a:lnTo>
                    <a:pt x="2189294" y="25674"/>
                  </a:lnTo>
                  <a:lnTo>
                    <a:pt x="2257326" y="3859"/>
                  </a:lnTo>
                  <a:lnTo>
                    <a:pt x="2269456" y="0"/>
                  </a:lnTo>
                </a:path>
              </a:pathLst>
            </a:custGeom>
            <a:noFill/>
            <a:ln cap="flat" cmpd="sng" w="25400">
              <a:solidFill>
                <a:srgbClr val="4F81B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87" name="Google Shape;1387;p97"/>
            <p:cNvSpPr/>
            <p:nvPr/>
          </p:nvSpPr>
          <p:spPr>
            <a:xfrm>
              <a:off x="4199958" y="3318639"/>
              <a:ext cx="135255" cy="116205"/>
            </a:xfrm>
            <a:custGeom>
              <a:rect b="b" l="l" r="r" t="t"/>
              <a:pathLst>
                <a:path extrusionOk="0" h="116204" w="135254">
                  <a:moveTo>
                    <a:pt x="0" y="0"/>
                  </a:moveTo>
                  <a:lnTo>
                    <a:pt x="47529" y="48848"/>
                  </a:lnTo>
                  <a:lnTo>
                    <a:pt x="36969" y="116180"/>
                  </a:lnTo>
                  <a:lnTo>
                    <a:pt x="134664" y="21120"/>
                  </a:lnTo>
                  <a:lnTo>
                    <a:pt x="0" y="0"/>
                  </a:lnTo>
                  <a:close/>
                </a:path>
              </a:pathLst>
            </a:custGeom>
            <a:solidFill>
              <a:srgbClr val="4F81BD"/>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388" name="Google Shape;1388;p97"/>
          <p:cNvSpPr txBox="1"/>
          <p:nvPr/>
        </p:nvSpPr>
        <p:spPr>
          <a:xfrm>
            <a:off x="5029200" y="2070100"/>
            <a:ext cx="516467"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70C0"/>
              </a:buClr>
              <a:buSzPts val="2400"/>
              <a:buFont typeface="Trebuchet MS"/>
              <a:buNone/>
            </a:pPr>
            <a:r>
              <a:rPr b="1" lang="en-US" sz="2400">
                <a:solidFill>
                  <a:srgbClr val="0070C0"/>
                </a:solidFill>
                <a:latin typeface="Trebuchet MS"/>
                <a:ea typeface="Trebuchet MS"/>
                <a:cs typeface="Trebuchet MS"/>
                <a:sym typeface="Trebuchet MS"/>
              </a:rPr>
              <a:t>AL</a:t>
            </a:r>
            <a:endParaRPr sz="2400">
              <a:solidFill>
                <a:schemeClr val="dk1"/>
              </a:solidFill>
              <a:latin typeface="Trebuchet MS"/>
              <a:ea typeface="Trebuchet MS"/>
              <a:cs typeface="Trebuchet MS"/>
              <a:sym typeface="Trebuchet MS"/>
            </a:endParaRPr>
          </a:p>
        </p:txBody>
      </p:sp>
      <p:grpSp>
        <p:nvGrpSpPr>
          <p:cNvPr id="1389" name="Google Shape;1389;p97"/>
          <p:cNvGrpSpPr/>
          <p:nvPr/>
        </p:nvGrpSpPr>
        <p:grpSpPr>
          <a:xfrm>
            <a:off x="8043333" y="856043"/>
            <a:ext cx="1284392" cy="1290378"/>
            <a:chOff x="6032500" y="856043"/>
            <a:chExt cx="963294" cy="1290378"/>
          </a:xfrm>
        </p:grpSpPr>
        <p:sp>
          <p:nvSpPr>
            <p:cNvPr id="1390" name="Google Shape;1390;p97"/>
            <p:cNvSpPr/>
            <p:nvPr/>
          </p:nvSpPr>
          <p:spPr>
            <a:xfrm>
              <a:off x="6032500" y="929761"/>
              <a:ext cx="963294" cy="1216660"/>
            </a:xfrm>
            <a:custGeom>
              <a:rect b="b" l="l" r="r" t="t"/>
              <a:pathLst>
                <a:path extrusionOk="0" h="1216660" w="963295">
                  <a:moveTo>
                    <a:pt x="0" y="1216538"/>
                  </a:moveTo>
                  <a:lnTo>
                    <a:pt x="53482" y="1215300"/>
                  </a:lnTo>
                  <a:lnTo>
                    <a:pt x="106817" y="1211645"/>
                  </a:lnTo>
                  <a:lnTo>
                    <a:pt x="159859" y="1205668"/>
                  </a:lnTo>
                  <a:lnTo>
                    <a:pt x="212460" y="1197460"/>
                  </a:lnTo>
                  <a:lnTo>
                    <a:pt x="264474" y="1187116"/>
                  </a:lnTo>
                  <a:lnTo>
                    <a:pt x="315754" y="1174728"/>
                  </a:lnTo>
                  <a:lnTo>
                    <a:pt x="366154" y="1160388"/>
                  </a:lnTo>
                  <a:lnTo>
                    <a:pt x="415526" y="1144190"/>
                  </a:lnTo>
                  <a:lnTo>
                    <a:pt x="463723" y="1126227"/>
                  </a:lnTo>
                  <a:lnTo>
                    <a:pt x="510599" y="1106592"/>
                  </a:lnTo>
                  <a:lnTo>
                    <a:pt x="556008" y="1085377"/>
                  </a:lnTo>
                  <a:lnTo>
                    <a:pt x="599801" y="1062675"/>
                  </a:lnTo>
                  <a:lnTo>
                    <a:pt x="641834" y="1038580"/>
                  </a:lnTo>
                  <a:lnTo>
                    <a:pt x="681957" y="1013183"/>
                  </a:lnTo>
                  <a:lnTo>
                    <a:pt x="720026" y="986579"/>
                  </a:lnTo>
                  <a:lnTo>
                    <a:pt x="755893" y="958861"/>
                  </a:lnTo>
                  <a:lnTo>
                    <a:pt x="789411" y="930120"/>
                  </a:lnTo>
                  <a:lnTo>
                    <a:pt x="820433" y="900449"/>
                  </a:lnTo>
                  <a:lnTo>
                    <a:pt x="848814" y="869943"/>
                  </a:lnTo>
                  <a:lnTo>
                    <a:pt x="874405" y="838694"/>
                  </a:lnTo>
                  <a:lnTo>
                    <a:pt x="897060" y="806793"/>
                  </a:lnTo>
                  <a:lnTo>
                    <a:pt x="932976" y="741414"/>
                  </a:lnTo>
                  <a:lnTo>
                    <a:pt x="955386" y="674548"/>
                  </a:lnTo>
                  <a:lnTo>
                    <a:pt x="963118" y="606938"/>
                  </a:lnTo>
                  <a:lnTo>
                    <a:pt x="960955" y="571109"/>
                  </a:lnTo>
                  <a:lnTo>
                    <a:pt x="944171" y="499892"/>
                  </a:lnTo>
                  <a:lnTo>
                    <a:pt x="911921" y="429997"/>
                  </a:lnTo>
                  <a:lnTo>
                    <a:pt x="890425" y="395821"/>
                  </a:lnTo>
                  <a:lnTo>
                    <a:pt x="865578" y="362306"/>
                  </a:lnTo>
                  <a:lnTo>
                    <a:pt x="837551" y="329562"/>
                  </a:lnTo>
                  <a:lnTo>
                    <a:pt x="806517" y="297700"/>
                  </a:lnTo>
                  <a:lnTo>
                    <a:pt x="772647" y="266829"/>
                  </a:lnTo>
                  <a:lnTo>
                    <a:pt x="736112" y="237061"/>
                  </a:lnTo>
                  <a:lnTo>
                    <a:pt x="697085" y="208504"/>
                  </a:lnTo>
                  <a:lnTo>
                    <a:pt x="655738" y="181269"/>
                  </a:lnTo>
                  <a:lnTo>
                    <a:pt x="612242" y="155467"/>
                  </a:lnTo>
                  <a:lnTo>
                    <a:pt x="566769" y="131208"/>
                  </a:lnTo>
                  <a:lnTo>
                    <a:pt x="519490" y="108601"/>
                  </a:lnTo>
                  <a:lnTo>
                    <a:pt x="470578" y="87758"/>
                  </a:lnTo>
                  <a:lnTo>
                    <a:pt x="420205" y="68787"/>
                  </a:lnTo>
                  <a:lnTo>
                    <a:pt x="368542" y="51800"/>
                  </a:lnTo>
                  <a:lnTo>
                    <a:pt x="315761" y="36907"/>
                  </a:lnTo>
                  <a:lnTo>
                    <a:pt x="262033" y="24217"/>
                  </a:lnTo>
                  <a:lnTo>
                    <a:pt x="207531" y="13841"/>
                  </a:lnTo>
                  <a:lnTo>
                    <a:pt x="152426" y="5889"/>
                  </a:lnTo>
                  <a:lnTo>
                    <a:pt x="96891" y="472"/>
                  </a:lnTo>
                  <a:lnTo>
                    <a:pt x="84199" y="0"/>
                  </a:lnTo>
                </a:path>
              </a:pathLst>
            </a:custGeom>
            <a:noFill/>
            <a:ln cap="flat" cmpd="sng" w="25400">
              <a:solidFill>
                <a:srgbClr val="00B05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91" name="Google Shape;1391;p97"/>
            <p:cNvPicPr preferRelativeResize="0"/>
            <p:nvPr/>
          </p:nvPicPr>
          <p:blipFill rotWithShape="1">
            <a:blip r:embed="rId9">
              <a:alphaModFix/>
            </a:blip>
            <a:srcRect b="0" l="0" r="0" t="0"/>
            <a:stretch/>
          </p:blipFill>
          <p:spPr>
            <a:xfrm>
              <a:off x="6045200" y="856043"/>
              <a:ext cx="154446" cy="152028"/>
            </a:xfrm>
            <a:prstGeom prst="rect">
              <a:avLst/>
            </a:prstGeom>
            <a:noFill/>
            <a:ln>
              <a:noFill/>
            </a:ln>
          </p:spPr>
        </p:pic>
      </p:grpSp>
      <p:sp>
        <p:nvSpPr>
          <p:cNvPr id="1392" name="Google Shape;1392;p97"/>
          <p:cNvSpPr txBox="1"/>
          <p:nvPr/>
        </p:nvSpPr>
        <p:spPr>
          <a:xfrm>
            <a:off x="50800" y="-794"/>
            <a:ext cx="4301914" cy="6383286"/>
          </a:xfrm>
          <a:prstGeom prst="rect">
            <a:avLst/>
          </a:prstGeom>
          <a:noFill/>
          <a:ln>
            <a:noFill/>
          </a:ln>
        </p:spPr>
        <p:txBody>
          <a:bodyPr anchorCtr="0" anchor="t" bIns="0" lIns="0" spcFirstLastPara="1" rIns="0" wrap="square" tIns="12700">
            <a:spAutoFit/>
          </a:bodyPr>
          <a:lstStyle/>
          <a:p>
            <a:pPr indent="0" lvl="0" marL="12700" marR="0" rtl="0" algn="l">
              <a:lnSpc>
                <a:spcPct val="117499"/>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main(){</a:t>
            </a:r>
            <a:endParaRPr sz="2000">
              <a:solidFill>
                <a:schemeClr val="dk1"/>
              </a:solidFill>
              <a:latin typeface="Courier New"/>
              <a:ea typeface="Courier New"/>
              <a:cs typeface="Courier New"/>
              <a:sym typeface="Courier New"/>
            </a:endParaRPr>
          </a:p>
          <a:p>
            <a:pPr indent="0" lvl="0" marL="469900" marR="1834514"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a;  p()</a:t>
            </a:r>
            <a:endParaRPr sz="2000">
              <a:solidFill>
                <a:schemeClr val="dk1"/>
              </a:solidFill>
              <a:latin typeface="Courier New"/>
              <a:ea typeface="Courier New"/>
              <a:cs typeface="Courier New"/>
              <a:sym typeface="Courier New"/>
            </a:endParaRPr>
          </a:p>
          <a:p>
            <a:pPr indent="0" lvl="0" marL="4699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27100" marR="1376045"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d;  a = 1;</a:t>
            </a:r>
            <a:endParaRPr sz="2000">
              <a:solidFill>
                <a:schemeClr val="dk1"/>
              </a:solidFill>
              <a:latin typeface="Courier New"/>
              <a:ea typeface="Courier New"/>
              <a:cs typeface="Courier New"/>
              <a:sym typeface="Courier New"/>
            </a:endParaRPr>
          </a:p>
          <a:p>
            <a:pPr indent="0" lvl="0" marL="4699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4699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q(int i)</a:t>
            </a:r>
            <a:endParaRPr sz="2000">
              <a:solidFill>
                <a:schemeClr val="dk1"/>
              </a:solidFill>
              <a:latin typeface="Courier New"/>
              <a:ea typeface="Courier New"/>
              <a:cs typeface="Courier New"/>
              <a:sym typeface="Courier New"/>
            </a:endParaRPr>
          </a:p>
          <a:p>
            <a:pPr indent="0" lvl="0" marL="4699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27100" marR="1377315"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b;  s()</a:t>
            </a:r>
            <a:endParaRPr sz="2000">
              <a:solidFill>
                <a:schemeClr val="dk1"/>
              </a:solidFill>
              <a:latin typeface="Courier New"/>
              <a:ea typeface="Courier New"/>
              <a:cs typeface="Courier New"/>
              <a:sym typeface="Courier New"/>
            </a:endParaRPr>
          </a:p>
          <a:p>
            <a:pPr indent="0" lvl="0" marL="9271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1384300" marR="920114"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int c;  p();</a:t>
            </a:r>
            <a:endParaRPr sz="2000">
              <a:solidFill>
                <a:schemeClr val="dk1"/>
              </a:solidFill>
              <a:latin typeface="Courier New"/>
              <a:ea typeface="Courier New"/>
              <a:cs typeface="Courier New"/>
              <a:sym typeface="Courier New"/>
            </a:endParaRPr>
          </a:p>
          <a:p>
            <a:pPr indent="0" lvl="0" marL="927100" marR="0" rtl="0" algn="l">
              <a:lnSpc>
                <a:spcPct val="1095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a:p>
            <a:pPr indent="0" lvl="0" marL="9271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if (i !=0 )</a:t>
            </a:r>
            <a:endParaRPr sz="2000">
              <a:solidFill>
                <a:schemeClr val="dk1"/>
              </a:solidFill>
              <a:latin typeface="Courier New"/>
              <a:ea typeface="Courier New"/>
              <a:cs typeface="Courier New"/>
              <a:sym typeface="Courier New"/>
            </a:endParaRPr>
          </a:p>
          <a:p>
            <a:pPr indent="0" lvl="0" marL="18415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q( i – 1)</a:t>
            </a:r>
            <a:endParaRPr sz="2000">
              <a:solidFill>
                <a:schemeClr val="dk1"/>
              </a:solidFill>
              <a:latin typeface="Courier New"/>
              <a:ea typeface="Courier New"/>
              <a:cs typeface="Courier New"/>
              <a:sym typeface="Courier New"/>
            </a:endParaRPr>
          </a:p>
          <a:p>
            <a:pPr indent="0" lvl="0" marL="9271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else</a:t>
            </a:r>
            <a:endParaRPr sz="2000">
              <a:solidFill>
                <a:schemeClr val="dk1"/>
              </a:solidFill>
              <a:latin typeface="Courier New"/>
              <a:ea typeface="Courier New"/>
              <a:cs typeface="Courier New"/>
              <a:sym typeface="Courier New"/>
            </a:endParaRPr>
          </a:p>
          <a:p>
            <a:pPr indent="0" lvl="0" marL="1841500" marR="0" rtl="0" algn="l">
              <a:lnSpc>
                <a:spcPct val="115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s();</a:t>
            </a:r>
            <a:endParaRPr sz="2000">
              <a:solidFill>
                <a:schemeClr val="dk1"/>
              </a:solidFill>
              <a:latin typeface="Courier New"/>
              <a:ea typeface="Courier New"/>
              <a:cs typeface="Courier New"/>
              <a:sym typeface="Courier New"/>
            </a:endParaRPr>
          </a:p>
          <a:p>
            <a:pPr indent="0" lvl="0" marL="469900" marR="2138045" rtl="0" algn="l">
              <a:lnSpc>
                <a:spcPct val="115000"/>
              </a:lnSpc>
              <a:spcBef>
                <a:spcPts val="11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  q(1)</a:t>
            </a:r>
            <a:endParaRPr sz="2000">
              <a:solidFill>
                <a:schemeClr val="dk1"/>
              </a:solidFill>
              <a:latin typeface="Courier New"/>
              <a:ea typeface="Courier New"/>
              <a:cs typeface="Courier New"/>
              <a:sym typeface="Courier New"/>
            </a:endParaRPr>
          </a:p>
          <a:p>
            <a:pPr indent="0" lvl="0" marL="12700" marR="0" rtl="0" algn="l">
              <a:lnSpc>
                <a:spcPct val="112000"/>
              </a:lnSpc>
              <a:spcBef>
                <a:spcPts val="0"/>
              </a:spcBef>
              <a:spcAft>
                <a:spcPts val="0"/>
              </a:spcAft>
              <a:buClr>
                <a:schemeClr val="dk1"/>
              </a:buClr>
              <a:buSzPts val="2000"/>
              <a:buFont typeface="Courier New"/>
              <a:buNone/>
            </a:pPr>
            <a:r>
              <a:rPr b="1" lang="en-US" sz="2000">
                <a:solidFill>
                  <a:schemeClr val="dk1"/>
                </a:solidFill>
                <a:latin typeface="Courier New"/>
                <a:ea typeface="Courier New"/>
                <a:cs typeface="Courier New"/>
                <a:sym typeface="Courier New"/>
              </a:rPr>
              <a:t>}</a:t>
            </a:r>
            <a:endParaRPr sz="2000">
              <a:solidFill>
                <a:schemeClr val="dk1"/>
              </a:solidFill>
              <a:latin typeface="Courier New"/>
              <a:ea typeface="Courier New"/>
              <a:cs typeface="Courier New"/>
              <a:sym typeface="Courier New"/>
            </a:endParaRPr>
          </a:p>
        </p:txBody>
      </p:sp>
      <p:sp>
        <p:nvSpPr>
          <p:cNvPr id="1393" name="Google Shape;1393;p97"/>
          <p:cNvSpPr txBox="1"/>
          <p:nvPr/>
        </p:nvSpPr>
        <p:spPr>
          <a:xfrm>
            <a:off x="8284308" y="228600"/>
            <a:ext cx="336061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Main is defining p and q, therefore AL of p and q is connected to main.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And q() is defining s(), therefore AL of s() is connected to q()</a:t>
            </a:r>
            <a:endParaRPr sz="1800">
              <a:solidFill>
                <a:schemeClr val="dk1"/>
              </a:solidFill>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7" name="Shape 1397"/>
        <p:cNvGrpSpPr/>
        <p:nvPr/>
      </p:nvGrpSpPr>
      <p:grpSpPr>
        <a:xfrm>
          <a:off x="0" y="0"/>
          <a:ext cx="0" cy="0"/>
          <a:chOff x="0" y="0"/>
          <a:chExt cx="0" cy="0"/>
        </a:xfrm>
      </p:grpSpPr>
      <p:sp>
        <p:nvSpPr>
          <p:cNvPr id="1398" name="Google Shape;1398;p98"/>
          <p:cNvSpPr txBox="1"/>
          <p:nvPr/>
        </p:nvSpPr>
        <p:spPr>
          <a:xfrm>
            <a:off x="449580" y="760603"/>
            <a:ext cx="8612505" cy="5194935"/>
          </a:xfrm>
          <a:prstGeom prst="rect">
            <a:avLst/>
          </a:prstGeom>
          <a:noFill/>
          <a:ln>
            <a:noFill/>
          </a:ln>
        </p:spPr>
        <p:txBody>
          <a:bodyPr anchorCtr="0" anchor="t" bIns="0" lIns="0" spcFirstLastPara="1" rIns="0" wrap="square" tIns="12700">
            <a:spAutoFit/>
          </a:bodyPr>
          <a:lstStyle/>
          <a:p>
            <a:pPr indent="0" lvl="0" marL="762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762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Access Links</a:t>
            </a:r>
            <a:endParaRPr sz="2400">
              <a:solidFill>
                <a:schemeClr val="dk1"/>
              </a:solidFill>
              <a:latin typeface="Calibri"/>
              <a:ea typeface="Calibri"/>
              <a:cs typeface="Calibri"/>
              <a:sym typeface="Calibri"/>
            </a:endParaRPr>
          </a:p>
          <a:p>
            <a:pPr indent="-228600" lvl="0" marL="304800" marR="207645" rtl="0" algn="l">
              <a:lnSpc>
                <a:spcPct val="150100"/>
              </a:lnSpc>
              <a:spcBef>
                <a:spcPts val="1705"/>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Suppose procedure p at the top of the stack and has nesting depth n</a:t>
            </a:r>
            <a:r>
              <a:rPr b="1" baseline="-25000" lang="en-US" sz="1950">
                <a:solidFill>
                  <a:schemeClr val="dk1"/>
                </a:solidFill>
                <a:latin typeface="Calibri"/>
                <a:ea typeface="Calibri"/>
                <a:cs typeface="Calibri"/>
                <a:sym typeface="Calibri"/>
              </a:rPr>
              <a:t>p</a:t>
            </a:r>
            <a:r>
              <a:rPr b="1" lang="en-US" sz="2000">
                <a:solidFill>
                  <a:schemeClr val="dk1"/>
                </a:solidFill>
                <a:latin typeface="Calibri"/>
                <a:ea typeface="Calibri"/>
                <a:cs typeface="Calibri"/>
                <a:sym typeface="Calibri"/>
              </a:rPr>
              <a:t>, and p  needs to access x, which is an element defined within some procedure q that  surrounds p and has nesting depth n</a:t>
            </a:r>
            <a:r>
              <a:rPr b="1" baseline="-25000" lang="en-US" sz="1950">
                <a:solidFill>
                  <a:schemeClr val="dk1"/>
                </a:solidFill>
                <a:latin typeface="Calibri"/>
                <a:ea typeface="Calibri"/>
                <a:cs typeface="Calibri"/>
                <a:sym typeface="Calibri"/>
              </a:rPr>
              <a:t>q</a:t>
            </a:r>
            <a:r>
              <a:rPr b="1"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1" marL="762000" marR="0" rtl="0" algn="l">
              <a:lnSpc>
                <a:spcPct val="100000"/>
              </a:lnSpc>
              <a:spcBef>
                <a:spcPts val="1565"/>
              </a:spcBef>
              <a:spcAft>
                <a:spcPts val="0"/>
              </a:spcAft>
              <a:buClr>
                <a:schemeClr val="dk1"/>
              </a:buClr>
              <a:buSzPts val="1600"/>
              <a:buFont typeface="Noto Sans Symbols"/>
              <a:buChar char="▪"/>
            </a:pPr>
            <a:r>
              <a:rPr b="1" i="0" lang="en-US" sz="1600" u="none" cap="none" strike="noStrike">
                <a:solidFill>
                  <a:schemeClr val="dk1"/>
                </a:solidFill>
                <a:latin typeface="Calibri"/>
                <a:ea typeface="Calibri"/>
                <a:cs typeface="Calibri"/>
                <a:sym typeface="Calibri"/>
              </a:rPr>
              <a:t>Usually n</a:t>
            </a:r>
            <a:r>
              <a:rPr b="1" baseline="-25000" i="0" lang="en-US" sz="1575" u="none" cap="none" strike="noStrike">
                <a:solidFill>
                  <a:schemeClr val="dk1"/>
                </a:solidFill>
                <a:latin typeface="Calibri"/>
                <a:ea typeface="Calibri"/>
                <a:cs typeface="Calibri"/>
                <a:sym typeface="Calibri"/>
              </a:rPr>
              <a:t>q </a:t>
            </a:r>
            <a:r>
              <a:rPr b="1" i="0" lang="en-US" sz="1600" u="none" cap="none" strike="noStrike">
                <a:solidFill>
                  <a:schemeClr val="dk1"/>
                </a:solidFill>
                <a:latin typeface="Calibri"/>
                <a:ea typeface="Calibri"/>
                <a:cs typeface="Calibri"/>
                <a:sym typeface="Calibri"/>
              </a:rPr>
              <a:t>&lt; n</a:t>
            </a:r>
            <a:r>
              <a:rPr b="1" baseline="-25000" i="0" lang="en-US" sz="1575" u="none" cap="none" strike="noStrike">
                <a:solidFill>
                  <a:schemeClr val="dk1"/>
                </a:solidFill>
                <a:latin typeface="Calibri"/>
                <a:ea typeface="Calibri"/>
                <a:cs typeface="Calibri"/>
                <a:sym typeface="Calibri"/>
              </a:rPr>
              <a:t>p</a:t>
            </a:r>
            <a:r>
              <a:rPr b="1" i="0" lang="en-US" sz="1600" u="none" cap="none" strike="noStrike">
                <a:solidFill>
                  <a:schemeClr val="dk1"/>
                </a:solidFill>
                <a:latin typeface="Calibri"/>
                <a:ea typeface="Calibri"/>
                <a:cs typeface="Calibri"/>
                <a:sym typeface="Calibri"/>
              </a:rPr>
              <a:t>, n</a:t>
            </a:r>
            <a:r>
              <a:rPr b="1" baseline="-25000" i="0" lang="en-US" sz="1575" u="none" cap="none" strike="noStrike">
                <a:solidFill>
                  <a:schemeClr val="dk1"/>
                </a:solidFill>
                <a:latin typeface="Calibri"/>
                <a:ea typeface="Calibri"/>
                <a:cs typeface="Calibri"/>
                <a:sym typeface="Calibri"/>
              </a:rPr>
              <a:t>q </a:t>
            </a:r>
            <a:r>
              <a:rPr b="1" i="0" lang="en-US" sz="1600" u="none" cap="none" strike="noStrike">
                <a:solidFill>
                  <a:schemeClr val="dk1"/>
                </a:solidFill>
                <a:latin typeface="Calibri"/>
                <a:ea typeface="Calibri"/>
                <a:cs typeface="Calibri"/>
                <a:sym typeface="Calibri"/>
              </a:rPr>
              <a:t>== n</a:t>
            </a:r>
            <a:r>
              <a:rPr b="1" baseline="-25000" i="0" lang="en-US" sz="1575" u="none" cap="none" strike="noStrike">
                <a:solidFill>
                  <a:schemeClr val="dk1"/>
                </a:solidFill>
                <a:latin typeface="Calibri"/>
                <a:ea typeface="Calibri"/>
                <a:cs typeface="Calibri"/>
                <a:sym typeface="Calibri"/>
              </a:rPr>
              <a:t>p </a:t>
            </a:r>
            <a:r>
              <a:rPr b="1" i="0" lang="en-US" sz="1600" u="none" cap="none" strike="noStrike">
                <a:solidFill>
                  <a:schemeClr val="dk1"/>
                </a:solidFill>
                <a:latin typeface="Calibri"/>
                <a:ea typeface="Calibri"/>
                <a:cs typeface="Calibri"/>
                <a:sym typeface="Calibri"/>
              </a:rPr>
              <a:t>only if p and q are the same procedure.</a:t>
            </a:r>
            <a:endParaRPr b="0" i="0" sz="1600" u="none" cap="none" strike="noStrike">
              <a:solidFill>
                <a:schemeClr val="dk1"/>
              </a:solidFill>
              <a:latin typeface="Calibri"/>
              <a:ea typeface="Calibri"/>
              <a:cs typeface="Calibri"/>
              <a:sym typeface="Calibri"/>
            </a:endParaRPr>
          </a:p>
          <a:p>
            <a:pPr indent="-228600" lvl="0" marL="304800" marR="55880" rtl="0" algn="l">
              <a:lnSpc>
                <a:spcPct val="150000"/>
              </a:lnSpc>
              <a:spcBef>
                <a:spcPts val="894"/>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To find x, we start at the activation record for p at the top of the stack and  follow the access link n</a:t>
            </a:r>
            <a:r>
              <a:rPr b="1" baseline="-25000" lang="en-US" sz="1950">
                <a:solidFill>
                  <a:schemeClr val="dk1"/>
                </a:solidFill>
                <a:latin typeface="Calibri"/>
                <a:ea typeface="Calibri"/>
                <a:cs typeface="Calibri"/>
                <a:sym typeface="Calibri"/>
              </a:rPr>
              <a:t>p </a:t>
            </a:r>
            <a:r>
              <a:rPr b="1" lang="en-US" sz="2000">
                <a:solidFill>
                  <a:schemeClr val="dk1"/>
                </a:solidFill>
                <a:latin typeface="Calibri"/>
                <a:ea typeface="Calibri"/>
                <a:cs typeface="Calibri"/>
                <a:sym typeface="Calibri"/>
              </a:rPr>
              <a:t>- n</a:t>
            </a:r>
            <a:r>
              <a:rPr b="1" baseline="-25000" lang="en-US" sz="1950">
                <a:solidFill>
                  <a:schemeClr val="dk1"/>
                </a:solidFill>
                <a:latin typeface="Calibri"/>
                <a:ea typeface="Calibri"/>
                <a:cs typeface="Calibri"/>
                <a:sym typeface="Calibri"/>
              </a:rPr>
              <a:t>q </a:t>
            </a:r>
            <a:r>
              <a:rPr b="1" lang="en-US" sz="2000">
                <a:solidFill>
                  <a:schemeClr val="dk1"/>
                </a:solidFill>
                <a:latin typeface="Calibri"/>
                <a:ea typeface="Calibri"/>
                <a:cs typeface="Calibri"/>
                <a:sym typeface="Calibri"/>
              </a:rPr>
              <a:t>times, from activation record to activation record.</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28600" lvl="0" marL="3048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Finally, we wind up at an activation record for q, this activation record</a:t>
            </a:r>
            <a:endParaRPr sz="2000">
              <a:solidFill>
                <a:schemeClr val="dk1"/>
              </a:solidFill>
              <a:latin typeface="Calibri"/>
              <a:ea typeface="Calibri"/>
              <a:cs typeface="Calibri"/>
              <a:sym typeface="Calibri"/>
            </a:endParaRPr>
          </a:p>
          <a:p>
            <a:pPr indent="0" lvl="0" marL="304800" marR="0" rtl="0" algn="l">
              <a:lnSpc>
                <a:spcPct val="100000"/>
              </a:lnSpc>
              <a:spcBef>
                <a:spcPts val="1200"/>
              </a:spcBef>
              <a:spcAft>
                <a:spcPts val="0"/>
              </a:spcAft>
              <a:buNone/>
            </a:pPr>
            <a:r>
              <a:rPr b="1" lang="en-US" sz="2000">
                <a:solidFill>
                  <a:schemeClr val="dk1"/>
                </a:solidFill>
                <a:latin typeface="Calibri"/>
                <a:ea typeface="Calibri"/>
                <a:cs typeface="Calibri"/>
                <a:sym typeface="Calibri"/>
              </a:rPr>
              <a:t>contains the element x that we want.</a:t>
            </a:r>
            <a:endParaRPr sz="2000">
              <a:solidFill>
                <a:schemeClr val="dk1"/>
              </a:solidFill>
              <a:latin typeface="Calibri"/>
              <a:ea typeface="Calibri"/>
              <a:cs typeface="Calibri"/>
              <a:sym typeface="Calibri"/>
            </a:endParaRPr>
          </a:p>
        </p:txBody>
      </p:sp>
      <p:pic>
        <p:nvPicPr>
          <p:cNvPr id="1399" name="Google Shape;1399;p9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400" name="Google Shape;1400;p9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9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5" name="Shape 1405"/>
        <p:cNvGrpSpPr/>
        <p:nvPr/>
      </p:nvGrpSpPr>
      <p:grpSpPr>
        <a:xfrm>
          <a:off x="0" y="0"/>
          <a:ext cx="0" cy="0"/>
          <a:chOff x="0" y="0"/>
          <a:chExt cx="0" cy="0"/>
        </a:xfrm>
      </p:grpSpPr>
      <p:sp>
        <p:nvSpPr>
          <p:cNvPr id="1406" name="Google Shape;1406;p99"/>
          <p:cNvSpPr txBox="1"/>
          <p:nvPr/>
        </p:nvSpPr>
        <p:spPr>
          <a:xfrm>
            <a:off x="449580" y="760603"/>
            <a:ext cx="7152005" cy="5142865"/>
          </a:xfrm>
          <a:prstGeom prst="rect">
            <a:avLst/>
          </a:prstGeom>
          <a:noFill/>
          <a:ln>
            <a:noFill/>
          </a:ln>
        </p:spPr>
        <p:txBody>
          <a:bodyPr anchorCtr="0" anchor="t" bIns="0" lIns="0" spcFirstLastPara="1" rIns="0" wrap="square" tIns="12700">
            <a:spAutoFit/>
          </a:bodyPr>
          <a:lstStyle/>
          <a:p>
            <a:pPr indent="0" lvl="0" marL="762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Run-Time Environments</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50">
              <a:solidFill>
                <a:schemeClr val="dk1"/>
              </a:solidFill>
              <a:latin typeface="Calibri"/>
              <a:ea typeface="Calibri"/>
              <a:cs typeface="Calibri"/>
              <a:sym typeface="Calibri"/>
            </a:endParaRPr>
          </a:p>
          <a:p>
            <a:pPr indent="0" lvl="0" marL="76200" marR="0" rtl="0" algn="l">
              <a:lnSpc>
                <a:spcPct val="100000"/>
              </a:lnSpc>
              <a:spcBef>
                <a:spcPts val="0"/>
              </a:spcBef>
              <a:spcAft>
                <a:spcPts val="0"/>
              </a:spcAft>
              <a:buNone/>
            </a:pPr>
            <a:r>
              <a:rPr b="1" lang="en-US" sz="2600">
                <a:solidFill>
                  <a:srgbClr val="006FC0"/>
                </a:solidFill>
                <a:latin typeface="Calibri"/>
                <a:ea typeface="Calibri"/>
                <a:cs typeface="Calibri"/>
                <a:sym typeface="Calibri"/>
              </a:rPr>
              <a:t>Manipulating Access Links</a:t>
            </a:r>
            <a:endParaRPr sz="26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1950">
              <a:solidFill>
                <a:schemeClr val="dk1"/>
              </a:solidFill>
              <a:latin typeface="Calibri"/>
              <a:ea typeface="Calibri"/>
              <a:cs typeface="Calibri"/>
              <a:sym typeface="Calibri"/>
            </a:endParaRPr>
          </a:p>
          <a:p>
            <a:pPr indent="0" lvl="0" marL="76200" marR="0" rtl="0" algn="l">
              <a:lnSpc>
                <a:spcPct val="100000"/>
              </a:lnSpc>
              <a:spcBef>
                <a:spcPts val="5"/>
              </a:spcBef>
              <a:spcAft>
                <a:spcPts val="0"/>
              </a:spcAft>
              <a:buNone/>
            </a:pPr>
            <a:r>
              <a:rPr b="1" lang="en-US" sz="2000">
                <a:solidFill>
                  <a:srgbClr val="001F5F"/>
                </a:solidFill>
                <a:latin typeface="Calibri"/>
                <a:ea typeface="Calibri"/>
                <a:cs typeface="Calibri"/>
                <a:sym typeface="Calibri"/>
              </a:rPr>
              <a:t>How are access links determined? what should happen when a</a:t>
            </a:r>
            <a:endParaRPr sz="2000">
              <a:solidFill>
                <a:schemeClr val="dk1"/>
              </a:solidFill>
              <a:latin typeface="Calibri"/>
              <a:ea typeface="Calibri"/>
              <a:cs typeface="Calibri"/>
              <a:sym typeface="Calibri"/>
            </a:endParaRPr>
          </a:p>
          <a:p>
            <a:pPr indent="0" lvl="0" marL="76200" marR="0" rtl="0" algn="l">
              <a:lnSpc>
                <a:spcPct val="100000"/>
              </a:lnSpc>
              <a:spcBef>
                <a:spcPts val="165"/>
              </a:spcBef>
              <a:spcAft>
                <a:spcPts val="0"/>
              </a:spcAft>
              <a:buNone/>
            </a:pPr>
            <a:r>
              <a:rPr b="1" lang="en-US" sz="2000">
                <a:solidFill>
                  <a:srgbClr val="001F5F"/>
                </a:solidFill>
                <a:latin typeface="Calibri"/>
                <a:ea typeface="Calibri"/>
                <a:cs typeface="Calibri"/>
                <a:sym typeface="Calibri"/>
              </a:rPr>
              <a:t>procedure q calls procedure p, explicitly. There are two cases:</a:t>
            </a:r>
            <a:endParaRPr sz="20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1600">
              <a:solidFill>
                <a:schemeClr val="dk1"/>
              </a:solidFill>
              <a:latin typeface="Calibri"/>
              <a:ea typeface="Calibri"/>
              <a:cs typeface="Calibri"/>
              <a:sym typeface="Calibri"/>
            </a:endParaRPr>
          </a:p>
          <a:p>
            <a:pPr indent="0" lvl="0" marL="76200" marR="0" rtl="0" algn="l">
              <a:lnSpc>
                <a:spcPct val="100000"/>
              </a:lnSpc>
              <a:spcBef>
                <a:spcPts val="5"/>
              </a:spcBef>
              <a:spcAft>
                <a:spcPts val="0"/>
              </a:spcAft>
              <a:buNone/>
            </a:pPr>
            <a:r>
              <a:rPr b="1" lang="en-US" sz="2000">
                <a:solidFill>
                  <a:srgbClr val="006FC0"/>
                </a:solidFill>
                <a:latin typeface="Calibri"/>
                <a:ea typeface="Calibri"/>
                <a:cs typeface="Calibri"/>
                <a:sym typeface="Calibri"/>
              </a:rPr>
              <a:t>Case 1: </a:t>
            </a:r>
            <a:r>
              <a:rPr b="1" i="1" lang="en-US" sz="2000">
                <a:solidFill>
                  <a:srgbClr val="006FC0"/>
                </a:solidFill>
                <a:latin typeface="Calibri"/>
                <a:ea typeface="Calibri"/>
                <a:cs typeface="Calibri"/>
                <a:sym typeface="Calibri"/>
              </a:rPr>
              <a:t>n</a:t>
            </a:r>
            <a:r>
              <a:rPr b="1" baseline="-25000" i="1" lang="en-US" sz="1950">
                <a:solidFill>
                  <a:srgbClr val="006FC0"/>
                </a:solidFill>
                <a:latin typeface="Calibri"/>
                <a:ea typeface="Calibri"/>
                <a:cs typeface="Calibri"/>
                <a:sym typeface="Calibri"/>
              </a:rPr>
              <a:t>q </a:t>
            </a:r>
            <a:r>
              <a:rPr b="1" i="1" lang="en-US" sz="2000">
                <a:solidFill>
                  <a:srgbClr val="006FC0"/>
                </a:solidFill>
                <a:latin typeface="Calibri"/>
                <a:ea typeface="Calibri"/>
                <a:cs typeface="Calibri"/>
                <a:sym typeface="Calibri"/>
              </a:rPr>
              <a:t>&lt; n</a:t>
            </a:r>
            <a:r>
              <a:rPr b="1" baseline="-25000" i="1" lang="en-US" sz="1950">
                <a:solidFill>
                  <a:srgbClr val="006FC0"/>
                </a:solidFill>
                <a:latin typeface="Calibri"/>
                <a:ea typeface="Calibri"/>
                <a:cs typeface="Calibri"/>
                <a:sym typeface="Calibri"/>
              </a:rPr>
              <a:t>p </a:t>
            </a:r>
            <a:r>
              <a:rPr b="1" lang="en-US" sz="2000">
                <a:solidFill>
                  <a:schemeClr val="dk1"/>
                </a:solidFill>
                <a:latin typeface="Calibri"/>
                <a:ea typeface="Calibri"/>
                <a:cs typeface="Calibri"/>
                <a:sym typeface="Calibri"/>
              </a:rPr>
              <a:t>(Procedure p is at a higher nesting depth than q)</a:t>
            </a:r>
            <a:endParaRPr sz="20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1800">
              <a:solidFill>
                <a:schemeClr val="dk1"/>
              </a:solidFill>
              <a:latin typeface="Calibri"/>
              <a:ea typeface="Calibri"/>
              <a:cs typeface="Calibri"/>
              <a:sym typeface="Calibri"/>
            </a:endParaRPr>
          </a:p>
          <a:p>
            <a:pPr indent="-228600" lvl="0" marL="762000" marR="0" rtl="0" algn="l">
              <a:lnSpc>
                <a:spcPct val="100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Called procedure </a:t>
            </a:r>
            <a:r>
              <a:rPr lang="en-US" sz="2000">
                <a:solidFill>
                  <a:schemeClr val="dk1"/>
                </a:solidFill>
                <a:latin typeface="Cambria Math"/>
                <a:ea typeface="Cambria Math"/>
                <a:cs typeface="Cambria Math"/>
                <a:sym typeface="Cambria Math"/>
              </a:rPr>
              <a:t>𝑝 </a:t>
            </a:r>
            <a:r>
              <a:rPr lang="en-US" sz="2000">
                <a:solidFill>
                  <a:schemeClr val="dk1"/>
                </a:solidFill>
                <a:latin typeface="Calibri"/>
                <a:ea typeface="Calibri"/>
                <a:cs typeface="Calibri"/>
                <a:sym typeface="Calibri"/>
              </a:rPr>
              <a:t>is nested within </a:t>
            </a:r>
            <a:r>
              <a:rPr lang="en-US" sz="2000">
                <a:solidFill>
                  <a:schemeClr val="dk1"/>
                </a:solidFill>
                <a:latin typeface="Cambria Math"/>
                <a:ea typeface="Cambria Math"/>
                <a:cs typeface="Cambria Math"/>
                <a:sym typeface="Cambria Math"/>
              </a:rPr>
              <a:t>𝑞</a:t>
            </a:r>
            <a:endParaRPr sz="2000">
              <a:solidFill>
                <a:schemeClr val="dk1"/>
              </a:solidFill>
              <a:latin typeface="Cambria Math"/>
              <a:ea typeface="Cambria Math"/>
              <a:cs typeface="Cambria Math"/>
              <a:sym typeface="Cambria Math"/>
            </a:endParaRPr>
          </a:p>
          <a:p>
            <a:pPr indent="-228600" lvl="0" marL="762000" marR="30480" rtl="0" algn="l">
              <a:lnSpc>
                <a:spcPct val="150000"/>
              </a:lnSpc>
              <a:spcBef>
                <a:spcPts val="509"/>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Therefore, </a:t>
            </a:r>
            <a:r>
              <a:rPr lang="en-US" sz="2000">
                <a:solidFill>
                  <a:schemeClr val="dk1"/>
                </a:solidFill>
                <a:latin typeface="Cambria Math"/>
                <a:ea typeface="Cambria Math"/>
                <a:cs typeface="Cambria Math"/>
                <a:sym typeface="Cambria Math"/>
              </a:rPr>
              <a:t>𝑝 </a:t>
            </a:r>
            <a:r>
              <a:rPr lang="en-US" sz="2000">
                <a:solidFill>
                  <a:schemeClr val="dk1"/>
                </a:solidFill>
                <a:latin typeface="Calibri"/>
                <a:ea typeface="Calibri"/>
                <a:cs typeface="Calibri"/>
                <a:sym typeface="Calibri"/>
              </a:rPr>
              <a:t>must be declared in </a:t>
            </a:r>
            <a:r>
              <a:rPr lang="en-US" sz="2000">
                <a:solidFill>
                  <a:schemeClr val="dk1"/>
                </a:solidFill>
                <a:latin typeface="Cambria Math"/>
                <a:ea typeface="Cambria Math"/>
                <a:cs typeface="Cambria Math"/>
                <a:sym typeface="Cambria Math"/>
              </a:rPr>
              <a:t>𝑞</a:t>
            </a:r>
            <a:r>
              <a:rPr lang="en-US" sz="2000">
                <a:solidFill>
                  <a:schemeClr val="dk1"/>
                </a:solidFill>
                <a:latin typeface="Calibri"/>
                <a:ea typeface="Calibri"/>
                <a:cs typeface="Calibri"/>
                <a:sym typeface="Calibri"/>
              </a:rPr>
              <a:t>, or the call by </a:t>
            </a:r>
            <a:r>
              <a:rPr lang="en-US" sz="2000">
                <a:solidFill>
                  <a:schemeClr val="dk1"/>
                </a:solidFill>
                <a:latin typeface="Cambria Math"/>
                <a:ea typeface="Cambria Math"/>
                <a:cs typeface="Cambria Math"/>
                <a:sym typeface="Cambria Math"/>
              </a:rPr>
              <a:t>𝑞 </a:t>
            </a:r>
            <a:r>
              <a:rPr lang="en-US" sz="2000">
                <a:solidFill>
                  <a:schemeClr val="dk1"/>
                </a:solidFill>
                <a:latin typeface="Calibri"/>
                <a:ea typeface="Calibri"/>
                <a:cs typeface="Calibri"/>
                <a:sym typeface="Calibri"/>
              </a:rPr>
              <a:t>will not be  within the scope of </a:t>
            </a:r>
            <a:r>
              <a:rPr lang="en-US" sz="2000">
                <a:solidFill>
                  <a:schemeClr val="dk1"/>
                </a:solidFill>
                <a:latin typeface="Cambria Math"/>
                <a:ea typeface="Cambria Math"/>
                <a:cs typeface="Cambria Math"/>
                <a:sym typeface="Cambria Math"/>
              </a:rPr>
              <a:t>𝑝</a:t>
            </a:r>
            <a:endParaRPr sz="2000">
              <a:solidFill>
                <a:schemeClr val="dk1"/>
              </a:solidFill>
              <a:latin typeface="Cambria Math"/>
              <a:ea typeface="Cambria Math"/>
              <a:cs typeface="Cambria Math"/>
              <a:sym typeface="Cambria Math"/>
            </a:endParaRPr>
          </a:p>
          <a:p>
            <a:pPr indent="-228600" lvl="0" marL="762000" marR="0" rtl="0" algn="l">
              <a:lnSpc>
                <a:spcPct val="100000"/>
              </a:lnSpc>
              <a:spcBef>
                <a:spcPts val="1705"/>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Access link in </a:t>
            </a:r>
            <a:r>
              <a:rPr lang="en-US" sz="2000">
                <a:solidFill>
                  <a:schemeClr val="dk1"/>
                </a:solidFill>
                <a:latin typeface="Cambria Math"/>
                <a:ea typeface="Cambria Math"/>
                <a:cs typeface="Cambria Math"/>
                <a:sym typeface="Cambria Math"/>
              </a:rPr>
              <a:t>𝑝 </a:t>
            </a:r>
            <a:r>
              <a:rPr lang="en-US" sz="2000">
                <a:solidFill>
                  <a:schemeClr val="dk1"/>
                </a:solidFill>
                <a:latin typeface="Calibri"/>
                <a:ea typeface="Calibri"/>
                <a:cs typeface="Calibri"/>
                <a:sym typeface="Calibri"/>
              </a:rPr>
              <a:t>should point to the access link of the</a:t>
            </a:r>
            <a:endParaRPr sz="2000">
              <a:solidFill>
                <a:schemeClr val="dk1"/>
              </a:solidFill>
              <a:latin typeface="Calibri"/>
              <a:ea typeface="Calibri"/>
              <a:cs typeface="Calibri"/>
              <a:sym typeface="Calibri"/>
            </a:endParaRPr>
          </a:p>
          <a:p>
            <a:pPr indent="0" lvl="0" marL="762000" marR="0" rtl="0" algn="l">
              <a:lnSpc>
                <a:spcPct val="100000"/>
              </a:lnSpc>
              <a:spcBef>
                <a:spcPts val="1200"/>
              </a:spcBef>
              <a:spcAft>
                <a:spcPts val="0"/>
              </a:spcAft>
              <a:buNone/>
            </a:pPr>
            <a:r>
              <a:rPr lang="en-US" sz="2000">
                <a:solidFill>
                  <a:schemeClr val="dk1"/>
                </a:solidFill>
                <a:latin typeface="Calibri"/>
                <a:ea typeface="Calibri"/>
                <a:cs typeface="Calibri"/>
                <a:sym typeface="Calibri"/>
              </a:rPr>
              <a:t>activation record of the caller </a:t>
            </a:r>
            <a:r>
              <a:rPr lang="en-US" sz="2000">
                <a:solidFill>
                  <a:schemeClr val="dk1"/>
                </a:solidFill>
                <a:latin typeface="Cambria Math"/>
                <a:ea typeface="Cambria Math"/>
                <a:cs typeface="Cambria Math"/>
                <a:sym typeface="Cambria Math"/>
              </a:rPr>
              <a:t>𝑞</a:t>
            </a:r>
            <a:endParaRPr sz="2000">
              <a:solidFill>
                <a:schemeClr val="dk1"/>
              </a:solidFill>
              <a:latin typeface="Cambria Math"/>
              <a:ea typeface="Cambria Math"/>
              <a:cs typeface="Cambria Math"/>
              <a:sym typeface="Cambria Math"/>
            </a:endParaRPr>
          </a:p>
        </p:txBody>
      </p:sp>
      <p:grpSp>
        <p:nvGrpSpPr>
          <p:cNvPr id="1407" name="Google Shape;1407;p99"/>
          <p:cNvGrpSpPr/>
          <p:nvPr/>
        </p:nvGrpSpPr>
        <p:grpSpPr>
          <a:xfrm>
            <a:off x="8364871" y="469391"/>
            <a:ext cx="3548309" cy="3931920"/>
            <a:chOff x="8364871" y="469391"/>
            <a:chExt cx="3548309" cy="3931920"/>
          </a:xfrm>
        </p:grpSpPr>
        <p:pic>
          <p:nvPicPr>
            <p:cNvPr id="1408" name="Google Shape;1408;p99"/>
            <p:cNvPicPr preferRelativeResize="0"/>
            <p:nvPr/>
          </p:nvPicPr>
          <p:blipFill rotWithShape="1">
            <a:blip r:embed="rId3">
              <a:alphaModFix/>
            </a:blip>
            <a:srcRect b="0" l="0" r="0" t="0"/>
            <a:stretch/>
          </p:blipFill>
          <p:spPr>
            <a:xfrm>
              <a:off x="10658855" y="469391"/>
              <a:ext cx="934211" cy="1399031"/>
            </a:xfrm>
            <a:prstGeom prst="rect">
              <a:avLst/>
            </a:prstGeom>
            <a:noFill/>
            <a:ln>
              <a:noFill/>
            </a:ln>
          </p:spPr>
        </p:pic>
        <p:pic>
          <p:nvPicPr>
            <p:cNvPr id="1409" name="Google Shape;1409;p99"/>
            <p:cNvPicPr preferRelativeResize="0"/>
            <p:nvPr/>
          </p:nvPicPr>
          <p:blipFill rotWithShape="1">
            <a:blip r:embed="rId4">
              <a:alphaModFix/>
            </a:blip>
            <a:srcRect b="0" l="0" r="0" t="0"/>
            <a:stretch/>
          </p:blipFill>
          <p:spPr>
            <a:xfrm>
              <a:off x="8364871" y="1880219"/>
              <a:ext cx="3548309" cy="2521092"/>
            </a:xfrm>
            <a:prstGeom prst="rect">
              <a:avLst/>
            </a:prstGeom>
            <a:noFill/>
            <a:ln>
              <a:noFill/>
            </a:ln>
          </p:spPr>
        </p:pic>
      </p:grpSp>
      <p:sp>
        <p:nvSpPr>
          <p:cNvPr id="1410" name="Google Shape;1410;p9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9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1412" name="Google Shape;1412;p99"/>
          <p:cNvPicPr preferRelativeResize="0"/>
          <p:nvPr/>
        </p:nvPicPr>
        <p:blipFill rotWithShape="1">
          <a:blip r:embed="rId5">
            <a:alphaModFix/>
          </a:blip>
          <a:srcRect b="0" l="0" r="0" t="0"/>
          <a:stretch/>
        </p:blipFill>
        <p:spPr>
          <a:xfrm>
            <a:off x="8634645" y="4654247"/>
            <a:ext cx="3109837" cy="22004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2023-04-10T08:46:23Z</dcterms:created>
  <dc:creator>Prakash C 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2023-04-07T00:00:00Z</vt:filetime>
  </property>
  <property fmtid="{D5CDD505-2E9C-101B-9397-08002B2CF9AE}" pid="3" name="Creator">
    <vt:lpwstr>Microsoft® PowerPoint® 2019</vt:lpwstr>
  </property>
  <property fmtid="{D5CDD505-2E9C-101B-9397-08002B2CF9AE}" pid="4" name="LastSaved">
    <vt:filetime>2023-04-10T00:00:00Z</vt:filetime>
  </property>
</Properties>
</file>