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iAgsjpSbdlPb3b7Phs7qmE8vJd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0" name="Google Shape;17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6" name="Google Shape;1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9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57235" y="10586"/>
            <a:ext cx="812845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0" name="Google Shape;11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1" name="Google Shape;11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9" name="Google Shape;11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0" name="Google Shape;12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5" name="Google Shape;12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9" name="Google Shape;129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1" name="Google Shape;13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2" name="Google Shape;13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9"/>
          <p:cNvSpPr txBox="1"/>
          <p:nvPr>
            <p:ph type="title"/>
          </p:nvPr>
        </p:nvSpPr>
        <p:spPr>
          <a:xfrm>
            <a:off x="914400" y="381000"/>
            <a:ext cx="1046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9"/>
          <p:cNvSpPr txBox="1"/>
          <p:nvPr>
            <p:ph idx="1" type="body"/>
          </p:nvPr>
        </p:nvSpPr>
        <p:spPr>
          <a:xfrm>
            <a:off x="914400" y="1066800"/>
            <a:ext cx="5130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2" type="body"/>
          </p:nvPr>
        </p:nvSpPr>
        <p:spPr>
          <a:xfrm>
            <a:off x="6248400" y="1066800"/>
            <a:ext cx="5130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11" type="ftr"/>
          </p:nvPr>
        </p:nvSpPr>
        <p:spPr>
          <a:xfrm>
            <a:off x="3149600" y="6400800"/>
            <a:ext cx="538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hart and Text" type="chartAndTx">
  <p:cSld name="CHART_AND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0"/>
          <p:cNvSpPr txBox="1"/>
          <p:nvPr>
            <p:ph type="title"/>
          </p:nvPr>
        </p:nvSpPr>
        <p:spPr>
          <a:xfrm>
            <a:off x="914400" y="381000"/>
            <a:ext cx="1046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0"/>
          <p:cNvSpPr/>
          <p:nvPr>
            <p:ph idx="2" type="chart"/>
          </p:nvPr>
        </p:nvSpPr>
        <p:spPr>
          <a:xfrm>
            <a:off x="914400" y="1066800"/>
            <a:ext cx="5130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40"/>
          <p:cNvSpPr txBox="1"/>
          <p:nvPr>
            <p:ph idx="1" type="body"/>
          </p:nvPr>
        </p:nvSpPr>
        <p:spPr>
          <a:xfrm>
            <a:off x="6248400" y="1066800"/>
            <a:ext cx="5130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40"/>
          <p:cNvSpPr txBox="1"/>
          <p:nvPr>
            <p:ph idx="11" type="ftr"/>
          </p:nvPr>
        </p:nvSpPr>
        <p:spPr>
          <a:xfrm>
            <a:off x="3149600" y="6400800"/>
            <a:ext cx="538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1_Title 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1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64" name="Google Shape;164;p41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65" name="Google Shape;165;p41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41"/>
          <p:cNvSpPr/>
          <p:nvPr/>
        </p:nvSpPr>
        <p:spPr>
          <a:xfrm>
            <a:off x="18587" y="0"/>
            <a:ext cx="9022976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" name="Google Shape;167;p41"/>
          <p:cNvCxnSpPr/>
          <p:nvPr/>
        </p:nvCxnSpPr>
        <p:spPr>
          <a:xfrm>
            <a:off x="18588" y="1087663"/>
            <a:ext cx="5817437" cy="0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Prof. Swati Shah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4781916" y="4813108"/>
            <a:ext cx="66346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75" name="Google Shape;175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7" name="Google Shape;177;p1"/>
          <p:cNvCxnSpPr/>
          <p:nvPr/>
        </p:nvCxnSpPr>
        <p:spPr>
          <a:xfrm flipH="1" rot="10800000">
            <a:off x="4781916" y="4112436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8" name="Google Shape;178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179" name="Google Shape;179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1"/>
          <p:cNvSpPr/>
          <p:nvPr/>
        </p:nvSpPr>
        <p:spPr>
          <a:xfrm>
            <a:off x="4545864" y="1938474"/>
            <a:ext cx="7497214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676" y="5892224"/>
            <a:ext cx="11156647" cy="597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3035" y="1041163"/>
            <a:ext cx="2382920" cy="39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709" y="1879717"/>
            <a:ext cx="7681626" cy="38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 txBox="1"/>
          <p:nvPr/>
        </p:nvSpPr>
        <p:spPr>
          <a:xfrm>
            <a:off x="205273" y="855697"/>
            <a:ext cx="61022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Signal Concurrency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"/>
          <p:cNvSpPr txBox="1"/>
          <p:nvPr>
            <p:ph idx="4294967295" type="title"/>
          </p:nvPr>
        </p:nvSpPr>
        <p:spPr>
          <a:xfrm>
            <a:off x="142042" y="723900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en-US" sz="2400">
                <a:solidFill>
                  <a:srgbClr val="C55A11"/>
                </a:solidFill>
              </a:rPr>
              <a:t>Concurrency</a:t>
            </a:r>
            <a:endParaRPr/>
          </a:p>
        </p:txBody>
      </p:sp>
      <p:sp>
        <p:nvSpPr>
          <p:cNvPr id="252" name="Google Shape;252;p11"/>
          <p:cNvSpPr txBox="1"/>
          <p:nvPr/>
        </p:nvSpPr>
        <p:spPr>
          <a:xfrm>
            <a:off x="475862" y="1604865"/>
            <a:ext cx="641013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Models also Supports concurrency among objects. It supports two types of concurrency-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1. Aggregation Concurrency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2. Concurrency within an object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/>
          <p:nvPr>
            <p:ph idx="4294967295" type="title"/>
          </p:nvPr>
        </p:nvSpPr>
        <p:spPr>
          <a:xfrm>
            <a:off x="152400" y="798494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en-US" sz="2400">
                <a:solidFill>
                  <a:srgbClr val="C55A11"/>
                </a:solidFill>
              </a:rPr>
              <a:t>Aggregation Concurrency</a:t>
            </a:r>
            <a:endParaRPr/>
          </a:p>
        </p:txBody>
      </p:sp>
      <p:pic>
        <p:nvPicPr>
          <p:cNvPr id="258" name="Google Shape;2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989" y="1685391"/>
            <a:ext cx="8476721" cy="4015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 txBox="1"/>
          <p:nvPr>
            <p:ph idx="4294967295" type="title"/>
          </p:nvPr>
        </p:nvSpPr>
        <p:spPr>
          <a:xfrm>
            <a:off x="114670" y="723901"/>
            <a:ext cx="815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en-US" sz="2400">
                <a:solidFill>
                  <a:srgbClr val="C55A11"/>
                </a:solidFill>
              </a:rPr>
              <a:t>Aggregation Concurrency(Cont’d)</a:t>
            </a:r>
            <a:endParaRPr/>
          </a:p>
        </p:txBody>
      </p:sp>
      <p:pic>
        <p:nvPicPr>
          <p:cNvPr id="264" name="Google Shape;2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175" y="1402575"/>
            <a:ext cx="7816125" cy="537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idx="4294967295" type="title"/>
          </p:nvPr>
        </p:nvSpPr>
        <p:spPr>
          <a:xfrm>
            <a:off x="0" y="801688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en-US" sz="2400">
                <a:solidFill>
                  <a:srgbClr val="C55A11"/>
                </a:solidFill>
              </a:rPr>
              <a:t>Concurrency within an object</a:t>
            </a:r>
            <a:endParaRPr/>
          </a:p>
        </p:txBody>
      </p:sp>
      <p:sp>
        <p:nvSpPr>
          <p:cNvPr id="270" name="Google Shape;270;p14"/>
          <p:cNvSpPr txBox="1"/>
          <p:nvPr/>
        </p:nvSpPr>
        <p:spPr>
          <a:xfrm>
            <a:off x="396240" y="1577341"/>
            <a:ext cx="872299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The state model implicitly supports concurrency among objects</a:t>
            </a:r>
            <a:r>
              <a:rPr b="0" i="0" lang="en-US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 In general, objects are autonomous entities that can act and change state independent of one another. </a:t>
            </a:r>
            <a:endParaRPr b="0" i="0" sz="18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Objects need not be completely independent and may be subject to shared constraints that cause some correspondence among their state changes.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147" y="3486055"/>
            <a:ext cx="7369179" cy="218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15"/>
          <p:cNvCxnSpPr/>
          <p:nvPr/>
        </p:nvCxnSpPr>
        <p:spPr>
          <a:xfrm flipH="1" rot="10800000">
            <a:off x="5448168" y="288730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" name="Google Shape;277;p15"/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swatishahjaiswal@pes.edu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Google Shape;278;p15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279" name="Google Shape;279;p15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15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5448168" y="3064182"/>
            <a:ext cx="63383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 Swati Shah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5"/>
          <p:cNvSpPr/>
          <p:nvPr/>
        </p:nvSpPr>
        <p:spPr>
          <a:xfrm>
            <a:off x="5448168" y="3525847"/>
            <a:ext cx="6479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726" y="1369935"/>
            <a:ext cx="2132109" cy="355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/>
          <p:nvPr/>
        </p:nvSpPr>
        <p:spPr>
          <a:xfrm>
            <a:off x="166646" y="3214686"/>
            <a:ext cx="917741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Advanced State Modeling</a:t>
            </a:r>
            <a:endParaRPr b="1" i="0" sz="36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 Engineering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91" name="Google Shape;191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3" name="Google Shape;193;p2"/>
          <p:cNvCxnSpPr/>
          <p:nvPr/>
        </p:nvCxnSpPr>
        <p:spPr>
          <a:xfrm>
            <a:off x="164387" y="2763388"/>
            <a:ext cx="8833698" cy="0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2"/>
          <p:cNvSpPr/>
          <p:nvPr/>
        </p:nvSpPr>
        <p:spPr>
          <a:xfrm>
            <a:off x="1" y="1726230"/>
            <a:ext cx="917741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Object Oriented Analysis and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/>
          <p:cNvSpPr txBox="1"/>
          <p:nvPr/>
        </p:nvSpPr>
        <p:spPr>
          <a:xfrm>
            <a:off x="598883" y="5505548"/>
            <a:ext cx="49458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Prof. Swati Shah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9221" y="75109"/>
            <a:ext cx="947565" cy="1615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/>
          <p:nvPr/>
        </p:nvSpPr>
        <p:spPr>
          <a:xfrm>
            <a:off x="173948" y="939963"/>
            <a:ext cx="6380964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Advanced State Models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355058" y="1763053"/>
            <a:ext cx="922709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Conventional state diagrams are </a:t>
            </a:r>
            <a:r>
              <a:rPr b="1" i="0" lang="en-US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sufficient for describing simple systems but need additional power to handle large problems</a:t>
            </a:r>
            <a:r>
              <a:rPr b="0" i="0" lang="en-US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You can more richly model complex systems by using nest- ed state diagrams, nested states, signal generalization, and concurrency.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77" y="1746750"/>
            <a:ext cx="8544675" cy="43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>
            <a:off x="195943" y="834293"/>
            <a:ext cx="61022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Problems with Flat State Models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/>
          <p:nvPr/>
        </p:nvSpPr>
        <p:spPr>
          <a:xfrm>
            <a:off x="173948" y="899886"/>
            <a:ext cx="6380964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Features of Advanced state Diagram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18" y="1558213"/>
            <a:ext cx="9470571" cy="4926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/>
          <p:nvPr>
            <p:ph idx="4294967295" type="title"/>
          </p:nvPr>
        </p:nvSpPr>
        <p:spPr>
          <a:xfrm>
            <a:off x="50800" y="762000"/>
            <a:ext cx="929640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C55A11"/>
                </a:solidFill>
              </a:rPr>
              <a:t>Nested State Diagram</a:t>
            </a:r>
            <a:endParaRPr/>
          </a:p>
        </p:txBody>
      </p:sp>
      <p:pic>
        <p:nvPicPr>
          <p:cNvPr id="220" name="Google Shape;2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33" y="1466126"/>
            <a:ext cx="8893536" cy="337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/>
          <p:nvPr/>
        </p:nvSpPr>
        <p:spPr>
          <a:xfrm>
            <a:off x="69055" y="927854"/>
            <a:ext cx="6101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Super or Substate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510" y="1641980"/>
            <a:ext cx="6569812" cy="1381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3367" y="3289041"/>
            <a:ext cx="4370315" cy="23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 txBox="1"/>
          <p:nvPr/>
        </p:nvSpPr>
        <p:spPr>
          <a:xfrm>
            <a:off x="135731" y="849114"/>
            <a:ext cx="61007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Nested state example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055" y="1768891"/>
            <a:ext cx="5726437" cy="1104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9888" y="3135086"/>
            <a:ext cx="6533566" cy="28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/>
          <p:nvPr/>
        </p:nvSpPr>
        <p:spPr>
          <a:xfrm>
            <a:off x="173948" y="899886"/>
            <a:ext cx="6380964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Simple state v/s Nested state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186" y="1605428"/>
            <a:ext cx="8193927" cy="495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2022-02-13T10:01:36Z</dcterms:created>
  <dc:creator>Vinod</dc:creator>
</cp:coreProperties>
</file>