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77" r:id="rId11"/>
    <p:sldId id="265" r:id="rId12"/>
    <p:sldId id="278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  <p:sldId id="273" r:id="rId22"/>
    <p:sldId id="276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4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\case%20study%20project%20google%20certificate\CASE%20STUDY%201\downloaded%20from%20SQL\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</a:t>
            </a:r>
            <a:r>
              <a:rPr lang="en-US" baseline="0"/>
              <a:t> between member &amp; casual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'Main Sheet'!$B$2</c:f>
              <c:strCache>
                <c:ptCount val="1"/>
                <c:pt idx="0">
                  <c:v>percent_share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5B-4A0B-90FC-C2D15A9A23D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5B-4A0B-90FC-C2D15A9A23D6}"/>
              </c:ext>
            </c:extLst>
          </c:dPt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A5B-4A0B-90FC-C2D15A9A23D6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A5B-4A0B-90FC-C2D15A9A23D6}"/>
                </c:ext>
              </c:extLst>
            </c:dLbl>
            <c:numFmt formatCode="0.00\ 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'Main Sheet'!$A$3:$A$4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'Main Sheet'!$B$3:$B$4</c:f>
              <c:numCache>
                <c:formatCode>0.00%</c:formatCode>
                <c:ptCount val="2"/>
                <c:pt idx="0">
                  <c:v>0.39539999999999997</c:v>
                </c:pt>
                <c:pt idx="1">
                  <c:v>0.60460000000000003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5B-4A0B-90FC-C2D15A9A23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84295713035865"/>
          <c:y val="0.45449001166520853"/>
          <c:w val="0.18469229581596419"/>
          <c:h val="0.21028184561042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Usage  of different rideable options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'Main Sheet'!$B$211</c:f>
              <c:strCache>
                <c:ptCount val="1"/>
                <c:pt idx="0">
                  <c:v>no_of_rides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B85F034-23BE-4472-A6B4-50B8EF36EE4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F74-4879-AF87-FD2AB12220C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01A52D3-F8D3-40F0-A44A-36FEFAA7735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74-4879-AF87-FD2AB12220C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334BCC0-3E17-4C4F-9CB7-2DB3E998BBB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74-4879-AF87-FD2AB12220C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'Main Sheet'!$A$212:$A$214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'Main Sheet'!$B$212:$B$214</c:f>
              <c:numCache>
                <c:formatCode>General</c:formatCode>
                <c:ptCount val="3"/>
                <c:pt idx="0">
                  <c:v>2636223</c:v>
                </c:pt>
                <c:pt idx="1">
                  <c:v>171126</c:v>
                </c:pt>
                <c:pt idx="2">
                  <c:v>1675259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'Main Sheet'!$C$212:$C$214</c15:f>
                <c15:dlblRangeCache>
                  <c:ptCount val="3"/>
                  <c:pt idx="0">
                    <c:v>59%</c:v>
                  </c:pt>
                  <c:pt idx="1">
                    <c:v>4%</c:v>
                  </c:pt>
                  <c:pt idx="2">
                    <c:v>37%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5F74-4879-AF87-FD2AB1222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706863"/>
        <c:axId val="2139706031"/>
      </c:barChart>
      <c:catAx>
        <c:axId val="21397068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06031"/>
        <c:crosses val="autoZero"/>
        <c:auto val="1"/>
        <c:lblAlgn val="ctr"/>
        <c:lblOffset val="100"/>
        <c:noMultiLvlLbl val="0"/>
      </c:catAx>
      <c:valAx>
        <c:axId val="213970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70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Rideable option vs different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'pt02'!$G$195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'pt02'!$F$196:$F$198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'pt02'!$G$196:$G$198</c:f>
              <c:numCache>
                <c:formatCode>General</c:formatCode>
                <c:ptCount val="3"/>
                <c:pt idx="0">
                  <c:v>887280</c:v>
                </c:pt>
                <c:pt idx="1">
                  <c:v>171126</c:v>
                </c:pt>
                <c:pt idx="2">
                  <c:v>714135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4-4712-851B-EA6EBE4BBBBA}"/>
            </c:ext>
          </c:extLst>
        </c:ser>
        <c:ser>
          <c:idx val="1"/>
          <c:order val="1"/>
          <c:tx>
            <c:strRef>
              <c:f>'pt02'!$H$195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'pt02'!$F$196:$F$198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'pt02'!$H$196:$H$198</c:f>
              <c:numCache>
                <c:formatCode>General</c:formatCode>
                <c:ptCount val="3"/>
                <c:pt idx="0">
                  <c:v>1748943</c:v>
                </c:pt>
                <c:pt idx="1">
                  <c:v>0</c:v>
                </c:pt>
                <c:pt idx="2">
                  <c:v>961124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4-4712-851B-EA6EBE4BBB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97690735"/>
        <c:axId val="2097691151"/>
      </c:barChart>
      <c:catAx>
        <c:axId val="209769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91151"/>
        <c:crosses val="autoZero"/>
        <c:auto val="1"/>
        <c:lblAlgn val="ctr"/>
        <c:lblOffset val="100"/>
        <c:noMultiLvlLbl val="0"/>
      </c:catAx>
      <c:valAx>
        <c:axId val="209769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90735"/>
        <c:crosses val="autoZero"/>
        <c:crossBetween val="between"/>
        <c:majorUnit val="4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Member</a:t>
            </a:r>
            <a:r>
              <a:rPr lang="en-IN" baseline="0"/>
              <a:t> customer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'pt02'!$G$210</c:f>
              <c:strCache>
                <c:ptCount val="1"/>
                <c:pt idx="0">
                  <c:v>classic_bike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'pt02'!$F$211:$F$217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'pt02'!$G$211:$G$217</c:f>
              <c:numCache>
                <c:formatCode>General</c:formatCode>
                <c:ptCount val="7"/>
                <c:pt idx="0">
                  <c:v>249430</c:v>
                </c:pt>
                <c:pt idx="1">
                  <c:v>278836</c:v>
                </c:pt>
                <c:pt idx="2">
                  <c:v>273717</c:v>
                </c:pt>
                <c:pt idx="3">
                  <c:v>272957</c:v>
                </c:pt>
                <c:pt idx="4">
                  <c:v>240175</c:v>
                </c:pt>
                <c:pt idx="5">
                  <c:v>229196</c:v>
                </c:pt>
                <c:pt idx="6">
                  <c:v>204632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D-4F1A-8821-942305941CB8}"/>
            </c:ext>
          </c:extLst>
        </c:ser>
        <c:ser>
          <c:idx val="1"/>
          <c:order val="1"/>
          <c:tx>
            <c:strRef>
              <c:f>'pt02'!$H$210</c:f>
              <c:strCache>
                <c:ptCount val="1"/>
                <c:pt idx="0">
                  <c:v>electric_bike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'pt02'!$F$211:$F$217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'pt02'!$H$211:$H$217</c:f>
              <c:numCache>
                <c:formatCode>General</c:formatCode>
                <c:ptCount val="7"/>
                <c:pt idx="0">
                  <c:v>135416</c:v>
                </c:pt>
                <c:pt idx="1">
                  <c:v>154211</c:v>
                </c:pt>
                <c:pt idx="2">
                  <c:v>157195</c:v>
                </c:pt>
                <c:pt idx="3">
                  <c:v>158325</c:v>
                </c:pt>
                <c:pt idx="4">
                  <c:v>137960</c:v>
                </c:pt>
                <c:pt idx="5">
                  <c:v>115862</c:v>
                </c:pt>
                <c:pt idx="6">
                  <c:v>102155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D-4F1A-8821-942305941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679183"/>
        <c:axId val="110679599"/>
      </c:barChart>
      <c:catAx>
        <c:axId val="11067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9599"/>
        <c:crosses val="autoZero"/>
        <c:auto val="1"/>
        <c:lblAlgn val="ctr"/>
        <c:lblOffset val="100"/>
        <c:noMultiLvlLbl val="0"/>
      </c:catAx>
      <c:valAx>
        <c:axId val="11067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Casual customer</a:t>
            </a:r>
          </a:p>
        </c:rich>
      </c:tx>
      <c:layout>
        <c:manualLayout>
          <c:xMode val="edge"/>
          <c:yMode val="edge"/>
          <c:x val="0.36159711286089241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'pt02'!$G$224</c:f>
              <c:strCache>
                <c:ptCount val="1"/>
                <c:pt idx="0">
                  <c:v>classic_bike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'pt02'!$F$225:$F$231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'pt02'!$G$225:$G$231</c:f>
              <c:numCache>
                <c:formatCode>General</c:formatCode>
                <c:ptCount val="7"/>
                <c:pt idx="0">
                  <c:v>101947</c:v>
                </c:pt>
                <c:pt idx="1">
                  <c:v>98194</c:v>
                </c:pt>
                <c:pt idx="2">
                  <c:v>98043</c:v>
                </c:pt>
                <c:pt idx="3">
                  <c:v>113383</c:v>
                </c:pt>
                <c:pt idx="4">
                  <c:v>124277</c:v>
                </c:pt>
                <c:pt idx="5">
                  <c:v>193811</c:v>
                </c:pt>
                <c:pt idx="6">
                  <c:v>157625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4-42FC-B92C-218572BD1577}"/>
            </c:ext>
          </c:extLst>
        </c:ser>
        <c:ser>
          <c:idx val="1"/>
          <c:order val="1"/>
          <c:tx>
            <c:strRef>
              <c:f>'pt02'!$H$224</c:f>
              <c:strCache>
                <c:ptCount val="1"/>
                <c:pt idx="0">
                  <c:v>docked_bike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'pt02'!$F$225:$F$231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'pt02'!$H$225:$H$231</c:f>
              <c:numCache>
                <c:formatCode>General</c:formatCode>
                <c:ptCount val="7"/>
                <c:pt idx="0">
                  <c:v>21164</c:v>
                </c:pt>
                <c:pt idx="1">
                  <c:v>17401</c:v>
                </c:pt>
                <c:pt idx="2">
                  <c:v>16570</c:v>
                </c:pt>
                <c:pt idx="3">
                  <c:v>19058</c:v>
                </c:pt>
                <c:pt idx="4">
                  <c:v>23051</c:v>
                </c:pt>
                <c:pt idx="5">
                  <c:v>39595</c:v>
                </c:pt>
                <c:pt idx="6">
                  <c:v>34287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B4-42FC-B92C-218572BD1577}"/>
            </c:ext>
          </c:extLst>
        </c:ser>
        <c:ser>
          <c:idx val="2"/>
          <c:order val="2"/>
          <c:tx>
            <c:strRef>
              <c:f>'pt02'!$I$224</c:f>
              <c:strCache>
                <c:ptCount val="1"/>
                <c:pt idx="0">
                  <c:v>electric_bike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'pt02'!$F$225:$F$231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'pt02'!$I$225:$I$231</c:f>
              <c:numCache>
                <c:formatCode>General</c:formatCode>
                <c:ptCount val="7"/>
                <c:pt idx="0">
                  <c:v>86409</c:v>
                </c:pt>
                <c:pt idx="1">
                  <c:v>87387</c:v>
                </c:pt>
                <c:pt idx="2">
                  <c:v>91252</c:v>
                </c:pt>
                <c:pt idx="3">
                  <c:v>100060</c:v>
                </c:pt>
                <c:pt idx="4">
                  <c:v>106536</c:v>
                </c:pt>
                <c:pt idx="5">
                  <c:v>132408</c:v>
                </c:pt>
                <c:pt idx="6">
                  <c:v>110083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B4-42FC-B92C-218572BD1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915199"/>
        <c:axId val="110916863"/>
      </c:barChart>
      <c:catAx>
        <c:axId val="110915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16863"/>
        <c:crosses val="autoZero"/>
        <c:auto val="1"/>
        <c:lblAlgn val="ctr"/>
        <c:lblOffset val="100"/>
        <c:noMultiLvlLbl val="0"/>
      </c:catAx>
      <c:valAx>
        <c:axId val="11091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15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Trips</a:t>
            </a:r>
            <a:r>
              <a:rPr lang="en-IN" baseline="0"/>
              <a:t>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table01'!$H$4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delete val="1"/>
          </c:dLbls>
          <c:cat>
            <c:strRef>
              <c:f>'pivot table01'!$G$5:$G$11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'pivot table01'!$H$5:$H$11</c:f>
              <c:numCache>
                <c:formatCode>General</c:formatCode>
                <c:ptCount val="7"/>
                <c:pt idx="0">
                  <c:v>209520</c:v>
                </c:pt>
                <c:pt idx="1">
                  <c:v>202982</c:v>
                </c:pt>
                <c:pt idx="2">
                  <c:v>205865</c:v>
                </c:pt>
                <c:pt idx="3">
                  <c:v>232501</c:v>
                </c:pt>
                <c:pt idx="4">
                  <c:v>253864</c:v>
                </c:pt>
                <c:pt idx="5">
                  <c:v>365814</c:v>
                </c:pt>
                <c:pt idx="6">
                  <c:v>301995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9-4FCD-B337-EA953BFACA4C}"/>
            </c:ext>
          </c:extLst>
        </c:ser>
        <c:ser>
          <c:idx val="1"/>
          <c:order val="1"/>
          <c:tx>
            <c:strRef>
              <c:f>'pivot table01'!$I$4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table01'!$G$5:$G$11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'pivot table01'!$I$5:$I$11</c:f>
              <c:numCache>
                <c:formatCode>General</c:formatCode>
                <c:ptCount val="7"/>
                <c:pt idx="0">
                  <c:v>384846</c:v>
                </c:pt>
                <c:pt idx="1">
                  <c:v>433047</c:v>
                </c:pt>
                <c:pt idx="2">
                  <c:v>430912</c:v>
                </c:pt>
                <c:pt idx="3">
                  <c:v>431282</c:v>
                </c:pt>
                <c:pt idx="4">
                  <c:v>378135</c:v>
                </c:pt>
                <c:pt idx="5">
                  <c:v>345058</c:v>
                </c:pt>
                <c:pt idx="6">
                  <c:v>306787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9-4FCD-B337-EA953BFACA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7"/>
        <c:axId val="1622488544"/>
        <c:axId val="1622474400"/>
      </c:barChart>
      <c:catAx>
        <c:axId val="162248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74400"/>
        <c:crosses val="autoZero"/>
        <c:auto val="1"/>
        <c:lblAlgn val="ctr"/>
        <c:lblOffset val="100"/>
        <c:noMultiLvlLbl val="0"/>
      </c:catAx>
      <c:valAx>
        <c:axId val="1622474400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88544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 err="1"/>
              <a:t>Start_of_trip</a:t>
            </a:r>
            <a:r>
              <a:rPr lang="en-IN" sz="1000" baseline="0" dirty="0"/>
              <a:t> hour vs no of trips </a:t>
            </a:r>
            <a:endParaRPr lang="en-IN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'pt02'!$G$36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'pt02'!$F$37:$F$60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'pt02'!$G$37:$G$60</c:f>
              <c:numCache>
                <c:formatCode>General</c:formatCode>
                <c:ptCount val="24"/>
                <c:pt idx="0">
                  <c:v>33594</c:v>
                </c:pt>
                <c:pt idx="1">
                  <c:v>21400</c:v>
                </c:pt>
                <c:pt idx="2">
                  <c:v>12818</c:v>
                </c:pt>
                <c:pt idx="3">
                  <c:v>7185</c:v>
                </c:pt>
                <c:pt idx="4">
                  <c:v>4755</c:v>
                </c:pt>
                <c:pt idx="5">
                  <c:v>8713</c:v>
                </c:pt>
                <c:pt idx="6">
                  <c:v>22792</c:v>
                </c:pt>
                <c:pt idx="7">
                  <c:v>39576</c:v>
                </c:pt>
                <c:pt idx="8">
                  <c:v>54290</c:v>
                </c:pt>
                <c:pt idx="9">
                  <c:v>56172</c:v>
                </c:pt>
                <c:pt idx="10">
                  <c:v>73135</c:v>
                </c:pt>
                <c:pt idx="11">
                  <c:v>95431</c:v>
                </c:pt>
                <c:pt idx="12">
                  <c:v>111986</c:v>
                </c:pt>
                <c:pt idx="13">
                  <c:v>116309</c:v>
                </c:pt>
                <c:pt idx="14">
                  <c:v>123133</c:v>
                </c:pt>
                <c:pt idx="15">
                  <c:v>136153</c:v>
                </c:pt>
                <c:pt idx="16">
                  <c:v>153461</c:v>
                </c:pt>
                <c:pt idx="17">
                  <c:v>170640</c:v>
                </c:pt>
                <c:pt idx="18">
                  <c:v>150051</c:v>
                </c:pt>
                <c:pt idx="19">
                  <c:v>114477</c:v>
                </c:pt>
                <c:pt idx="20">
                  <c:v>83689</c:v>
                </c:pt>
                <c:pt idx="21">
                  <c:v>71705</c:v>
                </c:pt>
                <c:pt idx="22">
                  <c:v>64125</c:v>
                </c:pt>
                <c:pt idx="23">
                  <c:v>46951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F8-4F25-942E-C01353A33C18}"/>
            </c:ext>
          </c:extLst>
        </c:ser>
        <c:ser>
          <c:idx val="1"/>
          <c:order val="1"/>
          <c:tx>
            <c:strRef>
              <c:f>'pt02'!$H$36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'pt02'!$F$37:$F$60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'pt02'!$H$37:$H$60</c:f>
              <c:numCache>
                <c:formatCode>General</c:formatCode>
                <c:ptCount val="24"/>
                <c:pt idx="0">
                  <c:v>25938</c:v>
                </c:pt>
                <c:pt idx="1">
                  <c:v>15898</c:v>
                </c:pt>
                <c:pt idx="2">
                  <c:v>8813</c:v>
                </c:pt>
                <c:pt idx="3">
                  <c:v>5282</c:v>
                </c:pt>
                <c:pt idx="4">
                  <c:v>6248</c:v>
                </c:pt>
                <c:pt idx="5">
                  <c:v>26303</c:v>
                </c:pt>
                <c:pt idx="6">
                  <c:v>80162</c:v>
                </c:pt>
                <c:pt idx="7">
                  <c:v>149712</c:v>
                </c:pt>
                <c:pt idx="8">
                  <c:v>176402</c:v>
                </c:pt>
                <c:pt idx="9">
                  <c:v>117951</c:v>
                </c:pt>
                <c:pt idx="10">
                  <c:v>108279</c:v>
                </c:pt>
                <c:pt idx="11">
                  <c:v>129185</c:v>
                </c:pt>
                <c:pt idx="12">
                  <c:v>148586</c:v>
                </c:pt>
                <c:pt idx="13">
                  <c:v>146811</c:v>
                </c:pt>
                <c:pt idx="14">
                  <c:v>146322</c:v>
                </c:pt>
                <c:pt idx="15">
                  <c:v>179322</c:v>
                </c:pt>
                <c:pt idx="16">
                  <c:v>242343</c:v>
                </c:pt>
                <c:pt idx="17">
                  <c:v>292296</c:v>
                </c:pt>
                <c:pt idx="18">
                  <c:v>230716</c:v>
                </c:pt>
                <c:pt idx="19">
                  <c:v>164135</c:v>
                </c:pt>
                <c:pt idx="20">
                  <c:v>113988</c:v>
                </c:pt>
                <c:pt idx="21">
                  <c:v>88177</c:v>
                </c:pt>
                <c:pt idx="22">
                  <c:v>65502</c:v>
                </c:pt>
                <c:pt idx="23">
                  <c:v>41696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F8-4F25-942E-C01353A33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2476480"/>
        <c:axId val="1622482304"/>
      </c:lineChart>
      <c:catAx>
        <c:axId val="162247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82304"/>
        <c:crosses val="autoZero"/>
        <c:auto val="1"/>
        <c:lblAlgn val="ctr"/>
        <c:lblOffset val="100"/>
        <c:noMultiLvlLbl val="0"/>
      </c:catAx>
      <c:valAx>
        <c:axId val="162248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47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100" b="0" i="0" baseline="0">
                <a:effectLst/>
              </a:rPr>
              <a:t>Day wise start_of_trip hour for member customers</a:t>
            </a:r>
            <a:endParaRPr lang="en-IN" sz="110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 sz="1100"/>
          </a:p>
        </c:rich>
      </c:tx>
      <c:layout>
        <c:manualLayout>
          <c:xMode val="edge"/>
          <c:yMode val="edge"/>
          <c:x val="0.25244848216264126"/>
          <c:y val="3.7052591488037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'pt02'!$M$66</c:f>
              <c:strCache>
                <c:ptCount val="1"/>
                <c:pt idx="0">
                  <c:v>MON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'pt02'!$M$67:$M$90</c:f>
              <c:numCache>
                <c:formatCode>General</c:formatCode>
                <c:ptCount val="24"/>
                <c:pt idx="0">
                  <c:v>2209</c:v>
                </c:pt>
                <c:pt idx="1">
                  <c:v>1233</c:v>
                </c:pt>
                <c:pt idx="2">
                  <c:v>673</c:v>
                </c:pt>
                <c:pt idx="3">
                  <c:v>477</c:v>
                </c:pt>
                <c:pt idx="4">
                  <c:v>877</c:v>
                </c:pt>
                <c:pt idx="5">
                  <c:v>4209</c:v>
                </c:pt>
                <c:pt idx="6">
                  <c:v>13183</c:v>
                </c:pt>
                <c:pt idx="7">
                  <c:v>23713</c:v>
                </c:pt>
                <c:pt idx="8">
                  <c:v>27167</c:v>
                </c:pt>
                <c:pt idx="9">
                  <c:v>15498</c:v>
                </c:pt>
                <c:pt idx="10">
                  <c:v>13219</c:v>
                </c:pt>
                <c:pt idx="11">
                  <c:v>15969</c:v>
                </c:pt>
                <c:pt idx="12">
                  <c:v>18944</c:v>
                </c:pt>
                <c:pt idx="13">
                  <c:v>18690</c:v>
                </c:pt>
                <c:pt idx="14">
                  <c:v>18953</c:v>
                </c:pt>
                <c:pt idx="15">
                  <c:v>24072</c:v>
                </c:pt>
                <c:pt idx="16">
                  <c:v>36083</c:v>
                </c:pt>
                <c:pt idx="17">
                  <c:v>47511</c:v>
                </c:pt>
                <c:pt idx="18">
                  <c:v>36662</c:v>
                </c:pt>
                <c:pt idx="19">
                  <c:v>25117</c:v>
                </c:pt>
                <c:pt idx="20">
                  <c:v>16911</c:v>
                </c:pt>
                <c:pt idx="21">
                  <c:v>12198</c:v>
                </c:pt>
                <c:pt idx="22">
                  <c:v>7280</c:v>
                </c:pt>
                <c:pt idx="23">
                  <c:v>3998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9-4CCB-B41F-95A64B491DC6}"/>
            </c:ext>
          </c:extLst>
        </c:ser>
        <c:ser>
          <c:idx val="1"/>
          <c:order val="1"/>
          <c:tx>
            <c:strRef>
              <c:f>'pt02'!$N$66</c:f>
              <c:strCache>
                <c:ptCount val="1"/>
                <c:pt idx="0">
                  <c:v>TUE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'pt02'!$N$67:$N$90</c:f>
              <c:numCache>
                <c:formatCode>General</c:formatCode>
                <c:ptCount val="24"/>
                <c:pt idx="0">
                  <c:v>1834</c:v>
                </c:pt>
                <c:pt idx="1">
                  <c:v>927</c:v>
                </c:pt>
                <c:pt idx="2">
                  <c:v>446</c:v>
                </c:pt>
                <c:pt idx="3">
                  <c:v>366</c:v>
                </c:pt>
                <c:pt idx="4">
                  <c:v>962</c:v>
                </c:pt>
                <c:pt idx="5">
                  <c:v>5409</c:v>
                </c:pt>
                <c:pt idx="6">
                  <c:v>17115</c:v>
                </c:pt>
                <c:pt idx="7">
                  <c:v>32576</c:v>
                </c:pt>
                <c:pt idx="8">
                  <c:v>36106</c:v>
                </c:pt>
                <c:pt idx="9">
                  <c:v>18247</c:v>
                </c:pt>
                <c:pt idx="10">
                  <c:v>13598</c:v>
                </c:pt>
                <c:pt idx="11">
                  <c:v>15930</c:v>
                </c:pt>
                <c:pt idx="12">
                  <c:v>19479</c:v>
                </c:pt>
                <c:pt idx="13">
                  <c:v>18655</c:v>
                </c:pt>
                <c:pt idx="14">
                  <c:v>18174</c:v>
                </c:pt>
                <c:pt idx="15">
                  <c:v>25737</c:v>
                </c:pt>
                <c:pt idx="16">
                  <c:v>41548</c:v>
                </c:pt>
                <c:pt idx="17">
                  <c:v>53692</c:v>
                </c:pt>
                <c:pt idx="18">
                  <c:v>39182</c:v>
                </c:pt>
                <c:pt idx="19">
                  <c:v>27198</c:v>
                </c:pt>
                <c:pt idx="20">
                  <c:v>18614</c:v>
                </c:pt>
                <c:pt idx="21">
                  <c:v>13873</c:v>
                </c:pt>
                <c:pt idx="22">
                  <c:v>8863</c:v>
                </c:pt>
                <c:pt idx="23">
                  <c:v>4516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09-4CCB-B41F-95A64B491DC6}"/>
            </c:ext>
          </c:extLst>
        </c:ser>
        <c:ser>
          <c:idx val="2"/>
          <c:order val="2"/>
          <c:tx>
            <c:strRef>
              <c:f>'pt02'!$O$66</c:f>
              <c:strCache>
                <c:ptCount val="1"/>
                <c:pt idx="0">
                  <c:v>WED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'pt02'!$O$67:$O$90</c:f>
              <c:numCache>
                <c:formatCode>General</c:formatCode>
                <c:ptCount val="24"/>
                <c:pt idx="0">
                  <c:v>2065</c:v>
                </c:pt>
                <c:pt idx="1">
                  <c:v>971</c:v>
                </c:pt>
                <c:pt idx="2">
                  <c:v>455</c:v>
                </c:pt>
                <c:pt idx="3">
                  <c:v>358</c:v>
                </c:pt>
                <c:pt idx="4">
                  <c:v>825</c:v>
                </c:pt>
                <c:pt idx="5">
                  <c:v>5144</c:v>
                </c:pt>
                <c:pt idx="6">
                  <c:v>15705</c:v>
                </c:pt>
                <c:pt idx="7">
                  <c:v>30400</c:v>
                </c:pt>
                <c:pt idx="8">
                  <c:v>34561</c:v>
                </c:pt>
                <c:pt idx="9">
                  <c:v>18558</c:v>
                </c:pt>
                <c:pt idx="10">
                  <c:v>13643</c:v>
                </c:pt>
                <c:pt idx="11">
                  <c:v>16216</c:v>
                </c:pt>
                <c:pt idx="12">
                  <c:v>19289</c:v>
                </c:pt>
                <c:pt idx="13">
                  <c:v>18770</c:v>
                </c:pt>
                <c:pt idx="14">
                  <c:v>18716</c:v>
                </c:pt>
                <c:pt idx="15">
                  <c:v>25261</c:v>
                </c:pt>
                <c:pt idx="16">
                  <c:v>40802</c:v>
                </c:pt>
                <c:pt idx="17">
                  <c:v>53350</c:v>
                </c:pt>
                <c:pt idx="18">
                  <c:v>39627</c:v>
                </c:pt>
                <c:pt idx="19">
                  <c:v>27270</c:v>
                </c:pt>
                <c:pt idx="20">
                  <c:v>19080</c:v>
                </c:pt>
                <c:pt idx="21">
                  <c:v>14515</c:v>
                </c:pt>
                <c:pt idx="22">
                  <c:v>10124</c:v>
                </c:pt>
                <c:pt idx="23">
                  <c:v>5207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9-4CCB-B41F-95A64B491DC6}"/>
            </c:ext>
          </c:extLst>
        </c:ser>
        <c:ser>
          <c:idx val="3"/>
          <c:order val="3"/>
          <c:tx>
            <c:strRef>
              <c:f>'pt02'!$P$66</c:f>
              <c:strCache>
                <c:ptCount val="1"/>
                <c:pt idx="0">
                  <c:v>THU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'pt02'!$P$67:$P$90</c:f>
              <c:numCache>
                <c:formatCode>General</c:formatCode>
                <c:ptCount val="24"/>
                <c:pt idx="0">
                  <c:v>2502</c:v>
                </c:pt>
                <c:pt idx="1">
                  <c:v>1145</c:v>
                </c:pt>
                <c:pt idx="2">
                  <c:v>643</c:v>
                </c:pt>
                <c:pt idx="3">
                  <c:v>438</c:v>
                </c:pt>
                <c:pt idx="4">
                  <c:v>823</c:v>
                </c:pt>
                <c:pt idx="5">
                  <c:v>4667</c:v>
                </c:pt>
                <c:pt idx="6">
                  <c:v>14971</c:v>
                </c:pt>
                <c:pt idx="7">
                  <c:v>29473</c:v>
                </c:pt>
                <c:pt idx="8">
                  <c:v>34566</c:v>
                </c:pt>
                <c:pt idx="9">
                  <c:v>18873</c:v>
                </c:pt>
                <c:pt idx="10">
                  <c:v>14247</c:v>
                </c:pt>
                <c:pt idx="11">
                  <c:v>16793</c:v>
                </c:pt>
                <c:pt idx="12">
                  <c:v>20240</c:v>
                </c:pt>
                <c:pt idx="13">
                  <c:v>19482</c:v>
                </c:pt>
                <c:pt idx="14">
                  <c:v>19081</c:v>
                </c:pt>
                <c:pt idx="15">
                  <c:v>25977</c:v>
                </c:pt>
                <c:pt idx="16">
                  <c:v>39361</c:v>
                </c:pt>
                <c:pt idx="17">
                  <c:v>50498</c:v>
                </c:pt>
                <c:pt idx="18">
                  <c:v>38713</c:v>
                </c:pt>
                <c:pt idx="19">
                  <c:v>27010</c:v>
                </c:pt>
                <c:pt idx="20">
                  <c:v>18471</c:v>
                </c:pt>
                <c:pt idx="21">
                  <c:v>15096</c:v>
                </c:pt>
                <c:pt idx="22">
                  <c:v>11555</c:v>
                </c:pt>
                <c:pt idx="23">
                  <c:v>6657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09-4CCB-B41F-95A64B491DC6}"/>
            </c:ext>
          </c:extLst>
        </c:ser>
        <c:ser>
          <c:idx val="4"/>
          <c:order val="4"/>
          <c:tx>
            <c:strRef>
              <c:f>'pt02'!$Q$66</c:f>
              <c:strCache>
                <c:ptCount val="1"/>
                <c:pt idx="0">
                  <c:v>FRI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'pt02'!$Q$67:$Q$90</c:f>
              <c:numCache>
                <c:formatCode>General</c:formatCode>
                <c:ptCount val="24"/>
                <c:pt idx="0">
                  <c:v>3407</c:v>
                </c:pt>
                <c:pt idx="1">
                  <c:v>1910</c:v>
                </c:pt>
                <c:pt idx="2">
                  <c:v>1010</c:v>
                </c:pt>
                <c:pt idx="3">
                  <c:v>626</c:v>
                </c:pt>
                <c:pt idx="4">
                  <c:v>917</c:v>
                </c:pt>
                <c:pt idx="5">
                  <c:v>4149</c:v>
                </c:pt>
                <c:pt idx="6">
                  <c:v>12141</c:v>
                </c:pt>
                <c:pt idx="7">
                  <c:v>20490</c:v>
                </c:pt>
                <c:pt idx="8">
                  <c:v>23029</c:v>
                </c:pt>
                <c:pt idx="9">
                  <c:v>15616</c:v>
                </c:pt>
                <c:pt idx="10">
                  <c:v>13511</c:v>
                </c:pt>
                <c:pt idx="11">
                  <c:v>16931</c:v>
                </c:pt>
                <c:pt idx="12">
                  <c:v>20601</c:v>
                </c:pt>
                <c:pt idx="13">
                  <c:v>21513</c:v>
                </c:pt>
                <c:pt idx="14">
                  <c:v>22006</c:v>
                </c:pt>
                <c:pt idx="15">
                  <c:v>27651</c:v>
                </c:pt>
                <c:pt idx="16">
                  <c:v>33990</c:v>
                </c:pt>
                <c:pt idx="17">
                  <c:v>38478</c:v>
                </c:pt>
                <c:pt idx="18">
                  <c:v>31598</c:v>
                </c:pt>
                <c:pt idx="19">
                  <c:v>22651</c:v>
                </c:pt>
                <c:pt idx="20">
                  <c:v>15482</c:v>
                </c:pt>
                <c:pt idx="21">
                  <c:v>11794</c:v>
                </c:pt>
                <c:pt idx="22">
                  <c:v>10451</c:v>
                </c:pt>
                <c:pt idx="23">
                  <c:v>8183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09-4CCB-B41F-95A64B491DC6}"/>
            </c:ext>
          </c:extLst>
        </c:ser>
        <c:ser>
          <c:idx val="5"/>
          <c:order val="5"/>
          <c:tx>
            <c:strRef>
              <c:f>'pt02'!$R$66</c:f>
              <c:strCache>
                <c:ptCount val="1"/>
                <c:pt idx="0">
                  <c:v>SAT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'pt02'!$R$67:$R$90</c:f>
              <c:numCache>
                <c:formatCode>General</c:formatCode>
                <c:ptCount val="24"/>
                <c:pt idx="0">
                  <c:v>6589</c:v>
                </c:pt>
                <c:pt idx="1">
                  <c:v>4658</c:v>
                </c:pt>
                <c:pt idx="2">
                  <c:v>2476</c:v>
                </c:pt>
                <c:pt idx="3">
                  <c:v>1358</c:v>
                </c:pt>
                <c:pt idx="4">
                  <c:v>813</c:v>
                </c:pt>
                <c:pt idx="5">
                  <c:v>1471</c:v>
                </c:pt>
                <c:pt idx="6">
                  <c:v>3951</c:v>
                </c:pt>
                <c:pt idx="7">
                  <c:v>7347</c:v>
                </c:pt>
                <c:pt idx="8">
                  <c:v>12463</c:v>
                </c:pt>
                <c:pt idx="9">
                  <c:v>17747</c:v>
                </c:pt>
                <c:pt idx="10">
                  <c:v>21588</c:v>
                </c:pt>
                <c:pt idx="11">
                  <c:v>24799</c:v>
                </c:pt>
                <c:pt idx="12">
                  <c:v>25813</c:v>
                </c:pt>
                <c:pt idx="13">
                  <c:v>25269</c:v>
                </c:pt>
                <c:pt idx="14">
                  <c:v>25537</c:v>
                </c:pt>
                <c:pt idx="15">
                  <c:v>25410</c:v>
                </c:pt>
                <c:pt idx="16">
                  <c:v>25679</c:v>
                </c:pt>
                <c:pt idx="17">
                  <c:v>25116</c:v>
                </c:pt>
                <c:pt idx="18">
                  <c:v>23421</c:v>
                </c:pt>
                <c:pt idx="19">
                  <c:v>18708</c:v>
                </c:pt>
                <c:pt idx="20">
                  <c:v>13614</c:v>
                </c:pt>
                <c:pt idx="21">
                  <c:v>11602</c:v>
                </c:pt>
                <c:pt idx="22">
                  <c:v>10486</c:v>
                </c:pt>
                <c:pt idx="23">
                  <c:v>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9-4CCB-B41F-95A64B491DC6}"/>
            </c:ext>
          </c:extLst>
        </c:ser>
        <c:ser>
          <c:idx val="6"/>
          <c:order val="6"/>
          <c:tx>
            <c:strRef>
              <c:f>'pt02'!$S$66</c:f>
              <c:strCache>
                <c:ptCount val="1"/>
                <c:pt idx="0">
                  <c:v>SUN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'pt02'!$L$67:$L$90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'pt02'!$S$67:$S$90</c:f>
              <c:numCache>
                <c:formatCode>General</c:formatCode>
                <c:ptCount val="24"/>
                <c:pt idx="0">
                  <c:v>7332</c:v>
                </c:pt>
                <c:pt idx="1">
                  <c:v>5054</c:v>
                </c:pt>
                <c:pt idx="2">
                  <c:v>3110</c:v>
                </c:pt>
                <c:pt idx="3">
                  <c:v>1659</c:v>
                </c:pt>
                <c:pt idx="4">
                  <c:v>1031</c:v>
                </c:pt>
                <c:pt idx="5">
                  <c:v>1254</c:v>
                </c:pt>
                <c:pt idx="6">
                  <c:v>3096</c:v>
                </c:pt>
                <c:pt idx="7">
                  <c:v>5713</c:v>
                </c:pt>
                <c:pt idx="8">
                  <c:v>8510</c:v>
                </c:pt>
                <c:pt idx="9">
                  <c:v>13412</c:v>
                </c:pt>
                <c:pt idx="10">
                  <c:v>18473</c:v>
                </c:pt>
                <c:pt idx="11">
                  <c:v>22547</c:v>
                </c:pt>
                <c:pt idx="12">
                  <c:v>24220</c:v>
                </c:pt>
                <c:pt idx="13">
                  <c:v>24432</c:v>
                </c:pt>
                <c:pt idx="14">
                  <c:v>23855</c:v>
                </c:pt>
                <c:pt idx="15">
                  <c:v>25214</c:v>
                </c:pt>
                <c:pt idx="16">
                  <c:v>24880</c:v>
                </c:pt>
                <c:pt idx="17">
                  <c:v>23651</c:v>
                </c:pt>
                <c:pt idx="18">
                  <c:v>21513</c:v>
                </c:pt>
                <c:pt idx="19">
                  <c:v>16181</c:v>
                </c:pt>
                <c:pt idx="20">
                  <c:v>11816</c:v>
                </c:pt>
                <c:pt idx="21">
                  <c:v>9099</c:v>
                </c:pt>
                <c:pt idx="22">
                  <c:v>6743</c:v>
                </c:pt>
                <c:pt idx="23">
                  <c:v>3992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709-4CCB-B41F-95A64B49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1500864"/>
        <c:axId val="1611497952"/>
      </c:lineChart>
      <c:catAx>
        <c:axId val="161150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497952"/>
        <c:crosses val="autoZero"/>
        <c:auto val="1"/>
        <c:lblAlgn val="ctr"/>
        <c:lblOffset val="100"/>
        <c:noMultiLvlLbl val="0"/>
      </c:catAx>
      <c:valAx>
        <c:axId val="161149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50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/>
              <a:t>Day wise start_of_trip hour for casual customers</a:t>
            </a:r>
          </a:p>
        </c:rich>
      </c:tx>
      <c:layout>
        <c:manualLayout>
          <c:xMode val="edge"/>
          <c:yMode val="edge"/>
          <c:x val="0.2963916753226839"/>
          <c:y val="3.6227125601695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'pt02'!$M$97</c:f>
              <c:strCache>
                <c:ptCount val="1"/>
                <c:pt idx="0">
                  <c:v>MON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'pt02'!$M$98:$M$121</c:f>
              <c:numCache>
                <c:formatCode>General</c:formatCode>
                <c:ptCount val="24"/>
                <c:pt idx="0">
                  <c:v>3120</c:v>
                </c:pt>
                <c:pt idx="1">
                  <c:v>1664</c:v>
                </c:pt>
                <c:pt idx="2">
                  <c:v>1051</c:v>
                </c:pt>
                <c:pt idx="3">
                  <c:v>774</c:v>
                </c:pt>
                <c:pt idx="4">
                  <c:v>661</c:v>
                </c:pt>
                <c:pt idx="5">
                  <c:v>1223</c:v>
                </c:pt>
                <c:pt idx="6">
                  <c:v>3183</c:v>
                </c:pt>
                <c:pt idx="7">
                  <c:v>5369</c:v>
                </c:pt>
                <c:pt idx="8">
                  <c:v>7058</c:v>
                </c:pt>
                <c:pt idx="9">
                  <c:v>6807</c:v>
                </c:pt>
                <c:pt idx="10">
                  <c:v>8595</c:v>
                </c:pt>
                <c:pt idx="11">
                  <c:v>10827</c:v>
                </c:pt>
                <c:pt idx="12">
                  <c:v>13008</c:v>
                </c:pt>
                <c:pt idx="13">
                  <c:v>13682</c:v>
                </c:pt>
                <c:pt idx="14">
                  <c:v>14571</c:v>
                </c:pt>
                <c:pt idx="15">
                  <c:v>15941</c:v>
                </c:pt>
                <c:pt idx="16">
                  <c:v>18788</c:v>
                </c:pt>
                <c:pt idx="17">
                  <c:v>21651</c:v>
                </c:pt>
                <c:pt idx="18">
                  <c:v>18830</c:v>
                </c:pt>
                <c:pt idx="19">
                  <c:v>14232</c:v>
                </c:pt>
                <c:pt idx="20">
                  <c:v>10203</c:v>
                </c:pt>
                <c:pt idx="21">
                  <c:v>8167</c:v>
                </c:pt>
                <c:pt idx="22">
                  <c:v>6231</c:v>
                </c:pt>
                <c:pt idx="23">
                  <c:v>3884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35-4469-BB88-594F2ACBC18C}"/>
            </c:ext>
          </c:extLst>
        </c:ser>
        <c:ser>
          <c:idx val="1"/>
          <c:order val="1"/>
          <c:tx>
            <c:strRef>
              <c:f>'pt02'!$N$97</c:f>
              <c:strCache>
                <c:ptCount val="1"/>
                <c:pt idx="0">
                  <c:v>TUE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'pt02'!$N$98:$N$121</c:f>
              <c:numCache>
                <c:formatCode>General</c:formatCode>
                <c:ptCount val="24"/>
                <c:pt idx="0">
                  <c:v>2060</c:v>
                </c:pt>
                <c:pt idx="1">
                  <c:v>1027</c:v>
                </c:pt>
                <c:pt idx="2">
                  <c:v>623</c:v>
                </c:pt>
                <c:pt idx="3">
                  <c:v>431</c:v>
                </c:pt>
                <c:pt idx="4">
                  <c:v>495</c:v>
                </c:pt>
                <c:pt idx="5">
                  <c:v>1387</c:v>
                </c:pt>
                <c:pt idx="6">
                  <c:v>4074</c:v>
                </c:pt>
                <c:pt idx="7">
                  <c:v>7470</c:v>
                </c:pt>
                <c:pt idx="8">
                  <c:v>8983</c:v>
                </c:pt>
                <c:pt idx="9">
                  <c:v>6480</c:v>
                </c:pt>
                <c:pt idx="10">
                  <c:v>6919</c:v>
                </c:pt>
                <c:pt idx="11">
                  <c:v>8821</c:v>
                </c:pt>
                <c:pt idx="12">
                  <c:v>10630</c:v>
                </c:pt>
                <c:pt idx="13">
                  <c:v>11123</c:v>
                </c:pt>
                <c:pt idx="14">
                  <c:v>11577</c:v>
                </c:pt>
                <c:pt idx="15">
                  <c:v>13693</c:v>
                </c:pt>
                <c:pt idx="16">
                  <c:v>18117</c:v>
                </c:pt>
                <c:pt idx="17">
                  <c:v>23329</c:v>
                </c:pt>
                <c:pt idx="18">
                  <c:v>20103</c:v>
                </c:pt>
                <c:pt idx="19">
                  <c:v>15053</c:v>
                </c:pt>
                <c:pt idx="20">
                  <c:v>10573</c:v>
                </c:pt>
                <c:pt idx="21">
                  <c:v>9129</c:v>
                </c:pt>
                <c:pt idx="22">
                  <c:v>6978</c:v>
                </c:pt>
                <c:pt idx="23">
                  <c:v>3907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35-4469-BB88-594F2ACBC18C}"/>
            </c:ext>
          </c:extLst>
        </c:ser>
        <c:ser>
          <c:idx val="2"/>
          <c:order val="2"/>
          <c:tx>
            <c:strRef>
              <c:f>'pt02'!$O$97</c:f>
              <c:strCache>
                <c:ptCount val="1"/>
                <c:pt idx="0">
                  <c:v>WED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'pt02'!$O$98:$O$121</c:f>
              <c:numCache>
                <c:formatCode>General</c:formatCode>
                <c:ptCount val="24"/>
                <c:pt idx="0">
                  <c:v>2078</c:v>
                </c:pt>
                <c:pt idx="1">
                  <c:v>1114</c:v>
                </c:pt>
                <c:pt idx="2">
                  <c:v>598</c:v>
                </c:pt>
                <c:pt idx="3">
                  <c:v>401</c:v>
                </c:pt>
                <c:pt idx="4">
                  <c:v>461</c:v>
                </c:pt>
                <c:pt idx="5">
                  <c:v>1444</c:v>
                </c:pt>
                <c:pt idx="6">
                  <c:v>3846</c:v>
                </c:pt>
                <c:pt idx="7">
                  <c:v>7113</c:v>
                </c:pt>
                <c:pt idx="8">
                  <c:v>9050</c:v>
                </c:pt>
                <c:pt idx="9">
                  <c:v>6258</c:v>
                </c:pt>
                <c:pt idx="10">
                  <c:v>6432</c:v>
                </c:pt>
                <c:pt idx="11">
                  <c:v>8429</c:v>
                </c:pt>
                <c:pt idx="12">
                  <c:v>9955</c:v>
                </c:pt>
                <c:pt idx="13">
                  <c:v>10099</c:v>
                </c:pt>
                <c:pt idx="14">
                  <c:v>10974</c:v>
                </c:pt>
                <c:pt idx="15">
                  <c:v>13217</c:v>
                </c:pt>
                <c:pt idx="16">
                  <c:v>18278</c:v>
                </c:pt>
                <c:pt idx="17">
                  <c:v>24010</c:v>
                </c:pt>
                <c:pt idx="18">
                  <c:v>20799</c:v>
                </c:pt>
                <c:pt idx="19">
                  <c:v>15857</c:v>
                </c:pt>
                <c:pt idx="20">
                  <c:v>12020</c:v>
                </c:pt>
                <c:pt idx="21">
                  <c:v>10542</c:v>
                </c:pt>
                <c:pt idx="22">
                  <c:v>8230</c:v>
                </c:pt>
                <c:pt idx="23">
                  <c:v>4660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35-4469-BB88-594F2ACBC18C}"/>
            </c:ext>
          </c:extLst>
        </c:ser>
        <c:ser>
          <c:idx val="3"/>
          <c:order val="3"/>
          <c:tx>
            <c:strRef>
              <c:f>'pt02'!$P$97</c:f>
              <c:strCache>
                <c:ptCount val="1"/>
                <c:pt idx="0">
                  <c:v>THU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'pt02'!$P$98:$P$121</c:f>
              <c:numCache>
                <c:formatCode>General</c:formatCode>
                <c:ptCount val="24"/>
                <c:pt idx="0">
                  <c:v>2590</c:v>
                </c:pt>
                <c:pt idx="1">
                  <c:v>1276</c:v>
                </c:pt>
                <c:pt idx="2">
                  <c:v>763</c:v>
                </c:pt>
                <c:pt idx="3">
                  <c:v>486</c:v>
                </c:pt>
                <c:pt idx="4">
                  <c:v>448</c:v>
                </c:pt>
                <c:pt idx="5">
                  <c:v>1323</c:v>
                </c:pt>
                <c:pt idx="6">
                  <c:v>4045</c:v>
                </c:pt>
                <c:pt idx="7">
                  <c:v>7326</c:v>
                </c:pt>
                <c:pt idx="8">
                  <c:v>9393</c:v>
                </c:pt>
                <c:pt idx="9">
                  <c:v>6733</c:v>
                </c:pt>
                <c:pt idx="10">
                  <c:v>7529</c:v>
                </c:pt>
                <c:pt idx="11">
                  <c:v>9737</c:v>
                </c:pt>
                <c:pt idx="12">
                  <c:v>11845</c:v>
                </c:pt>
                <c:pt idx="13">
                  <c:v>12175</c:v>
                </c:pt>
                <c:pt idx="14">
                  <c:v>13160</c:v>
                </c:pt>
                <c:pt idx="15">
                  <c:v>15801</c:v>
                </c:pt>
                <c:pt idx="16">
                  <c:v>20302</c:v>
                </c:pt>
                <c:pt idx="17">
                  <c:v>26223</c:v>
                </c:pt>
                <c:pt idx="18">
                  <c:v>23452</c:v>
                </c:pt>
                <c:pt idx="19">
                  <c:v>17486</c:v>
                </c:pt>
                <c:pt idx="20">
                  <c:v>12906</c:v>
                </c:pt>
                <c:pt idx="21">
                  <c:v>10918</c:v>
                </c:pt>
                <c:pt idx="22">
                  <c:v>10330</c:v>
                </c:pt>
                <c:pt idx="23">
                  <c:v>6254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35-4469-BB88-594F2ACBC18C}"/>
            </c:ext>
          </c:extLst>
        </c:ser>
        <c:ser>
          <c:idx val="4"/>
          <c:order val="4"/>
          <c:tx>
            <c:strRef>
              <c:f>'pt02'!$Q$97</c:f>
              <c:strCache>
                <c:ptCount val="1"/>
                <c:pt idx="0">
                  <c:v>FRI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'pt02'!$Q$98:$Q$121</c:f>
              <c:numCache>
                <c:formatCode>General</c:formatCode>
                <c:ptCount val="24"/>
                <c:pt idx="0">
                  <c:v>3877</c:v>
                </c:pt>
                <c:pt idx="1">
                  <c:v>2256</c:v>
                </c:pt>
                <c:pt idx="2">
                  <c:v>1235</c:v>
                </c:pt>
                <c:pt idx="3">
                  <c:v>734</c:v>
                </c:pt>
                <c:pt idx="4">
                  <c:v>525</c:v>
                </c:pt>
                <c:pt idx="5">
                  <c:v>1219</c:v>
                </c:pt>
                <c:pt idx="6">
                  <c:v>3949</c:v>
                </c:pt>
                <c:pt idx="7">
                  <c:v>5703</c:v>
                </c:pt>
                <c:pt idx="8">
                  <c:v>7334</c:v>
                </c:pt>
                <c:pt idx="9">
                  <c:v>7285</c:v>
                </c:pt>
                <c:pt idx="10">
                  <c:v>9045</c:v>
                </c:pt>
                <c:pt idx="11">
                  <c:v>12200</c:v>
                </c:pt>
                <c:pt idx="12">
                  <c:v>15187</c:v>
                </c:pt>
                <c:pt idx="13">
                  <c:v>16037</c:v>
                </c:pt>
                <c:pt idx="14">
                  <c:v>17187</c:v>
                </c:pt>
                <c:pt idx="15">
                  <c:v>19699</c:v>
                </c:pt>
                <c:pt idx="16">
                  <c:v>21944</c:v>
                </c:pt>
                <c:pt idx="17">
                  <c:v>24519</c:v>
                </c:pt>
                <c:pt idx="18">
                  <c:v>22440</c:v>
                </c:pt>
                <c:pt idx="19">
                  <c:v>17405</c:v>
                </c:pt>
                <c:pt idx="20">
                  <c:v>12608</c:v>
                </c:pt>
                <c:pt idx="21">
                  <c:v>10541</c:v>
                </c:pt>
                <c:pt idx="22">
                  <c:v>10774</c:v>
                </c:pt>
                <c:pt idx="23">
                  <c:v>10161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35-4469-BB88-594F2ACBC18C}"/>
            </c:ext>
          </c:extLst>
        </c:ser>
        <c:ser>
          <c:idx val="5"/>
          <c:order val="5"/>
          <c:tx>
            <c:strRef>
              <c:f>'pt02'!$R$97</c:f>
              <c:strCache>
                <c:ptCount val="1"/>
                <c:pt idx="0">
                  <c:v>SAT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'pt02'!$R$98:$R$121</c:f>
              <c:numCache>
                <c:formatCode>General</c:formatCode>
                <c:ptCount val="24"/>
                <c:pt idx="0">
                  <c:v>8671</c:v>
                </c:pt>
                <c:pt idx="1">
                  <c:v>6664</c:v>
                </c:pt>
                <c:pt idx="2">
                  <c:v>3614</c:v>
                </c:pt>
                <c:pt idx="3">
                  <c:v>1848</c:v>
                </c:pt>
                <c:pt idx="4">
                  <c:v>825</c:v>
                </c:pt>
                <c:pt idx="5">
                  <c:v>929</c:v>
                </c:pt>
                <c:pt idx="6">
                  <c:v>1835</c:v>
                </c:pt>
                <c:pt idx="7">
                  <c:v>3504</c:v>
                </c:pt>
                <c:pt idx="8">
                  <c:v>7133</c:v>
                </c:pt>
                <c:pt idx="9">
                  <c:v>12459</c:v>
                </c:pt>
                <c:pt idx="10">
                  <c:v>18776</c:v>
                </c:pt>
                <c:pt idx="11">
                  <c:v>24320</c:v>
                </c:pt>
                <c:pt idx="12">
                  <c:v>27254</c:v>
                </c:pt>
                <c:pt idx="13">
                  <c:v>28242</c:v>
                </c:pt>
                <c:pt idx="14">
                  <c:v>29679</c:v>
                </c:pt>
                <c:pt idx="15">
                  <c:v>31042</c:v>
                </c:pt>
                <c:pt idx="16">
                  <c:v>30157</c:v>
                </c:pt>
                <c:pt idx="17">
                  <c:v>27812</c:v>
                </c:pt>
                <c:pt idx="18">
                  <c:v>25183</c:v>
                </c:pt>
                <c:pt idx="19">
                  <c:v>19823</c:v>
                </c:pt>
                <c:pt idx="20">
                  <c:v>14903</c:v>
                </c:pt>
                <c:pt idx="21">
                  <c:v>13768</c:v>
                </c:pt>
                <c:pt idx="22">
                  <c:v>14071</c:v>
                </c:pt>
                <c:pt idx="23">
                  <c:v>13302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635-4469-BB88-594F2ACBC18C}"/>
            </c:ext>
          </c:extLst>
        </c:ser>
        <c:ser>
          <c:idx val="6"/>
          <c:order val="6"/>
          <c:tx>
            <c:strRef>
              <c:f>'pt02'!$S$97</c:f>
              <c:strCache>
                <c:ptCount val="1"/>
                <c:pt idx="0">
                  <c:v>SUN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'pt02'!$L$98:$L$121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'pt02'!$S$98:$S$121</c:f>
              <c:numCache>
                <c:formatCode>General</c:formatCode>
                <c:ptCount val="24"/>
                <c:pt idx="0">
                  <c:v>11198</c:v>
                </c:pt>
                <c:pt idx="1">
                  <c:v>7399</c:v>
                </c:pt>
                <c:pt idx="2">
                  <c:v>4934</c:v>
                </c:pt>
                <c:pt idx="3">
                  <c:v>2511</c:v>
                </c:pt>
                <c:pt idx="4">
                  <c:v>1340</c:v>
                </c:pt>
                <c:pt idx="5">
                  <c:v>1188</c:v>
                </c:pt>
                <c:pt idx="6">
                  <c:v>1860</c:v>
                </c:pt>
                <c:pt idx="7">
                  <c:v>3091</c:v>
                </c:pt>
                <c:pt idx="8">
                  <c:v>5339</c:v>
                </c:pt>
                <c:pt idx="9">
                  <c:v>10150</c:v>
                </c:pt>
                <c:pt idx="10">
                  <c:v>15839</c:v>
                </c:pt>
                <c:pt idx="11">
                  <c:v>21097</c:v>
                </c:pt>
                <c:pt idx="12">
                  <c:v>24107</c:v>
                </c:pt>
                <c:pt idx="13">
                  <c:v>24951</c:v>
                </c:pt>
                <c:pt idx="14">
                  <c:v>25985</c:v>
                </c:pt>
                <c:pt idx="15">
                  <c:v>26760</c:v>
                </c:pt>
                <c:pt idx="16">
                  <c:v>25875</c:v>
                </c:pt>
                <c:pt idx="17">
                  <c:v>23096</c:v>
                </c:pt>
                <c:pt idx="18">
                  <c:v>19244</c:v>
                </c:pt>
                <c:pt idx="19">
                  <c:v>14621</c:v>
                </c:pt>
                <c:pt idx="20">
                  <c:v>10476</c:v>
                </c:pt>
                <c:pt idx="21">
                  <c:v>8640</c:v>
                </c:pt>
                <c:pt idx="22">
                  <c:v>7511</c:v>
                </c:pt>
                <c:pt idx="23">
                  <c:v>4783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635-4469-BB88-594F2ACBC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8008352"/>
        <c:axId val="1618004192"/>
      </c:lineChart>
      <c:catAx>
        <c:axId val="161800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004192"/>
        <c:crosses val="autoZero"/>
        <c:auto val="1"/>
        <c:lblAlgn val="ctr"/>
        <c:lblOffset val="100"/>
        <c:noMultiLvlLbl val="0"/>
      </c:catAx>
      <c:valAx>
        <c:axId val="161800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00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dirty="0"/>
              <a:t>Day wise </a:t>
            </a:r>
            <a:r>
              <a:rPr lang="en-IN" sz="1000" dirty="0" err="1"/>
              <a:t>start_of_trip</a:t>
            </a:r>
            <a:r>
              <a:rPr lang="en-IN" sz="1000" dirty="0"/>
              <a:t> hour for all customers</a:t>
            </a:r>
          </a:p>
        </c:rich>
      </c:tx>
      <c:layout>
        <c:manualLayout>
          <c:xMode val="edge"/>
          <c:yMode val="edge"/>
          <c:x val="0.30637875950203813"/>
          <c:y val="3.4542314335060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'pt02'!$P$4</c:f>
              <c:strCache>
                <c:ptCount val="1"/>
                <c:pt idx="0">
                  <c:v>MON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'pt02'!$P$5:$P$28</c:f>
              <c:numCache>
                <c:formatCode>General</c:formatCode>
                <c:ptCount val="24"/>
                <c:pt idx="0">
                  <c:v>5329</c:v>
                </c:pt>
                <c:pt idx="1">
                  <c:v>2897</c:v>
                </c:pt>
                <c:pt idx="2">
                  <c:v>1724</c:v>
                </c:pt>
                <c:pt idx="3">
                  <c:v>1251</c:v>
                </c:pt>
                <c:pt idx="4">
                  <c:v>1538</c:v>
                </c:pt>
                <c:pt idx="5">
                  <c:v>5432</c:v>
                </c:pt>
                <c:pt idx="6">
                  <c:v>16366</c:v>
                </c:pt>
                <c:pt idx="7">
                  <c:v>29082</c:v>
                </c:pt>
                <c:pt idx="8">
                  <c:v>34225</c:v>
                </c:pt>
                <c:pt idx="9">
                  <c:v>22305</c:v>
                </c:pt>
                <c:pt idx="10">
                  <c:v>21814</c:v>
                </c:pt>
                <c:pt idx="11">
                  <c:v>26796</c:v>
                </c:pt>
                <c:pt idx="12">
                  <c:v>31952</c:v>
                </c:pt>
                <c:pt idx="13">
                  <c:v>32372</c:v>
                </c:pt>
                <c:pt idx="14">
                  <c:v>33524</c:v>
                </c:pt>
                <c:pt idx="15">
                  <c:v>40013</c:v>
                </c:pt>
                <c:pt idx="16">
                  <c:v>54871</c:v>
                </c:pt>
                <c:pt idx="17">
                  <c:v>69162</c:v>
                </c:pt>
                <c:pt idx="18">
                  <c:v>55492</c:v>
                </c:pt>
                <c:pt idx="19">
                  <c:v>39349</c:v>
                </c:pt>
                <c:pt idx="20">
                  <c:v>27114</c:v>
                </c:pt>
                <c:pt idx="21">
                  <c:v>20365</c:v>
                </c:pt>
                <c:pt idx="22">
                  <c:v>13511</c:v>
                </c:pt>
                <c:pt idx="23">
                  <c:v>7882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B2-423F-81D2-B800D5115D0D}"/>
            </c:ext>
          </c:extLst>
        </c:ser>
        <c:ser>
          <c:idx val="1"/>
          <c:order val="1"/>
          <c:tx>
            <c:strRef>
              <c:f>'pt02'!$Q$4</c:f>
              <c:strCache>
                <c:ptCount val="1"/>
                <c:pt idx="0">
                  <c:v>TUE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'pt02'!$Q$5:$Q$28</c:f>
              <c:numCache>
                <c:formatCode>General</c:formatCode>
                <c:ptCount val="24"/>
                <c:pt idx="0">
                  <c:v>3894</c:v>
                </c:pt>
                <c:pt idx="1">
                  <c:v>1954</c:v>
                </c:pt>
                <c:pt idx="2">
                  <c:v>1069</c:v>
                </c:pt>
                <c:pt idx="3">
                  <c:v>797</c:v>
                </c:pt>
                <c:pt idx="4">
                  <c:v>1457</c:v>
                </c:pt>
                <c:pt idx="5">
                  <c:v>6796</c:v>
                </c:pt>
                <c:pt idx="6">
                  <c:v>21189</c:v>
                </c:pt>
                <c:pt idx="7">
                  <c:v>40046</c:v>
                </c:pt>
                <c:pt idx="8">
                  <c:v>45089</c:v>
                </c:pt>
                <c:pt idx="9">
                  <c:v>24727</c:v>
                </c:pt>
                <c:pt idx="10">
                  <c:v>20517</c:v>
                </c:pt>
                <c:pt idx="11">
                  <c:v>24751</c:v>
                </c:pt>
                <c:pt idx="12">
                  <c:v>30109</c:v>
                </c:pt>
                <c:pt idx="13">
                  <c:v>29778</c:v>
                </c:pt>
                <c:pt idx="14">
                  <c:v>29751</c:v>
                </c:pt>
                <c:pt idx="15">
                  <c:v>39430</c:v>
                </c:pt>
                <c:pt idx="16">
                  <c:v>59665</c:v>
                </c:pt>
                <c:pt idx="17">
                  <c:v>77021</c:v>
                </c:pt>
                <c:pt idx="18">
                  <c:v>59285</c:v>
                </c:pt>
                <c:pt idx="19">
                  <c:v>42251</c:v>
                </c:pt>
                <c:pt idx="20">
                  <c:v>29187</c:v>
                </c:pt>
                <c:pt idx="21">
                  <c:v>23002</c:v>
                </c:pt>
                <c:pt idx="22">
                  <c:v>15841</c:v>
                </c:pt>
                <c:pt idx="23">
                  <c:v>8423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B2-423F-81D2-B800D5115D0D}"/>
            </c:ext>
          </c:extLst>
        </c:ser>
        <c:ser>
          <c:idx val="2"/>
          <c:order val="2"/>
          <c:tx>
            <c:strRef>
              <c:f>'pt02'!$R$4</c:f>
              <c:strCache>
                <c:ptCount val="1"/>
                <c:pt idx="0">
                  <c:v>WED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'pt02'!$R$5:$R$28</c:f>
              <c:numCache>
                <c:formatCode>General</c:formatCode>
                <c:ptCount val="24"/>
                <c:pt idx="0">
                  <c:v>4143</c:v>
                </c:pt>
                <c:pt idx="1">
                  <c:v>2085</c:v>
                </c:pt>
                <c:pt idx="2">
                  <c:v>1053</c:v>
                </c:pt>
                <c:pt idx="3">
                  <c:v>759</c:v>
                </c:pt>
                <c:pt idx="4">
                  <c:v>1286</c:v>
                </c:pt>
                <c:pt idx="5">
                  <c:v>6588</c:v>
                </c:pt>
                <c:pt idx="6">
                  <c:v>19551</c:v>
                </c:pt>
                <c:pt idx="7">
                  <c:v>37513</c:v>
                </c:pt>
                <c:pt idx="8">
                  <c:v>43611</c:v>
                </c:pt>
                <c:pt idx="9">
                  <c:v>24816</c:v>
                </c:pt>
                <c:pt idx="10">
                  <c:v>20075</c:v>
                </c:pt>
                <c:pt idx="11">
                  <c:v>24645</c:v>
                </c:pt>
                <c:pt idx="12">
                  <c:v>29244</c:v>
                </c:pt>
                <c:pt idx="13">
                  <c:v>28869</c:v>
                </c:pt>
                <c:pt idx="14">
                  <c:v>29690</c:v>
                </c:pt>
                <c:pt idx="15">
                  <c:v>38478</c:v>
                </c:pt>
                <c:pt idx="16">
                  <c:v>59080</c:v>
                </c:pt>
                <c:pt idx="17">
                  <c:v>77360</c:v>
                </c:pt>
                <c:pt idx="18">
                  <c:v>60426</c:v>
                </c:pt>
                <c:pt idx="19">
                  <c:v>43127</c:v>
                </c:pt>
                <c:pt idx="20">
                  <c:v>31100</c:v>
                </c:pt>
                <c:pt idx="21">
                  <c:v>25057</c:v>
                </c:pt>
                <c:pt idx="22">
                  <c:v>18354</c:v>
                </c:pt>
                <c:pt idx="23">
                  <c:v>9867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B2-423F-81D2-B800D5115D0D}"/>
            </c:ext>
          </c:extLst>
        </c:ser>
        <c:ser>
          <c:idx val="3"/>
          <c:order val="3"/>
          <c:tx>
            <c:strRef>
              <c:f>'pt02'!$S$4</c:f>
              <c:strCache>
                <c:ptCount val="1"/>
                <c:pt idx="0">
                  <c:v>THU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'pt02'!$S$5:$S$28</c:f>
              <c:numCache>
                <c:formatCode>General</c:formatCode>
                <c:ptCount val="24"/>
                <c:pt idx="0">
                  <c:v>5092</c:v>
                </c:pt>
                <c:pt idx="1">
                  <c:v>2421</c:v>
                </c:pt>
                <c:pt idx="2">
                  <c:v>1406</c:v>
                </c:pt>
                <c:pt idx="3">
                  <c:v>924</c:v>
                </c:pt>
                <c:pt idx="4">
                  <c:v>1271</c:v>
                </c:pt>
                <c:pt idx="5">
                  <c:v>5990</c:v>
                </c:pt>
                <c:pt idx="6">
                  <c:v>19016</c:v>
                </c:pt>
                <c:pt idx="7">
                  <c:v>36799</c:v>
                </c:pt>
                <c:pt idx="8">
                  <c:v>43959</c:v>
                </c:pt>
                <c:pt idx="9">
                  <c:v>25606</c:v>
                </c:pt>
                <c:pt idx="10">
                  <c:v>21776</c:v>
                </c:pt>
                <c:pt idx="11">
                  <c:v>26530</c:v>
                </c:pt>
                <c:pt idx="12">
                  <c:v>32085</c:v>
                </c:pt>
                <c:pt idx="13">
                  <c:v>31657</c:v>
                </c:pt>
                <c:pt idx="14">
                  <c:v>32241</c:v>
                </c:pt>
                <c:pt idx="15">
                  <c:v>41778</c:v>
                </c:pt>
                <c:pt idx="16">
                  <c:v>59663</c:v>
                </c:pt>
                <c:pt idx="17">
                  <c:v>76721</c:v>
                </c:pt>
                <c:pt idx="18">
                  <c:v>62165</c:v>
                </c:pt>
                <c:pt idx="19">
                  <c:v>44496</c:v>
                </c:pt>
                <c:pt idx="20">
                  <c:v>31377</c:v>
                </c:pt>
                <c:pt idx="21">
                  <c:v>26014</c:v>
                </c:pt>
                <c:pt idx="22">
                  <c:v>21885</c:v>
                </c:pt>
                <c:pt idx="23">
                  <c:v>12911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B2-423F-81D2-B800D5115D0D}"/>
            </c:ext>
          </c:extLst>
        </c:ser>
        <c:ser>
          <c:idx val="4"/>
          <c:order val="4"/>
          <c:tx>
            <c:strRef>
              <c:f>'pt02'!$T$4</c:f>
              <c:strCache>
                <c:ptCount val="1"/>
                <c:pt idx="0">
                  <c:v>FRI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'pt02'!$T$5:$T$28</c:f>
              <c:numCache>
                <c:formatCode>General</c:formatCode>
                <c:ptCount val="24"/>
                <c:pt idx="0">
                  <c:v>7284</c:v>
                </c:pt>
                <c:pt idx="1">
                  <c:v>4166</c:v>
                </c:pt>
                <c:pt idx="2">
                  <c:v>2245</c:v>
                </c:pt>
                <c:pt idx="3">
                  <c:v>1360</c:v>
                </c:pt>
                <c:pt idx="4">
                  <c:v>1442</c:v>
                </c:pt>
                <c:pt idx="5">
                  <c:v>5368</c:v>
                </c:pt>
                <c:pt idx="6">
                  <c:v>16090</c:v>
                </c:pt>
                <c:pt idx="7">
                  <c:v>26193</c:v>
                </c:pt>
                <c:pt idx="8">
                  <c:v>30363</c:v>
                </c:pt>
                <c:pt idx="9">
                  <c:v>22901</c:v>
                </c:pt>
                <c:pt idx="10">
                  <c:v>22556</c:v>
                </c:pt>
                <c:pt idx="11">
                  <c:v>29131</c:v>
                </c:pt>
                <c:pt idx="12">
                  <c:v>35788</c:v>
                </c:pt>
                <c:pt idx="13">
                  <c:v>37550</c:v>
                </c:pt>
                <c:pt idx="14">
                  <c:v>39193</c:v>
                </c:pt>
                <c:pt idx="15">
                  <c:v>47350</c:v>
                </c:pt>
                <c:pt idx="16">
                  <c:v>55934</c:v>
                </c:pt>
                <c:pt idx="17">
                  <c:v>62997</c:v>
                </c:pt>
                <c:pt idx="18">
                  <c:v>54038</c:v>
                </c:pt>
                <c:pt idx="19">
                  <c:v>40056</c:v>
                </c:pt>
                <c:pt idx="20">
                  <c:v>28090</c:v>
                </c:pt>
                <c:pt idx="21">
                  <c:v>22335</c:v>
                </c:pt>
                <c:pt idx="22">
                  <c:v>21225</c:v>
                </c:pt>
                <c:pt idx="23">
                  <c:v>18344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B2-423F-81D2-B800D5115D0D}"/>
            </c:ext>
          </c:extLst>
        </c:ser>
        <c:ser>
          <c:idx val="5"/>
          <c:order val="5"/>
          <c:tx>
            <c:strRef>
              <c:f>'pt02'!$U$4</c:f>
              <c:strCache>
                <c:ptCount val="1"/>
                <c:pt idx="0">
                  <c:v>SAT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'pt02'!$U$5:$U$28</c:f>
              <c:numCache>
                <c:formatCode>General</c:formatCode>
                <c:ptCount val="24"/>
                <c:pt idx="0">
                  <c:v>15260</c:v>
                </c:pt>
                <c:pt idx="1">
                  <c:v>11322</c:v>
                </c:pt>
                <c:pt idx="2">
                  <c:v>6090</c:v>
                </c:pt>
                <c:pt idx="3">
                  <c:v>3206</c:v>
                </c:pt>
                <c:pt idx="4">
                  <c:v>1638</c:v>
                </c:pt>
                <c:pt idx="5">
                  <c:v>2400</c:v>
                </c:pt>
                <c:pt idx="6">
                  <c:v>5786</c:v>
                </c:pt>
                <c:pt idx="7">
                  <c:v>10851</c:v>
                </c:pt>
                <c:pt idx="8">
                  <c:v>19596</c:v>
                </c:pt>
                <c:pt idx="9">
                  <c:v>30206</c:v>
                </c:pt>
                <c:pt idx="10">
                  <c:v>40364</c:v>
                </c:pt>
                <c:pt idx="11">
                  <c:v>49119</c:v>
                </c:pt>
                <c:pt idx="12">
                  <c:v>53067</c:v>
                </c:pt>
                <c:pt idx="13">
                  <c:v>53511</c:v>
                </c:pt>
                <c:pt idx="14">
                  <c:v>55216</c:v>
                </c:pt>
                <c:pt idx="15">
                  <c:v>56452</c:v>
                </c:pt>
                <c:pt idx="16">
                  <c:v>55836</c:v>
                </c:pt>
                <c:pt idx="17">
                  <c:v>52928</c:v>
                </c:pt>
                <c:pt idx="18">
                  <c:v>48604</c:v>
                </c:pt>
                <c:pt idx="19">
                  <c:v>38531</c:v>
                </c:pt>
                <c:pt idx="20">
                  <c:v>28517</c:v>
                </c:pt>
                <c:pt idx="21">
                  <c:v>25370</c:v>
                </c:pt>
                <c:pt idx="22">
                  <c:v>24557</c:v>
                </c:pt>
                <c:pt idx="23">
                  <c:v>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B2-423F-81D2-B800D5115D0D}"/>
            </c:ext>
          </c:extLst>
        </c:ser>
        <c:ser>
          <c:idx val="6"/>
          <c:order val="6"/>
          <c:tx>
            <c:strRef>
              <c:f>'pt02'!$V$4</c:f>
              <c:strCache>
                <c:ptCount val="1"/>
                <c:pt idx="0">
                  <c:v>SUN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'pt02'!$O$5:$O$28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'pt02'!$V$5:$V$28</c:f>
              <c:numCache>
                <c:formatCode>General</c:formatCode>
                <c:ptCount val="24"/>
                <c:pt idx="0">
                  <c:v>18530</c:v>
                </c:pt>
                <c:pt idx="1">
                  <c:v>12453</c:v>
                </c:pt>
                <c:pt idx="2">
                  <c:v>8044</c:v>
                </c:pt>
                <c:pt idx="3">
                  <c:v>4170</c:v>
                </c:pt>
                <c:pt idx="4">
                  <c:v>2371</c:v>
                </c:pt>
                <c:pt idx="5">
                  <c:v>2442</c:v>
                </c:pt>
                <c:pt idx="6">
                  <c:v>4956</c:v>
                </c:pt>
                <c:pt idx="7">
                  <c:v>8804</c:v>
                </c:pt>
                <c:pt idx="8">
                  <c:v>13849</c:v>
                </c:pt>
                <c:pt idx="9">
                  <c:v>23562</c:v>
                </c:pt>
                <c:pt idx="10">
                  <c:v>34312</c:v>
                </c:pt>
                <c:pt idx="11">
                  <c:v>43644</c:v>
                </c:pt>
                <c:pt idx="12">
                  <c:v>48327</c:v>
                </c:pt>
                <c:pt idx="13">
                  <c:v>49383</c:v>
                </c:pt>
                <c:pt idx="14">
                  <c:v>49840</c:v>
                </c:pt>
                <c:pt idx="15">
                  <c:v>51974</c:v>
                </c:pt>
                <c:pt idx="16">
                  <c:v>50755</c:v>
                </c:pt>
                <c:pt idx="17">
                  <c:v>46747</c:v>
                </c:pt>
                <c:pt idx="18">
                  <c:v>40757</c:v>
                </c:pt>
                <c:pt idx="19">
                  <c:v>30802</c:v>
                </c:pt>
                <c:pt idx="20">
                  <c:v>22292</c:v>
                </c:pt>
                <c:pt idx="21">
                  <c:v>17739</c:v>
                </c:pt>
                <c:pt idx="22">
                  <c:v>14254</c:v>
                </c:pt>
                <c:pt idx="23">
                  <c:v>8775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B2-423F-81D2-B800D5115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8003776"/>
        <c:axId val="1618004608"/>
      </c:lineChart>
      <c:catAx>
        <c:axId val="16180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004608"/>
        <c:crosses val="autoZero"/>
        <c:auto val="1"/>
        <c:lblAlgn val="ctr"/>
        <c:lblOffset val="100"/>
        <c:noMultiLvlLbl val="0"/>
      </c:catAx>
      <c:valAx>
        <c:axId val="161800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0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[Graphs.xlsx]pt02!PivotTable57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Trip</a:t>
            </a:r>
            <a:r>
              <a:rPr lang="en-US" sz="1000" baseline="0" dirty="0" smtClean="0"/>
              <a:t> count over the month</a:t>
            </a:r>
            <a:endParaRPr lang="en-IN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'pt02'!$B$127:$B$128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'pt02'!$A$129:$A$140</c:f>
              <c:strCache>
                <c:ptCount val="12"/>
                <c:pt idx="0">
                  <c:v>September</c:v>
                </c:pt>
                <c:pt idx="1">
                  <c:v>April    </c:v>
                </c:pt>
                <c:pt idx="2">
                  <c:v>August   </c:v>
                </c:pt>
                <c:pt idx="3">
                  <c:v>December </c:v>
                </c:pt>
                <c:pt idx="4">
                  <c:v>February </c:v>
                </c:pt>
                <c:pt idx="5">
                  <c:v>January  </c:v>
                </c:pt>
                <c:pt idx="6">
                  <c:v>July     </c:v>
                </c:pt>
                <c:pt idx="7">
                  <c:v>June     </c:v>
                </c:pt>
                <c:pt idx="8">
                  <c:v>March    </c:v>
                </c:pt>
                <c:pt idx="9">
                  <c:v>May      </c:v>
                </c:pt>
                <c:pt idx="10">
                  <c:v>November </c:v>
                </c:pt>
                <c:pt idx="11">
                  <c:v>October  </c:v>
                </c:pt>
              </c:strCache>
            </c:strRef>
          </c:cat>
          <c:val>
            <c:numRef>
              <c:f>'pt02'!$B$129:$B$140</c:f>
              <c:numCache>
                <c:formatCode>General</c:formatCode>
                <c:ptCount val="12"/>
                <c:pt idx="0">
                  <c:v>220915</c:v>
                </c:pt>
                <c:pt idx="1">
                  <c:v>91897</c:v>
                </c:pt>
                <c:pt idx="2">
                  <c:v>270095</c:v>
                </c:pt>
                <c:pt idx="3">
                  <c:v>31505</c:v>
                </c:pt>
                <c:pt idx="4">
                  <c:v>32844</c:v>
                </c:pt>
                <c:pt idx="5">
                  <c:v>29621</c:v>
                </c:pt>
                <c:pt idx="6">
                  <c:v>311678</c:v>
                </c:pt>
                <c:pt idx="7">
                  <c:v>292068</c:v>
                </c:pt>
                <c:pt idx="8">
                  <c:v>46792</c:v>
                </c:pt>
                <c:pt idx="9">
                  <c:v>220246</c:v>
                </c:pt>
                <c:pt idx="10">
                  <c:v>73556</c:v>
                </c:pt>
                <c:pt idx="11">
                  <c:v>151324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7-4461-8E34-70CAD2E4B82C}"/>
            </c:ext>
          </c:extLst>
        </c:ser>
        <c:ser>
          <c:idx val="1"/>
          <c:order val="1"/>
          <c:tx>
            <c:strRef>
              <c:f>'pt02'!$C$127:$C$128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'pt02'!$A$129:$A$140</c:f>
              <c:strCache>
                <c:ptCount val="12"/>
                <c:pt idx="0">
                  <c:v>September</c:v>
                </c:pt>
                <c:pt idx="1">
                  <c:v>April    </c:v>
                </c:pt>
                <c:pt idx="2">
                  <c:v>August   </c:v>
                </c:pt>
                <c:pt idx="3">
                  <c:v>December </c:v>
                </c:pt>
                <c:pt idx="4">
                  <c:v>February </c:v>
                </c:pt>
                <c:pt idx="5">
                  <c:v>January  </c:v>
                </c:pt>
                <c:pt idx="6">
                  <c:v>July     </c:v>
                </c:pt>
                <c:pt idx="7">
                  <c:v>June     </c:v>
                </c:pt>
                <c:pt idx="8">
                  <c:v>March    </c:v>
                </c:pt>
                <c:pt idx="9">
                  <c:v>May      </c:v>
                </c:pt>
                <c:pt idx="10">
                  <c:v>November </c:v>
                </c:pt>
                <c:pt idx="11">
                  <c:v>October  </c:v>
                </c:pt>
              </c:strCache>
            </c:strRef>
          </c:cat>
          <c:val>
            <c:numRef>
              <c:f>'pt02'!$C$129:$C$140</c:f>
              <c:numCache>
                <c:formatCode>General</c:formatCode>
                <c:ptCount val="12"/>
                <c:pt idx="0">
                  <c:v>314230</c:v>
                </c:pt>
                <c:pt idx="1">
                  <c:v>180663</c:v>
                </c:pt>
                <c:pt idx="2">
                  <c:v>335230</c:v>
                </c:pt>
                <c:pt idx="3">
                  <c:v>103898</c:v>
                </c:pt>
                <c:pt idx="4">
                  <c:v>116962</c:v>
                </c:pt>
                <c:pt idx="5">
                  <c:v>118663</c:v>
                </c:pt>
                <c:pt idx="6">
                  <c:v>331002</c:v>
                </c:pt>
                <c:pt idx="7">
                  <c:v>328282</c:v>
                </c:pt>
                <c:pt idx="8">
                  <c:v>153655</c:v>
                </c:pt>
                <c:pt idx="9">
                  <c:v>282299</c:v>
                </c:pt>
                <c:pt idx="10">
                  <c:v>182238</c:v>
                </c:pt>
                <c:pt idx="11">
                  <c:v>262945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27-4461-8E34-70CAD2E4B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2375200"/>
        <c:axId val="1642372704"/>
      </c:barChart>
      <c:catAx>
        <c:axId val="164237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372704"/>
        <c:crosses val="autoZero"/>
        <c:auto val="1"/>
        <c:lblAlgn val="ctr"/>
        <c:lblOffset val="100"/>
        <c:noMultiLvlLbl val="0"/>
      </c:catAx>
      <c:valAx>
        <c:axId val="164237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3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trip duration</a:t>
            </a:r>
            <a:r>
              <a:rPr lang="en-IN" baseline="0"/>
              <a:t> (</a:t>
            </a:r>
            <a:r>
              <a:rPr lang="en-IN"/>
              <a:t>mins)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'Main Sheet'!$F$154</c:f>
              <c:strCache>
                <c:ptCount val="1"/>
                <c:pt idx="0">
                  <c:v>mean_trip_duration_mins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'Main Sheet'!$E$155:$E$156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'Main Sheet'!$F$155:$F$156</c:f>
              <c:numCache>
                <c:formatCode>General</c:formatCode>
                <c:ptCount val="2"/>
                <c:pt idx="0">
                  <c:v>23.33</c:v>
                </c:pt>
                <c:pt idx="1">
                  <c:v>12.27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1-4D70-8FD6-F53FE54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4420640"/>
        <c:axId val="2034421056"/>
      </c:barChart>
      <c:catAx>
        <c:axId val="203442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421056"/>
        <c:crosses val="autoZero"/>
        <c:auto val="1"/>
        <c:lblAlgn val="ctr"/>
        <c:lblOffset val="100"/>
        <c:noMultiLvlLbl val="0"/>
      </c:catAx>
      <c:valAx>
        <c:axId val="203442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Trip</a:t>
                </a:r>
                <a:r>
                  <a:rPr lang="en-IN" baseline="0"/>
                  <a:t> Duration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42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trip duration (min) on weekdays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'pt02'!$G$180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'pt02'!$F$181:$F$187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'pt02'!$G$181:$G$187</c:f>
              <c:numCache>
                <c:formatCode>General</c:formatCode>
                <c:ptCount val="7"/>
                <c:pt idx="0">
                  <c:v>23.89</c:v>
                </c:pt>
                <c:pt idx="1">
                  <c:v>20.9</c:v>
                </c:pt>
                <c:pt idx="2">
                  <c:v>19.8</c:v>
                </c:pt>
                <c:pt idx="3">
                  <c:v>20.77</c:v>
                </c:pt>
                <c:pt idx="4">
                  <c:v>22.02</c:v>
                </c:pt>
                <c:pt idx="5">
                  <c:v>26.17</c:v>
                </c:pt>
                <c:pt idx="6">
                  <c:v>26.62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F-46CC-B961-A287BE1A98B1}"/>
            </c:ext>
          </c:extLst>
        </c:ser>
        <c:ser>
          <c:idx val="1"/>
          <c:order val="1"/>
          <c:tx>
            <c:strRef>
              <c:f>'pt02'!$H$180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'pt02'!$F$181:$F$187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'pt02'!$H$181:$H$187</c:f>
              <c:numCache>
                <c:formatCode>General</c:formatCode>
                <c:ptCount val="7"/>
                <c:pt idx="0">
                  <c:v>11.79</c:v>
                </c:pt>
                <c:pt idx="1">
                  <c:v>11.66</c:v>
                </c:pt>
                <c:pt idx="2">
                  <c:v>11.66</c:v>
                </c:pt>
                <c:pt idx="3">
                  <c:v>11.87</c:v>
                </c:pt>
                <c:pt idx="4">
                  <c:v>12.03</c:v>
                </c:pt>
                <c:pt idx="5">
                  <c:v>13.83</c:v>
                </c:pt>
                <c:pt idx="6">
                  <c:v>13.67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F-46CC-B961-A287BE1A9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879040"/>
        <c:axId val="2032881952"/>
      </c:barChart>
      <c:catAx>
        <c:axId val="20328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81952"/>
        <c:crosses val="autoZero"/>
        <c:auto val="1"/>
        <c:lblAlgn val="ctr"/>
        <c:lblOffset val="100"/>
        <c:noMultiLvlLbl val="0"/>
      </c:catAx>
      <c:valAx>
        <c:axId val="203288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Trip</a:t>
                </a:r>
                <a:r>
                  <a:rPr lang="en-IN" baseline="0"/>
                  <a:t> Duration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8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DDB7D-24A2-44BF-892E-2FDC4DD1436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A2B67-790C-4CAE-AD32-541CA16C52CC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1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B999200A-B9E0-4939-819D-F673E3316694}" type="parTrans" cxnId="{F52E1DC9-55DB-4BE0-A744-F489951E85E2}">
      <dgm:prSet/>
      <dgm:spPr/>
      <dgm:t>
        <a:bodyPr/>
        <a:lstStyle/>
        <a:p>
          <a:endParaRPr lang="en-US"/>
        </a:p>
      </dgm:t>
    </dgm:pt>
    <dgm:pt modelId="{5B39F56B-A3B0-4B7F-B068-F627317ABD5A}" type="sibTrans" cxnId="{F52E1DC9-55DB-4BE0-A744-F489951E85E2}">
      <dgm:prSet/>
      <dgm:spPr/>
      <dgm:t>
        <a:bodyPr/>
        <a:lstStyle/>
        <a:p>
          <a:endParaRPr lang="en-US"/>
        </a:p>
      </dgm:t>
    </dgm:pt>
    <dgm:pt modelId="{0065449B-DD15-4316-A34F-432E8152F405}">
      <dgm:prSet phldrT="[Text]" custT="1"/>
      <dgm:spPr/>
      <dgm:t>
        <a:bodyPr/>
        <a:lstStyle/>
        <a:p>
          <a:r>
            <a:rPr lang="en-US" sz="1200" dirty="0" smtClean="0"/>
            <a:t>Overview of dataset of cycle service usage </a:t>
          </a:r>
          <a:endParaRPr lang="en-US" sz="1200" dirty="0"/>
        </a:p>
      </dgm:t>
    </dgm:pt>
    <dgm:pt modelId="{473D31F1-F937-4245-8D04-2F28A3AD611A}" type="parTrans" cxnId="{78362DA7-B2CA-4E6B-85CE-33680BA0A35C}">
      <dgm:prSet/>
      <dgm:spPr/>
      <dgm:t>
        <a:bodyPr/>
        <a:lstStyle/>
        <a:p>
          <a:endParaRPr lang="en-US"/>
        </a:p>
      </dgm:t>
    </dgm:pt>
    <dgm:pt modelId="{FB90A5F1-3955-40D3-AD5A-3C89245EC400}" type="sibTrans" cxnId="{78362DA7-B2CA-4E6B-85CE-33680BA0A35C}">
      <dgm:prSet/>
      <dgm:spPr/>
      <dgm:t>
        <a:bodyPr/>
        <a:lstStyle/>
        <a:p>
          <a:endParaRPr lang="en-US"/>
        </a:p>
      </dgm:t>
    </dgm:pt>
    <dgm:pt modelId="{E7A423FC-DEAD-4C6E-BBA4-28EB987CC96A}">
      <dgm:prSet phldrT="[Text]" custT="1"/>
      <dgm:spPr/>
      <dgm:t>
        <a:bodyPr/>
        <a:lstStyle/>
        <a:p>
          <a:r>
            <a:rPr lang="en-US" sz="1200" dirty="0" smtClean="0"/>
            <a:t>The Dataset used for  our analysis . Cleaning and manipulations of dataset done for analysis</a:t>
          </a:r>
          <a:endParaRPr lang="en-US" sz="1200" dirty="0"/>
        </a:p>
      </dgm:t>
    </dgm:pt>
    <dgm:pt modelId="{4AD25D57-819F-4AF8-9259-DA09BA629BB1}" type="parTrans" cxnId="{4334006E-64D5-4C01-BDB4-E09447FFFEF4}">
      <dgm:prSet/>
      <dgm:spPr/>
      <dgm:t>
        <a:bodyPr/>
        <a:lstStyle/>
        <a:p>
          <a:endParaRPr lang="en-US"/>
        </a:p>
      </dgm:t>
    </dgm:pt>
    <dgm:pt modelId="{887A65BE-3033-42AE-9FAF-F71C3E9FD615}" type="sibTrans" cxnId="{4334006E-64D5-4C01-BDB4-E09447FFFEF4}">
      <dgm:prSet/>
      <dgm:spPr/>
      <dgm:t>
        <a:bodyPr/>
        <a:lstStyle/>
        <a:p>
          <a:endParaRPr lang="en-US"/>
        </a:p>
      </dgm:t>
    </dgm:pt>
    <dgm:pt modelId="{97766C96-0A8F-470D-B03E-6F1B93A43370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2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C6C32B5A-85EF-4B7B-95E3-EC77180FEF37}" type="parTrans" cxnId="{7017E5D1-6A7B-43B5-9ED7-3AE298461C57}">
      <dgm:prSet/>
      <dgm:spPr/>
      <dgm:t>
        <a:bodyPr/>
        <a:lstStyle/>
        <a:p>
          <a:endParaRPr lang="en-US"/>
        </a:p>
      </dgm:t>
    </dgm:pt>
    <dgm:pt modelId="{FC179967-CA0E-4B0F-9BF3-F25547DC8E89}" type="sibTrans" cxnId="{7017E5D1-6A7B-43B5-9ED7-3AE298461C57}">
      <dgm:prSet/>
      <dgm:spPr/>
      <dgm:t>
        <a:bodyPr/>
        <a:lstStyle/>
        <a:p>
          <a:endParaRPr lang="en-US"/>
        </a:p>
      </dgm:t>
    </dgm:pt>
    <dgm:pt modelId="{2A98EAF9-3C9E-4A60-8A46-349A199665F0}">
      <dgm:prSet phldrT="[Text]" custT="1"/>
      <dgm:spPr/>
      <dgm:t>
        <a:bodyPr/>
        <a:lstStyle/>
        <a:p>
          <a:r>
            <a:rPr lang="en-US" sz="1200" dirty="0" smtClean="0"/>
            <a:t>Analysis findings</a:t>
          </a:r>
          <a:endParaRPr lang="en-US" sz="1200" dirty="0"/>
        </a:p>
      </dgm:t>
    </dgm:pt>
    <dgm:pt modelId="{85C5809B-A696-4385-9C48-350C3BA3F754}" type="parTrans" cxnId="{A6A46BB7-292B-4857-85C7-99A9D28607C5}">
      <dgm:prSet/>
      <dgm:spPr/>
      <dgm:t>
        <a:bodyPr/>
        <a:lstStyle/>
        <a:p>
          <a:endParaRPr lang="en-US"/>
        </a:p>
      </dgm:t>
    </dgm:pt>
    <dgm:pt modelId="{0E7773F7-D7CE-4B2B-BFC5-8C7EB81B9A8F}" type="sibTrans" cxnId="{A6A46BB7-292B-4857-85C7-99A9D28607C5}">
      <dgm:prSet/>
      <dgm:spPr/>
      <dgm:t>
        <a:bodyPr/>
        <a:lstStyle/>
        <a:p>
          <a:endParaRPr lang="en-US"/>
        </a:p>
      </dgm:t>
    </dgm:pt>
    <dgm:pt modelId="{FD7572F7-18E0-4441-AB2B-7CA75C9772A4}">
      <dgm:prSet phldrT="[Text]" custT="1"/>
      <dgm:spPr/>
      <dgm:t>
        <a:bodyPr/>
        <a:lstStyle/>
        <a:p>
          <a:r>
            <a:rPr lang="en-US" sz="1200" dirty="0" smtClean="0"/>
            <a:t>The pattern of usage of cycle share service by member and casual customers hourly , weekly , monthly so that further marketing strategy could be formulated for Growth.</a:t>
          </a:r>
          <a:endParaRPr lang="en-US" sz="1200" dirty="0"/>
        </a:p>
      </dgm:t>
    </dgm:pt>
    <dgm:pt modelId="{BE367AA1-266D-4EA5-A459-ED1A6B1D1848}" type="parTrans" cxnId="{CCF97CFC-D8B8-4784-8AE7-7B85E48DC70B}">
      <dgm:prSet/>
      <dgm:spPr/>
      <dgm:t>
        <a:bodyPr/>
        <a:lstStyle/>
        <a:p>
          <a:endParaRPr lang="en-US"/>
        </a:p>
      </dgm:t>
    </dgm:pt>
    <dgm:pt modelId="{3D0EF8C0-7C6D-4549-A113-4545EC32865C}" type="sibTrans" cxnId="{CCF97CFC-D8B8-4784-8AE7-7B85E48DC70B}">
      <dgm:prSet/>
      <dgm:spPr/>
      <dgm:t>
        <a:bodyPr/>
        <a:lstStyle/>
        <a:p>
          <a:endParaRPr lang="en-US"/>
        </a:p>
      </dgm:t>
    </dgm:pt>
    <dgm:pt modelId="{FBBB7C8A-7A9E-4086-8749-07B5FAFA95D6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3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E967B481-16C9-4022-8859-57A70F66CF6B}" type="parTrans" cxnId="{8208D885-301D-4FB4-81B2-3C6796F3DD4F}">
      <dgm:prSet/>
      <dgm:spPr/>
      <dgm:t>
        <a:bodyPr/>
        <a:lstStyle/>
        <a:p>
          <a:endParaRPr lang="en-US"/>
        </a:p>
      </dgm:t>
    </dgm:pt>
    <dgm:pt modelId="{75E13509-2A79-43DC-91D5-2B0468851909}" type="sibTrans" cxnId="{8208D885-301D-4FB4-81B2-3C6796F3DD4F}">
      <dgm:prSet/>
      <dgm:spPr/>
      <dgm:t>
        <a:bodyPr/>
        <a:lstStyle/>
        <a:p>
          <a:endParaRPr lang="en-US"/>
        </a:p>
      </dgm:t>
    </dgm:pt>
    <dgm:pt modelId="{C8528707-A1F8-4EE9-B952-A24957BF8A49}">
      <dgm:prSet phldrT="[Text]" custT="1"/>
      <dgm:spPr/>
      <dgm:t>
        <a:bodyPr/>
        <a:lstStyle/>
        <a:p>
          <a:r>
            <a:rPr lang="en-US" sz="1200" dirty="0" smtClean="0"/>
            <a:t>Discuss major findings any potential area for further exploration </a:t>
          </a:r>
          <a:endParaRPr lang="en-US" sz="1200" dirty="0"/>
        </a:p>
      </dgm:t>
    </dgm:pt>
    <dgm:pt modelId="{3F2A7045-70D3-4498-BD8B-EC82D4E66D94}" type="parTrans" cxnId="{9D5247D1-F34E-41F1-9253-FA214B7BB005}">
      <dgm:prSet/>
      <dgm:spPr/>
      <dgm:t>
        <a:bodyPr/>
        <a:lstStyle/>
        <a:p>
          <a:endParaRPr lang="en-US"/>
        </a:p>
      </dgm:t>
    </dgm:pt>
    <dgm:pt modelId="{E1E03B21-41F4-4FB2-8E9E-B5D9DF361718}" type="sibTrans" cxnId="{9D5247D1-F34E-41F1-9253-FA214B7BB005}">
      <dgm:prSet/>
      <dgm:spPr/>
      <dgm:t>
        <a:bodyPr/>
        <a:lstStyle/>
        <a:p>
          <a:endParaRPr lang="en-US"/>
        </a:p>
      </dgm:t>
    </dgm:pt>
    <dgm:pt modelId="{DA080359-8722-4F83-8646-7444EA767662}">
      <dgm:prSet phldrT="[Text]" custT="1"/>
      <dgm:spPr/>
      <dgm:t>
        <a:bodyPr/>
        <a:lstStyle/>
        <a:p>
          <a:r>
            <a:rPr lang="en-US" sz="1200" dirty="0" smtClean="0"/>
            <a:t>How the member and casual riders use the cyclistic bike differently</a:t>
          </a:r>
          <a:endParaRPr lang="en-US" sz="1200" dirty="0"/>
        </a:p>
      </dgm:t>
    </dgm:pt>
    <dgm:pt modelId="{4DEA5ACC-680F-49A2-8937-36C00DFEF0B4}" type="parTrans" cxnId="{AE2252F3-7DA1-45FB-B1A9-CE3845BA19B9}">
      <dgm:prSet/>
      <dgm:spPr/>
      <dgm:t>
        <a:bodyPr/>
        <a:lstStyle/>
        <a:p>
          <a:endParaRPr lang="en-US"/>
        </a:p>
      </dgm:t>
    </dgm:pt>
    <dgm:pt modelId="{68D13E61-E63C-4C99-8226-7B14340FB474}" type="sibTrans" cxnId="{AE2252F3-7DA1-45FB-B1A9-CE3845BA19B9}">
      <dgm:prSet/>
      <dgm:spPr/>
      <dgm:t>
        <a:bodyPr/>
        <a:lstStyle/>
        <a:p>
          <a:endParaRPr lang="en-US"/>
        </a:p>
      </dgm:t>
    </dgm:pt>
    <dgm:pt modelId="{A17990C9-8CAE-48E5-9EAD-0047541B9401}" type="pres">
      <dgm:prSet presAssocID="{838DDB7D-24A2-44BF-892E-2FDC4DD1436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1B3CD-F092-497C-AFB1-B674EDB160C0}" type="pres">
      <dgm:prSet presAssocID="{6CAA2B67-790C-4CAE-AD32-541CA16C52CC}" presName="compNode" presStyleCnt="0"/>
      <dgm:spPr/>
    </dgm:pt>
    <dgm:pt modelId="{F30C75AE-B94D-4E1D-A9FE-36C827373A11}" type="pres">
      <dgm:prSet presAssocID="{6CAA2B67-790C-4CAE-AD32-541CA16C52CC}" presName="aNode" presStyleLbl="bgShp" presStyleIdx="0" presStyleCnt="3"/>
      <dgm:spPr/>
      <dgm:t>
        <a:bodyPr/>
        <a:lstStyle/>
        <a:p>
          <a:endParaRPr lang="en-US"/>
        </a:p>
      </dgm:t>
    </dgm:pt>
    <dgm:pt modelId="{3A36BA4B-C64D-407A-BDDE-9C65E44D3CEB}" type="pres">
      <dgm:prSet presAssocID="{6CAA2B67-790C-4CAE-AD32-541CA16C52CC}" presName="textNode" presStyleLbl="bgShp" presStyleIdx="0" presStyleCnt="3"/>
      <dgm:spPr/>
      <dgm:t>
        <a:bodyPr/>
        <a:lstStyle/>
        <a:p>
          <a:endParaRPr lang="en-US"/>
        </a:p>
      </dgm:t>
    </dgm:pt>
    <dgm:pt modelId="{48DF077B-D164-4C70-86CD-1D131EE65F2B}" type="pres">
      <dgm:prSet presAssocID="{6CAA2B67-790C-4CAE-AD32-541CA16C52CC}" presName="compChildNode" presStyleCnt="0"/>
      <dgm:spPr/>
    </dgm:pt>
    <dgm:pt modelId="{0BEF3BC0-F3DB-46FF-A5EE-879E5C751807}" type="pres">
      <dgm:prSet presAssocID="{6CAA2B67-790C-4CAE-AD32-541CA16C52CC}" presName="theInnerList" presStyleCnt="0"/>
      <dgm:spPr/>
    </dgm:pt>
    <dgm:pt modelId="{94FADC97-97D2-4C03-9A2F-F793E0C32307}" type="pres">
      <dgm:prSet presAssocID="{0065449B-DD15-4316-A34F-432E8152F405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0DE22-43D0-40D0-8FD4-9EE430BD0507}" type="pres">
      <dgm:prSet presAssocID="{0065449B-DD15-4316-A34F-432E8152F405}" presName="aSpace2" presStyleCnt="0"/>
      <dgm:spPr/>
    </dgm:pt>
    <dgm:pt modelId="{9E7336AA-C75E-4C2C-82F1-9483E4466176}" type="pres">
      <dgm:prSet presAssocID="{E7A423FC-DEAD-4C6E-BBA4-28EB987CC96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94E52-13F8-4104-8532-1CD1E17B509D}" type="pres">
      <dgm:prSet presAssocID="{6CAA2B67-790C-4CAE-AD32-541CA16C52CC}" presName="aSpace" presStyleCnt="0"/>
      <dgm:spPr/>
    </dgm:pt>
    <dgm:pt modelId="{A80BFBDB-91A9-4D68-9FD9-FC832A3D9810}" type="pres">
      <dgm:prSet presAssocID="{97766C96-0A8F-470D-B03E-6F1B93A43370}" presName="compNode" presStyleCnt="0"/>
      <dgm:spPr/>
    </dgm:pt>
    <dgm:pt modelId="{6D892BF6-F94A-4F09-9101-A6C49FEA9D8F}" type="pres">
      <dgm:prSet presAssocID="{97766C96-0A8F-470D-B03E-6F1B93A43370}" presName="aNode" presStyleLbl="bgShp" presStyleIdx="1" presStyleCnt="3"/>
      <dgm:spPr/>
      <dgm:t>
        <a:bodyPr/>
        <a:lstStyle/>
        <a:p>
          <a:endParaRPr lang="en-US"/>
        </a:p>
      </dgm:t>
    </dgm:pt>
    <dgm:pt modelId="{C5445A26-E887-4199-A98B-3C7E33A1E2B9}" type="pres">
      <dgm:prSet presAssocID="{97766C96-0A8F-470D-B03E-6F1B93A43370}" presName="textNode" presStyleLbl="bgShp" presStyleIdx="1" presStyleCnt="3"/>
      <dgm:spPr/>
      <dgm:t>
        <a:bodyPr/>
        <a:lstStyle/>
        <a:p>
          <a:endParaRPr lang="en-US"/>
        </a:p>
      </dgm:t>
    </dgm:pt>
    <dgm:pt modelId="{BAAE53A8-DCBB-49CC-938B-76BD3E3EBFC1}" type="pres">
      <dgm:prSet presAssocID="{97766C96-0A8F-470D-B03E-6F1B93A43370}" presName="compChildNode" presStyleCnt="0"/>
      <dgm:spPr/>
    </dgm:pt>
    <dgm:pt modelId="{3004D474-A4FD-4A17-B7BA-2EF9D6923F61}" type="pres">
      <dgm:prSet presAssocID="{97766C96-0A8F-470D-B03E-6F1B93A43370}" presName="theInnerList" presStyleCnt="0"/>
      <dgm:spPr/>
    </dgm:pt>
    <dgm:pt modelId="{1C9C52C3-F881-4813-AEEB-F6C87B9AF441}" type="pres">
      <dgm:prSet presAssocID="{2A98EAF9-3C9E-4A60-8A46-349A199665F0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5809A-57FF-4C68-AF0C-DB67B19321CF}" type="pres">
      <dgm:prSet presAssocID="{2A98EAF9-3C9E-4A60-8A46-349A199665F0}" presName="aSpace2" presStyleCnt="0"/>
      <dgm:spPr/>
    </dgm:pt>
    <dgm:pt modelId="{51D34702-3F40-4531-A0E9-8DD1F2DB9557}" type="pres">
      <dgm:prSet presAssocID="{FD7572F7-18E0-4441-AB2B-7CA75C9772A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DEFA1-9CBA-40BE-9F99-BDA990EDCF85}" type="pres">
      <dgm:prSet presAssocID="{97766C96-0A8F-470D-B03E-6F1B93A43370}" presName="aSpace" presStyleCnt="0"/>
      <dgm:spPr/>
    </dgm:pt>
    <dgm:pt modelId="{5BBEEAC3-EEC2-46F7-8A7E-455342ECECB7}" type="pres">
      <dgm:prSet presAssocID="{FBBB7C8A-7A9E-4086-8749-07B5FAFA95D6}" presName="compNode" presStyleCnt="0"/>
      <dgm:spPr/>
    </dgm:pt>
    <dgm:pt modelId="{4C625C07-C93B-4ACC-86C6-8AD351B2D60E}" type="pres">
      <dgm:prSet presAssocID="{FBBB7C8A-7A9E-4086-8749-07B5FAFA95D6}" presName="aNode" presStyleLbl="bgShp" presStyleIdx="2" presStyleCnt="3"/>
      <dgm:spPr/>
      <dgm:t>
        <a:bodyPr/>
        <a:lstStyle/>
        <a:p>
          <a:endParaRPr lang="en-US"/>
        </a:p>
      </dgm:t>
    </dgm:pt>
    <dgm:pt modelId="{7981E105-DD2A-4737-A688-973B76516BBC}" type="pres">
      <dgm:prSet presAssocID="{FBBB7C8A-7A9E-4086-8749-07B5FAFA95D6}" presName="textNode" presStyleLbl="bgShp" presStyleIdx="2" presStyleCnt="3"/>
      <dgm:spPr/>
      <dgm:t>
        <a:bodyPr/>
        <a:lstStyle/>
        <a:p>
          <a:endParaRPr lang="en-US"/>
        </a:p>
      </dgm:t>
    </dgm:pt>
    <dgm:pt modelId="{DAAB4D24-393B-4237-BC1F-D115F9CF5EAA}" type="pres">
      <dgm:prSet presAssocID="{FBBB7C8A-7A9E-4086-8749-07B5FAFA95D6}" presName="compChildNode" presStyleCnt="0"/>
      <dgm:spPr/>
    </dgm:pt>
    <dgm:pt modelId="{76DF4969-4EFB-43D1-884D-C7E5A9AA3FAE}" type="pres">
      <dgm:prSet presAssocID="{FBBB7C8A-7A9E-4086-8749-07B5FAFA95D6}" presName="theInnerList" presStyleCnt="0"/>
      <dgm:spPr/>
    </dgm:pt>
    <dgm:pt modelId="{5C01CA73-EC21-46AC-BEC1-A54D0DE7ACB3}" type="pres">
      <dgm:prSet presAssocID="{C8528707-A1F8-4EE9-B952-A24957BF8A4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BBB15-08DD-4A35-864E-8AEEC1BADADF}" type="pres">
      <dgm:prSet presAssocID="{C8528707-A1F8-4EE9-B952-A24957BF8A49}" presName="aSpace2" presStyleCnt="0"/>
      <dgm:spPr/>
    </dgm:pt>
    <dgm:pt modelId="{DE614F4C-79F0-454F-954E-CABFB0D41B21}" type="pres">
      <dgm:prSet presAssocID="{DA080359-8722-4F83-8646-7444EA767662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26BFD9-1CEE-4CED-B583-B974F1B53DB7}" type="presOf" srcId="{97766C96-0A8F-470D-B03E-6F1B93A43370}" destId="{6D892BF6-F94A-4F09-9101-A6C49FEA9D8F}" srcOrd="0" destOrd="0" presId="urn:microsoft.com/office/officeart/2005/8/layout/lProcess2"/>
    <dgm:cxn modelId="{4C6A9A0F-9D28-41F3-B338-77107C94836C}" type="presOf" srcId="{DA080359-8722-4F83-8646-7444EA767662}" destId="{DE614F4C-79F0-454F-954E-CABFB0D41B21}" srcOrd="0" destOrd="0" presId="urn:microsoft.com/office/officeart/2005/8/layout/lProcess2"/>
    <dgm:cxn modelId="{080D5F68-5526-4DEB-87EE-9A04F16CC211}" type="presOf" srcId="{97766C96-0A8F-470D-B03E-6F1B93A43370}" destId="{C5445A26-E887-4199-A98B-3C7E33A1E2B9}" srcOrd="1" destOrd="0" presId="urn:microsoft.com/office/officeart/2005/8/layout/lProcess2"/>
    <dgm:cxn modelId="{627E6499-0EC6-4E5F-A840-B49EA6A25FE1}" type="presOf" srcId="{6CAA2B67-790C-4CAE-AD32-541CA16C52CC}" destId="{F30C75AE-B94D-4E1D-A9FE-36C827373A11}" srcOrd="0" destOrd="0" presId="urn:microsoft.com/office/officeart/2005/8/layout/lProcess2"/>
    <dgm:cxn modelId="{7017E5D1-6A7B-43B5-9ED7-3AE298461C57}" srcId="{838DDB7D-24A2-44BF-892E-2FDC4DD14369}" destId="{97766C96-0A8F-470D-B03E-6F1B93A43370}" srcOrd="1" destOrd="0" parTransId="{C6C32B5A-85EF-4B7B-95E3-EC77180FEF37}" sibTransId="{FC179967-CA0E-4B0F-9BF3-F25547DC8E89}"/>
    <dgm:cxn modelId="{1CF73A38-D3D9-43C1-88DC-FD6169CCFCEB}" type="presOf" srcId="{6CAA2B67-790C-4CAE-AD32-541CA16C52CC}" destId="{3A36BA4B-C64D-407A-BDDE-9C65E44D3CEB}" srcOrd="1" destOrd="0" presId="urn:microsoft.com/office/officeart/2005/8/layout/lProcess2"/>
    <dgm:cxn modelId="{8208D885-301D-4FB4-81B2-3C6796F3DD4F}" srcId="{838DDB7D-24A2-44BF-892E-2FDC4DD14369}" destId="{FBBB7C8A-7A9E-4086-8749-07B5FAFA95D6}" srcOrd="2" destOrd="0" parTransId="{E967B481-16C9-4022-8859-57A70F66CF6B}" sibTransId="{75E13509-2A79-43DC-91D5-2B0468851909}"/>
    <dgm:cxn modelId="{6AC6B347-6CEA-4EF5-87EB-7AEF2EB6B64E}" type="presOf" srcId="{2A98EAF9-3C9E-4A60-8A46-349A199665F0}" destId="{1C9C52C3-F881-4813-AEEB-F6C87B9AF441}" srcOrd="0" destOrd="0" presId="urn:microsoft.com/office/officeart/2005/8/layout/lProcess2"/>
    <dgm:cxn modelId="{8781D57B-765D-48D0-86F1-E151AC5BDC06}" type="presOf" srcId="{0065449B-DD15-4316-A34F-432E8152F405}" destId="{94FADC97-97D2-4C03-9A2F-F793E0C32307}" srcOrd="0" destOrd="0" presId="urn:microsoft.com/office/officeart/2005/8/layout/lProcess2"/>
    <dgm:cxn modelId="{F52E1DC9-55DB-4BE0-A744-F489951E85E2}" srcId="{838DDB7D-24A2-44BF-892E-2FDC4DD14369}" destId="{6CAA2B67-790C-4CAE-AD32-541CA16C52CC}" srcOrd="0" destOrd="0" parTransId="{B999200A-B9E0-4939-819D-F673E3316694}" sibTransId="{5B39F56B-A3B0-4B7F-B068-F627317ABD5A}"/>
    <dgm:cxn modelId="{4334006E-64D5-4C01-BDB4-E09447FFFEF4}" srcId="{6CAA2B67-790C-4CAE-AD32-541CA16C52CC}" destId="{E7A423FC-DEAD-4C6E-BBA4-28EB987CC96A}" srcOrd="1" destOrd="0" parTransId="{4AD25D57-819F-4AF8-9259-DA09BA629BB1}" sibTransId="{887A65BE-3033-42AE-9FAF-F71C3E9FD615}"/>
    <dgm:cxn modelId="{AE2252F3-7DA1-45FB-B1A9-CE3845BA19B9}" srcId="{FBBB7C8A-7A9E-4086-8749-07B5FAFA95D6}" destId="{DA080359-8722-4F83-8646-7444EA767662}" srcOrd="1" destOrd="0" parTransId="{4DEA5ACC-680F-49A2-8937-36C00DFEF0B4}" sibTransId="{68D13E61-E63C-4C99-8226-7B14340FB474}"/>
    <dgm:cxn modelId="{9D5247D1-F34E-41F1-9253-FA214B7BB005}" srcId="{FBBB7C8A-7A9E-4086-8749-07B5FAFA95D6}" destId="{C8528707-A1F8-4EE9-B952-A24957BF8A49}" srcOrd="0" destOrd="0" parTransId="{3F2A7045-70D3-4498-BD8B-EC82D4E66D94}" sibTransId="{E1E03B21-41F4-4FB2-8E9E-B5D9DF361718}"/>
    <dgm:cxn modelId="{846441EA-44BC-4F7B-95F4-7C355F9F94B3}" type="presOf" srcId="{C8528707-A1F8-4EE9-B952-A24957BF8A49}" destId="{5C01CA73-EC21-46AC-BEC1-A54D0DE7ACB3}" srcOrd="0" destOrd="0" presId="urn:microsoft.com/office/officeart/2005/8/layout/lProcess2"/>
    <dgm:cxn modelId="{24EB374E-3E35-45A6-BCD0-A378026B934E}" type="presOf" srcId="{FBBB7C8A-7A9E-4086-8749-07B5FAFA95D6}" destId="{7981E105-DD2A-4737-A688-973B76516BBC}" srcOrd="1" destOrd="0" presId="urn:microsoft.com/office/officeart/2005/8/layout/lProcess2"/>
    <dgm:cxn modelId="{A75DD873-1E14-42D9-8B2C-4E70549CC827}" type="presOf" srcId="{838DDB7D-24A2-44BF-892E-2FDC4DD14369}" destId="{A17990C9-8CAE-48E5-9EAD-0047541B9401}" srcOrd="0" destOrd="0" presId="urn:microsoft.com/office/officeart/2005/8/layout/lProcess2"/>
    <dgm:cxn modelId="{6EEAAEBD-4B30-4C05-86E6-01B4CFEADAEC}" type="presOf" srcId="{FD7572F7-18E0-4441-AB2B-7CA75C9772A4}" destId="{51D34702-3F40-4531-A0E9-8DD1F2DB9557}" srcOrd="0" destOrd="0" presId="urn:microsoft.com/office/officeart/2005/8/layout/lProcess2"/>
    <dgm:cxn modelId="{CCF97CFC-D8B8-4784-8AE7-7B85E48DC70B}" srcId="{97766C96-0A8F-470D-B03E-6F1B93A43370}" destId="{FD7572F7-18E0-4441-AB2B-7CA75C9772A4}" srcOrd="1" destOrd="0" parTransId="{BE367AA1-266D-4EA5-A459-ED1A6B1D1848}" sibTransId="{3D0EF8C0-7C6D-4549-A113-4545EC32865C}"/>
    <dgm:cxn modelId="{78362DA7-B2CA-4E6B-85CE-33680BA0A35C}" srcId="{6CAA2B67-790C-4CAE-AD32-541CA16C52CC}" destId="{0065449B-DD15-4316-A34F-432E8152F405}" srcOrd="0" destOrd="0" parTransId="{473D31F1-F937-4245-8D04-2F28A3AD611A}" sibTransId="{FB90A5F1-3955-40D3-AD5A-3C89245EC400}"/>
    <dgm:cxn modelId="{A6A46BB7-292B-4857-85C7-99A9D28607C5}" srcId="{97766C96-0A8F-470D-B03E-6F1B93A43370}" destId="{2A98EAF9-3C9E-4A60-8A46-349A199665F0}" srcOrd="0" destOrd="0" parTransId="{85C5809B-A696-4385-9C48-350C3BA3F754}" sibTransId="{0E7773F7-D7CE-4B2B-BFC5-8C7EB81B9A8F}"/>
    <dgm:cxn modelId="{F61B1B22-0A4C-4D7F-AFD5-6A47D92551EA}" type="presOf" srcId="{E7A423FC-DEAD-4C6E-BBA4-28EB987CC96A}" destId="{9E7336AA-C75E-4C2C-82F1-9483E4466176}" srcOrd="0" destOrd="0" presId="urn:microsoft.com/office/officeart/2005/8/layout/lProcess2"/>
    <dgm:cxn modelId="{52656C5B-EEC4-4148-819A-D05B6A01E8BF}" type="presOf" srcId="{FBBB7C8A-7A9E-4086-8749-07B5FAFA95D6}" destId="{4C625C07-C93B-4ACC-86C6-8AD351B2D60E}" srcOrd="0" destOrd="0" presId="urn:microsoft.com/office/officeart/2005/8/layout/lProcess2"/>
    <dgm:cxn modelId="{F62024E8-6AC7-4FA3-A612-97D00F1706DC}" type="presParOf" srcId="{A17990C9-8CAE-48E5-9EAD-0047541B9401}" destId="{ECF1B3CD-F092-497C-AFB1-B674EDB160C0}" srcOrd="0" destOrd="0" presId="urn:microsoft.com/office/officeart/2005/8/layout/lProcess2"/>
    <dgm:cxn modelId="{8E8F38A0-1178-4D4B-9259-12EE66BA3614}" type="presParOf" srcId="{ECF1B3CD-F092-497C-AFB1-B674EDB160C0}" destId="{F30C75AE-B94D-4E1D-A9FE-36C827373A11}" srcOrd="0" destOrd="0" presId="urn:microsoft.com/office/officeart/2005/8/layout/lProcess2"/>
    <dgm:cxn modelId="{61B2F675-39E3-43E2-904E-639A3333AD6A}" type="presParOf" srcId="{ECF1B3CD-F092-497C-AFB1-B674EDB160C0}" destId="{3A36BA4B-C64D-407A-BDDE-9C65E44D3CEB}" srcOrd="1" destOrd="0" presId="urn:microsoft.com/office/officeart/2005/8/layout/lProcess2"/>
    <dgm:cxn modelId="{F97B8590-4895-4D4E-AD08-4EC9B490D7C1}" type="presParOf" srcId="{ECF1B3CD-F092-497C-AFB1-B674EDB160C0}" destId="{48DF077B-D164-4C70-86CD-1D131EE65F2B}" srcOrd="2" destOrd="0" presId="urn:microsoft.com/office/officeart/2005/8/layout/lProcess2"/>
    <dgm:cxn modelId="{A35D05D0-E7EC-4EA4-B94B-BC59711D0898}" type="presParOf" srcId="{48DF077B-D164-4C70-86CD-1D131EE65F2B}" destId="{0BEF3BC0-F3DB-46FF-A5EE-879E5C751807}" srcOrd="0" destOrd="0" presId="urn:microsoft.com/office/officeart/2005/8/layout/lProcess2"/>
    <dgm:cxn modelId="{C380DA80-3662-4EC7-AD6A-92E03161EEAB}" type="presParOf" srcId="{0BEF3BC0-F3DB-46FF-A5EE-879E5C751807}" destId="{94FADC97-97D2-4C03-9A2F-F793E0C32307}" srcOrd="0" destOrd="0" presId="urn:microsoft.com/office/officeart/2005/8/layout/lProcess2"/>
    <dgm:cxn modelId="{2789B06D-3954-4CB9-AFDD-FCD68F9CCB3B}" type="presParOf" srcId="{0BEF3BC0-F3DB-46FF-A5EE-879E5C751807}" destId="{8060DE22-43D0-40D0-8FD4-9EE430BD0507}" srcOrd="1" destOrd="0" presId="urn:microsoft.com/office/officeart/2005/8/layout/lProcess2"/>
    <dgm:cxn modelId="{E2097553-C6BB-4E4B-AE07-81227EB00D25}" type="presParOf" srcId="{0BEF3BC0-F3DB-46FF-A5EE-879E5C751807}" destId="{9E7336AA-C75E-4C2C-82F1-9483E4466176}" srcOrd="2" destOrd="0" presId="urn:microsoft.com/office/officeart/2005/8/layout/lProcess2"/>
    <dgm:cxn modelId="{A3C98589-3299-421E-9DCB-9CD0B3CF68D7}" type="presParOf" srcId="{A17990C9-8CAE-48E5-9EAD-0047541B9401}" destId="{ABC94E52-13F8-4104-8532-1CD1E17B509D}" srcOrd="1" destOrd="0" presId="urn:microsoft.com/office/officeart/2005/8/layout/lProcess2"/>
    <dgm:cxn modelId="{F3143301-CAEC-4828-8DAE-71C94450292B}" type="presParOf" srcId="{A17990C9-8CAE-48E5-9EAD-0047541B9401}" destId="{A80BFBDB-91A9-4D68-9FD9-FC832A3D9810}" srcOrd="2" destOrd="0" presId="urn:microsoft.com/office/officeart/2005/8/layout/lProcess2"/>
    <dgm:cxn modelId="{85E54276-6850-40AC-BBD9-3A56BC713E02}" type="presParOf" srcId="{A80BFBDB-91A9-4D68-9FD9-FC832A3D9810}" destId="{6D892BF6-F94A-4F09-9101-A6C49FEA9D8F}" srcOrd="0" destOrd="0" presId="urn:microsoft.com/office/officeart/2005/8/layout/lProcess2"/>
    <dgm:cxn modelId="{9296E6D8-6E22-478F-BB60-4A70E8DEFB83}" type="presParOf" srcId="{A80BFBDB-91A9-4D68-9FD9-FC832A3D9810}" destId="{C5445A26-E887-4199-A98B-3C7E33A1E2B9}" srcOrd="1" destOrd="0" presId="urn:microsoft.com/office/officeart/2005/8/layout/lProcess2"/>
    <dgm:cxn modelId="{C4626456-E39F-4AA2-9161-436FB1DC2B4F}" type="presParOf" srcId="{A80BFBDB-91A9-4D68-9FD9-FC832A3D9810}" destId="{BAAE53A8-DCBB-49CC-938B-76BD3E3EBFC1}" srcOrd="2" destOrd="0" presId="urn:microsoft.com/office/officeart/2005/8/layout/lProcess2"/>
    <dgm:cxn modelId="{B0F3B98A-6D75-4F64-A917-660B371BFA1C}" type="presParOf" srcId="{BAAE53A8-DCBB-49CC-938B-76BD3E3EBFC1}" destId="{3004D474-A4FD-4A17-B7BA-2EF9D6923F61}" srcOrd="0" destOrd="0" presId="urn:microsoft.com/office/officeart/2005/8/layout/lProcess2"/>
    <dgm:cxn modelId="{44B01771-8143-4F21-8916-2EBA2AF4F3A6}" type="presParOf" srcId="{3004D474-A4FD-4A17-B7BA-2EF9D6923F61}" destId="{1C9C52C3-F881-4813-AEEB-F6C87B9AF441}" srcOrd="0" destOrd="0" presId="urn:microsoft.com/office/officeart/2005/8/layout/lProcess2"/>
    <dgm:cxn modelId="{9E1BA132-B067-4A21-9F58-04D25E74BDE1}" type="presParOf" srcId="{3004D474-A4FD-4A17-B7BA-2EF9D6923F61}" destId="{9EF5809A-57FF-4C68-AF0C-DB67B19321CF}" srcOrd="1" destOrd="0" presId="urn:microsoft.com/office/officeart/2005/8/layout/lProcess2"/>
    <dgm:cxn modelId="{54A0670F-D8DA-476D-8A41-8C011620BA4A}" type="presParOf" srcId="{3004D474-A4FD-4A17-B7BA-2EF9D6923F61}" destId="{51D34702-3F40-4531-A0E9-8DD1F2DB9557}" srcOrd="2" destOrd="0" presId="urn:microsoft.com/office/officeart/2005/8/layout/lProcess2"/>
    <dgm:cxn modelId="{ADC10563-3AF5-4F7B-8609-680DC45D2388}" type="presParOf" srcId="{A17990C9-8CAE-48E5-9EAD-0047541B9401}" destId="{395DEFA1-9CBA-40BE-9F99-BDA990EDCF85}" srcOrd="3" destOrd="0" presId="urn:microsoft.com/office/officeart/2005/8/layout/lProcess2"/>
    <dgm:cxn modelId="{06653D6E-FEAC-4664-9D16-6EA00D7D212F}" type="presParOf" srcId="{A17990C9-8CAE-48E5-9EAD-0047541B9401}" destId="{5BBEEAC3-EEC2-46F7-8A7E-455342ECECB7}" srcOrd="4" destOrd="0" presId="urn:microsoft.com/office/officeart/2005/8/layout/lProcess2"/>
    <dgm:cxn modelId="{1BC60C71-DFF2-43CE-8850-4A82950FF780}" type="presParOf" srcId="{5BBEEAC3-EEC2-46F7-8A7E-455342ECECB7}" destId="{4C625C07-C93B-4ACC-86C6-8AD351B2D60E}" srcOrd="0" destOrd="0" presId="urn:microsoft.com/office/officeart/2005/8/layout/lProcess2"/>
    <dgm:cxn modelId="{0B1B159A-8DE8-4875-8FBE-2BC320A3CDFA}" type="presParOf" srcId="{5BBEEAC3-EEC2-46F7-8A7E-455342ECECB7}" destId="{7981E105-DD2A-4737-A688-973B76516BBC}" srcOrd="1" destOrd="0" presId="urn:microsoft.com/office/officeart/2005/8/layout/lProcess2"/>
    <dgm:cxn modelId="{639A80BF-4ADC-4BFA-866C-948F93D9E193}" type="presParOf" srcId="{5BBEEAC3-EEC2-46F7-8A7E-455342ECECB7}" destId="{DAAB4D24-393B-4237-BC1F-D115F9CF5EAA}" srcOrd="2" destOrd="0" presId="urn:microsoft.com/office/officeart/2005/8/layout/lProcess2"/>
    <dgm:cxn modelId="{EAA29259-EDA7-42A8-B27F-509C41DA67BE}" type="presParOf" srcId="{DAAB4D24-393B-4237-BC1F-D115F9CF5EAA}" destId="{76DF4969-4EFB-43D1-884D-C7E5A9AA3FAE}" srcOrd="0" destOrd="0" presId="urn:microsoft.com/office/officeart/2005/8/layout/lProcess2"/>
    <dgm:cxn modelId="{B9EA252E-0BAA-42AB-B22F-DB2BE657C66D}" type="presParOf" srcId="{76DF4969-4EFB-43D1-884D-C7E5A9AA3FAE}" destId="{5C01CA73-EC21-46AC-BEC1-A54D0DE7ACB3}" srcOrd="0" destOrd="0" presId="urn:microsoft.com/office/officeart/2005/8/layout/lProcess2"/>
    <dgm:cxn modelId="{293CEA49-030E-4603-984D-2E1D318DB022}" type="presParOf" srcId="{76DF4969-4EFB-43D1-884D-C7E5A9AA3FAE}" destId="{1EEBBB15-08DD-4A35-864E-8AEEC1BADADF}" srcOrd="1" destOrd="0" presId="urn:microsoft.com/office/officeart/2005/8/layout/lProcess2"/>
    <dgm:cxn modelId="{9B1714D4-C28E-4FDB-8895-78B39E683FF4}" type="presParOf" srcId="{76DF4969-4EFB-43D1-884D-C7E5A9AA3FAE}" destId="{DE614F4C-79F0-454F-954E-CABFB0D41B2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C75AE-B94D-4E1D-A9FE-36C827373A11}">
      <dsp:nvSpPr>
        <dsp:cNvPr id="0" name=""/>
        <dsp:cNvSpPr/>
      </dsp:nvSpPr>
      <dsp:spPr>
        <a:xfrm>
          <a:off x="1049" y="0"/>
          <a:ext cx="2728321" cy="4886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2">
                  <a:lumMod val="25000"/>
                </a:schemeClr>
              </a:solidFill>
            </a:rPr>
            <a:t>1</a:t>
          </a:r>
          <a:endParaRPr lang="en-US" sz="6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049" y="0"/>
        <a:ext cx="2728321" cy="1465897"/>
      </dsp:txXfrm>
    </dsp:sp>
    <dsp:sp modelId="{94FADC97-97D2-4C03-9A2F-F793E0C32307}">
      <dsp:nvSpPr>
        <dsp:cNvPr id="0" name=""/>
        <dsp:cNvSpPr/>
      </dsp:nvSpPr>
      <dsp:spPr>
        <a:xfrm>
          <a:off x="273881" y="1467329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Overview of dataset of cycle service usage </a:t>
          </a:r>
          <a:endParaRPr lang="en-US" sz="1200" kern="1200" dirty="0"/>
        </a:p>
      </dsp:txBody>
      <dsp:txXfrm>
        <a:off x="317032" y="1510480"/>
        <a:ext cx="2096355" cy="1386991"/>
      </dsp:txXfrm>
    </dsp:sp>
    <dsp:sp modelId="{9E7336AA-C75E-4C2C-82F1-9483E4466176}">
      <dsp:nvSpPr>
        <dsp:cNvPr id="0" name=""/>
        <dsp:cNvSpPr/>
      </dsp:nvSpPr>
      <dsp:spPr>
        <a:xfrm>
          <a:off x="273881" y="3167283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Dataset used for  our analysis . Cleaning and manipulations of dataset done for analysis</a:t>
          </a:r>
          <a:endParaRPr lang="en-US" sz="1200" kern="1200" dirty="0"/>
        </a:p>
      </dsp:txBody>
      <dsp:txXfrm>
        <a:off x="317032" y="3210434"/>
        <a:ext cx="2096355" cy="1386991"/>
      </dsp:txXfrm>
    </dsp:sp>
    <dsp:sp modelId="{6D892BF6-F94A-4F09-9101-A6C49FEA9D8F}">
      <dsp:nvSpPr>
        <dsp:cNvPr id="0" name=""/>
        <dsp:cNvSpPr/>
      </dsp:nvSpPr>
      <dsp:spPr>
        <a:xfrm>
          <a:off x="2933995" y="0"/>
          <a:ext cx="2728321" cy="4886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2">
                  <a:lumMod val="25000"/>
                </a:schemeClr>
              </a:solidFill>
            </a:rPr>
            <a:t>2</a:t>
          </a:r>
          <a:endParaRPr lang="en-US" sz="6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933995" y="0"/>
        <a:ext cx="2728321" cy="1465897"/>
      </dsp:txXfrm>
    </dsp:sp>
    <dsp:sp modelId="{1C9C52C3-F881-4813-AEEB-F6C87B9AF441}">
      <dsp:nvSpPr>
        <dsp:cNvPr id="0" name=""/>
        <dsp:cNvSpPr/>
      </dsp:nvSpPr>
      <dsp:spPr>
        <a:xfrm>
          <a:off x="3206827" y="1467329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 findings</a:t>
          </a:r>
          <a:endParaRPr lang="en-US" sz="1200" kern="1200" dirty="0"/>
        </a:p>
      </dsp:txBody>
      <dsp:txXfrm>
        <a:off x="3249978" y="1510480"/>
        <a:ext cx="2096355" cy="1386991"/>
      </dsp:txXfrm>
    </dsp:sp>
    <dsp:sp modelId="{51D34702-3F40-4531-A0E9-8DD1F2DB9557}">
      <dsp:nvSpPr>
        <dsp:cNvPr id="0" name=""/>
        <dsp:cNvSpPr/>
      </dsp:nvSpPr>
      <dsp:spPr>
        <a:xfrm>
          <a:off x="3206827" y="3167283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The pattern of usage of cycle share service by member and casual customers hourly , weekly , monthly so that further marketing strategy could be formulated for Growth.</a:t>
          </a:r>
          <a:endParaRPr lang="en-US" sz="1200" kern="1200" dirty="0"/>
        </a:p>
      </dsp:txBody>
      <dsp:txXfrm>
        <a:off x="3249978" y="3210434"/>
        <a:ext cx="2096355" cy="1386991"/>
      </dsp:txXfrm>
    </dsp:sp>
    <dsp:sp modelId="{4C625C07-C93B-4ACC-86C6-8AD351B2D60E}">
      <dsp:nvSpPr>
        <dsp:cNvPr id="0" name=""/>
        <dsp:cNvSpPr/>
      </dsp:nvSpPr>
      <dsp:spPr>
        <a:xfrm>
          <a:off x="5866940" y="0"/>
          <a:ext cx="2728321" cy="4886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bg2">
                  <a:lumMod val="25000"/>
                </a:schemeClr>
              </a:solidFill>
            </a:rPr>
            <a:t>3</a:t>
          </a:r>
          <a:endParaRPr lang="en-US" sz="6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866940" y="0"/>
        <a:ext cx="2728321" cy="1465897"/>
      </dsp:txXfrm>
    </dsp:sp>
    <dsp:sp modelId="{5C01CA73-EC21-46AC-BEC1-A54D0DE7ACB3}">
      <dsp:nvSpPr>
        <dsp:cNvPr id="0" name=""/>
        <dsp:cNvSpPr/>
      </dsp:nvSpPr>
      <dsp:spPr>
        <a:xfrm>
          <a:off x="6139773" y="1467329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Discuss major findings any potential area for further exploration </a:t>
          </a:r>
          <a:endParaRPr lang="en-US" sz="1200" kern="1200" dirty="0"/>
        </a:p>
      </dsp:txBody>
      <dsp:txXfrm>
        <a:off x="6182924" y="1510480"/>
        <a:ext cx="2096355" cy="1386991"/>
      </dsp:txXfrm>
    </dsp:sp>
    <dsp:sp modelId="{DE614F4C-79F0-454F-954E-CABFB0D41B21}">
      <dsp:nvSpPr>
        <dsp:cNvPr id="0" name=""/>
        <dsp:cNvSpPr/>
      </dsp:nvSpPr>
      <dsp:spPr>
        <a:xfrm>
          <a:off x="6139773" y="3167283"/>
          <a:ext cx="2182657" cy="147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How the member and casual riders use the cyclistic bike differently</a:t>
          </a:r>
          <a:endParaRPr lang="en-US" sz="1200" kern="1200" dirty="0"/>
        </a:p>
      </dsp:txBody>
      <dsp:txXfrm>
        <a:off x="6182924" y="3210434"/>
        <a:ext cx="2096355" cy="138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102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21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0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9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4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5532-EE97-439B-88F1-93F8F59CBB4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E2DE2E-E1F2-44E1-9FD1-BD376D800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28" y="2225614"/>
            <a:ext cx="8644275" cy="11437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Case Study</a:t>
            </a:r>
            <a:r>
              <a:rPr lang="en-US" sz="3600" dirty="0" smtClean="0"/>
              <a:t>: </a:t>
            </a:r>
            <a:r>
              <a:rPr lang="en-US" sz="3600" dirty="0"/>
              <a:t>How do annual members and casual riders use </a:t>
            </a:r>
            <a:r>
              <a:rPr lang="en-US" sz="3600" dirty="0" smtClean="0"/>
              <a:t>Cyclistics </a:t>
            </a:r>
            <a:r>
              <a:rPr lang="en-US" sz="3600" dirty="0"/>
              <a:t>bikes differently?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575" y="4050833"/>
            <a:ext cx="7766936" cy="1096899"/>
          </a:xfrm>
        </p:spPr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06 May 2023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smtClean="0">
                <a:solidFill>
                  <a:schemeClr val="tx1"/>
                </a:solidFill>
              </a:rPr>
              <a:t>ROHIT YADAV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29" y="471577"/>
            <a:ext cx="8596668" cy="451449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Analysis of start of trip hour by Member &amp; Casual customers on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monthly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basis.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IN" dirty="0">
                <a:solidFill>
                  <a:schemeClr val="bg2">
                    <a:lumMod val="25000"/>
                  </a:schemeClr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0112"/>
              </p:ext>
            </p:extLst>
          </p:nvPr>
        </p:nvGraphicFramePr>
        <p:xfrm>
          <a:off x="1017917" y="3062377"/>
          <a:ext cx="7694762" cy="297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004" y="1043796"/>
            <a:ext cx="8177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trips are higher from May till October and starts decreasing after that as the season from November to April is mostly winters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0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7045"/>
            <a:ext cx="8596668" cy="444759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Analysis of trip duration by customers (member and casual).</a:t>
            </a:r>
            <a:r>
              <a:rPr lang="en-US" sz="2200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24" y="1983307"/>
            <a:ext cx="3505891" cy="2327435"/>
          </a:xfrm>
        </p:spPr>
        <p:txBody>
          <a:bodyPr>
            <a:normAutofit fontScale="92500"/>
          </a:bodyPr>
          <a:lstStyle/>
          <a:p>
            <a:pPr lvl="0"/>
            <a:r>
              <a:rPr lang="en-US" sz="2100" dirty="0"/>
              <a:t>Average trip duration of casual customers is more (approx. double) than that of  with  </a:t>
            </a:r>
            <a:r>
              <a:rPr lang="en-US" sz="2100" dirty="0" smtClean="0"/>
              <a:t>membership.</a:t>
            </a:r>
          </a:p>
          <a:p>
            <a:pPr lvl="0"/>
            <a:r>
              <a:rPr lang="en-US" sz="2100" dirty="0" smtClean="0"/>
              <a:t> Average </a:t>
            </a:r>
            <a:r>
              <a:rPr lang="en-US" sz="2100" dirty="0"/>
              <a:t>trip duration for casual customer is longer on weekends and Mondays. </a:t>
            </a:r>
            <a:endParaRPr lang="en-IN" sz="2100" dirty="0"/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56297049"/>
              </p:ext>
            </p:extLst>
          </p:nvPr>
        </p:nvGraphicFramePr>
        <p:xfrm>
          <a:off x="3847322" y="788989"/>
          <a:ext cx="5426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03263142"/>
              </p:ext>
            </p:extLst>
          </p:nvPr>
        </p:nvGraphicFramePr>
        <p:xfrm>
          <a:off x="3847322" y="3649374"/>
          <a:ext cx="5426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14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282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Max trip </a:t>
            </a:r>
            <a:r>
              <a:rPr lang="en-US" sz="2000" b="1" dirty="0"/>
              <a:t>duration by customers (member and casual).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60150"/>
              </p:ext>
            </p:extLst>
          </p:nvPr>
        </p:nvGraphicFramePr>
        <p:xfrm>
          <a:off x="5486400" y="2493243"/>
          <a:ext cx="414930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611">
                  <a:extLst>
                    <a:ext uri="{9D8B030D-6E8A-4147-A177-3AD203B41FA5}">
                      <a16:colId xmlns:a16="http://schemas.microsoft.com/office/drawing/2014/main" val="3929092332"/>
                    </a:ext>
                  </a:extLst>
                </a:gridCol>
                <a:gridCol w="2747694">
                  <a:extLst>
                    <a:ext uri="{9D8B030D-6E8A-4147-A177-3AD203B41FA5}">
                      <a16:colId xmlns:a16="http://schemas.microsoft.com/office/drawing/2014/main" val="3925959488"/>
                    </a:ext>
                  </a:extLst>
                </a:gridCol>
              </a:tblGrid>
              <a:tr h="3621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Trip duration 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533.92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58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475" y="1802921"/>
            <a:ext cx="40802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While the average trip duration is 23 and 12 minutes respectively for casual and member customer ,</a:t>
            </a:r>
          </a:p>
          <a:p>
            <a:r>
              <a:rPr lang="en-US" sz="1900" dirty="0" smtClean="0"/>
              <a:t>Maximum trip duration for casual customer is 533.92 hours that equal to approx. 22 days Indicating there were some outliers . Some casual customers were keeping bikes for long periods 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7274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8" y="161730"/>
            <a:ext cx="8863454" cy="575388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Analysis of different kind of rideable available by the users.</a:t>
            </a:r>
            <a:r>
              <a:rPr lang="en-US" sz="2200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8" y="1129005"/>
            <a:ext cx="4049486" cy="4348065"/>
          </a:xfrm>
        </p:spPr>
        <p:txBody>
          <a:bodyPr/>
          <a:lstStyle/>
          <a:p>
            <a:r>
              <a:rPr lang="en-US" dirty="0"/>
              <a:t>Over the last 12 months classic and electric bikes are mainly used by the users with an overall share of 59% and 37 % respectively. Whereas docked bike has a low share of 4</a:t>
            </a:r>
            <a:r>
              <a:rPr lang="en-US" dirty="0" smtClean="0"/>
              <a:t>% .</a:t>
            </a:r>
          </a:p>
          <a:p>
            <a:r>
              <a:rPr lang="en-US" dirty="0"/>
              <a:t>Surprisingly docked bike aren’t used by the member. Members mainly use classic bike which is double to the usage  of electric </a:t>
            </a:r>
            <a:r>
              <a:rPr lang="en-US" dirty="0" smtClean="0"/>
              <a:t>bike .</a:t>
            </a:r>
          </a:p>
          <a:p>
            <a:r>
              <a:rPr lang="en-US" dirty="0"/>
              <a:t>Casual users are using both classic and electric bikes equally and a small portion of docked bikes.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5475128"/>
              </p:ext>
            </p:extLst>
          </p:nvPr>
        </p:nvGraphicFramePr>
        <p:xfrm>
          <a:off x="4702002" y="788989"/>
          <a:ext cx="4572000" cy="246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204782"/>
              </p:ext>
            </p:extLst>
          </p:nvPr>
        </p:nvGraphicFramePr>
        <p:xfrm>
          <a:off x="4702002" y="35969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6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97" y="2195094"/>
            <a:ext cx="3368455" cy="15401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/>
              <a:t>Member customer usage of both classic and electric bikes is uniform over the week with a slight dip during weekends</a:t>
            </a:r>
            <a:endParaRPr lang="en-IN" dirty="0"/>
          </a:p>
          <a:p>
            <a:pPr lvl="0"/>
            <a:r>
              <a:rPr lang="en-US" dirty="0"/>
              <a:t>Casual customer usage of classic and electric bikes increase during the weekend.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61418910"/>
              </p:ext>
            </p:extLst>
          </p:nvPr>
        </p:nvGraphicFramePr>
        <p:xfrm>
          <a:off x="4603259" y="914400"/>
          <a:ext cx="4524375" cy="219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55993600"/>
              </p:ext>
            </p:extLst>
          </p:nvPr>
        </p:nvGraphicFramePr>
        <p:xfrm>
          <a:off x="4603259" y="3422939"/>
          <a:ext cx="4524375" cy="233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0548" y="161730"/>
            <a:ext cx="9147520" cy="575388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Analysis of different kind of rideable available </a:t>
            </a:r>
            <a:r>
              <a:rPr lang="en-US" sz="2200" b="1" dirty="0" smtClean="0"/>
              <a:t>over the week by </a:t>
            </a:r>
            <a:r>
              <a:rPr lang="en-US" sz="2200" b="1" dirty="0"/>
              <a:t>the users.</a:t>
            </a:r>
            <a:r>
              <a:rPr lang="en-US" sz="2200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046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Top 10 Routes commuted by customers</a:t>
            </a:r>
            <a:endParaRPr lang="en-IN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62541"/>
              </p:ext>
            </p:extLst>
          </p:nvPr>
        </p:nvGraphicFramePr>
        <p:xfrm>
          <a:off x="677690" y="1613140"/>
          <a:ext cx="8596312" cy="412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12">
                  <a:extLst>
                    <a:ext uri="{9D8B030D-6E8A-4147-A177-3AD203B41FA5}">
                      <a16:colId xmlns:a16="http://schemas.microsoft.com/office/drawing/2014/main" val="4070177798"/>
                    </a:ext>
                  </a:extLst>
                </a:gridCol>
                <a:gridCol w="3062378">
                  <a:extLst>
                    <a:ext uri="{9D8B030D-6E8A-4147-A177-3AD203B41FA5}">
                      <a16:colId xmlns:a16="http://schemas.microsoft.com/office/drawing/2014/main" val="3868650031"/>
                    </a:ext>
                  </a:extLst>
                </a:gridCol>
                <a:gridCol w="3001992">
                  <a:extLst>
                    <a:ext uri="{9D8B030D-6E8A-4147-A177-3AD203B41FA5}">
                      <a16:colId xmlns:a16="http://schemas.microsoft.com/office/drawing/2014/main" val="1136542854"/>
                    </a:ext>
                  </a:extLst>
                </a:gridCol>
                <a:gridCol w="1682930">
                  <a:extLst>
                    <a:ext uri="{9D8B030D-6E8A-4147-A177-3AD203B41FA5}">
                      <a16:colId xmlns:a16="http://schemas.microsoft.com/office/drawing/2014/main" val="2067268020"/>
                    </a:ext>
                  </a:extLst>
                </a:gridCol>
              </a:tblGrid>
              <a:tr h="4179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Start_station_name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End_station_name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No_of_trips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8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Ave &amp; 57th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60th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65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55th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60th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80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589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392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Calumet Ave &amp; 33rd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St &amp; 33rd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64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03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Morgan St &amp; Polk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Loomis St &amp; Lexington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68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Kimbark Ave &amp; 53rd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Ave &amp; 57th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84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Ave &amp; Oak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Ave &amp; Oak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96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Millennium Park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37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2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011401"/>
              </p:ext>
            </p:extLst>
          </p:nvPr>
        </p:nvGraphicFramePr>
        <p:xfrm>
          <a:off x="677334" y="1604513"/>
          <a:ext cx="859631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662">
                  <a:extLst>
                    <a:ext uri="{9D8B030D-6E8A-4147-A177-3AD203B41FA5}">
                      <a16:colId xmlns:a16="http://schemas.microsoft.com/office/drawing/2014/main" val="3146825486"/>
                    </a:ext>
                  </a:extLst>
                </a:gridCol>
                <a:gridCol w="2794959">
                  <a:extLst>
                    <a:ext uri="{9D8B030D-6E8A-4147-A177-3AD203B41FA5}">
                      <a16:colId xmlns:a16="http://schemas.microsoft.com/office/drawing/2014/main" val="3462530705"/>
                    </a:ext>
                  </a:extLst>
                </a:gridCol>
                <a:gridCol w="2717320">
                  <a:extLst>
                    <a:ext uri="{9D8B030D-6E8A-4147-A177-3AD203B41FA5}">
                      <a16:colId xmlns:a16="http://schemas.microsoft.com/office/drawing/2014/main" val="2257745458"/>
                    </a:ext>
                  </a:extLst>
                </a:gridCol>
                <a:gridCol w="2260371">
                  <a:extLst>
                    <a:ext uri="{9D8B030D-6E8A-4147-A177-3AD203B41FA5}">
                      <a16:colId xmlns:a16="http://schemas.microsoft.com/office/drawing/2014/main" val="2841123872"/>
                    </a:ext>
                  </a:extLst>
                </a:gridCol>
              </a:tblGrid>
              <a:tr h="1505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Start_station_name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End_station_name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No_of_trips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0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Ave &amp; 57th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60th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3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55th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60th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06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Calumet Ave &amp; 33rd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St &amp; 33rd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12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Morgan St &amp; Polk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Loomis St &amp; Lexington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18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Kimbark Ave &amp; 53rd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Ave &amp; 57th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25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58th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60th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0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Halsted St &amp; Polk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Loomis St &amp; Lexington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11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Kimbark Ave &amp; 53rd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Ellis Ave &amp; 55th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10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Park Ave &amp; 56th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Ave &amp; 57th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36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St &amp; 33rd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MLK Jr Dr &amp; 29th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47458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00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Top 10 Routes commuted by Members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251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88056"/>
              </p:ext>
            </p:extLst>
          </p:nvPr>
        </p:nvGraphicFramePr>
        <p:xfrm>
          <a:off x="677334" y="160849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2">
                  <a:extLst>
                    <a:ext uri="{9D8B030D-6E8A-4147-A177-3AD203B41FA5}">
                      <a16:colId xmlns:a16="http://schemas.microsoft.com/office/drawing/2014/main" val="1799899896"/>
                    </a:ext>
                  </a:extLst>
                </a:gridCol>
                <a:gridCol w="2907102">
                  <a:extLst>
                    <a:ext uri="{9D8B030D-6E8A-4147-A177-3AD203B41FA5}">
                      <a16:colId xmlns:a16="http://schemas.microsoft.com/office/drawing/2014/main" val="2432659925"/>
                    </a:ext>
                  </a:extLst>
                </a:gridCol>
                <a:gridCol w="2380040">
                  <a:extLst>
                    <a:ext uri="{9D8B030D-6E8A-4147-A177-3AD203B41FA5}">
                      <a16:colId xmlns:a16="http://schemas.microsoft.com/office/drawing/2014/main" val="337863161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1538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Start_station_name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End_station_name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No_of_trips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35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65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96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Millennium Park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Ave &amp; Oak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Ave &amp; Oak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63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 Ave &amp; Oak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26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Millennium Park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Millennium Park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5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North Blvd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16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Streeter Dr &amp; Grand Ave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Shedd Aquarium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3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Shedd Aquarium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DuSable Lake Shore Dr &amp; Monroe 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323672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007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Top 10 Routes commuted by casual customers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5896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9927771" cy="381650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Location distribution for start and end of trip for both casual and member customers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 descr="C:\Users\ROHIT\Desktop\member start loc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650"/>
            <a:ext cx="12192000" cy="64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93545" y="2335417"/>
            <a:ext cx="61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Members start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7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OHIT\Desktop\casual start loc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08024" y="2378000"/>
            <a:ext cx="61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Casual customer start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08" y="549218"/>
            <a:ext cx="8596668" cy="52908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Goal for our discussion</a:t>
            </a:r>
            <a:endParaRPr lang="en-IN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759044"/>
              </p:ext>
            </p:extLst>
          </p:nvPr>
        </p:nvGraphicFramePr>
        <p:xfrm>
          <a:off x="677863" y="1155700"/>
          <a:ext cx="8596312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3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OHIT\Desktop\member end loc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36572" y="2131841"/>
            <a:ext cx="61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</a:t>
            </a:r>
            <a:r>
              <a:rPr lang="en-US" dirty="0"/>
              <a:t>trip end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4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OHIT\Desktop\casual end loc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5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208687" y="2194101"/>
            <a:ext cx="617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Casual customer trip end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4581"/>
          </a:xfrm>
        </p:spPr>
        <p:txBody>
          <a:bodyPr>
            <a:normAutofit fontScale="90000"/>
          </a:bodyPr>
          <a:lstStyle/>
          <a:p>
            <a:r>
              <a:rPr lang="en-IN" sz="2200" dirty="0" smtClean="0"/>
              <a:t>Major Findings in Customers driving pattern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480"/>
            <a:ext cx="8596668" cy="440809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Member </a:t>
            </a:r>
            <a:r>
              <a:rPr lang="en-IN" dirty="0"/>
              <a:t>users ride more often than casual riders, except on weekends and during the peak of the summer.</a:t>
            </a:r>
          </a:p>
          <a:p>
            <a:r>
              <a:rPr lang="en-IN" dirty="0"/>
              <a:t>Member users follow predictable paths from and to the city </a:t>
            </a:r>
            <a:r>
              <a:rPr lang="en-IN" dirty="0" smtClean="0"/>
              <a:t>centre, </a:t>
            </a:r>
            <a:r>
              <a:rPr lang="en-IN" dirty="0"/>
              <a:t>whereas Casual users ride closer to leisure areas and follow less predictable paths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Casual </a:t>
            </a:r>
            <a:r>
              <a:rPr lang="en-IN" dirty="0"/>
              <a:t>users ride on average longer than member users, but member users ride length doesn't fluctuate as much during the week</a:t>
            </a:r>
            <a:r>
              <a:rPr lang="en-IN" dirty="0" smtClean="0"/>
              <a:t>.</a:t>
            </a:r>
          </a:p>
          <a:p>
            <a:r>
              <a:rPr lang="en-US" dirty="0" smtClean="0"/>
              <a:t>Some of the rides by casual members were really long close to 22 days .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Streeter Dr &amp; Grand Ave 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DuSable Lake Shore Dr &amp; Monroe St ,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Michigan Ave &amp; Oak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b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Millennium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Park are some of the most common stations where maximum numbers of trips started or ended for casual customers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Classic and Electric bikes were used majorly by both Members and casual customers .</a:t>
            </a:r>
            <a:b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Only a few casual customers used docked bike .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68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046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Recommendation for marketing to convert casual riders to members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/>
          <a:lstStyle/>
          <a:p>
            <a:r>
              <a:rPr lang="en-US" dirty="0" smtClean="0"/>
              <a:t>Advertising about the membership program to customers mainly during peak hours of casual customers at the locations like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Streeter Dr &amp; Grand Ave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,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DuSable Lake Shore Dr &amp; Monroe 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 Michigan Ave &amp; Oak </a:t>
            </a:r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Millennium Park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which are most common start and finish point of trips 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Launching some offers or discount on Yearly membership programs during weekends of summers . </a:t>
            </a:r>
            <a:endParaRPr lang="en-IN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Slightly increasing the price for casual rides and making membership programs more affordable and showing the casual rider benefits of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t>taking membership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36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694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Scope of Further Analysis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09486"/>
          </a:xfrm>
        </p:spPr>
        <p:txBody>
          <a:bodyPr/>
          <a:lstStyle/>
          <a:p>
            <a:r>
              <a:rPr lang="en-US" dirty="0" smtClean="0"/>
              <a:t>Collecting and analyzing other details of riders such as age, gender ,purpose  of ride for further understanding the customer and make more data driven decision for marketing .</a:t>
            </a:r>
          </a:p>
          <a:p>
            <a:r>
              <a:rPr lang="en-US" dirty="0" smtClean="0"/>
              <a:t>Make it mandate to collect the starting and end location of each ride .</a:t>
            </a:r>
          </a:p>
          <a:p>
            <a:r>
              <a:rPr lang="en-US" dirty="0" smtClean="0"/>
              <a:t>Conducting surveys to identify why docked bikes aren’t used by riders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4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291" y="2971473"/>
            <a:ext cx="8596668" cy="944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  <a:latin typeface="Javanese Text" panose="02000000000000000000" pitchFamily="2" charset="0"/>
              </a:rPr>
              <a:t>THE END </a:t>
            </a:r>
            <a:endParaRPr lang="en-IN" sz="4800" b="1" dirty="0">
              <a:solidFill>
                <a:schemeClr val="bg2">
                  <a:lumMod val="50000"/>
                </a:schemeClr>
              </a:solidFill>
              <a:latin typeface="Javanese Tex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532"/>
            <a:ext cx="8596668" cy="589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source and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2503"/>
            <a:ext cx="8596668" cy="5715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 SOURCE</a:t>
            </a:r>
          </a:p>
          <a:p>
            <a:r>
              <a:rPr lang="en-US" dirty="0" smtClean="0"/>
              <a:t>We used Cyclistic </a:t>
            </a:r>
            <a:r>
              <a:rPr lang="en-US" dirty="0"/>
              <a:t>historical trip data to analyze and identify trends. </a:t>
            </a:r>
            <a:endParaRPr lang="en-US" dirty="0" smtClean="0"/>
          </a:p>
          <a:p>
            <a:r>
              <a:rPr lang="en-US" dirty="0" smtClean="0"/>
              <a:t>Previous </a:t>
            </a:r>
            <a:r>
              <a:rPr lang="en-US" dirty="0"/>
              <a:t>12 months of Cyclistic trip data </a:t>
            </a:r>
            <a:r>
              <a:rPr lang="en-US" dirty="0" smtClean="0"/>
              <a:t>from April 2022 to March 2023 has been downloaded and concatenated to get continuous dataset for analysis . (The </a:t>
            </a:r>
            <a:r>
              <a:rPr lang="en-US" dirty="0"/>
              <a:t>data has been made available by Motivate International Inc. under this license.)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public data that you can use to explore how different customer types are using Cyclistic bikes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TOOLS USED</a:t>
            </a:r>
          </a:p>
          <a:p>
            <a:r>
              <a:rPr lang="en-US" dirty="0" smtClean="0"/>
              <a:t>We used Postgre SQL for creating the schema , table , uploading the data ,</a:t>
            </a:r>
            <a:br>
              <a:rPr lang="en-US" dirty="0" smtClean="0"/>
            </a:br>
            <a:r>
              <a:rPr lang="en-US" dirty="0" smtClean="0"/>
              <a:t>cleaning ,processing and analyzing  the data.</a:t>
            </a:r>
          </a:p>
          <a:p>
            <a:r>
              <a:rPr lang="en-US" dirty="0" smtClean="0"/>
              <a:t>Excel and Tableau Public for Visualization .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 and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2205"/>
            <a:ext cx="8863481" cy="4804912"/>
          </a:xfrm>
        </p:spPr>
        <p:txBody>
          <a:bodyPr/>
          <a:lstStyle/>
          <a:p>
            <a:r>
              <a:rPr lang="en-US" dirty="0"/>
              <a:t>There were total </a:t>
            </a:r>
            <a:r>
              <a:rPr lang="en-US" dirty="0" smtClean="0"/>
              <a:t>5803720 rows of data out of which </a:t>
            </a:r>
            <a:r>
              <a:rPr lang="en-US" dirty="0"/>
              <a:t>1321112 rows </a:t>
            </a:r>
            <a:r>
              <a:rPr lang="en-US" dirty="0" smtClean="0"/>
              <a:t>didn't </a:t>
            </a:r>
            <a:r>
              <a:rPr lang="en-US" dirty="0"/>
              <a:t>contain either start_station_name or end_station_name or both </a:t>
            </a:r>
            <a:r>
              <a:rPr lang="en-US" dirty="0" smtClean="0"/>
              <a:t>. As </a:t>
            </a:r>
            <a:r>
              <a:rPr lang="en-US" dirty="0"/>
              <a:t>this data is incomplete and will effect the final analysis because </a:t>
            </a:r>
            <a:r>
              <a:rPr lang="en-US" dirty="0" smtClean="0"/>
              <a:t>it </a:t>
            </a:r>
            <a:r>
              <a:rPr lang="en-US" dirty="0"/>
              <a:t>will consider all the trips for which we wont have any record of starting and final destination . So we </a:t>
            </a:r>
            <a:r>
              <a:rPr lang="en-US" dirty="0" smtClean="0"/>
              <a:t>dropped </a:t>
            </a:r>
            <a:r>
              <a:rPr lang="en-US" dirty="0"/>
              <a:t>all the rows which contain any kind of null </a:t>
            </a:r>
            <a:r>
              <a:rPr lang="en-US" dirty="0" smtClean="0"/>
              <a:t>value .</a:t>
            </a:r>
          </a:p>
          <a:p>
            <a:r>
              <a:rPr lang="en-US" dirty="0" smtClean="0"/>
              <a:t>Add </a:t>
            </a:r>
            <a:r>
              <a:rPr lang="en-US" dirty="0"/>
              <a:t>weekday column to the table and updating it </a:t>
            </a:r>
            <a:r>
              <a:rPr lang="en-US" dirty="0" smtClean="0"/>
              <a:t>using to_char.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trip_start hour column and updating it using </a:t>
            </a:r>
            <a:r>
              <a:rPr lang="en-US" dirty="0" smtClean="0"/>
              <a:t>extract function.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trip_duration column and updating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all the cleaning we start our analysis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0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15" y="2754285"/>
            <a:ext cx="8596668" cy="737061"/>
          </a:xfrm>
        </p:spPr>
        <p:txBody>
          <a:bodyPr/>
          <a:lstStyle/>
          <a:p>
            <a:pPr algn="ctr"/>
            <a:r>
              <a:rPr lang="en-US" dirty="0"/>
              <a:t>Analysis Findings and Visualizations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1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61" y="281851"/>
            <a:ext cx="8596668" cy="5175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Share of Member and Casual customer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61" y="1263591"/>
            <a:ext cx="3609994" cy="1778867"/>
          </a:xfrm>
        </p:spPr>
        <p:txBody>
          <a:bodyPr/>
          <a:lstStyle/>
          <a:p>
            <a:r>
              <a:rPr lang="en-US" dirty="0"/>
              <a:t> The pie chart depicts that member customers have a bigger share of 60.46 % . Mostly  customers who are members are usually are everyday users </a:t>
            </a:r>
            <a:r>
              <a:rPr lang="en-US" dirty="0" smtClean="0"/>
              <a:t>.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4596666"/>
              </p:ext>
            </p:extLst>
          </p:nvPr>
        </p:nvGraphicFramePr>
        <p:xfrm>
          <a:off x="4392977" y="1263591"/>
          <a:ext cx="4054775" cy="1778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79411515"/>
              </p:ext>
            </p:extLst>
          </p:nvPr>
        </p:nvGraphicFramePr>
        <p:xfrm>
          <a:off x="3968155" y="3042458"/>
          <a:ext cx="6118237" cy="268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8161" y="3581429"/>
            <a:ext cx="3609994" cy="177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dirty="0"/>
              <a:t>This bar chart shows that usage of service by members is double to that of casual on weekdays (Mon to Fri) . While it </a:t>
            </a:r>
            <a:r>
              <a:rPr lang="en-US" dirty="0" smtClean="0"/>
              <a:t>is almost </a:t>
            </a:r>
            <a:r>
              <a:rPr lang="en-US" dirty="0"/>
              <a:t>same on weekends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45" y="3823827"/>
            <a:ext cx="8142469" cy="2153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peak of start of trip by member customer is between 7am-9am and 2</a:t>
            </a:r>
            <a:r>
              <a:rPr lang="en-US" baseline="30000" dirty="0"/>
              <a:t>nd</a:t>
            </a:r>
            <a:r>
              <a:rPr lang="en-US" dirty="0"/>
              <a:t> peak is 5pm to 6 pm ,Suggesting major trips are done by members for commuting to work and coming back to home .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peak is higher than the 1</a:t>
            </a:r>
            <a:r>
              <a:rPr lang="en-US" baseline="30000" dirty="0"/>
              <a:t>st</a:t>
            </a:r>
            <a:r>
              <a:rPr lang="en-US" dirty="0"/>
              <a:t> peak suggesting customers are more comfortable in using cycle service while going back from office to home as it will be a good source of exercise and no worries of sweating after reaching home .</a:t>
            </a:r>
            <a:endParaRPr lang="en-IN" dirty="0"/>
          </a:p>
          <a:p>
            <a:r>
              <a:rPr lang="en-US" dirty="0"/>
              <a:t>The peak for casual customers is between 4pm – 6 pm . Which suggest they are mostly using it for fitness/leisure .There could also be some customers who are using it for commuting back to home after work </a:t>
            </a:r>
            <a:r>
              <a:rPr lang="en-US" dirty="0" smtClean="0"/>
              <a:t>.For further clarifying it we analyzed the week data.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62322646"/>
              </p:ext>
            </p:extLst>
          </p:nvPr>
        </p:nvGraphicFramePr>
        <p:xfrm>
          <a:off x="619144" y="980902"/>
          <a:ext cx="8142469" cy="2385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144" y="287387"/>
            <a:ext cx="866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Usage of bike service by member and casual member over the day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22527859"/>
              </p:ext>
            </p:extLst>
          </p:nvPr>
        </p:nvGraphicFramePr>
        <p:xfrm>
          <a:off x="0" y="961053"/>
          <a:ext cx="8546841" cy="2789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79920"/>
            <a:ext cx="8696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Analysis of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start of trip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hour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by Member &amp; Casual customers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on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week-day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basis.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5141415"/>
              </p:ext>
            </p:extLst>
          </p:nvPr>
        </p:nvGraphicFramePr>
        <p:xfrm>
          <a:off x="0" y="3661449"/>
          <a:ext cx="8696131" cy="300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4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0" y="186613"/>
            <a:ext cx="8596668" cy="3638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These </a:t>
            </a:r>
            <a:r>
              <a:rPr lang="en-US" dirty="0" smtClean="0"/>
              <a:t>charts indicated </a:t>
            </a:r>
            <a:r>
              <a:rPr lang="en-US" dirty="0"/>
              <a:t>the usage of cycle service by customer 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Following </a:t>
            </a:r>
            <a:r>
              <a:rPr lang="en-US" dirty="0"/>
              <a:t>points can be concluded .</a:t>
            </a:r>
            <a:endParaRPr lang="en-IN" dirty="0"/>
          </a:p>
          <a:p>
            <a:pPr lvl="0"/>
            <a:r>
              <a:rPr lang="en-US" dirty="0"/>
              <a:t>On weekdays both ( member and casual ) customers use the cycle service for commuting to and fro to work ,</a:t>
            </a:r>
            <a:r>
              <a:rPr lang="en-US" dirty="0" smtClean="0"/>
              <a:t> </a:t>
            </a:r>
            <a:r>
              <a:rPr lang="en-US" dirty="0"/>
              <a:t>but the service is </a:t>
            </a:r>
            <a:r>
              <a:rPr lang="en-US" dirty="0" smtClean="0"/>
              <a:t>majorly </a:t>
            </a:r>
            <a:r>
              <a:rPr lang="en-US" dirty="0"/>
              <a:t>used by the members .  </a:t>
            </a:r>
            <a:endParaRPr lang="en-IN" dirty="0"/>
          </a:p>
          <a:p>
            <a:pPr lvl="0"/>
            <a:r>
              <a:rPr lang="en-US" dirty="0" smtClean="0"/>
              <a:t>During morning peak no </a:t>
            </a:r>
            <a:r>
              <a:rPr lang="en-US" dirty="0"/>
              <a:t>of trips of member is almost thrice the casual customers .</a:t>
            </a:r>
            <a:endParaRPr lang="en-IN" dirty="0"/>
          </a:p>
          <a:p>
            <a:pPr lvl="0"/>
            <a:r>
              <a:rPr lang="en-US" dirty="0"/>
              <a:t>During </a:t>
            </a:r>
            <a:r>
              <a:rPr lang="en-US" dirty="0" smtClean="0"/>
              <a:t>evening </a:t>
            </a:r>
            <a:r>
              <a:rPr lang="en-US" dirty="0"/>
              <a:t>peak </a:t>
            </a:r>
            <a:r>
              <a:rPr lang="en-US" dirty="0" smtClean="0"/>
              <a:t>no </a:t>
            </a:r>
            <a:r>
              <a:rPr lang="en-US" dirty="0"/>
              <a:t>of trips of member is almost double the casual customers .</a:t>
            </a:r>
            <a:endParaRPr lang="en-IN" dirty="0"/>
          </a:p>
          <a:p>
            <a:pPr lvl="0"/>
            <a:r>
              <a:rPr lang="en-US" dirty="0"/>
              <a:t>On weekends service is used (high usage between 10 am-7pm) more by the casual customers than member customer . Which is mainly could be leisure/health purpose 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61839232"/>
              </p:ext>
            </p:extLst>
          </p:nvPr>
        </p:nvGraphicFramePr>
        <p:xfrm>
          <a:off x="612020" y="3825551"/>
          <a:ext cx="8596668" cy="303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9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1502</Words>
  <Application>Microsoft Office PowerPoint</Application>
  <PresentationFormat>Widescreen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Javanese Text</vt:lpstr>
      <vt:lpstr>Trebuchet MS</vt:lpstr>
      <vt:lpstr>Wingdings 3</vt:lpstr>
      <vt:lpstr>Facet</vt:lpstr>
      <vt:lpstr>Case Study: How do annual members and casual riders use Cyclistics bikes differently?</vt:lpstr>
      <vt:lpstr>Goal for our discussion</vt:lpstr>
      <vt:lpstr>Dataset source and tools used</vt:lpstr>
      <vt:lpstr>Cleaning and Manipulation</vt:lpstr>
      <vt:lpstr>Analysis Findings and Visualizations</vt:lpstr>
      <vt:lpstr>Share of Member and Casual customer </vt:lpstr>
      <vt:lpstr>PowerPoint Presentation</vt:lpstr>
      <vt:lpstr>PowerPoint Presentation</vt:lpstr>
      <vt:lpstr>PowerPoint Presentation</vt:lpstr>
      <vt:lpstr>Analysis of start of trip hour by Member &amp; Casual customers on monthly basis.  </vt:lpstr>
      <vt:lpstr>Analysis of trip duration by customers (member and casual).  </vt:lpstr>
      <vt:lpstr>Max trip duration by customers (member and casual).</vt:lpstr>
      <vt:lpstr>Analysis of different kind of rideable available by the users.  </vt:lpstr>
      <vt:lpstr>Analysis of different kind of rideable available over the week by the users.  </vt:lpstr>
      <vt:lpstr>Top 10 Routes commuted by customers</vt:lpstr>
      <vt:lpstr>Top 10 Routes commuted by Members</vt:lpstr>
      <vt:lpstr>Top 10 Routes commuted by casual customers</vt:lpstr>
      <vt:lpstr>Location distribution for start and end of trip for both casual and member customers </vt:lpstr>
      <vt:lpstr>PowerPoint Presentation</vt:lpstr>
      <vt:lpstr>PowerPoint Presentation</vt:lpstr>
      <vt:lpstr>PowerPoint Presentation</vt:lpstr>
      <vt:lpstr>Major Findings in Customers driving pattern </vt:lpstr>
      <vt:lpstr>Recommendation for marketing to convert casual riders to members</vt:lpstr>
      <vt:lpstr>Scope of Further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How Does a Bike-Share Navigate Speedy Success?</dc:title>
  <dc:creator>ROHIT</dc:creator>
  <cp:lastModifiedBy>ROHIT</cp:lastModifiedBy>
  <cp:revision>33</cp:revision>
  <dcterms:created xsi:type="dcterms:W3CDTF">2023-05-06T09:15:48Z</dcterms:created>
  <dcterms:modified xsi:type="dcterms:W3CDTF">2023-05-16T17:09:44Z</dcterms:modified>
</cp:coreProperties>
</file>