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Gelasio" pitchFamily="2" charset="77"/>
      <p:regular r:id="rId11"/>
    </p:embeddedFont>
    <p:embeddedFont>
      <p:font typeface="Gelasio Semi Bold" pitchFamily="2" charset="77"/>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10"/>
  </p:normalViewPr>
  <p:slideViewPr>
    <p:cSldViewPr snapToGrid="0" snapToObjects="1">
      <p:cViewPr varScale="1">
        <p:scale>
          <a:sx n="75" d="100"/>
          <a:sy n="75"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434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3788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CARVILLA</a:t>
            </a:r>
            <a:endParaRPr lang="en-US" sz="4450" dirty="0"/>
          </a:p>
        </p:txBody>
      </p:sp>
      <p:sp>
        <p:nvSpPr>
          <p:cNvPr id="4" name="Text 1"/>
          <p:cNvSpPr/>
          <p:nvPr/>
        </p:nvSpPr>
        <p:spPr>
          <a:xfrm>
            <a:off x="793790" y="2186821"/>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This presentation explores the development of a comprehensive 4-wheeler vehicle inventory system designed to facilitate informed vehicle comparisons for international students and users. Our team leveraged our own experiences as international students in the USA to create this valuable resource.</a:t>
            </a:r>
            <a:endParaRPr lang="en-US" sz="1750" dirty="0"/>
          </a:p>
        </p:txBody>
      </p:sp>
      <p:sp>
        <p:nvSpPr>
          <p:cNvPr id="5" name="Text 2"/>
          <p:cNvSpPr/>
          <p:nvPr/>
        </p:nvSpPr>
        <p:spPr>
          <a:xfrm>
            <a:off x="793790" y="4256484"/>
            <a:ext cx="75564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By,</a:t>
            </a:r>
            <a:endParaRPr lang="en-US" sz="1750" dirty="0"/>
          </a:p>
        </p:txBody>
      </p:sp>
      <p:sp>
        <p:nvSpPr>
          <p:cNvPr id="6" name="Text 3"/>
          <p:cNvSpPr/>
          <p:nvPr/>
        </p:nvSpPr>
        <p:spPr>
          <a:xfrm>
            <a:off x="793790" y="4874538"/>
            <a:ext cx="75564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Priyadarshini Chadalawada,</a:t>
            </a:r>
            <a:endParaRPr lang="en-US" sz="1750" dirty="0"/>
          </a:p>
        </p:txBody>
      </p:sp>
      <p:sp>
        <p:nvSpPr>
          <p:cNvPr id="7" name="Text 4"/>
          <p:cNvSpPr/>
          <p:nvPr/>
        </p:nvSpPr>
        <p:spPr>
          <a:xfrm>
            <a:off x="793790" y="5492591"/>
            <a:ext cx="7556421" cy="362903"/>
          </a:xfrm>
          <a:prstGeom prst="rect">
            <a:avLst/>
          </a:prstGeom>
          <a:noFill/>
          <a:ln/>
        </p:spPr>
        <p:txBody>
          <a:bodyPr wrap="none" lIns="0" tIns="0" rIns="0" bIns="0" rtlCol="0" anchor="t"/>
          <a:lstStyle/>
          <a:p>
            <a:pPr marL="0" indent="0">
              <a:lnSpc>
                <a:spcPts val="2850"/>
              </a:lnSpc>
              <a:buNone/>
            </a:pPr>
            <a:r>
              <a:rPr lang="en-US" sz="1750">
                <a:solidFill>
                  <a:srgbClr val="746558"/>
                </a:solidFill>
                <a:latin typeface="Gelasio" pitchFamily="34" charset="0"/>
                <a:ea typeface="Gelasio" pitchFamily="34" charset="-122"/>
                <a:cs typeface="Gelasio" pitchFamily="34" charset="-120"/>
              </a:rPr>
              <a:t>Rohita Jahnavi Jala</a:t>
            </a:r>
            <a:r>
              <a:rPr lang="en-US" sz="1750" dirty="0">
                <a:solidFill>
                  <a:srgbClr val="746558"/>
                </a:solidFill>
                <a:latin typeface="Gelasio" pitchFamily="34" charset="0"/>
                <a:ea typeface="Gelasio" pitchFamily="34" charset="-122"/>
                <a:cs typeface="Gelasio" pitchFamily="34" charset="-120"/>
              </a:rPr>
              <a:t>,</a:t>
            </a:r>
            <a:endParaRPr lang="en-US" sz="1750" dirty="0"/>
          </a:p>
        </p:txBody>
      </p:sp>
      <p:sp>
        <p:nvSpPr>
          <p:cNvPr id="8" name="Text 5"/>
          <p:cNvSpPr/>
          <p:nvPr/>
        </p:nvSpPr>
        <p:spPr>
          <a:xfrm>
            <a:off x="793790" y="6110645"/>
            <a:ext cx="75564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Chanikya Boggarapu</a:t>
            </a:r>
            <a:endParaRPr lang="en-US" sz="1750" dirty="0"/>
          </a:p>
        </p:txBody>
      </p:sp>
      <p:sp>
        <p:nvSpPr>
          <p:cNvPr id="9" name="Text 6"/>
          <p:cNvSpPr/>
          <p:nvPr/>
        </p:nvSpPr>
        <p:spPr>
          <a:xfrm>
            <a:off x="793790" y="6728698"/>
            <a:ext cx="75564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73641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Project Overview</a:t>
            </a:r>
            <a:endParaRPr lang="en-US" sz="4450" dirty="0"/>
          </a:p>
        </p:txBody>
      </p:sp>
      <p:sp>
        <p:nvSpPr>
          <p:cNvPr id="4" name="Shape 1"/>
          <p:cNvSpPr/>
          <p:nvPr/>
        </p:nvSpPr>
        <p:spPr>
          <a:xfrm>
            <a:off x="793790" y="5040511"/>
            <a:ext cx="510302" cy="510302"/>
          </a:xfrm>
          <a:prstGeom prst="roundRect">
            <a:avLst>
              <a:gd name="adj" fmla="val 6667"/>
            </a:avLst>
          </a:prstGeom>
          <a:solidFill>
            <a:srgbClr val="EEE8DD"/>
          </a:solidFill>
          <a:ln/>
        </p:spPr>
        <p:txBody>
          <a:bodyPr/>
          <a:lstStyle/>
          <a:p>
            <a:endParaRPr lang="en-US"/>
          </a:p>
        </p:txBody>
      </p:sp>
      <p:sp>
        <p:nvSpPr>
          <p:cNvPr id="5" name="Text 2"/>
          <p:cNvSpPr/>
          <p:nvPr/>
        </p:nvSpPr>
        <p:spPr>
          <a:xfrm>
            <a:off x="968693" y="5125522"/>
            <a:ext cx="16049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1</a:t>
            </a:r>
            <a:endParaRPr lang="en-US" sz="2650" dirty="0"/>
          </a:p>
        </p:txBody>
      </p:sp>
      <p:sp>
        <p:nvSpPr>
          <p:cNvPr id="6" name="Text 3"/>
          <p:cNvSpPr/>
          <p:nvPr/>
        </p:nvSpPr>
        <p:spPr>
          <a:xfrm>
            <a:off x="1530906" y="504051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1. Gather Car Data</a:t>
            </a:r>
            <a:endParaRPr lang="en-US" sz="2200" dirty="0"/>
          </a:p>
        </p:txBody>
      </p:sp>
      <p:sp>
        <p:nvSpPr>
          <p:cNvPr id="7" name="Text 4"/>
          <p:cNvSpPr/>
          <p:nvPr/>
        </p:nvSpPr>
        <p:spPr>
          <a:xfrm>
            <a:off x="1530906" y="5530929"/>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Collecting comprehensive information on various car models from both India and the USA.</a:t>
            </a:r>
            <a:endParaRPr lang="en-US" sz="1750" dirty="0"/>
          </a:p>
        </p:txBody>
      </p:sp>
      <p:sp>
        <p:nvSpPr>
          <p:cNvPr id="8" name="Shape 5"/>
          <p:cNvSpPr/>
          <p:nvPr/>
        </p:nvSpPr>
        <p:spPr>
          <a:xfrm>
            <a:off x="5216962" y="5040511"/>
            <a:ext cx="510302" cy="510302"/>
          </a:xfrm>
          <a:prstGeom prst="roundRect">
            <a:avLst>
              <a:gd name="adj" fmla="val 6667"/>
            </a:avLst>
          </a:prstGeom>
          <a:solidFill>
            <a:srgbClr val="EEE8DD"/>
          </a:solidFill>
          <a:ln/>
        </p:spPr>
        <p:txBody>
          <a:bodyPr/>
          <a:lstStyle/>
          <a:p>
            <a:endParaRPr lang="en-US"/>
          </a:p>
        </p:txBody>
      </p:sp>
      <p:sp>
        <p:nvSpPr>
          <p:cNvPr id="9" name="Text 6"/>
          <p:cNvSpPr/>
          <p:nvPr/>
        </p:nvSpPr>
        <p:spPr>
          <a:xfrm>
            <a:off x="5369004" y="5125522"/>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2</a:t>
            </a:r>
            <a:endParaRPr lang="en-US" sz="2650" dirty="0"/>
          </a:p>
        </p:txBody>
      </p:sp>
      <p:sp>
        <p:nvSpPr>
          <p:cNvPr id="10" name="Text 7"/>
          <p:cNvSpPr/>
          <p:nvPr/>
        </p:nvSpPr>
        <p:spPr>
          <a:xfrm>
            <a:off x="5954078" y="5040511"/>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2. Develop Website Structure</a:t>
            </a:r>
            <a:endParaRPr lang="en-US" sz="2200" dirty="0"/>
          </a:p>
        </p:txBody>
      </p:sp>
      <p:sp>
        <p:nvSpPr>
          <p:cNvPr id="11" name="Text 8"/>
          <p:cNvSpPr/>
          <p:nvPr/>
        </p:nvSpPr>
        <p:spPr>
          <a:xfrm>
            <a:off x="5954078" y="5885259"/>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Creating a user-friendly website with a home page, brand pages, and comparison features.</a:t>
            </a:r>
            <a:endParaRPr lang="en-US" sz="1750" dirty="0"/>
          </a:p>
        </p:txBody>
      </p:sp>
      <p:sp>
        <p:nvSpPr>
          <p:cNvPr id="12" name="Shape 9"/>
          <p:cNvSpPr/>
          <p:nvPr/>
        </p:nvSpPr>
        <p:spPr>
          <a:xfrm>
            <a:off x="9640133" y="5040511"/>
            <a:ext cx="510302" cy="510302"/>
          </a:xfrm>
          <a:prstGeom prst="roundRect">
            <a:avLst>
              <a:gd name="adj" fmla="val 6667"/>
            </a:avLst>
          </a:prstGeom>
          <a:solidFill>
            <a:srgbClr val="EEE8DD"/>
          </a:solidFill>
          <a:ln/>
        </p:spPr>
        <p:txBody>
          <a:bodyPr/>
          <a:lstStyle/>
          <a:p>
            <a:endParaRPr lang="en-US"/>
          </a:p>
        </p:txBody>
      </p:sp>
      <p:sp>
        <p:nvSpPr>
          <p:cNvPr id="13" name="Text 10"/>
          <p:cNvSpPr/>
          <p:nvPr/>
        </p:nvSpPr>
        <p:spPr>
          <a:xfrm>
            <a:off x="9792772" y="5125522"/>
            <a:ext cx="205026" cy="340281"/>
          </a:xfrm>
          <a:prstGeom prst="rect">
            <a:avLst/>
          </a:prstGeom>
          <a:noFill/>
          <a:ln/>
        </p:spPr>
        <p:txBody>
          <a:bodyPr wrap="none" lIns="0" tIns="0" rIns="0" bIns="0" rtlCol="0" anchor="t"/>
          <a:lstStyle/>
          <a:p>
            <a:pPr marL="0" indent="0" algn="ctr">
              <a:lnSpc>
                <a:spcPts val="2650"/>
              </a:lnSpc>
              <a:buNone/>
            </a:pPr>
            <a:r>
              <a:rPr lang="en-US" sz="2650" dirty="0">
                <a:solidFill>
                  <a:srgbClr val="746558"/>
                </a:solidFill>
                <a:latin typeface="Gelasio Semi Bold" pitchFamily="34" charset="0"/>
                <a:ea typeface="Gelasio Semi Bold" pitchFamily="34" charset="-122"/>
                <a:cs typeface="Gelasio Semi Bold" pitchFamily="34" charset="-120"/>
              </a:rPr>
              <a:t>3</a:t>
            </a:r>
            <a:endParaRPr lang="en-US" sz="2650" dirty="0"/>
          </a:p>
        </p:txBody>
      </p:sp>
      <p:sp>
        <p:nvSpPr>
          <p:cNvPr id="14" name="Text 11"/>
          <p:cNvSpPr/>
          <p:nvPr/>
        </p:nvSpPr>
        <p:spPr>
          <a:xfrm>
            <a:off x="10377249" y="5040511"/>
            <a:ext cx="3459242" cy="1062990"/>
          </a:xfrm>
          <a:prstGeom prst="rect">
            <a:avLst/>
          </a:prstGeom>
          <a:noFill/>
          <a:ln/>
        </p:spPr>
        <p:txBody>
          <a:bodyPr wrap="square" lIns="0" tIns="0" rIns="0" bIns="0" rtlCol="0" anchor="t"/>
          <a:lstStyle/>
          <a:p>
            <a:pPr marL="0" indent="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3. Implement Search &amp; Comparison Functionality</a:t>
            </a:r>
            <a:endParaRPr lang="en-US" sz="2200" dirty="0"/>
          </a:p>
        </p:txBody>
      </p:sp>
      <p:sp>
        <p:nvSpPr>
          <p:cNvPr id="15" name="Text 12"/>
          <p:cNvSpPr/>
          <p:nvPr/>
        </p:nvSpPr>
        <p:spPr>
          <a:xfrm>
            <a:off x="10377249" y="6239589"/>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Allowing users to quickly and easily find specific car models based on their preferences.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34628"/>
            <a:ext cx="6921937"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Project Goals &amp; Timeline</a:t>
            </a:r>
            <a:endParaRPr lang="en-US" sz="4450" dirty="0"/>
          </a:p>
        </p:txBody>
      </p:sp>
      <p:pic>
        <p:nvPicPr>
          <p:cNvPr id="3" name="Image 0" descr="preencoded.png"/>
          <p:cNvPicPr>
            <a:picLocks noChangeAspect="1"/>
          </p:cNvPicPr>
          <p:nvPr/>
        </p:nvPicPr>
        <p:blipFill>
          <a:blip r:embed="rId3"/>
          <a:stretch>
            <a:fillRect/>
          </a:stretch>
        </p:blipFill>
        <p:spPr>
          <a:xfrm>
            <a:off x="3247430" y="1997035"/>
            <a:ext cx="1614011" cy="1306949"/>
          </a:xfrm>
          <a:prstGeom prst="rect">
            <a:avLst/>
          </a:prstGeom>
        </p:spPr>
      </p:pic>
      <p:sp>
        <p:nvSpPr>
          <p:cNvPr id="4" name="Text 1"/>
          <p:cNvSpPr/>
          <p:nvPr/>
        </p:nvSpPr>
        <p:spPr>
          <a:xfrm>
            <a:off x="3987522" y="2585680"/>
            <a:ext cx="133707" cy="453509"/>
          </a:xfrm>
          <a:prstGeom prst="rect">
            <a:avLst/>
          </a:prstGeom>
          <a:noFill/>
          <a:ln/>
        </p:spPr>
        <p:txBody>
          <a:bodyPr wrap="none" lIns="0" tIns="0" rIns="0" bIns="0" rtlCol="0" anchor="t"/>
          <a:lstStyle/>
          <a:p>
            <a:pPr marL="0" indent="0" algn="ctr">
              <a:lnSpc>
                <a:spcPts val="3550"/>
              </a:lnSpc>
              <a:buNone/>
            </a:pPr>
            <a:r>
              <a:rPr lang="en-US" sz="2200" dirty="0">
                <a:solidFill>
                  <a:srgbClr val="746558"/>
                </a:solidFill>
                <a:latin typeface="Gelasio Semi Bold" pitchFamily="34" charset="0"/>
                <a:ea typeface="Gelasio Semi Bold" pitchFamily="34" charset="-122"/>
                <a:cs typeface="Gelasio Semi Bold" pitchFamily="34" charset="-120"/>
              </a:rPr>
              <a:t>1</a:t>
            </a:r>
            <a:endParaRPr lang="en-US" sz="2200" dirty="0"/>
          </a:p>
        </p:txBody>
      </p:sp>
      <p:sp>
        <p:nvSpPr>
          <p:cNvPr id="5" name="Text 2"/>
          <p:cNvSpPr/>
          <p:nvPr/>
        </p:nvSpPr>
        <p:spPr>
          <a:xfrm>
            <a:off x="5088255" y="2223849"/>
            <a:ext cx="1696760"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Gather Data</a:t>
            </a:r>
            <a:endParaRPr lang="en-US" sz="2200" dirty="0"/>
          </a:p>
        </p:txBody>
      </p:sp>
      <p:sp>
        <p:nvSpPr>
          <p:cNvPr id="6" name="Text 3"/>
          <p:cNvSpPr/>
          <p:nvPr/>
        </p:nvSpPr>
        <p:spPr>
          <a:xfrm>
            <a:off x="5088255" y="2714268"/>
            <a:ext cx="1696760"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2 weeks</a:t>
            </a:r>
            <a:endParaRPr lang="en-US" sz="1750" dirty="0"/>
          </a:p>
        </p:txBody>
      </p:sp>
      <p:sp>
        <p:nvSpPr>
          <p:cNvPr id="7" name="Shape 4"/>
          <p:cNvSpPr/>
          <p:nvPr/>
        </p:nvSpPr>
        <p:spPr>
          <a:xfrm>
            <a:off x="4918115" y="3317081"/>
            <a:ext cx="8861822" cy="15240"/>
          </a:xfrm>
          <a:prstGeom prst="roundRect">
            <a:avLst>
              <a:gd name="adj" fmla="val 223256"/>
            </a:avLst>
          </a:prstGeom>
          <a:solidFill>
            <a:srgbClr val="D4CEC3"/>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2440424" y="3360658"/>
            <a:ext cx="3228022" cy="1306949"/>
          </a:xfrm>
          <a:prstGeom prst="rect">
            <a:avLst/>
          </a:prstGeom>
        </p:spPr>
      </p:pic>
      <p:sp>
        <p:nvSpPr>
          <p:cNvPr id="9" name="Text 5"/>
          <p:cNvSpPr/>
          <p:nvPr/>
        </p:nvSpPr>
        <p:spPr>
          <a:xfrm>
            <a:off x="3968472" y="3787378"/>
            <a:ext cx="171807" cy="453509"/>
          </a:xfrm>
          <a:prstGeom prst="rect">
            <a:avLst/>
          </a:prstGeom>
          <a:noFill/>
          <a:ln/>
        </p:spPr>
        <p:txBody>
          <a:bodyPr wrap="none" lIns="0" tIns="0" rIns="0" bIns="0" rtlCol="0" anchor="t"/>
          <a:lstStyle/>
          <a:p>
            <a:pPr marL="0" indent="0" algn="ctr">
              <a:lnSpc>
                <a:spcPts val="3550"/>
              </a:lnSpc>
              <a:buNone/>
            </a:pPr>
            <a:r>
              <a:rPr lang="en-US" sz="2200" dirty="0">
                <a:solidFill>
                  <a:srgbClr val="746558"/>
                </a:solidFill>
                <a:latin typeface="Gelasio Semi Bold" pitchFamily="34" charset="0"/>
                <a:ea typeface="Gelasio Semi Bold" pitchFamily="34" charset="-122"/>
                <a:cs typeface="Gelasio Semi Bold" pitchFamily="34" charset="-120"/>
              </a:rPr>
              <a:t>2</a:t>
            </a:r>
            <a:endParaRPr lang="en-US" sz="2200" dirty="0"/>
          </a:p>
        </p:txBody>
      </p:sp>
      <p:sp>
        <p:nvSpPr>
          <p:cNvPr id="10" name="Text 6"/>
          <p:cNvSpPr/>
          <p:nvPr/>
        </p:nvSpPr>
        <p:spPr>
          <a:xfrm>
            <a:off x="5895261" y="3587472"/>
            <a:ext cx="2957870"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Home &amp; Brand Pages</a:t>
            </a:r>
            <a:endParaRPr lang="en-US" sz="2200" dirty="0"/>
          </a:p>
        </p:txBody>
      </p:sp>
      <p:sp>
        <p:nvSpPr>
          <p:cNvPr id="11" name="Text 7"/>
          <p:cNvSpPr/>
          <p:nvPr/>
        </p:nvSpPr>
        <p:spPr>
          <a:xfrm>
            <a:off x="5895261" y="4077891"/>
            <a:ext cx="2957870"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3 weeks</a:t>
            </a:r>
            <a:endParaRPr lang="en-US" sz="1750" dirty="0"/>
          </a:p>
        </p:txBody>
      </p:sp>
      <p:sp>
        <p:nvSpPr>
          <p:cNvPr id="12" name="Shape 8"/>
          <p:cNvSpPr/>
          <p:nvPr/>
        </p:nvSpPr>
        <p:spPr>
          <a:xfrm>
            <a:off x="5725120" y="4680704"/>
            <a:ext cx="8054816" cy="15240"/>
          </a:xfrm>
          <a:prstGeom prst="roundRect">
            <a:avLst>
              <a:gd name="adj" fmla="val 223256"/>
            </a:avLst>
          </a:prstGeom>
          <a:solidFill>
            <a:srgbClr val="D4CEC3"/>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1633418" y="4724281"/>
            <a:ext cx="4842034" cy="1306949"/>
          </a:xfrm>
          <a:prstGeom prst="rect">
            <a:avLst/>
          </a:prstGeom>
        </p:spPr>
      </p:pic>
      <p:sp>
        <p:nvSpPr>
          <p:cNvPr id="14" name="Text 9"/>
          <p:cNvSpPr/>
          <p:nvPr/>
        </p:nvSpPr>
        <p:spPr>
          <a:xfrm>
            <a:off x="3968948" y="5151001"/>
            <a:ext cx="170855" cy="453509"/>
          </a:xfrm>
          <a:prstGeom prst="rect">
            <a:avLst/>
          </a:prstGeom>
          <a:noFill/>
          <a:ln/>
        </p:spPr>
        <p:txBody>
          <a:bodyPr wrap="none" lIns="0" tIns="0" rIns="0" bIns="0" rtlCol="0" anchor="t"/>
          <a:lstStyle/>
          <a:p>
            <a:pPr marL="0" indent="0" algn="ctr">
              <a:lnSpc>
                <a:spcPts val="3550"/>
              </a:lnSpc>
              <a:buNone/>
            </a:pPr>
            <a:r>
              <a:rPr lang="en-US" sz="2200" dirty="0">
                <a:solidFill>
                  <a:srgbClr val="746558"/>
                </a:solidFill>
                <a:latin typeface="Gelasio Semi Bold" pitchFamily="34" charset="0"/>
                <a:ea typeface="Gelasio Semi Bold" pitchFamily="34" charset="-122"/>
                <a:cs typeface="Gelasio Semi Bold" pitchFamily="34" charset="-120"/>
              </a:rPr>
              <a:t>3</a:t>
            </a:r>
            <a:endParaRPr lang="en-US" sz="2200" dirty="0"/>
          </a:p>
        </p:txBody>
      </p:sp>
      <p:sp>
        <p:nvSpPr>
          <p:cNvPr id="15" name="Text 10"/>
          <p:cNvSpPr/>
          <p:nvPr/>
        </p:nvSpPr>
        <p:spPr>
          <a:xfrm>
            <a:off x="6702266" y="4951095"/>
            <a:ext cx="2867620"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Comparison Feature</a:t>
            </a:r>
            <a:endParaRPr lang="en-US" sz="2200" dirty="0"/>
          </a:p>
        </p:txBody>
      </p:sp>
      <p:sp>
        <p:nvSpPr>
          <p:cNvPr id="16" name="Text 11"/>
          <p:cNvSpPr/>
          <p:nvPr/>
        </p:nvSpPr>
        <p:spPr>
          <a:xfrm>
            <a:off x="6702266" y="5441513"/>
            <a:ext cx="2867620"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2 weeks</a:t>
            </a:r>
            <a:endParaRPr lang="en-US" sz="1750" dirty="0"/>
          </a:p>
        </p:txBody>
      </p:sp>
      <p:sp>
        <p:nvSpPr>
          <p:cNvPr id="17" name="Shape 12"/>
          <p:cNvSpPr/>
          <p:nvPr/>
        </p:nvSpPr>
        <p:spPr>
          <a:xfrm>
            <a:off x="6532126" y="6044327"/>
            <a:ext cx="7247811" cy="15240"/>
          </a:xfrm>
          <a:prstGeom prst="roundRect">
            <a:avLst>
              <a:gd name="adj" fmla="val 223256"/>
            </a:avLst>
          </a:prstGeom>
          <a:solidFill>
            <a:srgbClr val="D4CEC3"/>
          </a:solidFill>
          <a:ln/>
        </p:spPr>
        <p:txBody>
          <a:bodyPr/>
          <a:lstStyle/>
          <a:p>
            <a:endParaRPr lang="en-US"/>
          </a:p>
        </p:txBody>
      </p:sp>
      <p:pic>
        <p:nvPicPr>
          <p:cNvPr id="18" name="Image 3" descr="preencoded.png"/>
          <p:cNvPicPr>
            <a:picLocks noChangeAspect="1"/>
          </p:cNvPicPr>
          <p:nvPr/>
        </p:nvPicPr>
        <p:blipFill>
          <a:blip r:embed="rId6"/>
          <a:stretch>
            <a:fillRect/>
          </a:stretch>
        </p:blipFill>
        <p:spPr>
          <a:xfrm>
            <a:off x="826294" y="6087904"/>
            <a:ext cx="6456164" cy="1306949"/>
          </a:xfrm>
          <a:prstGeom prst="rect">
            <a:avLst/>
          </a:prstGeom>
        </p:spPr>
      </p:pic>
      <p:sp>
        <p:nvSpPr>
          <p:cNvPr id="19" name="Text 13"/>
          <p:cNvSpPr/>
          <p:nvPr/>
        </p:nvSpPr>
        <p:spPr>
          <a:xfrm>
            <a:off x="3965853" y="6514624"/>
            <a:ext cx="176808" cy="453509"/>
          </a:xfrm>
          <a:prstGeom prst="rect">
            <a:avLst/>
          </a:prstGeom>
          <a:noFill/>
          <a:ln/>
        </p:spPr>
        <p:txBody>
          <a:bodyPr wrap="none" lIns="0" tIns="0" rIns="0" bIns="0" rtlCol="0" anchor="t"/>
          <a:lstStyle/>
          <a:p>
            <a:pPr marL="0" indent="0" algn="ctr">
              <a:lnSpc>
                <a:spcPts val="3550"/>
              </a:lnSpc>
              <a:buNone/>
            </a:pPr>
            <a:r>
              <a:rPr lang="en-US" sz="2200" dirty="0">
                <a:solidFill>
                  <a:srgbClr val="746558"/>
                </a:solidFill>
                <a:latin typeface="Gelasio Semi Bold" pitchFamily="34" charset="0"/>
                <a:ea typeface="Gelasio Semi Bold" pitchFamily="34" charset="-122"/>
                <a:cs typeface="Gelasio Semi Bold" pitchFamily="34" charset="-120"/>
              </a:rPr>
              <a:t>4</a:t>
            </a:r>
            <a:endParaRPr lang="en-US" sz="2200" dirty="0"/>
          </a:p>
        </p:txBody>
      </p:sp>
      <p:sp>
        <p:nvSpPr>
          <p:cNvPr id="20" name="Text 14"/>
          <p:cNvSpPr/>
          <p:nvPr/>
        </p:nvSpPr>
        <p:spPr>
          <a:xfrm>
            <a:off x="7509272" y="6314718"/>
            <a:ext cx="2089904"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Search &amp; Filter</a:t>
            </a:r>
            <a:endParaRPr lang="en-US" sz="2200" dirty="0"/>
          </a:p>
        </p:txBody>
      </p:sp>
      <p:sp>
        <p:nvSpPr>
          <p:cNvPr id="21" name="Text 15"/>
          <p:cNvSpPr/>
          <p:nvPr/>
        </p:nvSpPr>
        <p:spPr>
          <a:xfrm>
            <a:off x="7509272" y="6805136"/>
            <a:ext cx="2089904"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2 weeks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78374"/>
            <a:ext cx="6688574"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Project Implementation</a:t>
            </a:r>
            <a:endParaRPr lang="en-US" sz="4450" dirty="0"/>
          </a:p>
        </p:txBody>
      </p:sp>
      <p:sp>
        <p:nvSpPr>
          <p:cNvPr id="3" name="Shape 1"/>
          <p:cNvSpPr/>
          <p:nvPr/>
        </p:nvSpPr>
        <p:spPr>
          <a:xfrm>
            <a:off x="793790" y="2440781"/>
            <a:ext cx="2173724" cy="1306949"/>
          </a:xfrm>
          <a:prstGeom prst="roundRect">
            <a:avLst>
              <a:gd name="adj" fmla="val 2603"/>
            </a:avLst>
          </a:prstGeom>
          <a:solidFill>
            <a:srgbClr val="EEE8DD"/>
          </a:solidFill>
          <a:ln/>
        </p:spPr>
        <p:txBody>
          <a:bodyPr/>
          <a:lstStyle/>
          <a:p>
            <a:endParaRPr lang="en-US"/>
          </a:p>
        </p:txBody>
      </p:sp>
      <p:sp>
        <p:nvSpPr>
          <p:cNvPr id="4" name="Text 2"/>
          <p:cNvSpPr/>
          <p:nvPr/>
        </p:nvSpPr>
        <p:spPr>
          <a:xfrm>
            <a:off x="1020604" y="2867501"/>
            <a:ext cx="133707" cy="453509"/>
          </a:xfrm>
          <a:prstGeom prst="rect">
            <a:avLst/>
          </a:prstGeom>
          <a:noFill/>
          <a:ln/>
        </p:spPr>
        <p:txBody>
          <a:bodyPr wrap="none" lIns="0" tIns="0" rIns="0" bIns="0" rtlCol="0" anchor="t"/>
          <a:lstStyle/>
          <a:p>
            <a:pPr marL="0" indent="0" algn="ctr">
              <a:lnSpc>
                <a:spcPts val="3550"/>
              </a:lnSpc>
              <a:buNone/>
            </a:pPr>
            <a:r>
              <a:rPr lang="en-US" sz="2200" dirty="0">
                <a:solidFill>
                  <a:srgbClr val="746558"/>
                </a:solidFill>
                <a:latin typeface="Gelasio Semi Bold" pitchFamily="34" charset="0"/>
                <a:ea typeface="Gelasio Semi Bold" pitchFamily="34" charset="-122"/>
                <a:cs typeface="Gelasio Semi Bold" pitchFamily="34" charset="-120"/>
              </a:rPr>
              <a:t>1</a:t>
            </a:r>
            <a:endParaRPr lang="en-US" sz="2200" dirty="0"/>
          </a:p>
        </p:txBody>
      </p:sp>
      <p:sp>
        <p:nvSpPr>
          <p:cNvPr id="5" name="Text 3"/>
          <p:cNvSpPr/>
          <p:nvPr/>
        </p:nvSpPr>
        <p:spPr>
          <a:xfrm>
            <a:off x="3194328" y="26675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Data Collection</a:t>
            </a:r>
            <a:endParaRPr lang="en-US" sz="2200" dirty="0"/>
          </a:p>
        </p:txBody>
      </p:sp>
      <p:sp>
        <p:nvSpPr>
          <p:cNvPr id="6" name="Text 4"/>
          <p:cNvSpPr/>
          <p:nvPr/>
        </p:nvSpPr>
        <p:spPr>
          <a:xfrm>
            <a:off x="3194328" y="3158014"/>
            <a:ext cx="6711077"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Gathering data from reliable sources for US and Indian car models.</a:t>
            </a:r>
            <a:endParaRPr lang="en-US" sz="1750" dirty="0"/>
          </a:p>
        </p:txBody>
      </p:sp>
      <p:sp>
        <p:nvSpPr>
          <p:cNvPr id="7" name="Shape 5"/>
          <p:cNvSpPr/>
          <p:nvPr/>
        </p:nvSpPr>
        <p:spPr>
          <a:xfrm>
            <a:off x="3080861" y="3732490"/>
            <a:ext cx="10642402" cy="15240"/>
          </a:xfrm>
          <a:prstGeom prst="roundRect">
            <a:avLst>
              <a:gd name="adj" fmla="val 223256"/>
            </a:avLst>
          </a:prstGeom>
          <a:solidFill>
            <a:srgbClr val="D4CEC3"/>
          </a:solidFill>
          <a:ln/>
        </p:spPr>
        <p:txBody>
          <a:bodyPr/>
          <a:lstStyle/>
          <a:p>
            <a:endParaRPr lang="en-US"/>
          </a:p>
        </p:txBody>
      </p:sp>
      <p:sp>
        <p:nvSpPr>
          <p:cNvPr id="8" name="Shape 6"/>
          <p:cNvSpPr/>
          <p:nvPr/>
        </p:nvSpPr>
        <p:spPr>
          <a:xfrm>
            <a:off x="793790" y="3861078"/>
            <a:ext cx="4347567" cy="1306949"/>
          </a:xfrm>
          <a:prstGeom prst="roundRect">
            <a:avLst>
              <a:gd name="adj" fmla="val 2603"/>
            </a:avLst>
          </a:prstGeom>
          <a:solidFill>
            <a:srgbClr val="EEE8DD"/>
          </a:solidFill>
          <a:ln/>
        </p:spPr>
        <p:txBody>
          <a:bodyPr/>
          <a:lstStyle/>
          <a:p>
            <a:endParaRPr lang="en-US"/>
          </a:p>
        </p:txBody>
      </p:sp>
      <p:sp>
        <p:nvSpPr>
          <p:cNvPr id="9" name="Text 7"/>
          <p:cNvSpPr/>
          <p:nvPr/>
        </p:nvSpPr>
        <p:spPr>
          <a:xfrm>
            <a:off x="1020604" y="4287798"/>
            <a:ext cx="171807" cy="453509"/>
          </a:xfrm>
          <a:prstGeom prst="rect">
            <a:avLst/>
          </a:prstGeom>
          <a:noFill/>
          <a:ln/>
        </p:spPr>
        <p:txBody>
          <a:bodyPr wrap="none" lIns="0" tIns="0" rIns="0" bIns="0" rtlCol="0" anchor="t"/>
          <a:lstStyle/>
          <a:p>
            <a:pPr marL="0" indent="0" algn="ctr">
              <a:lnSpc>
                <a:spcPts val="3550"/>
              </a:lnSpc>
              <a:buNone/>
            </a:pPr>
            <a:r>
              <a:rPr lang="en-US" sz="2200" dirty="0">
                <a:solidFill>
                  <a:srgbClr val="746558"/>
                </a:solidFill>
                <a:latin typeface="Gelasio Semi Bold" pitchFamily="34" charset="0"/>
                <a:ea typeface="Gelasio Semi Bold" pitchFamily="34" charset="-122"/>
                <a:cs typeface="Gelasio Semi Bold" pitchFamily="34" charset="-120"/>
              </a:rPr>
              <a:t>2</a:t>
            </a:r>
            <a:endParaRPr lang="en-US" sz="2200" dirty="0"/>
          </a:p>
        </p:txBody>
      </p:sp>
      <p:sp>
        <p:nvSpPr>
          <p:cNvPr id="10" name="Text 8"/>
          <p:cNvSpPr/>
          <p:nvPr/>
        </p:nvSpPr>
        <p:spPr>
          <a:xfrm>
            <a:off x="5368171" y="4087892"/>
            <a:ext cx="3064073"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Website Development</a:t>
            </a:r>
            <a:endParaRPr lang="en-US" sz="2200" dirty="0"/>
          </a:p>
        </p:txBody>
      </p:sp>
      <p:sp>
        <p:nvSpPr>
          <p:cNvPr id="11" name="Text 9"/>
          <p:cNvSpPr/>
          <p:nvPr/>
        </p:nvSpPr>
        <p:spPr>
          <a:xfrm>
            <a:off x="5368171" y="4578310"/>
            <a:ext cx="5883712"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Creating a user-friendly interface with intuitive navigation.</a:t>
            </a:r>
            <a:endParaRPr lang="en-US" sz="1750" dirty="0"/>
          </a:p>
        </p:txBody>
      </p:sp>
      <p:sp>
        <p:nvSpPr>
          <p:cNvPr id="12" name="Shape 10"/>
          <p:cNvSpPr/>
          <p:nvPr/>
        </p:nvSpPr>
        <p:spPr>
          <a:xfrm>
            <a:off x="5254704" y="5152787"/>
            <a:ext cx="8468558" cy="15240"/>
          </a:xfrm>
          <a:prstGeom prst="roundRect">
            <a:avLst>
              <a:gd name="adj" fmla="val 223256"/>
            </a:avLst>
          </a:prstGeom>
          <a:solidFill>
            <a:srgbClr val="D4CEC3"/>
          </a:solidFill>
          <a:ln/>
        </p:spPr>
        <p:txBody>
          <a:bodyPr/>
          <a:lstStyle/>
          <a:p>
            <a:endParaRPr lang="en-US"/>
          </a:p>
        </p:txBody>
      </p:sp>
      <p:sp>
        <p:nvSpPr>
          <p:cNvPr id="13" name="Shape 11"/>
          <p:cNvSpPr/>
          <p:nvPr/>
        </p:nvSpPr>
        <p:spPr>
          <a:xfrm>
            <a:off x="793790" y="5281374"/>
            <a:ext cx="6521410" cy="1669852"/>
          </a:xfrm>
          <a:prstGeom prst="roundRect">
            <a:avLst>
              <a:gd name="adj" fmla="val 2038"/>
            </a:avLst>
          </a:prstGeom>
          <a:solidFill>
            <a:srgbClr val="EEE8DD"/>
          </a:solidFill>
          <a:ln/>
        </p:spPr>
        <p:txBody>
          <a:bodyPr/>
          <a:lstStyle/>
          <a:p>
            <a:endParaRPr lang="en-US"/>
          </a:p>
        </p:txBody>
      </p:sp>
      <p:sp>
        <p:nvSpPr>
          <p:cNvPr id="14" name="Text 12"/>
          <p:cNvSpPr/>
          <p:nvPr/>
        </p:nvSpPr>
        <p:spPr>
          <a:xfrm>
            <a:off x="1020604" y="5889546"/>
            <a:ext cx="170855" cy="453509"/>
          </a:xfrm>
          <a:prstGeom prst="rect">
            <a:avLst/>
          </a:prstGeom>
          <a:noFill/>
          <a:ln/>
        </p:spPr>
        <p:txBody>
          <a:bodyPr wrap="none" lIns="0" tIns="0" rIns="0" bIns="0" rtlCol="0" anchor="t"/>
          <a:lstStyle/>
          <a:p>
            <a:pPr marL="0" indent="0" algn="ctr">
              <a:lnSpc>
                <a:spcPts val="3550"/>
              </a:lnSpc>
              <a:buNone/>
            </a:pPr>
            <a:r>
              <a:rPr lang="en-US" sz="2200" dirty="0">
                <a:solidFill>
                  <a:srgbClr val="746558"/>
                </a:solidFill>
                <a:latin typeface="Gelasio Semi Bold" pitchFamily="34" charset="0"/>
                <a:ea typeface="Gelasio Semi Bold" pitchFamily="34" charset="-122"/>
                <a:cs typeface="Gelasio Semi Bold" pitchFamily="34" charset="-120"/>
              </a:rPr>
              <a:t>3</a:t>
            </a:r>
            <a:endParaRPr lang="en-US" sz="2200" dirty="0"/>
          </a:p>
        </p:txBody>
      </p:sp>
      <p:sp>
        <p:nvSpPr>
          <p:cNvPr id="15" name="Text 13"/>
          <p:cNvSpPr/>
          <p:nvPr/>
        </p:nvSpPr>
        <p:spPr>
          <a:xfrm>
            <a:off x="7542014" y="5508188"/>
            <a:ext cx="421195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Functionality Implementation</a:t>
            </a:r>
            <a:endParaRPr lang="en-US" sz="2200" dirty="0"/>
          </a:p>
        </p:txBody>
      </p:sp>
      <p:sp>
        <p:nvSpPr>
          <p:cNvPr id="16" name="Text 14"/>
          <p:cNvSpPr/>
          <p:nvPr/>
        </p:nvSpPr>
        <p:spPr>
          <a:xfrm>
            <a:off x="7542014" y="5998607"/>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Adding search, filter, and comparison features for dynamic user experience.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3321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Demonstration</a:t>
            </a:r>
            <a:endParaRPr lang="en-US" sz="4450" dirty="0"/>
          </a:p>
        </p:txBody>
      </p:sp>
      <p:sp>
        <p:nvSpPr>
          <p:cNvPr id="3" name="Text 1"/>
          <p:cNvSpPr/>
          <p:nvPr/>
        </p:nvSpPr>
        <p:spPr>
          <a:xfrm>
            <a:off x="793790" y="2095619"/>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https://rohitajala.github.io/GVSU-CIS641-NinjaTurtles/</a:t>
            </a:r>
            <a:endParaRPr lang="en-US" sz="1750" dirty="0"/>
          </a:p>
        </p:txBody>
      </p:sp>
      <p:pic>
        <p:nvPicPr>
          <p:cNvPr id="4" name="Image 0" descr="preencoded.png"/>
          <p:cNvPicPr>
            <a:picLocks noChangeAspect="1"/>
          </p:cNvPicPr>
          <p:nvPr/>
        </p:nvPicPr>
        <p:blipFill>
          <a:blip r:embed="rId3"/>
          <a:stretch>
            <a:fillRect/>
          </a:stretch>
        </p:blipFill>
        <p:spPr>
          <a:xfrm>
            <a:off x="801410" y="2859643"/>
            <a:ext cx="4221480" cy="4221480"/>
          </a:xfrm>
          <a:prstGeom prst="rect">
            <a:avLst/>
          </a:prstGeom>
        </p:spPr>
      </p:pic>
      <p:pic>
        <p:nvPicPr>
          <p:cNvPr id="5" name="Image 1" descr="preencoded.png"/>
          <p:cNvPicPr>
            <a:picLocks noChangeAspect="1"/>
          </p:cNvPicPr>
          <p:nvPr/>
        </p:nvPicPr>
        <p:blipFill>
          <a:blip r:embed="rId4"/>
          <a:stretch>
            <a:fillRect/>
          </a:stretch>
        </p:blipFill>
        <p:spPr>
          <a:xfrm>
            <a:off x="5204341" y="2859643"/>
            <a:ext cx="4221599" cy="4221599"/>
          </a:xfrm>
          <a:prstGeom prst="rect">
            <a:avLst/>
          </a:prstGeom>
        </p:spPr>
      </p:pic>
      <p:pic>
        <p:nvPicPr>
          <p:cNvPr id="6" name="Image 2" descr="preencoded.png"/>
          <p:cNvPicPr>
            <a:picLocks noChangeAspect="1"/>
          </p:cNvPicPr>
          <p:nvPr/>
        </p:nvPicPr>
        <p:blipFill>
          <a:blip r:embed="rId5"/>
          <a:stretch>
            <a:fillRect/>
          </a:stretch>
        </p:blipFill>
        <p:spPr>
          <a:xfrm>
            <a:off x="9607391" y="2859643"/>
            <a:ext cx="4221599" cy="42215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3652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Deployment</a:t>
            </a:r>
            <a:endParaRPr lang="en-US" sz="4450" dirty="0"/>
          </a:p>
        </p:txBody>
      </p:sp>
      <p:pic>
        <p:nvPicPr>
          <p:cNvPr id="3" name="Image 0" descr="preencoded.png"/>
          <p:cNvPicPr>
            <a:picLocks noChangeAspect="1"/>
          </p:cNvPicPr>
          <p:nvPr/>
        </p:nvPicPr>
        <p:blipFill>
          <a:blip r:embed="rId3"/>
          <a:stretch>
            <a:fillRect/>
          </a:stretch>
        </p:blipFill>
        <p:spPr>
          <a:xfrm>
            <a:off x="793790" y="1898928"/>
            <a:ext cx="10517505" cy="4975979"/>
          </a:xfrm>
          <a:prstGeom prst="rect">
            <a:avLst/>
          </a:prstGeom>
        </p:spPr>
      </p:pic>
      <p:sp>
        <p:nvSpPr>
          <p:cNvPr id="4" name="Text 1"/>
          <p:cNvSpPr/>
          <p:nvPr/>
        </p:nvSpPr>
        <p:spPr>
          <a:xfrm>
            <a:off x="793790" y="713005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68561"/>
            <a:ext cx="6818114"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Conclusion &amp; Next Steps</a:t>
            </a:r>
            <a:endParaRPr lang="en-US" sz="4450" dirty="0"/>
          </a:p>
        </p:txBody>
      </p:sp>
      <p:pic>
        <p:nvPicPr>
          <p:cNvPr id="4" name="Image 1" descr="preencoded.png"/>
          <p:cNvPicPr>
            <a:picLocks noChangeAspect="1"/>
          </p:cNvPicPr>
          <p:nvPr/>
        </p:nvPicPr>
        <p:blipFill>
          <a:blip r:embed="rId4"/>
          <a:stretch>
            <a:fillRect/>
          </a:stretch>
        </p:blipFill>
        <p:spPr>
          <a:xfrm>
            <a:off x="793790" y="1917502"/>
            <a:ext cx="1134070" cy="1814513"/>
          </a:xfrm>
          <a:prstGeom prst="rect">
            <a:avLst/>
          </a:prstGeom>
        </p:spPr>
      </p:pic>
      <p:sp>
        <p:nvSpPr>
          <p:cNvPr id="5" name="Text 1"/>
          <p:cNvSpPr/>
          <p:nvPr/>
        </p:nvSpPr>
        <p:spPr>
          <a:xfrm>
            <a:off x="2268022" y="2144316"/>
            <a:ext cx="3101102"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Future Enhancements</a:t>
            </a:r>
            <a:endParaRPr lang="en-US" sz="2200" dirty="0"/>
          </a:p>
        </p:txBody>
      </p:sp>
      <p:sp>
        <p:nvSpPr>
          <p:cNvPr id="6" name="Text 2"/>
          <p:cNvSpPr/>
          <p:nvPr/>
        </p:nvSpPr>
        <p:spPr>
          <a:xfrm>
            <a:off x="2268022" y="2634734"/>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Add security features to the website.</a:t>
            </a:r>
            <a:endParaRPr lang="en-US" sz="1750" dirty="0"/>
          </a:p>
        </p:txBody>
      </p:sp>
      <p:pic>
        <p:nvPicPr>
          <p:cNvPr id="7" name="Image 2" descr="preencoded.png"/>
          <p:cNvPicPr>
            <a:picLocks noChangeAspect="1"/>
          </p:cNvPicPr>
          <p:nvPr/>
        </p:nvPicPr>
        <p:blipFill>
          <a:blip r:embed="rId5"/>
          <a:stretch>
            <a:fillRect/>
          </a:stretch>
        </p:blipFill>
        <p:spPr>
          <a:xfrm>
            <a:off x="793790" y="3732014"/>
            <a:ext cx="1134070" cy="1814513"/>
          </a:xfrm>
          <a:prstGeom prst="rect">
            <a:avLst/>
          </a:prstGeom>
        </p:spPr>
      </p:pic>
      <p:sp>
        <p:nvSpPr>
          <p:cNvPr id="8" name="Text 3"/>
          <p:cNvSpPr/>
          <p:nvPr/>
        </p:nvSpPr>
        <p:spPr>
          <a:xfrm>
            <a:off x="2268022" y="39588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User Feedback</a:t>
            </a:r>
            <a:endParaRPr lang="en-US" sz="2200" dirty="0"/>
          </a:p>
        </p:txBody>
      </p:sp>
      <p:sp>
        <p:nvSpPr>
          <p:cNvPr id="9" name="Text 4"/>
          <p:cNvSpPr/>
          <p:nvPr/>
        </p:nvSpPr>
        <p:spPr>
          <a:xfrm>
            <a:off x="2268022" y="4449247"/>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Gather user feedback to refine the system and address any usability issues.</a:t>
            </a:r>
            <a:endParaRPr lang="en-US" sz="1750" dirty="0"/>
          </a:p>
        </p:txBody>
      </p:sp>
      <p:pic>
        <p:nvPicPr>
          <p:cNvPr id="10" name="Image 3" descr="preencoded.png"/>
          <p:cNvPicPr>
            <a:picLocks noChangeAspect="1"/>
          </p:cNvPicPr>
          <p:nvPr/>
        </p:nvPicPr>
        <p:blipFill>
          <a:blip r:embed="rId6"/>
          <a:stretch>
            <a:fillRect/>
          </a:stretch>
        </p:blipFill>
        <p:spPr>
          <a:xfrm>
            <a:off x="793790" y="5546527"/>
            <a:ext cx="1134070" cy="1814513"/>
          </a:xfrm>
          <a:prstGeom prst="rect">
            <a:avLst/>
          </a:prstGeom>
        </p:spPr>
      </p:pic>
      <p:sp>
        <p:nvSpPr>
          <p:cNvPr id="11" name="Text 5"/>
          <p:cNvSpPr/>
          <p:nvPr/>
        </p:nvSpPr>
        <p:spPr>
          <a:xfrm>
            <a:off x="2268022" y="577334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Deployment</a:t>
            </a:r>
            <a:endParaRPr lang="en-US" sz="2200" dirty="0"/>
          </a:p>
        </p:txBody>
      </p:sp>
      <p:sp>
        <p:nvSpPr>
          <p:cNvPr id="12" name="Text 6"/>
          <p:cNvSpPr/>
          <p:nvPr/>
        </p:nvSpPr>
        <p:spPr>
          <a:xfrm>
            <a:off x="2268022" y="6263759"/>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746558"/>
                </a:solidFill>
                <a:latin typeface="Gelasio" pitchFamily="34" charset="0"/>
                <a:ea typeface="Gelasio" pitchFamily="34" charset="-122"/>
                <a:cs typeface="Gelasio" pitchFamily="34" charset="-120"/>
              </a:rPr>
              <a:t>Deploy the application for public access and encourage user adoption.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340887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THANK YOU</a:t>
            </a:r>
            <a:endParaRPr lang="en-US" sz="4450" dirty="0"/>
          </a:p>
        </p:txBody>
      </p:sp>
      <p:sp>
        <p:nvSpPr>
          <p:cNvPr id="4" name="Text 1"/>
          <p:cNvSpPr/>
          <p:nvPr/>
        </p:nvSpPr>
        <p:spPr>
          <a:xfrm>
            <a:off x="793790" y="4457819"/>
            <a:ext cx="7556421" cy="362903"/>
          </a:xfrm>
          <a:prstGeom prst="rect">
            <a:avLst/>
          </a:prstGeom>
          <a:noFill/>
          <a:ln/>
        </p:spPr>
        <p:txBody>
          <a:bodyPr wrap="none" lIns="0" tIns="0" rIns="0" bIns="0" rtlCol="0" anchor="t"/>
          <a:lstStyle/>
          <a:p>
            <a:pPr marL="0" indent="0">
              <a:lnSpc>
                <a:spcPts val="2850"/>
              </a:lnSpc>
              <a:buNone/>
            </a:pPr>
            <a:r>
              <a:rPr lang="en-US" sz="1750" dirty="0">
                <a:solidFill>
                  <a:srgbClr val="746558"/>
                </a:solidFill>
                <a:latin typeface="Gelasio" pitchFamily="34" charset="0"/>
                <a:ea typeface="Gelasio" pitchFamily="34" charset="-122"/>
                <a:cs typeface="Gelasio" pitchFamily="34" charset="-120"/>
              </a:rPr>
              <a:t>We appreciate your time and interest in CARVILLA.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263</Words>
  <Application>Microsoft Macintosh PowerPoint</Application>
  <PresentationFormat>Custom</PresentationFormat>
  <Paragraphs>59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Gelasio Semi Bold</vt:lpstr>
      <vt:lpstr>Gelasio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Rohita Jahnavi Jala</cp:lastModifiedBy>
  <cp:revision>3</cp:revision>
  <dcterms:created xsi:type="dcterms:W3CDTF">2024-12-06T23:52:26Z</dcterms:created>
  <dcterms:modified xsi:type="dcterms:W3CDTF">2024-12-07T20:30:23Z</dcterms:modified>
</cp:coreProperties>
</file>