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72" r:id="rId6"/>
    <p:sldId id="260" r:id="rId7"/>
    <p:sldId id="263" r:id="rId8"/>
    <p:sldId id="262" r:id="rId9"/>
    <p:sldId id="261" r:id="rId10"/>
    <p:sldId id="267" r:id="rId11"/>
    <p:sldId id="266" r:id="rId12"/>
    <p:sldId id="265" r:id="rId13"/>
    <p:sldId id="264" r:id="rId14"/>
    <p:sldId id="269" r:id="rId15"/>
    <p:sldId id="270" r:id="rId16"/>
    <p:sldId id="268" r:id="rId17"/>
    <p:sldId id="279" r:id="rId18"/>
    <p:sldId id="278" r:id="rId19"/>
    <p:sldId id="277" r:id="rId20"/>
    <p:sldId id="275" r:id="rId21"/>
    <p:sldId id="276" r:id="rId22"/>
    <p:sldId id="274" r:id="rId23"/>
    <p:sldId id="273" r:id="rId24"/>
    <p:sldId id="271" r:id="rId25"/>
    <p:sldId id="3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FFFFFF"/>
    <a:srgbClr val="F47D3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92709-64A3-41D8-8F59-B7AF4937C4F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8E564D-98DF-4A6F-96FA-6CEFAD216568}">
      <dgm:prSet/>
      <dgm:spPr/>
      <dgm:t>
        <a:bodyPr/>
        <a:lstStyle/>
        <a:p>
          <a:r>
            <a:rPr lang="en-US"/>
            <a:t>Sales management has gained importance due to increasing competition and the need for improved distribution methods to reduce costs and increase profits.</a:t>
          </a:r>
        </a:p>
      </dgm:t>
    </dgm:pt>
    <dgm:pt modelId="{36EF54B4-602A-4DD3-9F01-EC7F9E89760F}" type="parTrans" cxnId="{C20831AC-3BE6-4A50-B803-004B73913C25}">
      <dgm:prSet/>
      <dgm:spPr/>
      <dgm:t>
        <a:bodyPr/>
        <a:lstStyle/>
        <a:p>
          <a:endParaRPr lang="en-US"/>
        </a:p>
      </dgm:t>
    </dgm:pt>
    <dgm:pt modelId="{0A932043-44A4-4500-B489-E6A4D604DB69}" type="sibTrans" cxnId="{C20831AC-3BE6-4A50-B803-004B73913C25}">
      <dgm:prSet/>
      <dgm:spPr/>
      <dgm:t>
        <a:bodyPr/>
        <a:lstStyle/>
        <a:p>
          <a:endParaRPr lang="en-US"/>
        </a:p>
      </dgm:t>
    </dgm:pt>
    <dgm:pt modelId="{EB46CCE4-6202-4C03-BE7D-DDACB328C317}">
      <dgm:prSet/>
      <dgm:spPr/>
      <dgm:t>
        <a:bodyPr/>
        <a:lstStyle/>
        <a:p>
          <a:r>
            <a:rPr lang="en-US"/>
            <a:t>It is now the most important function in a commercial and business enterprise. Effective sales management not only drives revenue growth but also enhances customer satisfaction and loyalty. </a:t>
          </a:r>
        </a:p>
      </dgm:t>
    </dgm:pt>
    <dgm:pt modelId="{E9E828CD-381B-4F64-A145-7C99310E9BF6}" type="parTrans" cxnId="{9EDF80EC-63AD-431A-ABC7-547341F6DA36}">
      <dgm:prSet/>
      <dgm:spPr/>
      <dgm:t>
        <a:bodyPr/>
        <a:lstStyle/>
        <a:p>
          <a:endParaRPr lang="en-US"/>
        </a:p>
      </dgm:t>
    </dgm:pt>
    <dgm:pt modelId="{671CE37C-FBBD-401D-A796-771E8ABB4FCB}" type="sibTrans" cxnId="{9EDF80EC-63AD-431A-ABC7-547341F6DA36}">
      <dgm:prSet/>
      <dgm:spPr/>
      <dgm:t>
        <a:bodyPr/>
        <a:lstStyle/>
        <a:p>
          <a:endParaRPr lang="en-US"/>
        </a:p>
      </dgm:t>
    </dgm:pt>
    <dgm:pt modelId="{FC5B8831-9AB1-4D45-A75D-23A9A0BD8E38}">
      <dgm:prSet/>
      <dgm:spPr/>
      <dgm:t>
        <a:bodyPr/>
        <a:lstStyle/>
        <a:p>
          <a:r>
            <a:rPr lang="en-US"/>
            <a:t>By analyzing sales data, businesses can identify trends, optimize strategies, and make informed decisions to stay ahead in the market.</a:t>
          </a:r>
        </a:p>
      </dgm:t>
    </dgm:pt>
    <dgm:pt modelId="{DC3F4C07-CF5C-49D9-B34E-696DC35C01CC}" type="parTrans" cxnId="{687CAAE9-D27F-46B3-97BB-674887F7BC7F}">
      <dgm:prSet/>
      <dgm:spPr/>
      <dgm:t>
        <a:bodyPr/>
        <a:lstStyle/>
        <a:p>
          <a:endParaRPr lang="en-US"/>
        </a:p>
      </dgm:t>
    </dgm:pt>
    <dgm:pt modelId="{14968FED-436E-4822-8CEF-6FC7EDE0AD43}" type="sibTrans" cxnId="{687CAAE9-D27F-46B3-97BB-674887F7BC7F}">
      <dgm:prSet/>
      <dgm:spPr/>
      <dgm:t>
        <a:bodyPr/>
        <a:lstStyle/>
        <a:p>
          <a:endParaRPr lang="en-US"/>
        </a:p>
      </dgm:t>
    </dgm:pt>
    <dgm:pt modelId="{0D3AD2C8-EA26-42BE-B292-D8FBAC1979DA}" type="pres">
      <dgm:prSet presAssocID="{AF192709-64A3-41D8-8F59-B7AF4937C4FE}" presName="root" presStyleCnt="0">
        <dgm:presLayoutVars>
          <dgm:dir/>
          <dgm:resizeHandles val="exact"/>
        </dgm:presLayoutVars>
      </dgm:prSet>
      <dgm:spPr/>
    </dgm:pt>
    <dgm:pt modelId="{B451763F-D672-4233-A3A3-419BFE47C650}" type="pres">
      <dgm:prSet presAssocID="{658E564D-98DF-4A6F-96FA-6CEFAD216568}" presName="compNode" presStyleCnt="0"/>
      <dgm:spPr/>
    </dgm:pt>
    <dgm:pt modelId="{99A49973-662D-40A1-A437-F02E10399F1C}" type="pres">
      <dgm:prSet presAssocID="{658E564D-98DF-4A6F-96FA-6CEFAD2165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453D0C8-6F56-43AB-95E6-C56D3331DA8E}" type="pres">
      <dgm:prSet presAssocID="{658E564D-98DF-4A6F-96FA-6CEFAD216568}" presName="spaceRect" presStyleCnt="0"/>
      <dgm:spPr/>
    </dgm:pt>
    <dgm:pt modelId="{E9286FCF-1FFA-4CE5-99ED-0591C6318F81}" type="pres">
      <dgm:prSet presAssocID="{658E564D-98DF-4A6F-96FA-6CEFAD216568}" presName="textRect" presStyleLbl="revTx" presStyleIdx="0" presStyleCnt="3">
        <dgm:presLayoutVars>
          <dgm:chMax val="1"/>
          <dgm:chPref val="1"/>
        </dgm:presLayoutVars>
      </dgm:prSet>
      <dgm:spPr/>
    </dgm:pt>
    <dgm:pt modelId="{5D91D64C-5AF0-4CB6-9DA1-E91E0E54D359}" type="pres">
      <dgm:prSet presAssocID="{0A932043-44A4-4500-B489-E6A4D604DB69}" presName="sibTrans" presStyleCnt="0"/>
      <dgm:spPr/>
    </dgm:pt>
    <dgm:pt modelId="{FA9E4113-1384-47B8-B86F-8AC3E76A9C86}" type="pres">
      <dgm:prSet presAssocID="{EB46CCE4-6202-4C03-BE7D-DDACB328C317}" presName="compNode" presStyleCnt="0"/>
      <dgm:spPr/>
    </dgm:pt>
    <dgm:pt modelId="{D39508C0-3BC3-45DF-A435-235E5198FC99}" type="pres">
      <dgm:prSet presAssocID="{EB46CCE4-6202-4C03-BE7D-DDACB328C3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3A810BC-2BD2-4D0E-92C9-43B6355AC841}" type="pres">
      <dgm:prSet presAssocID="{EB46CCE4-6202-4C03-BE7D-DDACB328C317}" presName="spaceRect" presStyleCnt="0"/>
      <dgm:spPr/>
    </dgm:pt>
    <dgm:pt modelId="{EE73EFE2-2FE4-49D9-9430-A3967D783F1E}" type="pres">
      <dgm:prSet presAssocID="{EB46CCE4-6202-4C03-BE7D-DDACB328C317}" presName="textRect" presStyleLbl="revTx" presStyleIdx="1" presStyleCnt="3">
        <dgm:presLayoutVars>
          <dgm:chMax val="1"/>
          <dgm:chPref val="1"/>
        </dgm:presLayoutVars>
      </dgm:prSet>
      <dgm:spPr/>
    </dgm:pt>
    <dgm:pt modelId="{430618B0-E40D-4E14-A199-699D477EA52C}" type="pres">
      <dgm:prSet presAssocID="{671CE37C-FBBD-401D-A796-771E8ABB4FCB}" presName="sibTrans" presStyleCnt="0"/>
      <dgm:spPr/>
    </dgm:pt>
    <dgm:pt modelId="{7C28BAC9-7294-4FDF-A6D7-4E675E5D5C42}" type="pres">
      <dgm:prSet presAssocID="{FC5B8831-9AB1-4D45-A75D-23A9A0BD8E38}" presName="compNode" presStyleCnt="0"/>
      <dgm:spPr/>
    </dgm:pt>
    <dgm:pt modelId="{16304EBD-8213-4DC6-BA7D-7E6F9FBA6966}" type="pres">
      <dgm:prSet presAssocID="{FC5B8831-9AB1-4D45-A75D-23A9A0BD8E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4B045CA-7B67-4C11-BBB0-34D5E5054417}" type="pres">
      <dgm:prSet presAssocID="{FC5B8831-9AB1-4D45-A75D-23A9A0BD8E38}" presName="spaceRect" presStyleCnt="0"/>
      <dgm:spPr/>
    </dgm:pt>
    <dgm:pt modelId="{FD2FEF93-EC54-4348-A8C3-7FD65F8C48C4}" type="pres">
      <dgm:prSet presAssocID="{FC5B8831-9AB1-4D45-A75D-23A9A0BD8E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3F16925-14D8-427E-A74C-97AA73E9854F}" type="presOf" srcId="{FC5B8831-9AB1-4D45-A75D-23A9A0BD8E38}" destId="{FD2FEF93-EC54-4348-A8C3-7FD65F8C48C4}" srcOrd="0" destOrd="0" presId="urn:microsoft.com/office/officeart/2018/2/layout/IconLabelList"/>
    <dgm:cxn modelId="{C3E7592E-1725-4B46-AC77-A84999E3D66C}" type="presOf" srcId="{EB46CCE4-6202-4C03-BE7D-DDACB328C317}" destId="{EE73EFE2-2FE4-49D9-9430-A3967D783F1E}" srcOrd="0" destOrd="0" presId="urn:microsoft.com/office/officeart/2018/2/layout/IconLabelList"/>
    <dgm:cxn modelId="{3B35843A-B4D3-4A62-82DE-6BE220541E69}" type="presOf" srcId="{658E564D-98DF-4A6F-96FA-6CEFAD216568}" destId="{E9286FCF-1FFA-4CE5-99ED-0591C6318F81}" srcOrd="0" destOrd="0" presId="urn:microsoft.com/office/officeart/2018/2/layout/IconLabelList"/>
    <dgm:cxn modelId="{C8A5E78C-0F40-463C-A5E0-6E6909A50C3D}" type="presOf" srcId="{AF192709-64A3-41D8-8F59-B7AF4937C4FE}" destId="{0D3AD2C8-EA26-42BE-B292-D8FBAC1979DA}" srcOrd="0" destOrd="0" presId="urn:microsoft.com/office/officeart/2018/2/layout/IconLabelList"/>
    <dgm:cxn modelId="{C20831AC-3BE6-4A50-B803-004B73913C25}" srcId="{AF192709-64A3-41D8-8F59-B7AF4937C4FE}" destId="{658E564D-98DF-4A6F-96FA-6CEFAD216568}" srcOrd="0" destOrd="0" parTransId="{36EF54B4-602A-4DD3-9F01-EC7F9E89760F}" sibTransId="{0A932043-44A4-4500-B489-E6A4D604DB69}"/>
    <dgm:cxn modelId="{687CAAE9-D27F-46B3-97BB-674887F7BC7F}" srcId="{AF192709-64A3-41D8-8F59-B7AF4937C4FE}" destId="{FC5B8831-9AB1-4D45-A75D-23A9A0BD8E38}" srcOrd="2" destOrd="0" parTransId="{DC3F4C07-CF5C-49D9-B34E-696DC35C01CC}" sibTransId="{14968FED-436E-4822-8CEF-6FC7EDE0AD43}"/>
    <dgm:cxn modelId="{9EDF80EC-63AD-431A-ABC7-547341F6DA36}" srcId="{AF192709-64A3-41D8-8F59-B7AF4937C4FE}" destId="{EB46CCE4-6202-4C03-BE7D-DDACB328C317}" srcOrd="1" destOrd="0" parTransId="{E9E828CD-381B-4F64-A145-7C99310E9BF6}" sibTransId="{671CE37C-FBBD-401D-A796-771E8ABB4FCB}"/>
    <dgm:cxn modelId="{F962BC63-D31E-4691-B038-7B66EB5F6A1B}" type="presParOf" srcId="{0D3AD2C8-EA26-42BE-B292-D8FBAC1979DA}" destId="{B451763F-D672-4233-A3A3-419BFE47C650}" srcOrd="0" destOrd="0" presId="urn:microsoft.com/office/officeart/2018/2/layout/IconLabelList"/>
    <dgm:cxn modelId="{8D16917E-B4CD-4EE7-B0C7-D9AB33D809AA}" type="presParOf" srcId="{B451763F-D672-4233-A3A3-419BFE47C650}" destId="{99A49973-662D-40A1-A437-F02E10399F1C}" srcOrd="0" destOrd="0" presId="urn:microsoft.com/office/officeart/2018/2/layout/IconLabelList"/>
    <dgm:cxn modelId="{964AB5F6-58CC-4908-8155-C9F5CA326970}" type="presParOf" srcId="{B451763F-D672-4233-A3A3-419BFE47C650}" destId="{C453D0C8-6F56-43AB-95E6-C56D3331DA8E}" srcOrd="1" destOrd="0" presId="urn:microsoft.com/office/officeart/2018/2/layout/IconLabelList"/>
    <dgm:cxn modelId="{D3D88560-039F-49B8-A6BE-EC40B1910C2A}" type="presParOf" srcId="{B451763F-D672-4233-A3A3-419BFE47C650}" destId="{E9286FCF-1FFA-4CE5-99ED-0591C6318F81}" srcOrd="2" destOrd="0" presId="urn:microsoft.com/office/officeart/2018/2/layout/IconLabelList"/>
    <dgm:cxn modelId="{9B550C22-4FE8-4D4E-9DF3-501DD8612F38}" type="presParOf" srcId="{0D3AD2C8-EA26-42BE-B292-D8FBAC1979DA}" destId="{5D91D64C-5AF0-4CB6-9DA1-E91E0E54D359}" srcOrd="1" destOrd="0" presId="urn:microsoft.com/office/officeart/2018/2/layout/IconLabelList"/>
    <dgm:cxn modelId="{13959F4E-755B-46DD-A7EA-60A01D009F31}" type="presParOf" srcId="{0D3AD2C8-EA26-42BE-B292-D8FBAC1979DA}" destId="{FA9E4113-1384-47B8-B86F-8AC3E76A9C86}" srcOrd="2" destOrd="0" presId="urn:microsoft.com/office/officeart/2018/2/layout/IconLabelList"/>
    <dgm:cxn modelId="{99372C34-A60B-40ED-84A5-C5E9DEE81B25}" type="presParOf" srcId="{FA9E4113-1384-47B8-B86F-8AC3E76A9C86}" destId="{D39508C0-3BC3-45DF-A435-235E5198FC99}" srcOrd="0" destOrd="0" presId="urn:microsoft.com/office/officeart/2018/2/layout/IconLabelList"/>
    <dgm:cxn modelId="{B7E39DB4-DEBE-4BA3-B9EB-71563B8A4048}" type="presParOf" srcId="{FA9E4113-1384-47B8-B86F-8AC3E76A9C86}" destId="{D3A810BC-2BD2-4D0E-92C9-43B6355AC841}" srcOrd="1" destOrd="0" presId="urn:microsoft.com/office/officeart/2018/2/layout/IconLabelList"/>
    <dgm:cxn modelId="{074B539F-EC60-480A-9B00-4737EE44C3E9}" type="presParOf" srcId="{FA9E4113-1384-47B8-B86F-8AC3E76A9C86}" destId="{EE73EFE2-2FE4-49D9-9430-A3967D783F1E}" srcOrd="2" destOrd="0" presId="urn:microsoft.com/office/officeart/2018/2/layout/IconLabelList"/>
    <dgm:cxn modelId="{DB84F00C-9AA5-444F-A00E-6F34F9C3EE7F}" type="presParOf" srcId="{0D3AD2C8-EA26-42BE-B292-D8FBAC1979DA}" destId="{430618B0-E40D-4E14-A199-699D477EA52C}" srcOrd="3" destOrd="0" presId="urn:microsoft.com/office/officeart/2018/2/layout/IconLabelList"/>
    <dgm:cxn modelId="{5D4BCC9F-E7EA-4025-BD25-9C28900DD3BC}" type="presParOf" srcId="{0D3AD2C8-EA26-42BE-B292-D8FBAC1979DA}" destId="{7C28BAC9-7294-4FDF-A6D7-4E675E5D5C42}" srcOrd="4" destOrd="0" presId="urn:microsoft.com/office/officeart/2018/2/layout/IconLabelList"/>
    <dgm:cxn modelId="{8BD4BE6D-62E4-453A-BF00-9CAA971045AD}" type="presParOf" srcId="{7C28BAC9-7294-4FDF-A6D7-4E675E5D5C42}" destId="{16304EBD-8213-4DC6-BA7D-7E6F9FBA6966}" srcOrd="0" destOrd="0" presId="urn:microsoft.com/office/officeart/2018/2/layout/IconLabelList"/>
    <dgm:cxn modelId="{7075CD62-C7DD-4C13-A33A-ACA9CD0E9983}" type="presParOf" srcId="{7C28BAC9-7294-4FDF-A6D7-4E675E5D5C42}" destId="{34B045CA-7B67-4C11-BBB0-34D5E5054417}" srcOrd="1" destOrd="0" presId="urn:microsoft.com/office/officeart/2018/2/layout/IconLabelList"/>
    <dgm:cxn modelId="{64D3F3F1-1181-46A8-8B09-9BFE9A7F92D8}" type="presParOf" srcId="{7C28BAC9-7294-4FDF-A6D7-4E675E5D5C42}" destId="{FD2FEF93-EC54-4348-A8C3-7FD65F8C48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0D43BA-E3AB-463D-BE15-03AAFDDC43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2CED12-71CD-4019-BF20-60555484D92F}">
      <dgm:prSet/>
      <dgm:spPr/>
      <dgm:t>
        <a:bodyPr/>
        <a:lstStyle/>
        <a:p>
          <a:r>
            <a:rPr lang="en-US" b="1"/>
            <a:t>ETL Process: </a:t>
          </a:r>
          <a:r>
            <a:rPr lang="en-US"/>
            <a:t>Extract, transform, and load an Amazon dataset.</a:t>
          </a:r>
        </a:p>
      </dgm:t>
    </dgm:pt>
    <dgm:pt modelId="{6D4B2DEB-641D-4DF5-84C5-E90BE918C325}" type="parTrans" cxnId="{E527E3B1-5403-49E2-8F78-C3BBC7F19E8A}">
      <dgm:prSet/>
      <dgm:spPr/>
      <dgm:t>
        <a:bodyPr/>
        <a:lstStyle/>
        <a:p>
          <a:endParaRPr lang="en-US"/>
        </a:p>
      </dgm:t>
    </dgm:pt>
    <dgm:pt modelId="{FE6C3362-F619-4ACA-AE1D-1855DB15CE33}" type="sibTrans" cxnId="{E527E3B1-5403-49E2-8F78-C3BBC7F19E8A}">
      <dgm:prSet/>
      <dgm:spPr/>
      <dgm:t>
        <a:bodyPr/>
        <a:lstStyle/>
        <a:p>
          <a:endParaRPr lang="en-US"/>
        </a:p>
      </dgm:t>
    </dgm:pt>
    <dgm:pt modelId="{C18D22C6-519C-4C16-8688-7E1045A49EC4}">
      <dgm:prSet/>
      <dgm:spPr/>
      <dgm:t>
        <a:bodyPr/>
        <a:lstStyle/>
        <a:p>
          <a:r>
            <a:rPr lang="en-US" b="1"/>
            <a:t>Sales Trend Analysis: </a:t>
          </a:r>
          <a:r>
            <a:rPr lang="en-US"/>
            <a:t>Identify sales trends month-wise, year-wise, and yearly-month-wise.</a:t>
          </a:r>
        </a:p>
      </dgm:t>
    </dgm:pt>
    <dgm:pt modelId="{3061078B-A7DB-4D7C-9F08-DCF9073D5DBE}" type="parTrans" cxnId="{E8F84EFA-1AFD-4760-A9A1-EF079A15E340}">
      <dgm:prSet/>
      <dgm:spPr/>
      <dgm:t>
        <a:bodyPr/>
        <a:lstStyle/>
        <a:p>
          <a:endParaRPr lang="en-US"/>
        </a:p>
      </dgm:t>
    </dgm:pt>
    <dgm:pt modelId="{D231F542-9826-4444-8AA8-C91670ED4A23}" type="sibTrans" cxnId="{E8F84EFA-1AFD-4760-A9A1-EF079A15E340}">
      <dgm:prSet/>
      <dgm:spPr/>
      <dgm:t>
        <a:bodyPr/>
        <a:lstStyle/>
        <a:p>
          <a:endParaRPr lang="en-US"/>
        </a:p>
      </dgm:t>
    </dgm:pt>
    <dgm:pt modelId="{54C7D861-A7C5-4592-B2B5-A644A06CD8C4}">
      <dgm:prSet/>
      <dgm:spPr/>
      <dgm:t>
        <a:bodyPr/>
        <a:lstStyle/>
        <a:p>
          <a:r>
            <a:rPr lang="en-US" b="1"/>
            <a:t>Key Metrics and Relationships: </a:t>
          </a:r>
          <a:r>
            <a:rPr lang="en-US"/>
            <a:t>Determine key metrics and factors, and show meaningful relationships between attributes.</a:t>
          </a:r>
        </a:p>
      </dgm:t>
    </dgm:pt>
    <dgm:pt modelId="{8B51465A-87D3-4BE1-ACC4-51327E752DC0}" type="parTrans" cxnId="{9607B056-85C3-4D11-B155-34A11851D160}">
      <dgm:prSet/>
      <dgm:spPr/>
      <dgm:t>
        <a:bodyPr/>
        <a:lstStyle/>
        <a:p>
          <a:endParaRPr lang="en-US"/>
        </a:p>
      </dgm:t>
    </dgm:pt>
    <dgm:pt modelId="{8007F645-8857-46C7-8F14-1163A5273859}" type="sibTrans" cxnId="{9607B056-85C3-4D11-B155-34A11851D160}">
      <dgm:prSet/>
      <dgm:spPr/>
      <dgm:t>
        <a:bodyPr/>
        <a:lstStyle/>
        <a:p>
          <a:endParaRPr lang="en-US"/>
        </a:p>
      </dgm:t>
    </dgm:pt>
    <dgm:pt modelId="{3E872BF6-D3ED-49E1-8709-C1F0D7D3F9A4}" type="pres">
      <dgm:prSet presAssocID="{5E0D43BA-E3AB-463D-BE15-03AAFDDC43C2}" presName="root" presStyleCnt="0">
        <dgm:presLayoutVars>
          <dgm:dir/>
          <dgm:resizeHandles val="exact"/>
        </dgm:presLayoutVars>
      </dgm:prSet>
      <dgm:spPr/>
    </dgm:pt>
    <dgm:pt modelId="{459CE317-0B70-44A0-8252-57951313F7A2}" type="pres">
      <dgm:prSet presAssocID="{B62CED12-71CD-4019-BF20-60555484D92F}" presName="compNode" presStyleCnt="0"/>
      <dgm:spPr/>
    </dgm:pt>
    <dgm:pt modelId="{4830318F-EA59-4DCB-8144-501FB877C832}" type="pres">
      <dgm:prSet presAssocID="{B62CED12-71CD-4019-BF20-60555484D92F}" presName="bgRect" presStyleLbl="bgShp" presStyleIdx="0" presStyleCnt="3"/>
      <dgm:spPr/>
    </dgm:pt>
    <dgm:pt modelId="{3F319EF0-65C8-4BF1-ABFA-ABDF696F6A66}" type="pres">
      <dgm:prSet presAssocID="{B62CED12-71CD-4019-BF20-60555484D9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B92CBAC-686B-4250-A520-EE9D507142FA}" type="pres">
      <dgm:prSet presAssocID="{B62CED12-71CD-4019-BF20-60555484D92F}" presName="spaceRect" presStyleCnt="0"/>
      <dgm:spPr/>
    </dgm:pt>
    <dgm:pt modelId="{5E047976-64C0-4DB4-B956-64C12A893D4A}" type="pres">
      <dgm:prSet presAssocID="{B62CED12-71CD-4019-BF20-60555484D92F}" presName="parTx" presStyleLbl="revTx" presStyleIdx="0" presStyleCnt="3">
        <dgm:presLayoutVars>
          <dgm:chMax val="0"/>
          <dgm:chPref val="0"/>
        </dgm:presLayoutVars>
      </dgm:prSet>
      <dgm:spPr/>
    </dgm:pt>
    <dgm:pt modelId="{E62D38E9-5B3C-4489-869D-85C258A9175B}" type="pres">
      <dgm:prSet presAssocID="{FE6C3362-F619-4ACA-AE1D-1855DB15CE33}" presName="sibTrans" presStyleCnt="0"/>
      <dgm:spPr/>
    </dgm:pt>
    <dgm:pt modelId="{272FBAE6-8A10-4B8A-BCCA-E178DCF424CC}" type="pres">
      <dgm:prSet presAssocID="{C18D22C6-519C-4C16-8688-7E1045A49EC4}" presName="compNode" presStyleCnt="0"/>
      <dgm:spPr/>
    </dgm:pt>
    <dgm:pt modelId="{0F1B9EDC-0563-41BE-9F55-728075295AC3}" type="pres">
      <dgm:prSet presAssocID="{C18D22C6-519C-4C16-8688-7E1045A49EC4}" presName="bgRect" presStyleLbl="bgShp" presStyleIdx="1" presStyleCnt="3"/>
      <dgm:spPr/>
    </dgm:pt>
    <dgm:pt modelId="{1418530D-E8EB-4DD3-B18E-9703668EFB40}" type="pres">
      <dgm:prSet presAssocID="{C18D22C6-519C-4C16-8688-7E1045A49E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F720E64-CCE0-4273-B67D-DDDC1D556DE1}" type="pres">
      <dgm:prSet presAssocID="{C18D22C6-519C-4C16-8688-7E1045A49EC4}" presName="spaceRect" presStyleCnt="0"/>
      <dgm:spPr/>
    </dgm:pt>
    <dgm:pt modelId="{47FFE62A-E7DD-475C-9014-75A5C7FEC374}" type="pres">
      <dgm:prSet presAssocID="{C18D22C6-519C-4C16-8688-7E1045A49EC4}" presName="parTx" presStyleLbl="revTx" presStyleIdx="1" presStyleCnt="3">
        <dgm:presLayoutVars>
          <dgm:chMax val="0"/>
          <dgm:chPref val="0"/>
        </dgm:presLayoutVars>
      </dgm:prSet>
      <dgm:spPr/>
    </dgm:pt>
    <dgm:pt modelId="{7B47D170-72FA-42F2-8EB2-CF291A95FE1C}" type="pres">
      <dgm:prSet presAssocID="{D231F542-9826-4444-8AA8-C91670ED4A23}" presName="sibTrans" presStyleCnt="0"/>
      <dgm:spPr/>
    </dgm:pt>
    <dgm:pt modelId="{AB1A6FB1-F646-4C9B-92F1-A8EB17FF32F9}" type="pres">
      <dgm:prSet presAssocID="{54C7D861-A7C5-4592-B2B5-A644A06CD8C4}" presName="compNode" presStyleCnt="0"/>
      <dgm:spPr/>
    </dgm:pt>
    <dgm:pt modelId="{7314FC61-57FF-42F2-A23C-C9A7B1F8DD9C}" type="pres">
      <dgm:prSet presAssocID="{54C7D861-A7C5-4592-B2B5-A644A06CD8C4}" presName="bgRect" presStyleLbl="bgShp" presStyleIdx="2" presStyleCnt="3"/>
      <dgm:spPr/>
    </dgm:pt>
    <dgm:pt modelId="{3CB8C075-D885-4EB8-ACCB-474C1488F4DD}" type="pres">
      <dgm:prSet presAssocID="{54C7D861-A7C5-4592-B2B5-A644A06CD8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008510B-620C-4861-9FC8-2FC74BFED425}" type="pres">
      <dgm:prSet presAssocID="{54C7D861-A7C5-4592-B2B5-A644A06CD8C4}" presName="spaceRect" presStyleCnt="0"/>
      <dgm:spPr/>
    </dgm:pt>
    <dgm:pt modelId="{5E7DC2AE-8C85-41A9-BB1F-0B4E7256970E}" type="pres">
      <dgm:prSet presAssocID="{54C7D861-A7C5-4592-B2B5-A644A06CD8C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5DA30E-7512-43F2-A8CC-90403468C08C}" type="presOf" srcId="{5E0D43BA-E3AB-463D-BE15-03AAFDDC43C2}" destId="{3E872BF6-D3ED-49E1-8709-C1F0D7D3F9A4}" srcOrd="0" destOrd="0" presId="urn:microsoft.com/office/officeart/2018/2/layout/IconVerticalSolidList"/>
    <dgm:cxn modelId="{68B6A927-C0C7-4A09-A7BF-EF8DDF2FEE55}" type="presOf" srcId="{54C7D861-A7C5-4592-B2B5-A644A06CD8C4}" destId="{5E7DC2AE-8C85-41A9-BB1F-0B4E7256970E}" srcOrd="0" destOrd="0" presId="urn:microsoft.com/office/officeart/2018/2/layout/IconVerticalSolidList"/>
    <dgm:cxn modelId="{9607B056-85C3-4D11-B155-34A11851D160}" srcId="{5E0D43BA-E3AB-463D-BE15-03AAFDDC43C2}" destId="{54C7D861-A7C5-4592-B2B5-A644A06CD8C4}" srcOrd="2" destOrd="0" parTransId="{8B51465A-87D3-4BE1-ACC4-51327E752DC0}" sibTransId="{8007F645-8857-46C7-8F14-1163A5273859}"/>
    <dgm:cxn modelId="{F6822794-12DB-45B7-8847-80FA3DA8B3E4}" type="presOf" srcId="{C18D22C6-519C-4C16-8688-7E1045A49EC4}" destId="{47FFE62A-E7DD-475C-9014-75A5C7FEC374}" srcOrd="0" destOrd="0" presId="urn:microsoft.com/office/officeart/2018/2/layout/IconVerticalSolidList"/>
    <dgm:cxn modelId="{E527E3B1-5403-49E2-8F78-C3BBC7F19E8A}" srcId="{5E0D43BA-E3AB-463D-BE15-03AAFDDC43C2}" destId="{B62CED12-71CD-4019-BF20-60555484D92F}" srcOrd="0" destOrd="0" parTransId="{6D4B2DEB-641D-4DF5-84C5-E90BE918C325}" sibTransId="{FE6C3362-F619-4ACA-AE1D-1855DB15CE33}"/>
    <dgm:cxn modelId="{915C57B2-8A57-4C3D-9DB9-1BBDBD640193}" type="presOf" srcId="{B62CED12-71CD-4019-BF20-60555484D92F}" destId="{5E047976-64C0-4DB4-B956-64C12A893D4A}" srcOrd="0" destOrd="0" presId="urn:microsoft.com/office/officeart/2018/2/layout/IconVerticalSolidList"/>
    <dgm:cxn modelId="{E8F84EFA-1AFD-4760-A9A1-EF079A15E340}" srcId="{5E0D43BA-E3AB-463D-BE15-03AAFDDC43C2}" destId="{C18D22C6-519C-4C16-8688-7E1045A49EC4}" srcOrd="1" destOrd="0" parTransId="{3061078B-A7DB-4D7C-9F08-DCF9073D5DBE}" sibTransId="{D231F542-9826-4444-8AA8-C91670ED4A23}"/>
    <dgm:cxn modelId="{F7BDFA7B-15C1-43E3-9006-CC7B79BEDE8B}" type="presParOf" srcId="{3E872BF6-D3ED-49E1-8709-C1F0D7D3F9A4}" destId="{459CE317-0B70-44A0-8252-57951313F7A2}" srcOrd="0" destOrd="0" presId="urn:microsoft.com/office/officeart/2018/2/layout/IconVerticalSolidList"/>
    <dgm:cxn modelId="{97B791E9-8093-46FC-913F-A735A0BF6156}" type="presParOf" srcId="{459CE317-0B70-44A0-8252-57951313F7A2}" destId="{4830318F-EA59-4DCB-8144-501FB877C832}" srcOrd="0" destOrd="0" presId="urn:microsoft.com/office/officeart/2018/2/layout/IconVerticalSolidList"/>
    <dgm:cxn modelId="{0A615A95-4359-4512-8C8F-58559DEF035C}" type="presParOf" srcId="{459CE317-0B70-44A0-8252-57951313F7A2}" destId="{3F319EF0-65C8-4BF1-ABFA-ABDF696F6A66}" srcOrd="1" destOrd="0" presId="urn:microsoft.com/office/officeart/2018/2/layout/IconVerticalSolidList"/>
    <dgm:cxn modelId="{C050A4D5-A203-4B9B-83D1-8C71DABF132F}" type="presParOf" srcId="{459CE317-0B70-44A0-8252-57951313F7A2}" destId="{8B92CBAC-686B-4250-A520-EE9D507142FA}" srcOrd="2" destOrd="0" presId="urn:microsoft.com/office/officeart/2018/2/layout/IconVerticalSolidList"/>
    <dgm:cxn modelId="{A950549F-6D55-4A21-BCEE-27667DEFA300}" type="presParOf" srcId="{459CE317-0B70-44A0-8252-57951313F7A2}" destId="{5E047976-64C0-4DB4-B956-64C12A893D4A}" srcOrd="3" destOrd="0" presId="urn:microsoft.com/office/officeart/2018/2/layout/IconVerticalSolidList"/>
    <dgm:cxn modelId="{5D44B76F-4BA1-4C3F-B29E-30939C7C5C14}" type="presParOf" srcId="{3E872BF6-D3ED-49E1-8709-C1F0D7D3F9A4}" destId="{E62D38E9-5B3C-4489-869D-85C258A9175B}" srcOrd="1" destOrd="0" presId="urn:microsoft.com/office/officeart/2018/2/layout/IconVerticalSolidList"/>
    <dgm:cxn modelId="{A67B7E92-B905-431B-9881-18F8DABB220D}" type="presParOf" srcId="{3E872BF6-D3ED-49E1-8709-C1F0D7D3F9A4}" destId="{272FBAE6-8A10-4B8A-BCCA-E178DCF424CC}" srcOrd="2" destOrd="0" presId="urn:microsoft.com/office/officeart/2018/2/layout/IconVerticalSolidList"/>
    <dgm:cxn modelId="{28A0C412-9579-483B-A13F-6C17B03768C6}" type="presParOf" srcId="{272FBAE6-8A10-4B8A-BCCA-E178DCF424CC}" destId="{0F1B9EDC-0563-41BE-9F55-728075295AC3}" srcOrd="0" destOrd="0" presId="urn:microsoft.com/office/officeart/2018/2/layout/IconVerticalSolidList"/>
    <dgm:cxn modelId="{8C7A8621-53BE-477C-9A19-34BF5CF72A20}" type="presParOf" srcId="{272FBAE6-8A10-4B8A-BCCA-E178DCF424CC}" destId="{1418530D-E8EB-4DD3-B18E-9703668EFB40}" srcOrd="1" destOrd="0" presId="urn:microsoft.com/office/officeart/2018/2/layout/IconVerticalSolidList"/>
    <dgm:cxn modelId="{2EFE158D-2EF6-4411-8E25-588F90542543}" type="presParOf" srcId="{272FBAE6-8A10-4B8A-BCCA-E178DCF424CC}" destId="{DF720E64-CCE0-4273-B67D-DDDC1D556DE1}" srcOrd="2" destOrd="0" presId="urn:microsoft.com/office/officeart/2018/2/layout/IconVerticalSolidList"/>
    <dgm:cxn modelId="{6491A0CF-746B-4FFF-BE56-7C0889574D85}" type="presParOf" srcId="{272FBAE6-8A10-4B8A-BCCA-E178DCF424CC}" destId="{47FFE62A-E7DD-475C-9014-75A5C7FEC374}" srcOrd="3" destOrd="0" presId="urn:microsoft.com/office/officeart/2018/2/layout/IconVerticalSolidList"/>
    <dgm:cxn modelId="{5893F990-96FF-4992-A3ED-996F034D8D60}" type="presParOf" srcId="{3E872BF6-D3ED-49E1-8709-C1F0D7D3F9A4}" destId="{7B47D170-72FA-42F2-8EB2-CF291A95FE1C}" srcOrd="3" destOrd="0" presId="urn:microsoft.com/office/officeart/2018/2/layout/IconVerticalSolidList"/>
    <dgm:cxn modelId="{35F7997D-D23C-4112-814C-9C5AF58F6F5B}" type="presParOf" srcId="{3E872BF6-D3ED-49E1-8709-C1F0D7D3F9A4}" destId="{AB1A6FB1-F646-4C9B-92F1-A8EB17FF32F9}" srcOrd="4" destOrd="0" presId="urn:microsoft.com/office/officeart/2018/2/layout/IconVerticalSolidList"/>
    <dgm:cxn modelId="{88063C72-C508-4608-9BB3-2031D6435DEE}" type="presParOf" srcId="{AB1A6FB1-F646-4C9B-92F1-A8EB17FF32F9}" destId="{7314FC61-57FF-42F2-A23C-C9A7B1F8DD9C}" srcOrd="0" destOrd="0" presId="urn:microsoft.com/office/officeart/2018/2/layout/IconVerticalSolidList"/>
    <dgm:cxn modelId="{656D68F3-96CB-4175-9EDE-957F98EAF7E8}" type="presParOf" srcId="{AB1A6FB1-F646-4C9B-92F1-A8EB17FF32F9}" destId="{3CB8C075-D885-4EB8-ACCB-474C1488F4DD}" srcOrd="1" destOrd="0" presId="urn:microsoft.com/office/officeart/2018/2/layout/IconVerticalSolidList"/>
    <dgm:cxn modelId="{58B98525-A9BB-4FEB-83B5-F20C2495DBFD}" type="presParOf" srcId="{AB1A6FB1-F646-4C9B-92F1-A8EB17FF32F9}" destId="{B008510B-620C-4861-9FC8-2FC74BFED425}" srcOrd="2" destOrd="0" presId="urn:microsoft.com/office/officeart/2018/2/layout/IconVerticalSolidList"/>
    <dgm:cxn modelId="{D811CB77-1257-4512-AB0E-A051B920EA99}" type="presParOf" srcId="{AB1A6FB1-F646-4C9B-92F1-A8EB17FF32F9}" destId="{5E7DC2AE-8C85-41A9-BB1F-0B4E725697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10D464-4B33-4AF6-AAB9-9A663A67C1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3789DA-C34E-43F5-863B-213811A7EBAF}">
      <dgm:prSet/>
      <dgm:spPr/>
      <dgm:t>
        <a:bodyPr/>
        <a:lstStyle/>
        <a:p>
          <a:r>
            <a:rPr lang="en-US" b="1"/>
            <a:t>Sub-Saharan Africa:</a:t>
          </a:r>
          <a:endParaRPr lang="en-US"/>
        </a:p>
      </dgm:t>
    </dgm:pt>
    <dgm:pt modelId="{4AAA7E0E-659E-415B-817C-B55A8C19AF1C}" type="parTrans" cxnId="{5DCD8ABE-1CEB-4618-854E-4451C66C2189}">
      <dgm:prSet/>
      <dgm:spPr/>
      <dgm:t>
        <a:bodyPr/>
        <a:lstStyle/>
        <a:p>
          <a:endParaRPr lang="en-US"/>
        </a:p>
      </dgm:t>
    </dgm:pt>
    <dgm:pt modelId="{C8612F91-5BED-42D5-9247-2FFE38589A2F}" type="sibTrans" cxnId="{5DCD8ABE-1CEB-4618-854E-4451C66C2189}">
      <dgm:prSet/>
      <dgm:spPr/>
      <dgm:t>
        <a:bodyPr/>
        <a:lstStyle/>
        <a:p>
          <a:endParaRPr lang="en-US"/>
        </a:p>
      </dgm:t>
    </dgm:pt>
    <dgm:pt modelId="{5893FBE3-F4F0-4C89-9C92-47C206088872}">
      <dgm:prSet/>
      <dgm:spPr/>
      <dgm:t>
        <a:bodyPr/>
        <a:lstStyle/>
        <a:p>
          <a:r>
            <a:rPr lang="en-US"/>
            <a:t>Generates the</a:t>
          </a:r>
          <a:r>
            <a:rPr lang="en-US" b="1"/>
            <a:t> Highest</a:t>
          </a:r>
          <a:r>
            <a:rPr lang="en-US"/>
            <a:t> revenue</a:t>
          </a:r>
        </a:p>
      </dgm:t>
    </dgm:pt>
    <dgm:pt modelId="{9E08107B-AAB2-48C4-88E6-F0F904CFED9B}" type="parTrans" cxnId="{4967700D-1953-4A42-8BC5-511E33339038}">
      <dgm:prSet/>
      <dgm:spPr/>
      <dgm:t>
        <a:bodyPr/>
        <a:lstStyle/>
        <a:p>
          <a:endParaRPr lang="en-US"/>
        </a:p>
      </dgm:t>
    </dgm:pt>
    <dgm:pt modelId="{DFF73EF9-ED0D-43BA-8759-660DD7E694EB}" type="sibTrans" cxnId="{4967700D-1953-4A42-8BC5-511E33339038}">
      <dgm:prSet/>
      <dgm:spPr/>
      <dgm:t>
        <a:bodyPr/>
        <a:lstStyle/>
        <a:p>
          <a:endParaRPr lang="en-US"/>
        </a:p>
      </dgm:t>
    </dgm:pt>
    <dgm:pt modelId="{9ECCF5AE-A46C-45ED-BF36-C8746B4485FF}">
      <dgm:prSet/>
      <dgm:spPr/>
      <dgm:t>
        <a:bodyPr/>
        <a:lstStyle/>
        <a:p>
          <a:r>
            <a:rPr lang="en-US" b="1"/>
            <a:t>Europe and Asia:</a:t>
          </a:r>
          <a:endParaRPr lang="en-US"/>
        </a:p>
      </dgm:t>
    </dgm:pt>
    <dgm:pt modelId="{E7CF6766-9EC3-43C1-BA5B-B5C661261E20}" type="parTrans" cxnId="{E35282C8-94FD-49BB-8D8A-313AF7A31BFD}">
      <dgm:prSet/>
      <dgm:spPr/>
      <dgm:t>
        <a:bodyPr/>
        <a:lstStyle/>
        <a:p>
          <a:endParaRPr lang="en-US"/>
        </a:p>
      </dgm:t>
    </dgm:pt>
    <dgm:pt modelId="{D3FF4913-9D0D-4818-9CE4-E8DD437130CA}" type="sibTrans" cxnId="{E35282C8-94FD-49BB-8D8A-313AF7A31BFD}">
      <dgm:prSet/>
      <dgm:spPr/>
      <dgm:t>
        <a:bodyPr/>
        <a:lstStyle/>
        <a:p>
          <a:endParaRPr lang="en-US"/>
        </a:p>
      </dgm:t>
    </dgm:pt>
    <dgm:pt modelId="{FA090DE9-B742-4245-86DA-F8ECA3E43CED}">
      <dgm:prSet/>
      <dgm:spPr/>
      <dgm:t>
        <a:bodyPr/>
        <a:lstStyle/>
        <a:p>
          <a:r>
            <a:rPr lang="en-US"/>
            <a:t>Generate </a:t>
          </a:r>
          <a:r>
            <a:rPr lang="en-US" b="1"/>
            <a:t>Moderate</a:t>
          </a:r>
          <a:r>
            <a:rPr lang="en-US"/>
            <a:t> amount of revenue</a:t>
          </a:r>
        </a:p>
      </dgm:t>
    </dgm:pt>
    <dgm:pt modelId="{82EF217A-F1C3-4D26-9CBD-7C856FC5C794}" type="parTrans" cxnId="{C181C783-DC64-465A-AD3D-51B3EA82CDFD}">
      <dgm:prSet/>
      <dgm:spPr/>
      <dgm:t>
        <a:bodyPr/>
        <a:lstStyle/>
        <a:p>
          <a:endParaRPr lang="en-US"/>
        </a:p>
      </dgm:t>
    </dgm:pt>
    <dgm:pt modelId="{1EDCD537-80CA-4C0B-A9C5-76D6DAD532B6}" type="sibTrans" cxnId="{C181C783-DC64-465A-AD3D-51B3EA82CDFD}">
      <dgm:prSet/>
      <dgm:spPr/>
      <dgm:t>
        <a:bodyPr/>
        <a:lstStyle/>
        <a:p>
          <a:endParaRPr lang="en-US"/>
        </a:p>
      </dgm:t>
    </dgm:pt>
    <dgm:pt modelId="{4B6E01CF-3BAC-4DB9-8206-96835DA4E31A}">
      <dgm:prSet/>
      <dgm:spPr/>
      <dgm:t>
        <a:bodyPr/>
        <a:lstStyle/>
        <a:p>
          <a:r>
            <a:rPr lang="en-US" b="1"/>
            <a:t>North America: </a:t>
          </a:r>
          <a:endParaRPr lang="en-US"/>
        </a:p>
      </dgm:t>
    </dgm:pt>
    <dgm:pt modelId="{85B13F33-C0BE-4D4D-8A8E-0879188E445A}" type="parTrans" cxnId="{44EDC7F3-363C-4962-8706-77BB4A9A65CB}">
      <dgm:prSet/>
      <dgm:spPr/>
      <dgm:t>
        <a:bodyPr/>
        <a:lstStyle/>
        <a:p>
          <a:endParaRPr lang="en-US"/>
        </a:p>
      </dgm:t>
    </dgm:pt>
    <dgm:pt modelId="{26287383-49C4-47A3-AF6F-F40A8FFA6293}" type="sibTrans" cxnId="{44EDC7F3-363C-4962-8706-77BB4A9A65CB}">
      <dgm:prSet/>
      <dgm:spPr/>
      <dgm:t>
        <a:bodyPr/>
        <a:lstStyle/>
        <a:p>
          <a:endParaRPr lang="en-US"/>
        </a:p>
      </dgm:t>
    </dgm:pt>
    <dgm:pt modelId="{5E7B68ED-FA61-49E1-8E66-0196ED464859}">
      <dgm:prSet/>
      <dgm:spPr/>
      <dgm:t>
        <a:bodyPr/>
        <a:lstStyle/>
        <a:p>
          <a:r>
            <a:rPr lang="en-US"/>
            <a:t>Generates </a:t>
          </a:r>
          <a:r>
            <a:rPr lang="en-US" b="1"/>
            <a:t>Lowest</a:t>
          </a:r>
          <a:r>
            <a:rPr lang="en-US"/>
            <a:t> Revenue</a:t>
          </a:r>
        </a:p>
      </dgm:t>
    </dgm:pt>
    <dgm:pt modelId="{82CA1F75-D4FC-47A8-A4F9-2351CE2B18BE}" type="parTrans" cxnId="{CD6552F1-793C-4D81-8365-71065D9D64C0}">
      <dgm:prSet/>
      <dgm:spPr/>
      <dgm:t>
        <a:bodyPr/>
        <a:lstStyle/>
        <a:p>
          <a:endParaRPr lang="en-US"/>
        </a:p>
      </dgm:t>
    </dgm:pt>
    <dgm:pt modelId="{36F97B4A-A9D9-4437-840F-5C7241E178FB}" type="sibTrans" cxnId="{CD6552F1-793C-4D81-8365-71065D9D64C0}">
      <dgm:prSet/>
      <dgm:spPr/>
      <dgm:t>
        <a:bodyPr/>
        <a:lstStyle/>
        <a:p>
          <a:endParaRPr lang="en-US"/>
        </a:p>
      </dgm:t>
    </dgm:pt>
    <dgm:pt modelId="{9173307B-228A-46CA-81A3-4ECE9568ADB7}" type="pres">
      <dgm:prSet presAssocID="{1910D464-4B33-4AF6-AAB9-9A663A67C1EF}" presName="linear" presStyleCnt="0">
        <dgm:presLayoutVars>
          <dgm:animLvl val="lvl"/>
          <dgm:resizeHandles val="exact"/>
        </dgm:presLayoutVars>
      </dgm:prSet>
      <dgm:spPr/>
    </dgm:pt>
    <dgm:pt modelId="{D7C6A763-C37D-494A-9F21-967B05CE5680}" type="pres">
      <dgm:prSet presAssocID="{EA3789DA-C34E-43F5-863B-213811A7EB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0BBE9C-01B0-42A6-81C1-5ED549055231}" type="pres">
      <dgm:prSet presAssocID="{EA3789DA-C34E-43F5-863B-213811A7EBAF}" presName="childText" presStyleLbl="revTx" presStyleIdx="0" presStyleCnt="3">
        <dgm:presLayoutVars>
          <dgm:bulletEnabled val="1"/>
        </dgm:presLayoutVars>
      </dgm:prSet>
      <dgm:spPr/>
    </dgm:pt>
    <dgm:pt modelId="{231941B1-9655-465C-A836-A3705ED08412}" type="pres">
      <dgm:prSet presAssocID="{9ECCF5AE-A46C-45ED-BF36-C8746B4485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B7E08C-5074-4DA2-9F7E-536616ECADF0}" type="pres">
      <dgm:prSet presAssocID="{9ECCF5AE-A46C-45ED-BF36-C8746B4485FF}" presName="childText" presStyleLbl="revTx" presStyleIdx="1" presStyleCnt="3">
        <dgm:presLayoutVars>
          <dgm:bulletEnabled val="1"/>
        </dgm:presLayoutVars>
      </dgm:prSet>
      <dgm:spPr/>
    </dgm:pt>
    <dgm:pt modelId="{B4D0C268-5EC0-4178-B077-F3928DFF5F21}" type="pres">
      <dgm:prSet presAssocID="{4B6E01CF-3BAC-4DB9-8206-96835DA4E31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24F2205-D30A-495F-8417-CB077ABC9CB0}" type="pres">
      <dgm:prSet presAssocID="{4B6E01CF-3BAC-4DB9-8206-96835DA4E31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967700D-1953-4A42-8BC5-511E33339038}" srcId="{EA3789DA-C34E-43F5-863B-213811A7EBAF}" destId="{5893FBE3-F4F0-4C89-9C92-47C206088872}" srcOrd="0" destOrd="0" parTransId="{9E08107B-AAB2-48C4-88E6-F0F904CFED9B}" sibTransId="{DFF73EF9-ED0D-43BA-8759-660DD7E694EB}"/>
    <dgm:cxn modelId="{B2B32810-C8F9-49C4-855F-D533C56A08C9}" type="presOf" srcId="{4B6E01CF-3BAC-4DB9-8206-96835DA4E31A}" destId="{B4D0C268-5EC0-4178-B077-F3928DFF5F21}" srcOrd="0" destOrd="0" presId="urn:microsoft.com/office/officeart/2005/8/layout/vList2"/>
    <dgm:cxn modelId="{97A3FF7A-850F-4F95-B407-B7FA1CA242FB}" type="presOf" srcId="{FA090DE9-B742-4245-86DA-F8ECA3E43CED}" destId="{8EB7E08C-5074-4DA2-9F7E-536616ECADF0}" srcOrd="0" destOrd="0" presId="urn:microsoft.com/office/officeart/2005/8/layout/vList2"/>
    <dgm:cxn modelId="{C181C783-DC64-465A-AD3D-51B3EA82CDFD}" srcId="{9ECCF5AE-A46C-45ED-BF36-C8746B4485FF}" destId="{FA090DE9-B742-4245-86DA-F8ECA3E43CED}" srcOrd="0" destOrd="0" parTransId="{82EF217A-F1C3-4D26-9CBD-7C856FC5C794}" sibTransId="{1EDCD537-80CA-4C0B-A9C5-76D6DAD532B6}"/>
    <dgm:cxn modelId="{28B1A69F-28F9-4E3B-B3DD-7DE707AF3727}" type="presOf" srcId="{EA3789DA-C34E-43F5-863B-213811A7EBAF}" destId="{D7C6A763-C37D-494A-9F21-967B05CE5680}" srcOrd="0" destOrd="0" presId="urn:microsoft.com/office/officeart/2005/8/layout/vList2"/>
    <dgm:cxn modelId="{1E59CAA6-C826-4795-9EC5-E52A4751D8C2}" type="presOf" srcId="{5893FBE3-F4F0-4C89-9C92-47C206088872}" destId="{500BBE9C-01B0-42A6-81C1-5ED549055231}" srcOrd="0" destOrd="0" presId="urn:microsoft.com/office/officeart/2005/8/layout/vList2"/>
    <dgm:cxn modelId="{1D8250B0-830B-4336-9D9C-C66B6DFE144D}" type="presOf" srcId="{5E7B68ED-FA61-49E1-8E66-0196ED464859}" destId="{024F2205-D30A-495F-8417-CB077ABC9CB0}" srcOrd="0" destOrd="0" presId="urn:microsoft.com/office/officeart/2005/8/layout/vList2"/>
    <dgm:cxn modelId="{FF8A2EB5-F57D-4C48-A1C5-914379216443}" type="presOf" srcId="{1910D464-4B33-4AF6-AAB9-9A663A67C1EF}" destId="{9173307B-228A-46CA-81A3-4ECE9568ADB7}" srcOrd="0" destOrd="0" presId="urn:microsoft.com/office/officeart/2005/8/layout/vList2"/>
    <dgm:cxn modelId="{5DCD8ABE-1CEB-4618-854E-4451C66C2189}" srcId="{1910D464-4B33-4AF6-AAB9-9A663A67C1EF}" destId="{EA3789DA-C34E-43F5-863B-213811A7EBAF}" srcOrd="0" destOrd="0" parTransId="{4AAA7E0E-659E-415B-817C-B55A8C19AF1C}" sibTransId="{C8612F91-5BED-42D5-9247-2FFE38589A2F}"/>
    <dgm:cxn modelId="{E35282C8-94FD-49BB-8D8A-313AF7A31BFD}" srcId="{1910D464-4B33-4AF6-AAB9-9A663A67C1EF}" destId="{9ECCF5AE-A46C-45ED-BF36-C8746B4485FF}" srcOrd="1" destOrd="0" parTransId="{E7CF6766-9EC3-43C1-BA5B-B5C661261E20}" sibTransId="{D3FF4913-9D0D-4818-9CE4-E8DD437130CA}"/>
    <dgm:cxn modelId="{B5FAA4D6-5B7F-4A24-A0AE-370CA812D12E}" type="presOf" srcId="{9ECCF5AE-A46C-45ED-BF36-C8746B4485FF}" destId="{231941B1-9655-465C-A836-A3705ED08412}" srcOrd="0" destOrd="0" presId="urn:microsoft.com/office/officeart/2005/8/layout/vList2"/>
    <dgm:cxn modelId="{CD6552F1-793C-4D81-8365-71065D9D64C0}" srcId="{4B6E01CF-3BAC-4DB9-8206-96835DA4E31A}" destId="{5E7B68ED-FA61-49E1-8E66-0196ED464859}" srcOrd="0" destOrd="0" parTransId="{82CA1F75-D4FC-47A8-A4F9-2351CE2B18BE}" sibTransId="{36F97B4A-A9D9-4437-840F-5C7241E178FB}"/>
    <dgm:cxn modelId="{44EDC7F3-363C-4962-8706-77BB4A9A65CB}" srcId="{1910D464-4B33-4AF6-AAB9-9A663A67C1EF}" destId="{4B6E01CF-3BAC-4DB9-8206-96835DA4E31A}" srcOrd="2" destOrd="0" parTransId="{85B13F33-C0BE-4D4D-8A8E-0879188E445A}" sibTransId="{26287383-49C4-47A3-AF6F-F40A8FFA6293}"/>
    <dgm:cxn modelId="{4122E659-B2B8-450A-809F-DE0D1CB8D824}" type="presParOf" srcId="{9173307B-228A-46CA-81A3-4ECE9568ADB7}" destId="{D7C6A763-C37D-494A-9F21-967B05CE5680}" srcOrd="0" destOrd="0" presId="urn:microsoft.com/office/officeart/2005/8/layout/vList2"/>
    <dgm:cxn modelId="{94000F19-5607-4A36-8159-862532A9CA1C}" type="presParOf" srcId="{9173307B-228A-46CA-81A3-4ECE9568ADB7}" destId="{500BBE9C-01B0-42A6-81C1-5ED549055231}" srcOrd="1" destOrd="0" presId="urn:microsoft.com/office/officeart/2005/8/layout/vList2"/>
    <dgm:cxn modelId="{4A13E6F4-D5F4-442F-8F2B-DB716C13E0DD}" type="presParOf" srcId="{9173307B-228A-46CA-81A3-4ECE9568ADB7}" destId="{231941B1-9655-465C-A836-A3705ED08412}" srcOrd="2" destOrd="0" presId="urn:microsoft.com/office/officeart/2005/8/layout/vList2"/>
    <dgm:cxn modelId="{80D10B30-E330-4A28-8D2A-9DEC97882D6F}" type="presParOf" srcId="{9173307B-228A-46CA-81A3-4ECE9568ADB7}" destId="{8EB7E08C-5074-4DA2-9F7E-536616ECADF0}" srcOrd="3" destOrd="0" presId="urn:microsoft.com/office/officeart/2005/8/layout/vList2"/>
    <dgm:cxn modelId="{1D7BA150-969F-4880-B87F-21DFA1F14373}" type="presParOf" srcId="{9173307B-228A-46CA-81A3-4ECE9568ADB7}" destId="{B4D0C268-5EC0-4178-B077-F3928DFF5F21}" srcOrd="4" destOrd="0" presId="urn:microsoft.com/office/officeart/2005/8/layout/vList2"/>
    <dgm:cxn modelId="{7C6B84A3-159E-48F2-B8FE-45716958BFF4}" type="presParOf" srcId="{9173307B-228A-46CA-81A3-4ECE9568ADB7}" destId="{024F2205-D30A-495F-8417-CB077ABC9CB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49973-662D-40A1-A437-F02E10399F1C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FCF-1FFA-4CE5-99ED-0591C6318F81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Sales management has gained importance due to increasing competition and the need for improved distribution methods to reduce costs and increase profits.</a:t>
          </a:r>
        </a:p>
      </dsp:txBody>
      <dsp:txXfrm>
        <a:off x="59990" y="2654049"/>
        <a:ext cx="3226223" cy="720000"/>
      </dsp:txXfrm>
    </dsp:sp>
    <dsp:sp modelId="{D39508C0-3BC3-45DF-A435-235E5198FC99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EFE2-2FE4-49D9-9430-A3967D783F1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now the most important function in a commercial and business enterprise. Effective sales management not only drives revenue growth but also enhances customer satisfaction and loyalty. </a:t>
          </a:r>
        </a:p>
      </dsp:txBody>
      <dsp:txXfrm>
        <a:off x="3850802" y="2654049"/>
        <a:ext cx="3226223" cy="720000"/>
      </dsp:txXfrm>
    </dsp:sp>
    <dsp:sp modelId="{16304EBD-8213-4DC6-BA7D-7E6F9FBA6966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FEF93-EC54-4348-A8C3-7FD65F8C48C4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By analyzing sales data, businesses can identify trends, optimize strategies, and make informed decisions to stay ahead in the market.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0318F-EA59-4DCB-8144-501FB877C832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19EF0-65C8-4BF1-ABFA-ABDF696F6A6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47976-64C0-4DB4-B956-64C12A893D4A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ETL Process: </a:t>
          </a:r>
          <a:r>
            <a:rPr lang="en-US" sz="2500" kern="1200"/>
            <a:t>Extract, transform, and load an Amazon dataset.</a:t>
          </a:r>
        </a:p>
      </dsp:txBody>
      <dsp:txXfrm>
        <a:off x="1437631" y="531"/>
        <a:ext cx="9077968" cy="1244702"/>
      </dsp:txXfrm>
    </dsp:sp>
    <dsp:sp modelId="{0F1B9EDC-0563-41BE-9F55-728075295AC3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8530D-E8EB-4DD3-B18E-9703668EFB40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FE62A-E7DD-475C-9014-75A5C7FEC374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Sales Trend Analysis: </a:t>
          </a:r>
          <a:r>
            <a:rPr lang="en-US" sz="2500" kern="1200"/>
            <a:t>Identify sales trends month-wise, year-wise, and yearly-month-wise.</a:t>
          </a:r>
        </a:p>
      </dsp:txBody>
      <dsp:txXfrm>
        <a:off x="1437631" y="1556410"/>
        <a:ext cx="9077968" cy="1244702"/>
      </dsp:txXfrm>
    </dsp:sp>
    <dsp:sp modelId="{7314FC61-57FF-42F2-A23C-C9A7B1F8DD9C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8C075-D885-4EB8-ACCB-474C1488F4DD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DC2AE-8C85-41A9-BB1F-0B4E7256970E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Key Metrics and Relationships: </a:t>
          </a:r>
          <a:r>
            <a:rPr lang="en-US" sz="2500" kern="1200"/>
            <a:t>Determine key metrics and factors, and show meaningful relationships between attributes.</a:t>
          </a:r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6A763-C37D-494A-9F21-967B05CE5680}">
      <dsp:nvSpPr>
        <dsp:cNvPr id="0" name=""/>
        <dsp:cNvSpPr/>
      </dsp:nvSpPr>
      <dsp:spPr>
        <a:xfrm>
          <a:off x="0" y="3377"/>
          <a:ext cx="4818888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Sub-Saharan Africa:</a:t>
          </a:r>
          <a:endParaRPr lang="en-US" sz="2700" kern="1200"/>
        </a:p>
      </dsp:txBody>
      <dsp:txXfrm>
        <a:off x="32384" y="35761"/>
        <a:ext cx="4754120" cy="598621"/>
      </dsp:txXfrm>
    </dsp:sp>
    <dsp:sp modelId="{500BBE9C-01B0-42A6-81C1-5ED549055231}">
      <dsp:nvSpPr>
        <dsp:cNvPr id="0" name=""/>
        <dsp:cNvSpPr/>
      </dsp:nvSpPr>
      <dsp:spPr>
        <a:xfrm>
          <a:off x="0" y="666767"/>
          <a:ext cx="48188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0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Generates the</a:t>
          </a:r>
          <a:r>
            <a:rPr lang="en-US" sz="2100" b="1" kern="1200"/>
            <a:t> Highest</a:t>
          </a:r>
          <a:r>
            <a:rPr lang="en-US" sz="2100" kern="1200"/>
            <a:t> revenue</a:t>
          </a:r>
        </a:p>
      </dsp:txBody>
      <dsp:txXfrm>
        <a:off x="0" y="666767"/>
        <a:ext cx="4818888" cy="447120"/>
      </dsp:txXfrm>
    </dsp:sp>
    <dsp:sp modelId="{231941B1-9655-465C-A836-A3705ED08412}">
      <dsp:nvSpPr>
        <dsp:cNvPr id="0" name=""/>
        <dsp:cNvSpPr/>
      </dsp:nvSpPr>
      <dsp:spPr>
        <a:xfrm>
          <a:off x="0" y="1113887"/>
          <a:ext cx="4818888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Europe and Asia:</a:t>
          </a:r>
          <a:endParaRPr lang="en-US" sz="2700" kern="1200"/>
        </a:p>
      </dsp:txBody>
      <dsp:txXfrm>
        <a:off x="32384" y="1146271"/>
        <a:ext cx="4754120" cy="598621"/>
      </dsp:txXfrm>
    </dsp:sp>
    <dsp:sp modelId="{8EB7E08C-5074-4DA2-9F7E-536616ECADF0}">
      <dsp:nvSpPr>
        <dsp:cNvPr id="0" name=""/>
        <dsp:cNvSpPr/>
      </dsp:nvSpPr>
      <dsp:spPr>
        <a:xfrm>
          <a:off x="0" y="1777277"/>
          <a:ext cx="4818888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0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Generate </a:t>
          </a:r>
          <a:r>
            <a:rPr lang="en-US" sz="2100" b="1" kern="1200"/>
            <a:t>Moderate</a:t>
          </a:r>
          <a:r>
            <a:rPr lang="en-US" sz="2100" kern="1200"/>
            <a:t> amount of revenue</a:t>
          </a:r>
        </a:p>
      </dsp:txBody>
      <dsp:txXfrm>
        <a:off x="0" y="1777277"/>
        <a:ext cx="4818888" cy="656707"/>
      </dsp:txXfrm>
    </dsp:sp>
    <dsp:sp modelId="{B4D0C268-5EC0-4178-B077-F3928DFF5F21}">
      <dsp:nvSpPr>
        <dsp:cNvPr id="0" name=""/>
        <dsp:cNvSpPr/>
      </dsp:nvSpPr>
      <dsp:spPr>
        <a:xfrm>
          <a:off x="0" y="2433984"/>
          <a:ext cx="4818888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North America: </a:t>
          </a:r>
          <a:endParaRPr lang="en-US" sz="2700" kern="1200"/>
        </a:p>
      </dsp:txBody>
      <dsp:txXfrm>
        <a:off x="32384" y="2466368"/>
        <a:ext cx="4754120" cy="598621"/>
      </dsp:txXfrm>
    </dsp:sp>
    <dsp:sp modelId="{024F2205-D30A-495F-8417-CB077ABC9CB0}">
      <dsp:nvSpPr>
        <dsp:cNvPr id="0" name=""/>
        <dsp:cNvSpPr/>
      </dsp:nvSpPr>
      <dsp:spPr>
        <a:xfrm>
          <a:off x="0" y="3097374"/>
          <a:ext cx="48188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0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Generates </a:t>
          </a:r>
          <a:r>
            <a:rPr lang="en-US" sz="2100" b="1" kern="1200"/>
            <a:t>Lowest</a:t>
          </a:r>
          <a:r>
            <a:rPr lang="en-US" sz="2100" kern="1200"/>
            <a:t> Revenue</a:t>
          </a:r>
        </a:p>
      </dsp:txBody>
      <dsp:txXfrm>
        <a:off x="0" y="3097374"/>
        <a:ext cx="4818888" cy="44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5A7E-B414-4C24-A1F3-159B6F3853DC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56E07-0245-4B92-9710-8C3A4F4E7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2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56E07-0245-4B92-9710-8C3A4F4E76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4B49-BD26-A964-0F89-0A7A45AF5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D1848-F5E8-5CD3-EA14-FA974B882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90B0-5301-8399-1F85-4551598B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206B-E7B4-5312-A478-447D1171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491A-6CF0-4350-7515-C0053780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6B2D-6EC0-B490-5ACC-2A11CAFF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A23CF-36E3-5946-2C53-412EF6347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C453-2A60-ACB0-E604-AF68F0C3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8B94-39B6-0D59-16F8-2A7362AA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FADE-B2A3-9FF4-4484-90DA74D4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8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D2338-F48F-F9E7-9103-3219B4616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1CB9D-8904-A99F-FCBE-2845AEE7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D25B8-5FE7-701F-FAA4-8F7630D9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8952-7DC6-0C23-20B8-BD977DD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3C29-BBD9-FFF1-A7FD-C2C1CE46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47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77C9-1FF2-15C5-54B9-DC424CD2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EA4F-7792-E8C7-1C05-76A23FB2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7AD39-56B8-0026-BCAC-3C216AA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ED69-E110-1F5F-8528-3511638C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9CE-73F5-DC47-EA92-21874383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2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01AA-39D5-C555-0F8B-4F2E3B3E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2A63C-58C8-5A4B-40ED-94ABBAD1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EC800-00E3-5B25-570B-3D3EE25C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BA97-A707-5AB4-BD95-DDB3C38A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10AB5-096A-63F7-4102-A14A9667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46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E91C-9629-B1E1-DF6F-2309549B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2B69-3727-D2B9-5E2D-54D3B028B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DA2D-2159-F98D-BA48-56F22B7F7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9BA8F-C015-5E09-5CF1-5A86E9E3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DDCA-109C-4BEB-A58F-E8E6E5BD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DD23A-BB52-0DAA-B1D8-B6D1784A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2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DE62-B89B-E61C-2446-E5A46BA5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A0FAE-0BA7-698B-905F-C885ED232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29AA7-E34C-1D41-22E8-649FDD215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6798E-1CA8-77B3-C959-CD00E6975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AE23E-F0FE-B720-5850-3B05C5A7D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EF707-B0DB-051B-C2F5-E40AA1D5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8D2FC-E913-10F5-0B58-D34C8BA3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D1AF0-DE08-3BB9-732E-88D94958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6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9EB9-123F-1880-BB75-B8645137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121EF-0A39-0FFC-2D18-10EEA5AD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9780A-0B8D-1238-7C66-2EE6DFFA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6E85-5CC7-6F68-8EFB-2E99A634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5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93A9B-75F6-E90E-243B-B053A220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46CCE-F0B2-3A3F-2D37-BF469BAC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AD146-3A69-A268-5FC8-7BE32F41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F3AF-C450-445D-AA48-8B487104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D18E-107B-F566-97ED-B40038002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BBBE7-702E-237B-BB86-5A038740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FA3AF-C5AD-9425-4B04-7426D81A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5EBD-68E2-8680-DBCA-40168361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792ED-A2E9-9FB6-3D57-EA5845E7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2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4875-D352-2B31-8622-FEA96404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35816-F1D2-2944-68B5-D3B108F56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1E657-B235-F1CB-C0EB-F8D9ED3AA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C4F62-FA8D-F235-5FC1-EFA62346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794D4-23F5-5DDC-CF8B-F4368BC6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AA693-1407-B837-0B1B-5793AE7B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48405-162C-1FBF-7342-14DDBA7D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E3441-48C0-141C-EED1-42D116205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029CB-3A00-9550-2F72-24F0B5D5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A3891-8A9B-44C5-BFCA-2FF51A4F3AB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7B30-0481-F09F-524F-84656FD91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C105-B017-2D31-28D6-ED8E84905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95630-ACD2-4445-8285-6F0B38316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5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rintables.com/model/674388-amazon-logo-2000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flickr.com/photos/141573413@N04/2744317419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4DD35BFE-106C-5DE8-E617-7338E4D1260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81" r="-1" b="7484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8E82161-AD43-CB3B-71D0-9E9965106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6344" r="-1" b="7079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6FD83-51F8-8187-5FA1-2F8510C65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  <a:cs typeface="Poppins" panose="00000500000000000000" pitchFamily="2" charset="0"/>
              </a:rPr>
              <a:t>Amazon Sales Analysis </a:t>
            </a:r>
            <a:r>
              <a:rPr lang="en-US" sz="5000" b="1" dirty="0">
                <a:solidFill>
                  <a:schemeClr val="bg1"/>
                </a:solidFill>
                <a:latin typeface="Zilla Slab" pitchFamily="2" charset="0"/>
                <a:ea typeface="Zilla Slab" pitchFamily="2" charset="0"/>
                <a:cs typeface="Poppins" panose="020B0502040204020203" pitchFamily="2" charset="0"/>
              </a:rPr>
              <a:t>Report</a:t>
            </a:r>
            <a:endParaRPr lang="en-IN" sz="5000" b="1" dirty="0">
              <a:solidFill>
                <a:schemeClr val="bg1"/>
              </a:solidFill>
              <a:latin typeface="Zilla Slab" pitchFamily="2" charset="0"/>
              <a:ea typeface="Zilla Slab" pitchFamily="2" charset="0"/>
              <a:cs typeface="Poppins" panose="020B0502040204020203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9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Average Profit by Order Priority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17114-3343-FFBB-7DC7-AC8782CD5678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</a:t>
            </a:r>
            <a:r>
              <a:rPr lang="en-US" sz="2200" b="1"/>
              <a:t>“Average Profit by Order Priority” </a:t>
            </a:r>
            <a:r>
              <a:rPr lang="en-US" sz="2200"/>
              <a:t>pie chart shows: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High Priority (H): </a:t>
            </a:r>
            <a:r>
              <a:rPr lang="en-US" sz="2200"/>
              <a:t>32.5%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Medium (M): </a:t>
            </a:r>
            <a:r>
              <a:rPr lang="en-US" sz="2200"/>
              <a:t>26.6%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Low Priority (L): </a:t>
            </a:r>
            <a:r>
              <a:rPr lang="en-US" sz="2200"/>
              <a:t>23.2%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Critical ©: </a:t>
            </a:r>
            <a:r>
              <a:rPr lang="en-US" sz="2200"/>
              <a:t>17.7%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9BDD76-4836-D9DB-6046-4DE63FBE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7" r="364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Revenue By Reason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C9F7D-BCDB-1993-9719-8EC12296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93" y="2036963"/>
            <a:ext cx="6642367" cy="3387606"/>
          </a:xfrm>
          <a:prstGeom prst="rect">
            <a:avLst/>
          </a:prstGeom>
        </p:spPr>
      </p:pic>
      <p:graphicFrame>
        <p:nvGraphicFramePr>
          <p:cNvPr id="16" name="TextBox 6">
            <a:extLst>
              <a:ext uri="{FF2B5EF4-FFF2-40B4-BE49-F238E27FC236}">
                <a16:creationId xmlns:a16="http://schemas.microsoft.com/office/drawing/2014/main" id="{F017A4C5-9054-C2B3-FC5D-F2D036F5A95E}"/>
              </a:ext>
            </a:extLst>
          </p:cNvPr>
          <p:cNvGraphicFramePr/>
          <p:nvPr/>
        </p:nvGraphicFramePr>
        <p:xfrm>
          <a:off x="630936" y="2660904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100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Profit By Region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7793F-8D9D-6E6A-CA2C-45F43B29F969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Sub-Saharan Africa and Europe: </a:t>
            </a:r>
            <a:r>
              <a:rPr lang="en-US" sz="1700"/>
              <a:t>Generates </a:t>
            </a:r>
            <a:r>
              <a:rPr lang="en-US" sz="1700" b="1"/>
              <a:t>Highest</a:t>
            </a:r>
            <a:r>
              <a:rPr lang="en-US" sz="1700"/>
              <a:t> Profit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Asia, Middle East and North Africa: </a:t>
            </a:r>
            <a:r>
              <a:rPr lang="en-US" sz="1700"/>
              <a:t>Generate </a:t>
            </a:r>
            <a:r>
              <a:rPr lang="en-US" sz="1700" b="1"/>
              <a:t>Moderate </a:t>
            </a:r>
            <a:r>
              <a:rPr lang="en-US" sz="1700"/>
              <a:t>Profit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North America: </a:t>
            </a:r>
            <a:r>
              <a:rPr lang="en-US" sz="1700"/>
              <a:t>Generates </a:t>
            </a:r>
            <a:r>
              <a:rPr lang="en-US" sz="1700" b="1"/>
              <a:t>Lowest</a:t>
            </a:r>
            <a:r>
              <a:rPr lang="en-US" sz="1700"/>
              <a:t> Profit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7D2CF-71D5-14D1-7402-F86957A33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681216"/>
            <a:ext cx="6656832" cy="33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8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Profit by Item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6227A-010F-C59A-B334-5A0F449D2776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Highest Profit: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Cosmetics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Next Highest: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Household items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Office Supplies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Significant Profits: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Clothes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Baby Food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Lowest Profits:</a:t>
            </a:r>
            <a:r>
              <a:rPr lang="en-US" sz="110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Fruits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Meat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ED470-E83B-33B9-3B9F-5FDBC566C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437300"/>
            <a:ext cx="6922008" cy="40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8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Profit Distribution by Sales Channel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06C2C-6DD4-2DC5-5F5C-13CB7E61A85C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Offline Sales: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56.4% of total profit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Online Sales: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43.6% of total profit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Offline sales are more profitable in this scenario.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0705F-5EFC-7608-1506-CB97A3EC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195" y="630936"/>
            <a:ext cx="5275722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0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Revenue: Distribution by Sales Channel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49474-E3D4-04C2-F36F-FE3D770DA3D6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Offline Sales: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57.6% of total revenue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Online Sales: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42.4% of total revenue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Offline sales are the dominant revenue source in this scenario.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EB82F-816A-7F41-76EB-193153E4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371" y="630936"/>
            <a:ext cx="5399370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Revenue By Country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1E34C-F85E-F6EF-C456-B65210323302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Highest Revenue: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Honduras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Lowest Revenue: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Kuwait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Top Five Countries: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Honduras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Myanmar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Djibouti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Turkmenistan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Mexico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27D86-45E0-6A15-8E61-FACF80A8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14" y="1206917"/>
            <a:ext cx="7404885" cy="48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Profit by Country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13D1D-B802-2F5C-0C93-C6AB4C3D602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Highest Revenue: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Djibouti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Lowest Revenue: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Kuwait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Top Five Countries: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Djibouti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 Myanmar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 Pakistan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 Samoa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 Honduras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96AA1-83EA-CFD2-65B0-C85AAA42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422" y="1424344"/>
            <a:ext cx="7469949" cy="44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7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Sold Over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BF109-1AE3-EEFD-6654-675DE689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318759"/>
            <a:ext cx="6702552" cy="3317762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88AFB-6B07-E5A3-9FCB-C7AC4478DABC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2010-2011: </a:t>
            </a:r>
            <a:r>
              <a:rPr lang="en-US" sz="1300"/>
              <a:t>High variability with peaks nearing 10,000 units.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2012: </a:t>
            </a:r>
            <a:r>
              <a:rPr lang="en-US" sz="1300"/>
              <a:t>Drop in peak sales, fewer instances near 10,000 units.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2013: </a:t>
            </a:r>
            <a:r>
              <a:rPr lang="en-US" sz="1300"/>
              <a:t>Increased volatility, highest peaks surpassing previous years.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2014-2015: </a:t>
            </a:r>
            <a:r>
              <a:rPr lang="en-US" sz="1300"/>
              <a:t>Significant fluctuations, high peaks.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2016: </a:t>
            </a:r>
            <a:r>
              <a:rPr lang="en-US" sz="1300"/>
              <a:t>Slight decrease in frequency and height of peak sales.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2017: </a:t>
            </a:r>
            <a:r>
              <a:rPr lang="en-US" sz="1300"/>
              <a:t>Continued fluctuations, one of the highest spikes mid-year.</a:t>
            </a:r>
          </a:p>
        </p:txBody>
      </p:sp>
    </p:spTree>
    <p:extLst>
      <p:ext uri="{BB962C8B-B14F-4D97-AF65-F5344CB8AC3E}">
        <p14:creationId xmlns:p14="http://schemas.microsoft.com/office/powerpoint/2010/main" val="429270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Revenue and Profit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97F98-A54F-6D6A-F449-DA2328D0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883093"/>
            <a:ext cx="6702552" cy="4189094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94544-C1EE-1C71-0997-E9243FCD729B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scatter plot indicates a </a:t>
            </a:r>
            <a:r>
              <a:rPr lang="en-US" b="1"/>
              <a:t>positive relationship</a:t>
            </a:r>
            <a:r>
              <a:rPr lang="en-US"/>
              <a:t> between Total Revenue and Total Profit.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As Total Revenue increases, Total Profit also rises, shown by the upward trend of the data points.</a:t>
            </a:r>
          </a:p>
        </p:txBody>
      </p:sp>
    </p:spTree>
    <p:extLst>
      <p:ext uri="{BB962C8B-B14F-4D97-AF65-F5344CB8AC3E}">
        <p14:creationId xmlns:p14="http://schemas.microsoft.com/office/powerpoint/2010/main" val="409539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5F3B5-ED3C-9FCF-B530-D5207DFA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IN" b="1"/>
              <a:t>Introduction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26A02AE-F7C0-4CBA-B729-BC7940302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58" r="38524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64E7-3843-B4DC-2F11-288CA46E7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/>
              <a:t>In the competitive e-commerce landscape, effective sales management is essential for reducing costs and increasing profits.</a:t>
            </a:r>
          </a:p>
          <a:p>
            <a:r>
              <a:rPr lang="en-US" sz="2000"/>
              <a:t> This project leverages Python and visualization tools to analyze Amazon sales data, uncovering trends and key metrics. </a:t>
            </a:r>
          </a:p>
          <a:p>
            <a:r>
              <a:rPr lang="en-US" sz="2000"/>
              <a:t>By examining monthly and yearly sales patterns, we aim to provide actionable insights into sales performance. </a:t>
            </a:r>
          </a:p>
          <a:p>
            <a:r>
              <a:rPr lang="en-US" sz="2000"/>
              <a:t>These insights will help drive strategic decisions and enhance overall business success.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35914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Units Sold and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95D6A-FCDA-F9CF-E653-62D08E1D146B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scatter plot shows a positive relationship between Units Sold and Total Revenue.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Generally, more units sold lead to higher revenue, but some segments indicate bulk sales at lower prices.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 No significant outliers are present.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F1751-C00F-98CC-EDBA-2AEF61794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381077"/>
            <a:ext cx="6389346" cy="410515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2271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 Between Units Sold and Total Profit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8C20A-4F9A-433D-5A0E-6EFA9BF09407}"/>
              </a:ext>
            </a:extLst>
          </p:cNvPr>
          <p:cNvSpPr txBox="1"/>
          <p:nvPr/>
        </p:nvSpPr>
        <p:spPr>
          <a:xfrm>
            <a:off x="761840" y="2551176"/>
            <a:ext cx="4544762" cy="360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scatter plot shows a </a:t>
            </a:r>
            <a:r>
              <a:rPr lang="en-US" sz="1700" b="1"/>
              <a:t>positive correlation </a:t>
            </a:r>
            <a:r>
              <a:rPr lang="en-US" sz="1700"/>
              <a:t>between units sold and total profit.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Higher sales </a:t>
            </a:r>
            <a:r>
              <a:rPr lang="en-US" sz="1700"/>
              <a:t>generally lead to </a:t>
            </a:r>
            <a:r>
              <a:rPr lang="en-US" sz="1700" b="1"/>
              <a:t>higher profits</a:t>
            </a:r>
            <a:r>
              <a:rPr lang="en-US" sz="1700"/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Categories like </a:t>
            </a:r>
            <a:r>
              <a:rPr lang="en-US" sz="1700" b="1"/>
              <a:t>‘Clothes’ </a:t>
            </a:r>
            <a:r>
              <a:rPr lang="en-US" sz="1700"/>
              <a:t>and </a:t>
            </a:r>
            <a:r>
              <a:rPr lang="en-US" sz="1700" b="1"/>
              <a:t>‘Cosmetics’ </a:t>
            </a:r>
            <a:r>
              <a:rPr lang="en-US" sz="1700"/>
              <a:t>achieve </a:t>
            </a:r>
            <a:r>
              <a:rPr lang="en-US" sz="1700" b="1"/>
              <a:t>high profits </a:t>
            </a:r>
            <a:r>
              <a:rPr lang="en-US" sz="1700"/>
              <a:t>with fewer units sold, indicating higher profit margins.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‘Baby Food’, ‘Cereal’, </a:t>
            </a:r>
            <a:r>
              <a:rPr lang="en-US" sz="1700"/>
              <a:t>and </a:t>
            </a:r>
            <a:r>
              <a:rPr lang="en-US" sz="1700" b="1"/>
              <a:t>‘Beverages’ </a:t>
            </a:r>
            <a:r>
              <a:rPr lang="en-US" sz="1700"/>
              <a:t>show </a:t>
            </a:r>
            <a:r>
              <a:rPr lang="en-US" sz="1700" b="1"/>
              <a:t>wide variability</a:t>
            </a:r>
            <a:r>
              <a:rPr lang="en-US" sz="1700"/>
              <a:t>, while </a:t>
            </a:r>
            <a:r>
              <a:rPr lang="en-US" sz="1700" b="1"/>
              <a:t>‘Meat’ </a:t>
            </a:r>
            <a:r>
              <a:rPr lang="en-US" sz="1700"/>
              <a:t>and </a:t>
            </a:r>
            <a:r>
              <a:rPr lang="en-US" sz="1700" b="1"/>
              <a:t>‘Snacks’ </a:t>
            </a:r>
            <a:r>
              <a:rPr lang="en-US" sz="1700"/>
              <a:t>generate </a:t>
            </a:r>
            <a:r>
              <a:rPr lang="en-US" sz="1700" b="1"/>
              <a:t>lower profits </a:t>
            </a:r>
            <a:r>
              <a:rPr lang="en-US" sz="1700"/>
              <a:t>even at </a:t>
            </a:r>
            <a:r>
              <a:rPr lang="en-US" sz="1700" b="1"/>
              <a:t>higher sales volumes</a:t>
            </a:r>
            <a:r>
              <a:rPr lang="en-US" sz="170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E6D68-E530-9891-7601-3243BECA1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605" y="1865989"/>
            <a:ext cx="6555566" cy="360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1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Visualizing Correlation Matrix of Numeric Columns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2CD7F-9C70-4641-CE7D-4ADAC6029991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Units Sold &amp; Unit Price: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Strong negative correlation (-0.95).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Total Revenue &amp; Total Cost: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Very strong positive correlation (0.98).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Total Revenue &amp; Total Profit: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Strong positive correlation (0.76).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Units Sold &amp; Total Profit: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Moderate positive correlation (0.75).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Unit Price &amp; Total Profit: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Moderate negative correlation (-0.75).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This highlights key relationships between </a:t>
            </a:r>
            <a:r>
              <a:rPr lang="en-US" sz="1300" b="1"/>
              <a:t>sales, pricing, revenue, cost, </a:t>
            </a:r>
            <a:r>
              <a:rPr lang="en-US" sz="1300"/>
              <a:t>and </a:t>
            </a:r>
            <a:r>
              <a:rPr lang="en-US" sz="1300" b="1"/>
              <a:t>profit</a:t>
            </a:r>
            <a:r>
              <a:rPr lang="en-US" sz="130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B3CFD-96FD-F0FB-B725-EEAE9972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077584"/>
            <a:ext cx="6389346" cy="471214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3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ABC18-A2F8-323B-619D-D81CEA6E42E3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To drive Amazon's business growth, </a:t>
            </a:r>
            <a:r>
              <a:rPr lang="en-US" sz="1900" b="1"/>
              <a:t>focus on optimizing inventory and marketing during peak sales months</a:t>
            </a:r>
            <a:r>
              <a:rPr lang="en-US" sz="1900"/>
              <a:t>, and </a:t>
            </a:r>
            <a:r>
              <a:rPr lang="en-US" sz="1900" b="1"/>
              <a:t>replicate successful strategies from past high-performing years</a:t>
            </a:r>
            <a:r>
              <a:rPr lang="en-US" sz="1900"/>
              <a:t> like 2012.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Prioritizing high-margin, high-priority orders</a:t>
            </a:r>
            <a:r>
              <a:rPr lang="en-US" sz="1900"/>
              <a:t> will enhance profitability.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Investing more in regions like Sub-Saharan Africa</a:t>
            </a:r>
            <a:r>
              <a:rPr lang="en-US" sz="1900"/>
              <a:t>, while </a:t>
            </a:r>
            <a:r>
              <a:rPr lang="en-US" sz="1900" b="1"/>
              <a:t>improving strategies in North America</a:t>
            </a:r>
            <a:r>
              <a:rPr lang="en-US" sz="1900"/>
              <a:t>, will leverage regional strengths and address weaknesses.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Concentrating on profitable product lines such as cosmetics</a:t>
            </a:r>
            <a:r>
              <a:rPr lang="en-US" sz="1900"/>
              <a:t>, and </a:t>
            </a:r>
            <a:r>
              <a:rPr lang="en-US" sz="1900" b="1"/>
              <a:t>reassessing low-margin items like fruits and meat</a:t>
            </a:r>
            <a:r>
              <a:rPr lang="en-US" sz="1900"/>
              <a:t>, will optimize the product mix.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Strengthening offline sales channels</a:t>
            </a:r>
            <a:r>
              <a:rPr lang="en-US" sz="1900"/>
              <a:t>, which currently contribute significantly to revenue and profit, is crucial.</a:t>
            </a:r>
          </a:p>
        </p:txBody>
      </p:sp>
    </p:spTree>
    <p:extLst>
      <p:ext uri="{BB962C8B-B14F-4D97-AF65-F5344CB8AC3E}">
        <p14:creationId xmlns:p14="http://schemas.microsoft.com/office/powerpoint/2010/main" val="36215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940D0-1BF5-64D5-977D-DD4873540062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Leveraging positive correlations between key sales metrics</a:t>
            </a:r>
            <a:r>
              <a:rPr lang="en-US" sz="2000"/>
              <a:t> will drive overall business growth and ensure Amazon's continued competitiveness and success.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Developing tailored strategies for top-performing countries like Honduras and Djibouti</a:t>
            </a:r>
            <a:r>
              <a:rPr lang="en-US" sz="2000"/>
              <a:t> and </a:t>
            </a:r>
            <a:r>
              <a:rPr lang="en-US" sz="2000" b="1"/>
              <a:t>addressing challenges in low-performing regions like Kuwait</a:t>
            </a:r>
            <a:r>
              <a:rPr lang="en-US" sz="2000"/>
              <a:t>, will further enhance global performance.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Managing sales variability effectively</a:t>
            </a:r>
            <a:r>
              <a:rPr lang="en-US" sz="2000"/>
              <a:t>, especially during high-variability years, will ensure stability.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Leveraging positive correlations between key sales metrics</a:t>
            </a:r>
            <a:r>
              <a:rPr lang="en-US" sz="2000"/>
              <a:t> will drive overall business growth and ensure Amazon's continued competitiveness and success.</a:t>
            </a:r>
          </a:p>
        </p:txBody>
      </p:sp>
    </p:spTree>
    <p:extLst>
      <p:ext uri="{BB962C8B-B14F-4D97-AF65-F5344CB8AC3E}">
        <p14:creationId xmlns:p14="http://schemas.microsoft.com/office/powerpoint/2010/main" val="513133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CE857-1B91-F401-2115-C7F658F6A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IN" sz="96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BC9A986-49D4-C8E9-D333-6D134D8A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1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36A43-C76C-C57C-0047-5EE4348B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943D4F-7CB4-82B6-DAA3-506F3BFD1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3697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00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99814-CAD7-78C7-31EA-38F85C1D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b="1"/>
              <a:t>Project Objective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4D27AC-5BAF-FBCB-04F7-395E50C0E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64993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93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Metrics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D3B801-02CF-E133-847F-09CC023191C5}"/>
              </a:ext>
            </a:extLst>
          </p:cNvPr>
          <p:cNvSpPr/>
          <p:nvPr/>
        </p:nvSpPr>
        <p:spPr>
          <a:xfrm>
            <a:off x="1188062" y="2427914"/>
            <a:ext cx="2585515" cy="125247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en-IN" sz="225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Total Revenue:</a:t>
            </a:r>
          </a:p>
          <a:p>
            <a:pPr algn="ctr" defTabSz="859536">
              <a:spcAft>
                <a:spcPts val="600"/>
              </a:spcAft>
            </a:pPr>
            <a:r>
              <a:rPr lang="en-IN" sz="3384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$137.35 M</a:t>
            </a:r>
            <a:endParaRPr lang="en-IN" sz="3600" b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D3EE2F-101C-D8F1-6E01-F6524803632D}"/>
              </a:ext>
            </a:extLst>
          </p:cNvPr>
          <p:cNvSpPr/>
          <p:nvPr/>
        </p:nvSpPr>
        <p:spPr>
          <a:xfrm>
            <a:off x="4478265" y="2425169"/>
            <a:ext cx="2585515" cy="125247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en-IN" sz="225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Total Profit:</a:t>
            </a:r>
          </a:p>
          <a:p>
            <a:pPr algn="ctr" defTabSz="859536">
              <a:spcAft>
                <a:spcPts val="600"/>
              </a:spcAft>
            </a:pPr>
            <a:r>
              <a:rPr lang="en-IN" sz="3384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$44.17 M</a:t>
            </a:r>
            <a:endParaRPr lang="en-IN" sz="3600" b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06E544-FF23-7418-052B-D67FF7AF5C08}"/>
              </a:ext>
            </a:extLst>
          </p:cNvPr>
          <p:cNvSpPr/>
          <p:nvPr/>
        </p:nvSpPr>
        <p:spPr>
          <a:xfrm>
            <a:off x="7958654" y="2425169"/>
            <a:ext cx="2585515" cy="125247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en-IN" sz="225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Unit Sold:</a:t>
            </a:r>
          </a:p>
          <a:p>
            <a:pPr algn="ctr" defTabSz="859536">
              <a:spcAft>
                <a:spcPts val="600"/>
              </a:spcAft>
            </a:pPr>
            <a:r>
              <a:rPr lang="en-IN" sz="3384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512871</a:t>
            </a:r>
            <a:endParaRPr lang="en-IN" sz="36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83CB6A-D9E7-16AD-FFE5-FF234061ED46}"/>
              </a:ext>
            </a:extLst>
          </p:cNvPr>
          <p:cNvSpPr/>
          <p:nvPr/>
        </p:nvSpPr>
        <p:spPr>
          <a:xfrm>
            <a:off x="2804834" y="4367803"/>
            <a:ext cx="2623353" cy="125247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en-IN" sz="225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Average Unit Price:</a:t>
            </a:r>
          </a:p>
          <a:p>
            <a:pPr algn="ctr" defTabSz="859536">
              <a:spcAft>
                <a:spcPts val="600"/>
              </a:spcAft>
            </a:pPr>
            <a:r>
              <a:rPr lang="en-IN" sz="3384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$276.76</a:t>
            </a:r>
            <a:endParaRPr lang="en-IN" sz="3600" b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81F52C-9DC2-7916-6BD2-2A97CE5DD742}"/>
              </a:ext>
            </a:extLst>
          </p:cNvPr>
          <p:cNvSpPr/>
          <p:nvPr/>
        </p:nvSpPr>
        <p:spPr>
          <a:xfrm>
            <a:off x="6412720" y="4367803"/>
            <a:ext cx="2585515" cy="125247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9536">
              <a:spcAft>
                <a:spcPts val="600"/>
              </a:spcAft>
            </a:pPr>
            <a:r>
              <a:rPr lang="en-IN" sz="225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Average Unit Cost:</a:t>
            </a:r>
          </a:p>
          <a:p>
            <a:pPr algn="ctr" defTabSz="859536">
              <a:spcAft>
                <a:spcPts val="600"/>
              </a:spcAft>
            </a:pPr>
            <a:r>
              <a:rPr lang="en-IN" sz="3384" b="1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$191.05</a:t>
            </a:r>
            <a:endParaRPr lang="en-IN" sz="3600" b="1"/>
          </a:p>
        </p:txBody>
      </p:sp>
    </p:spTree>
    <p:extLst>
      <p:ext uri="{BB962C8B-B14F-4D97-AF65-F5344CB8AC3E}">
        <p14:creationId xmlns:p14="http://schemas.microsoft.com/office/powerpoint/2010/main" val="124761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Visualizing Sales Trend: Month-Wise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E1184-1DD4-D0B8-64B7-747937BDCAAD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Peak Sales: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February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November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Lowest Sales: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March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August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Sharp Increase: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Jan to Feb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Sharp decline: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Feb to Mar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Nov to Dec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7B3C4-43CF-82EB-0591-5021739A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686560"/>
            <a:ext cx="6440424" cy="342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Visualizing Sales Trend: Year-Wise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053C3-D269-D901-5185-B3E118A776E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Peak Sales Year: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2012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Lowest Sales Year: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 2011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 2016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2010-2011: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Decline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/>
              <a:t>2011-2012: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Sharp increase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F7DF9-475B-5E1E-7099-67FC16A3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6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Visualizing Sales Trend: Yearly Month-Wise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747B1-4A58-F1B9-30EF-78D34D2681A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High Sales Months: </a:t>
            </a:r>
            <a:r>
              <a:rPr lang="en-US" sz="1700"/>
              <a:t>January, February, April, July, and October consistently show high sales across multiple years.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Low Sales Months: </a:t>
            </a:r>
            <a:r>
              <a:rPr lang="en-US" sz="1700"/>
              <a:t>March, May, June, August, and September often have lower sales.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Notable Peaks: </a:t>
            </a:r>
            <a:r>
              <a:rPr lang="en-US" sz="1700"/>
              <a:t>Specific years have unique peaks, such as October in 2010, April and December in 2011,  February in 2012 and July in 2013.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5EB9C-224A-A469-C956-39FB6002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2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1535C-B2FA-485A-D182-A9B9B34B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Visualizing Order Priority Distribution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F963D-905A-5413-76EA-8D73DFB57E8B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</a:t>
            </a:r>
            <a:r>
              <a:rPr lang="en-US" sz="2200" b="1"/>
              <a:t>“Order Priority Distribution” </a:t>
            </a:r>
            <a:r>
              <a:rPr lang="en-US" sz="2200"/>
              <a:t>pie chart shows: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High Priority (H):  </a:t>
            </a:r>
            <a:r>
              <a:rPr lang="en-US" sz="2200"/>
              <a:t>30.0%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Low Priority (L):  </a:t>
            </a:r>
            <a:r>
              <a:rPr lang="en-US" sz="2200"/>
              <a:t>27.0%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Critical ©:  </a:t>
            </a:r>
            <a:r>
              <a:rPr lang="en-US" sz="2200"/>
              <a:t>22.0%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Medium (M):  </a:t>
            </a:r>
            <a:r>
              <a:rPr lang="en-US" sz="2200"/>
              <a:t>21.0%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36B4A-8849-8C22-64F4-C9868382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2" r="4683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6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1144</Words>
  <Application>Microsoft Office PowerPoint</Application>
  <PresentationFormat>Widescreen</PresentationFormat>
  <Paragraphs>203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Zilla Slab</vt:lpstr>
      <vt:lpstr>Office Theme</vt:lpstr>
      <vt:lpstr>Amazon Sales Analysis Report</vt:lpstr>
      <vt:lpstr>Introduction</vt:lpstr>
      <vt:lpstr>Problem Statement</vt:lpstr>
      <vt:lpstr>Project Objective</vt:lpstr>
      <vt:lpstr>Key Metrics</vt:lpstr>
      <vt:lpstr>Visualizing Sales Trend: Month-Wise</vt:lpstr>
      <vt:lpstr>Visualizing Sales Trend: Year-Wise</vt:lpstr>
      <vt:lpstr>Visualizing Sales Trend: Yearly Month-Wise</vt:lpstr>
      <vt:lpstr>Visualizing Order Priority Distribution</vt:lpstr>
      <vt:lpstr>Average Profit by Order Priority</vt:lpstr>
      <vt:lpstr>Total Revenue By Reason</vt:lpstr>
      <vt:lpstr>Total Profit By Region</vt:lpstr>
      <vt:lpstr>Total Profit by Item Type</vt:lpstr>
      <vt:lpstr>Total Profit Distribution by Sales Channel</vt:lpstr>
      <vt:lpstr>Total Revenue: Distribution by Sales Channel</vt:lpstr>
      <vt:lpstr>Total Revenue By Country</vt:lpstr>
      <vt:lpstr>Total Profit by Country</vt:lpstr>
      <vt:lpstr>Unit Sold Over Time</vt:lpstr>
      <vt:lpstr>Relation Between Revenue and Profit</vt:lpstr>
      <vt:lpstr>Relation Between Units Sold and Revenue</vt:lpstr>
      <vt:lpstr>Relation Between Units Sold and Total Profit</vt:lpstr>
      <vt:lpstr>Visualizing Correlation Matrix of Numeric Columns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Kumar Maurya</dc:creator>
  <cp:lastModifiedBy>Rohit Kumar Maurya</cp:lastModifiedBy>
  <cp:revision>10</cp:revision>
  <dcterms:created xsi:type="dcterms:W3CDTF">2024-07-20T10:20:53Z</dcterms:created>
  <dcterms:modified xsi:type="dcterms:W3CDTF">2024-07-30T07:52:56Z</dcterms:modified>
</cp:coreProperties>
</file>