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5" r:id="rId9"/>
    <p:sldId id="313" r:id="rId10"/>
    <p:sldId id="314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FFFF"/>
    <a:srgbClr val="F47D3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A7E-B414-4C24-A1F3-159B6F3853DC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56E07-0245-4B92-9710-8C3A4F4E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2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56E07-0245-4B92-9710-8C3A4F4E76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4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4B49-BD26-A964-0F89-0A7A45AF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D1848-F5E8-5CD3-EA14-FA974B882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90B0-5301-8399-1F85-4551598B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206B-E7B4-5312-A478-447D117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491A-6CF0-4350-7515-C005378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6B2D-6EC0-B490-5ACC-2A11CAFF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23CF-36E3-5946-2C53-412EF634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C453-2A60-ACB0-E604-AF68F0C3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8B94-39B6-0D59-16F8-2A7362AA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FADE-B2A3-9FF4-4484-90DA74D4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2338-F48F-F9E7-9103-3219B4616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1CB9D-8904-A99F-FCBE-2845AEE7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25B8-5FE7-701F-FAA4-8F7630D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8952-7DC6-0C23-20B8-BD977DD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3C29-BBD9-FFF1-A7FD-C2C1CE46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7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7C9-1FF2-15C5-54B9-DC424CD2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EA4F-7792-E8C7-1C05-76A23FB2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AD39-56B8-0026-BCAC-3C216AA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ED69-E110-1F5F-8528-3511638C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9CE-73F5-DC47-EA92-2187438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2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1AA-39D5-C555-0F8B-4F2E3B3E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A63C-58C8-5A4B-40ED-94ABBAD1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C800-00E3-5B25-570B-3D3EE25C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BA97-A707-5AB4-BD95-DDB3C38A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0AB5-096A-63F7-4102-A14A966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E91C-9629-B1E1-DF6F-2309549B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2B69-3727-D2B9-5E2D-54D3B028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A2D-2159-F98D-BA48-56F22B7F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BA8F-C015-5E09-5CF1-5A86E9E3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DDCA-109C-4BEB-A58F-E8E6E5B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D23A-BB52-0DAA-B1D8-B6D1784A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DE62-B89B-E61C-2446-E5A46BA5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0FAE-0BA7-698B-905F-C885ED23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9AA7-E34C-1D41-22E8-649FDD21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6798E-1CA8-77B3-C959-CD00E697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AE23E-F0FE-B720-5850-3B05C5A7D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EF707-B0DB-051B-C2F5-E40AA1D5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8D2FC-E913-10F5-0B58-D34C8BA3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D1AF0-DE08-3BB9-732E-88D94958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EB9-123F-1880-BB75-B8645137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121EF-0A39-0FFC-2D18-10EEA5AD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780A-0B8D-1238-7C66-2EE6DFFA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6E85-5CC7-6F68-8EFB-2E99A634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93A9B-75F6-E90E-243B-B053A220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46CCE-F0B2-3A3F-2D37-BF469BAC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D146-3A69-A268-5FC8-7BE32F4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3AF-C450-445D-AA48-8B487104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D18E-107B-F566-97ED-B4003800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BBE7-702E-237B-BB86-5A038740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A3AF-C5AD-9425-4B04-7426D81A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5EBD-68E2-8680-DBCA-40168361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92ED-A2E9-9FB6-3D57-EA5845E7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4875-D352-2B31-8622-FEA96404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35816-F1D2-2944-68B5-D3B108F5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E657-B235-F1CB-C0EB-F8D9ED3A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4F62-FA8D-F235-5FC1-EFA62346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94D4-23F5-5DDC-CF8B-F4368BC6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A693-1407-B837-0B1B-5793AE7B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8405-162C-1FBF-7342-14DDBA7D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3441-48C0-141C-EED1-42D11620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29CB-3A00-9550-2F72-24F0B5D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7B30-0481-F09F-524F-84656FD9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C105-B017-2D31-28D6-ED8E84905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4AE8F-A310-DF1D-0491-FA6A6C2C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IN" sz="6700" dirty="0" err="1"/>
              <a:t>AtliQ</a:t>
            </a:r>
            <a:r>
              <a:rPr lang="en-IN" sz="6700" dirty="0"/>
              <a:t> Hospitality Analysis Report</a:t>
            </a:r>
          </a:p>
        </p:txBody>
      </p:sp>
      <p:pic>
        <p:nvPicPr>
          <p:cNvPr id="17" name="Picture 16" descr="A logo of a letter a&#10;&#10;Description automatically generated">
            <a:extLst>
              <a:ext uri="{FF2B5EF4-FFF2-40B4-BE49-F238E27FC236}">
                <a16:creationId xmlns:a16="http://schemas.microsoft.com/office/drawing/2014/main" id="{039DCDA0-C55D-B66A-70A9-DCFA1D6E6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62" y="2220914"/>
            <a:ext cx="2621772" cy="24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08FE59B-1234-4592-FE42-E2430A7481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126016"/>
            <a:ext cx="9924680" cy="66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9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CE857-1B91-F401-2115-C7F658F6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IN" sz="96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BC9A986-49D4-C8E9-D333-6D134D8A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12987-B717-E5E0-7314-1F9EC594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 b="1"/>
              <a:t>Introduction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20CF758-49A8-AAC4-97E0-6116F948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A6FB-156A-CC44-A379-7AB4E515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Atliq Grands, a prominent player in the Indian hospitality industry for over 20 years, is facing challenges due to strategic moves by competitors and ineffective management decisions. </a:t>
            </a:r>
          </a:p>
          <a:p>
            <a:r>
              <a:rPr lang="en-US" sz="2000"/>
              <a:t>To regain market share and revenue in the luxury/business hotels category, the managing director has decided to incorporate Business and Data Intelligence. </a:t>
            </a:r>
          </a:p>
          <a:p>
            <a:r>
              <a:rPr lang="en-US" sz="2000"/>
              <a:t>Without an in-house data analytics team, they have hired a third-party service provider to analyze historical data and provide actionable insights. </a:t>
            </a:r>
          </a:p>
          <a:p>
            <a:r>
              <a:rPr lang="en-US" sz="2000"/>
              <a:t>The goal is to leverage data-driven strategies to enhance decision-making and improve overall performance.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829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E8B8-A57A-E579-4821-F5D25DC1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 b="1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0F0F-2045-17D6-34AC-E0692E47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29" r="40574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F23-6C98-A228-09F3-33A5AA8E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Atliq Grands, a chain of five-star hotels across India, is losing market share and revenue in the luxury/business hotels category due to strategic moves from competitors and ineffective decision-making in management. </a:t>
            </a:r>
          </a:p>
          <a:p>
            <a:r>
              <a:rPr lang="en-US" sz="2000"/>
              <a:t>To regain their market share and revenue, the managing director wants to incorporate “Business and Data Intelligence.” </a:t>
            </a:r>
          </a:p>
          <a:p>
            <a:r>
              <a:rPr lang="en-US" sz="2000"/>
              <a:t>However, they lack an in-house data analytics team and have decided to hire a third-party service provider to gain insights from their historical data.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9883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23A9-74DD-446A-4395-70B812E5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IN" sz="4000" b="1"/>
              <a:t>Objective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C5DADAA-599F-5988-3E20-0BDB2743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38" r="22716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0B98-B8F9-B4B9-B8F4-74A3AD41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b="1"/>
              <a:t>Analyze Historical Data: </a:t>
            </a:r>
            <a:r>
              <a:rPr lang="en-US" sz="2000"/>
              <a:t>Utilize historical data to identify trends and patterns in revenue, occupancy rates, and customer ratings.</a:t>
            </a:r>
          </a:p>
          <a:p>
            <a:r>
              <a:rPr lang="en-US" sz="2000" b="1"/>
              <a:t>Strategic Insights: </a:t>
            </a:r>
            <a:r>
              <a:rPr lang="en-US" sz="2000"/>
              <a:t>Provide actionable insights to improve decision-making and strategic planning.</a:t>
            </a:r>
            <a:endParaRPr lang="en-IN" sz="2000"/>
          </a:p>
          <a:p>
            <a:r>
              <a:rPr lang="en-US" sz="2000" b="1"/>
              <a:t>Market Share Recovery: </a:t>
            </a:r>
            <a:r>
              <a:rPr lang="en-US" sz="2000"/>
              <a:t>Develop strategies to regain market share and enhance revenue in the luxury/business hotels category.</a:t>
            </a:r>
          </a:p>
          <a:p>
            <a:r>
              <a:rPr lang="en-US" sz="2000" b="1"/>
              <a:t>Performance Metrics: </a:t>
            </a:r>
            <a:r>
              <a:rPr lang="en-US" sz="2000"/>
              <a:t>Establish key performance indicators (KPIs) to monitor and evaluate the effectiveness of implemented strategies.</a:t>
            </a:r>
          </a:p>
        </p:txBody>
      </p:sp>
    </p:spTree>
    <p:extLst>
      <p:ext uri="{BB962C8B-B14F-4D97-AF65-F5344CB8AC3E}">
        <p14:creationId xmlns:p14="http://schemas.microsoft.com/office/powerpoint/2010/main" val="307635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0C90-0F87-38E9-2906-B4271E5F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1"/>
              <a:t>Details of Data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C5A649C-22F1-AD03-9829-4F80BF43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C534-C19E-4E07-92A7-37C38EE3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200"/>
          </a:p>
          <a:p>
            <a:pPr>
              <a:buFont typeface="Wingdings" panose="05000000000000000000" pitchFamily="2" charset="2"/>
              <a:buChar char="Ø"/>
            </a:pPr>
            <a:r>
              <a:rPr lang="en-IN" sz="2200"/>
              <a:t>The Dataset includes 5 CSV files named as:</a:t>
            </a:r>
          </a:p>
          <a:p>
            <a:pPr marL="0" indent="0">
              <a:buNone/>
            </a:pPr>
            <a:endParaRPr lang="en-IN" sz="2200"/>
          </a:p>
          <a:p>
            <a:pPr marL="971550" lvl="1" indent="-514350">
              <a:buFont typeface="+mj-lt"/>
              <a:buAutoNum type="arabicPeriod"/>
            </a:pPr>
            <a:r>
              <a:rPr lang="en-IN" sz="2200"/>
              <a:t>dim_date.csv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200"/>
              <a:t>dim_hotels.csv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200"/>
              <a:t>dim_rooms.csv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200"/>
              <a:t>fact_aggregated_bookings.csv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200"/>
              <a:t>fact_bookings.csv</a:t>
            </a:r>
          </a:p>
        </p:txBody>
      </p:sp>
    </p:spTree>
    <p:extLst>
      <p:ext uri="{BB962C8B-B14F-4D97-AF65-F5344CB8AC3E}">
        <p14:creationId xmlns:p14="http://schemas.microsoft.com/office/powerpoint/2010/main" val="360654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9080-7F1E-96F2-C0EC-D6902C88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1"/>
              <a:t>Main KPIs</a:t>
            </a:r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2EF17309-3433-3D7D-872F-F1996AD3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97" r="1844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C11-E147-311F-4171-38EEABBF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1700" b="1"/>
              <a:t>Revenue</a:t>
            </a:r>
            <a:r>
              <a:rPr lang="en-IN" sz="1700"/>
              <a:t> - Sum of revenue_realized</a:t>
            </a:r>
          </a:p>
          <a:p>
            <a:endParaRPr lang="en-IN" sz="1700"/>
          </a:p>
          <a:p>
            <a:r>
              <a:rPr lang="en-IN" sz="1700" b="1"/>
              <a:t>Total Bookings </a:t>
            </a:r>
            <a:r>
              <a:rPr lang="en-IN" sz="1700"/>
              <a:t>- </a:t>
            </a:r>
            <a:r>
              <a:rPr lang="en-US" sz="1700"/>
              <a:t>Count of booking_id in fact_bookings</a:t>
            </a:r>
          </a:p>
          <a:p>
            <a:endParaRPr lang="en-US" sz="1700"/>
          </a:p>
          <a:p>
            <a:r>
              <a:rPr lang="en-IN" sz="1700" b="1"/>
              <a:t>Average Rating</a:t>
            </a:r>
            <a:r>
              <a:rPr lang="en-US" sz="1700" b="1"/>
              <a:t> </a:t>
            </a:r>
            <a:r>
              <a:rPr lang="en-US" sz="1700"/>
              <a:t>- Average of ratings_given</a:t>
            </a:r>
          </a:p>
          <a:p>
            <a:endParaRPr lang="en-US" sz="1700"/>
          </a:p>
          <a:p>
            <a:r>
              <a:rPr lang="en-IN" sz="1700" b="1"/>
              <a:t>Total Capacity</a:t>
            </a:r>
            <a:r>
              <a:rPr lang="en-US" sz="1700" b="1"/>
              <a:t> </a:t>
            </a:r>
            <a:r>
              <a:rPr lang="en-US" sz="1700"/>
              <a:t>- Sum of capacity</a:t>
            </a:r>
          </a:p>
          <a:p>
            <a:endParaRPr lang="en-IN" sz="1700"/>
          </a:p>
          <a:p>
            <a:r>
              <a:rPr lang="en-US" sz="1700" b="1"/>
              <a:t>Total Succesful bookings </a:t>
            </a:r>
            <a:r>
              <a:rPr lang="en-US" sz="1700"/>
              <a:t>- Sum of successful_bookings from fact_bookings</a:t>
            </a:r>
          </a:p>
        </p:txBody>
      </p:sp>
    </p:spTree>
    <p:extLst>
      <p:ext uri="{BB962C8B-B14F-4D97-AF65-F5344CB8AC3E}">
        <p14:creationId xmlns:p14="http://schemas.microsoft.com/office/powerpoint/2010/main" val="37699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9080-7F1E-96F2-C0EC-D6902C88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1"/>
              <a:t>Main KPIs</a:t>
            </a:r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5864EF88-28E1-50F6-CF03-DD6DE7CA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16" r="2675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C11-E147-311F-4171-38EEABBF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b="1"/>
              <a:t>Occupancy % </a:t>
            </a:r>
            <a:r>
              <a:rPr lang="en-US" sz="2200"/>
              <a:t>- Ratio of Total Successful Bookings to Total Capacity</a:t>
            </a:r>
          </a:p>
          <a:p>
            <a:endParaRPr lang="en-US" sz="2200"/>
          </a:p>
          <a:p>
            <a:r>
              <a:rPr lang="en-US" sz="2200" b="1"/>
              <a:t>Total Cancelled Bookings </a:t>
            </a:r>
            <a:r>
              <a:rPr lang="en-US" sz="2200"/>
              <a:t>- Count of booking_id in which</a:t>
            </a:r>
          </a:p>
          <a:p>
            <a:pPr marL="0" indent="0">
              <a:buNone/>
            </a:pPr>
            <a:r>
              <a:rPr lang="en-US" sz="2200"/>
              <a:t>   booking_status = "Cancelled“</a:t>
            </a:r>
          </a:p>
          <a:p>
            <a:endParaRPr lang="en-US" sz="2200"/>
          </a:p>
          <a:p>
            <a:r>
              <a:rPr lang="en-US" sz="2200" b="1"/>
              <a:t>Cancellation Rate </a:t>
            </a:r>
            <a:r>
              <a:rPr lang="en-US" sz="2200"/>
              <a:t>- Ratio of 'Total Cancelled Bookings' to 'Total Bookings'</a:t>
            </a:r>
          </a:p>
        </p:txBody>
      </p:sp>
    </p:spTree>
    <p:extLst>
      <p:ext uri="{BB962C8B-B14F-4D97-AF65-F5344CB8AC3E}">
        <p14:creationId xmlns:p14="http://schemas.microsoft.com/office/powerpoint/2010/main" val="388204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DDB76-BC17-2642-5F2B-1D527E7E4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783752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IN" sz="9600" b="1" dirty="0"/>
              <a:t>Dashboard</a:t>
            </a:r>
          </a:p>
        </p:txBody>
      </p:sp>
      <p:pic>
        <p:nvPicPr>
          <p:cNvPr id="6" name="Graphic 5" descr="News">
            <a:extLst>
              <a:ext uri="{FF2B5EF4-FFF2-40B4-BE49-F238E27FC236}">
                <a16:creationId xmlns:a16="http://schemas.microsoft.com/office/drawing/2014/main" id="{112FB312-F956-D184-1EDF-B9C83405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ata report&#10;&#10;Description automatically generated">
            <a:extLst>
              <a:ext uri="{FF2B5EF4-FFF2-40B4-BE49-F238E27FC236}">
                <a16:creationId xmlns:a16="http://schemas.microsoft.com/office/drawing/2014/main" id="{0FA2ED27-CB66-9AC8-29F5-F393795A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68" y="78656"/>
            <a:ext cx="9906246" cy="66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396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AtliQ Hospitality Analysis Report</vt:lpstr>
      <vt:lpstr>Introduction</vt:lpstr>
      <vt:lpstr>Problem Statement</vt:lpstr>
      <vt:lpstr>Objective</vt:lpstr>
      <vt:lpstr>Details of Data</vt:lpstr>
      <vt:lpstr>Main KPIs</vt:lpstr>
      <vt:lpstr>Main KPIs</vt:lpstr>
      <vt:lpstr>Dashboard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 Maurya</dc:creator>
  <cp:lastModifiedBy>Rohit Kumar Maurya</cp:lastModifiedBy>
  <cp:revision>10</cp:revision>
  <dcterms:created xsi:type="dcterms:W3CDTF">2024-07-20T10:20:53Z</dcterms:created>
  <dcterms:modified xsi:type="dcterms:W3CDTF">2024-07-30T07:57:02Z</dcterms:modified>
</cp:coreProperties>
</file>