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80" r:id="rId2"/>
    <p:sldId id="281" r:id="rId3"/>
    <p:sldId id="282" r:id="rId4"/>
    <p:sldId id="283"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301" r:id="rId21"/>
    <p:sldId id="302" r:id="rId22"/>
    <p:sldId id="303" r:id="rId23"/>
    <p:sldId id="304" r:id="rId24"/>
    <p:sldId id="299" r:id="rId25"/>
    <p:sldId id="300" r:id="rId26"/>
    <p:sldId id="305" r:id="rId27"/>
    <p:sldId id="31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9ED5"/>
    <a:srgbClr val="FFFFFF"/>
    <a:srgbClr val="F47D35"/>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5" d="100"/>
          <a:sy n="65" d="100"/>
        </p:scale>
        <p:origin x="7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B20AF8-5E70-4331-B8FA-42B22D3D4C7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C5A8CCB-BE0E-4416-9551-93501C54ED06}">
      <dgm:prSet custT="1"/>
      <dgm:spPr/>
      <dgm:t>
        <a:bodyPr/>
        <a:lstStyle/>
        <a:p>
          <a:pPr algn="just">
            <a:lnSpc>
              <a:spcPct val="100000"/>
            </a:lnSpc>
          </a:pPr>
          <a:r>
            <a:rPr lang="en-US" sz="1800" dirty="0"/>
            <a:t>In today’s data-driven world, the ability to analyze and interpret data is crucial for making informed decisions. This project focuses on the analysis of bird strikes data, which is essential for improving aviation safety.</a:t>
          </a:r>
        </a:p>
      </dgm:t>
    </dgm:pt>
    <dgm:pt modelId="{ED9E58D6-8349-4B39-BA09-3ABA2C2F3845}" type="parTrans" cxnId="{63354972-FF2A-4956-8CFE-3F5C13023724}">
      <dgm:prSet/>
      <dgm:spPr/>
      <dgm:t>
        <a:bodyPr/>
        <a:lstStyle/>
        <a:p>
          <a:endParaRPr lang="en-US"/>
        </a:p>
      </dgm:t>
    </dgm:pt>
    <dgm:pt modelId="{7BB09790-1FD5-4FC5-A9D5-87A0BABC4F05}" type="sibTrans" cxnId="{63354972-FF2A-4956-8CFE-3F5C13023724}">
      <dgm:prSet/>
      <dgm:spPr/>
      <dgm:t>
        <a:bodyPr/>
        <a:lstStyle/>
        <a:p>
          <a:endParaRPr lang="en-US"/>
        </a:p>
      </dgm:t>
    </dgm:pt>
    <dgm:pt modelId="{254C0AC8-0ACC-4E9C-967F-583671855C4D}">
      <dgm:prSet custT="1"/>
      <dgm:spPr/>
      <dgm:t>
        <a:bodyPr/>
        <a:lstStyle/>
        <a:p>
          <a:pPr algn="just">
            <a:lnSpc>
              <a:spcPct val="100000"/>
            </a:lnSpc>
          </a:pPr>
          <a:r>
            <a:rPr lang="en-US" sz="1800" dirty="0"/>
            <a:t>By leveraging data analytics techniques, we aim to uncover patterns and insights that can help mitigate the risks associated with bird strikes.</a:t>
          </a:r>
        </a:p>
      </dgm:t>
    </dgm:pt>
    <dgm:pt modelId="{DA000566-6ECB-46C4-80D0-716245E67F8C}" type="parTrans" cxnId="{7BB18CF8-7CE5-4134-ADBA-171A0E7B2248}">
      <dgm:prSet/>
      <dgm:spPr/>
      <dgm:t>
        <a:bodyPr/>
        <a:lstStyle/>
        <a:p>
          <a:endParaRPr lang="en-US"/>
        </a:p>
      </dgm:t>
    </dgm:pt>
    <dgm:pt modelId="{75228FF4-EE7C-42C2-A631-9AE7F2D330AD}" type="sibTrans" cxnId="{7BB18CF8-7CE5-4134-ADBA-171A0E7B2248}">
      <dgm:prSet/>
      <dgm:spPr/>
      <dgm:t>
        <a:bodyPr/>
        <a:lstStyle/>
        <a:p>
          <a:endParaRPr lang="en-US"/>
        </a:p>
      </dgm:t>
    </dgm:pt>
    <dgm:pt modelId="{39221157-373C-468D-9959-B4A702316F5A}" type="pres">
      <dgm:prSet presAssocID="{7BB20AF8-5E70-4331-B8FA-42B22D3D4C71}" presName="root" presStyleCnt="0">
        <dgm:presLayoutVars>
          <dgm:dir/>
          <dgm:resizeHandles val="exact"/>
        </dgm:presLayoutVars>
      </dgm:prSet>
      <dgm:spPr/>
    </dgm:pt>
    <dgm:pt modelId="{446683D9-798E-4654-AD54-BA6BD8628BB6}" type="pres">
      <dgm:prSet presAssocID="{4C5A8CCB-BE0E-4416-9551-93501C54ED06}" presName="compNode" presStyleCnt="0"/>
      <dgm:spPr/>
    </dgm:pt>
    <dgm:pt modelId="{86D5010A-AF66-417E-9CCB-ABD92080EB31}" type="pres">
      <dgm:prSet presAssocID="{4C5A8CCB-BE0E-4416-9551-93501C54ED06}" presName="bgRect" presStyleLbl="bgShp" presStyleIdx="0" presStyleCnt="2"/>
      <dgm:spPr/>
    </dgm:pt>
    <dgm:pt modelId="{76B42D7F-B431-433A-9FA1-495B3DDC533A}" type="pres">
      <dgm:prSet presAssocID="{4C5A8CCB-BE0E-4416-9551-93501C54ED0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1E212F8F-7747-478D-A825-9F5444C9E6FA}" type="pres">
      <dgm:prSet presAssocID="{4C5A8CCB-BE0E-4416-9551-93501C54ED06}" presName="spaceRect" presStyleCnt="0"/>
      <dgm:spPr/>
    </dgm:pt>
    <dgm:pt modelId="{2A177C22-7461-42D4-B469-4003B03A8DB5}" type="pres">
      <dgm:prSet presAssocID="{4C5A8CCB-BE0E-4416-9551-93501C54ED06}" presName="parTx" presStyleLbl="revTx" presStyleIdx="0" presStyleCnt="2">
        <dgm:presLayoutVars>
          <dgm:chMax val="0"/>
          <dgm:chPref val="0"/>
        </dgm:presLayoutVars>
      </dgm:prSet>
      <dgm:spPr/>
    </dgm:pt>
    <dgm:pt modelId="{9CF15BFA-A3D2-4826-84C6-BE6B8ED5D7A9}" type="pres">
      <dgm:prSet presAssocID="{7BB09790-1FD5-4FC5-A9D5-87A0BABC4F05}" presName="sibTrans" presStyleCnt="0"/>
      <dgm:spPr/>
    </dgm:pt>
    <dgm:pt modelId="{55F9CC44-27BD-4876-921C-C68BC14F9D50}" type="pres">
      <dgm:prSet presAssocID="{254C0AC8-0ACC-4E9C-967F-583671855C4D}" presName="compNode" presStyleCnt="0"/>
      <dgm:spPr/>
    </dgm:pt>
    <dgm:pt modelId="{D43FE7AE-23F8-43E8-91F6-039F6391F7BA}" type="pres">
      <dgm:prSet presAssocID="{254C0AC8-0ACC-4E9C-967F-583671855C4D}" presName="bgRect" presStyleLbl="bgShp" presStyleIdx="1" presStyleCnt="2"/>
      <dgm:spPr/>
    </dgm:pt>
    <dgm:pt modelId="{A7DE535F-EDB0-498B-86E8-6FB4C67F36AA}" type="pres">
      <dgm:prSet presAssocID="{254C0AC8-0ACC-4E9C-967F-583671855C4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65D26354-E317-4FED-9407-36D9FA1BA38B}" type="pres">
      <dgm:prSet presAssocID="{254C0AC8-0ACC-4E9C-967F-583671855C4D}" presName="spaceRect" presStyleCnt="0"/>
      <dgm:spPr/>
    </dgm:pt>
    <dgm:pt modelId="{CE3EFA30-D39F-4581-8D70-9CB3F8004C79}" type="pres">
      <dgm:prSet presAssocID="{254C0AC8-0ACC-4E9C-967F-583671855C4D}" presName="parTx" presStyleLbl="revTx" presStyleIdx="1" presStyleCnt="2">
        <dgm:presLayoutVars>
          <dgm:chMax val="0"/>
          <dgm:chPref val="0"/>
        </dgm:presLayoutVars>
      </dgm:prSet>
      <dgm:spPr/>
    </dgm:pt>
  </dgm:ptLst>
  <dgm:cxnLst>
    <dgm:cxn modelId="{33241013-8355-4103-BEC3-968B3CA18388}" type="presOf" srcId="{4C5A8CCB-BE0E-4416-9551-93501C54ED06}" destId="{2A177C22-7461-42D4-B469-4003B03A8DB5}" srcOrd="0" destOrd="0" presId="urn:microsoft.com/office/officeart/2018/2/layout/IconVerticalSolidList"/>
    <dgm:cxn modelId="{202DB223-4653-4661-AD5B-080932F38BD6}" type="presOf" srcId="{7BB20AF8-5E70-4331-B8FA-42B22D3D4C71}" destId="{39221157-373C-468D-9959-B4A702316F5A}" srcOrd="0" destOrd="0" presId="urn:microsoft.com/office/officeart/2018/2/layout/IconVerticalSolidList"/>
    <dgm:cxn modelId="{63354972-FF2A-4956-8CFE-3F5C13023724}" srcId="{7BB20AF8-5E70-4331-B8FA-42B22D3D4C71}" destId="{4C5A8CCB-BE0E-4416-9551-93501C54ED06}" srcOrd="0" destOrd="0" parTransId="{ED9E58D6-8349-4B39-BA09-3ABA2C2F3845}" sibTransId="{7BB09790-1FD5-4FC5-A9D5-87A0BABC4F05}"/>
    <dgm:cxn modelId="{112B7C93-F3AD-4B21-B66E-F887AB931EB8}" type="presOf" srcId="{254C0AC8-0ACC-4E9C-967F-583671855C4D}" destId="{CE3EFA30-D39F-4581-8D70-9CB3F8004C79}" srcOrd="0" destOrd="0" presId="urn:microsoft.com/office/officeart/2018/2/layout/IconVerticalSolidList"/>
    <dgm:cxn modelId="{7BB18CF8-7CE5-4134-ADBA-171A0E7B2248}" srcId="{7BB20AF8-5E70-4331-B8FA-42B22D3D4C71}" destId="{254C0AC8-0ACC-4E9C-967F-583671855C4D}" srcOrd="1" destOrd="0" parTransId="{DA000566-6ECB-46C4-80D0-716245E67F8C}" sibTransId="{75228FF4-EE7C-42C2-A631-9AE7F2D330AD}"/>
    <dgm:cxn modelId="{087D65AF-826B-4554-93BF-B5745CFE7940}" type="presParOf" srcId="{39221157-373C-468D-9959-B4A702316F5A}" destId="{446683D9-798E-4654-AD54-BA6BD8628BB6}" srcOrd="0" destOrd="0" presId="urn:microsoft.com/office/officeart/2018/2/layout/IconVerticalSolidList"/>
    <dgm:cxn modelId="{FDBC936E-203F-44E9-AC53-BE1A26227081}" type="presParOf" srcId="{446683D9-798E-4654-AD54-BA6BD8628BB6}" destId="{86D5010A-AF66-417E-9CCB-ABD92080EB31}" srcOrd="0" destOrd="0" presId="urn:microsoft.com/office/officeart/2018/2/layout/IconVerticalSolidList"/>
    <dgm:cxn modelId="{2834E07D-4438-4641-8A4B-1E0DAEB83628}" type="presParOf" srcId="{446683D9-798E-4654-AD54-BA6BD8628BB6}" destId="{76B42D7F-B431-433A-9FA1-495B3DDC533A}" srcOrd="1" destOrd="0" presId="urn:microsoft.com/office/officeart/2018/2/layout/IconVerticalSolidList"/>
    <dgm:cxn modelId="{7FB4FEF8-7C9F-40DA-9864-C5EAE2ACCE5C}" type="presParOf" srcId="{446683D9-798E-4654-AD54-BA6BD8628BB6}" destId="{1E212F8F-7747-478D-A825-9F5444C9E6FA}" srcOrd="2" destOrd="0" presId="urn:microsoft.com/office/officeart/2018/2/layout/IconVerticalSolidList"/>
    <dgm:cxn modelId="{E8B307A5-90AA-49D4-B35D-37DCF2F7B6F9}" type="presParOf" srcId="{446683D9-798E-4654-AD54-BA6BD8628BB6}" destId="{2A177C22-7461-42D4-B469-4003B03A8DB5}" srcOrd="3" destOrd="0" presId="urn:microsoft.com/office/officeart/2018/2/layout/IconVerticalSolidList"/>
    <dgm:cxn modelId="{75E8D75F-6DCD-4E24-BCB7-93DF371A80F1}" type="presParOf" srcId="{39221157-373C-468D-9959-B4A702316F5A}" destId="{9CF15BFA-A3D2-4826-84C6-BE6B8ED5D7A9}" srcOrd="1" destOrd="0" presId="urn:microsoft.com/office/officeart/2018/2/layout/IconVerticalSolidList"/>
    <dgm:cxn modelId="{345A60E0-27D8-4356-9DBB-32D5EB42AC2C}" type="presParOf" srcId="{39221157-373C-468D-9959-B4A702316F5A}" destId="{55F9CC44-27BD-4876-921C-C68BC14F9D50}" srcOrd="2" destOrd="0" presId="urn:microsoft.com/office/officeart/2018/2/layout/IconVerticalSolidList"/>
    <dgm:cxn modelId="{D6BF2337-33FF-48CE-9052-B47455A5594A}" type="presParOf" srcId="{55F9CC44-27BD-4876-921C-C68BC14F9D50}" destId="{D43FE7AE-23F8-43E8-91F6-039F6391F7BA}" srcOrd="0" destOrd="0" presId="urn:microsoft.com/office/officeart/2018/2/layout/IconVerticalSolidList"/>
    <dgm:cxn modelId="{16F5C71B-8522-4C1D-BD39-80ADDC4A41A0}" type="presParOf" srcId="{55F9CC44-27BD-4876-921C-C68BC14F9D50}" destId="{A7DE535F-EDB0-498B-86E8-6FB4C67F36AA}" srcOrd="1" destOrd="0" presId="urn:microsoft.com/office/officeart/2018/2/layout/IconVerticalSolidList"/>
    <dgm:cxn modelId="{F9FF09BC-CF21-4B2C-9256-1D7762680053}" type="presParOf" srcId="{55F9CC44-27BD-4876-921C-C68BC14F9D50}" destId="{65D26354-E317-4FED-9407-36D9FA1BA38B}" srcOrd="2" destOrd="0" presId="urn:microsoft.com/office/officeart/2018/2/layout/IconVerticalSolidList"/>
    <dgm:cxn modelId="{88B81027-215E-4D33-8FA3-A5634862A873}" type="presParOf" srcId="{55F9CC44-27BD-4876-921C-C68BC14F9D50}" destId="{CE3EFA30-D39F-4581-8D70-9CB3F8004C7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D5010A-AF66-417E-9CCB-ABD92080EB31}">
      <dsp:nvSpPr>
        <dsp:cNvPr id="0" name=""/>
        <dsp:cNvSpPr/>
      </dsp:nvSpPr>
      <dsp:spPr>
        <a:xfrm>
          <a:off x="0" y="377784"/>
          <a:ext cx="7363946" cy="14258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B42D7F-B431-433A-9FA1-495B3DDC533A}">
      <dsp:nvSpPr>
        <dsp:cNvPr id="0" name=""/>
        <dsp:cNvSpPr/>
      </dsp:nvSpPr>
      <dsp:spPr>
        <a:xfrm>
          <a:off x="431313" y="698595"/>
          <a:ext cx="784206" cy="7842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177C22-7461-42D4-B469-4003B03A8DB5}">
      <dsp:nvSpPr>
        <dsp:cNvPr id="0" name=""/>
        <dsp:cNvSpPr/>
      </dsp:nvSpPr>
      <dsp:spPr>
        <a:xfrm>
          <a:off x="1646833" y="377784"/>
          <a:ext cx="5717112" cy="1425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900" tIns="150900" rIns="150900" bIns="150900" numCol="1" spcCol="1270" anchor="ctr" anchorCtr="0">
          <a:noAutofit/>
        </a:bodyPr>
        <a:lstStyle/>
        <a:p>
          <a:pPr marL="0" lvl="0" indent="0" algn="just" defTabSz="800100">
            <a:lnSpc>
              <a:spcPct val="100000"/>
            </a:lnSpc>
            <a:spcBef>
              <a:spcPct val="0"/>
            </a:spcBef>
            <a:spcAft>
              <a:spcPct val="35000"/>
            </a:spcAft>
            <a:buNone/>
          </a:pPr>
          <a:r>
            <a:rPr lang="en-US" sz="1800" kern="1200" dirty="0"/>
            <a:t>In today’s data-driven world, the ability to analyze and interpret data is crucial for making informed decisions. This project focuses on the analysis of bird strikes data, which is essential for improving aviation safety.</a:t>
          </a:r>
        </a:p>
      </dsp:txBody>
      <dsp:txXfrm>
        <a:off x="1646833" y="377784"/>
        <a:ext cx="5717112" cy="1425830"/>
      </dsp:txXfrm>
    </dsp:sp>
    <dsp:sp modelId="{D43FE7AE-23F8-43E8-91F6-039F6391F7BA}">
      <dsp:nvSpPr>
        <dsp:cNvPr id="0" name=""/>
        <dsp:cNvSpPr/>
      </dsp:nvSpPr>
      <dsp:spPr>
        <a:xfrm>
          <a:off x="0" y="2096091"/>
          <a:ext cx="7363946" cy="14258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DE535F-EDB0-498B-86E8-6FB4C67F36AA}">
      <dsp:nvSpPr>
        <dsp:cNvPr id="0" name=""/>
        <dsp:cNvSpPr/>
      </dsp:nvSpPr>
      <dsp:spPr>
        <a:xfrm>
          <a:off x="431313" y="2416903"/>
          <a:ext cx="784206" cy="7842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3EFA30-D39F-4581-8D70-9CB3F8004C79}">
      <dsp:nvSpPr>
        <dsp:cNvPr id="0" name=""/>
        <dsp:cNvSpPr/>
      </dsp:nvSpPr>
      <dsp:spPr>
        <a:xfrm>
          <a:off x="1646833" y="2096091"/>
          <a:ext cx="5717112" cy="1425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900" tIns="150900" rIns="150900" bIns="150900" numCol="1" spcCol="1270" anchor="ctr" anchorCtr="0">
          <a:noAutofit/>
        </a:bodyPr>
        <a:lstStyle/>
        <a:p>
          <a:pPr marL="0" lvl="0" indent="0" algn="just" defTabSz="800100">
            <a:lnSpc>
              <a:spcPct val="100000"/>
            </a:lnSpc>
            <a:spcBef>
              <a:spcPct val="0"/>
            </a:spcBef>
            <a:spcAft>
              <a:spcPct val="35000"/>
            </a:spcAft>
            <a:buNone/>
          </a:pPr>
          <a:r>
            <a:rPr lang="en-US" sz="1800" kern="1200" dirty="0"/>
            <a:t>By leveraging data analytics techniques, we aim to uncover patterns and insights that can help mitigate the risks associated with bird strikes.</a:t>
          </a:r>
        </a:p>
      </dsp:txBody>
      <dsp:txXfrm>
        <a:off x="1646833" y="2096091"/>
        <a:ext cx="5717112" cy="142583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115A7E-B414-4C24-A1F3-159B6F3853DC}" type="datetimeFigureOut">
              <a:rPr lang="en-IN" smtClean="0"/>
              <a:t>30-07-2024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356E07-0245-4B92-9710-8C3A4F4E76A2}" type="slidenum">
              <a:rPr lang="en-IN" smtClean="0"/>
              <a:t>‹#›</a:t>
            </a:fld>
            <a:endParaRPr lang="en-IN"/>
          </a:p>
        </p:txBody>
      </p:sp>
    </p:spTree>
    <p:extLst>
      <p:ext uri="{BB962C8B-B14F-4D97-AF65-F5344CB8AC3E}">
        <p14:creationId xmlns:p14="http://schemas.microsoft.com/office/powerpoint/2010/main" val="473823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D4B49-BD26-A964-0F89-0A7A45AF5B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D8D1848-F5E8-5CD3-EA14-FA974B882B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C590B0-5301-8399-1F85-4551598B538B}"/>
              </a:ext>
            </a:extLst>
          </p:cNvPr>
          <p:cNvSpPr>
            <a:spLocks noGrp="1"/>
          </p:cNvSpPr>
          <p:nvPr>
            <p:ph type="dt" sz="half" idx="10"/>
          </p:nvPr>
        </p:nvSpPr>
        <p:spPr/>
        <p:txBody>
          <a:bodyPr/>
          <a:lstStyle/>
          <a:p>
            <a:fld id="{9BBA3891-8A9B-44C5-BFCA-2FF51A4F3ABB}" type="datetimeFigureOut">
              <a:rPr lang="en-IN" smtClean="0"/>
              <a:t>30-07-2024</a:t>
            </a:fld>
            <a:endParaRPr lang="en-IN"/>
          </a:p>
        </p:txBody>
      </p:sp>
      <p:sp>
        <p:nvSpPr>
          <p:cNvPr id="5" name="Footer Placeholder 4">
            <a:extLst>
              <a:ext uri="{FF2B5EF4-FFF2-40B4-BE49-F238E27FC236}">
                <a16:creationId xmlns:a16="http://schemas.microsoft.com/office/drawing/2014/main" id="{28AD206B-E7B4-5312-A478-447D11719C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80491A-6CF0-4350-7515-C0053780AC4B}"/>
              </a:ext>
            </a:extLst>
          </p:cNvPr>
          <p:cNvSpPr>
            <a:spLocks noGrp="1"/>
          </p:cNvSpPr>
          <p:nvPr>
            <p:ph type="sldNum" sz="quarter" idx="12"/>
          </p:nvPr>
        </p:nvSpPr>
        <p:spPr/>
        <p:txBody>
          <a:bodyPr/>
          <a:lstStyle/>
          <a:p>
            <a:fld id="{ED395630-ACD2-4445-8285-6F0B38316BA4}" type="slidenum">
              <a:rPr lang="en-IN" smtClean="0"/>
              <a:t>‹#›</a:t>
            </a:fld>
            <a:endParaRPr lang="en-IN"/>
          </a:p>
        </p:txBody>
      </p:sp>
    </p:spTree>
    <p:extLst>
      <p:ext uri="{BB962C8B-B14F-4D97-AF65-F5344CB8AC3E}">
        <p14:creationId xmlns:p14="http://schemas.microsoft.com/office/powerpoint/2010/main" val="383401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C6B2D-6EC0-B490-5ACC-2A11CAFF4B7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BA23CF-36E3-5946-2C53-412EF63471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EEC453-2A60-ACB0-E604-AF68F0C31BC5}"/>
              </a:ext>
            </a:extLst>
          </p:cNvPr>
          <p:cNvSpPr>
            <a:spLocks noGrp="1"/>
          </p:cNvSpPr>
          <p:nvPr>
            <p:ph type="dt" sz="half" idx="10"/>
          </p:nvPr>
        </p:nvSpPr>
        <p:spPr/>
        <p:txBody>
          <a:bodyPr/>
          <a:lstStyle/>
          <a:p>
            <a:fld id="{9BBA3891-8A9B-44C5-BFCA-2FF51A4F3ABB}" type="datetimeFigureOut">
              <a:rPr lang="en-IN" smtClean="0"/>
              <a:t>30-07-2024</a:t>
            </a:fld>
            <a:endParaRPr lang="en-IN"/>
          </a:p>
        </p:txBody>
      </p:sp>
      <p:sp>
        <p:nvSpPr>
          <p:cNvPr id="5" name="Footer Placeholder 4">
            <a:extLst>
              <a:ext uri="{FF2B5EF4-FFF2-40B4-BE49-F238E27FC236}">
                <a16:creationId xmlns:a16="http://schemas.microsoft.com/office/drawing/2014/main" id="{27508B94-39B6-0D59-16F8-2A7362AA98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EBFADE-B2A3-9FF4-4484-90DA74D4BAB3}"/>
              </a:ext>
            </a:extLst>
          </p:cNvPr>
          <p:cNvSpPr>
            <a:spLocks noGrp="1"/>
          </p:cNvSpPr>
          <p:nvPr>
            <p:ph type="sldNum" sz="quarter" idx="12"/>
          </p:nvPr>
        </p:nvSpPr>
        <p:spPr/>
        <p:txBody>
          <a:bodyPr/>
          <a:lstStyle/>
          <a:p>
            <a:fld id="{ED395630-ACD2-4445-8285-6F0B38316BA4}" type="slidenum">
              <a:rPr lang="en-IN" smtClean="0"/>
              <a:t>‹#›</a:t>
            </a:fld>
            <a:endParaRPr lang="en-IN"/>
          </a:p>
        </p:txBody>
      </p:sp>
    </p:spTree>
    <p:extLst>
      <p:ext uri="{BB962C8B-B14F-4D97-AF65-F5344CB8AC3E}">
        <p14:creationId xmlns:p14="http://schemas.microsoft.com/office/powerpoint/2010/main" val="2363687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2D2338-F48F-F9E7-9103-3219B4616F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A1CB9D-8904-A99F-FCBE-2845AEE74B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1D25B8-5FE7-701F-FAA4-8F7630D95221}"/>
              </a:ext>
            </a:extLst>
          </p:cNvPr>
          <p:cNvSpPr>
            <a:spLocks noGrp="1"/>
          </p:cNvSpPr>
          <p:nvPr>
            <p:ph type="dt" sz="half" idx="10"/>
          </p:nvPr>
        </p:nvSpPr>
        <p:spPr/>
        <p:txBody>
          <a:bodyPr/>
          <a:lstStyle/>
          <a:p>
            <a:fld id="{9BBA3891-8A9B-44C5-BFCA-2FF51A4F3ABB}" type="datetimeFigureOut">
              <a:rPr lang="en-IN" smtClean="0"/>
              <a:t>30-07-2024</a:t>
            </a:fld>
            <a:endParaRPr lang="en-IN"/>
          </a:p>
        </p:txBody>
      </p:sp>
      <p:sp>
        <p:nvSpPr>
          <p:cNvPr id="5" name="Footer Placeholder 4">
            <a:extLst>
              <a:ext uri="{FF2B5EF4-FFF2-40B4-BE49-F238E27FC236}">
                <a16:creationId xmlns:a16="http://schemas.microsoft.com/office/drawing/2014/main" id="{4F488952-7DC6-0C23-20B8-BD977DD601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0F3C29-BBD9-FFF1-A7FD-C2C1CE46CB5D}"/>
              </a:ext>
            </a:extLst>
          </p:cNvPr>
          <p:cNvSpPr>
            <a:spLocks noGrp="1"/>
          </p:cNvSpPr>
          <p:nvPr>
            <p:ph type="sldNum" sz="quarter" idx="12"/>
          </p:nvPr>
        </p:nvSpPr>
        <p:spPr/>
        <p:txBody>
          <a:bodyPr/>
          <a:lstStyle/>
          <a:p>
            <a:fld id="{ED395630-ACD2-4445-8285-6F0B38316BA4}" type="slidenum">
              <a:rPr lang="en-IN" smtClean="0"/>
              <a:t>‹#›</a:t>
            </a:fld>
            <a:endParaRPr lang="en-IN"/>
          </a:p>
        </p:txBody>
      </p:sp>
    </p:spTree>
    <p:extLst>
      <p:ext uri="{BB962C8B-B14F-4D97-AF65-F5344CB8AC3E}">
        <p14:creationId xmlns:p14="http://schemas.microsoft.com/office/powerpoint/2010/main" val="756472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F77C9-1FF2-15C5-54B9-DC424CD2E9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D8EA4F-7792-E8C7-1C05-76A23FB224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07AD39-56B8-0026-BCAC-3C216AAA31EA}"/>
              </a:ext>
            </a:extLst>
          </p:cNvPr>
          <p:cNvSpPr>
            <a:spLocks noGrp="1"/>
          </p:cNvSpPr>
          <p:nvPr>
            <p:ph type="dt" sz="half" idx="10"/>
          </p:nvPr>
        </p:nvSpPr>
        <p:spPr/>
        <p:txBody>
          <a:bodyPr/>
          <a:lstStyle/>
          <a:p>
            <a:fld id="{9BBA3891-8A9B-44C5-BFCA-2FF51A4F3ABB}" type="datetimeFigureOut">
              <a:rPr lang="en-IN" smtClean="0"/>
              <a:t>30-07-2024</a:t>
            </a:fld>
            <a:endParaRPr lang="en-IN"/>
          </a:p>
        </p:txBody>
      </p:sp>
      <p:sp>
        <p:nvSpPr>
          <p:cNvPr id="5" name="Footer Placeholder 4">
            <a:extLst>
              <a:ext uri="{FF2B5EF4-FFF2-40B4-BE49-F238E27FC236}">
                <a16:creationId xmlns:a16="http://schemas.microsoft.com/office/drawing/2014/main" id="{D1F0ED69-E110-1F5F-8528-3511638C97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CBC9CE-73F5-DC47-EA92-21874383BC77}"/>
              </a:ext>
            </a:extLst>
          </p:cNvPr>
          <p:cNvSpPr>
            <a:spLocks noGrp="1"/>
          </p:cNvSpPr>
          <p:nvPr>
            <p:ph type="sldNum" sz="quarter" idx="12"/>
          </p:nvPr>
        </p:nvSpPr>
        <p:spPr/>
        <p:txBody>
          <a:bodyPr/>
          <a:lstStyle/>
          <a:p>
            <a:fld id="{ED395630-ACD2-4445-8285-6F0B38316BA4}" type="slidenum">
              <a:rPr lang="en-IN" smtClean="0"/>
              <a:t>‹#›</a:t>
            </a:fld>
            <a:endParaRPr lang="en-IN"/>
          </a:p>
        </p:txBody>
      </p:sp>
    </p:spTree>
    <p:extLst>
      <p:ext uri="{BB962C8B-B14F-4D97-AF65-F5344CB8AC3E}">
        <p14:creationId xmlns:p14="http://schemas.microsoft.com/office/powerpoint/2010/main" val="2916623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B01AA-39D5-C555-0F8B-4F2E3B3E7D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4E2A63C-58C8-5A4B-40ED-94ABBAD1DA8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7EC800-00E3-5B25-570B-3D3EE25CD43C}"/>
              </a:ext>
            </a:extLst>
          </p:cNvPr>
          <p:cNvSpPr>
            <a:spLocks noGrp="1"/>
          </p:cNvSpPr>
          <p:nvPr>
            <p:ph type="dt" sz="half" idx="10"/>
          </p:nvPr>
        </p:nvSpPr>
        <p:spPr/>
        <p:txBody>
          <a:bodyPr/>
          <a:lstStyle/>
          <a:p>
            <a:fld id="{9BBA3891-8A9B-44C5-BFCA-2FF51A4F3ABB}" type="datetimeFigureOut">
              <a:rPr lang="en-IN" smtClean="0"/>
              <a:t>30-07-2024</a:t>
            </a:fld>
            <a:endParaRPr lang="en-IN"/>
          </a:p>
        </p:txBody>
      </p:sp>
      <p:sp>
        <p:nvSpPr>
          <p:cNvPr id="5" name="Footer Placeholder 4">
            <a:extLst>
              <a:ext uri="{FF2B5EF4-FFF2-40B4-BE49-F238E27FC236}">
                <a16:creationId xmlns:a16="http://schemas.microsoft.com/office/drawing/2014/main" id="{FC2BBA97-A707-5AB4-BD95-DDB3C38A0D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510AB5-096A-63F7-4102-A14A96670540}"/>
              </a:ext>
            </a:extLst>
          </p:cNvPr>
          <p:cNvSpPr>
            <a:spLocks noGrp="1"/>
          </p:cNvSpPr>
          <p:nvPr>
            <p:ph type="sldNum" sz="quarter" idx="12"/>
          </p:nvPr>
        </p:nvSpPr>
        <p:spPr/>
        <p:txBody>
          <a:bodyPr/>
          <a:lstStyle/>
          <a:p>
            <a:fld id="{ED395630-ACD2-4445-8285-6F0B38316BA4}" type="slidenum">
              <a:rPr lang="en-IN" smtClean="0"/>
              <a:t>‹#›</a:t>
            </a:fld>
            <a:endParaRPr lang="en-IN"/>
          </a:p>
        </p:txBody>
      </p:sp>
    </p:spTree>
    <p:extLst>
      <p:ext uri="{BB962C8B-B14F-4D97-AF65-F5344CB8AC3E}">
        <p14:creationId xmlns:p14="http://schemas.microsoft.com/office/powerpoint/2010/main" val="1774460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6E91C-9629-B1E1-DF6F-2309549B45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AA2B69-3727-D2B9-5E2D-54D3B028B1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2D4DA2D-2159-F98D-BA48-56F22B7F71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339BA8F-C015-5E09-5CF1-5A86E9E3A358}"/>
              </a:ext>
            </a:extLst>
          </p:cNvPr>
          <p:cNvSpPr>
            <a:spLocks noGrp="1"/>
          </p:cNvSpPr>
          <p:nvPr>
            <p:ph type="dt" sz="half" idx="10"/>
          </p:nvPr>
        </p:nvSpPr>
        <p:spPr/>
        <p:txBody>
          <a:bodyPr/>
          <a:lstStyle/>
          <a:p>
            <a:fld id="{9BBA3891-8A9B-44C5-BFCA-2FF51A4F3ABB}" type="datetimeFigureOut">
              <a:rPr lang="en-IN" smtClean="0"/>
              <a:t>30-07-2024</a:t>
            </a:fld>
            <a:endParaRPr lang="en-IN"/>
          </a:p>
        </p:txBody>
      </p:sp>
      <p:sp>
        <p:nvSpPr>
          <p:cNvPr id="6" name="Footer Placeholder 5">
            <a:extLst>
              <a:ext uri="{FF2B5EF4-FFF2-40B4-BE49-F238E27FC236}">
                <a16:creationId xmlns:a16="http://schemas.microsoft.com/office/drawing/2014/main" id="{E412DDCA-109C-4BEB-A58F-E8E6E5BD91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1DD23A-BB52-0DAA-B1D8-B6D1784AABFB}"/>
              </a:ext>
            </a:extLst>
          </p:cNvPr>
          <p:cNvSpPr>
            <a:spLocks noGrp="1"/>
          </p:cNvSpPr>
          <p:nvPr>
            <p:ph type="sldNum" sz="quarter" idx="12"/>
          </p:nvPr>
        </p:nvSpPr>
        <p:spPr/>
        <p:txBody>
          <a:bodyPr/>
          <a:lstStyle/>
          <a:p>
            <a:fld id="{ED395630-ACD2-4445-8285-6F0B38316BA4}" type="slidenum">
              <a:rPr lang="en-IN" smtClean="0"/>
              <a:t>‹#›</a:t>
            </a:fld>
            <a:endParaRPr lang="en-IN"/>
          </a:p>
        </p:txBody>
      </p:sp>
    </p:spTree>
    <p:extLst>
      <p:ext uri="{BB962C8B-B14F-4D97-AF65-F5344CB8AC3E}">
        <p14:creationId xmlns:p14="http://schemas.microsoft.com/office/powerpoint/2010/main" val="2996259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6DE62-B89B-E61C-2446-E5A46BA5713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DA0FAE-0BA7-698B-905F-C885ED232D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D29AA7-E34C-1D41-22E8-649FDD215A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16798E-1CA8-77B3-C959-CD00E69750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4AE23E-F0FE-B720-5850-3B05C5A7DF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57EF707-B0DB-051B-C2F5-E40AA1D5BF43}"/>
              </a:ext>
            </a:extLst>
          </p:cNvPr>
          <p:cNvSpPr>
            <a:spLocks noGrp="1"/>
          </p:cNvSpPr>
          <p:nvPr>
            <p:ph type="dt" sz="half" idx="10"/>
          </p:nvPr>
        </p:nvSpPr>
        <p:spPr/>
        <p:txBody>
          <a:bodyPr/>
          <a:lstStyle/>
          <a:p>
            <a:fld id="{9BBA3891-8A9B-44C5-BFCA-2FF51A4F3ABB}" type="datetimeFigureOut">
              <a:rPr lang="en-IN" smtClean="0"/>
              <a:t>30-07-2024</a:t>
            </a:fld>
            <a:endParaRPr lang="en-IN"/>
          </a:p>
        </p:txBody>
      </p:sp>
      <p:sp>
        <p:nvSpPr>
          <p:cNvPr id="8" name="Footer Placeholder 7">
            <a:extLst>
              <a:ext uri="{FF2B5EF4-FFF2-40B4-BE49-F238E27FC236}">
                <a16:creationId xmlns:a16="http://schemas.microsoft.com/office/drawing/2014/main" id="{65A8D2FC-E913-10F5-0B58-D34C8BA334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DFD1AF0-DE08-3BB9-732E-88D94958349B}"/>
              </a:ext>
            </a:extLst>
          </p:cNvPr>
          <p:cNvSpPr>
            <a:spLocks noGrp="1"/>
          </p:cNvSpPr>
          <p:nvPr>
            <p:ph type="sldNum" sz="quarter" idx="12"/>
          </p:nvPr>
        </p:nvSpPr>
        <p:spPr/>
        <p:txBody>
          <a:bodyPr/>
          <a:lstStyle/>
          <a:p>
            <a:fld id="{ED395630-ACD2-4445-8285-6F0B38316BA4}" type="slidenum">
              <a:rPr lang="en-IN" smtClean="0"/>
              <a:t>‹#›</a:t>
            </a:fld>
            <a:endParaRPr lang="en-IN"/>
          </a:p>
        </p:txBody>
      </p:sp>
    </p:spTree>
    <p:extLst>
      <p:ext uri="{BB962C8B-B14F-4D97-AF65-F5344CB8AC3E}">
        <p14:creationId xmlns:p14="http://schemas.microsoft.com/office/powerpoint/2010/main" val="2699763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79EB9-123F-1880-BB75-B864513798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5A121EF-0A39-0FFC-2D18-10EEA5AD3695}"/>
              </a:ext>
            </a:extLst>
          </p:cNvPr>
          <p:cNvSpPr>
            <a:spLocks noGrp="1"/>
          </p:cNvSpPr>
          <p:nvPr>
            <p:ph type="dt" sz="half" idx="10"/>
          </p:nvPr>
        </p:nvSpPr>
        <p:spPr/>
        <p:txBody>
          <a:bodyPr/>
          <a:lstStyle/>
          <a:p>
            <a:fld id="{9BBA3891-8A9B-44C5-BFCA-2FF51A4F3ABB}" type="datetimeFigureOut">
              <a:rPr lang="en-IN" smtClean="0"/>
              <a:t>30-07-2024</a:t>
            </a:fld>
            <a:endParaRPr lang="en-IN"/>
          </a:p>
        </p:txBody>
      </p:sp>
      <p:sp>
        <p:nvSpPr>
          <p:cNvPr id="4" name="Footer Placeholder 3">
            <a:extLst>
              <a:ext uri="{FF2B5EF4-FFF2-40B4-BE49-F238E27FC236}">
                <a16:creationId xmlns:a16="http://schemas.microsoft.com/office/drawing/2014/main" id="{B319780A-0B8D-1238-7C66-2EE6DFFA3A0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C116E85-5CC7-6F68-8EFB-2E99A634D50A}"/>
              </a:ext>
            </a:extLst>
          </p:cNvPr>
          <p:cNvSpPr>
            <a:spLocks noGrp="1"/>
          </p:cNvSpPr>
          <p:nvPr>
            <p:ph type="sldNum" sz="quarter" idx="12"/>
          </p:nvPr>
        </p:nvSpPr>
        <p:spPr/>
        <p:txBody>
          <a:bodyPr/>
          <a:lstStyle/>
          <a:p>
            <a:fld id="{ED395630-ACD2-4445-8285-6F0B38316BA4}" type="slidenum">
              <a:rPr lang="en-IN" smtClean="0"/>
              <a:t>‹#›</a:t>
            </a:fld>
            <a:endParaRPr lang="en-IN"/>
          </a:p>
        </p:txBody>
      </p:sp>
    </p:spTree>
    <p:extLst>
      <p:ext uri="{BB962C8B-B14F-4D97-AF65-F5344CB8AC3E}">
        <p14:creationId xmlns:p14="http://schemas.microsoft.com/office/powerpoint/2010/main" val="3516550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D93A9B-75F6-E90E-243B-B053A22094BB}"/>
              </a:ext>
            </a:extLst>
          </p:cNvPr>
          <p:cNvSpPr>
            <a:spLocks noGrp="1"/>
          </p:cNvSpPr>
          <p:nvPr>
            <p:ph type="dt" sz="half" idx="10"/>
          </p:nvPr>
        </p:nvSpPr>
        <p:spPr/>
        <p:txBody>
          <a:bodyPr/>
          <a:lstStyle/>
          <a:p>
            <a:fld id="{9BBA3891-8A9B-44C5-BFCA-2FF51A4F3ABB}" type="datetimeFigureOut">
              <a:rPr lang="en-IN" smtClean="0"/>
              <a:t>30-07-2024</a:t>
            </a:fld>
            <a:endParaRPr lang="en-IN"/>
          </a:p>
        </p:txBody>
      </p:sp>
      <p:sp>
        <p:nvSpPr>
          <p:cNvPr id="3" name="Footer Placeholder 2">
            <a:extLst>
              <a:ext uri="{FF2B5EF4-FFF2-40B4-BE49-F238E27FC236}">
                <a16:creationId xmlns:a16="http://schemas.microsoft.com/office/drawing/2014/main" id="{C7546CCE-F0B2-3A3F-2D37-BF469BACA65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2AD146-3A69-A268-5FC8-7BE32F41621B}"/>
              </a:ext>
            </a:extLst>
          </p:cNvPr>
          <p:cNvSpPr>
            <a:spLocks noGrp="1"/>
          </p:cNvSpPr>
          <p:nvPr>
            <p:ph type="sldNum" sz="quarter" idx="12"/>
          </p:nvPr>
        </p:nvSpPr>
        <p:spPr/>
        <p:txBody>
          <a:bodyPr/>
          <a:lstStyle/>
          <a:p>
            <a:fld id="{ED395630-ACD2-4445-8285-6F0B38316BA4}" type="slidenum">
              <a:rPr lang="en-IN" smtClean="0"/>
              <a:t>‹#›</a:t>
            </a:fld>
            <a:endParaRPr lang="en-IN"/>
          </a:p>
        </p:txBody>
      </p:sp>
    </p:spTree>
    <p:extLst>
      <p:ext uri="{BB962C8B-B14F-4D97-AF65-F5344CB8AC3E}">
        <p14:creationId xmlns:p14="http://schemas.microsoft.com/office/powerpoint/2010/main" val="4156892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DF3AF-C450-445D-AA48-8B48710453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62D18E-107B-F566-97ED-B400380026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0CBBBE7-702E-237B-BB86-5A0387400E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9FA3AF-C5AD-9425-4B04-7426D81A44F7}"/>
              </a:ext>
            </a:extLst>
          </p:cNvPr>
          <p:cNvSpPr>
            <a:spLocks noGrp="1"/>
          </p:cNvSpPr>
          <p:nvPr>
            <p:ph type="dt" sz="half" idx="10"/>
          </p:nvPr>
        </p:nvSpPr>
        <p:spPr/>
        <p:txBody>
          <a:bodyPr/>
          <a:lstStyle/>
          <a:p>
            <a:fld id="{9BBA3891-8A9B-44C5-BFCA-2FF51A4F3ABB}" type="datetimeFigureOut">
              <a:rPr lang="en-IN" smtClean="0"/>
              <a:t>30-07-2024</a:t>
            </a:fld>
            <a:endParaRPr lang="en-IN"/>
          </a:p>
        </p:txBody>
      </p:sp>
      <p:sp>
        <p:nvSpPr>
          <p:cNvPr id="6" name="Footer Placeholder 5">
            <a:extLst>
              <a:ext uri="{FF2B5EF4-FFF2-40B4-BE49-F238E27FC236}">
                <a16:creationId xmlns:a16="http://schemas.microsoft.com/office/drawing/2014/main" id="{AAAA5EBD-68E2-8680-DBCA-4016836127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4792ED-A2E9-9FB6-3D57-EA5845E747DF}"/>
              </a:ext>
            </a:extLst>
          </p:cNvPr>
          <p:cNvSpPr>
            <a:spLocks noGrp="1"/>
          </p:cNvSpPr>
          <p:nvPr>
            <p:ph type="sldNum" sz="quarter" idx="12"/>
          </p:nvPr>
        </p:nvSpPr>
        <p:spPr/>
        <p:txBody>
          <a:bodyPr/>
          <a:lstStyle/>
          <a:p>
            <a:fld id="{ED395630-ACD2-4445-8285-6F0B38316BA4}" type="slidenum">
              <a:rPr lang="en-IN" smtClean="0"/>
              <a:t>‹#›</a:t>
            </a:fld>
            <a:endParaRPr lang="en-IN"/>
          </a:p>
        </p:txBody>
      </p:sp>
    </p:spTree>
    <p:extLst>
      <p:ext uri="{BB962C8B-B14F-4D97-AF65-F5344CB8AC3E}">
        <p14:creationId xmlns:p14="http://schemas.microsoft.com/office/powerpoint/2010/main" val="631522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54875-D352-2B31-8622-FEA96404CD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BC35816-F1D2-2944-68B5-D3B108F562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F01E657-B235-F1CB-C0EB-F8D9ED3AAC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DC4F62-FA8D-F235-5FC1-EFA623461662}"/>
              </a:ext>
            </a:extLst>
          </p:cNvPr>
          <p:cNvSpPr>
            <a:spLocks noGrp="1"/>
          </p:cNvSpPr>
          <p:nvPr>
            <p:ph type="dt" sz="half" idx="10"/>
          </p:nvPr>
        </p:nvSpPr>
        <p:spPr/>
        <p:txBody>
          <a:bodyPr/>
          <a:lstStyle/>
          <a:p>
            <a:fld id="{9BBA3891-8A9B-44C5-BFCA-2FF51A4F3ABB}" type="datetimeFigureOut">
              <a:rPr lang="en-IN" smtClean="0"/>
              <a:t>30-07-2024</a:t>
            </a:fld>
            <a:endParaRPr lang="en-IN"/>
          </a:p>
        </p:txBody>
      </p:sp>
      <p:sp>
        <p:nvSpPr>
          <p:cNvPr id="6" name="Footer Placeholder 5">
            <a:extLst>
              <a:ext uri="{FF2B5EF4-FFF2-40B4-BE49-F238E27FC236}">
                <a16:creationId xmlns:a16="http://schemas.microsoft.com/office/drawing/2014/main" id="{2F8794D4-23F5-5DDC-CF8B-F4368BC6C1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5AA693-1407-B837-0B1B-5793AE7B7EAA}"/>
              </a:ext>
            </a:extLst>
          </p:cNvPr>
          <p:cNvSpPr>
            <a:spLocks noGrp="1"/>
          </p:cNvSpPr>
          <p:nvPr>
            <p:ph type="sldNum" sz="quarter" idx="12"/>
          </p:nvPr>
        </p:nvSpPr>
        <p:spPr/>
        <p:txBody>
          <a:bodyPr/>
          <a:lstStyle/>
          <a:p>
            <a:fld id="{ED395630-ACD2-4445-8285-6F0B38316BA4}" type="slidenum">
              <a:rPr lang="en-IN" smtClean="0"/>
              <a:t>‹#›</a:t>
            </a:fld>
            <a:endParaRPr lang="en-IN"/>
          </a:p>
        </p:txBody>
      </p:sp>
    </p:spTree>
    <p:extLst>
      <p:ext uri="{BB962C8B-B14F-4D97-AF65-F5344CB8AC3E}">
        <p14:creationId xmlns:p14="http://schemas.microsoft.com/office/powerpoint/2010/main" val="1692651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048405-162C-1FBF-7342-14DDBA7DEF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6E3441-48C0-141C-EED1-42D1162057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029CB-3A00-9550-2F72-24F0B5D5A6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BBA3891-8A9B-44C5-BFCA-2FF51A4F3ABB}" type="datetimeFigureOut">
              <a:rPr lang="en-IN" smtClean="0"/>
              <a:t>30-07-2024</a:t>
            </a:fld>
            <a:endParaRPr lang="en-IN"/>
          </a:p>
        </p:txBody>
      </p:sp>
      <p:sp>
        <p:nvSpPr>
          <p:cNvPr id="5" name="Footer Placeholder 4">
            <a:extLst>
              <a:ext uri="{FF2B5EF4-FFF2-40B4-BE49-F238E27FC236}">
                <a16:creationId xmlns:a16="http://schemas.microsoft.com/office/drawing/2014/main" id="{289D7B30-0481-F09F-524F-84656FD913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4F80C105-B017-2D31-28D6-ED8E84905B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D395630-ACD2-4445-8285-6F0B38316BA4}" type="slidenum">
              <a:rPr lang="en-IN" smtClean="0"/>
              <a:t>‹#›</a:t>
            </a:fld>
            <a:endParaRPr lang="en-IN"/>
          </a:p>
        </p:txBody>
      </p:sp>
    </p:spTree>
    <p:extLst>
      <p:ext uri="{BB962C8B-B14F-4D97-AF65-F5344CB8AC3E}">
        <p14:creationId xmlns:p14="http://schemas.microsoft.com/office/powerpoint/2010/main" val="1861507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Triangle 21">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3586FF-7F39-BFE6-39C8-E55B5570BA62}"/>
              </a:ext>
            </a:extLst>
          </p:cNvPr>
          <p:cNvSpPr>
            <a:spLocks noGrp="1"/>
          </p:cNvSpPr>
          <p:nvPr>
            <p:ph type="title"/>
          </p:nvPr>
        </p:nvSpPr>
        <p:spPr>
          <a:xfrm>
            <a:off x="1285241" y="1008993"/>
            <a:ext cx="9231410" cy="3542045"/>
          </a:xfrm>
        </p:spPr>
        <p:txBody>
          <a:bodyPr vert="horz" lIns="91440" tIns="45720" rIns="91440" bIns="45720" rtlCol="0" anchor="b">
            <a:normAutofit/>
          </a:bodyPr>
          <a:lstStyle/>
          <a:p>
            <a:r>
              <a:rPr lang="en-US" sz="6300" kern="1200" dirty="0">
                <a:solidFill>
                  <a:schemeClr val="tx1"/>
                </a:solidFill>
                <a:latin typeface="+mj-lt"/>
                <a:ea typeface="+mj-ea"/>
                <a:cs typeface="+mj-cs"/>
              </a:rPr>
              <a:t>Data Analytics Project Report: </a:t>
            </a:r>
            <a:r>
              <a:rPr lang="en-US" sz="6300" b="1" kern="1200" dirty="0">
                <a:solidFill>
                  <a:schemeClr val="tx1"/>
                </a:solidFill>
                <a:latin typeface="+mj-lt"/>
                <a:ea typeface="+mj-ea"/>
                <a:cs typeface="+mj-cs"/>
              </a:rPr>
              <a:t>Analyzing Bird </a:t>
            </a:r>
            <a:r>
              <a:rPr lang="en-US" sz="6300" b="1" kern="1200" dirty="0">
                <a:latin typeface="+mj-lt"/>
                <a:ea typeface="+mj-ea"/>
                <a:cs typeface="+mj-cs"/>
              </a:rPr>
              <a:t>Strikes</a:t>
            </a:r>
            <a:r>
              <a:rPr lang="en-US" sz="6300" b="1" kern="1200" dirty="0">
                <a:solidFill>
                  <a:schemeClr val="tx1"/>
                </a:solidFill>
                <a:latin typeface="+mj-lt"/>
                <a:ea typeface="+mj-ea"/>
                <a:cs typeface="+mj-cs"/>
              </a:rPr>
              <a:t> Data (2000-2011)</a:t>
            </a:r>
          </a:p>
        </p:txBody>
      </p:sp>
    </p:spTree>
    <p:extLst>
      <p:ext uri="{BB962C8B-B14F-4D97-AF65-F5344CB8AC3E}">
        <p14:creationId xmlns:p14="http://schemas.microsoft.com/office/powerpoint/2010/main" val="4161184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BEE582-4267-68E7-3D29-80411BA5E9D8}"/>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b="1" kern="1200">
                <a:solidFill>
                  <a:schemeClr val="tx1"/>
                </a:solidFill>
                <a:latin typeface="+mj-lt"/>
                <a:ea typeface="+mj-ea"/>
                <a:cs typeface="+mj-cs"/>
              </a:rPr>
              <a:t>Top 50 Airports with Most Bird Strikes</a:t>
            </a:r>
          </a:p>
        </p:txBody>
      </p:sp>
      <p:sp>
        <p:nvSpPr>
          <p:cNvPr id="29" name="Rectangle 28">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showing the number of flights&#10;&#10;Description automatically generated">
            <a:extLst>
              <a:ext uri="{FF2B5EF4-FFF2-40B4-BE49-F238E27FC236}">
                <a16:creationId xmlns:a16="http://schemas.microsoft.com/office/drawing/2014/main" id="{15EC262C-DF2E-D5DE-E5F1-1013C4D1DE5B}"/>
              </a:ext>
            </a:extLst>
          </p:cNvPr>
          <p:cNvPicPr>
            <a:picLocks noGrp="1" noChangeAspect="1"/>
          </p:cNvPicPr>
          <p:nvPr>
            <p:ph idx="1"/>
          </p:nvPr>
        </p:nvPicPr>
        <p:blipFill>
          <a:blip r:embed="rId2"/>
          <a:stretch>
            <a:fillRect/>
          </a:stretch>
        </p:blipFill>
        <p:spPr>
          <a:xfrm>
            <a:off x="545238" y="972759"/>
            <a:ext cx="7608304" cy="4983438"/>
          </a:xfrm>
          <a:prstGeom prst="rect">
            <a:avLst/>
          </a:prstGeom>
        </p:spPr>
      </p:pic>
      <p:sp>
        <p:nvSpPr>
          <p:cNvPr id="28" name="Rectangle 27">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3327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6FD7672-78BE-4D6F-A711-2CDB79B52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ight Triangle 14">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C9A76E-7475-14B3-C948-ED3E12997DF0}"/>
              </a:ext>
            </a:extLst>
          </p:cNvPr>
          <p:cNvSpPr>
            <a:spLocks noGrp="1"/>
          </p:cNvSpPr>
          <p:nvPr>
            <p:ph type="title"/>
          </p:nvPr>
        </p:nvSpPr>
        <p:spPr>
          <a:xfrm>
            <a:off x="8029293" y="806364"/>
            <a:ext cx="3354636" cy="2847413"/>
          </a:xfrm>
        </p:spPr>
        <p:txBody>
          <a:bodyPr vert="horz" lIns="91440" tIns="45720" rIns="91440" bIns="45720" rtlCol="0" anchor="b">
            <a:normAutofit/>
          </a:bodyPr>
          <a:lstStyle/>
          <a:p>
            <a:r>
              <a:rPr lang="en-US" sz="5100" b="1" kern="1200">
                <a:solidFill>
                  <a:schemeClr val="tx1"/>
                </a:solidFill>
                <a:latin typeface="+mj-lt"/>
                <a:ea typeface="+mj-ea"/>
                <a:cs typeface="+mj-cs"/>
              </a:rPr>
              <a:t>Yearly Cost Due to Bird Strikes</a:t>
            </a:r>
          </a:p>
        </p:txBody>
      </p:sp>
      <p:sp>
        <p:nvSpPr>
          <p:cNvPr id="6" name="TextBox 5">
            <a:extLst>
              <a:ext uri="{FF2B5EF4-FFF2-40B4-BE49-F238E27FC236}">
                <a16:creationId xmlns:a16="http://schemas.microsoft.com/office/drawing/2014/main" id="{2DD9380B-A032-D286-88D2-530422D271AD}"/>
              </a:ext>
            </a:extLst>
          </p:cNvPr>
          <p:cNvSpPr txBox="1"/>
          <p:nvPr/>
        </p:nvSpPr>
        <p:spPr>
          <a:xfrm>
            <a:off x="8029293" y="3703250"/>
            <a:ext cx="2435507" cy="1122750"/>
          </a:xfrm>
          <a:prstGeom prst="rect">
            <a:avLst/>
          </a:prstGeom>
        </p:spPr>
        <p:txBody>
          <a:bodyPr vert="horz" lIns="91440" tIns="45720" rIns="91440" bIns="45720" rtlCol="0" anchor="t">
            <a:normAutofit/>
          </a:bodyPr>
          <a:lstStyle/>
          <a:p>
            <a:pPr>
              <a:lnSpc>
                <a:spcPct val="90000"/>
              </a:lnSpc>
              <a:spcBef>
                <a:spcPts val="1000"/>
              </a:spcBef>
            </a:pPr>
            <a:r>
              <a:rPr lang="en-US" sz="1900" kern="1200" dirty="0">
                <a:solidFill>
                  <a:schemeClr val="tx1"/>
                </a:solidFill>
                <a:latin typeface="+mn-lt"/>
                <a:ea typeface="+mn-ea"/>
                <a:cs typeface="+mn-cs"/>
              </a:rPr>
              <a:t> The cost spike notably in </a:t>
            </a:r>
            <a:r>
              <a:rPr lang="en-US" sz="1900" b="1" kern="1200" dirty="0">
                <a:solidFill>
                  <a:schemeClr val="tx1"/>
                </a:solidFill>
                <a:latin typeface="+mn-lt"/>
                <a:ea typeface="+mn-ea"/>
                <a:cs typeface="+mn-cs"/>
              </a:rPr>
              <a:t>2001, 2003, 2006</a:t>
            </a:r>
            <a:r>
              <a:rPr lang="en-US" sz="1900" kern="1200" dirty="0">
                <a:solidFill>
                  <a:schemeClr val="tx1"/>
                </a:solidFill>
                <a:latin typeface="+mn-lt"/>
                <a:ea typeface="+mn-ea"/>
                <a:cs typeface="+mn-cs"/>
              </a:rPr>
              <a:t> and </a:t>
            </a:r>
            <a:r>
              <a:rPr lang="en-US" sz="1900" b="1" kern="1200" dirty="0">
                <a:solidFill>
                  <a:schemeClr val="tx1"/>
                </a:solidFill>
                <a:latin typeface="+mn-lt"/>
                <a:ea typeface="+mn-ea"/>
                <a:cs typeface="+mn-cs"/>
              </a:rPr>
              <a:t>2011  </a:t>
            </a:r>
          </a:p>
        </p:txBody>
      </p:sp>
      <p:pic>
        <p:nvPicPr>
          <p:cNvPr id="5" name="Content Placeholder 4">
            <a:extLst>
              <a:ext uri="{FF2B5EF4-FFF2-40B4-BE49-F238E27FC236}">
                <a16:creationId xmlns:a16="http://schemas.microsoft.com/office/drawing/2014/main" id="{18B7CC09-8CF9-EC79-4D10-E895511D4A75}"/>
              </a:ext>
            </a:extLst>
          </p:cNvPr>
          <p:cNvPicPr>
            <a:picLocks noGrp="1" noChangeAspect="1"/>
          </p:cNvPicPr>
          <p:nvPr>
            <p:ph idx="1"/>
          </p:nvPr>
        </p:nvPicPr>
        <p:blipFill>
          <a:blip r:embed="rId2"/>
          <a:stretch>
            <a:fillRect/>
          </a:stretch>
        </p:blipFill>
        <p:spPr>
          <a:xfrm>
            <a:off x="1296558" y="1801903"/>
            <a:ext cx="5604636" cy="3236676"/>
          </a:xfrm>
          <a:prstGeom prst="rect">
            <a:avLst/>
          </a:prstGeom>
        </p:spPr>
      </p:pic>
    </p:spTree>
    <p:extLst>
      <p:ext uri="{BB962C8B-B14F-4D97-AF65-F5344CB8AC3E}">
        <p14:creationId xmlns:p14="http://schemas.microsoft.com/office/powerpoint/2010/main" val="3712390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6FD7672-78BE-4D6F-A711-2CDB79B52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662" y="323519"/>
            <a:ext cx="4323899" cy="6212748"/>
          </a:xfrm>
          <a:custGeom>
            <a:avLst/>
            <a:gdLst>
              <a:gd name="connsiteX0" fmla="*/ 0 w 4323899"/>
              <a:gd name="connsiteY0" fmla="*/ 0 h 6212748"/>
              <a:gd name="connsiteX1" fmla="*/ 742501 w 4323899"/>
              <a:gd name="connsiteY1" fmla="*/ 0 h 6212748"/>
              <a:gd name="connsiteX2" fmla="*/ 4323899 w 4323899"/>
              <a:gd name="connsiteY2" fmla="*/ 0 h 6212748"/>
              <a:gd name="connsiteX3" fmla="*/ 4323899 w 4323899"/>
              <a:gd name="connsiteY3" fmla="*/ 2864954 h 6212748"/>
              <a:gd name="connsiteX4" fmla="*/ 880454 w 4323899"/>
              <a:gd name="connsiteY4" fmla="*/ 6212748 h 6212748"/>
              <a:gd name="connsiteX5" fmla="*/ 0 w 4323899"/>
              <a:gd name="connsiteY5" fmla="*/ 6212748 h 6212748"/>
              <a:gd name="connsiteX6" fmla="*/ 0 w 4323899"/>
              <a:gd name="connsiteY6" fmla="*/ 6210962 h 621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23899" h="6212748">
                <a:moveTo>
                  <a:pt x="0" y="0"/>
                </a:moveTo>
                <a:lnTo>
                  <a:pt x="742501" y="0"/>
                </a:lnTo>
                <a:lnTo>
                  <a:pt x="4323899" y="0"/>
                </a:lnTo>
                <a:lnTo>
                  <a:pt x="4323899" y="2864954"/>
                </a:lnTo>
                <a:lnTo>
                  <a:pt x="880454" y="6212748"/>
                </a:lnTo>
                <a:lnTo>
                  <a:pt x="0" y="6212748"/>
                </a:lnTo>
                <a:lnTo>
                  <a:pt x="0" y="6210962"/>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ight Triangle 14">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4A62647B-1222-407C-8740-5A497612B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B3380A-9B3A-5138-07D3-8EE00B4D67F1}"/>
              </a:ext>
            </a:extLst>
          </p:cNvPr>
          <p:cNvSpPr>
            <a:spLocks noGrp="1"/>
          </p:cNvSpPr>
          <p:nvPr>
            <p:ph type="title"/>
          </p:nvPr>
        </p:nvSpPr>
        <p:spPr>
          <a:xfrm>
            <a:off x="8029293" y="806364"/>
            <a:ext cx="3354636" cy="2847413"/>
          </a:xfrm>
        </p:spPr>
        <p:txBody>
          <a:bodyPr vert="horz" lIns="91440" tIns="45720" rIns="91440" bIns="45720" rtlCol="0" anchor="b">
            <a:normAutofit/>
          </a:bodyPr>
          <a:lstStyle/>
          <a:p>
            <a:r>
              <a:rPr lang="en-US" sz="3800" b="1" kern="1200">
                <a:solidFill>
                  <a:schemeClr val="tx1"/>
                </a:solidFill>
                <a:latin typeface="+mj-lt"/>
                <a:ea typeface="+mj-ea"/>
                <a:cs typeface="+mj-cs"/>
              </a:rPr>
              <a:t>Distribution of the Altitude at the time of Bird Strikes</a:t>
            </a:r>
          </a:p>
        </p:txBody>
      </p:sp>
      <p:sp>
        <p:nvSpPr>
          <p:cNvPr id="6" name="TextBox 5">
            <a:extLst>
              <a:ext uri="{FF2B5EF4-FFF2-40B4-BE49-F238E27FC236}">
                <a16:creationId xmlns:a16="http://schemas.microsoft.com/office/drawing/2014/main" id="{6BCB5B9E-E788-A67C-A037-A62C53B9C283}"/>
              </a:ext>
            </a:extLst>
          </p:cNvPr>
          <p:cNvSpPr txBox="1"/>
          <p:nvPr/>
        </p:nvSpPr>
        <p:spPr>
          <a:xfrm>
            <a:off x="8029293" y="3703250"/>
            <a:ext cx="2550217" cy="1122750"/>
          </a:xfrm>
          <a:prstGeom prst="rect">
            <a:avLst/>
          </a:prstGeom>
        </p:spPr>
        <p:txBody>
          <a:bodyPr vert="horz" lIns="91440" tIns="45720" rIns="91440" bIns="45720" rtlCol="0" anchor="t">
            <a:normAutofit/>
          </a:bodyPr>
          <a:lstStyle/>
          <a:p>
            <a:pPr algn="just">
              <a:lnSpc>
                <a:spcPct val="90000"/>
              </a:lnSpc>
              <a:spcBef>
                <a:spcPts val="1000"/>
              </a:spcBef>
            </a:pPr>
            <a:r>
              <a:rPr lang="en-US" sz="1700" kern="1200" dirty="0">
                <a:solidFill>
                  <a:schemeClr val="tx1"/>
                </a:solidFill>
                <a:latin typeface="+mn-lt"/>
                <a:ea typeface="+mn-ea"/>
                <a:cs typeface="+mn-cs"/>
              </a:rPr>
              <a:t> Mostly Altitude of the Airplane between </a:t>
            </a:r>
            <a:r>
              <a:rPr lang="en-US" sz="1700" b="1" kern="1200" dirty="0">
                <a:solidFill>
                  <a:schemeClr val="tx1"/>
                </a:solidFill>
                <a:latin typeface="+mn-lt"/>
                <a:ea typeface="+mn-ea"/>
                <a:cs typeface="+mn-cs"/>
              </a:rPr>
              <a:t>0-2000</a:t>
            </a:r>
            <a:r>
              <a:rPr lang="en-US" sz="1700" kern="1200" dirty="0">
                <a:solidFill>
                  <a:schemeClr val="tx1"/>
                </a:solidFill>
                <a:latin typeface="+mn-lt"/>
                <a:ea typeface="+mn-ea"/>
                <a:cs typeface="+mn-cs"/>
              </a:rPr>
              <a:t> when the Bird Strikes</a:t>
            </a:r>
          </a:p>
        </p:txBody>
      </p:sp>
      <p:pic>
        <p:nvPicPr>
          <p:cNvPr id="5" name="Content Placeholder 4" descr="A graph with numbers and a number of people&#10;&#10;Description automatically generated with medium confidence">
            <a:extLst>
              <a:ext uri="{FF2B5EF4-FFF2-40B4-BE49-F238E27FC236}">
                <a16:creationId xmlns:a16="http://schemas.microsoft.com/office/drawing/2014/main" id="{5F0117E9-42C1-BED7-B892-E77D73D4E2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6558" y="1949024"/>
            <a:ext cx="5604636" cy="2942433"/>
          </a:xfrm>
          <a:prstGeom prst="rect">
            <a:avLst/>
          </a:prstGeom>
        </p:spPr>
      </p:pic>
    </p:spTree>
    <p:extLst>
      <p:ext uri="{BB962C8B-B14F-4D97-AF65-F5344CB8AC3E}">
        <p14:creationId xmlns:p14="http://schemas.microsoft.com/office/powerpoint/2010/main" val="2135371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2FE479-4DFE-F388-F24D-B66FB9E9C4DD}"/>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b="1" kern="1200">
                <a:solidFill>
                  <a:schemeClr val="tx1"/>
                </a:solidFill>
                <a:latin typeface="+mj-lt"/>
                <a:ea typeface="+mj-ea"/>
                <a:cs typeface="+mj-cs"/>
              </a:rPr>
              <a:t>Phase of Flight at the Time of Bird Strikes</a:t>
            </a:r>
          </a:p>
        </p:txBody>
      </p:sp>
      <p:sp>
        <p:nvSpPr>
          <p:cNvPr id="26" name="Rectangle 25">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14321B4-81F7-E187-3EB1-3747376FF473}"/>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marL="285750" indent="-228600" algn="just">
              <a:lnSpc>
                <a:spcPct val="90000"/>
              </a:lnSpc>
              <a:spcAft>
                <a:spcPts val="600"/>
              </a:spcAft>
              <a:buFont typeface="Arial" panose="020B0604020202020204" pitchFamily="34" charset="0"/>
              <a:buChar char="•"/>
            </a:pPr>
            <a:r>
              <a:rPr lang="en-US" dirty="0"/>
              <a:t>The </a:t>
            </a:r>
            <a:r>
              <a:rPr lang="en-US" b="1" dirty="0"/>
              <a:t>highest</a:t>
            </a:r>
            <a:r>
              <a:rPr lang="en-US" dirty="0"/>
              <a:t> number of bird strikes occur during the </a:t>
            </a:r>
            <a:r>
              <a:rPr lang="en-US" b="1" dirty="0"/>
              <a:t>approach phase</a:t>
            </a:r>
            <a:r>
              <a:rPr lang="en-US" dirty="0"/>
              <a:t>, with </a:t>
            </a:r>
            <a:r>
              <a:rPr lang="en-US" b="1" dirty="0"/>
              <a:t>count. close to 10,000</a:t>
            </a:r>
            <a:r>
              <a:rPr lang="en-US" dirty="0"/>
              <a:t>.</a:t>
            </a:r>
          </a:p>
          <a:p>
            <a:pPr marL="285750" indent="-228600" algn="just">
              <a:lnSpc>
                <a:spcPct val="90000"/>
              </a:lnSpc>
              <a:spcAft>
                <a:spcPts val="600"/>
              </a:spcAft>
              <a:buFont typeface="Arial" panose="020B0604020202020204" pitchFamily="34" charset="0"/>
              <a:buChar char="•"/>
            </a:pPr>
            <a:r>
              <a:rPr lang="en-US" b="1" dirty="0"/>
              <a:t>Landing Roll, Take-off Run, and Climb: </a:t>
            </a:r>
            <a:r>
              <a:rPr lang="en-US" dirty="0"/>
              <a:t>significant number of bird strikes</a:t>
            </a:r>
          </a:p>
          <a:p>
            <a:pPr marL="285750" indent="-228600" algn="just">
              <a:lnSpc>
                <a:spcPct val="90000"/>
              </a:lnSpc>
              <a:spcAft>
                <a:spcPts val="600"/>
              </a:spcAft>
              <a:buFont typeface="Arial" panose="020B0604020202020204" pitchFamily="34" charset="0"/>
              <a:buChar char="•"/>
            </a:pPr>
            <a:r>
              <a:rPr lang="en-US" b="1" dirty="0"/>
              <a:t>Descent, Taxi, and Parked: </a:t>
            </a:r>
            <a:r>
              <a:rPr lang="en-US" dirty="0"/>
              <a:t>These phases have much </a:t>
            </a:r>
            <a:r>
              <a:rPr lang="en-US" b="1" dirty="0"/>
              <a:t>lower counts of bird strikes.</a:t>
            </a:r>
          </a:p>
        </p:txBody>
      </p:sp>
      <p:sp>
        <p:nvSpPr>
          <p:cNvPr id="28" name="Rectangle 2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graph of flight strikes&#10;&#10;Description automatically generated with medium confidence">
            <a:extLst>
              <a:ext uri="{FF2B5EF4-FFF2-40B4-BE49-F238E27FC236}">
                <a16:creationId xmlns:a16="http://schemas.microsoft.com/office/drawing/2014/main" id="{2C7552A8-2FF7-2083-428A-B2725475DC49}"/>
              </a:ext>
            </a:extLst>
          </p:cNvPr>
          <p:cNvPicPr>
            <a:picLocks noGrp="1" noChangeAspect="1"/>
          </p:cNvPicPr>
          <p:nvPr>
            <p:ph idx="1"/>
          </p:nvPr>
        </p:nvPicPr>
        <p:blipFill>
          <a:blip r:embed="rId2"/>
          <a:stretch>
            <a:fillRect/>
          </a:stretch>
        </p:blipFill>
        <p:spPr>
          <a:xfrm>
            <a:off x="5987738" y="1687475"/>
            <a:ext cx="5628018" cy="3250180"/>
          </a:xfrm>
          <a:prstGeom prst="rect">
            <a:avLst/>
          </a:prstGeom>
        </p:spPr>
      </p:pic>
    </p:spTree>
    <p:extLst>
      <p:ext uri="{BB962C8B-B14F-4D97-AF65-F5344CB8AC3E}">
        <p14:creationId xmlns:p14="http://schemas.microsoft.com/office/powerpoint/2010/main" val="846848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DEE86F-4142-2233-93D8-36B97CBF1BBC}"/>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b="1" kern="1200">
                <a:solidFill>
                  <a:schemeClr val="tx1"/>
                </a:solidFill>
                <a:latin typeface="+mj-lt"/>
                <a:ea typeface="+mj-ea"/>
                <a:cs typeface="+mj-cs"/>
              </a:rPr>
              <a:t>Effect of Bird Strikes on Flight</a:t>
            </a:r>
          </a:p>
        </p:txBody>
      </p:sp>
      <p:sp>
        <p:nvSpPr>
          <p:cNvPr id="13" name="Rectangle 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C903970-45F4-E333-909D-AD062261BE77}"/>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marL="285750" indent="-228600" algn="just">
              <a:lnSpc>
                <a:spcPct val="90000"/>
              </a:lnSpc>
              <a:spcAft>
                <a:spcPts val="600"/>
              </a:spcAft>
              <a:buFont typeface="Arial" panose="020B0604020202020204" pitchFamily="34" charset="0"/>
              <a:buChar char="•"/>
            </a:pPr>
            <a:r>
              <a:rPr lang="en-US" dirty="0"/>
              <a:t>The most common result is </a:t>
            </a:r>
            <a:r>
              <a:rPr lang="en-US" b="1" dirty="0"/>
              <a:t>Precautionary Landings</a:t>
            </a:r>
            <a:r>
              <a:rPr lang="en-US" dirty="0"/>
              <a:t>, followed by </a:t>
            </a:r>
            <a:r>
              <a:rPr lang="en-US" b="1" dirty="0"/>
              <a:t>Aborted Takeoffs.</a:t>
            </a:r>
          </a:p>
          <a:p>
            <a:pPr marL="285750" indent="-228600" algn="just">
              <a:lnSpc>
                <a:spcPct val="90000"/>
              </a:lnSpc>
              <a:spcAft>
                <a:spcPts val="600"/>
              </a:spcAft>
              <a:buFont typeface="Arial" panose="020B0604020202020204" pitchFamily="34" charset="0"/>
              <a:buChar char="•"/>
            </a:pPr>
            <a:endParaRPr lang="en-US" dirty="0"/>
          </a:p>
          <a:p>
            <a:pPr marL="285750" indent="-228600" algn="just">
              <a:lnSpc>
                <a:spcPct val="90000"/>
              </a:lnSpc>
              <a:spcAft>
                <a:spcPts val="600"/>
              </a:spcAft>
              <a:buFont typeface="Arial" panose="020B0604020202020204" pitchFamily="34" charset="0"/>
              <a:buChar char="•"/>
            </a:pPr>
            <a:r>
              <a:rPr lang="en-US" b="1" dirty="0"/>
              <a:t>Engine Shutdowns </a:t>
            </a:r>
            <a:r>
              <a:rPr lang="en-US" dirty="0"/>
              <a:t>are the </a:t>
            </a:r>
            <a:r>
              <a:rPr lang="en-US" b="1" dirty="0"/>
              <a:t>least common </a:t>
            </a:r>
            <a:r>
              <a:rPr lang="en-US" dirty="0"/>
              <a:t>but </a:t>
            </a:r>
            <a:r>
              <a:rPr lang="en-US" b="1" dirty="0"/>
              <a:t>still significant</a:t>
            </a:r>
            <a:r>
              <a:rPr lang="en-US" dirty="0"/>
              <a:t>.</a:t>
            </a:r>
          </a:p>
        </p:txBody>
      </p:sp>
      <p:sp>
        <p:nvSpPr>
          <p:cNvPr id="15" name="Rectangle 1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F182F94-DD46-3F72-5087-878B68E2B8C6}"/>
              </a:ext>
            </a:extLst>
          </p:cNvPr>
          <p:cNvPicPr>
            <a:picLocks noGrp="1" noChangeAspect="1"/>
          </p:cNvPicPr>
          <p:nvPr>
            <p:ph idx="1"/>
          </p:nvPr>
        </p:nvPicPr>
        <p:blipFill>
          <a:blip r:embed="rId2"/>
          <a:stretch>
            <a:fillRect/>
          </a:stretch>
        </p:blipFill>
        <p:spPr>
          <a:xfrm>
            <a:off x="5987738" y="1539739"/>
            <a:ext cx="5628018" cy="3545651"/>
          </a:xfrm>
          <a:prstGeom prst="rect">
            <a:avLst/>
          </a:prstGeom>
        </p:spPr>
      </p:pic>
    </p:spTree>
    <p:extLst>
      <p:ext uri="{BB962C8B-B14F-4D97-AF65-F5344CB8AC3E}">
        <p14:creationId xmlns:p14="http://schemas.microsoft.com/office/powerpoint/2010/main" val="3268350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B6763E-D5F7-5086-07A4-E79CE21B1F60}"/>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b="1" kern="1200">
                <a:solidFill>
                  <a:schemeClr val="tx1"/>
                </a:solidFill>
                <a:latin typeface="+mj-lt"/>
                <a:ea typeface="+mj-ea"/>
                <a:cs typeface="+mj-cs"/>
              </a:rPr>
              <a:t>Effect of Bird Strikes (Damage) on Aircraft</a:t>
            </a:r>
          </a:p>
        </p:txBody>
      </p:sp>
      <p:sp>
        <p:nvSpPr>
          <p:cNvPr id="13" name="Rectangle 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9B60F70-34C1-D8B8-0782-9C2F9D275072}"/>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marL="285750" indent="-228600" algn="just">
              <a:lnSpc>
                <a:spcPct val="90000"/>
              </a:lnSpc>
              <a:spcAft>
                <a:spcPts val="600"/>
              </a:spcAft>
              <a:buFont typeface="Arial" panose="020B0604020202020204" pitchFamily="34" charset="0"/>
              <a:buChar char="•"/>
            </a:pPr>
            <a:r>
              <a:rPr lang="en-US" dirty="0"/>
              <a:t> Most Bird Strikes caused </a:t>
            </a:r>
            <a:r>
              <a:rPr lang="en-US" b="1" dirty="0"/>
              <a:t>No damage</a:t>
            </a:r>
            <a:r>
              <a:rPr lang="en-US" dirty="0"/>
              <a:t>.</a:t>
            </a:r>
          </a:p>
          <a:p>
            <a:pPr marL="285750" indent="-228600" algn="just">
              <a:lnSpc>
                <a:spcPct val="90000"/>
              </a:lnSpc>
              <a:spcAft>
                <a:spcPts val="600"/>
              </a:spcAft>
              <a:buFont typeface="Arial" panose="020B0604020202020204" pitchFamily="34" charset="0"/>
              <a:buChar char="•"/>
            </a:pPr>
            <a:endParaRPr lang="en-US" dirty="0"/>
          </a:p>
          <a:p>
            <a:pPr marL="285750" indent="-228600" algn="just">
              <a:lnSpc>
                <a:spcPct val="90000"/>
              </a:lnSpc>
              <a:spcAft>
                <a:spcPts val="600"/>
              </a:spcAft>
              <a:buFont typeface="Arial" panose="020B0604020202020204" pitchFamily="34" charset="0"/>
              <a:buChar char="•"/>
            </a:pPr>
            <a:r>
              <a:rPr lang="en-US" b="1" dirty="0"/>
              <a:t>Caused damage </a:t>
            </a:r>
            <a:r>
              <a:rPr lang="en-US" dirty="0"/>
              <a:t>is </a:t>
            </a:r>
            <a:r>
              <a:rPr lang="en-US" b="1" dirty="0"/>
              <a:t>least but still significant </a:t>
            </a:r>
            <a:r>
              <a:rPr lang="en-US" dirty="0"/>
              <a:t>because of </a:t>
            </a:r>
            <a:r>
              <a:rPr lang="en-US" b="1" dirty="0"/>
              <a:t>Cost to Repair.</a:t>
            </a:r>
          </a:p>
        </p:txBody>
      </p:sp>
      <p:sp>
        <p:nvSpPr>
          <p:cNvPr id="15" name="Rectangle 1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976D925-2EF3-23E2-F42A-C3439FF3C584}"/>
              </a:ext>
            </a:extLst>
          </p:cNvPr>
          <p:cNvPicPr>
            <a:picLocks noGrp="1" noChangeAspect="1"/>
          </p:cNvPicPr>
          <p:nvPr>
            <p:ph idx="1"/>
          </p:nvPr>
        </p:nvPicPr>
        <p:blipFill>
          <a:blip r:embed="rId2"/>
          <a:stretch>
            <a:fillRect/>
          </a:stretch>
        </p:blipFill>
        <p:spPr>
          <a:xfrm>
            <a:off x="5987738" y="1638230"/>
            <a:ext cx="5628018" cy="3348669"/>
          </a:xfrm>
          <a:prstGeom prst="rect">
            <a:avLst/>
          </a:prstGeom>
        </p:spPr>
      </p:pic>
    </p:spTree>
    <p:extLst>
      <p:ext uri="{BB962C8B-B14F-4D97-AF65-F5344CB8AC3E}">
        <p14:creationId xmlns:p14="http://schemas.microsoft.com/office/powerpoint/2010/main" val="3153522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833468-3C3C-0F73-9DBF-932BF08BC4C5}"/>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100" b="1" kern="1200">
                <a:solidFill>
                  <a:schemeClr val="tx1"/>
                </a:solidFill>
                <a:latin typeface="+mj-lt"/>
                <a:ea typeface="+mj-ea"/>
                <a:cs typeface="+mj-cs"/>
              </a:rPr>
              <a:t>Total Feet Above Ground by Wildlife Size</a:t>
            </a:r>
          </a:p>
        </p:txBody>
      </p:sp>
      <p:sp>
        <p:nvSpPr>
          <p:cNvPr id="13" name="Rectangle 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818507F-0231-AA5F-996A-9BC61CC59FD1}"/>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marL="342900" indent="-228600" algn="just">
              <a:lnSpc>
                <a:spcPct val="90000"/>
              </a:lnSpc>
              <a:spcAft>
                <a:spcPts val="600"/>
              </a:spcAft>
              <a:buFont typeface="Arial" panose="020B0604020202020204" pitchFamily="34" charset="0"/>
              <a:buChar char="•"/>
            </a:pPr>
            <a:r>
              <a:rPr lang="en-US" b="1" dirty="0"/>
              <a:t>Small Birds: </a:t>
            </a:r>
            <a:r>
              <a:rPr lang="en-US" dirty="0"/>
              <a:t>Most frequently involved in bird strikes at higher altitudes.</a:t>
            </a:r>
          </a:p>
          <a:p>
            <a:pPr marL="342900" indent="-228600" algn="just">
              <a:lnSpc>
                <a:spcPct val="90000"/>
              </a:lnSpc>
              <a:spcAft>
                <a:spcPts val="600"/>
              </a:spcAft>
              <a:buFont typeface="Arial" panose="020B0604020202020204" pitchFamily="34" charset="0"/>
              <a:buChar char="•"/>
            </a:pPr>
            <a:r>
              <a:rPr lang="en-US" b="1" dirty="0"/>
              <a:t>Medium Birds: </a:t>
            </a:r>
            <a:r>
              <a:rPr lang="en-US" dirty="0"/>
              <a:t>Also significantly involved in bird strikes, but less than small birds.</a:t>
            </a:r>
          </a:p>
          <a:p>
            <a:pPr marL="342900" indent="-228600" algn="just">
              <a:lnSpc>
                <a:spcPct val="90000"/>
              </a:lnSpc>
              <a:spcAft>
                <a:spcPts val="600"/>
              </a:spcAft>
              <a:buFont typeface="Arial" panose="020B0604020202020204" pitchFamily="34" charset="0"/>
              <a:buChar char="•"/>
            </a:pPr>
            <a:r>
              <a:rPr lang="en-US" b="1" dirty="0"/>
              <a:t>Large Birds: </a:t>
            </a:r>
            <a:r>
              <a:rPr lang="en-US" dirty="0"/>
              <a:t>Least frequently involved in bird strikes at higher altitudes.</a:t>
            </a:r>
          </a:p>
        </p:txBody>
      </p:sp>
      <p:sp>
        <p:nvSpPr>
          <p:cNvPr id="15" name="Rectangle 1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2C17136-2FCD-C710-FC4D-1E98D1A1F973}"/>
              </a:ext>
            </a:extLst>
          </p:cNvPr>
          <p:cNvPicPr>
            <a:picLocks noGrp="1" noChangeAspect="1"/>
          </p:cNvPicPr>
          <p:nvPr>
            <p:ph idx="1"/>
          </p:nvPr>
        </p:nvPicPr>
        <p:blipFill>
          <a:blip r:embed="rId2"/>
          <a:stretch>
            <a:fillRect/>
          </a:stretch>
        </p:blipFill>
        <p:spPr>
          <a:xfrm>
            <a:off x="5987738" y="1448284"/>
            <a:ext cx="5628018" cy="3728561"/>
          </a:xfrm>
          <a:prstGeom prst="rect">
            <a:avLst/>
          </a:prstGeom>
        </p:spPr>
      </p:pic>
    </p:spTree>
    <p:extLst>
      <p:ext uri="{BB962C8B-B14F-4D97-AF65-F5344CB8AC3E}">
        <p14:creationId xmlns:p14="http://schemas.microsoft.com/office/powerpoint/2010/main" val="2660721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426306-9C24-4409-7055-49B273403062}"/>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300" b="1" kern="1200">
                <a:solidFill>
                  <a:schemeClr val="tx1"/>
                </a:solidFill>
                <a:latin typeface="+mj-lt"/>
                <a:ea typeface="+mj-ea"/>
                <a:cs typeface="+mj-cs"/>
              </a:rPr>
              <a:t>Were Pilots Informed about Bird Strikes?</a:t>
            </a:r>
          </a:p>
        </p:txBody>
      </p:sp>
      <p:sp>
        <p:nvSpPr>
          <p:cNvPr id="13" name="Rectangle 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9FBDF99-9A9E-993F-39B3-1546499C2B10}"/>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marL="285750" indent="-228600" algn="just">
              <a:lnSpc>
                <a:spcPct val="90000"/>
              </a:lnSpc>
              <a:spcAft>
                <a:spcPts val="600"/>
              </a:spcAft>
              <a:buFont typeface="Arial" panose="020B0604020202020204" pitchFamily="34" charset="0"/>
              <a:buChar char="•"/>
            </a:pPr>
            <a:r>
              <a:rPr lang="en-US" b="1" dirty="0"/>
              <a:t> Most Pilots were not informed </a:t>
            </a:r>
            <a:r>
              <a:rPr lang="en-US" dirty="0"/>
              <a:t>about the Bird Strikes. This can lead to serious issues in the Aircraft.</a:t>
            </a:r>
          </a:p>
          <a:p>
            <a:pPr marL="285750" indent="-228600" algn="just">
              <a:lnSpc>
                <a:spcPct val="90000"/>
              </a:lnSpc>
              <a:spcAft>
                <a:spcPts val="600"/>
              </a:spcAft>
              <a:buFont typeface="Arial" panose="020B0604020202020204" pitchFamily="34" charset="0"/>
              <a:buChar char="•"/>
            </a:pPr>
            <a:endParaRPr lang="en-US" dirty="0"/>
          </a:p>
          <a:p>
            <a:pPr marL="285750" indent="-228600" algn="just">
              <a:lnSpc>
                <a:spcPct val="90000"/>
              </a:lnSpc>
              <a:spcAft>
                <a:spcPts val="600"/>
              </a:spcAft>
              <a:buFont typeface="Arial" panose="020B0604020202020204" pitchFamily="34" charset="0"/>
              <a:buChar char="•"/>
            </a:pPr>
            <a:r>
              <a:rPr lang="en-US" b="1" dirty="0"/>
              <a:t> Fewer pilots were informed</a:t>
            </a:r>
            <a:r>
              <a:rPr lang="en-US" dirty="0"/>
              <a:t> about the Bird Strikes.</a:t>
            </a:r>
          </a:p>
        </p:txBody>
      </p:sp>
      <p:sp>
        <p:nvSpPr>
          <p:cNvPr id="15" name="Rectangle 1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6CDDBDA-199A-AAF6-04A6-86EFC731BFF0}"/>
              </a:ext>
            </a:extLst>
          </p:cNvPr>
          <p:cNvPicPr>
            <a:picLocks noGrp="1" noChangeAspect="1"/>
          </p:cNvPicPr>
          <p:nvPr>
            <p:ph idx="1"/>
          </p:nvPr>
        </p:nvPicPr>
        <p:blipFill>
          <a:blip r:embed="rId2"/>
          <a:stretch>
            <a:fillRect/>
          </a:stretch>
        </p:blipFill>
        <p:spPr>
          <a:xfrm>
            <a:off x="5987738" y="1574915"/>
            <a:ext cx="5628018" cy="3475300"/>
          </a:xfrm>
          <a:prstGeom prst="rect">
            <a:avLst/>
          </a:prstGeom>
        </p:spPr>
      </p:pic>
    </p:spTree>
    <p:extLst>
      <p:ext uri="{BB962C8B-B14F-4D97-AF65-F5344CB8AC3E}">
        <p14:creationId xmlns:p14="http://schemas.microsoft.com/office/powerpoint/2010/main" val="2052064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311DC2-C5B0-73E6-D78D-EC8CA7FEEA98}"/>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300" b="1" kern="1200">
                <a:solidFill>
                  <a:schemeClr val="tx1"/>
                </a:solidFill>
                <a:latin typeface="+mj-lt"/>
                <a:ea typeface="+mj-ea"/>
                <a:cs typeface="+mj-cs"/>
              </a:rPr>
              <a:t>Impact of Bird Strikes with Pilot Warning</a:t>
            </a:r>
            <a:endParaRPr lang="en-US" sz="3300" kern="1200">
              <a:solidFill>
                <a:schemeClr val="tx1"/>
              </a:solidFill>
              <a:latin typeface="+mj-lt"/>
              <a:ea typeface="+mj-ea"/>
              <a:cs typeface="+mj-cs"/>
            </a:endParaRPr>
          </a:p>
        </p:txBody>
      </p:sp>
      <p:sp>
        <p:nvSpPr>
          <p:cNvPr id="13" name="Rectangle 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B1958FD-CABA-BEC3-AED6-A4A3CCFA7A7D}"/>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marL="342900" indent="-228600" algn="just">
              <a:lnSpc>
                <a:spcPct val="90000"/>
              </a:lnSpc>
              <a:spcAft>
                <a:spcPts val="600"/>
              </a:spcAft>
              <a:buFont typeface="Arial" panose="020B0604020202020204" pitchFamily="34" charset="0"/>
              <a:buChar char="•"/>
            </a:pPr>
            <a:r>
              <a:rPr lang="en-US" b="1" dirty="0"/>
              <a:t>Pilot Informed: </a:t>
            </a:r>
            <a:r>
              <a:rPr lang="en-US" dirty="0"/>
              <a:t>When pilots are </a:t>
            </a:r>
            <a:r>
              <a:rPr lang="en-US" b="1" dirty="0"/>
              <a:t>informed</a:t>
            </a:r>
            <a:r>
              <a:rPr lang="en-US" dirty="0"/>
              <a:t> about birds or wildlife, there are </a:t>
            </a:r>
            <a:r>
              <a:rPr lang="en-US" b="1" dirty="0"/>
              <a:t>fewer severe impacts like engine shutdowns</a:t>
            </a:r>
            <a:r>
              <a:rPr lang="en-US" dirty="0"/>
              <a:t> and </a:t>
            </a:r>
            <a:r>
              <a:rPr lang="en-US" b="1" dirty="0"/>
              <a:t>aborted take-offs</a:t>
            </a:r>
            <a:r>
              <a:rPr lang="en-US" dirty="0"/>
              <a:t>.</a:t>
            </a:r>
          </a:p>
          <a:p>
            <a:pPr marL="342900" indent="-228600" algn="just">
              <a:lnSpc>
                <a:spcPct val="90000"/>
              </a:lnSpc>
              <a:spcAft>
                <a:spcPts val="600"/>
              </a:spcAft>
              <a:buFont typeface="Arial" panose="020B0604020202020204" pitchFamily="34" charset="0"/>
              <a:buChar char="•"/>
            </a:pPr>
            <a:r>
              <a:rPr lang="en-US" b="1" dirty="0"/>
              <a:t>Pilot Not Informed: </a:t>
            </a:r>
            <a:r>
              <a:rPr lang="en-US" dirty="0"/>
              <a:t>When pilots are </a:t>
            </a:r>
            <a:r>
              <a:rPr lang="en-US" b="1" dirty="0"/>
              <a:t>not informed</a:t>
            </a:r>
            <a:r>
              <a:rPr lang="en-US" dirty="0"/>
              <a:t>, there are </a:t>
            </a:r>
            <a:r>
              <a:rPr lang="en-US" b="1" dirty="0"/>
              <a:t>more precautionary landings</a:t>
            </a:r>
            <a:r>
              <a:rPr lang="en-US" dirty="0"/>
              <a:t> and </a:t>
            </a:r>
            <a:r>
              <a:rPr lang="en-US" b="1" dirty="0"/>
              <a:t>other impacts</a:t>
            </a:r>
            <a:r>
              <a:rPr lang="en-US" dirty="0"/>
              <a:t>.</a:t>
            </a:r>
          </a:p>
          <a:p>
            <a:pPr marL="342900" indent="-228600" algn="just">
              <a:lnSpc>
                <a:spcPct val="90000"/>
              </a:lnSpc>
              <a:spcAft>
                <a:spcPts val="600"/>
              </a:spcAft>
              <a:buFont typeface="Arial" panose="020B0604020202020204" pitchFamily="34" charset="0"/>
              <a:buChar char="•"/>
            </a:pPr>
            <a:r>
              <a:rPr lang="en-US" b="1" dirty="0"/>
              <a:t>Overall Trend: Prior warning to pilots reduces bird strike severity</a:t>
            </a:r>
            <a:r>
              <a:rPr lang="en-US" dirty="0"/>
              <a:t>, </a:t>
            </a:r>
            <a:r>
              <a:rPr lang="en-US" b="1" dirty="0"/>
              <a:t>highlighting</a:t>
            </a:r>
            <a:r>
              <a:rPr lang="en-US" dirty="0"/>
              <a:t> the </a:t>
            </a:r>
            <a:r>
              <a:rPr lang="en-US" b="1" dirty="0"/>
              <a:t>need for effective communication </a:t>
            </a:r>
            <a:r>
              <a:rPr lang="en-US" dirty="0"/>
              <a:t>and </a:t>
            </a:r>
            <a:r>
              <a:rPr lang="en-US" b="1" dirty="0"/>
              <a:t>early alerts.</a:t>
            </a:r>
          </a:p>
        </p:txBody>
      </p:sp>
      <p:sp>
        <p:nvSpPr>
          <p:cNvPr id="15" name="Rectangle 1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a bird strike relation&#10;&#10;Description automatically generated with medium confidence">
            <a:extLst>
              <a:ext uri="{FF2B5EF4-FFF2-40B4-BE49-F238E27FC236}">
                <a16:creationId xmlns:a16="http://schemas.microsoft.com/office/drawing/2014/main" id="{71B74379-32F0-C1DE-FAF4-E620704B29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87738" y="1757825"/>
            <a:ext cx="5628018" cy="3109480"/>
          </a:xfrm>
          <a:prstGeom prst="rect">
            <a:avLst/>
          </a:prstGeom>
        </p:spPr>
      </p:pic>
    </p:spTree>
    <p:extLst>
      <p:ext uri="{BB962C8B-B14F-4D97-AF65-F5344CB8AC3E}">
        <p14:creationId xmlns:p14="http://schemas.microsoft.com/office/powerpoint/2010/main" val="1608534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EABD5-D9C6-1E19-1CF1-B015A9ACE097}"/>
              </a:ext>
            </a:extLst>
          </p:cNvPr>
          <p:cNvSpPr>
            <a:spLocks noGrp="1"/>
          </p:cNvSpPr>
          <p:nvPr>
            <p:ph type="title"/>
          </p:nvPr>
        </p:nvSpPr>
        <p:spPr>
          <a:xfrm>
            <a:off x="838200" y="237305"/>
            <a:ext cx="10515600" cy="1325563"/>
          </a:xfrm>
        </p:spPr>
        <p:txBody>
          <a:bodyPr/>
          <a:lstStyle/>
          <a:p>
            <a:pPr algn="ctr"/>
            <a:r>
              <a:rPr lang="en-IN" sz="4800" b="1" dirty="0">
                <a:solidFill>
                  <a:srgbClr val="0F9ED5"/>
                </a:solidFill>
              </a:rPr>
              <a:t>Key Findings</a:t>
            </a:r>
          </a:p>
        </p:txBody>
      </p:sp>
      <p:sp>
        <p:nvSpPr>
          <p:cNvPr id="3" name="Content Placeholder 2">
            <a:extLst>
              <a:ext uri="{FF2B5EF4-FFF2-40B4-BE49-F238E27FC236}">
                <a16:creationId xmlns:a16="http://schemas.microsoft.com/office/drawing/2014/main" id="{4416CDC7-900B-9E38-4FDA-9306707378B2}"/>
              </a:ext>
            </a:extLst>
          </p:cNvPr>
          <p:cNvSpPr>
            <a:spLocks noGrp="1"/>
          </p:cNvSpPr>
          <p:nvPr>
            <p:ph idx="1"/>
          </p:nvPr>
        </p:nvSpPr>
        <p:spPr/>
        <p:txBody>
          <a:bodyPr/>
          <a:lstStyle/>
          <a:p>
            <a:pPr marL="0" indent="0" algn="just">
              <a:buNone/>
            </a:pPr>
            <a:r>
              <a:rPr lang="en-US" sz="3200" b="1" dirty="0"/>
              <a:t>Frequency and Timing of Bird Strikes:</a:t>
            </a:r>
          </a:p>
          <a:p>
            <a:pPr marL="0" indent="0" algn="just">
              <a:buNone/>
            </a:pPr>
            <a:endParaRPr lang="en-US" b="1" dirty="0"/>
          </a:p>
          <a:p>
            <a:pPr lvl="1" algn="just"/>
            <a:r>
              <a:rPr lang="en-US" dirty="0"/>
              <a:t>Bird strikes are most frequent during takeoff, initial climb, approach, and landing phases due to the lower altitude.</a:t>
            </a:r>
          </a:p>
          <a:p>
            <a:pPr lvl="1" algn="just"/>
            <a:endParaRPr lang="en-US" dirty="0"/>
          </a:p>
          <a:p>
            <a:pPr marL="457200" lvl="1" indent="0" algn="just">
              <a:buNone/>
            </a:pPr>
            <a:endParaRPr lang="en-US" dirty="0"/>
          </a:p>
          <a:p>
            <a:pPr lvl="1" algn="just"/>
            <a:r>
              <a:rPr lang="en-US" dirty="0"/>
              <a:t>Majority of strikes occur below 1,000 feet, highlighting the increased risk during these flight phases.</a:t>
            </a:r>
          </a:p>
        </p:txBody>
      </p:sp>
    </p:spTree>
    <p:extLst>
      <p:ext uri="{BB962C8B-B14F-4D97-AF65-F5344CB8AC3E}">
        <p14:creationId xmlns:p14="http://schemas.microsoft.com/office/powerpoint/2010/main" val="385332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F40CE4-D485-84E0-D99B-F0B3068D0814}"/>
              </a:ext>
            </a:extLst>
          </p:cNvPr>
          <p:cNvSpPr>
            <a:spLocks noGrp="1"/>
          </p:cNvSpPr>
          <p:nvPr>
            <p:ph type="title"/>
          </p:nvPr>
        </p:nvSpPr>
        <p:spPr>
          <a:xfrm>
            <a:off x="4553733" y="548464"/>
            <a:ext cx="6798541" cy="1675623"/>
          </a:xfrm>
        </p:spPr>
        <p:txBody>
          <a:bodyPr anchor="b">
            <a:normAutofit/>
          </a:bodyPr>
          <a:lstStyle/>
          <a:p>
            <a:r>
              <a:rPr lang="en-IN" sz="7200" b="1" dirty="0">
                <a:solidFill>
                  <a:srgbClr val="0F9ED5"/>
                </a:solidFill>
              </a:rPr>
              <a:t>Introduction</a:t>
            </a:r>
          </a:p>
        </p:txBody>
      </p:sp>
      <p:pic>
        <p:nvPicPr>
          <p:cNvPr id="5" name="Picture 4" descr="Silhouette of flying birds in the sky">
            <a:extLst>
              <a:ext uri="{FF2B5EF4-FFF2-40B4-BE49-F238E27FC236}">
                <a16:creationId xmlns:a16="http://schemas.microsoft.com/office/drawing/2014/main" id="{7911DA3D-5825-217E-2E72-0E2FD30FDBAB}"/>
              </a:ext>
            </a:extLst>
          </p:cNvPr>
          <p:cNvPicPr>
            <a:picLocks noChangeAspect="1"/>
          </p:cNvPicPr>
          <p:nvPr/>
        </p:nvPicPr>
        <p:blipFill>
          <a:blip r:embed="rId2"/>
          <a:srcRect l="30845" r="28309" b="-1"/>
          <a:stretch/>
        </p:blipFill>
        <p:spPr>
          <a:xfrm>
            <a:off x="1" y="10"/>
            <a:ext cx="4196496" cy="6857990"/>
          </a:xfrm>
          <a:prstGeom prst="rect">
            <a:avLst/>
          </a:prstGeom>
          <a:effectLst/>
        </p:spPr>
      </p:pic>
      <p:graphicFrame>
        <p:nvGraphicFramePr>
          <p:cNvPr id="11" name="Content Placeholder 2">
            <a:extLst>
              <a:ext uri="{FF2B5EF4-FFF2-40B4-BE49-F238E27FC236}">
                <a16:creationId xmlns:a16="http://schemas.microsoft.com/office/drawing/2014/main" id="{FAE68B74-D013-326A-E3E2-07CE91BEB2AD}"/>
              </a:ext>
            </a:extLst>
          </p:cNvPr>
          <p:cNvGraphicFramePr>
            <a:graphicFrameLocks noGrp="1"/>
          </p:cNvGraphicFramePr>
          <p:nvPr>
            <p:ph idx="1"/>
            <p:extLst>
              <p:ext uri="{D42A27DB-BD31-4B8C-83A1-F6EECF244321}">
                <p14:modId xmlns:p14="http://schemas.microsoft.com/office/powerpoint/2010/main" val="405455975"/>
              </p:ext>
            </p:extLst>
          </p:nvPr>
        </p:nvGraphicFramePr>
        <p:xfrm>
          <a:off x="4553734" y="2409830"/>
          <a:ext cx="7363946" cy="3899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265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EABD5-D9C6-1E19-1CF1-B015A9ACE097}"/>
              </a:ext>
            </a:extLst>
          </p:cNvPr>
          <p:cNvSpPr>
            <a:spLocks noGrp="1"/>
          </p:cNvSpPr>
          <p:nvPr>
            <p:ph type="title"/>
          </p:nvPr>
        </p:nvSpPr>
        <p:spPr>
          <a:xfrm>
            <a:off x="838200" y="237305"/>
            <a:ext cx="10515600" cy="1325563"/>
          </a:xfrm>
        </p:spPr>
        <p:txBody>
          <a:bodyPr/>
          <a:lstStyle/>
          <a:p>
            <a:pPr algn="ctr"/>
            <a:r>
              <a:rPr lang="en-IN" sz="4800" b="1" dirty="0">
                <a:solidFill>
                  <a:srgbClr val="0F9ED5"/>
                </a:solidFill>
              </a:rPr>
              <a:t>Key Findings</a:t>
            </a:r>
          </a:p>
        </p:txBody>
      </p:sp>
      <p:sp>
        <p:nvSpPr>
          <p:cNvPr id="3" name="Content Placeholder 2">
            <a:extLst>
              <a:ext uri="{FF2B5EF4-FFF2-40B4-BE49-F238E27FC236}">
                <a16:creationId xmlns:a16="http://schemas.microsoft.com/office/drawing/2014/main" id="{4416CDC7-900B-9E38-4FDA-9306707378B2}"/>
              </a:ext>
            </a:extLst>
          </p:cNvPr>
          <p:cNvSpPr>
            <a:spLocks noGrp="1"/>
          </p:cNvSpPr>
          <p:nvPr>
            <p:ph idx="1"/>
          </p:nvPr>
        </p:nvSpPr>
        <p:spPr/>
        <p:txBody>
          <a:bodyPr/>
          <a:lstStyle/>
          <a:p>
            <a:pPr marL="0" indent="0" algn="just">
              <a:buNone/>
            </a:pPr>
            <a:r>
              <a:rPr lang="en-IN" sz="3200" b="1" dirty="0"/>
              <a:t>Impact on Aircraft</a:t>
            </a:r>
            <a:r>
              <a:rPr lang="en-US" sz="3200" b="1" dirty="0"/>
              <a:t>:</a:t>
            </a:r>
          </a:p>
          <a:p>
            <a:pPr marL="0" indent="0" algn="just">
              <a:buNone/>
            </a:pPr>
            <a:endParaRPr lang="en-US" dirty="0"/>
          </a:p>
          <a:p>
            <a:pPr lvl="1" algn="just"/>
            <a:r>
              <a:rPr lang="en-US" dirty="0"/>
              <a:t>Many bird strikes lead to significant aircraft damage, including engine shutdowns and precautionary landings..</a:t>
            </a:r>
          </a:p>
          <a:p>
            <a:pPr lvl="1" algn="just"/>
            <a:endParaRPr lang="en-US" dirty="0"/>
          </a:p>
          <a:p>
            <a:pPr lvl="1" algn="just"/>
            <a:endParaRPr lang="en-US" dirty="0"/>
          </a:p>
          <a:p>
            <a:pPr lvl="1" algn="just"/>
            <a:r>
              <a:rPr lang="en-US" dirty="0"/>
              <a:t>Both small and large aircraft are affected, with jet engines being particularly vulnerable.</a:t>
            </a:r>
          </a:p>
        </p:txBody>
      </p:sp>
    </p:spTree>
    <p:extLst>
      <p:ext uri="{BB962C8B-B14F-4D97-AF65-F5344CB8AC3E}">
        <p14:creationId xmlns:p14="http://schemas.microsoft.com/office/powerpoint/2010/main" val="3901885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EABD5-D9C6-1E19-1CF1-B015A9ACE097}"/>
              </a:ext>
            </a:extLst>
          </p:cNvPr>
          <p:cNvSpPr>
            <a:spLocks noGrp="1"/>
          </p:cNvSpPr>
          <p:nvPr>
            <p:ph type="title"/>
          </p:nvPr>
        </p:nvSpPr>
        <p:spPr>
          <a:xfrm>
            <a:off x="838200" y="237305"/>
            <a:ext cx="10515600" cy="1325563"/>
          </a:xfrm>
        </p:spPr>
        <p:txBody>
          <a:bodyPr/>
          <a:lstStyle/>
          <a:p>
            <a:pPr algn="ctr"/>
            <a:r>
              <a:rPr lang="en-IN" sz="4800" b="1" dirty="0">
                <a:solidFill>
                  <a:srgbClr val="0F9ED5"/>
                </a:solidFill>
              </a:rPr>
              <a:t>Key Findings</a:t>
            </a:r>
          </a:p>
        </p:txBody>
      </p:sp>
      <p:sp>
        <p:nvSpPr>
          <p:cNvPr id="3" name="Content Placeholder 2">
            <a:extLst>
              <a:ext uri="{FF2B5EF4-FFF2-40B4-BE49-F238E27FC236}">
                <a16:creationId xmlns:a16="http://schemas.microsoft.com/office/drawing/2014/main" id="{4416CDC7-900B-9E38-4FDA-9306707378B2}"/>
              </a:ext>
            </a:extLst>
          </p:cNvPr>
          <p:cNvSpPr>
            <a:spLocks noGrp="1"/>
          </p:cNvSpPr>
          <p:nvPr>
            <p:ph idx="1"/>
          </p:nvPr>
        </p:nvSpPr>
        <p:spPr/>
        <p:txBody>
          <a:bodyPr/>
          <a:lstStyle/>
          <a:p>
            <a:pPr marL="0" indent="0" algn="just">
              <a:buNone/>
            </a:pPr>
            <a:r>
              <a:rPr lang="en-IN" sz="3200" b="1" dirty="0"/>
              <a:t>Seasonal and Temporal Trends</a:t>
            </a:r>
            <a:r>
              <a:rPr lang="en-US" sz="3200" b="1" dirty="0"/>
              <a:t>:</a:t>
            </a:r>
          </a:p>
          <a:p>
            <a:pPr marL="0" indent="0" algn="just">
              <a:buNone/>
            </a:pPr>
            <a:endParaRPr lang="en-US" dirty="0"/>
          </a:p>
          <a:p>
            <a:pPr lvl="1" algn="just"/>
            <a:r>
              <a:rPr lang="en-US" dirty="0"/>
              <a:t>Bird strikes show seasonal patterns, with higher occurrences in certain months.</a:t>
            </a:r>
          </a:p>
          <a:p>
            <a:pPr lvl="1" algn="just"/>
            <a:endParaRPr lang="en-US" dirty="0"/>
          </a:p>
          <a:p>
            <a:pPr marL="457200" lvl="1" indent="0" algn="just">
              <a:buNone/>
            </a:pPr>
            <a:endParaRPr lang="en-US" dirty="0"/>
          </a:p>
          <a:p>
            <a:pPr lvl="1" algn="just"/>
            <a:r>
              <a:rPr lang="en-US" dirty="0"/>
              <a:t>Time of day also influences strike frequency, with more incidents occurring during daylight hours.</a:t>
            </a:r>
          </a:p>
        </p:txBody>
      </p:sp>
    </p:spTree>
    <p:extLst>
      <p:ext uri="{BB962C8B-B14F-4D97-AF65-F5344CB8AC3E}">
        <p14:creationId xmlns:p14="http://schemas.microsoft.com/office/powerpoint/2010/main" val="1775812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EABD5-D9C6-1E19-1CF1-B015A9ACE097}"/>
              </a:ext>
            </a:extLst>
          </p:cNvPr>
          <p:cNvSpPr>
            <a:spLocks noGrp="1"/>
          </p:cNvSpPr>
          <p:nvPr>
            <p:ph type="title"/>
          </p:nvPr>
        </p:nvSpPr>
        <p:spPr>
          <a:xfrm>
            <a:off x="838200" y="237305"/>
            <a:ext cx="10515600" cy="1325563"/>
          </a:xfrm>
        </p:spPr>
        <p:txBody>
          <a:bodyPr/>
          <a:lstStyle/>
          <a:p>
            <a:pPr algn="ctr"/>
            <a:r>
              <a:rPr lang="en-IN" sz="4800" b="1" dirty="0">
                <a:solidFill>
                  <a:srgbClr val="0F9ED5"/>
                </a:solidFill>
              </a:rPr>
              <a:t>Key Findings</a:t>
            </a:r>
          </a:p>
        </p:txBody>
      </p:sp>
      <p:sp>
        <p:nvSpPr>
          <p:cNvPr id="3" name="Content Placeholder 2">
            <a:extLst>
              <a:ext uri="{FF2B5EF4-FFF2-40B4-BE49-F238E27FC236}">
                <a16:creationId xmlns:a16="http://schemas.microsoft.com/office/drawing/2014/main" id="{4416CDC7-900B-9E38-4FDA-9306707378B2}"/>
              </a:ext>
            </a:extLst>
          </p:cNvPr>
          <p:cNvSpPr>
            <a:spLocks noGrp="1"/>
          </p:cNvSpPr>
          <p:nvPr>
            <p:ph idx="1"/>
          </p:nvPr>
        </p:nvSpPr>
        <p:spPr>
          <a:xfrm>
            <a:off x="838200" y="1786295"/>
            <a:ext cx="10515600" cy="4594839"/>
          </a:xfrm>
        </p:spPr>
        <p:txBody>
          <a:bodyPr/>
          <a:lstStyle/>
          <a:p>
            <a:pPr marL="0" indent="0" algn="just">
              <a:buNone/>
            </a:pPr>
            <a:r>
              <a:rPr lang="en-IN" sz="3200" b="1" dirty="0"/>
              <a:t>Geographical Distribution</a:t>
            </a:r>
            <a:r>
              <a:rPr lang="en-US" sz="3200" b="1" dirty="0"/>
              <a:t>:</a:t>
            </a:r>
          </a:p>
          <a:p>
            <a:pPr marL="0" indent="0" algn="just">
              <a:buNone/>
            </a:pPr>
            <a:endParaRPr lang="en-US" dirty="0"/>
          </a:p>
          <a:p>
            <a:pPr lvl="1" algn="just"/>
            <a:r>
              <a:rPr lang="en-US" dirty="0"/>
              <a:t>Certain airports and regions report higher numbers of bird strikes, indicating hotspots that may require targeted interventions.</a:t>
            </a:r>
          </a:p>
          <a:p>
            <a:pPr marL="457200" lvl="1" indent="0" algn="just">
              <a:buNone/>
            </a:pPr>
            <a:endParaRPr lang="en-US" dirty="0"/>
          </a:p>
          <a:p>
            <a:pPr marL="0" lvl="1" indent="0" algn="just">
              <a:spcBef>
                <a:spcPts val="1000"/>
              </a:spcBef>
              <a:buNone/>
            </a:pPr>
            <a:r>
              <a:rPr lang="en-US" sz="3200" b="1" dirty="0"/>
              <a:t>Effect of Wildlife Size and Species:</a:t>
            </a:r>
          </a:p>
          <a:p>
            <a:pPr marL="800100" lvl="2" indent="-342900" algn="just">
              <a:spcBef>
                <a:spcPts val="1000"/>
              </a:spcBef>
            </a:pPr>
            <a:r>
              <a:rPr lang="en-US" sz="2400" dirty="0"/>
              <a:t>Larger birds tend to cause more damage compared to smaller birds.</a:t>
            </a:r>
          </a:p>
          <a:p>
            <a:pPr marL="800100" lvl="2" indent="-342900" algn="just">
              <a:spcBef>
                <a:spcPts val="1000"/>
              </a:spcBef>
            </a:pPr>
            <a:endParaRPr lang="en-US" sz="2400" dirty="0"/>
          </a:p>
          <a:p>
            <a:pPr marL="800100" lvl="2" indent="-342900" algn="just">
              <a:spcBef>
                <a:spcPts val="1000"/>
              </a:spcBef>
            </a:pPr>
            <a:r>
              <a:rPr lang="en-US" sz="2400" dirty="0"/>
              <a:t>Specific species are more frequently involved in strikes, suggesting a need for species-specific management strategies.</a:t>
            </a:r>
          </a:p>
        </p:txBody>
      </p:sp>
    </p:spTree>
    <p:extLst>
      <p:ext uri="{BB962C8B-B14F-4D97-AF65-F5344CB8AC3E}">
        <p14:creationId xmlns:p14="http://schemas.microsoft.com/office/powerpoint/2010/main" val="1207723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EABD5-D9C6-1E19-1CF1-B015A9ACE097}"/>
              </a:ext>
            </a:extLst>
          </p:cNvPr>
          <p:cNvSpPr>
            <a:spLocks noGrp="1"/>
          </p:cNvSpPr>
          <p:nvPr>
            <p:ph type="title"/>
          </p:nvPr>
        </p:nvSpPr>
        <p:spPr>
          <a:xfrm>
            <a:off x="838200" y="237305"/>
            <a:ext cx="10515600" cy="1325563"/>
          </a:xfrm>
        </p:spPr>
        <p:txBody>
          <a:bodyPr/>
          <a:lstStyle/>
          <a:p>
            <a:pPr algn="ctr"/>
            <a:r>
              <a:rPr lang="en-IN" sz="4800" b="1" dirty="0">
                <a:solidFill>
                  <a:srgbClr val="0F9ED5"/>
                </a:solidFill>
              </a:rPr>
              <a:t>Key Findings</a:t>
            </a:r>
          </a:p>
        </p:txBody>
      </p:sp>
      <p:sp>
        <p:nvSpPr>
          <p:cNvPr id="3" name="Content Placeholder 2">
            <a:extLst>
              <a:ext uri="{FF2B5EF4-FFF2-40B4-BE49-F238E27FC236}">
                <a16:creationId xmlns:a16="http://schemas.microsoft.com/office/drawing/2014/main" id="{4416CDC7-900B-9E38-4FDA-9306707378B2}"/>
              </a:ext>
            </a:extLst>
          </p:cNvPr>
          <p:cNvSpPr>
            <a:spLocks noGrp="1"/>
          </p:cNvSpPr>
          <p:nvPr>
            <p:ph idx="1"/>
          </p:nvPr>
        </p:nvSpPr>
        <p:spPr/>
        <p:txBody>
          <a:bodyPr/>
          <a:lstStyle/>
          <a:p>
            <a:pPr marL="0" indent="0" algn="just">
              <a:buNone/>
            </a:pPr>
            <a:r>
              <a:rPr lang="en-US" sz="3200" b="1" dirty="0"/>
              <a:t>Pilot Awareness and Warning Systems:</a:t>
            </a:r>
          </a:p>
          <a:p>
            <a:pPr marL="0" indent="0" algn="just">
              <a:buNone/>
            </a:pPr>
            <a:endParaRPr lang="en-US" dirty="0"/>
          </a:p>
          <a:p>
            <a:pPr lvl="1" algn="just"/>
            <a:r>
              <a:rPr lang="en-US" dirty="0"/>
              <a:t>A significant number of incidents occur without prior warning to pilots.</a:t>
            </a:r>
          </a:p>
          <a:p>
            <a:pPr lvl="1" algn="just"/>
            <a:endParaRPr lang="en-US" dirty="0"/>
          </a:p>
          <a:p>
            <a:pPr lvl="1" algn="just"/>
            <a:endParaRPr lang="en-US" dirty="0"/>
          </a:p>
          <a:p>
            <a:pPr lvl="1" algn="just"/>
            <a:r>
              <a:rPr lang="en-US" dirty="0"/>
              <a:t>Effective communication and warning systems are crucial in mitigating risks.</a:t>
            </a:r>
          </a:p>
        </p:txBody>
      </p:sp>
    </p:spTree>
    <p:extLst>
      <p:ext uri="{BB962C8B-B14F-4D97-AF65-F5344CB8AC3E}">
        <p14:creationId xmlns:p14="http://schemas.microsoft.com/office/powerpoint/2010/main" val="1578299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EABD5-D9C6-1E19-1CF1-B015A9ACE097}"/>
              </a:ext>
            </a:extLst>
          </p:cNvPr>
          <p:cNvSpPr>
            <a:spLocks noGrp="1"/>
          </p:cNvSpPr>
          <p:nvPr>
            <p:ph type="title"/>
          </p:nvPr>
        </p:nvSpPr>
        <p:spPr>
          <a:xfrm>
            <a:off x="838200" y="237305"/>
            <a:ext cx="10515600" cy="1325563"/>
          </a:xfrm>
        </p:spPr>
        <p:txBody>
          <a:bodyPr/>
          <a:lstStyle/>
          <a:p>
            <a:pPr algn="ctr"/>
            <a:r>
              <a:rPr lang="en-IN" sz="4800" b="1" dirty="0">
                <a:solidFill>
                  <a:srgbClr val="0F9ED5"/>
                </a:solidFill>
              </a:rPr>
              <a:t>Conclusion</a:t>
            </a:r>
          </a:p>
        </p:txBody>
      </p:sp>
      <p:sp>
        <p:nvSpPr>
          <p:cNvPr id="3" name="Content Placeholder 2">
            <a:extLst>
              <a:ext uri="{FF2B5EF4-FFF2-40B4-BE49-F238E27FC236}">
                <a16:creationId xmlns:a16="http://schemas.microsoft.com/office/drawing/2014/main" id="{4416CDC7-900B-9E38-4FDA-9306707378B2}"/>
              </a:ext>
            </a:extLst>
          </p:cNvPr>
          <p:cNvSpPr>
            <a:spLocks noGrp="1"/>
          </p:cNvSpPr>
          <p:nvPr>
            <p:ph idx="1"/>
          </p:nvPr>
        </p:nvSpPr>
        <p:spPr/>
        <p:txBody>
          <a:bodyPr>
            <a:normAutofit/>
          </a:bodyPr>
          <a:lstStyle/>
          <a:p>
            <a:pPr algn="just"/>
            <a:r>
              <a:rPr lang="en-US" dirty="0"/>
              <a:t>The analysis of bird strikes reveals that these incidents predominantly occur during the critical flight phases of takeoff, initial climb, approach, and landing, largely below 1,000 feet, making these phases particularly vulnerable.</a:t>
            </a:r>
          </a:p>
          <a:p>
            <a:pPr algn="just"/>
            <a:endParaRPr lang="en-US" dirty="0"/>
          </a:p>
          <a:p>
            <a:pPr algn="just"/>
            <a:r>
              <a:rPr lang="en-US" dirty="0"/>
              <a:t>Bird strikes often lead to significant aircraft damage, including engine shutdowns and precautionary landings, with both small and large aircraft, particularly those with jet engines, being highly susceptible.</a:t>
            </a:r>
          </a:p>
        </p:txBody>
      </p:sp>
    </p:spTree>
    <p:extLst>
      <p:ext uri="{BB962C8B-B14F-4D97-AF65-F5344CB8AC3E}">
        <p14:creationId xmlns:p14="http://schemas.microsoft.com/office/powerpoint/2010/main" val="4117501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EABD5-D9C6-1E19-1CF1-B015A9ACE097}"/>
              </a:ext>
            </a:extLst>
          </p:cNvPr>
          <p:cNvSpPr>
            <a:spLocks noGrp="1"/>
          </p:cNvSpPr>
          <p:nvPr>
            <p:ph type="title"/>
          </p:nvPr>
        </p:nvSpPr>
        <p:spPr>
          <a:xfrm>
            <a:off x="838200" y="237305"/>
            <a:ext cx="10515600" cy="1325563"/>
          </a:xfrm>
        </p:spPr>
        <p:txBody>
          <a:bodyPr/>
          <a:lstStyle/>
          <a:p>
            <a:pPr algn="ctr"/>
            <a:r>
              <a:rPr lang="en-IN" sz="4800" b="1" dirty="0">
                <a:solidFill>
                  <a:srgbClr val="0F9ED5"/>
                </a:solidFill>
              </a:rPr>
              <a:t>Conclusion</a:t>
            </a:r>
          </a:p>
        </p:txBody>
      </p:sp>
      <p:sp>
        <p:nvSpPr>
          <p:cNvPr id="3" name="Content Placeholder 2">
            <a:extLst>
              <a:ext uri="{FF2B5EF4-FFF2-40B4-BE49-F238E27FC236}">
                <a16:creationId xmlns:a16="http://schemas.microsoft.com/office/drawing/2014/main" id="{4416CDC7-900B-9E38-4FDA-9306707378B2}"/>
              </a:ext>
            </a:extLst>
          </p:cNvPr>
          <p:cNvSpPr>
            <a:spLocks noGrp="1"/>
          </p:cNvSpPr>
          <p:nvPr>
            <p:ph idx="1"/>
          </p:nvPr>
        </p:nvSpPr>
        <p:spPr/>
        <p:txBody>
          <a:bodyPr>
            <a:normAutofit lnSpcReduction="10000"/>
          </a:bodyPr>
          <a:lstStyle/>
          <a:p>
            <a:pPr algn="just"/>
            <a:r>
              <a:rPr lang="en-US" dirty="0"/>
              <a:t>The data shows distinct seasonal and daily patterns, with higher occurrences during certain months and daylight hours, indicating the need for heightened mitigation efforts during these times.</a:t>
            </a:r>
          </a:p>
          <a:p>
            <a:pPr algn="just"/>
            <a:endParaRPr lang="en-US" dirty="0"/>
          </a:p>
          <a:p>
            <a:pPr algn="just"/>
            <a:r>
              <a:rPr lang="en-US" dirty="0"/>
              <a:t>Geographically, specific airports and regions experience higher bird strike incidents, necessitating targeted interventions.</a:t>
            </a:r>
          </a:p>
          <a:p>
            <a:pPr algn="just"/>
            <a:endParaRPr lang="en-US" dirty="0"/>
          </a:p>
          <a:p>
            <a:pPr algn="just"/>
            <a:r>
              <a:rPr lang="en-US" dirty="0"/>
              <a:t>Larger birds and certain species cause more damage, underscoring the importance of species-specific management strategies. </a:t>
            </a:r>
            <a:endParaRPr lang="en-IN" dirty="0"/>
          </a:p>
        </p:txBody>
      </p:sp>
    </p:spTree>
    <p:extLst>
      <p:ext uri="{BB962C8B-B14F-4D97-AF65-F5344CB8AC3E}">
        <p14:creationId xmlns:p14="http://schemas.microsoft.com/office/powerpoint/2010/main" val="4060892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EABD5-D9C6-1E19-1CF1-B015A9ACE097}"/>
              </a:ext>
            </a:extLst>
          </p:cNvPr>
          <p:cNvSpPr>
            <a:spLocks noGrp="1"/>
          </p:cNvSpPr>
          <p:nvPr>
            <p:ph type="title"/>
          </p:nvPr>
        </p:nvSpPr>
        <p:spPr>
          <a:xfrm>
            <a:off x="838200" y="237305"/>
            <a:ext cx="10515600" cy="1325563"/>
          </a:xfrm>
        </p:spPr>
        <p:txBody>
          <a:bodyPr/>
          <a:lstStyle/>
          <a:p>
            <a:pPr algn="ctr"/>
            <a:r>
              <a:rPr lang="en-IN" sz="4800" b="1" dirty="0">
                <a:solidFill>
                  <a:srgbClr val="0F9ED5"/>
                </a:solidFill>
              </a:rPr>
              <a:t>Conclusion</a:t>
            </a:r>
          </a:p>
        </p:txBody>
      </p:sp>
      <p:sp>
        <p:nvSpPr>
          <p:cNvPr id="3" name="Content Placeholder 2">
            <a:extLst>
              <a:ext uri="{FF2B5EF4-FFF2-40B4-BE49-F238E27FC236}">
                <a16:creationId xmlns:a16="http://schemas.microsoft.com/office/drawing/2014/main" id="{4416CDC7-900B-9E38-4FDA-9306707378B2}"/>
              </a:ext>
            </a:extLst>
          </p:cNvPr>
          <p:cNvSpPr>
            <a:spLocks noGrp="1"/>
          </p:cNvSpPr>
          <p:nvPr>
            <p:ph idx="1"/>
          </p:nvPr>
        </p:nvSpPr>
        <p:spPr/>
        <p:txBody>
          <a:bodyPr/>
          <a:lstStyle/>
          <a:p>
            <a:pPr algn="just"/>
            <a:r>
              <a:rPr lang="en-US" dirty="0"/>
              <a:t>Additionally, many strikes occur without prior warning to pilots, highlighting the critical need for improved communication and warning systems.</a:t>
            </a:r>
          </a:p>
          <a:p>
            <a:pPr algn="just"/>
            <a:endParaRPr lang="en-US" dirty="0"/>
          </a:p>
          <a:p>
            <a:pPr algn="just"/>
            <a:r>
              <a:rPr lang="en-US" dirty="0"/>
              <a:t>To effectively reduce the risk and impact of bird strikes, comprehensive wildlife management programs, advanced detection and monitoring systems, enhanced pilot training, aircraft design improvements, and robust communication systems are essential, ensuring greater overall flight safety.</a:t>
            </a:r>
            <a:endParaRPr lang="en-IN" dirty="0"/>
          </a:p>
        </p:txBody>
      </p:sp>
    </p:spTree>
    <p:extLst>
      <p:ext uri="{BB962C8B-B14F-4D97-AF65-F5344CB8AC3E}">
        <p14:creationId xmlns:p14="http://schemas.microsoft.com/office/powerpoint/2010/main" val="4293052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4CE857-1B91-F401-2115-C7F658F6A309}"/>
              </a:ext>
            </a:extLst>
          </p:cNvPr>
          <p:cNvSpPr>
            <a:spLocks noGrp="1"/>
          </p:cNvSpPr>
          <p:nvPr>
            <p:ph type="ctrTitle"/>
          </p:nvPr>
        </p:nvSpPr>
        <p:spPr>
          <a:xfrm>
            <a:off x="965200" y="1383528"/>
            <a:ext cx="5925989" cy="3167510"/>
          </a:xfrm>
        </p:spPr>
        <p:txBody>
          <a:bodyPr anchor="b">
            <a:normAutofit/>
          </a:bodyPr>
          <a:lstStyle/>
          <a:p>
            <a:pPr algn="r"/>
            <a:r>
              <a:rPr lang="en-IN" sz="9600"/>
              <a:t>Thank You</a:t>
            </a:r>
          </a:p>
        </p:txBody>
      </p:sp>
      <p:pic>
        <p:nvPicPr>
          <p:cNvPr id="6" name="Graphic 5" descr="Smiling Face with No Fill">
            <a:extLst>
              <a:ext uri="{FF2B5EF4-FFF2-40B4-BE49-F238E27FC236}">
                <a16:creationId xmlns:a16="http://schemas.microsoft.com/office/drawing/2014/main" id="{BBC9A986-49D4-C8E9-D333-6D134D8A30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99140" y="2209474"/>
            <a:ext cx="2489416" cy="2489416"/>
          </a:xfrm>
          <a:prstGeom prst="rect">
            <a:avLst/>
          </a:prstGeom>
        </p:spPr>
      </p:pic>
    </p:spTree>
    <p:extLst>
      <p:ext uri="{BB962C8B-B14F-4D97-AF65-F5344CB8AC3E}">
        <p14:creationId xmlns:p14="http://schemas.microsoft.com/office/powerpoint/2010/main" val="864019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eroplane taking off against dramatic sky">
            <a:extLst>
              <a:ext uri="{FF2B5EF4-FFF2-40B4-BE49-F238E27FC236}">
                <a16:creationId xmlns:a16="http://schemas.microsoft.com/office/drawing/2014/main" id="{131E92C0-5310-C463-96C4-4E88E9C18BA3}"/>
              </a:ext>
            </a:extLst>
          </p:cNvPr>
          <p:cNvPicPr>
            <a:picLocks noChangeAspect="1"/>
          </p:cNvPicPr>
          <p:nvPr/>
        </p:nvPicPr>
        <p:blipFill>
          <a:blip r:embed="rId2"/>
          <a:srcRect l="12783" r="34756"/>
          <a:stretch/>
        </p:blipFill>
        <p:spPr>
          <a:xfrm>
            <a:off x="-1" y="-2"/>
            <a:ext cx="5410198" cy="6858002"/>
          </a:xfrm>
          <a:prstGeom prst="rect">
            <a:avLst/>
          </a:prstGeom>
        </p:spPr>
      </p:pic>
      <p:sp useBgFill="1">
        <p:nvSpPr>
          <p:cNvPr id="18" name="Rectangle 17">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69E2B3-5034-BFA7-0F8D-67D91E7652A7}"/>
              </a:ext>
            </a:extLst>
          </p:cNvPr>
          <p:cNvSpPr>
            <a:spLocks noGrp="1"/>
          </p:cNvSpPr>
          <p:nvPr>
            <p:ph type="title"/>
          </p:nvPr>
        </p:nvSpPr>
        <p:spPr>
          <a:xfrm>
            <a:off x="5506065" y="405685"/>
            <a:ext cx="6538451" cy="1719593"/>
          </a:xfrm>
        </p:spPr>
        <p:txBody>
          <a:bodyPr>
            <a:noAutofit/>
          </a:bodyPr>
          <a:lstStyle/>
          <a:p>
            <a:r>
              <a:rPr lang="en-IN" sz="6000" b="1" dirty="0">
                <a:solidFill>
                  <a:srgbClr val="0F9ED5"/>
                </a:solidFill>
              </a:rPr>
              <a:t>Problem Statement</a:t>
            </a:r>
          </a:p>
        </p:txBody>
      </p:sp>
      <p:sp>
        <p:nvSpPr>
          <p:cNvPr id="3" name="Content Placeholder 2">
            <a:extLst>
              <a:ext uri="{FF2B5EF4-FFF2-40B4-BE49-F238E27FC236}">
                <a16:creationId xmlns:a16="http://schemas.microsoft.com/office/drawing/2014/main" id="{1012C8AF-BA2E-53D4-7DA0-7A2E6CD37DA6}"/>
              </a:ext>
            </a:extLst>
          </p:cNvPr>
          <p:cNvSpPr>
            <a:spLocks noGrp="1"/>
          </p:cNvSpPr>
          <p:nvPr>
            <p:ph idx="1"/>
          </p:nvPr>
        </p:nvSpPr>
        <p:spPr>
          <a:xfrm>
            <a:off x="5801032" y="2399071"/>
            <a:ext cx="6056671" cy="4053244"/>
          </a:xfrm>
        </p:spPr>
        <p:txBody>
          <a:bodyPr anchor="ctr">
            <a:normAutofit/>
          </a:bodyPr>
          <a:lstStyle/>
          <a:p>
            <a:pPr algn="just">
              <a:buFont typeface="Wingdings" panose="05000000000000000000" pitchFamily="2" charset="2"/>
              <a:buChar char="q"/>
            </a:pPr>
            <a:r>
              <a:rPr lang="en-US" sz="2000" dirty="0"/>
              <a:t> Bird strikes, defined as collisions between birds and aircraft, pose significant threats to aviation safety, especially during take-off, climb, approach, and landing phases.</a:t>
            </a:r>
          </a:p>
          <a:p>
            <a:pPr algn="just">
              <a:buFont typeface="Wingdings" panose="05000000000000000000" pitchFamily="2" charset="2"/>
              <a:buChar char="q"/>
            </a:pPr>
            <a:r>
              <a:rPr lang="en-US" sz="2000" dirty="0"/>
              <a:t> These incidents can cause severe damage to aircraft and have led to fatal accidents. With the increasing number of vehicles and urban expansion, addressing environmental impacts and safety concerns is crucial. </a:t>
            </a:r>
          </a:p>
          <a:p>
            <a:pPr algn="just">
              <a:buFont typeface="Wingdings" panose="05000000000000000000" pitchFamily="2" charset="2"/>
              <a:buChar char="q"/>
            </a:pPr>
            <a:r>
              <a:rPr lang="en-US" sz="2000" dirty="0"/>
              <a:t> This project analyzes bird strike data collected by the FAA from 2000-2011 to uncover patterns and inform strategies for mitigating risks.</a:t>
            </a:r>
            <a:endParaRPr lang="en-IN" sz="2000" dirty="0"/>
          </a:p>
        </p:txBody>
      </p:sp>
    </p:spTree>
    <p:extLst>
      <p:ext uri="{BB962C8B-B14F-4D97-AF65-F5344CB8AC3E}">
        <p14:creationId xmlns:p14="http://schemas.microsoft.com/office/powerpoint/2010/main" val="22173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7F0B1D-EA4E-92B3-7184-835AEA5E1C26}"/>
              </a:ext>
            </a:extLst>
          </p:cNvPr>
          <p:cNvSpPr>
            <a:spLocks noGrp="1"/>
          </p:cNvSpPr>
          <p:nvPr>
            <p:ph type="title"/>
          </p:nvPr>
        </p:nvSpPr>
        <p:spPr>
          <a:xfrm>
            <a:off x="4562815" y="1113018"/>
            <a:ext cx="6781800" cy="1338696"/>
          </a:xfrm>
        </p:spPr>
        <p:txBody>
          <a:bodyPr>
            <a:normAutofit/>
          </a:bodyPr>
          <a:lstStyle/>
          <a:p>
            <a:r>
              <a:rPr lang="en-IN" sz="8000" dirty="0">
                <a:solidFill>
                  <a:srgbClr val="0F9ED5"/>
                </a:solidFill>
              </a:rPr>
              <a:t>Objectives</a:t>
            </a:r>
          </a:p>
        </p:txBody>
      </p:sp>
      <p:pic>
        <p:nvPicPr>
          <p:cNvPr id="5" name="Picture 4" descr="Magnifying glass showing decling performance">
            <a:extLst>
              <a:ext uri="{FF2B5EF4-FFF2-40B4-BE49-F238E27FC236}">
                <a16:creationId xmlns:a16="http://schemas.microsoft.com/office/drawing/2014/main" id="{F3075F6B-5F68-0C4F-1DE2-7086FD3F3F59}"/>
              </a:ext>
            </a:extLst>
          </p:cNvPr>
          <p:cNvPicPr>
            <a:picLocks noChangeAspect="1"/>
          </p:cNvPicPr>
          <p:nvPr/>
        </p:nvPicPr>
        <p:blipFill>
          <a:blip r:embed="rId2"/>
          <a:srcRect l="16445" r="47009"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D4A855C2-9D96-D2BF-187A-52258EB14101}"/>
              </a:ext>
            </a:extLst>
          </p:cNvPr>
          <p:cNvSpPr>
            <a:spLocks noGrp="1"/>
          </p:cNvSpPr>
          <p:nvPr>
            <p:ph idx="1"/>
          </p:nvPr>
        </p:nvSpPr>
        <p:spPr>
          <a:xfrm>
            <a:off x="4572001" y="2201958"/>
            <a:ext cx="6781800" cy="3900730"/>
          </a:xfrm>
        </p:spPr>
        <p:txBody>
          <a:bodyPr anchor="t">
            <a:normAutofit/>
          </a:bodyPr>
          <a:lstStyle/>
          <a:p>
            <a:pPr algn="just"/>
            <a:endParaRPr lang="en-US" sz="2000" dirty="0"/>
          </a:p>
          <a:p>
            <a:pPr algn="just"/>
            <a:endParaRPr lang="en-US" sz="2000" dirty="0"/>
          </a:p>
          <a:p>
            <a:pPr algn="just"/>
            <a:r>
              <a:rPr lang="en-US" sz="2000" b="1" dirty="0"/>
              <a:t>Analyze Bird Strikes Data: </a:t>
            </a:r>
            <a:r>
              <a:rPr lang="en-US" sz="2000" dirty="0"/>
              <a:t>Examine data collected on bird strikes by the FAA between 2000-2011 to understand trends and patterns.</a:t>
            </a:r>
          </a:p>
          <a:p>
            <a:pPr algn="just"/>
            <a:endParaRPr lang="en-US" sz="2000" dirty="0"/>
          </a:p>
          <a:p>
            <a:pPr algn="just"/>
            <a:r>
              <a:rPr lang="en-US" sz="2000" b="1" dirty="0"/>
              <a:t>Visualize Key Metrics: </a:t>
            </a:r>
            <a:r>
              <a:rPr lang="en-US" sz="2000" dirty="0"/>
              <a:t>Create visualizations to depict the number of bird strikes, yearly analysis, top airlines and airports affected, and the cost incurred due to bird strikes.</a:t>
            </a:r>
          </a:p>
        </p:txBody>
      </p:sp>
    </p:spTree>
    <p:extLst>
      <p:ext uri="{BB962C8B-B14F-4D97-AF65-F5344CB8AC3E}">
        <p14:creationId xmlns:p14="http://schemas.microsoft.com/office/powerpoint/2010/main" val="1864174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7F0B1D-EA4E-92B3-7184-835AEA5E1C26}"/>
              </a:ext>
            </a:extLst>
          </p:cNvPr>
          <p:cNvSpPr>
            <a:spLocks noGrp="1"/>
          </p:cNvSpPr>
          <p:nvPr>
            <p:ph type="title"/>
          </p:nvPr>
        </p:nvSpPr>
        <p:spPr>
          <a:xfrm>
            <a:off x="4562814" y="1152351"/>
            <a:ext cx="6781800" cy="1338696"/>
          </a:xfrm>
        </p:spPr>
        <p:txBody>
          <a:bodyPr>
            <a:normAutofit/>
          </a:bodyPr>
          <a:lstStyle/>
          <a:p>
            <a:r>
              <a:rPr lang="en-IN" sz="8000" dirty="0">
                <a:solidFill>
                  <a:srgbClr val="0F9ED5"/>
                </a:solidFill>
              </a:rPr>
              <a:t>Objectives</a:t>
            </a:r>
          </a:p>
        </p:txBody>
      </p:sp>
      <p:pic>
        <p:nvPicPr>
          <p:cNvPr id="5" name="Picture 4" descr="Magnifying glass showing decling performance">
            <a:extLst>
              <a:ext uri="{FF2B5EF4-FFF2-40B4-BE49-F238E27FC236}">
                <a16:creationId xmlns:a16="http://schemas.microsoft.com/office/drawing/2014/main" id="{F3075F6B-5F68-0C4F-1DE2-7086FD3F3F59}"/>
              </a:ext>
            </a:extLst>
          </p:cNvPr>
          <p:cNvPicPr>
            <a:picLocks noChangeAspect="1"/>
          </p:cNvPicPr>
          <p:nvPr/>
        </p:nvPicPr>
        <p:blipFill>
          <a:blip r:embed="rId2"/>
          <a:srcRect l="16445" r="47009"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D4A855C2-9D96-D2BF-187A-52258EB14101}"/>
              </a:ext>
            </a:extLst>
          </p:cNvPr>
          <p:cNvSpPr>
            <a:spLocks noGrp="1"/>
          </p:cNvSpPr>
          <p:nvPr>
            <p:ph idx="1"/>
          </p:nvPr>
        </p:nvSpPr>
        <p:spPr>
          <a:xfrm>
            <a:off x="4572001" y="2201958"/>
            <a:ext cx="6781800" cy="3900730"/>
          </a:xfrm>
        </p:spPr>
        <p:txBody>
          <a:bodyPr anchor="t">
            <a:normAutofit/>
          </a:bodyPr>
          <a:lstStyle/>
          <a:p>
            <a:pPr algn="just"/>
            <a:endParaRPr lang="en-US" sz="2000" b="1" dirty="0"/>
          </a:p>
          <a:p>
            <a:pPr algn="just"/>
            <a:endParaRPr lang="en-US" sz="2000" b="1" dirty="0"/>
          </a:p>
          <a:p>
            <a:pPr algn="just"/>
            <a:r>
              <a:rPr lang="en-US" sz="2000" b="1" dirty="0"/>
              <a:t>Identify High-Risk Phases: </a:t>
            </a:r>
            <a:r>
              <a:rPr lang="en-US" sz="2000" dirty="0"/>
              <a:t>Determine when most bird strikes occur, the altitude of airplanes at the time of strikes, and the phase of flight during strikes.</a:t>
            </a:r>
          </a:p>
          <a:p>
            <a:pPr algn="just"/>
            <a:endParaRPr lang="en-US" sz="2000" dirty="0"/>
          </a:p>
          <a:p>
            <a:pPr algn="just"/>
            <a:r>
              <a:rPr lang="en-US" sz="2000" b="1" dirty="0"/>
              <a:t>Evaluate Impact: </a:t>
            </a:r>
            <a:r>
              <a:rPr lang="en-US" sz="2000" dirty="0"/>
              <a:t>Assess the effect of bird strikes on flights, including the impact at different altitudes and whether pilots were informed or had prior warnings.</a:t>
            </a:r>
          </a:p>
        </p:txBody>
      </p:sp>
    </p:spTree>
    <p:extLst>
      <p:ext uri="{BB962C8B-B14F-4D97-AF65-F5344CB8AC3E}">
        <p14:creationId xmlns:p14="http://schemas.microsoft.com/office/powerpoint/2010/main" val="3578754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BC0646-FA68-DF70-F36A-80B4ABB13A5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b="1" kern="1200">
                <a:solidFill>
                  <a:srgbClr val="FFFFFF"/>
                </a:solidFill>
                <a:latin typeface="+mj-lt"/>
                <a:ea typeface="+mj-ea"/>
                <a:cs typeface="+mj-cs"/>
              </a:rPr>
              <a:t>Visuals Depicting the number of Bird Strikes</a:t>
            </a:r>
          </a:p>
        </p:txBody>
      </p:sp>
      <p:pic>
        <p:nvPicPr>
          <p:cNvPr id="5" name="Content Placeholder 4">
            <a:extLst>
              <a:ext uri="{FF2B5EF4-FFF2-40B4-BE49-F238E27FC236}">
                <a16:creationId xmlns:a16="http://schemas.microsoft.com/office/drawing/2014/main" id="{B28B924A-2F9B-E618-79B2-075EC611A7E1}"/>
              </a:ext>
            </a:extLst>
          </p:cNvPr>
          <p:cNvPicPr>
            <a:picLocks noGrp="1" noChangeAspect="1"/>
          </p:cNvPicPr>
          <p:nvPr>
            <p:ph idx="1"/>
          </p:nvPr>
        </p:nvPicPr>
        <p:blipFill>
          <a:blip r:embed="rId2"/>
          <a:stretch>
            <a:fillRect/>
          </a:stretch>
        </p:blipFill>
        <p:spPr>
          <a:xfrm>
            <a:off x="4777316" y="1393626"/>
            <a:ext cx="6780700" cy="4068419"/>
          </a:xfrm>
          <a:prstGeom prst="rect">
            <a:avLst/>
          </a:prstGeom>
        </p:spPr>
      </p:pic>
    </p:spTree>
    <p:extLst>
      <p:ext uri="{BB962C8B-B14F-4D97-AF65-F5344CB8AC3E}">
        <p14:creationId xmlns:p14="http://schemas.microsoft.com/office/powerpoint/2010/main" val="3020639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4B3EF5-C123-A19C-D672-B1BD8CC3E898}"/>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b="1" kern="1200">
                <a:solidFill>
                  <a:schemeClr val="tx1"/>
                </a:solidFill>
                <a:latin typeface="+mj-lt"/>
                <a:ea typeface="+mj-ea"/>
                <a:cs typeface="+mj-cs"/>
              </a:rPr>
              <a:t>Yearly Analysis of Bird Strikes in US</a:t>
            </a:r>
          </a:p>
        </p:txBody>
      </p:sp>
      <p:sp>
        <p:nvSpPr>
          <p:cNvPr id="18" name="Rectangle 1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588DE7F-77DB-F87B-3EF4-3469AD046D1A}"/>
              </a:ext>
            </a:extLst>
          </p:cNvPr>
          <p:cNvSpPr txBox="1"/>
          <p:nvPr/>
        </p:nvSpPr>
        <p:spPr>
          <a:xfrm>
            <a:off x="793661" y="2599509"/>
            <a:ext cx="4530898" cy="3639450"/>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a:t> The </a:t>
            </a:r>
            <a:r>
              <a:rPr lang="en-US" sz="2000" b="1"/>
              <a:t>highest</a:t>
            </a:r>
            <a:r>
              <a:rPr lang="en-US" sz="2000"/>
              <a:t> number of bird strikes increased in </a:t>
            </a:r>
            <a:r>
              <a:rPr lang="en-US" sz="2000" b="1"/>
              <a:t>2010</a:t>
            </a:r>
            <a:r>
              <a:rPr lang="en-US" sz="2000"/>
              <a:t>.</a:t>
            </a:r>
          </a:p>
          <a:p>
            <a:pPr marL="285750" indent="-228600">
              <a:lnSpc>
                <a:spcPct val="90000"/>
              </a:lnSpc>
              <a:spcAft>
                <a:spcPts val="600"/>
              </a:spcAft>
              <a:buFont typeface="Arial" panose="020B0604020202020204" pitchFamily="34" charset="0"/>
              <a:buChar char="•"/>
            </a:pPr>
            <a:endParaRPr lang="en-US" sz="2000"/>
          </a:p>
          <a:p>
            <a:pPr marL="285750" indent="-228600">
              <a:lnSpc>
                <a:spcPct val="90000"/>
              </a:lnSpc>
              <a:spcAft>
                <a:spcPts val="600"/>
              </a:spcAft>
              <a:buFont typeface="Arial" panose="020B0604020202020204" pitchFamily="34" charset="0"/>
              <a:buChar char="•"/>
            </a:pPr>
            <a:r>
              <a:rPr lang="en-US" sz="2000"/>
              <a:t> The </a:t>
            </a:r>
            <a:r>
              <a:rPr lang="en-US" sz="2000" b="1"/>
              <a:t>lowest</a:t>
            </a:r>
            <a:r>
              <a:rPr lang="en-US" sz="2000"/>
              <a:t> in </a:t>
            </a:r>
            <a:r>
              <a:rPr lang="en-US" sz="2000" b="1"/>
              <a:t>2004</a:t>
            </a:r>
            <a:r>
              <a:rPr lang="en-US" sz="2000"/>
              <a:t> and </a:t>
            </a:r>
            <a:r>
              <a:rPr lang="en-US" sz="2000" b="1"/>
              <a:t>2000.</a:t>
            </a:r>
          </a:p>
        </p:txBody>
      </p:sp>
      <p:pic>
        <p:nvPicPr>
          <p:cNvPr id="5" name="Content Placeholder 4">
            <a:extLst>
              <a:ext uri="{FF2B5EF4-FFF2-40B4-BE49-F238E27FC236}">
                <a16:creationId xmlns:a16="http://schemas.microsoft.com/office/drawing/2014/main" id="{DDD74874-173C-927F-A542-532B4DB85C55}"/>
              </a:ext>
            </a:extLst>
          </p:cNvPr>
          <p:cNvPicPr>
            <a:picLocks noGrp="1" noChangeAspect="1"/>
          </p:cNvPicPr>
          <p:nvPr>
            <p:ph idx="1"/>
          </p:nvPr>
        </p:nvPicPr>
        <p:blipFill>
          <a:blip r:embed="rId2"/>
          <a:stretch>
            <a:fillRect/>
          </a:stretch>
        </p:blipFill>
        <p:spPr>
          <a:xfrm>
            <a:off x="5911532" y="2963678"/>
            <a:ext cx="5150277" cy="2755398"/>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4155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4AE450-1023-75DA-8F46-E5BF5F6A53CD}"/>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800" b="1" kern="1200">
                <a:solidFill>
                  <a:schemeClr val="tx1"/>
                </a:solidFill>
                <a:latin typeface="+mj-lt"/>
                <a:ea typeface="+mj-ea"/>
                <a:cs typeface="+mj-cs"/>
              </a:rPr>
              <a:t>Monthly Analysis of Bird Strikes in US</a:t>
            </a:r>
          </a:p>
        </p:txBody>
      </p:sp>
      <p:sp>
        <p:nvSpPr>
          <p:cNvPr id="20" name="Rectangle 1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F185D2DF-7882-9180-6317-4AF472603BF2}"/>
              </a:ext>
            </a:extLst>
          </p:cNvPr>
          <p:cNvSpPr txBox="1"/>
          <p:nvPr/>
        </p:nvSpPr>
        <p:spPr>
          <a:xfrm>
            <a:off x="528189" y="2599509"/>
            <a:ext cx="4530898" cy="3639450"/>
          </a:xfrm>
          <a:prstGeom prst="rect">
            <a:avLst/>
          </a:prstGeom>
        </p:spPr>
        <p:txBody>
          <a:bodyPr vert="horz" lIns="91440" tIns="45720" rIns="91440" bIns="45720" rtlCol="0" anchor="ctr">
            <a:normAutofit/>
          </a:bodyPr>
          <a:lstStyle/>
          <a:p>
            <a:pPr marL="285750" indent="-228600" algn="just">
              <a:lnSpc>
                <a:spcPct val="90000"/>
              </a:lnSpc>
              <a:spcAft>
                <a:spcPts val="600"/>
              </a:spcAft>
              <a:buFont typeface="Arial" panose="020B0604020202020204" pitchFamily="34" charset="0"/>
              <a:buChar char="•"/>
            </a:pPr>
            <a:r>
              <a:rPr lang="en-US" sz="2000" b="1" dirty="0"/>
              <a:t> Peak Months: July</a:t>
            </a:r>
            <a:r>
              <a:rPr lang="en-US" sz="2000" dirty="0"/>
              <a:t> to </a:t>
            </a:r>
            <a:r>
              <a:rPr lang="en-US" sz="2000" b="1" dirty="0"/>
              <a:t>October.</a:t>
            </a:r>
          </a:p>
          <a:p>
            <a:pPr marL="285750" indent="-228600" algn="just">
              <a:lnSpc>
                <a:spcPct val="90000"/>
              </a:lnSpc>
              <a:spcAft>
                <a:spcPts val="600"/>
              </a:spcAft>
              <a:buFont typeface="Arial" panose="020B0604020202020204" pitchFamily="34" charset="0"/>
              <a:buChar char="•"/>
            </a:pPr>
            <a:r>
              <a:rPr lang="en-US" sz="2000" b="1" dirty="0"/>
              <a:t> Lowest Months: January </a:t>
            </a:r>
            <a:r>
              <a:rPr lang="en-US" sz="2000" dirty="0"/>
              <a:t>and</a:t>
            </a:r>
            <a:r>
              <a:rPr lang="en-US" sz="2000" b="1" dirty="0"/>
              <a:t> February.</a:t>
            </a:r>
          </a:p>
          <a:p>
            <a:pPr marL="285750" indent="-228600" algn="just">
              <a:lnSpc>
                <a:spcPct val="90000"/>
              </a:lnSpc>
              <a:spcAft>
                <a:spcPts val="600"/>
              </a:spcAft>
              <a:buFont typeface="Arial" panose="020B0604020202020204" pitchFamily="34" charset="0"/>
              <a:buChar char="•"/>
            </a:pPr>
            <a:r>
              <a:rPr lang="en-US" sz="2000" b="1" dirty="0"/>
              <a:t> Trend:</a:t>
            </a:r>
            <a:r>
              <a:rPr lang="en-US" sz="2000" dirty="0"/>
              <a:t> Noticeable </a:t>
            </a:r>
            <a:r>
              <a:rPr lang="en-US" sz="2000" b="1" dirty="0"/>
              <a:t>increase</a:t>
            </a:r>
            <a:r>
              <a:rPr lang="en-US" sz="2000" dirty="0"/>
              <a:t> in bird strikes starting from </a:t>
            </a:r>
            <a:r>
              <a:rPr lang="en-US" sz="2000" b="1" dirty="0"/>
              <a:t>July</a:t>
            </a:r>
            <a:r>
              <a:rPr lang="en-US" sz="2000" dirty="0"/>
              <a:t>, </a:t>
            </a:r>
            <a:r>
              <a:rPr lang="en-US" sz="2000" b="1" dirty="0"/>
              <a:t>peaking</a:t>
            </a:r>
            <a:r>
              <a:rPr lang="en-US" sz="2000" dirty="0"/>
              <a:t> in </a:t>
            </a:r>
            <a:r>
              <a:rPr lang="en-US" sz="2000" b="1" dirty="0"/>
              <a:t>September</a:t>
            </a:r>
            <a:r>
              <a:rPr lang="en-US" sz="2000" dirty="0"/>
              <a:t>, and then gradually decreasing.</a:t>
            </a:r>
            <a:endParaRPr lang="en-US" sz="2000" b="1" dirty="0"/>
          </a:p>
        </p:txBody>
      </p:sp>
      <p:pic>
        <p:nvPicPr>
          <p:cNvPr id="5" name="Content Placeholder 4">
            <a:extLst>
              <a:ext uri="{FF2B5EF4-FFF2-40B4-BE49-F238E27FC236}">
                <a16:creationId xmlns:a16="http://schemas.microsoft.com/office/drawing/2014/main" id="{DBBBAEE9-B020-C39B-4491-6872EE4A785C}"/>
              </a:ext>
            </a:extLst>
          </p:cNvPr>
          <p:cNvPicPr>
            <a:picLocks noGrp="1" noChangeAspect="1"/>
          </p:cNvPicPr>
          <p:nvPr>
            <p:ph idx="1"/>
          </p:nvPr>
        </p:nvPicPr>
        <p:blipFill>
          <a:blip r:embed="rId2"/>
          <a:stretch>
            <a:fillRect/>
          </a:stretch>
        </p:blipFill>
        <p:spPr>
          <a:xfrm>
            <a:off x="5147194" y="2563614"/>
            <a:ext cx="5792696" cy="3287355"/>
          </a:xfrm>
          <a:prstGeom prst="rect">
            <a:avLst/>
          </a:prstGeom>
        </p:spPr>
      </p:pic>
      <p:sp>
        <p:nvSpPr>
          <p:cNvPr id="22" name="Rectangle 21">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2050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D7E975-9161-4F2D-AC53-69E1912F6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A13EE56-5EEB-B1F2-D119-F71622423F4E}"/>
              </a:ext>
            </a:extLst>
          </p:cNvPr>
          <p:cNvPicPr>
            <a:picLocks noGrp="1" noChangeAspect="1"/>
          </p:cNvPicPr>
          <p:nvPr>
            <p:ph idx="1"/>
          </p:nvPr>
        </p:nvPicPr>
        <p:blipFill>
          <a:blip r:embed="rId2"/>
          <a:stretch>
            <a:fillRect/>
          </a:stretch>
        </p:blipFill>
        <p:spPr>
          <a:xfrm>
            <a:off x="621675" y="1680989"/>
            <a:ext cx="6589537" cy="3492454"/>
          </a:xfrm>
          <a:prstGeom prst="rect">
            <a:avLst/>
          </a:prstGeom>
        </p:spPr>
      </p:pic>
      <p:sp>
        <p:nvSpPr>
          <p:cNvPr id="15" name="Right Triangle 14">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63E6235-1649-4B47-9862-4026FC47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3" y="623275"/>
            <a:ext cx="401217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BD9174-D06E-2826-EFDA-AF55644A49B5}"/>
              </a:ext>
            </a:extLst>
          </p:cNvPr>
          <p:cNvSpPr>
            <a:spLocks noGrp="1"/>
          </p:cNvSpPr>
          <p:nvPr>
            <p:ph type="title"/>
          </p:nvPr>
        </p:nvSpPr>
        <p:spPr>
          <a:xfrm>
            <a:off x="8052497" y="1056640"/>
            <a:ext cx="3197660" cy="3125746"/>
          </a:xfrm>
        </p:spPr>
        <p:txBody>
          <a:bodyPr vert="horz" lIns="91440" tIns="45720" rIns="91440" bIns="45720" rtlCol="0" anchor="b">
            <a:normAutofit/>
          </a:bodyPr>
          <a:lstStyle/>
          <a:p>
            <a:r>
              <a:rPr lang="en-US" sz="4500" b="1" kern="1200">
                <a:solidFill>
                  <a:schemeClr val="tx1"/>
                </a:solidFill>
                <a:latin typeface="+mj-lt"/>
                <a:ea typeface="+mj-ea"/>
                <a:cs typeface="+mj-cs"/>
              </a:rPr>
              <a:t>Top 10 US Airlines with Most Bird Strikes</a:t>
            </a:r>
          </a:p>
        </p:txBody>
      </p:sp>
    </p:spTree>
    <p:extLst>
      <p:ext uri="{BB962C8B-B14F-4D97-AF65-F5344CB8AC3E}">
        <p14:creationId xmlns:p14="http://schemas.microsoft.com/office/powerpoint/2010/main" val="4226029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735</TotalTime>
  <Words>1105</Words>
  <Application>Microsoft Office PowerPoint</Application>
  <PresentationFormat>Widescreen</PresentationFormat>
  <Paragraphs>111</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Aptos</vt:lpstr>
      <vt:lpstr>Aptos Display</vt:lpstr>
      <vt:lpstr>Arial</vt:lpstr>
      <vt:lpstr>Wingdings</vt:lpstr>
      <vt:lpstr>Office Theme</vt:lpstr>
      <vt:lpstr>Data Analytics Project Report: Analyzing Bird Strikes Data (2000-2011)</vt:lpstr>
      <vt:lpstr>Introduction</vt:lpstr>
      <vt:lpstr>Problem Statement</vt:lpstr>
      <vt:lpstr>Objectives</vt:lpstr>
      <vt:lpstr>Objectives</vt:lpstr>
      <vt:lpstr>Visuals Depicting the number of Bird Strikes</vt:lpstr>
      <vt:lpstr>Yearly Analysis of Bird Strikes in US</vt:lpstr>
      <vt:lpstr>Monthly Analysis of Bird Strikes in US</vt:lpstr>
      <vt:lpstr>Top 10 US Airlines with Most Bird Strikes</vt:lpstr>
      <vt:lpstr>Top 50 Airports with Most Bird Strikes</vt:lpstr>
      <vt:lpstr>Yearly Cost Due to Bird Strikes</vt:lpstr>
      <vt:lpstr>Distribution of the Altitude at the time of Bird Strikes</vt:lpstr>
      <vt:lpstr>Phase of Flight at the Time of Bird Strikes</vt:lpstr>
      <vt:lpstr>Effect of Bird Strikes on Flight</vt:lpstr>
      <vt:lpstr>Effect of Bird Strikes (Damage) on Aircraft</vt:lpstr>
      <vt:lpstr>Total Feet Above Ground by Wildlife Size</vt:lpstr>
      <vt:lpstr>Were Pilots Informed about Bird Strikes?</vt:lpstr>
      <vt:lpstr>Impact of Bird Strikes with Pilot Warning</vt:lpstr>
      <vt:lpstr>Key Findings</vt:lpstr>
      <vt:lpstr>Key Findings</vt:lpstr>
      <vt:lpstr>Key Findings</vt:lpstr>
      <vt:lpstr>Key Findings</vt:lpstr>
      <vt:lpstr>Key Findings</vt:lpstr>
      <vt:lpstr>Conclusion</vt:lpstr>
      <vt:lpstr>Conclusion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 Kumar Maurya</dc:creator>
  <cp:lastModifiedBy>Rohit Kumar Maurya</cp:lastModifiedBy>
  <cp:revision>10</cp:revision>
  <dcterms:created xsi:type="dcterms:W3CDTF">2024-07-20T10:20:53Z</dcterms:created>
  <dcterms:modified xsi:type="dcterms:W3CDTF">2024-07-30T07:55:24Z</dcterms:modified>
</cp:coreProperties>
</file>