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0" r:id="rId2"/>
    <p:sldId id="261" r:id="rId3"/>
    <p:sldId id="262" r:id="rId4"/>
    <p:sldId id="264" r:id="rId5"/>
    <p:sldId id="268" r:id="rId6"/>
    <p:sldId id="269" r:id="rId7"/>
    <p:sldId id="270" r:id="rId8"/>
    <p:sldId id="263" r:id="rId9"/>
    <p:sldId id="267" r:id="rId10"/>
    <p:sldId id="266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F093D7-A347-4480-8CB7-E183CAD088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CCF710-0459-471D-83EE-9EE6DCEFFE13}">
      <dgm:prSet/>
      <dgm:spPr/>
      <dgm:t>
        <a:bodyPr/>
        <a:lstStyle/>
        <a:p>
          <a:pPr>
            <a:defRPr cap="all"/>
          </a:pPr>
          <a:r>
            <a:rPr lang="en-US"/>
            <a:t>Streamline sales tracking.</a:t>
          </a:r>
        </a:p>
      </dgm:t>
    </dgm:pt>
    <dgm:pt modelId="{0EA77B4A-D2A3-4BFD-A1F3-D6FB4C204261}" type="parTrans" cxnId="{E0EBB5AF-60E1-4B95-9442-F7786B3F6CFB}">
      <dgm:prSet/>
      <dgm:spPr/>
      <dgm:t>
        <a:bodyPr/>
        <a:lstStyle/>
        <a:p>
          <a:endParaRPr lang="en-US"/>
        </a:p>
      </dgm:t>
    </dgm:pt>
    <dgm:pt modelId="{F20D954B-86A3-4CF1-91A4-9A8861F48DC4}" type="sibTrans" cxnId="{E0EBB5AF-60E1-4B95-9442-F7786B3F6CFB}">
      <dgm:prSet/>
      <dgm:spPr/>
      <dgm:t>
        <a:bodyPr/>
        <a:lstStyle/>
        <a:p>
          <a:endParaRPr lang="en-US"/>
        </a:p>
      </dgm:t>
    </dgm:pt>
    <dgm:pt modelId="{C93DC2D4-95A3-43A7-A409-CE494E28CC70}">
      <dgm:prSet/>
      <dgm:spPr/>
      <dgm:t>
        <a:bodyPr/>
        <a:lstStyle/>
        <a:p>
          <a:pPr>
            <a:defRPr cap="all"/>
          </a:pPr>
          <a:r>
            <a:rPr lang="en-US"/>
            <a:t>Enable data-driven decision-making.</a:t>
          </a:r>
        </a:p>
      </dgm:t>
    </dgm:pt>
    <dgm:pt modelId="{31425C7B-D403-4D93-973A-423A5190D0A9}" type="parTrans" cxnId="{4F5C2D3B-E137-47DC-8FEA-F78BF0C01BF9}">
      <dgm:prSet/>
      <dgm:spPr/>
      <dgm:t>
        <a:bodyPr/>
        <a:lstStyle/>
        <a:p>
          <a:endParaRPr lang="en-US"/>
        </a:p>
      </dgm:t>
    </dgm:pt>
    <dgm:pt modelId="{7CFA8B1B-2A91-4459-8749-23EAB183D0DB}" type="sibTrans" cxnId="{4F5C2D3B-E137-47DC-8FEA-F78BF0C01BF9}">
      <dgm:prSet/>
      <dgm:spPr/>
      <dgm:t>
        <a:bodyPr/>
        <a:lstStyle/>
        <a:p>
          <a:endParaRPr lang="en-US"/>
        </a:p>
      </dgm:t>
    </dgm:pt>
    <dgm:pt modelId="{8074655D-30F3-4A39-A912-445AD9F1D068}">
      <dgm:prSet/>
      <dgm:spPr/>
      <dgm:t>
        <a:bodyPr/>
        <a:lstStyle/>
        <a:p>
          <a:pPr>
            <a:defRPr cap="all"/>
          </a:pPr>
          <a:r>
            <a:rPr lang="en-US"/>
            <a:t>Reduce costs by 10% and increase sales by 5%.</a:t>
          </a:r>
        </a:p>
      </dgm:t>
    </dgm:pt>
    <dgm:pt modelId="{E20F367B-F92D-4179-B683-DB676E84E893}" type="parTrans" cxnId="{4A662782-39C2-4848-AD00-81B7939E2138}">
      <dgm:prSet/>
      <dgm:spPr/>
      <dgm:t>
        <a:bodyPr/>
        <a:lstStyle/>
        <a:p>
          <a:endParaRPr lang="en-US"/>
        </a:p>
      </dgm:t>
    </dgm:pt>
    <dgm:pt modelId="{945DAFF9-A632-4E47-9C85-A62DA84D7887}" type="sibTrans" cxnId="{4A662782-39C2-4848-AD00-81B7939E2138}">
      <dgm:prSet/>
      <dgm:spPr/>
      <dgm:t>
        <a:bodyPr/>
        <a:lstStyle/>
        <a:p>
          <a:endParaRPr lang="en-US"/>
        </a:p>
      </dgm:t>
    </dgm:pt>
    <dgm:pt modelId="{096BA1D6-8810-46CA-A78C-B7370367A379}" type="pres">
      <dgm:prSet presAssocID="{B7F093D7-A347-4480-8CB7-E183CAD08886}" presName="root" presStyleCnt="0">
        <dgm:presLayoutVars>
          <dgm:dir/>
          <dgm:resizeHandles val="exact"/>
        </dgm:presLayoutVars>
      </dgm:prSet>
      <dgm:spPr/>
    </dgm:pt>
    <dgm:pt modelId="{945D3163-F18B-4198-B274-66675FFDB9CB}" type="pres">
      <dgm:prSet presAssocID="{5ACCF710-0459-471D-83EE-9EE6DCEFFE13}" presName="compNode" presStyleCnt="0"/>
      <dgm:spPr/>
    </dgm:pt>
    <dgm:pt modelId="{C6C52CF0-F54A-4CCA-B479-DD8956A454D5}" type="pres">
      <dgm:prSet presAssocID="{5ACCF710-0459-471D-83EE-9EE6DCEFFE1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7BD606E-C981-474C-926E-289A2CD34032}" type="pres">
      <dgm:prSet presAssocID="{5ACCF710-0459-471D-83EE-9EE6DCEFFE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B4C9F460-11EE-4DAC-8275-83B0F8D11BBA}" type="pres">
      <dgm:prSet presAssocID="{5ACCF710-0459-471D-83EE-9EE6DCEFFE13}" presName="spaceRect" presStyleCnt="0"/>
      <dgm:spPr/>
    </dgm:pt>
    <dgm:pt modelId="{6B019D56-F7E0-49FE-8F33-0670878274AA}" type="pres">
      <dgm:prSet presAssocID="{5ACCF710-0459-471D-83EE-9EE6DCEFFE13}" presName="textRect" presStyleLbl="revTx" presStyleIdx="0" presStyleCnt="3">
        <dgm:presLayoutVars>
          <dgm:chMax val="1"/>
          <dgm:chPref val="1"/>
        </dgm:presLayoutVars>
      </dgm:prSet>
      <dgm:spPr/>
    </dgm:pt>
    <dgm:pt modelId="{8D5F19A6-92B5-4E33-AF02-0EE8F19044BC}" type="pres">
      <dgm:prSet presAssocID="{F20D954B-86A3-4CF1-91A4-9A8861F48DC4}" presName="sibTrans" presStyleCnt="0"/>
      <dgm:spPr/>
    </dgm:pt>
    <dgm:pt modelId="{2310DBF4-CD64-4F4B-A860-46DDC3AEA4C1}" type="pres">
      <dgm:prSet presAssocID="{C93DC2D4-95A3-43A7-A409-CE494E28CC70}" presName="compNode" presStyleCnt="0"/>
      <dgm:spPr/>
    </dgm:pt>
    <dgm:pt modelId="{48B3C9F2-7C40-4B38-9771-C4FF4EADD55F}" type="pres">
      <dgm:prSet presAssocID="{C93DC2D4-95A3-43A7-A409-CE494E28CC7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8FE12B4-FE6B-4F78-A093-26393B366E79}" type="pres">
      <dgm:prSet presAssocID="{C93DC2D4-95A3-43A7-A409-CE494E28CC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CD8F99-EB39-456B-8965-4E6417EC2C8E}" type="pres">
      <dgm:prSet presAssocID="{C93DC2D4-95A3-43A7-A409-CE494E28CC70}" presName="spaceRect" presStyleCnt="0"/>
      <dgm:spPr/>
    </dgm:pt>
    <dgm:pt modelId="{B0C43CEA-C5E4-4185-A937-EB3E8F454A2D}" type="pres">
      <dgm:prSet presAssocID="{C93DC2D4-95A3-43A7-A409-CE494E28CC70}" presName="textRect" presStyleLbl="revTx" presStyleIdx="1" presStyleCnt="3">
        <dgm:presLayoutVars>
          <dgm:chMax val="1"/>
          <dgm:chPref val="1"/>
        </dgm:presLayoutVars>
      </dgm:prSet>
      <dgm:spPr/>
    </dgm:pt>
    <dgm:pt modelId="{01B28D9A-28E0-4DD4-92FE-866AAA3EE88F}" type="pres">
      <dgm:prSet presAssocID="{7CFA8B1B-2A91-4459-8749-23EAB183D0DB}" presName="sibTrans" presStyleCnt="0"/>
      <dgm:spPr/>
    </dgm:pt>
    <dgm:pt modelId="{8942A7E3-88D7-4F8A-99E2-B53D2FB2C5D3}" type="pres">
      <dgm:prSet presAssocID="{8074655D-30F3-4A39-A912-445AD9F1D068}" presName="compNode" presStyleCnt="0"/>
      <dgm:spPr/>
    </dgm:pt>
    <dgm:pt modelId="{F8024899-19ED-4C37-A113-01B5C83D8790}" type="pres">
      <dgm:prSet presAssocID="{8074655D-30F3-4A39-A912-445AD9F1D06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8E7E7F6-E5BF-4B21-91DD-3A9DBC35CA37}" type="pres">
      <dgm:prSet presAssocID="{8074655D-30F3-4A39-A912-445AD9F1D0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4573DF6-834A-4BE8-B801-ACAFE6BECF06}" type="pres">
      <dgm:prSet presAssocID="{8074655D-30F3-4A39-A912-445AD9F1D068}" presName="spaceRect" presStyleCnt="0"/>
      <dgm:spPr/>
    </dgm:pt>
    <dgm:pt modelId="{5840C3A7-D06D-4180-A622-B1E964EFC461}" type="pres">
      <dgm:prSet presAssocID="{8074655D-30F3-4A39-A912-445AD9F1D0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048005-66CD-423B-A0A8-833848724615}" type="presOf" srcId="{B7F093D7-A347-4480-8CB7-E183CAD08886}" destId="{096BA1D6-8810-46CA-A78C-B7370367A379}" srcOrd="0" destOrd="0" presId="urn:microsoft.com/office/officeart/2018/5/layout/IconLeafLabelList"/>
    <dgm:cxn modelId="{BAB7752F-4584-4A21-BAE9-5CA76CA0A63C}" type="presOf" srcId="{C93DC2D4-95A3-43A7-A409-CE494E28CC70}" destId="{B0C43CEA-C5E4-4185-A937-EB3E8F454A2D}" srcOrd="0" destOrd="0" presId="urn:microsoft.com/office/officeart/2018/5/layout/IconLeafLabelList"/>
    <dgm:cxn modelId="{4F5C2D3B-E137-47DC-8FEA-F78BF0C01BF9}" srcId="{B7F093D7-A347-4480-8CB7-E183CAD08886}" destId="{C93DC2D4-95A3-43A7-A409-CE494E28CC70}" srcOrd="1" destOrd="0" parTransId="{31425C7B-D403-4D93-973A-423A5190D0A9}" sibTransId="{7CFA8B1B-2A91-4459-8749-23EAB183D0DB}"/>
    <dgm:cxn modelId="{4C280443-640F-453E-9877-354C8D79A02F}" type="presOf" srcId="{5ACCF710-0459-471D-83EE-9EE6DCEFFE13}" destId="{6B019D56-F7E0-49FE-8F33-0670878274AA}" srcOrd="0" destOrd="0" presId="urn:microsoft.com/office/officeart/2018/5/layout/IconLeafLabelList"/>
    <dgm:cxn modelId="{4A662782-39C2-4848-AD00-81B7939E2138}" srcId="{B7F093D7-A347-4480-8CB7-E183CAD08886}" destId="{8074655D-30F3-4A39-A912-445AD9F1D068}" srcOrd="2" destOrd="0" parTransId="{E20F367B-F92D-4179-B683-DB676E84E893}" sibTransId="{945DAFF9-A632-4E47-9C85-A62DA84D7887}"/>
    <dgm:cxn modelId="{F5675AA0-F25A-467A-B1BD-59014C2B7C88}" type="presOf" srcId="{8074655D-30F3-4A39-A912-445AD9F1D068}" destId="{5840C3A7-D06D-4180-A622-B1E964EFC461}" srcOrd="0" destOrd="0" presId="urn:microsoft.com/office/officeart/2018/5/layout/IconLeafLabelList"/>
    <dgm:cxn modelId="{E0EBB5AF-60E1-4B95-9442-F7786B3F6CFB}" srcId="{B7F093D7-A347-4480-8CB7-E183CAD08886}" destId="{5ACCF710-0459-471D-83EE-9EE6DCEFFE13}" srcOrd="0" destOrd="0" parTransId="{0EA77B4A-D2A3-4BFD-A1F3-D6FB4C204261}" sibTransId="{F20D954B-86A3-4CF1-91A4-9A8861F48DC4}"/>
    <dgm:cxn modelId="{EB76A954-017E-4E36-965E-83C2C76A2B0D}" type="presParOf" srcId="{096BA1D6-8810-46CA-A78C-B7370367A379}" destId="{945D3163-F18B-4198-B274-66675FFDB9CB}" srcOrd="0" destOrd="0" presId="urn:microsoft.com/office/officeart/2018/5/layout/IconLeafLabelList"/>
    <dgm:cxn modelId="{9295193A-C84E-4455-99E3-013B919AA72D}" type="presParOf" srcId="{945D3163-F18B-4198-B274-66675FFDB9CB}" destId="{C6C52CF0-F54A-4CCA-B479-DD8956A454D5}" srcOrd="0" destOrd="0" presId="urn:microsoft.com/office/officeart/2018/5/layout/IconLeafLabelList"/>
    <dgm:cxn modelId="{2BFF66FF-2450-499B-9823-3CE22C4E70FB}" type="presParOf" srcId="{945D3163-F18B-4198-B274-66675FFDB9CB}" destId="{97BD606E-C981-474C-926E-289A2CD34032}" srcOrd="1" destOrd="0" presId="urn:microsoft.com/office/officeart/2018/5/layout/IconLeafLabelList"/>
    <dgm:cxn modelId="{DCF293E6-72B8-4794-9188-B732605278C6}" type="presParOf" srcId="{945D3163-F18B-4198-B274-66675FFDB9CB}" destId="{B4C9F460-11EE-4DAC-8275-83B0F8D11BBA}" srcOrd="2" destOrd="0" presId="urn:microsoft.com/office/officeart/2018/5/layout/IconLeafLabelList"/>
    <dgm:cxn modelId="{78715F95-6823-4D36-B6DE-EA42B1E509E3}" type="presParOf" srcId="{945D3163-F18B-4198-B274-66675FFDB9CB}" destId="{6B019D56-F7E0-49FE-8F33-0670878274AA}" srcOrd="3" destOrd="0" presId="urn:microsoft.com/office/officeart/2018/5/layout/IconLeafLabelList"/>
    <dgm:cxn modelId="{3C99A0DC-1E88-4069-8219-CA90D2F3D831}" type="presParOf" srcId="{096BA1D6-8810-46CA-A78C-B7370367A379}" destId="{8D5F19A6-92B5-4E33-AF02-0EE8F19044BC}" srcOrd="1" destOrd="0" presId="urn:microsoft.com/office/officeart/2018/5/layout/IconLeafLabelList"/>
    <dgm:cxn modelId="{44A08115-AFA6-4062-A861-CF796EE1A8C7}" type="presParOf" srcId="{096BA1D6-8810-46CA-A78C-B7370367A379}" destId="{2310DBF4-CD64-4F4B-A860-46DDC3AEA4C1}" srcOrd="2" destOrd="0" presId="urn:microsoft.com/office/officeart/2018/5/layout/IconLeafLabelList"/>
    <dgm:cxn modelId="{8D4DD710-97ED-4EE4-921B-5A1C49F710BF}" type="presParOf" srcId="{2310DBF4-CD64-4F4B-A860-46DDC3AEA4C1}" destId="{48B3C9F2-7C40-4B38-9771-C4FF4EADD55F}" srcOrd="0" destOrd="0" presId="urn:microsoft.com/office/officeart/2018/5/layout/IconLeafLabelList"/>
    <dgm:cxn modelId="{2F4A8A0C-9815-441C-91EE-2A5EE42A160E}" type="presParOf" srcId="{2310DBF4-CD64-4F4B-A860-46DDC3AEA4C1}" destId="{38FE12B4-FE6B-4F78-A093-26393B366E79}" srcOrd="1" destOrd="0" presId="urn:microsoft.com/office/officeart/2018/5/layout/IconLeafLabelList"/>
    <dgm:cxn modelId="{411C20F3-D448-4424-AC51-24BFF7A2FFBF}" type="presParOf" srcId="{2310DBF4-CD64-4F4B-A860-46DDC3AEA4C1}" destId="{8ACD8F99-EB39-456B-8965-4E6417EC2C8E}" srcOrd="2" destOrd="0" presId="urn:microsoft.com/office/officeart/2018/5/layout/IconLeafLabelList"/>
    <dgm:cxn modelId="{4D214CED-F151-4704-A0AE-4A1D6F1058A2}" type="presParOf" srcId="{2310DBF4-CD64-4F4B-A860-46DDC3AEA4C1}" destId="{B0C43CEA-C5E4-4185-A937-EB3E8F454A2D}" srcOrd="3" destOrd="0" presId="urn:microsoft.com/office/officeart/2018/5/layout/IconLeafLabelList"/>
    <dgm:cxn modelId="{282FF6D1-4D4F-4BF4-9A23-BA83B23C301F}" type="presParOf" srcId="{096BA1D6-8810-46CA-A78C-B7370367A379}" destId="{01B28D9A-28E0-4DD4-92FE-866AAA3EE88F}" srcOrd="3" destOrd="0" presId="urn:microsoft.com/office/officeart/2018/5/layout/IconLeafLabelList"/>
    <dgm:cxn modelId="{D99ED845-F1F9-4770-B20A-4199C1A8F463}" type="presParOf" srcId="{096BA1D6-8810-46CA-A78C-B7370367A379}" destId="{8942A7E3-88D7-4F8A-99E2-B53D2FB2C5D3}" srcOrd="4" destOrd="0" presId="urn:microsoft.com/office/officeart/2018/5/layout/IconLeafLabelList"/>
    <dgm:cxn modelId="{6339B212-5A12-4147-9CB7-AD77451C68FD}" type="presParOf" srcId="{8942A7E3-88D7-4F8A-99E2-B53D2FB2C5D3}" destId="{F8024899-19ED-4C37-A113-01B5C83D8790}" srcOrd="0" destOrd="0" presId="urn:microsoft.com/office/officeart/2018/5/layout/IconLeafLabelList"/>
    <dgm:cxn modelId="{8F68EFAE-68F8-4B98-BD54-DD99627866A6}" type="presParOf" srcId="{8942A7E3-88D7-4F8A-99E2-B53D2FB2C5D3}" destId="{98E7E7F6-E5BF-4B21-91DD-3A9DBC35CA37}" srcOrd="1" destOrd="0" presId="urn:microsoft.com/office/officeart/2018/5/layout/IconLeafLabelList"/>
    <dgm:cxn modelId="{ECDB4060-413C-43E3-99CC-EE05DE62C66E}" type="presParOf" srcId="{8942A7E3-88D7-4F8A-99E2-B53D2FB2C5D3}" destId="{04573DF6-834A-4BE8-B801-ACAFE6BECF06}" srcOrd="2" destOrd="0" presId="urn:microsoft.com/office/officeart/2018/5/layout/IconLeafLabelList"/>
    <dgm:cxn modelId="{9873BA4A-5500-4955-8F76-168162657389}" type="presParOf" srcId="{8942A7E3-88D7-4F8A-99E2-B53D2FB2C5D3}" destId="{5840C3A7-D06D-4180-A622-B1E964EFC4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2CF0-F54A-4CCA-B479-DD8956A454D5}">
      <dsp:nvSpPr>
        <dsp:cNvPr id="0" name=""/>
        <dsp:cNvSpPr/>
      </dsp:nvSpPr>
      <dsp:spPr>
        <a:xfrm>
          <a:off x="620567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D606E-C981-474C-926E-289A2CD34032}">
      <dsp:nvSpPr>
        <dsp:cNvPr id="0" name=""/>
        <dsp:cNvSpPr/>
      </dsp:nvSpPr>
      <dsp:spPr>
        <a:xfrm>
          <a:off x="1015443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19D56-F7E0-49FE-8F33-0670878274AA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Streamline sales tracking.</a:t>
          </a:r>
        </a:p>
      </dsp:txBody>
      <dsp:txXfrm>
        <a:off x="28255" y="3022128"/>
        <a:ext cx="3037500" cy="720000"/>
      </dsp:txXfrm>
    </dsp:sp>
    <dsp:sp modelId="{48B3C9F2-7C40-4B38-9771-C4FF4EADD55F}">
      <dsp:nvSpPr>
        <dsp:cNvPr id="0" name=""/>
        <dsp:cNvSpPr/>
      </dsp:nvSpPr>
      <dsp:spPr>
        <a:xfrm>
          <a:off x="4189630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E12B4-FE6B-4F78-A093-26393B366E79}">
      <dsp:nvSpPr>
        <dsp:cNvPr id="0" name=""/>
        <dsp:cNvSpPr/>
      </dsp:nvSpPr>
      <dsp:spPr>
        <a:xfrm>
          <a:off x="4584505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43CEA-C5E4-4185-A937-EB3E8F454A2D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Enable data-driven decision-making.</a:t>
          </a:r>
        </a:p>
      </dsp:txBody>
      <dsp:txXfrm>
        <a:off x="3597318" y="3022128"/>
        <a:ext cx="3037500" cy="720000"/>
      </dsp:txXfrm>
    </dsp:sp>
    <dsp:sp modelId="{F8024899-19ED-4C37-A113-01B5C83D8790}">
      <dsp:nvSpPr>
        <dsp:cNvPr id="0" name=""/>
        <dsp:cNvSpPr/>
      </dsp:nvSpPr>
      <dsp:spPr>
        <a:xfrm>
          <a:off x="7758693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7E7F6-E5BF-4B21-91DD-3A9DBC35CA37}">
      <dsp:nvSpPr>
        <dsp:cNvPr id="0" name=""/>
        <dsp:cNvSpPr/>
      </dsp:nvSpPr>
      <dsp:spPr>
        <a:xfrm>
          <a:off x="8153568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0C3A7-D06D-4180-A622-B1E964EFC461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Reduce costs by 10% and increase sales by 5%.</a:t>
          </a:r>
        </a:p>
      </dsp:txBody>
      <dsp:txXfrm>
        <a:off x="7166380" y="302212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711F-09AA-460D-966D-34EE150E818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3F0CC-0DA9-4669-88C1-5C65D541C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1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3F0CC-0DA9-4669-88C1-5C65D541CA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4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3F0CC-0DA9-4669-88C1-5C65D541CAA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7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3F0CC-0DA9-4669-88C1-5C65D541CAA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2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pp.powerbi.com/groups/me/reports/dbbfca97-93f9-440a-b342-41ce6b1b571f/?pbi_source=PowerPoin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owerbi.com/groups/me/reports/dbbfca97-93f9-440a-b342-41ce6b1b571f/?pbi_source=PowerPoin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powerbi.com/groups/me/reports/dbbfca97-93f9-440a-b342-41ce6b1b571f/?pbi_source=PowerPoin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financial graph">
            <a:extLst>
              <a:ext uri="{FF2B5EF4-FFF2-40B4-BE49-F238E27FC236}">
                <a16:creationId xmlns:a16="http://schemas.microsoft.com/office/drawing/2014/main" id="{ED1068FA-9500-003F-25F7-75FB5AF01C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5904D8-EE01-20E4-E357-DF04BCC5E9F2}"/>
              </a:ext>
            </a:extLst>
          </p:cNvPr>
          <p:cNvSpPr txBox="1">
            <a:spLocks/>
          </p:cNvSpPr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6600">
                <a:solidFill>
                  <a:schemeClr val="bg1"/>
                </a:solidFill>
              </a:rPr>
              <a:t>Sales Insights Analysis for Atliq Hardware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D6523A-D146-61D0-40FA-EF311EB80D04}"/>
              </a:ext>
            </a:extLst>
          </p:cNvPr>
          <p:cNvSpPr txBox="1">
            <a:spLocks/>
          </p:cNvSpPr>
          <p:nvPr/>
        </p:nvSpPr>
        <p:spPr>
          <a:xfrm>
            <a:off x="404553" y="5624945"/>
            <a:ext cx="9078562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A Data-Driven Solution Using Power BI</a:t>
            </a:r>
          </a:p>
        </p:txBody>
      </p:sp>
    </p:spTree>
    <p:extLst>
      <p:ext uri="{BB962C8B-B14F-4D97-AF65-F5344CB8AC3E}">
        <p14:creationId xmlns:p14="http://schemas.microsoft.com/office/powerpoint/2010/main" val="33101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D40F0F-6A7E-9388-D2D8-8C9EA11AB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BBCF0-6E55-99D7-28B2-228A13D3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Market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D5FFAC-8C90-F663-5A23-BCBDE1124C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Profit % by Market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Markets: Bhubaneswar (10.5%), Hyderabad (6.7%), Chennai (6.3%)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Lower Performance Markets: Lucknow (-2.7%), Kanpur (0.4%), Delhi NCR(0.6%)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Revenue Contribution % by Market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Highest Contributors: Delhi NCR (54.7%), Mumbai (14.2%), Ahmedabad (12.7%)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Lower Contributors: Lucknow (0.3%), Surat (0.2%), Bhubaneswar (0.1%)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Profit Contribution % by Market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Profit Contributors: Mumbai (23.9%), Delhi NCR (22.1%), Ahmedabad (19.0%)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Lowest Profit Contributors: Lucknow (</a:t>
            </a:r>
            <a:r>
              <a:rPr lang="en-US" altLang="en-US" sz="2000" dirty="0">
                <a:latin typeface="Arial" panose="020B0604020202020204" pitchFamily="34" charset="0"/>
              </a:rPr>
              <a:t>-0.6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%), Surat (0.1%), Kanpur (0.5%)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7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F5B1E-E26F-396F-5C0A-A41996E42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4B35B-0A90-B37F-FDD3-FBE50ADF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5251316" cy="1291396"/>
          </a:xfrm>
        </p:spPr>
        <p:txBody>
          <a:bodyPr>
            <a:normAutofit/>
          </a:bodyPr>
          <a:lstStyle/>
          <a:p>
            <a:r>
              <a:rPr lang="en-IN" dirty="0"/>
              <a:t>Recommendations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C47C5CB-0798-2AB6-B8E1-400839D6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13" r="3745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7" name="Rectangle 8">
            <a:extLst>
              <a:ext uri="{FF2B5EF4-FFF2-40B4-BE49-F238E27FC236}">
                <a16:creationId xmlns:a16="http://schemas.microsoft.com/office/drawing/2014/main" id="{20CF65C1-370D-8CD5-F0C5-B88F42945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6231" y="1462139"/>
            <a:ext cx="539101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High-Performing Markets: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Boost marketing and loyalty programs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 NCR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maintain leadership.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Margin Markets: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efforts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Hyderabad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Chennai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Bhubaneswar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capitalize on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Low-Performing Markets: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localized strategies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Lucknow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Bhubaneswar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Kanpur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unlock potential.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Strategies: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 seasonal promotions, dynamic pricing, and ensure consistent revenue stabilization.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Efficiency 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costs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increase sales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optimized strategies. </a:t>
            </a:r>
          </a:p>
        </p:txBody>
      </p:sp>
    </p:spTree>
    <p:extLst>
      <p:ext uri="{BB962C8B-B14F-4D97-AF65-F5344CB8AC3E}">
        <p14:creationId xmlns:p14="http://schemas.microsoft.com/office/powerpoint/2010/main" val="202639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74693-B253-D5FA-A205-390CFED2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AF508-22F4-A805-5E2D-4AD41120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892"/>
            <a:ext cx="5264281" cy="4219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sales performance shows a total revenue of ₹985M, with 2M units sold and a total profit margin of ₹24.66M. The key markets contributing positively are Bhubaneswar, Delhi NCR, and Ahmedabad, whereas Lucknow and Surat lag in performance. </a:t>
            </a:r>
          </a:p>
          <a:p>
            <a:pPr marL="0" indent="0">
              <a:buNone/>
            </a:pPr>
            <a:r>
              <a:rPr lang="en-US" sz="2000" dirty="0"/>
              <a:t>Notably, revenue trends have shown a decline from January 2020 to June 2020, suggesting potential challenges or market shifts during this period. </a:t>
            </a:r>
          </a:p>
          <a:p>
            <a:pPr marL="0" indent="0">
              <a:buNone/>
            </a:pPr>
            <a:r>
              <a:rPr lang="en-US" sz="2000" dirty="0"/>
              <a:t>To improve, focus on boosting underperforming markets and understanding the cause of the revenue decline.</a:t>
            </a:r>
            <a:endParaRPr lang="en-IN" sz="2000" dirty="0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784DFD90-CF21-7785-C582-D633E2D3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9" r="39714" b="-1"/>
          <a:stretch/>
        </p:blipFill>
        <p:spPr>
          <a:xfrm>
            <a:off x="6927718" y="10"/>
            <a:ext cx="5264282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643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599FA1-C87A-A8AD-2077-B996F4D2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2A87D8-DCAC-F15A-B830-EEFB7560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Challenges Faced:</a:t>
            </a:r>
          </a:p>
          <a:p>
            <a:r>
              <a:rPr lang="en-US" sz="2000" dirty="0"/>
              <a:t>Inefficient sales tracking through verbal updates and Excel files.</a:t>
            </a:r>
          </a:p>
          <a:p>
            <a:r>
              <a:rPr lang="en-US" sz="2000" dirty="0"/>
              <a:t>Lack of clear, actionable insights for decision-making.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Solution Provided:</a:t>
            </a:r>
          </a:p>
          <a:p>
            <a:r>
              <a:rPr lang="en-US" sz="2000" dirty="0"/>
              <a:t>Developed an interactive Power BI dashboard to provide clear,  actionable sales insights.</a:t>
            </a:r>
          </a:p>
          <a:p>
            <a:endParaRPr lang="en-IN" sz="2000" dirty="0"/>
          </a:p>
        </p:txBody>
      </p:sp>
      <p:pic>
        <p:nvPicPr>
          <p:cNvPr id="11" name="Picture 10" descr="Digital financial graph">
            <a:extLst>
              <a:ext uri="{FF2B5EF4-FFF2-40B4-BE49-F238E27FC236}">
                <a16:creationId xmlns:a16="http://schemas.microsoft.com/office/drawing/2014/main" id="{F4F548D3-DCEF-8008-3431-10E58FD9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99" r="2079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228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AA296-FC52-AC76-30C6-4490B6AA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IN" sz="4000"/>
              <a:t>Project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E9A6566-98AB-A3FC-8F5F-A267A5F00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01258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638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831F5-2554-6F3F-A18E-BFC6AD05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0F52C-EA4B-ED67-DE8D-53BB3E42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Key Features of the Dashboard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A6F8D9-E94A-7AAA-5DBE-8727534FC1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ETL Process Using Power BI: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Connected to MySQL database and used Power Query for data transformation.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Established a star schema for the data model.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Enhanced Visualizations: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Created interactive visualizations to track revenue and sales trends by region and product.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Profit Margins and Contribution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Incorporated measures to identify the most profitable customers and regions.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Added dynamic elements to highlight underperforming zones.</a:t>
            </a:r>
          </a:p>
        </p:txBody>
      </p:sp>
      <p:pic>
        <p:nvPicPr>
          <p:cNvPr id="9" name="Picture 8" descr="A close-up of a network&#10;&#10;Description automatically generated">
            <a:extLst>
              <a:ext uri="{FF2B5EF4-FFF2-40B4-BE49-F238E27FC236}">
                <a16:creationId xmlns:a16="http://schemas.microsoft.com/office/drawing/2014/main" id="{069FE729-0880-C036-FE1F-D3686DF7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331" r="1754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123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card ,card ,Revenue by Markets ,Total Sales Qty by Markets ,advancedSlicerVisual ,advancedSlicerVisual ,clusteredBarChart ,lineChart ,pieChart ,card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E1FEC6C7-5FB4-FAF5-F805-40D662CAB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60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card ,card ,Profit % by Market ,Revenue Contribution % by Market ,advancedSlicerVisual ,advancedSlicerVisual ,tableEx ,lineChart ,card ,Profit Contribution % by Market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588FBEA4-BCC1-E665-46DF-8688AA885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93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title="This slide contains the following visuals: card ,card ,Profit Margin % by Market ,advancedSlicerVisual ,advancedSlicerVisual ,tableEx ,lineClusteredColumnComboChart ,card ,slicer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B12D5565-4C31-DDF3-6B7B-D14F14EF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469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FE26C-6911-6997-C0BF-8F4B2EB6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4D60-77B2-39BD-9C04-28BC7010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Key Insights of the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02E1-3EB0-1732-89AA-67FA4086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Key Metrics:</a:t>
            </a:r>
          </a:p>
          <a:p>
            <a:r>
              <a:rPr lang="en-US" sz="2000" dirty="0"/>
              <a:t>Total Revenue: ₹985M</a:t>
            </a:r>
          </a:p>
          <a:p>
            <a:r>
              <a:rPr lang="en-US" sz="2000" dirty="0"/>
              <a:t>Total Profit Margin: ₹24.66M</a:t>
            </a:r>
          </a:p>
          <a:p>
            <a:r>
              <a:rPr lang="en-US" sz="2000" dirty="0"/>
              <a:t>Total Sales Quantity: 2M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US" sz="2000" dirty="0"/>
              <a:t>Visualizations:</a:t>
            </a:r>
          </a:p>
          <a:p>
            <a:r>
              <a:rPr lang="en-US" sz="2000" dirty="0"/>
              <a:t>Revenue and Profit Trends.</a:t>
            </a:r>
          </a:p>
          <a:p>
            <a:r>
              <a:rPr lang="en-US" sz="2000" dirty="0"/>
              <a:t>Market-wise and Product-wise Performance</a:t>
            </a:r>
            <a:endParaRPr lang="en-IN" sz="20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77DA6C6-91F0-545C-3489-FA438B84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96" r="2846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71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242FF-65FA-50B8-4DC5-7934DAE1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482C-56D7-55E2-1079-AD50957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Insights from Dashboards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686-386A-261C-517B-ECE937FF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Top-Performing Markets:</a:t>
            </a:r>
          </a:p>
          <a:p>
            <a:r>
              <a:rPr lang="en-IN" sz="2000" dirty="0"/>
              <a:t>Delhi NCR contributed ₹520M in revenue.</a:t>
            </a:r>
          </a:p>
          <a:p>
            <a:r>
              <a:rPr lang="en-IN" sz="2000" dirty="0"/>
              <a:t>Mumbai performed well with ₹150M.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Underperforming Markets:</a:t>
            </a:r>
          </a:p>
          <a:p>
            <a:r>
              <a:rPr lang="en-IN" sz="2000" dirty="0"/>
              <a:t>Bengaluru, Bhubaneshwar</a:t>
            </a:r>
          </a:p>
          <a:p>
            <a:r>
              <a:rPr lang="en-IN" sz="2000" dirty="0"/>
              <a:t>Profit Contribution:</a:t>
            </a:r>
          </a:p>
          <a:p>
            <a:r>
              <a:rPr lang="en-IN" sz="2000" dirty="0"/>
              <a:t>Delhi NCR: 22.1%, Mumbai: 23.9%.</a:t>
            </a:r>
          </a:p>
          <a:p>
            <a:endParaRPr lang="en-IN" sz="2000" dirty="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4B4D92DC-0ED8-219E-53EA-657D5433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89" r="1790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2320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520</Words>
  <Application>Microsoft Office PowerPoint</Application>
  <PresentationFormat>Widescreen</PresentationFormat>
  <Paragraphs>69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Custom Design</vt:lpstr>
      <vt:lpstr>PowerPoint Presentation</vt:lpstr>
      <vt:lpstr>Introduction</vt:lpstr>
      <vt:lpstr>Project Goals</vt:lpstr>
      <vt:lpstr>Key Features of the Dashboard</vt:lpstr>
      <vt:lpstr>PowerPoint Presentation</vt:lpstr>
      <vt:lpstr>PowerPoint Presentation</vt:lpstr>
      <vt:lpstr>PowerPoint Presentation</vt:lpstr>
      <vt:lpstr>Key Insights of the Dashboard</vt:lpstr>
      <vt:lpstr>Insights from Dashboards</vt:lpstr>
      <vt:lpstr>Market Insights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Rohit Kumar Maurya</cp:lastModifiedBy>
  <cp:revision>6</cp:revision>
  <dcterms:created xsi:type="dcterms:W3CDTF">2016-09-04T11:54:55Z</dcterms:created>
  <dcterms:modified xsi:type="dcterms:W3CDTF">2025-01-08T05:35:46Z</dcterms:modified>
</cp:coreProperties>
</file>