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52205D-D418-4D9B-86A5-2E02C73649CB}" v="9" dt="2023-09-14T15:51:14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43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ole, Rohit" userId="ccbce000-ee1e-4c0b-ac86-3364aa292221" providerId="ADAL" clId="{EC52205D-D418-4D9B-86A5-2E02C73649CB}"/>
    <pc:docChg chg="custSel modSld">
      <pc:chgData name="Akole, Rohit" userId="ccbce000-ee1e-4c0b-ac86-3364aa292221" providerId="ADAL" clId="{EC52205D-D418-4D9B-86A5-2E02C73649CB}" dt="2023-09-14T16:12:01.989" v="586" actId="20577"/>
      <pc:docMkLst>
        <pc:docMk/>
      </pc:docMkLst>
      <pc:sldChg chg="modSp mod">
        <pc:chgData name="Akole, Rohit" userId="ccbce000-ee1e-4c0b-ac86-3364aa292221" providerId="ADAL" clId="{EC52205D-D418-4D9B-86A5-2E02C73649CB}" dt="2023-09-14T16:08:34.127" v="445" actId="20577"/>
        <pc:sldMkLst>
          <pc:docMk/>
          <pc:sldMk cId="1098201156" sldId="257"/>
        </pc:sldMkLst>
        <pc:spChg chg="mod">
          <ac:chgData name="Akole, Rohit" userId="ccbce000-ee1e-4c0b-ac86-3364aa292221" providerId="ADAL" clId="{EC52205D-D418-4D9B-86A5-2E02C73649CB}" dt="2023-09-14T16:07:19.066" v="341" actId="20577"/>
          <ac:spMkLst>
            <pc:docMk/>
            <pc:sldMk cId="1098201156" sldId="257"/>
            <ac:spMk id="2" creationId="{DA1DB669-6B01-2B49-8FF9-FD74306D2359}"/>
          </ac:spMkLst>
        </pc:spChg>
        <pc:graphicFrameChg chg="modGraphic">
          <ac:chgData name="Akole, Rohit" userId="ccbce000-ee1e-4c0b-ac86-3364aa292221" providerId="ADAL" clId="{EC52205D-D418-4D9B-86A5-2E02C73649CB}" dt="2023-09-14T15:57:09.544" v="322" actId="20577"/>
          <ac:graphicFrameMkLst>
            <pc:docMk/>
            <pc:sldMk cId="1098201156" sldId="257"/>
            <ac:graphicFrameMk id="3" creationId="{00000000-0000-0000-0000-000000000000}"/>
          </ac:graphicFrameMkLst>
        </pc:graphicFrameChg>
        <pc:graphicFrameChg chg="mod modGraphic">
          <ac:chgData name="Akole, Rohit" userId="ccbce000-ee1e-4c0b-ac86-3364aa292221" providerId="ADAL" clId="{EC52205D-D418-4D9B-86A5-2E02C73649CB}" dt="2023-09-14T15:53:08.110" v="85" actId="20577"/>
          <ac:graphicFrameMkLst>
            <pc:docMk/>
            <pc:sldMk cId="1098201156" sldId="257"/>
            <ac:graphicFrameMk id="4" creationId="{00000000-0000-0000-0000-000000000000}"/>
          </ac:graphicFrameMkLst>
        </pc:graphicFrameChg>
        <pc:graphicFrameChg chg="modGraphic">
          <ac:chgData name="Akole, Rohit" userId="ccbce000-ee1e-4c0b-ac86-3364aa292221" providerId="ADAL" clId="{EC52205D-D418-4D9B-86A5-2E02C73649CB}" dt="2023-09-14T16:08:34.127" v="445" actId="20577"/>
          <ac:graphicFrameMkLst>
            <pc:docMk/>
            <pc:sldMk cId="1098201156" sldId="257"/>
            <ac:graphicFrameMk id="6" creationId="{00000000-0000-0000-0000-000000000000}"/>
          </ac:graphicFrameMkLst>
        </pc:graphicFrameChg>
        <pc:graphicFrameChg chg="modGraphic">
          <ac:chgData name="Akole, Rohit" userId="ccbce000-ee1e-4c0b-ac86-3364aa292221" providerId="ADAL" clId="{EC52205D-D418-4D9B-86A5-2E02C73649CB}" dt="2023-09-14T15:54:29.998" v="121" actId="20577"/>
          <ac:graphicFrameMkLst>
            <pc:docMk/>
            <pc:sldMk cId="1098201156" sldId="257"/>
            <ac:graphicFrameMk id="8" creationId="{FCEF048A-F352-4D49-9420-8D72CEB77E23}"/>
          </ac:graphicFrameMkLst>
        </pc:graphicFrameChg>
      </pc:sldChg>
      <pc:sldChg chg="modSp mod">
        <pc:chgData name="Akole, Rohit" userId="ccbce000-ee1e-4c0b-ac86-3364aa292221" providerId="ADAL" clId="{EC52205D-D418-4D9B-86A5-2E02C73649CB}" dt="2023-09-14T16:12:01.989" v="586" actId="20577"/>
        <pc:sldMkLst>
          <pc:docMk/>
          <pc:sldMk cId="2089647389" sldId="258"/>
        </pc:sldMkLst>
        <pc:spChg chg="mod">
          <ac:chgData name="Akole, Rohit" userId="ccbce000-ee1e-4c0b-ac86-3364aa292221" providerId="ADAL" clId="{EC52205D-D418-4D9B-86A5-2E02C73649CB}" dt="2023-09-14T15:53:30.336" v="102" actId="20577"/>
          <ac:spMkLst>
            <pc:docMk/>
            <pc:sldMk cId="2089647389" sldId="258"/>
            <ac:spMk id="3" creationId="{C571A53F-B51A-3942-9BD1-4F8136F0F880}"/>
          </ac:spMkLst>
        </pc:spChg>
        <pc:graphicFrameChg chg="modGraphic">
          <ac:chgData name="Akole, Rohit" userId="ccbce000-ee1e-4c0b-ac86-3364aa292221" providerId="ADAL" clId="{EC52205D-D418-4D9B-86A5-2E02C73649CB}" dt="2023-09-14T15:49:09.825" v="6" actId="20577"/>
          <ac:graphicFrameMkLst>
            <pc:docMk/>
            <pc:sldMk cId="2089647389" sldId="258"/>
            <ac:graphicFrameMk id="14" creationId="{00000000-0000-0000-0000-000000000000}"/>
          </ac:graphicFrameMkLst>
        </pc:graphicFrameChg>
        <pc:graphicFrameChg chg="modGraphic">
          <ac:chgData name="Akole, Rohit" userId="ccbce000-ee1e-4c0b-ac86-3364aa292221" providerId="ADAL" clId="{EC52205D-D418-4D9B-86A5-2E02C73649CB}" dt="2023-09-14T16:12:01.989" v="586" actId="20577"/>
          <ac:graphicFrameMkLst>
            <pc:docMk/>
            <pc:sldMk cId="2089647389" sldId="258"/>
            <ac:graphicFrameMk id="17" creationId="{00000000-0000-0000-0000-000000000000}"/>
          </ac:graphicFrameMkLst>
        </pc:graphicFrameChg>
      </pc:sldChg>
    </pc:docChg>
  </pc:docChgLst>
  <pc:docChgLst>
    <pc:chgData name="Akole, Rohit" userId="ccbce000-ee1e-4c0b-ac86-3364aa292221" providerId="ADAL" clId="{303370D1-2233-4C8A-BE91-0E8BDF098BC1}"/>
    <pc:docChg chg="custSel modSld">
      <pc:chgData name="Akole, Rohit" userId="ccbce000-ee1e-4c0b-ac86-3364aa292221" providerId="ADAL" clId="{303370D1-2233-4C8A-BE91-0E8BDF098BC1}" dt="2023-09-12T19:34:50.145" v="1864" actId="20577"/>
      <pc:docMkLst>
        <pc:docMk/>
      </pc:docMkLst>
      <pc:sldChg chg="modSp mod modNotesTx">
        <pc:chgData name="Akole, Rohit" userId="ccbce000-ee1e-4c0b-ac86-3364aa292221" providerId="ADAL" clId="{303370D1-2233-4C8A-BE91-0E8BDF098BC1}" dt="2023-09-12T19:34:50.145" v="1864" actId="20577"/>
        <pc:sldMkLst>
          <pc:docMk/>
          <pc:sldMk cId="1098201156" sldId="257"/>
        </pc:sldMkLst>
        <pc:graphicFrameChg chg="mod modGraphic">
          <ac:chgData name="Akole, Rohit" userId="ccbce000-ee1e-4c0b-ac86-3364aa292221" providerId="ADAL" clId="{303370D1-2233-4C8A-BE91-0E8BDF098BC1}" dt="2023-09-12T19:34:50.145" v="1864" actId="20577"/>
          <ac:graphicFrameMkLst>
            <pc:docMk/>
            <pc:sldMk cId="1098201156" sldId="257"/>
            <ac:graphicFrameMk id="4" creationId="{00000000-0000-0000-0000-000000000000}"/>
          </ac:graphicFrameMkLst>
        </pc:graphicFrameChg>
      </pc:sldChg>
      <pc:sldChg chg="modSp mod">
        <pc:chgData name="Akole, Rohit" userId="ccbce000-ee1e-4c0b-ac86-3364aa292221" providerId="ADAL" clId="{303370D1-2233-4C8A-BE91-0E8BDF098BC1}" dt="2023-09-12T17:55:19.681" v="1632" actId="20577"/>
        <pc:sldMkLst>
          <pc:docMk/>
          <pc:sldMk cId="2089647389" sldId="258"/>
        </pc:sldMkLst>
        <pc:graphicFrameChg chg="modGraphic">
          <ac:chgData name="Akole, Rohit" userId="ccbce000-ee1e-4c0b-ac86-3364aa292221" providerId="ADAL" clId="{303370D1-2233-4C8A-BE91-0E8BDF098BC1}" dt="2023-09-12T17:38:25.475" v="1052" actId="14100"/>
          <ac:graphicFrameMkLst>
            <pc:docMk/>
            <pc:sldMk cId="2089647389" sldId="258"/>
            <ac:graphicFrameMk id="9" creationId="{00000000-0000-0000-0000-000000000000}"/>
          </ac:graphicFrameMkLst>
        </pc:graphicFrameChg>
        <pc:graphicFrameChg chg="modGraphic">
          <ac:chgData name="Akole, Rohit" userId="ccbce000-ee1e-4c0b-ac86-3364aa292221" providerId="ADAL" clId="{303370D1-2233-4C8A-BE91-0E8BDF098BC1}" dt="2023-09-12T17:38:39.439" v="1088" actId="20577"/>
          <ac:graphicFrameMkLst>
            <pc:docMk/>
            <pc:sldMk cId="2089647389" sldId="258"/>
            <ac:graphicFrameMk id="10" creationId="{00000000-0000-0000-0000-000000000000}"/>
          </ac:graphicFrameMkLst>
        </pc:graphicFrameChg>
        <pc:graphicFrameChg chg="modGraphic">
          <ac:chgData name="Akole, Rohit" userId="ccbce000-ee1e-4c0b-ac86-3364aa292221" providerId="ADAL" clId="{303370D1-2233-4C8A-BE91-0E8BDF098BC1}" dt="2023-09-12T17:55:19.681" v="1632" actId="20577"/>
          <ac:graphicFrameMkLst>
            <pc:docMk/>
            <pc:sldMk cId="2089647389" sldId="258"/>
            <ac:graphicFrameMk id="11" creationId="{00000000-0000-0000-0000-000000000000}"/>
          </ac:graphicFrameMkLst>
        </pc:graphicFrameChg>
        <pc:graphicFrameChg chg="mod modGraphic">
          <ac:chgData name="Akole, Rohit" userId="ccbce000-ee1e-4c0b-ac86-3364aa292221" providerId="ADAL" clId="{303370D1-2233-4C8A-BE91-0E8BDF098BC1}" dt="2023-09-12T17:49:51.532" v="1351" actId="20577"/>
          <ac:graphicFrameMkLst>
            <pc:docMk/>
            <pc:sldMk cId="2089647389" sldId="258"/>
            <ac:graphicFrameMk id="15" creationId="{00000000-0000-0000-0000-000000000000}"/>
          </ac:graphicFrameMkLst>
        </pc:graphicFrameChg>
        <pc:graphicFrameChg chg="mod modGraphic">
          <ac:chgData name="Akole, Rohit" userId="ccbce000-ee1e-4c0b-ac86-3364aa292221" providerId="ADAL" clId="{303370D1-2233-4C8A-BE91-0E8BDF098BC1}" dt="2023-09-12T17:39:21.643" v="1101" actId="20577"/>
          <ac:graphicFrameMkLst>
            <pc:docMk/>
            <pc:sldMk cId="2089647389" sldId="258"/>
            <ac:graphicFrameMk id="1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5A567-F58B-4821-BD95-7C7B36E67164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1588D-6053-4750-868A-83AB4FBD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IRR: Internal Rate of Return</a:t>
            </a:r>
          </a:p>
          <a:p>
            <a:r>
              <a:rPr lang="en-US" dirty="0"/>
              <a:t>NPV: Net Present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1588D-6053-4750-868A-83AB4FBD80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4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A8D1-87CE-441E-B21B-AE5F1FBFBF1E}" type="datetimeFigureOut">
              <a:rPr lang="en-US" smtClean="0"/>
              <a:pPr/>
              <a:t>14-Sep-23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544-2417-4E20-829C-3E4E7C0041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5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A8D1-87CE-441E-B21B-AE5F1FBFBF1E}" type="datetimeFigureOut">
              <a:rPr lang="en-US" smtClean="0"/>
              <a:pPr/>
              <a:t>14-Sep-23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544-2417-4E20-829C-3E4E7C0041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7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A8D1-87CE-441E-B21B-AE5F1FBFBF1E}" type="datetimeFigureOut">
              <a:rPr lang="en-US" smtClean="0"/>
              <a:pPr/>
              <a:t>14-Sep-23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544-2417-4E20-829C-3E4E7C0041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2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A8D1-87CE-441E-B21B-AE5F1FBFBF1E}" type="datetimeFigureOut">
              <a:rPr lang="en-US" smtClean="0"/>
              <a:pPr/>
              <a:t>14-Sep-23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544-2417-4E20-829C-3E4E7C0041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7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A8D1-87CE-441E-B21B-AE5F1FBFBF1E}" type="datetimeFigureOut">
              <a:rPr lang="en-US" smtClean="0"/>
              <a:pPr/>
              <a:t>14-Sep-23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544-2417-4E20-829C-3E4E7C0041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3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A8D1-87CE-441E-B21B-AE5F1FBFBF1E}" type="datetimeFigureOut">
              <a:rPr lang="en-US" smtClean="0"/>
              <a:pPr/>
              <a:t>14-Sep-23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544-2417-4E20-829C-3E4E7C0041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0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A8D1-87CE-441E-B21B-AE5F1FBFBF1E}" type="datetimeFigureOut">
              <a:rPr lang="en-US" smtClean="0"/>
              <a:pPr/>
              <a:t>14-Sep-23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544-2417-4E20-829C-3E4E7C0041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2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A8D1-87CE-441E-B21B-AE5F1FBFBF1E}" type="datetimeFigureOut">
              <a:rPr lang="en-US" smtClean="0"/>
              <a:pPr/>
              <a:t>14-Sep-23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544-2417-4E20-829C-3E4E7C0041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2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A8D1-87CE-441E-B21B-AE5F1FBFBF1E}" type="datetimeFigureOut">
              <a:rPr lang="en-US" smtClean="0"/>
              <a:pPr/>
              <a:t>14-Sep-23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544-2417-4E20-829C-3E4E7C0041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8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A8D1-87CE-441E-B21B-AE5F1FBFBF1E}" type="datetimeFigureOut">
              <a:rPr lang="en-US" smtClean="0"/>
              <a:pPr/>
              <a:t>14-Sep-23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544-2417-4E20-829C-3E4E7C0041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A8D1-87CE-441E-B21B-AE5F1FBFBF1E}" type="datetimeFigureOut">
              <a:rPr lang="en-US" smtClean="0"/>
              <a:pPr/>
              <a:t>14-Sep-23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544-2417-4E20-829C-3E4E7C0041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2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BA8D1-87CE-441E-B21B-AE5F1FBFBF1E}" type="datetimeFigureOut">
              <a:rPr lang="en-US" smtClean="0"/>
              <a:pPr/>
              <a:t>14-Sep-23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0E544-2417-4E20-829C-3E4E7C0041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0"/>
            <a:ext cx="7931150" cy="865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2800" dirty="0">
              <a:solidFill>
                <a:srgbClr val="0493D9"/>
              </a:solidFill>
            </a:endParaRPr>
          </a:p>
        </p:txBody>
      </p:sp>
      <p:graphicFrame>
        <p:nvGraphicFramePr>
          <p:cNvPr id="9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023831"/>
              </p:ext>
            </p:extLst>
          </p:nvPr>
        </p:nvGraphicFramePr>
        <p:xfrm>
          <a:off x="304800" y="865187"/>
          <a:ext cx="4191000" cy="1973791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Case for change / Problem Statement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17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 Not understanding the business need in perspective of a project manager.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 What will I do with this knowledge as a fresher, I won’t be working in the managerial position.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n"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n"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n"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n"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786128"/>
              </p:ext>
            </p:extLst>
          </p:nvPr>
        </p:nvGraphicFramePr>
        <p:xfrm>
          <a:off x="304800" y="2923634"/>
          <a:ext cx="4191000" cy="1706775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Business Case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8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 Project Management class is required for the MSBAPM program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 As for the career perspective, I might use the knowledge gained from this class as a company project manager to advance into a managerial position.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n"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n"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n"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n"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8432"/>
              </p:ext>
            </p:extLst>
          </p:nvPr>
        </p:nvGraphicFramePr>
        <p:xfrm>
          <a:off x="4627542" y="2263084"/>
          <a:ext cx="4211658" cy="1321100"/>
        </p:xfrm>
        <a:graphic>
          <a:graphicData uri="http://schemas.openxmlformats.org/drawingml/2006/table">
            <a:tbl>
              <a:tblPr firstRow="1"/>
              <a:tblGrid>
                <a:gridCol w="2105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5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In Scope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Out of Scope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Attending all the lectures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Covering advanced topics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Learning PM Fundamentals 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Learning Agile methodology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Practicing the provided tools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Out of syllabus exam questions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Taking timely exams and passing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108273"/>
                  </a:ext>
                </a:extLst>
              </a:tr>
            </a:tbl>
          </a:graphicData>
        </a:graphic>
      </p:graphicFrame>
      <p:graphicFrame>
        <p:nvGraphicFramePr>
          <p:cNvPr id="14" name="Group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4311"/>
              </p:ext>
            </p:extLst>
          </p:nvPr>
        </p:nvGraphicFramePr>
        <p:xfrm>
          <a:off x="4634630" y="3643762"/>
          <a:ext cx="4204572" cy="1321100"/>
        </p:xfrm>
        <a:graphic>
          <a:graphicData uri="http://schemas.openxmlformats.org/drawingml/2006/table">
            <a:tbl>
              <a:tblPr firstRow="1"/>
              <a:tblGrid>
                <a:gridCol w="105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Constraint Matrix (Priority Matrix)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MOST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SOME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LEAST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SCOPE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X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TIME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X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COST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X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Group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362956"/>
              </p:ext>
            </p:extLst>
          </p:nvPr>
        </p:nvGraphicFramePr>
        <p:xfrm>
          <a:off x="4618683" y="865187"/>
          <a:ext cx="4220517" cy="1338319"/>
        </p:xfrm>
        <a:graphic>
          <a:graphicData uri="http://schemas.openxmlformats.org/drawingml/2006/table">
            <a:tbl>
              <a:tblPr/>
              <a:tblGrid>
                <a:gridCol w="422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Top Risks (max. 5)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180975" marR="0" lvl="0" indent="-180975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AutoNum type="arabicPeriod"/>
                        <a:tabLst/>
                        <a:defRPr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Won’t learn anything out of it</a:t>
                      </a:r>
                    </a:p>
                    <a:p>
                      <a:pPr marL="180975" marR="0" lvl="0" indent="-180975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AutoNum type="arabicPeriod"/>
                        <a:tabLst/>
                        <a:defRPr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Less grades will impact academic future</a:t>
                      </a:r>
                    </a:p>
                    <a:p>
                      <a:pPr marL="180975" marR="0" lvl="0" indent="-180975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AutoNum type="arabicPeriod"/>
                        <a:tabLst/>
                        <a:defRPr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Failing the course, taking the course again will be expensive.</a:t>
                      </a:r>
                    </a:p>
                    <a:p>
                      <a:pPr marL="180975" marR="0" lvl="0" indent="-180975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AutoNum type="arabicPeriod"/>
                        <a:tabLst/>
                        <a:defRPr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  <a:p>
                      <a:pPr marL="180975" marR="0" lvl="0" indent="-180975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AutoNum type="arabicPeriod"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068508"/>
              </p:ext>
            </p:extLst>
          </p:nvPr>
        </p:nvGraphicFramePr>
        <p:xfrm>
          <a:off x="304800" y="4715065"/>
          <a:ext cx="4191000" cy="1979582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9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Objectives / Goal statements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0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 Completing the course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 Gain knowledge about project management and managerial skills.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Understanding concepts that otherwise you would neglect while working as a project manager.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n"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n"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n"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n"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327961"/>
              </p:ext>
            </p:extLst>
          </p:nvPr>
        </p:nvGraphicFramePr>
        <p:xfrm>
          <a:off x="4634630" y="5024440"/>
          <a:ext cx="4204570" cy="1670207"/>
        </p:xfrm>
        <a:graphic>
          <a:graphicData uri="http://schemas.openxmlformats.org/drawingml/2006/table">
            <a:tbl>
              <a:tblPr/>
              <a:tblGrid>
                <a:gridCol w="420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Assumptions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8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 It will be an in-person class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 Participation is a must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 Practicing is as important as participation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n"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n"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n"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7455BF6-9D6B-9B4B-9040-EBAF28DF53D0}"/>
              </a:ext>
            </a:extLst>
          </p:cNvPr>
          <p:cNvSpPr txBox="1"/>
          <p:nvPr/>
        </p:nvSpPr>
        <p:spPr>
          <a:xfrm>
            <a:off x="7812960" y="54939"/>
            <a:ext cx="130926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Date of Charter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71A53F-B51A-3942-9BD1-4F8136F0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31" y="41684"/>
            <a:ext cx="8229600" cy="781144"/>
          </a:xfrm>
        </p:spPr>
        <p:txBody>
          <a:bodyPr>
            <a:normAutofit/>
          </a:bodyPr>
          <a:lstStyle/>
          <a:p>
            <a:pPr algn="l"/>
            <a:r>
              <a:rPr lang="en-GB" sz="3200" dirty="0">
                <a:solidFill>
                  <a:srgbClr val="0493D9"/>
                </a:solidFill>
              </a:rPr>
              <a:t>Project Charter: OPIM5270 1/2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964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86957"/>
              </p:ext>
            </p:extLst>
          </p:nvPr>
        </p:nvGraphicFramePr>
        <p:xfrm>
          <a:off x="4805135" y="696686"/>
          <a:ext cx="3886200" cy="1321100"/>
        </p:xfrm>
        <a:graphic>
          <a:graphicData uri="http://schemas.openxmlformats.org/drawingml/2006/table">
            <a:tbl>
              <a:tblPr firstRow="1"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Incoming Dependency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Outgoing Dependency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MSBAPM Acceptance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Passing the exam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Prepaid Fees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Attendance and Participation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Undergraduate Degree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Course availability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830297"/>
                  </a:ext>
                </a:extLst>
              </a:tr>
            </a:tbl>
          </a:graphicData>
        </a:graphic>
      </p:graphicFrame>
      <p:graphicFrame>
        <p:nvGraphicFramePr>
          <p:cNvPr id="4" name="Group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09490"/>
              </p:ext>
            </p:extLst>
          </p:nvPr>
        </p:nvGraphicFramePr>
        <p:xfrm>
          <a:off x="381000" y="685800"/>
          <a:ext cx="4260850" cy="3934090"/>
        </p:xfrm>
        <a:graphic>
          <a:graphicData uri="http://schemas.openxmlformats.org/drawingml/2006/table">
            <a:tbl>
              <a:tblPr firstRow="1"/>
              <a:tblGrid>
                <a:gridCol w="1500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Deliverables &amp; Milestones (High Level Milestone Plan)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Project Start Date: 08/29/2023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Project End Date:  12/05/2023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Key Deliverable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Milestone Name (MN)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Planned MS Date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Test 1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OPIM5270 – Week 4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09/19/2023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Test 2 (Midterm)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OPIM5270 – Week 6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10/03/2023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Test 3 (Finals)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OPIM5270 – Week 12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11/14/2023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Discussion 1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OPIM5270 – Week 5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09/26/2023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Discussion 2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OPIM5270 – Week 9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10/24/2023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Discussion 3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OPIM5270 – Week 12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11/14/2023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Project Scenario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OPIM5270 – Week 15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12/05/2023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04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84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618071"/>
                  </a:ext>
                </a:extLst>
              </a:tr>
            </a:tbl>
          </a:graphicData>
        </a:graphic>
      </p:graphicFrame>
      <p:graphicFrame>
        <p:nvGraphicFramePr>
          <p:cNvPr id="5" name="Group 2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97953"/>
              </p:ext>
            </p:extLst>
          </p:nvPr>
        </p:nvGraphicFramePr>
        <p:xfrm>
          <a:off x="4805135" y="4038600"/>
          <a:ext cx="3886200" cy="2627595"/>
        </p:xfrm>
        <a:graphic>
          <a:graphicData uri="http://schemas.openxmlformats.org/drawingml/2006/table">
            <a:tbl>
              <a:tblPr firstRow="1"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Signoff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Role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Signature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Date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Sponsor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PSB Member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PSB Member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PSB Member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PSB Member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PSB Member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Beneficiary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Beneficiary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Group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69216"/>
              </p:ext>
            </p:extLst>
          </p:nvPr>
        </p:nvGraphicFramePr>
        <p:xfrm>
          <a:off x="4805135" y="2171144"/>
          <a:ext cx="3886200" cy="1714098"/>
        </p:xfrm>
        <a:graphic>
          <a:graphicData uri="http://schemas.openxmlformats.org/drawingml/2006/table">
            <a:tbl>
              <a:tblPr firstRow="1"/>
              <a:tblGrid>
                <a:gridCol w="129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Project Organization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Sponsor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Rohit Akole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Steering Board Members (PSB)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Prof. Christopher Field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Project Manager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Workstream Leaders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Team Members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207">
            <a:extLst>
              <a:ext uri="{FF2B5EF4-FFF2-40B4-BE49-F238E27FC236}">
                <a16:creationId xmlns:a16="http://schemas.microsoft.com/office/drawing/2014/main" id="{FCEF048A-F352-4D49-9420-8D72CEB77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189603"/>
              </p:ext>
            </p:extLst>
          </p:nvPr>
        </p:nvGraphicFramePr>
        <p:xfrm>
          <a:off x="381000" y="4740034"/>
          <a:ext cx="4260849" cy="537203"/>
        </p:xfrm>
        <a:graphic>
          <a:graphicData uri="http://schemas.openxmlformats.org/drawingml/2006/table">
            <a:tbl>
              <a:tblPr firstRow="1"/>
              <a:tblGrid>
                <a:gridCol w="142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Project Costs (USD)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>
                          <a:tab pos="1790700" algn="l"/>
                        </a:tabLst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Total: 4500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>
                          <a:tab pos="1790700" algn="l"/>
                        </a:tabLst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Internal: 4000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>
                          <a:tab pos="1790700" algn="l"/>
                        </a:tabLst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External: 500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08">
            <a:extLst>
              <a:ext uri="{FF2B5EF4-FFF2-40B4-BE49-F238E27FC236}">
                <a16:creationId xmlns:a16="http://schemas.microsoft.com/office/drawing/2014/main" id="{B9A07F17-DBDD-EC40-AA30-CF78EF33E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423124"/>
              </p:ext>
            </p:extLst>
          </p:nvPr>
        </p:nvGraphicFramePr>
        <p:xfrm>
          <a:off x="382771" y="5397381"/>
          <a:ext cx="4259079" cy="1199060"/>
        </p:xfrm>
        <a:graphic>
          <a:graphicData uri="http://schemas.openxmlformats.org/drawingml/2006/table">
            <a:tbl>
              <a:tblPr firstRow="1"/>
              <a:tblGrid>
                <a:gridCol w="1419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Project Benefits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NPV: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IRR: 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Break Even: 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Indirect Benefits: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A1DB669-6B01-2B49-8FF9-FD74306D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93" y="-1"/>
            <a:ext cx="8229600" cy="696687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rgbClr val="0493D9"/>
                </a:solidFill>
              </a:rPr>
              <a:t>Project Charter: OPIM5270 2/2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820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401</Words>
  <Application>Microsoft Office PowerPoint</Application>
  <PresentationFormat>On-screen Show (4:3)</PresentationFormat>
  <Paragraphs>115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SwissReSans</vt:lpstr>
      <vt:lpstr>Wingdings</vt:lpstr>
      <vt:lpstr>Office Theme</vt:lpstr>
      <vt:lpstr>Project Charter: OPIM5270 1/2</vt:lpstr>
      <vt:lpstr>Project Charter: OPIM5270 2/2</vt:lpstr>
    </vt:vector>
  </TitlesOfParts>
  <Company>Swiss 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Vandusen</dc:creator>
  <cp:lastModifiedBy>Akole, Rohit</cp:lastModifiedBy>
  <cp:revision>9</cp:revision>
  <dcterms:created xsi:type="dcterms:W3CDTF">2013-01-26T13:18:28Z</dcterms:created>
  <dcterms:modified xsi:type="dcterms:W3CDTF">2023-09-14T16:12:12Z</dcterms:modified>
</cp:coreProperties>
</file>