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 id="2147493467" r:id="rId6"/>
  </p:sldMasterIdLst>
  <p:handoutMasterIdLst>
    <p:handoutMasterId r:id="rId14"/>
  </p:handoutMasterIdLst>
  <p:sldIdLst>
    <p:sldId id="259" r:id="rId7"/>
    <p:sldId id="260" r:id="rId8"/>
    <p:sldId id="265" r:id="rId9"/>
    <p:sldId id="266" r:id="rId10"/>
    <p:sldId id="262"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E2F"/>
    <a:srgbClr val="100E42"/>
    <a:srgbClr val="0F1938"/>
    <a:srgbClr val="0028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ABA25-F40A-4329-817E-90F9DA8618C2}" v="12" dt="2024-06-14T22:45:23.2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94660"/>
  </p:normalViewPr>
  <p:slideViewPr>
    <p:cSldViewPr snapToGrid="0" snapToObjects="1">
      <p:cViewPr varScale="1">
        <p:scale>
          <a:sx n="78" d="100"/>
          <a:sy n="78" d="100"/>
        </p:scale>
        <p:origin x="1277" y="58"/>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10BE6C-4C0C-8046-BBFD-371AD798216A}" type="datetimeFigureOut">
              <a:rPr lang="en-US" smtClean="0"/>
              <a:t>6/16/2024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9EFCB1-D51F-8E41-88AA-D42180FBBA78}" type="slidenum">
              <a:rPr lang="en-US" smtClean="0"/>
              <a:t>‹#›</a:t>
            </a:fld>
            <a:endParaRPr lang="en-US"/>
          </a:p>
        </p:txBody>
      </p:sp>
    </p:spTree>
    <p:extLst>
      <p:ext uri="{BB962C8B-B14F-4D97-AF65-F5344CB8AC3E}">
        <p14:creationId xmlns:p14="http://schemas.microsoft.com/office/powerpoint/2010/main" val="7350099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CDB3CC-F982-40F9-8DD6-BCC9AFBF44BD}" type="datetime1">
              <a:rPr lang="en-US" smtClean="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1485"/>
            <a:ext cx="7772400" cy="146896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1656F7-E2D5-EF4D-B3EB-3635D9B80BFE}"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185"/>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656F7-E2D5-EF4D-B3EB-3635D9B80BFE}"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656F7-E2D5-EF4D-B3EB-3635D9B80BFE}"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584"/>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934"/>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4584"/>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5934"/>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656F7-E2D5-EF4D-B3EB-3635D9B80BFE}"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656F7-E2D5-EF4D-B3EB-3635D9B80BFE}" type="datetimeFigureOut">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656F7-E2D5-EF4D-B3EB-3635D9B80BFE}" type="datetimeFigureOut">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167"/>
            <a:ext cx="6019800" cy="5850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a:t>
            </a:r>
          </a:p>
        </p:txBody>
      </p:sp>
      <p:sp>
        <p:nvSpPr>
          <p:cNvPr id="3" name="Content Placeholder 2"/>
          <p:cNvSpPr>
            <a:spLocks noGrp="1"/>
          </p:cNvSpPr>
          <p:nvPr>
            <p:ph sz="half" idx="1"/>
          </p:nvPr>
        </p:nvSpPr>
        <p:spPr>
          <a:xfrm>
            <a:off x="457200" y="1659037"/>
            <a:ext cx="4038600" cy="4525433"/>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59037"/>
            <a:ext cx="4038600" cy="452543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Date Placeholder 4"/>
          <p:cNvSpPr>
            <a:spLocks noGrp="1"/>
          </p:cNvSpPr>
          <p:nvPr>
            <p:ph type="dt" sz="half" idx="10"/>
          </p:nvPr>
        </p:nvSpPr>
        <p:spPr/>
        <p:txBody>
          <a:bodyPr/>
          <a:lstStyle/>
          <a:p>
            <a:fld id="{3C30CA21-89C5-A040-B01E-D208A7FA3D8D}"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Heading</a:t>
            </a:r>
          </a:p>
        </p:txBody>
      </p:sp>
      <p:sp>
        <p:nvSpPr>
          <p:cNvPr id="3" name="Text Placeholder 2"/>
          <p:cNvSpPr>
            <a:spLocks noGrp="1"/>
          </p:cNvSpPr>
          <p:nvPr>
            <p:ph type="body" idx="1" hasCustomPrompt="1"/>
          </p:nvPr>
        </p:nvSpPr>
        <p:spPr>
          <a:xfrm>
            <a:off x="457200" y="1534584"/>
            <a:ext cx="4040188" cy="641349"/>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4" name="Content Placeholder 3"/>
          <p:cNvSpPr>
            <a:spLocks noGrp="1"/>
          </p:cNvSpPr>
          <p:nvPr>
            <p:ph sz="half" idx="2"/>
          </p:nvPr>
        </p:nvSpPr>
        <p:spPr>
          <a:xfrm>
            <a:off x="457200" y="2175934"/>
            <a:ext cx="4040188" cy="3949700"/>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1534584"/>
            <a:ext cx="4041775" cy="641349"/>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6" name="Content Placeholder 5"/>
          <p:cNvSpPr>
            <a:spLocks noGrp="1"/>
          </p:cNvSpPr>
          <p:nvPr>
            <p:ph sz="quarter" idx="4"/>
          </p:nvPr>
        </p:nvSpPr>
        <p:spPr>
          <a:xfrm>
            <a:off x="4645026" y="2175934"/>
            <a:ext cx="4041775" cy="3949700"/>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0CA21-89C5-A040-B01E-D208A7FA3D8D}"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0CA21-89C5-A040-B01E-D208A7FA3D8D}" type="datetimeFigureOut">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0CA21-89C5-A040-B01E-D208A7FA3D8D}" type="datetimeFigureOut">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72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6/16/2024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Lst>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600200"/>
          </a:xfrm>
          <a:prstGeom prst="rect">
            <a:avLst/>
          </a:prstGeom>
          <a:solidFill>
            <a:srgbClr val="100E2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659037"/>
            <a:ext cx="8229600"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3C30CA21-89C5-A040-B01E-D208A7FA3D8D}" type="datetimeFigureOut">
              <a:rPr lang="en-US" smtClean="0"/>
              <a:t>6/16/2024</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4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501656F7-E2D5-EF4D-B3EB-3635D9B80BFE}" type="datetimeFigureOut">
              <a:rPr lang="en-US" smtClean="0"/>
              <a:t>6/16/2024</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90852"/>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r>
              <a:rPr lang="en-US" sz="3200" dirty="0">
                <a:solidFill>
                  <a:schemeClr val="tx1"/>
                </a:solidFill>
              </a:rPr>
              <a:t>Upskilling and Getting Job Ready Roadmap</a:t>
            </a:r>
          </a:p>
        </p:txBody>
      </p:sp>
      <p:sp>
        <p:nvSpPr>
          <p:cNvPr id="6" name="Title 1"/>
          <p:cNvSpPr txBox="1">
            <a:spLocks/>
          </p:cNvSpPr>
          <p:nvPr/>
        </p:nvSpPr>
        <p:spPr>
          <a:xfrm>
            <a:off x="457200" y="3116826"/>
            <a:ext cx="8229600" cy="2104103"/>
          </a:xfrm>
          <a:prstGeom prst="rect">
            <a:avLst/>
          </a:prstGeom>
        </p:spPr>
        <p:txBody>
          <a:bodyPr vert="horz" lIns="91440" tIns="45720" rIns="91440" bIns="45720" rtlCol="0" anchor="ctr">
            <a:normAutofit fontScale="92500" lnSpcReduction="2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nSpc>
                <a:spcPct val="170000"/>
              </a:lnSpc>
            </a:pPr>
            <a:r>
              <a:rPr lang="en-US" sz="2400" dirty="0">
                <a:solidFill>
                  <a:schemeClr val="bg1">
                    <a:lumMod val="75000"/>
                  </a:schemeClr>
                </a:solidFill>
              </a:rPr>
              <a:t>Team 1 – </a:t>
            </a:r>
            <a:br>
              <a:rPr lang="en-US" sz="2400" dirty="0">
                <a:solidFill>
                  <a:schemeClr val="bg1">
                    <a:lumMod val="75000"/>
                  </a:schemeClr>
                </a:solidFill>
              </a:rPr>
            </a:br>
            <a:r>
              <a:rPr lang="en-US" sz="2400" dirty="0">
                <a:solidFill>
                  <a:schemeClr val="bg1">
                    <a:lumMod val="75000"/>
                  </a:schemeClr>
                </a:solidFill>
              </a:rPr>
              <a:t>- Rohit Akole</a:t>
            </a:r>
          </a:p>
          <a:p>
            <a:pPr>
              <a:lnSpc>
                <a:spcPct val="170000"/>
              </a:lnSpc>
            </a:pPr>
            <a:r>
              <a:rPr lang="en-US" sz="2400" dirty="0">
                <a:solidFill>
                  <a:schemeClr val="bg1">
                    <a:lumMod val="75000"/>
                  </a:schemeClr>
                </a:solidFill>
              </a:rPr>
              <a:t>- Yamini </a:t>
            </a:r>
            <a:r>
              <a:rPr lang="en-US" sz="2400" dirty="0" err="1">
                <a:solidFill>
                  <a:schemeClr val="bg1">
                    <a:lumMod val="75000"/>
                  </a:schemeClr>
                </a:solidFill>
              </a:rPr>
              <a:t>Bolloju</a:t>
            </a:r>
            <a:endParaRPr lang="en-US" sz="2400" dirty="0">
              <a:solidFill>
                <a:schemeClr val="bg1">
                  <a:lumMod val="75000"/>
                </a:schemeClr>
              </a:solidFill>
            </a:endParaRPr>
          </a:p>
          <a:p>
            <a:pPr>
              <a:lnSpc>
                <a:spcPct val="170000"/>
              </a:lnSpc>
            </a:pPr>
            <a:r>
              <a:rPr lang="en-US" sz="2400" dirty="0">
                <a:solidFill>
                  <a:schemeClr val="bg1">
                    <a:lumMod val="75000"/>
                  </a:schemeClr>
                </a:solidFill>
              </a:rPr>
              <a:t>- Arun Chowdary </a:t>
            </a:r>
            <a:r>
              <a:rPr lang="en-US" sz="2400" dirty="0" err="1">
                <a:solidFill>
                  <a:schemeClr val="bg1">
                    <a:lumMod val="75000"/>
                  </a:schemeClr>
                </a:solidFill>
              </a:rPr>
              <a:t>Bezawada</a:t>
            </a:r>
            <a:endParaRPr lang="en-US" sz="2400" dirty="0">
              <a:solidFill>
                <a:schemeClr val="bg1">
                  <a:lumMod val="75000"/>
                </a:schemeClr>
              </a:solidFill>
            </a:endParaRPr>
          </a:p>
        </p:txBody>
      </p:sp>
      <p:sp>
        <p:nvSpPr>
          <p:cNvPr id="7" name="Title 1"/>
          <p:cNvSpPr txBox="1">
            <a:spLocks/>
          </p:cNvSpPr>
          <p:nvPr/>
        </p:nvSpPr>
        <p:spPr>
          <a:xfrm>
            <a:off x="457200" y="579656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r>
              <a:rPr lang="en-US" sz="1400" dirty="0">
                <a:solidFill>
                  <a:schemeClr val="bg1">
                    <a:lumMod val="75000"/>
                  </a:schemeClr>
                </a:solidFill>
              </a:rPr>
              <a:t>2/14/2023</a:t>
            </a:r>
          </a:p>
        </p:txBody>
      </p:sp>
    </p:spTree>
    <p:extLst>
      <p:ext uri="{BB962C8B-B14F-4D97-AF65-F5344CB8AC3E}">
        <p14:creationId xmlns:p14="http://schemas.microsoft.com/office/powerpoint/2010/main" val="44067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7" y="-126749"/>
            <a:ext cx="9144000" cy="1143000"/>
          </a:xfrm>
        </p:spPr>
        <p:txBody>
          <a:bodyPr>
            <a:noAutofit/>
          </a:bodyPr>
          <a:lstStyle/>
          <a:p>
            <a:pPr algn="ctr"/>
            <a:r>
              <a:rPr lang="en-US" sz="3200" dirty="0"/>
              <a:t>Key Milestones, Timelines and Deliverables</a:t>
            </a:r>
          </a:p>
        </p:txBody>
      </p:sp>
      <p:pic>
        <p:nvPicPr>
          <p:cNvPr id="4" name="Picture 3">
            <a:extLst>
              <a:ext uri="{FF2B5EF4-FFF2-40B4-BE49-F238E27FC236}">
                <a16:creationId xmlns:a16="http://schemas.microsoft.com/office/drawing/2014/main" id="{FC2BE698-936E-3432-E5F7-71B6DDE8E361}"/>
              </a:ext>
            </a:extLst>
          </p:cNvPr>
          <p:cNvPicPr>
            <a:picLocks noChangeAspect="1"/>
          </p:cNvPicPr>
          <p:nvPr/>
        </p:nvPicPr>
        <p:blipFill>
          <a:blip r:embed="rId2"/>
          <a:stretch>
            <a:fillRect/>
          </a:stretch>
        </p:blipFill>
        <p:spPr>
          <a:xfrm>
            <a:off x="0" y="914400"/>
            <a:ext cx="9144000" cy="5943600"/>
          </a:xfrm>
          <a:prstGeom prst="rect">
            <a:avLst/>
          </a:prstGeom>
        </p:spPr>
      </p:pic>
    </p:spTree>
    <p:extLst>
      <p:ext uri="{BB962C8B-B14F-4D97-AF65-F5344CB8AC3E}">
        <p14:creationId xmlns:p14="http://schemas.microsoft.com/office/powerpoint/2010/main" val="207072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F7B0E-AF16-FAFF-46D7-F42083E463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955C1-77E2-6E7C-EFDE-BB1D354ADB3D}"/>
              </a:ext>
            </a:extLst>
          </p:cNvPr>
          <p:cNvSpPr>
            <a:spLocks noGrp="1"/>
          </p:cNvSpPr>
          <p:nvPr>
            <p:ph type="title"/>
          </p:nvPr>
        </p:nvSpPr>
        <p:spPr>
          <a:xfrm>
            <a:off x="457200" y="275167"/>
            <a:ext cx="8229600" cy="1143000"/>
          </a:xfrm>
        </p:spPr>
        <p:txBody>
          <a:bodyPr anchor="ctr">
            <a:normAutofit/>
          </a:bodyPr>
          <a:lstStyle/>
          <a:p>
            <a:pPr>
              <a:lnSpc>
                <a:spcPct val="90000"/>
              </a:lnSpc>
            </a:pPr>
            <a:r>
              <a:rPr lang="en-US" sz="3700" dirty="0"/>
              <a:t>Key Milestones, Timelines and Deliverables</a:t>
            </a:r>
          </a:p>
        </p:txBody>
      </p:sp>
      <p:graphicFrame>
        <p:nvGraphicFramePr>
          <p:cNvPr id="5" name="Table 4">
            <a:extLst>
              <a:ext uri="{FF2B5EF4-FFF2-40B4-BE49-F238E27FC236}">
                <a16:creationId xmlns:a16="http://schemas.microsoft.com/office/drawing/2014/main" id="{AAE9BA03-9711-4B08-E86D-CB23314526F0}"/>
              </a:ext>
            </a:extLst>
          </p:cNvPr>
          <p:cNvGraphicFramePr>
            <a:graphicFrameLocks noGrp="1"/>
          </p:cNvGraphicFramePr>
          <p:nvPr>
            <p:extLst>
              <p:ext uri="{D42A27DB-BD31-4B8C-83A1-F6EECF244321}">
                <p14:modId xmlns:p14="http://schemas.microsoft.com/office/powerpoint/2010/main" val="3938798075"/>
              </p:ext>
            </p:extLst>
          </p:nvPr>
        </p:nvGraphicFramePr>
        <p:xfrm>
          <a:off x="228599" y="1719469"/>
          <a:ext cx="8696739" cy="4664512"/>
        </p:xfrm>
        <a:graphic>
          <a:graphicData uri="http://schemas.openxmlformats.org/drawingml/2006/table">
            <a:tbl>
              <a:tblPr firstRow="1" bandRow="1">
                <a:tableStyleId>{8EC20E35-A176-4012-BC5E-935CFFF8708E}</a:tableStyleId>
              </a:tblPr>
              <a:tblGrid>
                <a:gridCol w="1663575">
                  <a:extLst>
                    <a:ext uri="{9D8B030D-6E8A-4147-A177-3AD203B41FA5}">
                      <a16:colId xmlns:a16="http://schemas.microsoft.com/office/drawing/2014/main" val="3927616919"/>
                    </a:ext>
                  </a:extLst>
                </a:gridCol>
                <a:gridCol w="760491">
                  <a:extLst>
                    <a:ext uri="{9D8B030D-6E8A-4147-A177-3AD203B41FA5}">
                      <a16:colId xmlns:a16="http://schemas.microsoft.com/office/drawing/2014/main" val="2916623107"/>
                    </a:ext>
                  </a:extLst>
                </a:gridCol>
                <a:gridCol w="6272673">
                  <a:extLst>
                    <a:ext uri="{9D8B030D-6E8A-4147-A177-3AD203B41FA5}">
                      <a16:colId xmlns:a16="http://schemas.microsoft.com/office/drawing/2014/main" val="1381210786"/>
                    </a:ext>
                  </a:extLst>
                </a:gridCol>
              </a:tblGrid>
              <a:tr h="513040">
                <a:tc>
                  <a:txBody>
                    <a:bodyPr/>
                    <a:lstStyle/>
                    <a:p>
                      <a:pPr algn="ctr" fontAlgn="b"/>
                      <a:r>
                        <a:rPr lang="en-US" sz="1300" b="1" dirty="0">
                          <a:solidFill>
                            <a:schemeClr val="bg1"/>
                          </a:solidFill>
                          <a:effectLst/>
                          <a:latin typeface="Arial" panose="020B0604020202020204" pitchFamily="34" charset="0"/>
                          <a:cs typeface="Arial" panose="020B0604020202020204" pitchFamily="34" charset="0"/>
                        </a:rPr>
                        <a:t>Epic</a:t>
                      </a:r>
                    </a:p>
                  </a:txBody>
                  <a:tcPr marL="9167" marR="9167" marT="4584" marB="4584" anchor="ctr">
                    <a:solidFill>
                      <a:srgbClr val="100E2F"/>
                    </a:solidFill>
                  </a:tcPr>
                </a:tc>
                <a:tc>
                  <a:txBody>
                    <a:bodyPr/>
                    <a:lstStyle/>
                    <a:p>
                      <a:pPr algn="ctr" fontAlgn="b"/>
                      <a:r>
                        <a:rPr lang="en-US" sz="1300" b="1" dirty="0">
                          <a:solidFill>
                            <a:schemeClr val="bg1"/>
                          </a:solidFill>
                          <a:effectLst/>
                          <a:latin typeface="Arial" panose="020B0604020202020204" pitchFamily="34" charset="0"/>
                          <a:cs typeface="Arial" panose="020B0604020202020204" pitchFamily="34" charset="0"/>
                        </a:rPr>
                        <a:t>Due Date</a:t>
                      </a:r>
                    </a:p>
                  </a:txBody>
                  <a:tcPr marL="9167" marR="9167" marT="4584" marB="4584" anchor="ctr">
                    <a:solidFill>
                      <a:srgbClr val="100E2F"/>
                    </a:solidFill>
                  </a:tcPr>
                </a:tc>
                <a:tc>
                  <a:txBody>
                    <a:bodyPr/>
                    <a:lstStyle/>
                    <a:p>
                      <a:pPr algn="ctr" fontAlgn="b"/>
                      <a:r>
                        <a:rPr lang="en-US" sz="1300" b="1" dirty="0">
                          <a:solidFill>
                            <a:schemeClr val="bg1"/>
                          </a:solidFill>
                          <a:effectLst/>
                          <a:latin typeface="Arial" panose="020B0604020202020204" pitchFamily="34" charset="0"/>
                          <a:cs typeface="Arial" panose="020B0604020202020204" pitchFamily="34" charset="0"/>
                        </a:rPr>
                        <a:t>Description</a:t>
                      </a:r>
                    </a:p>
                  </a:txBody>
                  <a:tcPr marL="9167" marR="9167" marT="4584" marB="4584" anchor="ctr">
                    <a:solidFill>
                      <a:srgbClr val="100E2F"/>
                    </a:solidFill>
                  </a:tcPr>
                </a:tc>
                <a:extLst>
                  <a:ext uri="{0D108BD9-81ED-4DB2-BD59-A6C34878D82A}">
                    <a16:rowId xmlns:a16="http://schemas.microsoft.com/office/drawing/2014/main" val="2954931008"/>
                  </a:ext>
                </a:extLst>
              </a:tr>
              <a:tr h="739441">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T1USJR-1 Upskilling Skill 1</a:t>
                      </a:r>
                    </a:p>
                  </a:txBody>
                  <a:tcPr marL="9167" marR="9167" marT="4584" marB="4584" anchor="ctr"/>
                </a:tc>
                <a:tc>
                  <a:txBody>
                    <a:bodyPr/>
                    <a:lstStyle/>
                    <a:p>
                      <a:pPr algn="ctr" fontAlgn="base"/>
                      <a:r>
                        <a:rPr lang="en-US" sz="1000" dirty="0">
                          <a:solidFill>
                            <a:schemeClr val="tx1"/>
                          </a:solidFill>
                          <a:effectLst/>
                          <a:latin typeface="Arial" panose="020B0604020202020204" pitchFamily="34" charset="0"/>
                          <a:cs typeface="Arial" panose="020B0604020202020204" pitchFamily="34" charset="0"/>
                        </a:rPr>
                        <a:t>06/30/2024</a:t>
                      </a:r>
                    </a:p>
                  </a:txBody>
                  <a:tcPr marL="9167" marR="9167" marT="4584" marB="4584" anchor="ctr"/>
                </a:tc>
                <a:tc>
                  <a:txBody>
                    <a:bodyPr/>
                    <a:lstStyle/>
                    <a:p>
                      <a:pPr algn="just" fontAlgn="base">
                        <a:spcAft>
                          <a:spcPts val="0"/>
                        </a:spcAft>
                      </a:pPr>
                      <a:r>
                        <a:rPr lang="en-US" sz="1000" dirty="0">
                          <a:solidFill>
                            <a:schemeClr val="tx1"/>
                          </a:solidFill>
                          <a:effectLst/>
                          <a:latin typeface="Arial" panose="020B0604020202020204" pitchFamily="34" charset="0"/>
                          <a:cs typeface="Arial" panose="020B0604020202020204" pitchFamily="34" charset="0"/>
                        </a:rPr>
                        <a:t>This epic focuses on enhancing your proficiency in the first identified skill. The goal is to systematically build your knowledge and practical experience through structured learning, hands-on projects, and evaluations. The process includes researching resources, creating a learning plan, completing coursework, implementing practical exercises, and ultimately working on a project that showcases your newfound expertise. Regular assessments and feedback from mentors or experts will ensure continuous improvement and mastery of the skill.</a:t>
                      </a:r>
                    </a:p>
                    <a:p>
                      <a:pPr algn="just" fontAlgn="base">
                        <a:spcAft>
                          <a:spcPts val="0"/>
                        </a:spcAft>
                      </a:pPr>
                      <a:endParaRPr lang="en-US" sz="1000" dirty="0">
                        <a:solidFill>
                          <a:schemeClr val="tx1"/>
                        </a:solidFill>
                        <a:effectLst/>
                        <a:latin typeface="Arial" panose="020B0604020202020204" pitchFamily="34" charset="0"/>
                        <a:cs typeface="Arial" panose="020B0604020202020204" pitchFamily="34" charset="0"/>
                      </a:endParaRPr>
                    </a:p>
                  </a:txBody>
                  <a:tcPr marL="9167" marR="9167" marT="4584" marB="4584" anchor="ctr"/>
                </a:tc>
                <a:extLst>
                  <a:ext uri="{0D108BD9-81ED-4DB2-BD59-A6C34878D82A}">
                    <a16:rowId xmlns:a16="http://schemas.microsoft.com/office/drawing/2014/main" val="359909998"/>
                  </a:ext>
                </a:extLst>
              </a:tr>
              <a:tr h="739441">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T1USJR-2 Upskilling Skill 2</a:t>
                      </a:r>
                    </a:p>
                  </a:txBody>
                  <a:tcPr marL="9167" marR="9167" marT="4584" marB="4584" anchor="ctr"/>
                </a:tc>
                <a:tc>
                  <a:txBody>
                    <a:bodyPr/>
                    <a:lstStyle/>
                    <a:p>
                      <a:pPr algn="ctr" fontAlgn="base"/>
                      <a:r>
                        <a:rPr lang="en-US" sz="1000" dirty="0">
                          <a:solidFill>
                            <a:schemeClr val="tx1"/>
                          </a:solidFill>
                          <a:effectLst/>
                          <a:latin typeface="Arial" panose="020B0604020202020204" pitchFamily="34" charset="0"/>
                          <a:cs typeface="Arial" panose="020B0604020202020204" pitchFamily="34" charset="0"/>
                        </a:rPr>
                        <a:t>07/14/2024</a:t>
                      </a:r>
                    </a:p>
                  </a:txBody>
                  <a:tcPr marL="9167" marR="9167" marT="4584" marB="4584" anchor="ctr"/>
                </a:tc>
                <a:tc>
                  <a:txBody>
                    <a:bodyPr/>
                    <a:lstStyle/>
                    <a:p>
                      <a:pPr algn="just" fontAlgn="base">
                        <a:spcAft>
                          <a:spcPts val="0"/>
                        </a:spcAft>
                      </a:pPr>
                      <a:r>
                        <a:rPr lang="en-US" sz="1000" dirty="0">
                          <a:solidFill>
                            <a:schemeClr val="tx1"/>
                          </a:solidFill>
                          <a:effectLst/>
                          <a:latin typeface="Arial" panose="020B0604020202020204" pitchFamily="34" charset="0"/>
                          <a:cs typeface="Arial" panose="020B0604020202020204" pitchFamily="34" charset="0"/>
                        </a:rPr>
                        <a:t>This epic is dedicated to acquiring and honing the second skill identified for career advancement. The approach is similar to Upskilling Skill 1, involving thorough research of learning materials, setting a structured learning path, engaging in comprehensive training, and applying the knowledge through practical projects. The emphasis is on not only learning but also demonstrating the ability to use the skill effectively. Progress evaluations and expert feedback will guide your development and ensure readiness for professional application.</a:t>
                      </a:r>
                    </a:p>
                    <a:p>
                      <a:pPr algn="just" fontAlgn="base">
                        <a:spcAft>
                          <a:spcPts val="0"/>
                        </a:spcAft>
                      </a:pPr>
                      <a:endParaRPr lang="en-US" sz="1000" dirty="0">
                        <a:solidFill>
                          <a:schemeClr val="tx1"/>
                        </a:solidFill>
                        <a:effectLst/>
                        <a:latin typeface="Arial" panose="020B0604020202020204" pitchFamily="34" charset="0"/>
                        <a:cs typeface="Arial" panose="020B0604020202020204" pitchFamily="34" charset="0"/>
                      </a:endParaRPr>
                    </a:p>
                  </a:txBody>
                  <a:tcPr marL="9167" marR="9167" marT="4584" marB="4584" anchor="ctr"/>
                </a:tc>
                <a:extLst>
                  <a:ext uri="{0D108BD9-81ED-4DB2-BD59-A6C34878D82A}">
                    <a16:rowId xmlns:a16="http://schemas.microsoft.com/office/drawing/2014/main" val="3284451685"/>
                  </a:ext>
                </a:extLst>
              </a:tr>
              <a:tr h="739441">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T1USJR-5 Update Resume</a:t>
                      </a:r>
                    </a:p>
                  </a:txBody>
                  <a:tcPr marL="9167" marR="9167" marT="4584" marB="4584" anchor="ctr"/>
                </a:tc>
                <a:tc>
                  <a:txBody>
                    <a:bodyPr/>
                    <a:lstStyle/>
                    <a:p>
                      <a:pPr algn="ctr" fontAlgn="base"/>
                      <a:r>
                        <a:rPr lang="en-US" sz="1000" dirty="0">
                          <a:solidFill>
                            <a:schemeClr val="tx1"/>
                          </a:solidFill>
                          <a:effectLst/>
                          <a:latin typeface="Arial" panose="020B0604020202020204" pitchFamily="34" charset="0"/>
                          <a:cs typeface="Arial" panose="020B0604020202020204" pitchFamily="34" charset="0"/>
                        </a:rPr>
                        <a:t>07/28/2024</a:t>
                      </a:r>
                    </a:p>
                  </a:txBody>
                  <a:tcPr marL="9167" marR="9167" marT="4584" marB="4584" anchor="ctr"/>
                </a:tc>
                <a:tc>
                  <a:txBody>
                    <a:bodyPr/>
                    <a:lstStyle/>
                    <a:p>
                      <a:pPr algn="just" fontAlgn="base">
                        <a:spcAft>
                          <a:spcPts val="0"/>
                        </a:spcAft>
                      </a:pPr>
                      <a:r>
                        <a:rPr lang="en-US" sz="1000" dirty="0">
                          <a:solidFill>
                            <a:schemeClr val="tx1"/>
                          </a:solidFill>
                          <a:effectLst/>
                          <a:latin typeface="Arial" panose="020B0604020202020204" pitchFamily="34" charset="0"/>
                          <a:cs typeface="Arial" panose="020B0604020202020204" pitchFamily="34" charset="0"/>
                        </a:rPr>
                        <a:t>The objective of this epic is to create a resume that effectively highlights your skills, experiences, and achievements, making you a strong candidate for job opportunities. It involves researching industry standards, drafting and revising the resume, and incorporating feedback from peers. The process ensures that your resume reflects your latest skills and projects, follows best practices in format and content, and is tailored to the requirements of your target industry. This epic aims to produce a polished, professional resume that stands out to potential employers.</a:t>
                      </a:r>
                    </a:p>
                    <a:p>
                      <a:pPr algn="just" fontAlgn="base">
                        <a:spcAft>
                          <a:spcPts val="0"/>
                        </a:spcAft>
                      </a:pPr>
                      <a:endParaRPr lang="en-US" sz="1000" dirty="0">
                        <a:solidFill>
                          <a:schemeClr val="tx1"/>
                        </a:solidFill>
                        <a:effectLst/>
                        <a:latin typeface="Arial" panose="020B0604020202020204" pitchFamily="34" charset="0"/>
                        <a:cs typeface="Arial" panose="020B0604020202020204" pitchFamily="34" charset="0"/>
                      </a:endParaRPr>
                    </a:p>
                  </a:txBody>
                  <a:tcPr marL="9167" marR="9167" marT="4584" marB="4584" anchor="ctr"/>
                </a:tc>
                <a:extLst>
                  <a:ext uri="{0D108BD9-81ED-4DB2-BD59-A6C34878D82A}">
                    <a16:rowId xmlns:a16="http://schemas.microsoft.com/office/drawing/2014/main" val="3348502099"/>
                  </a:ext>
                </a:extLst>
              </a:tr>
              <a:tr h="739441">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T1USJR-3 Portfolio</a:t>
                      </a:r>
                    </a:p>
                  </a:txBody>
                  <a:tcPr marL="9167" marR="9167" marT="4584" marB="4584" anchor="ctr"/>
                </a:tc>
                <a:tc>
                  <a:txBody>
                    <a:bodyPr/>
                    <a:lstStyle/>
                    <a:p>
                      <a:pPr algn="ctr" fontAlgn="base"/>
                      <a:r>
                        <a:rPr lang="en-US" sz="1000" dirty="0">
                          <a:solidFill>
                            <a:schemeClr val="tx1"/>
                          </a:solidFill>
                          <a:effectLst/>
                          <a:latin typeface="Arial" panose="020B0604020202020204" pitchFamily="34" charset="0"/>
                          <a:cs typeface="Arial" panose="020B0604020202020204" pitchFamily="34" charset="0"/>
                        </a:rPr>
                        <a:t>18/08/2024</a:t>
                      </a:r>
                    </a:p>
                  </a:txBody>
                  <a:tcPr marL="9167" marR="9167" marT="4584" marB="4584" anchor="ctr"/>
                </a:tc>
                <a:tc>
                  <a:txBody>
                    <a:bodyPr/>
                    <a:lstStyle/>
                    <a:p>
                      <a:pPr algn="just" fontAlgn="base">
                        <a:spcAft>
                          <a:spcPts val="0"/>
                        </a:spcAft>
                      </a:pPr>
                      <a:r>
                        <a:rPr lang="en-US" sz="1000" dirty="0">
                          <a:solidFill>
                            <a:schemeClr val="tx1"/>
                          </a:solidFill>
                          <a:effectLst/>
                          <a:latin typeface="Arial" panose="020B0604020202020204" pitchFamily="34" charset="0"/>
                          <a:cs typeface="Arial" panose="020B0604020202020204" pitchFamily="34" charset="0"/>
                        </a:rPr>
                        <a:t>This epic focuses on developing a professional portfolio that showcases your key projects and skills. The portfolio will serve as a tangible demonstration of your capabilities and achievements. The tasks include selecting relevant projects, structuring the portfolio, creating detailed content, and designing a visually appealing layout. Peer feedback and subsequent revisions will ensure the portfolio is comprehensive and effectively highlights your strengths. The final product will be published and ready to share with potential employers and professional networks, enhancing your job readiness and marketability.</a:t>
                      </a:r>
                    </a:p>
                    <a:p>
                      <a:pPr algn="just" fontAlgn="base">
                        <a:spcAft>
                          <a:spcPts val="0"/>
                        </a:spcAft>
                      </a:pPr>
                      <a:endParaRPr lang="en-US" sz="1000" dirty="0">
                        <a:solidFill>
                          <a:schemeClr val="tx1"/>
                        </a:solidFill>
                        <a:effectLst/>
                        <a:latin typeface="Arial" panose="020B0604020202020204" pitchFamily="34" charset="0"/>
                        <a:cs typeface="Arial" panose="020B0604020202020204" pitchFamily="34" charset="0"/>
                      </a:endParaRPr>
                    </a:p>
                  </a:txBody>
                  <a:tcPr marL="9167" marR="9167" marT="4584" marB="4584" anchor="ctr"/>
                </a:tc>
                <a:extLst>
                  <a:ext uri="{0D108BD9-81ED-4DB2-BD59-A6C34878D82A}">
                    <a16:rowId xmlns:a16="http://schemas.microsoft.com/office/drawing/2014/main" val="3642890104"/>
                  </a:ext>
                </a:extLst>
              </a:tr>
            </a:tbl>
          </a:graphicData>
        </a:graphic>
      </p:graphicFrame>
    </p:spTree>
    <p:extLst>
      <p:ext uri="{BB962C8B-B14F-4D97-AF65-F5344CB8AC3E}">
        <p14:creationId xmlns:p14="http://schemas.microsoft.com/office/powerpoint/2010/main" val="408444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A257C8-9398-9CCF-6391-8C963158856C}"/>
              </a:ext>
            </a:extLst>
          </p:cNvPr>
          <p:cNvSpPr>
            <a:spLocks noGrp="1"/>
          </p:cNvSpPr>
          <p:nvPr>
            <p:ph type="title"/>
          </p:nvPr>
        </p:nvSpPr>
        <p:spPr>
          <a:xfrm>
            <a:off x="457200" y="275167"/>
            <a:ext cx="8229600" cy="1143000"/>
          </a:xfrm>
        </p:spPr>
        <p:txBody>
          <a:bodyPr anchor="ctr">
            <a:normAutofit/>
          </a:bodyPr>
          <a:lstStyle/>
          <a:p>
            <a:r>
              <a:rPr lang="en-US" dirty="0"/>
              <a:t>Roles and Responsibilities</a:t>
            </a:r>
          </a:p>
        </p:txBody>
      </p:sp>
      <p:sp>
        <p:nvSpPr>
          <p:cNvPr id="22" name="Text Placeholder 4">
            <a:extLst>
              <a:ext uri="{FF2B5EF4-FFF2-40B4-BE49-F238E27FC236}">
                <a16:creationId xmlns:a16="http://schemas.microsoft.com/office/drawing/2014/main" id="{AF97A0CF-A64F-4DFF-94F1-D10650731702}"/>
              </a:ext>
            </a:extLst>
          </p:cNvPr>
          <p:cNvSpPr>
            <a:spLocks noGrp="1"/>
          </p:cNvSpPr>
          <p:nvPr>
            <p:ph type="body" sz="quarter" idx="3"/>
          </p:nvPr>
        </p:nvSpPr>
        <p:spPr>
          <a:xfrm>
            <a:off x="4645026" y="1534584"/>
            <a:ext cx="4041775" cy="641349"/>
          </a:xfrm>
        </p:spPr>
        <p:txBody>
          <a:bodyPr>
            <a:normAutofit fontScale="92500"/>
          </a:bodyPr>
          <a:lstStyle/>
          <a:p>
            <a:r>
              <a:rPr lang="en-US" sz="2400" dirty="0"/>
              <a:t>Roles and Responsibilities:</a:t>
            </a:r>
          </a:p>
        </p:txBody>
      </p:sp>
      <p:sp>
        <p:nvSpPr>
          <p:cNvPr id="4" name="Content Placeholder 3"/>
          <p:cNvSpPr>
            <a:spLocks noGrp="1"/>
          </p:cNvSpPr>
          <p:nvPr>
            <p:ph sz="quarter" idx="4"/>
          </p:nvPr>
        </p:nvSpPr>
        <p:spPr>
          <a:xfrm>
            <a:off x="4645026" y="2275324"/>
            <a:ext cx="4041775" cy="3949700"/>
          </a:xfrm>
        </p:spPr>
        <p:txBody>
          <a:bodyPr>
            <a:normAutofit fontScale="92500" lnSpcReduction="20000"/>
          </a:bodyPr>
          <a:lstStyle/>
          <a:p>
            <a:pPr marL="0" indent="0" algn="just">
              <a:lnSpc>
                <a:spcPct val="90000"/>
              </a:lnSpc>
              <a:buNone/>
            </a:pPr>
            <a:r>
              <a:rPr lang="en-US" sz="1200" dirty="0">
                <a:latin typeface="Arial" panose="020B0604020202020204" pitchFamily="34" charset="0"/>
                <a:cs typeface="Arial" panose="020B0604020202020204" pitchFamily="34" charset="0"/>
              </a:rPr>
              <a:t>Product Owner:</a:t>
            </a:r>
          </a:p>
          <a:p>
            <a:pPr algn="just">
              <a:lnSpc>
                <a:spcPct val="90000"/>
              </a:lnSpc>
            </a:pPr>
            <a:r>
              <a:rPr lang="en-US" sz="1200" dirty="0">
                <a:latin typeface="Arial" panose="020B0604020202020204" pitchFamily="34" charset="0"/>
                <a:cs typeface="Arial" panose="020B0604020202020204" pitchFamily="34" charset="0"/>
              </a:rPr>
              <a:t>Defines the overall vision for each phase of the upskilling project and communicates it to the team.</a:t>
            </a:r>
          </a:p>
          <a:p>
            <a:pPr algn="just">
              <a:lnSpc>
                <a:spcPct val="90000"/>
              </a:lnSpc>
            </a:pPr>
            <a:r>
              <a:rPr lang="en-US" sz="1200" dirty="0">
                <a:latin typeface="Arial" panose="020B0604020202020204" pitchFamily="34" charset="0"/>
                <a:cs typeface="Arial" panose="020B0604020202020204" pitchFamily="34" charset="0"/>
              </a:rPr>
              <a:t>Manages and prioritizes the skill roadmap to ensure the focus is on the most critical and beneficial areas.</a:t>
            </a:r>
          </a:p>
          <a:p>
            <a:pPr algn="just">
              <a:lnSpc>
                <a:spcPct val="90000"/>
              </a:lnSpc>
            </a:pPr>
            <a:r>
              <a:rPr lang="en-US" sz="1200" dirty="0">
                <a:latin typeface="Arial" panose="020B0604020202020204" pitchFamily="34" charset="0"/>
                <a:cs typeface="Arial" panose="020B0604020202020204" pitchFamily="34" charset="0"/>
              </a:rPr>
              <a:t>Reviews and approves the completion of each phase, ensuring alignment with project goals.</a:t>
            </a:r>
          </a:p>
          <a:p>
            <a:pPr marL="0" indent="0" algn="just">
              <a:lnSpc>
                <a:spcPct val="90000"/>
              </a:lnSpc>
              <a:buNone/>
            </a:pPr>
            <a:endParaRPr lang="en-US" sz="1200" dirty="0">
              <a:latin typeface="Arial" panose="020B0604020202020204" pitchFamily="34" charset="0"/>
              <a:cs typeface="Arial" panose="020B0604020202020204" pitchFamily="34" charset="0"/>
            </a:endParaRPr>
          </a:p>
          <a:p>
            <a:pPr marL="0" indent="0" algn="just">
              <a:lnSpc>
                <a:spcPct val="90000"/>
              </a:lnSpc>
              <a:buNone/>
            </a:pPr>
            <a:r>
              <a:rPr lang="en-US" sz="1200" dirty="0">
                <a:latin typeface="Arial" panose="020B0604020202020204" pitchFamily="34" charset="0"/>
                <a:cs typeface="Arial" panose="020B0604020202020204" pitchFamily="34" charset="0"/>
              </a:rPr>
              <a:t>Scrum Master:</a:t>
            </a:r>
          </a:p>
          <a:p>
            <a:pPr algn="just">
              <a:lnSpc>
                <a:spcPct val="90000"/>
              </a:lnSpc>
            </a:pPr>
            <a:endParaRPr lang="en-US" sz="1200" dirty="0">
              <a:latin typeface="Arial" panose="020B0604020202020204" pitchFamily="34" charset="0"/>
              <a:cs typeface="Arial" panose="020B0604020202020204" pitchFamily="34" charset="0"/>
            </a:endParaRPr>
          </a:p>
          <a:p>
            <a:pPr algn="just">
              <a:lnSpc>
                <a:spcPct val="90000"/>
              </a:lnSpc>
            </a:pPr>
            <a:r>
              <a:rPr lang="en-US" sz="1200" dirty="0">
                <a:latin typeface="Arial" panose="020B0604020202020204" pitchFamily="34" charset="0"/>
                <a:cs typeface="Arial" panose="020B0604020202020204" pitchFamily="34" charset="0"/>
              </a:rPr>
              <a:t>Ensures adherence to Agile methodologies, facilitating efficient progress through each sprint.</a:t>
            </a:r>
          </a:p>
          <a:p>
            <a:pPr algn="just">
              <a:lnSpc>
                <a:spcPct val="90000"/>
              </a:lnSpc>
            </a:pPr>
            <a:r>
              <a:rPr lang="en-US" sz="1200" dirty="0">
                <a:latin typeface="Arial" panose="020B0604020202020204" pitchFamily="34" charset="0"/>
                <a:cs typeface="Arial" panose="020B0604020202020204" pitchFamily="34" charset="0"/>
              </a:rPr>
              <a:t>Manages the planning and execution of project activities, including daily stand-ups, sprint planning, and retrospectives.</a:t>
            </a:r>
          </a:p>
          <a:p>
            <a:pPr algn="just">
              <a:lnSpc>
                <a:spcPct val="90000"/>
              </a:lnSpc>
            </a:pPr>
            <a:r>
              <a:rPr lang="en-US" sz="1200" dirty="0">
                <a:latin typeface="Arial" panose="020B0604020202020204" pitchFamily="34" charset="0"/>
                <a:cs typeface="Arial" panose="020B0604020202020204" pitchFamily="34" charset="0"/>
              </a:rPr>
              <a:t>Removes any obstacles that may hinder the team’s progress, ensuring a smooth workflow.</a:t>
            </a:r>
          </a:p>
          <a:p>
            <a:pPr algn="just">
              <a:lnSpc>
                <a:spcPct val="90000"/>
              </a:lnSpc>
            </a:pPr>
            <a:endParaRPr lang="en-US" sz="1200" dirty="0">
              <a:latin typeface="Arial" panose="020B0604020202020204" pitchFamily="34" charset="0"/>
              <a:cs typeface="Arial" panose="020B0604020202020204" pitchFamily="34" charset="0"/>
            </a:endParaRPr>
          </a:p>
          <a:p>
            <a:pPr marL="0" indent="0" algn="just">
              <a:lnSpc>
                <a:spcPct val="90000"/>
              </a:lnSpc>
              <a:buNone/>
            </a:pPr>
            <a:r>
              <a:rPr lang="en-US" sz="1200" dirty="0">
                <a:latin typeface="Arial" panose="020B0604020202020204" pitchFamily="34" charset="0"/>
                <a:cs typeface="Arial" panose="020B0604020202020204" pitchFamily="34" charset="0"/>
              </a:rPr>
              <a:t>Development Team:</a:t>
            </a:r>
          </a:p>
          <a:p>
            <a:pPr algn="just">
              <a:lnSpc>
                <a:spcPct val="90000"/>
              </a:lnSpc>
            </a:pPr>
            <a:endParaRPr lang="en-US" sz="1200" dirty="0">
              <a:latin typeface="Arial" panose="020B0604020202020204" pitchFamily="34" charset="0"/>
              <a:cs typeface="Arial" panose="020B0604020202020204" pitchFamily="34" charset="0"/>
            </a:endParaRPr>
          </a:p>
          <a:p>
            <a:pPr algn="just">
              <a:lnSpc>
                <a:spcPct val="90000"/>
              </a:lnSpc>
            </a:pPr>
            <a:r>
              <a:rPr lang="en-US" sz="1200" dirty="0">
                <a:latin typeface="Arial" panose="020B0604020202020204" pitchFamily="34" charset="0"/>
                <a:cs typeface="Arial" panose="020B0604020202020204" pitchFamily="34" charset="0"/>
              </a:rPr>
              <a:t>Self-organizes to execute tasks, focusing on research, learning, and applying new skills.</a:t>
            </a:r>
          </a:p>
          <a:p>
            <a:pPr algn="just">
              <a:lnSpc>
                <a:spcPct val="90000"/>
              </a:lnSpc>
            </a:pPr>
            <a:r>
              <a:rPr lang="en-US" sz="1200" dirty="0">
                <a:latin typeface="Arial" panose="020B0604020202020204" pitchFamily="34" charset="0"/>
                <a:cs typeface="Arial" panose="020B0604020202020204" pitchFamily="34" charset="0"/>
              </a:rPr>
              <a:t>Engages in practical exercises and projects to enhance skill acquisition and application.</a:t>
            </a:r>
          </a:p>
          <a:p>
            <a:pPr algn="just">
              <a:lnSpc>
                <a:spcPct val="90000"/>
              </a:lnSpc>
            </a:pPr>
            <a:r>
              <a:rPr lang="en-US" sz="1200" dirty="0">
                <a:latin typeface="Arial" panose="020B0604020202020204" pitchFamily="34" charset="0"/>
                <a:cs typeface="Arial" panose="020B0604020202020204" pitchFamily="34" charset="0"/>
              </a:rPr>
              <a:t>Collaborates on drafting, reviewing, and updating resumes and portfolios to reflect new skills and experiences.</a:t>
            </a:r>
          </a:p>
        </p:txBody>
      </p:sp>
      <p:graphicFrame>
        <p:nvGraphicFramePr>
          <p:cNvPr id="15" name="Content Placeholder 14">
            <a:extLst>
              <a:ext uri="{FF2B5EF4-FFF2-40B4-BE49-F238E27FC236}">
                <a16:creationId xmlns:a16="http://schemas.microsoft.com/office/drawing/2014/main" id="{88A67E2F-A1B6-2C0E-CF9C-E9C267517842}"/>
              </a:ext>
            </a:extLst>
          </p:cNvPr>
          <p:cNvGraphicFramePr>
            <a:graphicFrameLocks noGrp="1"/>
          </p:cNvGraphicFramePr>
          <p:nvPr>
            <p:ph sz="half" idx="2"/>
            <p:extLst>
              <p:ext uri="{D42A27DB-BD31-4B8C-83A1-F6EECF244321}">
                <p14:modId xmlns:p14="http://schemas.microsoft.com/office/powerpoint/2010/main" val="3636992769"/>
              </p:ext>
            </p:extLst>
          </p:nvPr>
        </p:nvGraphicFramePr>
        <p:xfrm>
          <a:off x="261257" y="2045305"/>
          <a:ext cx="4208734" cy="4168539"/>
        </p:xfrm>
        <a:graphic>
          <a:graphicData uri="http://schemas.openxmlformats.org/drawingml/2006/table">
            <a:tbl>
              <a:tblPr firstRow="1" bandRow="1">
                <a:tableStyleId>{793D81CF-94F2-401A-BA57-92F5A7B2D0C5}</a:tableStyleId>
              </a:tblPr>
              <a:tblGrid>
                <a:gridCol w="952820">
                  <a:extLst>
                    <a:ext uri="{9D8B030D-6E8A-4147-A177-3AD203B41FA5}">
                      <a16:colId xmlns:a16="http://schemas.microsoft.com/office/drawing/2014/main" val="2815903128"/>
                    </a:ext>
                  </a:extLst>
                </a:gridCol>
                <a:gridCol w="1137978">
                  <a:extLst>
                    <a:ext uri="{9D8B030D-6E8A-4147-A177-3AD203B41FA5}">
                      <a16:colId xmlns:a16="http://schemas.microsoft.com/office/drawing/2014/main" val="2190202045"/>
                    </a:ext>
                  </a:extLst>
                </a:gridCol>
                <a:gridCol w="990363">
                  <a:extLst>
                    <a:ext uri="{9D8B030D-6E8A-4147-A177-3AD203B41FA5}">
                      <a16:colId xmlns:a16="http://schemas.microsoft.com/office/drawing/2014/main" val="3196212722"/>
                    </a:ext>
                  </a:extLst>
                </a:gridCol>
                <a:gridCol w="1127573">
                  <a:extLst>
                    <a:ext uri="{9D8B030D-6E8A-4147-A177-3AD203B41FA5}">
                      <a16:colId xmlns:a16="http://schemas.microsoft.com/office/drawing/2014/main" val="655173908"/>
                    </a:ext>
                  </a:extLst>
                </a:gridCol>
              </a:tblGrid>
              <a:tr h="412710">
                <a:tc>
                  <a:txBody>
                    <a:bodyPr/>
                    <a:lstStyle/>
                    <a:p>
                      <a:pPr algn="ctr" fontAlgn="b"/>
                      <a:r>
                        <a:rPr lang="en-US" sz="1000" b="1" dirty="0">
                          <a:solidFill>
                            <a:schemeClr val="bg1"/>
                          </a:solidFill>
                          <a:effectLst/>
                          <a:latin typeface="Arial" panose="020B0604020202020204" pitchFamily="34" charset="0"/>
                          <a:cs typeface="Arial" panose="020B0604020202020204" pitchFamily="34" charset="0"/>
                        </a:rPr>
                        <a:t>Epic</a:t>
                      </a:r>
                    </a:p>
                  </a:txBody>
                  <a:tcPr marL="52369" marR="52369" marT="26184" marB="26184" anchor="ctr">
                    <a:solidFill>
                      <a:srgbClr val="100E42"/>
                    </a:solidFill>
                  </a:tcPr>
                </a:tc>
                <a:tc>
                  <a:txBody>
                    <a:bodyPr/>
                    <a:lstStyle/>
                    <a:p>
                      <a:pPr algn="ctr" fontAlgn="b"/>
                      <a:r>
                        <a:rPr lang="en-US" sz="1000" b="1" dirty="0">
                          <a:solidFill>
                            <a:schemeClr val="bg1"/>
                          </a:solidFill>
                          <a:effectLst/>
                          <a:latin typeface="Arial" panose="020B0604020202020204" pitchFamily="34" charset="0"/>
                          <a:cs typeface="Arial" panose="020B0604020202020204" pitchFamily="34" charset="0"/>
                        </a:rPr>
                        <a:t>Product Owner</a:t>
                      </a:r>
                    </a:p>
                  </a:txBody>
                  <a:tcPr marL="52369" marR="52369" marT="26184" marB="26184" anchor="ctr">
                    <a:solidFill>
                      <a:srgbClr val="100E42"/>
                    </a:solidFill>
                  </a:tcPr>
                </a:tc>
                <a:tc>
                  <a:txBody>
                    <a:bodyPr/>
                    <a:lstStyle/>
                    <a:p>
                      <a:pPr algn="ctr" fontAlgn="b"/>
                      <a:r>
                        <a:rPr lang="en-US" sz="1000" b="1">
                          <a:solidFill>
                            <a:schemeClr val="bg1"/>
                          </a:solidFill>
                          <a:effectLst/>
                          <a:latin typeface="Arial" panose="020B0604020202020204" pitchFamily="34" charset="0"/>
                          <a:cs typeface="Arial" panose="020B0604020202020204" pitchFamily="34" charset="0"/>
                        </a:rPr>
                        <a:t>Scrum Master</a:t>
                      </a:r>
                      <a:endParaRPr lang="en-US" sz="1000" b="1" dirty="0">
                        <a:solidFill>
                          <a:schemeClr val="bg1"/>
                        </a:solidFill>
                        <a:effectLst/>
                        <a:latin typeface="Arial" panose="020B0604020202020204" pitchFamily="34" charset="0"/>
                        <a:cs typeface="Arial" panose="020B0604020202020204" pitchFamily="34" charset="0"/>
                      </a:endParaRPr>
                    </a:p>
                  </a:txBody>
                  <a:tcPr marL="52369" marR="52369" marT="26184" marB="26184" anchor="ctr">
                    <a:solidFill>
                      <a:srgbClr val="100E42"/>
                    </a:solidFill>
                  </a:tcPr>
                </a:tc>
                <a:tc>
                  <a:txBody>
                    <a:bodyPr/>
                    <a:lstStyle/>
                    <a:p>
                      <a:pPr algn="ctr" fontAlgn="b"/>
                      <a:r>
                        <a:rPr lang="en-US" sz="1000" b="1" dirty="0">
                          <a:solidFill>
                            <a:schemeClr val="bg1"/>
                          </a:solidFill>
                          <a:effectLst/>
                          <a:latin typeface="Arial" panose="020B0604020202020204" pitchFamily="34" charset="0"/>
                          <a:cs typeface="Arial" panose="020B0604020202020204" pitchFamily="34" charset="0"/>
                        </a:rPr>
                        <a:t>Development Team</a:t>
                      </a:r>
                    </a:p>
                  </a:txBody>
                  <a:tcPr marL="52369" marR="52369" marT="26184" marB="26184" anchor="ctr">
                    <a:solidFill>
                      <a:srgbClr val="100E42"/>
                    </a:solidFill>
                  </a:tcPr>
                </a:tc>
                <a:extLst>
                  <a:ext uri="{0D108BD9-81ED-4DB2-BD59-A6C34878D82A}">
                    <a16:rowId xmlns:a16="http://schemas.microsoft.com/office/drawing/2014/main" val="184782413"/>
                  </a:ext>
                </a:extLst>
              </a:tr>
              <a:tr h="745804">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USJR-1 Upskilling Skill 1</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Skill Identification Lead</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Coordination Oversight</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Research and Skill Mapping</a:t>
                      </a:r>
                    </a:p>
                  </a:txBody>
                  <a:tcPr marL="52369" marR="52369" marT="26184" marB="26184" anchor="ctr"/>
                </a:tc>
                <a:extLst>
                  <a:ext uri="{0D108BD9-81ED-4DB2-BD59-A6C34878D82A}">
                    <a16:rowId xmlns:a16="http://schemas.microsoft.com/office/drawing/2014/main" val="402037729"/>
                  </a:ext>
                </a:extLst>
              </a:tr>
              <a:tr h="953243">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T1USJR-2 Upskilling Skill 2</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Learning Path Manager</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Training Facilitation</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Course Enrollment and Hands-on Practice</a:t>
                      </a:r>
                    </a:p>
                  </a:txBody>
                  <a:tcPr marL="52369" marR="52369" marT="26184" marB="26184" anchor="ctr"/>
                </a:tc>
                <a:extLst>
                  <a:ext uri="{0D108BD9-81ED-4DB2-BD59-A6C34878D82A}">
                    <a16:rowId xmlns:a16="http://schemas.microsoft.com/office/drawing/2014/main" val="1770225974"/>
                  </a:ext>
                </a:extLst>
              </a:tr>
              <a:tr h="1080910">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T1USJR-5 </a:t>
                      </a:r>
                      <a:r>
                        <a:rPr lang="en-US" sz="1000">
                          <a:solidFill>
                            <a:schemeClr val="tx1"/>
                          </a:solidFill>
                          <a:effectLst/>
                          <a:latin typeface="Arial" panose="020B0604020202020204" pitchFamily="34" charset="0"/>
                          <a:cs typeface="Arial" panose="020B0604020202020204" pitchFamily="34" charset="0"/>
                        </a:rPr>
                        <a:t>Update Resume</a:t>
                      </a:r>
                      <a:endParaRPr lang="en-US" sz="1000" dirty="0">
                        <a:solidFill>
                          <a:schemeClr val="tx1"/>
                        </a:solidFill>
                        <a:effectLst/>
                        <a:latin typeface="Arial" panose="020B0604020202020204" pitchFamily="34" charset="0"/>
                        <a:cs typeface="Arial" panose="020B0604020202020204" pitchFamily="34" charset="0"/>
                      </a:endParaRP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Documentation Lead</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Review and Release Coordinator</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Drafting, Reviewing, and Updating Resume</a:t>
                      </a:r>
                    </a:p>
                  </a:txBody>
                  <a:tcPr marL="52369" marR="52369" marT="26184" marB="26184" anchor="ctr"/>
                </a:tc>
                <a:extLst>
                  <a:ext uri="{0D108BD9-81ED-4DB2-BD59-A6C34878D82A}">
                    <a16:rowId xmlns:a16="http://schemas.microsoft.com/office/drawing/2014/main" val="46810703"/>
                  </a:ext>
                </a:extLst>
              </a:tr>
              <a:tr h="975872">
                <a:tc>
                  <a:txBody>
                    <a:bodyPr/>
                    <a:lstStyle/>
                    <a:p>
                      <a:pPr fontAlgn="base"/>
                      <a:r>
                        <a:rPr lang="en-US" sz="1000" dirty="0">
                          <a:solidFill>
                            <a:schemeClr val="tx1"/>
                          </a:solidFill>
                          <a:effectLst/>
                          <a:latin typeface="Arial" panose="020B0604020202020204" pitchFamily="34" charset="0"/>
                          <a:cs typeface="Arial" panose="020B0604020202020204" pitchFamily="34" charset="0"/>
                        </a:rPr>
                        <a:t>T1USJR-3 Portfolio</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Portfolio Planning Manager</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Continuous Improvement Leader</a:t>
                      </a:r>
                    </a:p>
                  </a:txBody>
                  <a:tcPr marL="52369" marR="52369" marT="26184" marB="26184" anchor="ctr"/>
                </a:tc>
                <a:tc>
                  <a:txBody>
                    <a:bodyPr/>
                    <a:lstStyle/>
                    <a:p>
                      <a:pPr marL="0" algn="l" defTabSz="457200" rtl="0" eaLnBrk="1" fontAlgn="base" latinLnBrk="0" hangingPunct="1"/>
                      <a:r>
                        <a:rPr lang="en-US" sz="1000" kern="1200" dirty="0">
                          <a:solidFill>
                            <a:schemeClr val="tx1"/>
                          </a:solidFill>
                          <a:effectLst/>
                          <a:latin typeface="Arial" panose="020B0604020202020204" pitchFamily="34" charset="0"/>
                          <a:ea typeface="+mn-ea"/>
                          <a:cs typeface="Arial" panose="020B0604020202020204" pitchFamily="34" charset="0"/>
                        </a:rPr>
                        <a:t>Portfolio Creation and Iteration</a:t>
                      </a:r>
                    </a:p>
                  </a:txBody>
                  <a:tcPr marL="52369" marR="52369" marT="26184" marB="26184" anchor="ctr"/>
                </a:tc>
                <a:extLst>
                  <a:ext uri="{0D108BD9-81ED-4DB2-BD59-A6C34878D82A}">
                    <a16:rowId xmlns:a16="http://schemas.microsoft.com/office/drawing/2014/main" val="1962835923"/>
                  </a:ext>
                </a:extLst>
              </a:tr>
            </a:tbl>
          </a:graphicData>
        </a:graphic>
      </p:graphicFrame>
      <p:sp>
        <p:nvSpPr>
          <p:cNvPr id="16" name="TextBox 15">
            <a:extLst>
              <a:ext uri="{FF2B5EF4-FFF2-40B4-BE49-F238E27FC236}">
                <a16:creationId xmlns:a16="http://schemas.microsoft.com/office/drawing/2014/main" id="{E35C59E5-FEB8-496C-BE33-CEA92E03E09B}"/>
              </a:ext>
            </a:extLst>
          </p:cNvPr>
          <p:cNvSpPr txBox="1"/>
          <p:nvPr/>
        </p:nvSpPr>
        <p:spPr>
          <a:xfrm>
            <a:off x="387626" y="6261653"/>
            <a:ext cx="8478078" cy="461665"/>
          </a:xfrm>
          <a:prstGeom prst="rect">
            <a:avLst/>
          </a:prstGeom>
          <a:noFill/>
        </p:spPr>
        <p:txBody>
          <a:bodyPr wrap="square" rtlCol="0">
            <a:spAutoFit/>
          </a:bodyPr>
          <a:lstStyle/>
          <a:p>
            <a:r>
              <a:rPr lang="en-US" sz="1200" i="1" dirty="0"/>
              <a:t>*Agile Responsibility Matrix for the Epics with generic role titles instead of specific team member names and their responsibilities for each Epic.</a:t>
            </a:r>
          </a:p>
        </p:txBody>
      </p:sp>
    </p:spTree>
    <p:extLst>
      <p:ext uri="{BB962C8B-B14F-4D97-AF65-F5344CB8AC3E}">
        <p14:creationId xmlns:p14="http://schemas.microsoft.com/office/powerpoint/2010/main" val="139736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67"/>
            <a:ext cx="8229600" cy="1143000"/>
          </a:xfrm>
        </p:spPr>
        <p:txBody>
          <a:bodyPr anchor="ctr">
            <a:normAutofit/>
          </a:bodyPr>
          <a:lstStyle/>
          <a:p>
            <a:r>
              <a:rPr lang="en-US" dirty="0"/>
              <a:t>Risk Management</a:t>
            </a:r>
          </a:p>
        </p:txBody>
      </p:sp>
      <p:graphicFrame>
        <p:nvGraphicFramePr>
          <p:cNvPr id="16" name="Table 15">
            <a:extLst>
              <a:ext uri="{FF2B5EF4-FFF2-40B4-BE49-F238E27FC236}">
                <a16:creationId xmlns:a16="http://schemas.microsoft.com/office/drawing/2014/main" id="{57254778-5C6C-813A-1478-8853CD93121C}"/>
              </a:ext>
            </a:extLst>
          </p:cNvPr>
          <p:cNvGraphicFramePr>
            <a:graphicFrameLocks noGrp="1"/>
          </p:cNvGraphicFramePr>
          <p:nvPr>
            <p:extLst>
              <p:ext uri="{D42A27DB-BD31-4B8C-83A1-F6EECF244321}">
                <p14:modId xmlns:p14="http://schemas.microsoft.com/office/powerpoint/2010/main" val="449519426"/>
              </p:ext>
            </p:extLst>
          </p:nvPr>
        </p:nvGraphicFramePr>
        <p:xfrm>
          <a:off x="278295" y="1929097"/>
          <a:ext cx="8587410" cy="4533175"/>
        </p:xfrm>
        <a:graphic>
          <a:graphicData uri="http://schemas.openxmlformats.org/drawingml/2006/table">
            <a:tbl>
              <a:tblPr firstRow="1" bandRow="1">
                <a:tableStyleId>{793D81CF-94F2-401A-BA57-92F5A7B2D0C5}</a:tableStyleId>
              </a:tblPr>
              <a:tblGrid>
                <a:gridCol w="572962">
                  <a:extLst>
                    <a:ext uri="{9D8B030D-6E8A-4147-A177-3AD203B41FA5}">
                      <a16:colId xmlns:a16="http://schemas.microsoft.com/office/drawing/2014/main" val="3442395925"/>
                    </a:ext>
                  </a:extLst>
                </a:gridCol>
                <a:gridCol w="1949356">
                  <a:extLst>
                    <a:ext uri="{9D8B030D-6E8A-4147-A177-3AD203B41FA5}">
                      <a16:colId xmlns:a16="http://schemas.microsoft.com/office/drawing/2014/main" val="1250202914"/>
                    </a:ext>
                  </a:extLst>
                </a:gridCol>
                <a:gridCol w="898999">
                  <a:extLst>
                    <a:ext uri="{9D8B030D-6E8A-4147-A177-3AD203B41FA5}">
                      <a16:colId xmlns:a16="http://schemas.microsoft.com/office/drawing/2014/main" val="3326766310"/>
                    </a:ext>
                  </a:extLst>
                </a:gridCol>
                <a:gridCol w="917525">
                  <a:extLst>
                    <a:ext uri="{9D8B030D-6E8A-4147-A177-3AD203B41FA5}">
                      <a16:colId xmlns:a16="http://schemas.microsoft.com/office/drawing/2014/main" val="3446465822"/>
                    </a:ext>
                  </a:extLst>
                </a:gridCol>
                <a:gridCol w="4248568">
                  <a:extLst>
                    <a:ext uri="{9D8B030D-6E8A-4147-A177-3AD203B41FA5}">
                      <a16:colId xmlns:a16="http://schemas.microsoft.com/office/drawing/2014/main" val="2166690819"/>
                    </a:ext>
                  </a:extLst>
                </a:gridCol>
              </a:tblGrid>
              <a:tr h="554775">
                <a:tc>
                  <a:txBody>
                    <a:bodyPr/>
                    <a:lstStyle/>
                    <a:p>
                      <a:pPr marL="0" algn="ctr" defTabSz="457200" rtl="0" eaLnBrk="1" fontAlgn="b" latinLnBrk="0" hangingPunct="1"/>
                      <a:r>
                        <a:rPr lang="en-US" sz="1200" b="1" kern="1200" dirty="0">
                          <a:solidFill>
                            <a:schemeClr val="bg1"/>
                          </a:solidFill>
                          <a:effectLst/>
                          <a:latin typeface="Arial" panose="020B0604020202020204" pitchFamily="34" charset="0"/>
                          <a:cs typeface="Arial" panose="020B0604020202020204" pitchFamily="34" charset="0"/>
                        </a:rPr>
                        <a:t>R/I </a:t>
                      </a:r>
                      <a:endParaRPr lang="en-US" sz="1200" b="1" kern="1200" dirty="0">
                        <a:solidFill>
                          <a:schemeClr val="bg1"/>
                        </a:solidFill>
                        <a:effectLst/>
                        <a:latin typeface="Arial" panose="020B0604020202020204" pitchFamily="34" charset="0"/>
                        <a:ea typeface="+mn-ea"/>
                        <a:cs typeface="Arial" panose="020B0604020202020204" pitchFamily="34" charset="0"/>
                      </a:endParaRPr>
                    </a:p>
                  </a:txBody>
                  <a:tcPr marL="79083" marR="79083" marT="39542" marB="39542" anchor="ctr">
                    <a:solidFill>
                      <a:srgbClr val="100E2F"/>
                    </a:solidFill>
                  </a:tcPr>
                </a:tc>
                <a:tc>
                  <a:txBody>
                    <a:bodyPr/>
                    <a:lstStyle/>
                    <a:p>
                      <a:pPr marL="0" algn="ctr" defTabSz="457200" rtl="0" eaLnBrk="1" fontAlgn="b" latinLnBrk="0" hangingPunct="1"/>
                      <a:r>
                        <a:rPr lang="en-US" sz="1200" b="1" kern="1200" dirty="0">
                          <a:solidFill>
                            <a:schemeClr val="bg1"/>
                          </a:solidFill>
                          <a:effectLst/>
                          <a:latin typeface="Arial" panose="020B0604020202020204" pitchFamily="34" charset="0"/>
                          <a:cs typeface="Arial" panose="020B0604020202020204" pitchFamily="34" charset="0"/>
                        </a:rPr>
                        <a:t>Risk </a:t>
                      </a:r>
                      <a:endParaRPr lang="en-US" sz="1200" b="1" kern="1200" dirty="0">
                        <a:solidFill>
                          <a:schemeClr val="bg1"/>
                        </a:solidFill>
                        <a:effectLst/>
                        <a:latin typeface="Arial" panose="020B0604020202020204" pitchFamily="34" charset="0"/>
                        <a:ea typeface="+mn-ea"/>
                        <a:cs typeface="Arial" panose="020B0604020202020204" pitchFamily="34" charset="0"/>
                      </a:endParaRPr>
                    </a:p>
                  </a:txBody>
                  <a:tcPr marL="79083" marR="79083" marT="39542" marB="39542" anchor="ctr">
                    <a:solidFill>
                      <a:srgbClr val="100E2F"/>
                    </a:solidFill>
                  </a:tcPr>
                </a:tc>
                <a:tc>
                  <a:txBody>
                    <a:bodyPr/>
                    <a:lstStyle/>
                    <a:p>
                      <a:pPr marL="0" algn="ctr" defTabSz="457200" rtl="0" eaLnBrk="1" fontAlgn="b" latinLnBrk="0" hangingPunct="1"/>
                      <a:r>
                        <a:rPr lang="en-US" sz="1200" b="1" kern="1200" dirty="0">
                          <a:solidFill>
                            <a:schemeClr val="bg1"/>
                          </a:solidFill>
                          <a:effectLst/>
                          <a:latin typeface="Arial" panose="020B0604020202020204" pitchFamily="34" charset="0"/>
                          <a:cs typeface="Arial" panose="020B0604020202020204" pitchFamily="34" charset="0"/>
                        </a:rPr>
                        <a:t>Risk Rating </a:t>
                      </a:r>
                      <a:endParaRPr lang="en-US" sz="1200" b="1" kern="1200" dirty="0">
                        <a:solidFill>
                          <a:schemeClr val="bg1"/>
                        </a:solidFill>
                        <a:effectLst/>
                        <a:latin typeface="Arial" panose="020B0604020202020204" pitchFamily="34" charset="0"/>
                        <a:ea typeface="+mn-ea"/>
                        <a:cs typeface="Arial" panose="020B0604020202020204" pitchFamily="34" charset="0"/>
                      </a:endParaRPr>
                    </a:p>
                  </a:txBody>
                  <a:tcPr marL="79083" marR="79083" marT="39542" marB="39542" anchor="ctr">
                    <a:solidFill>
                      <a:srgbClr val="100E2F"/>
                    </a:solidFill>
                  </a:tcPr>
                </a:tc>
                <a:tc>
                  <a:txBody>
                    <a:bodyPr/>
                    <a:lstStyle/>
                    <a:p>
                      <a:pPr marL="0" algn="ctr" defTabSz="457200" rtl="0" eaLnBrk="1" fontAlgn="b" latinLnBrk="0" hangingPunct="1"/>
                      <a:r>
                        <a:rPr lang="en-US" sz="1200" b="1" kern="1200" dirty="0">
                          <a:solidFill>
                            <a:schemeClr val="bg1"/>
                          </a:solidFill>
                          <a:effectLst/>
                          <a:latin typeface="Arial" panose="020B0604020202020204" pitchFamily="34" charset="0"/>
                          <a:cs typeface="Arial" panose="020B0604020202020204" pitchFamily="34" charset="0"/>
                        </a:rPr>
                        <a:t>Risk Impact </a:t>
                      </a:r>
                      <a:endParaRPr lang="en-US" sz="1200" b="1" kern="1200" dirty="0">
                        <a:solidFill>
                          <a:schemeClr val="bg1"/>
                        </a:solidFill>
                        <a:effectLst/>
                        <a:latin typeface="Arial" panose="020B0604020202020204" pitchFamily="34" charset="0"/>
                        <a:ea typeface="+mn-ea"/>
                        <a:cs typeface="Arial" panose="020B0604020202020204" pitchFamily="34" charset="0"/>
                      </a:endParaRPr>
                    </a:p>
                  </a:txBody>
                  <a:tcPr marL="79083" marR="79083" marT="39542" marB="39542" anchor="ctr">
                    <a:solidFill>
                      <a:srgbClr val="100E2F"/>
                    </a:solidFill>
                  </a:tcPr>
                </a:tc>
                <a:tc>
                  <a:txBody>
                    <a:bodyPr/>
                    <a:lstStyle/>
                    <a:p>
                      <a:pPr marL="0" algn="ctr" defTabSz="457200" rtl="0" eaLnBrk="1" fontAlgn="b" latinLnBrk="0" hangingPunct="1"/>
                      <a:r>
                        <a:rPr lang="en-US" sz="1200" b="1" kern="1200" dirty="0">
                          <a:solidFill>
                            <a:schemeClr val="bg1"/>
                          </a:solidFill>
                          <a:effectLst/>
                          <a:latin typeface="Arial" panose="020B0604020202020204" pitchFamily="34" charset="0"/>
                          <a:cs typeface="Arial" panose="020B0604020202020204" pitchFamily="34" charset="0"/>
                        </a:rPr>
                        <a:t>Response Action </a:t>
                      </a:r>
                      <a:endParaRPr lang="en-US" sz="1200" b="1" kern="1200" dirty="0">
                        <a:solidFill>
                          <a:schemeClr val="bg1"/>
                        </a:solidFill>
                        <a:effectLst/>
                        <a:latin typeface="Arial" panose="020B0604020202020204" pitchFamily="34" charset="0"/>
                        <a:ea typeface="+mn-ea"/>
                        <a:cs typeface="Arial" panose="020B0604020202020204" pitchFamily="34" charset="0"/>
                      </a:endParaRPr>
                    </a:p>
                  </a:txBody>
                  <a:tcPr marL="79083" marR="79083" marT="39542" marB="39542" anchor="ctr">
                    <a:solidFill>
                      <a:srgbClr val="100E2F"/>
                    </a:solidFill>
                  </a:tcPr>
                </a:tc>
                <a:extLst>
                  <a:ext uri="{0D108BD9-81ED-4DB2-BD59-A6C34878D82A}">
                    <a16:rowId xmlns:a16="http://schemas.microsoft.com/office/drawing/2014/main" val="582490554"/>
                  </a:ext>
                </a:extLst>
              </a:tr>
              <a:tr h="858683">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R </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Inadequate Skill Acquisition</a:t>
                      </a:r>
                      <a:endParaRPr lang="en-US" sz="1200" b="0" kern="1200" noProof="0" dirty="0">
                        <a:solidFill>
                          <a:schemeClr val="tx1"/>
                        </a:solidFill>
                        <a:effectLst/>
                        <a:latin typeface="Arial" panose="020B0604020202020204" pitchFamily="34" charset="0"/>
                        <a:ea typeface="+mn-ea"/>
                        <a:cs typeface="Arial" panose="020B0604020202020204" pitchFamily="34" charset="0"/>
                      </a:endParaRPr>
                    </a:p>
                  </a:txBody>
                  <a:tcPr marL="79083" marR="79083" marT="39542" marB="39542" anchor="ctr"/>
                </a:tc>
                <a:tc>
                  <a:txBody>
                    <a:bodyPr/>
                    <a:lstStyle/>
                    <a:p>
                      <a:pPr algn="ctr" rtl="0" fontAlgn="base"/>
                      <a:r>
                        <a:rPr lang="en-US" sz="1200" b="0">
                          <a:solidFill>
                            <a:schemeClr val="tx1"/>
                          </a:solidFill>
                          <a:effectLst/>
                          <a:latin typeface="Arial" panose="020B0604020202020204" pitchFamily="34" charset="0"/>
                          <a:cs typeface="Arial" panose="020B0604020202020204" pitchFamily="34" charset="0"/>
                        </a:rPr>
                        <a:t>H </a:t>
                      </a:r>
                      <a:endParaRPr lang="en-US" sz="1200" b="0" i="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algn="ctr" rtl="0" fontAlgn="base"/>
                      <a:r>
                        <a:rPr lang="en-US" sz="1200" b="0" i="0" dirty="0">
                          <a:solidFill>
                            <a:schemeClr val="tx1"/>
                          </a:solidFill>
                          <a:effectLst/>
                          <a:latin typeface="Arial" panose="020B0604020202020204" pitchFamily="34" charset="0"/>
                          <a:cs typeface="Arial" panose="020B0604020202020204" pitchFamily="34" charset="0"/>
                        </a:rPr>
                        <a:t>H</a:t>
                      </a: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Ensure thorough research and selection of high-quality learning resources. Implement regular progress checks and mentor reviews.</a:t>
                      </a:r>
                    </a:p>
                  </a:txBody>
                  <a:tcPr marL="79083" marR="79083" marT="39542" marB="39542" anchor="ctr"/>
                </a:tc>
                <a:extLst>
                  <a:ext uri="{0D108BD9-81ED-4DB2-BD59-A6C34878D82A}">
                    <a16:rowId xmlns:a16="http://schemas.microsoft.com/office/drawing/2014/main" val="1751118150"/>
                  </a:ext>
                </a:extLst>
              </a:tr>
              <a:tr h="842670">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R </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Time Management Issues</a:t>
                      </a:r>
                    </a:p>
                  </a:txBody>
                  <a:tcPr marL="79083" marR="79083" marT="39542" marB="39542" anchor="ctr"/>
                </a:tc>
                <a:tc>
                  <a:txBody>
                    <a:bodyPr/>
                    <a:lstStyle/>
                    <a:p>
                      <a:pPr algn="ctr" rtl="0" fontAlgn="base"/>
                      <a:r>
                        <a:rPr lang="en-US" sz="1200" b="0">
                          <a:solidFill>
                            <a:schemeClr val="tx1"/>
                          </a:solidFill>
                          <a:effectLst/>
                          <a:latin typeface="Arial" panose="020B0604020202020204" pitchFamily="34" charset="0"/>
                          <a:cs typeface="Arial" panose="020B0604020202020204" pitchFamily="34" charset="0"/>
                        </a:rPr>
                        <a:t>M </a:t>
                      </a:r>
                      <a:endParaRPr lang="en-US" sz="1200" b="0" i="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M </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Establish a detailed project timeline with milestones. Regularly review progress and adjust timelines as needed to stay on track.</a:t>
                      </a:r>
                    </a:p>
                  </a:txBody>
                  <a:tcPr marL="79083" marR="79083" marT="39542" marB="39542" anchor="ctr"/>
                </a:tc>
                <a:extLst>
                  <a:ext uri="{0D108BD9-81ED-4DB2-BD59-A6C34878D82A}">
                    <a16:rowId xmlns:a16="http://schemas.microsoft.com/office/drawing/2014/main" val="1246655535"/>
                  </a:ext>
                </a:extLst>
              </a:tr>
              <a:tr h="840133">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R </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Lack of Practical Application Opportunities</a:t>
                      </a:r>
                    </a:p>
                  </a:txBody>
                  <a:tcPr marL="79083" marR="79083" marT="39542" marB="39542" anchor="ctr"/>
                </a:tc>
                <a:tc>
                  <a:txBody>
                    <a:bodyPr/>
                    <a:lstStyle/>
                    <a:p>
                      <a:pPr algn="ctr" rtl="0" fontAlgn="base"/>
                      <a:r>
                        <a:rPr lang="en-US" sz="1200" b="0" i="0" dirty="0">
                          <a:solidFill>
                            <a:schemeClr val="tx1"/>
                          </a:solidFill>
                          <a:effectLst/>
                          <a:latin typeface="Arial" panose="020B0604020202020204" pitchFamily="34" charset="0"/>
                          <a:cs typeface="Arial" panose="020B0604020202020204" pitchFamily="34" charset="0"/>
                        </a:rPr>
                        <a:t>M</a:t>
                      </a:r>
                    </a:p>
                  </a:txBody>
                  <a:tcPr marL="79083" marR="79083" marT="39542" marB="39542" anchor="ctr"/>
                </a:tc>
                <a:tc>
                  <a:txBody>
                    <a:bodyPr/>
                    <a:lstStyle/>
                    <a:p>
                      <a:pPr algn="ctr" rtl="0" fontAlgn="base"/>
                      <a:r>
                        <a:rPr lang="en-US" sz="1200" b="0" i="0" dirty="0">
                          <a:solidFill>
                            <a:schemeClr val="tx1"/>
                          </a:solidFill>
                          <a:effectLst/>
                          <a:latin typeface="Arial" panose="020B0604020202020204" pitchFamily="34" charset="0"/>
                          <a:cs typeface="Arial" panose="020B0604020202020204" pitchFamily="34" charset="0"/>
                        </a:rPr>
                        <a:t>M</a:t>
                      </a: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Integrate hands-on projects and real-world applications into the learning process. Seek feedback from industry professionals. </a:t>
                      </a:r>
                    </a:p>
                  </a:txBody>
                  <a:tcPr marL="79083" marR="79083" marT="39542" marB="39542" anchor="ctr"/>
                </a:tc>
                <a:extLst>
                  <a:ext uri="{0D108BD9-81ED-4DB2-BD59-A6C34878D82A}">
                    <a16:rowId xmlns:a16="http://schemas.microsoft.com/office/drawing/2014/main" val="624099433"/>
                  </a:ext>
                </a:extLst>
              </a:tr>
              <a:tr h="683234">
                <a:tc>
                  <a:txBody>
                    <a:bodyPr/>
                    <a:lstStyle/>
                    <a:p>
                      <a:pPr algn="ctr" rtl="0" fontAlgn="base"/>
                      <a:r>
                        <a:rPr lang="en-US" sz="1200" b="0" i="0" dirty="0">
                          <a:solidFill>
                            <a:schemeClr val="tx1"/>
                          </a:solidFill>
                          <a:effectLst/>
                          <a:latin typeface="Arial" panose="020B0604020202020204" pitchFamily="34" charset="0"/>
                          <a:cs typeface="Arial" panose="020B0604020202020204" pitchFamily="34" charset="0"/>
                        </a:rPr>
                        <a:t>R</a:t>
                      </a: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Technological Challenges in Portfolio Development</a:t>
                      </a:r>
                    </a:p>
                  </a:txBody>
                  <a:tcPr marL="79083" marR="79083" marT="39542" marB="39542" anchor="ctr"/>
                </a:tc>
                <a:tc>
                  <a:txBody>
                    <a:bodyPr/>
                    <a:lstStyle/>
                    <a:p>
                      <a:pPr algn="ctr" rtl="0" fontAlgn="base"/>
                      <a:r>
                        <a:rPr lang="en-US" sz="1200" b="0" i="0" dirty="0">
                          <a:solidFill>
                            <a:schemeClr val="tx1"/>
                          </a:solidFill>
                          <a:effectLst/>
                          <a:latin typeface="Arial" panose="020B0604020202020204" pitchFamily="34" charset="0"/>
                          <a:cs typeface="Arial" panose="020B0604020202020204" pitchFamily="34" charset="0"/>
                        </a:rPr>
                        <a:t>L</a:t>
                      </a:r>
                    </a:p>
                  </a:txBody>
                  <a:tcPr marL="79083" marR="79083" marT="39542" marB="39542" anchor="ctr"/>
                </a:tc>
                <a:tc>
                  <a:txBody>
                    <a:bodyPr/>
                    <a:lstStyle/>
                    <a:p>
                      <a:pPr algn="ctr" rtl="0" fontAlgn="base"/>
                      <a:r>
                        <a:rPr lang="en-US" sz="1200" b="0" i="0" dirty="0">
                          <a:solidFill>
                            <a:schemeClr val="tx1"/>
                          </a:solidFill>
                          <a:effectLst/>
                          <a:latin typeface="Arial" panose="020B0604020202020204" pitchFamily="34" charset="0"/>
                          <a:cs typeface="Arial" panose="020B0604020202020204" pitchFamily="34" charset="0"/>
                        </a:rPr>
                        <a:t>M</a:t>
                      </a: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Provide training on relevant tools and platforms for portfolio creation. Ensure access to technical support and resources.</a:t>
                      </a:r>
                    </a:p>
                  </a:txBody>
                  <a:tcPr marL="79083" marR="79083" marT="39542" marB="39542" anchor="ctr"/>
                </a:tc>
                <a:extLst>
                  <a:ext uri="{0D108BD9-81ED-4DB2-BD59-A6C34878D82A}">
                    <a16:rowId xmlns:a16="http://schemas.microsoft.com/office/drawing/2014/main" val="3899873926"/>
                  </a:ext>
                </a:extLst>
              </a:tr>
              <a:tr h="753680">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R </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algn="l" rtl="0" fontAlgn="base"/>
                      <a:r>
                        <a:rPr lang="en-US" sz="1200" dirty="0"/>
                        <a:t>insufficient Feedback on Resume and Portfolio</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M </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algn="ctr" rtl="0" fontAlgn="base"/>
                      <a:r>
                        <a:rPr lang="en-US" sz="1200" b="0" dirty="0">
                          <a:solidFill>
                            <a:schemeClr val="tx1"/>
                          </a:solidFill>
                          <a:effectLst/>
                          <a:latin typeface="Arial" panose="020B0604020202020204" pitchFamily="34" charset="0"/>
                          <a:cs typeface="Arial" panose="020B0604020202020204" pitchFamily="34" charset="0"/>
                        </a:rPr>
                        <a:t>H</a:t>
                      </a:r>
                      <a:endParaRPr lang="en-US" sz="1200" b="0" i="0" dirty="0">
                        <a:solidFill>
                          <a:schemeClr val="tx1"/>
                        </a:solidFill>
                        <a:effectLst/>
                        <a:latin typeface="Arial" panose="020B0604020202020204" pitchFamily="34" charset="0"/>
                        <a:cs typeface="Arial" panose="020B0604020202020204" pitchFamily="34" charset="0"/>
                      </a:endParaRPr>
                    </a:p>
                  </a:txBody>
                  <a:tcPr marL="79083" marR="79083" marT="39542" marB="39542" anchor="ctr"/>
                </a:tc>
                <a:tc>
                  <a:txBody>
                    <a:bodyPr/>
                    <a:lstStyle/>
                    <a:p>
                      <a:pPr marL="0" algn="l" defTabSz="457200" rtl="0" eaLnBrk="1" fontAlgn="base" latinLnBrk="0" hangingPunct="1"/>
                      <a:r>
                        <a:rPr lang="en-US" sz="1200" b="0" kern="1200" dirty="0">
                          <a:solidFill>
                            <a:schemeClr val="tx1"/>
                          </a:solidFill>
                          <a:effectLst/>
                          <a:latin typeface="Arial" panose="020B0604020202020204" pitchFamily="34" charset="0"/>
                          <a:ea typeface="+mn-ea"/>
                          <a:cs typeface="Arial" panose="020B0604020202020204" pitchFamily="34" charset="0"/>
                        </a:rPr>
                        <a:t>Schedule regular peer reviews and seek input from career advisors and industry experts to ensure quality and relevance of documents.</a:t>
                      </a:r>
                    </a:p>
                  </a:txBody>
                  <a:tcPr marL="79083" marR="79083" marT="39542" marB="39542" anchor="ctr"/>
                </a:tc>
                <a:extLst>
                  <a:ext uri="{0D108BD9-81ED-4DB2-BD59-A6C34878D82A}">
                    <a16:rowId xmlns:a16="http://schemas.microsoft.com/office/drawing/2014/main" val="4161471036"/>
                  </a:ext>
                </a:extLst>
              </a:tr>
            </a:tbl>
          </a:graphicData>
        </a:graphic>
      </p:graphicFrame>
    </p:spTree>
    <p:extLst>
      <p:ext uri="{BB962C8B-B14F-4D97-AF65-F5344CB8AC3E}">
        <p14:creationId xmlns:p14="http://schemas.microsoft.com/office/powerpoint/2010/main" val="366802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4570-47AA-FB56-696A-98D3B91A90E4}"/>
              </a:ext>
            </a:extLst>
          </p:cNvPr>
          <p:cNvSpPr>
            <a:spLocks noGrp="1"/>
          </p:cNvSpPr>
          <p:nvPr>
            <p:ph type="title"/>
          </p:nvPr>
        </p:nvSpPr>
        <p:spPr/>
        <p:txBody>
          <a:bodyPr>
            <a:normAutofit fontScale="90000"/>
          </a:bodyPr>
          <a:lstStyle/>
          <a:p>
            <a:r>
              <a:rPr lang="en-US" dirty="0"/>
              <a:t>Revision and Adjustment Mechanisms</a:t>
            </a:r>
          </a:p>
        </p:txBody>
      </p:sp>
      <p:sp>
        <p:nvSpPr>
          <p:cNvPr id="3" name="Content Placeholder 2">
            <a:extLst>
              <a:ext uri="{FF2B5EF4-FFF2-40B4-BE49-F238E27FC236}">
                <a16:creationId xmlns:a16="http://schemas.microsoft.com/office/drawing/2014/main" id="{A24284AF-9124-7262-3B63-EA79A693D583}"/>
              </a:ext>
            </a:extLst>
          </p:cNvPr>
          <p:cNvSpPr>
            <a:spLocks noGrp="1"/>
          </p:cNvSpPr>
          <p:nvPr>
            <p:ph idx="1"/>
          </p:nvPr>
        </p:nvSpPr>
        <p:spPr>
          <a:xfrm>
            <a:off x="457200" y="1659036"/>
            <a:ext cx="8229600" cy="5198963"/>
          </a:xfrm>
        </p:spPr>
        <p:txBody>
          <a:bodyPr>
            <a:normAutofit/>
          </a:bodyPr>
          <a:lstStyle/>
          <a:p>
            <a:pPr marL="0" indent="0" algn="just">
              <a:buNone/>
            </a:pPr>
            <a:r>
              <a:rPr lang="en-US" sz="1400" b="0" i="0" dirty="0">
                <a:solidFill>
                  <a:srgbClr val="000000"/>
                </a:solidFill>
                <a:effectLst/>
                <a:latin typeface="Cambria" panose="02040503050406030204" pitchFamily="18" charset="0"/>
                <a:ea typeface="Cambria" panose="02040503050406030204" pitchFamily="18" charset="0"/>
              </a:rPr>
              <a:t>In order to maintain the effectiveness and relevance of the roadmap, we will establish a strong revision and adjustment strategy with the following components</a:t>
            </a:r>
          </a:p>
          <a:p>
            <a:pPr algn="just"/>
            <a:r>
              <a:rPr lang="en-US" sz="1400" b="0" i="0" u="sng" dirty="0">
                <a:solidFill>
                  <a:srgbClr val="000000"/>
                </a:solidFill>
                <a:effectLst/>
                <a:latin typeface="Cambria" panose="02040503050406030204" pitchFamily="18" charset="0"/>
                <a:ea typeface="Cambria" panose="02040503050406030204" pitchFamily="18" charset="0"/>
              </a:rPr>
              <a:t>Sprint Evaluations and Reflections</a:t>
            </a:r>
            <a:r>
              <a:rPr lang="en-US" sz="1400" b="0" i="0" dirty="0">
                <a:solidFill>
                  <a:srgbClr val="000000"/>
                </a:solidFill>
                <a:effectLst/>
                <a:latin typeface="Cambria" panose="02040503050406030204" pitchFamily="18" charset="0"/>
                <a:ea typeface="Cambria" panose="02040503050406030204" pitchFamily="18" charset="0"/>
              </a:rPr>
              <a:t>: </a:t>
            </a:r>
          </a:p>
          <a:p>
            <a:pPr marL="0" indent="0" algn="just">
              <a:buNone/>
            </a:pPr>
            <a:r>
              <a:rPr lang="en-US" sz="1400" b="0" i="0" dirty="0">
                <a:solidFill>
                  <a:srgbClr val="000000"/>
                </a:solidFill>
                <a:effectLst/>
                <a:latin typeface="Cambria" panose="02040503050406030204" pitchFamily="18" charset="0"/>
                <a:ea typeface="Cambria" panose="02040503050406030204" pitchFamily="18" charset="0"/>
              </a:rPr>
              <a:t>Team members present their advancements in skills, resume updates, and portfolio projects. Feedback is collected from all stakeholders to pinpoint areas for improvement and validate the work completed. Any necessary adjustments are deliberated and planned for the next sprint.  Discuss successes, challenges, and strategies for improvement. Action items are formulated to address any issues and enhance team performance. Emphasis is placed on continuous improvement and teamwork. </a:t>
            </a:r>
          </a:p>
          <a:p>
            <a:pPr algn="just"/>
            <a:r>
              <a:rPr lang="en-US" sz="1400" b="0" i="0" u="sng" dirty="0">
                <a:solidFill>
                  <a:srgbClr val="000000"/>
                </a:solidFill>
                <a:effectLst/>
                <a:latin typeface="Cambria" panose="02040503050406030204" pitchFamily="18" charset="0"/>
                <a:ea typeface="Cambria" panose="02040503050406030204" pitchFamily="18" charset="0"/>
              </a:rPr>
              <a:t>Backlog Enhancement Sessions</a:t>
            </a:r>
            <a:r>
              <a:rPr lang="en-US" sz="1400" b="0" i="0" dirty="0">
                <a:solidFill>
                  <a:srgbClr val="000000"/>
                </a:solidFill>
                <a:effectLst/>
                <a:latin typeface="Cambria" panose="02040503050406030204" pitchFamily="18" charset="0"/>
                <a:ea typeface="Cambria" panose="02040503050406030204" pitchFamily="18" charset="0"/>
              </a:rPr>
              <a:t>: </a:t>
            </a:r>
          </a:p>
          <a:p>
            <a:pPr marL="0" indent="0" algn="just">
              <a:buNone/>
            </a:pPr>
            <a:r>
              <a:rPr lang="en-US" sz="1400" b="0" i="0" dirty="0">
                <a:solidFill>
                  <a:srgbClr val="000000"/>
                </a:solidFill>
                <a:effectLst/>
                <a:latin typeface="Cambria" panose="02040503050406030204" pitchFamily="18" charset="0"/>
                <a:ea typeface="Cambria" panose="02040503050406030204" pitchFamily="18" charset="0"/>
              </a:rPr>
              <a:t>Scheduled mid-sprint to review and refine the backlog. Team assesses current tasks, reorganizes based on new information or goal changes. Ensures that the backlog is consistently updated with the latest tasks, and upcoming work is clearly defined. Incorporates feedback from Sprint Evaluations to enhance upcoming tasks and epics. </a:t>
            </a:r>
          </a:p>
          <a:p>
            <a:pPr algn="just"/>
            <a:r>
              <a:rPr lang="en-US" sz="1400" b="0" i="0" u="sng" dirty="0">
                <a:solidFill>
                  <a:srgbClr val="000000"/>
                </a:solidFill>
                <a:effectLst/>
                <a:latin typeface="Cambria" panose="02040503050406030204" pitchFamily="18" charset="0"/>
                <a:ea typeface="Cambria" panose="02040503050406030204" pitchFamily="18" charset="0"/>
              </a:rPr>
              <a:t>Adaptive Planning Process</a:t>
            </a:r>
            <a:r>
              <a:rPr lang="en-US" sz="1400" b="0" i="0" dirty="0">
                <a:solidFill>
                  <a:srgbClr val="000000"/>
                </a:solidFill>
                <a:effectLst/>
                <a:latin typeface="Cambria" panose="02040503050406030204" pitchFamily="18" charset="0"/>
                <a:ea typeface="Cambria" panose="02040503050406030204" pitchFamily="18" charset="0"/>
              </a:rPr>
              <a:t>: </a:t>
            </a:r>
          </a:p>
          <a:p>
            <a:pPr marL="0" indent="0" algn="just">
              <a:buNone/>
            </a:pPr>
            <a:r>
              <a:rPr lang="en-US" sz="1400" b="0" i="0" dirty="0">
                <a:solidFill>
                  <a:srgbClr val="000000"/>
                </a:solidFill>
                <a:effectLst/>
                <a:latin typeface="Cambria" panose="02040503050406030204" pitchFamily="18" charset="0"/>
                <a:ea typeface="Cambria" panose="02040503050406030204" pitchFamily="18" charset="0"/>
              </a:rPr>
              <a:t>Adaptive planning allows for adaptability and responsiveness to changes. Regularly revisiting the roadmap and adjust the plan as needed based on progress and feedback. Utilizing the insights from sprint evaluations, reflections, and backlog enhancement to make informed decisions. Focuses on aligning with the overarching goal of improving skills and job readiness.</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0261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83589-F9F9-0865-3179-30454E14B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08CED-D861-63A4-B9B2-7D850520E2C8}"/>
              </a:ext>
            </a:extLst>
          </p:cNvPr>
          <p:cNvSpPr>
            <a:spLocks noGrp="1"/>
          </p:cNvSpPr>
          <p:nvPr>
            <p:ph type="title"/>
          </p:nvPr>
        </p:nvSpPr>
        <p:spPr/>
        <p:txBody>
          <a:bodyPr>
            <a:normAutofit/>
          </a:bodyPr>
          <a:lstStyle/>
          <a:p>
            <a:r>
              <a:rPr lang="en-US" dirty="0"/>
              <a:t>Communication Plan</a:t>
            </a:r>
          </a:p>
        </p:txBody>
      </p:sp>
      <p:sp>
        <p:nvSpPr>
          <p:cNvPr id="3" name="Content Placeholder 2">
            <a:extLst>
              <a:ext uri="{FF2B5EF4-FFF2-40B4-BE49-F238E27FC236}">
                <a16:creationId xmlns:a16="http://schemas.microsoft.com/office/drawing/2014/main" id="{86C01CBB-5A51-BCCE-2ABF-A458CE7B40E7}"/>
              </a:ext>
            </a:extLst>
          </p:cNvPr>
          <p:cNvSpPr>
            <a:spLocks noGrp="1"/>
          </p:cNvSpPr>
          <p:nvPr>
            <p:ph idx="1"/>
          </p:nvPr>
        </p:nvSpPr>
        <p:spPr>
          <a:xfrm>
            <a:off x="447261" y="1622323"/>
            <a:ext cx="8229600" cy="5235677"/>
          </a:xfrm>
        </p:spPr>
        <p:txBody>
          <a:bodyPr>
            <a:noAutofit/>
          </a:bodyPr>
          <a:lstStyle/>
          <a:p>
            <a:pPr marL="0" indent="0" algn="just" rtl="0"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communication strategy is essential for the successful implementation of the roadmap. </a:t>
            </a:r>
          </a:p>
          <a:p>
            <a:pPr algn="just" fontAlgn="base"/>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r>
              <a:rPr lang="en-US" sz="1400" b="0" i="0"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Daily Stand-up Calls Daily Meetings</a:t>
            </a: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Conducting meetings every evening to review daily objectives, progress, and challenges. Each team member gives a brief update on their achievements from the previous day, their plans for the current day, and any obstacles they are facing. Promotes quick issue resolution and ensures everyone is on the same page. </a:t>
            </a:r>
          </a:p>
          <a:p>
            <a:pPr algn="just" fontAlgn="base"/>
            <a:r>
              <a:rPr lang="en-US" sz="1400" b="0" i="0"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Sprint Planning Meetings Planning Sessions</a:t>
            </a: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Held at the beginning of each sprint to outline the tasks for the upcoming sprint. The team discusses the backlog items, estimates the effort required, and commits to the deliverables for the sprint. Ensures a clear understanding of objectives and roles. </a:t>
            </a:r>
          </a:p>
          <a:p>
            <a:pPr algn="just" fontAlgn="base"/>
            <a:r>
              <a:rPr lang="en-US" sz="1400" b="0" i="0"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Stakeholder Updates Regular Updates</a:t>
            </a: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Scheduled meetings with stakeholders to provide progress reports. Meetings can be weekly or bi-weekly based on stakeholder availability and project requirements. The updates include a summary of achievements, current tasks, and any challenges or risks. Seeks feedback and ensures alignment with stakeholder expectations.</a:t>
            </a:r>
          </a:p>
          <a:p>
            <a:pPr algn="just" fontAlgn="base"/>
            <a:r>
              <a:rPr lang="en-US" sz="1400" b="0" i="0"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Project Management Tools Used Collaboration and Tracking Tools</a:t>
            </a: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JIRA: For task tracking, backlog management, and sprint planning.</a:t>
            </a: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Google Drive: For documentation, sharing learning plans, resume drafts, and portfolio content. </a:t>
            </a:r>
            <a:endParaRPr lang="en-US" sz="14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Webex: For virtual meetings, daily stand-ups, sprint reviews, and stakeholder updates. </a:t>
            </a:r>
          </a:p>
          <a:p>
            <a:pPr marL="0" indent="0" algn="just" fontAlgn="base">
              <a:buNone/>
            </a:pPr>
            <a:r>
              <a:rPr lang="en-US" sz="14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By incorporating these strategies and tools, the team can adopt a structured yet adaptable approach to achieve their upskilling and job readiness objectives.</a:t>
            </a:r>
          </a:p>
        </p:txBody>
      </p:sp>
    </p:spTree>
    <p:extLst>
      <p:ext uri="{BB962C8B-B14F-4D97-AF65-F5344CB8AC3E}">
        <p14:creationId xmlns:p14="http://schemas.microsoft.com/office/powerpoint/2010/main" val="3210625023"/>
      </p:ext>
    </p:extLst>
  </p:cSld>
  <p:clrMapOvr>
    <a:masterClrMapping/>
  </p:clrMapOvr>
</p:sld>
</file>

<file path=ppt/theme/theme1.xml><?xml version="1.0" encoding="utf-8"?>
<a:theme xmlns:a="http://schemas.openxmlformats.org/drawingml/2006/main" name="white-bluebar-standard-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white-bluebar-standard-template.potx</Template>
  <TotalTime>1372</TotalTime>
  <Words>1297</Words>
  <Application>Microsoft Office PowerPoint</Application>
  <PresentationFormat>On-screen Show (4:3)</PresentationFormat>
  <Paragraphs>113</Paragraphs>
  <Slides>7</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7</vt:i4>
      </vt:variant>
    </vt:vector>
  </HeadingPairs>
  <TitlesOfParts>
    <vt:vector size="13" baseType="lpstr">
      <vt:lpstr>Arial</vt:lpstr>
      <vt:lpstr>Calibri</vt:lpstr>
      <vt:lpstr>Cambria</vt:lpstr>
      <vt:lpstr>white-bluebar-standard-template</vt:lpstr>
      <vt:lpstr>1_Custom Design</vt:lpstr>
      <vt:lpstr>Custom Design</vt:lpstr>
      <vt:lpstr>PowerPoint Presentation</vt:lpstr>
      <vt:lpstr>Key Milestones, Timelines and Deliverables</vt:lpstr>
      <vt:lpstr>Key Milestones, Timelines and Deliverables</vt:lpstr>
      <vt:lpstr>Roles and Responsibilities</vt:lpstr>
      <vt:lpstr>Risk Management</vt:lpstr>
      <vt:lpstr>Revision and Adjustment Mechanisms</vt:lpstr>
      <vt:lpstr>Communication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Arun Bezawada</cp:lastModifiedBy>
  <cp:revision>68</cp:revision>
  <dcterms:created xsi:type="dcterms:W3CDTF">2010-04-12T23:12:02Z</dcterms:created>
  <dcterms:modified xsi:type="dcterms:W3CDTF">2024-06-16T17:12:15Z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