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256" r:id="rId3"/>
    <p:sldId id="258" r:id="rId4"/>
    <p:sldId id="263" r:id="rId5"/>
    <p:sldId id="259" r:id="rId6"/>
    <p:sldId id="260" r:id="rId7"/>
    <p:sldId id="261" r:id="rId8"/>
    <p:sldId id="262" r:id="rId9"/>
  </p:sldIdLst>
  <p:sldSz cx="137160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3375" autoAdjust="0"/>
  </p:normalViewPr>
  <p:slideViewPr>
    <p:cSldViewPr snapToGrid="0">
      <p:cViewPr>
        <p:scale>
          <a:sx n="68" d="100"/>
          <a:sy n="68" d="100"/>
        </p:scale>
        <p:origin x="1092"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E1BAE7-4C58-4FFF-8028-060DBEA2F22A}" type="datetimeFigureOut">
              <a:rPr lang="en-US" smtClean="0"/>
              <a:t>12/8/2024</a:t>
            </a:fld>
            <a:endParaRPr lang="en-US"/>
          </a:p>
        </p:txBody>
      </p:sp>
      <p:sp>
        <p:nvSpPr>
          <p:cNvPr id="4" name="Slide Image Placeholder 3"/>
          <p:cNvSpPr>
            <a:spLocks noGrp="1" noRot="1" noChangeAspect="1"/>
          </p:cNvSpPr>
          <p:nvPr>
            <p:ph type="sldImg" idx="2"/>
          </p:nvPr>
        </p:nvSpPr>
        <p:spPr>
          <a:xfrm>
            <a:off x="857250" y="1143000"/>
            <a:ext cx="51435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EC7156-01C2-431D-B7A9-6ABFE012AB72}" type="slidenum">
              <a:rPr lang="en-US" smtClean="0"/>
              <a:t>‹#›</a:t>
            </a:fld>
            <a:endParaRPr lang="en-US"/>
          </a:p>
        </p:txBody>
      </p:sp>
    </p:spTree>
    <p:extLst>
      <p:ext uri="{BB962C8B-B14F-4D97-AF65-F5344CB8AC3E}">
        <p14:creationId xmlns:p14="http://schemas.microsoft.com/office/powerpoint/2010/main" val="1500759116"/>
      </p:ext>
    </p:extLst>
  </p:cSld>
  <p:clrMap bg1="lt1" tx1="dk1" bg2="lt2" tx2="dk2" accent1="accent1" accent2="accent2" accent3="accent3" accent4="accent4" accent5="accent5" accent6="accent6" hlink="hlink" folHlink="folHlink"/>
  <p:notesStyle>
    <a:lvl1pPr marL="0" algn="l" defTabSz="1053389" rtl="0" eaLnBrk="1" latinLnBrk="0" hangingPunct="1">
      <a:defRPr sz="1382" kern="1200">
        <a:solidFill>
          <a:schemeClr val="tx1"/>
        </a:solidFill>
        <a:latin typeface="+mn-lt"/>
        <a:ea typeface="+mn-ea"/>
        <a:cs typeface="+mn-cs"/>
      </a:defRPr>
    </a:lvl1pPr>
    <a:lvl2pPr marL="526694" algn="l" defTabSz="1053389" rtl="0" eaLnBrk="1" latinLnBrk="0" hangingPunct="1">
      <a:defRPr sz="1382" kern="1200">
        <a:solidFill>
          <a:schemeClr val="tx1"/>
        </a:solidFill>
        <a:latin typeface="+mn-lt"/>
        <a:ea typeface="+mn-ea"/>
        <a:cs typeface="+mn-cs"/>
      </a:defRPr>
    </a:lvl2pPr>
    <a:lvl3pPr marL="1053389" algn="l" defTabSz="1053389" rtl="0" eaLnBrk="1" latinLnBrk="0" hangingPunct="1">
      <a:defRPr sz="1382" kern="1200">
        <a:solidFill>
          <a:schemeClr val="tx1"/>
        </a:solidFill>
        <a:latin typeface="+mn-lt"/>
        <a:ea typeface="+mn-ea"/>
        <a:cs typeface="+mn-cs"/>
      </a:defRPr>
    </a:lvl3pPr>
    <a:lvl4pPr marL="1580083" algn="l" defTabSz="1053389" rtl="0" eaLnBrk="1" latinLnBrk="0" hangingPunct="1">
      <a:defRPr sz="1382" kern="1200">
        <a:solidFill>
          <a:schemeClr val="tx1"/>
        </a:solidFill>
        <a:latin typeface="+mn-lt"/>
        <a:ea typeface="+mn-ea"/>
        <a:cs typeface="+mn-cs"/>
      </a:defRPr>
    </a:lvl4pPr>
    <a:lvl5pPr marL="2106778" algn="l" defTabSz="1053389" rtl="0" eaLnBrk="1" latinLnBrk="0" hangingPunct="1">
      <a:defRPr sz="1382" kern="1200">
        <a:solidFill>
          <a:schemeClr val="tx1"/>
        </a:solidFill>
        <a:latin typeface="+mn-lt"/>
        <a:ea typeface="+mn-ea"/>
        <a:cs typeface="+mn-cs"/>
      </a:defRPr>
    </a:lvl5pPr>
    <a:lvl6pPr marL="2633472" algn="l" defTabSz="1053389" rtl="0" eaLnBrk="1" latinLnBrk="0" hangingPunct="1">
      <a:defRPr sz="1382" kern="1200">
        <a:solidFill>
          <a:schemeClr val="tx1"/>
        </a:solidFill>
        <a:latin typeface="+mn-lt"/>
        <a:ea typeface="+mn-ea"/>
        <a:cs typeface="+mn-cs"/>
      </a:defRPr>
    </a:lvl6pPr>
    <a:lvl7pPr marL="3160166" algn="l" defTabSz="1053389" rtl="0" eaLnBrk="1" latinLnBrk="0" hangingPunct="1">
      <a:defRPr sz="1382" kern="1200">
        <a:solidFill>
          <a:schemeClr val="tx1"/>
        </a:solidFill>
        <a:latin typeface="+mn-lt"/>
        <a:ea typeface="+mn-ea"/>
        <a:cs typeface="+mn-cs"/>
      </a:defRPr>
    </a:lvl7pPr>
    <a:lvl8pPr marL="3686861" algn="l" defTabSz="1053389" rtl="0" eaLnBrk="1" latinLnBrk="0" hangingPunct="1">
      <a:defRPr sz="1382" kern="1200">
        <a:solidFill>
          <a:schemeClr val="tx1"/>
        </a:solidFill>
        <a:latin typeface="+mn-lt"/>
        <a:ea typeface="+mn-ea"/>
        <a:cs typeface="+mn-cs"/>
      </a:defRPr>
    </a:lvl8pPr>
    <a:lvl9pPr marL="4213555" algn="l" defTabSz="1053389" rtl="0" eaLnBrk="1" latinLnBrk="0" hangingPunct="1">
      <a:defRPr sz="138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Data Loading and Preprocessing</a:t>
            </a:r>
          </a:p>
          <a:p>
            <a:r>
              <a:rPr lang="en-US" dirty="0"/>
              <a:t>This initial phase involves gathering the necessary data and preparing it for analysis.</a:t>
            </a:r>
          </a:p>
          <a:p>
            <a:pPr>
              <a:buFont typeface="Arial" panose="020B0604020202020204" pitchFamily="34" charset="0"/>
              <a:buChar char="•"/>
            </a:pPr>
            <a:r>
              <a:rPr lang="en-US" b="1" dirty="0"/>
              <a:t>Load Datasets</a:t>
            </a:r>
            <a:r>
              <a:rPr lang="en-US" dirty="0"/>
              <a:t>:</a:t>
            </a:r>
          </a:p>
          <a:p>
            <a:pPr marL="742950" lvl="1" indent="-285750">
              <a:buFont typeface="Arial" panose="020B0604020202020204" pitchFamily="34" charset="0"/>
              <a:buChar char="•"/>
            </a:pPr>
            <a:r>
              <a:rPr lang="en-US" b="1" dirty="0"/>
              <a:t>Action</a:t>
            </a:r>
            <a:r>
              <a:rPr lang="en-US" dirty="0"/>
              <a:t>: This step involves loading the datasets required for the recommendation system. The datasets typically include movie ratings, movie details, and tags.</a:t>
            </a:r>
          </a:p>
          <a:p>
            <a:pPr marL="742950" lvl="1" indent="-285750">
              <a:buFont typeface="Arial" panose="020B0604020202020204" pitchFamily="34" charset="0"/>
              <a:buChar char="•"/>
            </a:pPr>
            <a:r>
              <a:rPr lang="en-US" b="1" dirty="0"/>
              <a:t>Objective</a:t>
            </a:r>
            <a:r>
              <a:rPr lang="en-US" dirty="0"/>
              <a:t>: To read data from CSV files or databases into a format that can be processed (e.g., a pandas </a:t>
            </a:r>
            <a:r>
              <a:rPr lang="en-US" dirty="0" err="1"/>
              <a:t>DataFrame</a:t>
            </a:r>
            <a:r>
              <a:rPr lang="en-US" dirty="0"/>
              <a:t>).</a:t>
            </a:r>
          </a:p>
          <a:p>
            <a:pPr>
              <a:buFont typeface="Arial" panose="020B0604020202020204" pitchFamily="34" charset="0"/>
              <a:buChar char="•"/>
            </a:pPr>
            <a:r>
              <a:rPr lang="en-US" b="1" dirty="0"/>
              <a:t>Preprocess Data</a:t>
            </a:r>
            <a:r>
              <a:rPr lang="en-US" dirty="0"/>
              <a:t>:</a:t>
            </a:r>
          </a:p>
          <a:p>
            <a:pPr marL="742950" lvl="1" indent="-285750">
              <a:buFont typeface="Arial" panose="020B0604020202020204" pitchFamily="34" charset="0"/>
              <a:buChar char="•"/>
            </a:pPr>
            <a:r>
              <a:rPr lang="en-US" b="1" dirty="0"/>
              <a:t>Action</a:t>
            </a:r>
            <a:r>
              <a:rPr lang="en-US" dirty="0"/>
              <a:t>: Data preprocessing includes handling missing values, merging datasets, and any other necessary cleaning operations.</a:t>
            </a:r>
          </a:p>
          <a:p>
            <a:pPr marL="742950" lvl="1" indent="-285750">
              <a:buFont typeface="Arial" panose="020B0604020202020204" pitchFamily="34" charset="0"/>
              <a:buChar char="•"/>
            </a:pPr>
            <a:r>
              <a:rPr lang="en-US" b="1" dirty="0"/>
              <a:t>Objective</a:t>
            </a:r>
            <a:r>
              <a:rPr lang="en-US" dirty="0"/>
              <a:t>: To prepare the data for subsequent analysis and ensure it is in a consistent and usable format.</a:t>
            </a:r>
          </a:p>
          <a:p>
            <a:pPr>
              <a:buFont typeface="Arial" panose="020B0604020202020204" pitchFamily="34" charset="0"/>
              <a:buChar char="•"/>
            </a:pPr>
            <a:r>
              <a:rPr lang="en-US" b="1" dirty="0"/>
              <a:t>User-Item Matrix</a:t>
            </a:r>
            <a:r>
              <a:rPr lang="en-US" dirty="0"/>
              <a:t>:</a:t>
            </a:r>
          </a:p>
          <a:p>
            <a:pPr marL="742950" lvl="1" indent="-285750">
              <a:buFont typeface="Arial" panose="020B0604020202020204" pitchFamily="34" charset="0"/>
              <a:buChar char="•"/>
            </a:pPr>
            <a:r>
              <a:rPr lang="en-US" b="1" dirty="0"/>
              <a:t>Action</a:t>
            </a:r>
            <a:r>
              <a:rPr lang="en-US" dirty="0"/>
              <a:t>: Creating a user-item matrix where rows represent users, columns represent items (movies), and values represent the ratings given by users.</a:t>
            </a:r>
          </a:p>
          <a:p>
            <a:pPr marL="742950" lvl="1" indent="-285750">
              <a:buFont typeface="Arial" panose="020B0604020202020204" pitchFamily="34" charset="0"/>
              <a:buChar char="•"/>
            </a:pPr>
            <a:r>
              <a:rPr lang="en-US" b="1" dirty="0"/>
              <a:t>Objective</a:t>
            </a:r>
            <a:r>
              <a:rPr lang="en-US" dirty="0"/>
              <a:t>: To transform the raw rating data into a structured matrix that can be used for similarity calculations.</a:t>
            </a:r>
          </a:p>
          <a:p>
            <a:pPr>
              <a:buFont typeface="Arial" panose="020B0604020202020204" pitchFamily="34" charset="0"/>
              <a:buChar char="•"/>
            </a:pPr>
            <a:r>
              <a:rPr lang="en-US" b="1" dirty="0"/>
              <a:t>Content Features</a:t>
            </a:r>
            <a:r>
              <a:rPr lang="en-US" dirty="0"/>
              <a:t>:</a:t>
            </a:r>
          </a:p>
          <a:p>
            <a:pPr marL="742950" lvl="1" indent="-285750">
              <a:buFont typeface="Arial" panose="020B0604020202020204" pitchFamily="34" charset="0"/>
              <a:buChar char="•"/>
            </a:pPr>
            <a:r>
              <a:rPr lang="en-US" b="1" dirty="0"/>
              <a:t>Action</a:t>
            </a:r>
            <a:r>
              <a:rPr lang="en-US" dirty="0"/>
              <a:t>: Extracting and combining content features (e.g., genres, tags) for each movie.</a:t>
            </a:r>
          </a:p>
          <a:p>
            <a:pPr marL="742950" lvl="1" indent="-285750">
              <a:buFont typeface="Arial" panose="020B0604020202020204" pitchFamily="34" charset="0"/>
              <a:buChar char="•"/>
            </a:pPr>
            <a:r>
              <a:rPr lang="en-US" b="1" dirty="0"/>
              <a:t>Objective</a:t>
            </a:r>
            <a:r>
              <a:rPr lang="en-US" dirty="0"/>
              <a:t>: To prepare a feature matrix for content-based filtering.</a:t>
            </a:r>
          </a:p>
          <a:p>
            <a:r>
              <a:rPr lang="en-US" b="1" dirty="0"/>
              <a:t>2. Similarity Calculations</a:t>
            </a:r>
          </a:p>
          <a:p>
            <a:r>
              <a:rPr lang="en-US" dirty="0"/>
              <a:t>This phase focuses on calculating the similarity between users and between items (movies) based on the prepared data.</a:t>
            </a:r>
          </a:p>
          <a:p>
            <a:pPr>
              <a:buFont typeface="Arial" panose="020B0604020202020204" pitchFamily="34" charset="0"/>
              <a:buChar char="•"/>
            </a:pPr>
            <a:r>
              <a:rPr lang="en-US" b="1" dirty="0"/>
              <a:t>User Similarity</a:t>
            </a:r>
            <a:r>
              <a:rPr lang="en-US" dirty="0"/>
              <a:t>:</a:t>
            </a:r>
          </a:p>
          <a:p>
            <a:pPr marL="742950" lvl="1" indent="-285750">
              <a:buFont typeface="Arial" panose="020B0604020202020204" pitchFamily="34" charset="0"/>
              <a:buChar char="•"/>
            </a:pPr>
            <a:r>
              <a:rPr lang="en-US" b="1" dirty="0"/>
              <a:t>Action</a:t>
            </a:r>
            <a:r>
              <a:rPr lang="en-US" dirty="0"/>
              <a:t>: Calculating the similarity between users based on their ratings using metrics such as cosine similarity.</a:t>
            </a:r>
          </a:p>
          <a:p>
            <a:pPr marL="742950" lvl="1" indent="-285750">
              <a:buFont typeface="Arial" panose="020B0604020202020204" pitchFamily="34" charset="0"/>
              <a:buChar char="•"/>
            </a:pPr>
            <a:r>
              <a:rPr lang="en-US" b="1" dirty="0"/>
              <a:t>Objective</a:t>
            </a:r>
            <a:r>
              <a:rPr lang="en-US" dirty="0"/>
              <a:t>: To identify users who have similar tastes in movies.</a:t>
            </a:r>
          </a:p>
          <a:p>
            <a:pPr>
              <a:buFont typeface="Arial" panose="020B0604020202020204" pitchFamily="34" charset="0"/>
              <a:buChar char="•"/>
            </a:pPr>
            <a:r>
              <a:rPr lang="en-US" b="1" dirty="0"/>
              <a:t>Item Similarity</a:t>
            </a:r>
            <a:r>
              <a:rPr lang="en-US" dirty="0"/>
              <a:t>:</a:t>
            </a:r>
          </a:p>
          <a:p>
            <a:pPr marL="742950" lvl="1" indent="-285750">
              <a:buFont typeface="Arial" panose="020B0604020202020204" pitchFamily="34" charset="0"/>
              <a:buChar char="•"/>
            </a:pPr>
            <a:r>
              <a:rPr lang="en-US" b="1" dirty="0"/>
              <a:t>Action</a:t>
            </a:r>
            <a:r>
              <a:rPr lang="en-US" dirty="0"/>
              <a:t>: Calculating the similarity between items (movies) based on user ratings using metrics such as cosine similarity.</a:t>
            </a:r>
          </a:p>
          <a:p>
            <a:pPr marL="742950" lvl="1" indent="-285750">
              <a:buFont typeface="Arial" panose="020B0604020202020204" pitchFamily="34" charset="0"/>
              <a:buChar char="•"/>
            </a:pPr>
            <a:r>
              <a:rPr lang="en-US" b="1" dirty="0"/>
              <a:t>Objective</a:t>
            </a:r>
            <a:r>
              <a:rPr lang="en-US" dirty="0"/>
              <a:t>: To identify movies that are similar to each other based on how they are rated by users.</a:t>
            </a:r>
          </a:p>
          <a:p>
            <a:r>
              <a:rPr lang="en-US" b="1" dirty="0"/>
              <a:t>3. Recommendation Algorithms</a:t>
            </a:r>
          </a:p>
          <a:p>
            <a:r>
              <a:rPr lang="en-US" dirty="0"/>
              <a:t>This phase involves implementing various recommendation algorithms to generate personalized suggestions.</a:t>
            </a:r>
          </a:p>
          <a:p>
            <a:pPr>
              <a:buFont typeface="Arial" panose="020B0604020202020204" pitchFamily="34" charset="0"/>
              <a:buChar char="•"/>
            </a:pPr>
            <a:r>
              <a:rPr lang="en-US" b="1" dirty="0"/>
              <a:t>User-Based Filtering</a:t>
            </a:r>
            <a:r>
              <a:rPr lang="en-US" dirty="0"/>
              <a:t>:</a:t>
            </a:r>
          </a:p>
          <a:p>
            <a:pPr marL="742950" lvl="1" indent="-285750">
              <a:buFont typeface="Arial" panose="020B0604020202020204" pitchFamily="34" charset="0"/>
              <a:buChar char="•"/>
            </a:pPr>
            <a:r>
              <a:rPr lang="en-US" b="1" dirty="0"/>
              <a:t>Action</a:t>
            </a:r>
            <a:r>
              <a:rPr lang="en-US" dirty="0"/>
              <a:t>: Generating recommendations for a user by finding similar users (user similarity) and suggesting items that these similar users have liked.</a:t>
            </a:r>
          </a:p>
          <a:p>
            <a:pPr marL="742950" lvl="1" indent="-285750">
              <a:buFont typeface="Arial" panose="020B0604020202020204" pitchFamily="34" charset="0"/>
              <a:buChar char="•"/>
            </a:pPr>
            <a:r>
              <a:rPr lang="en-US" b="1" dirty="0"/>
              <a:t>Objective</a:t>
            </a:r>
            <a:r>
              <a:rPr lang="en-US" dirty="0"/>
              <a:t>: To recommend items based on the preferences of users with similar tastes.</a:t>
            </a:r>
          </a:p>
          <a:p>
            <a:pPr>
              <a:buFont typeface="Arial" panose="020B0604020202020204" pitchFamily="34" charset="0"/>
              <a:buChar char="•"/>
            </a:pPr>
            <a:r>
              <a:rPr lang="en-US" b="1" dirty="0"/>
              <a:t>Item-Based Filtering</a:t>
            </a:r>
            <a:r>
              <a:rPr lang="en-US" dirty="0"/>
              <a:t>:</a:t>
            </a:r>
          </a:p>
          <a:p>
            <a:pPr marL="742950" lvl="1" indent="-285750">
              <a:buFont typeface="Arial" panose="020B0604020202020204" pitchFamily="34" charset="0"/>
              <a:buChar char="•"/>
            </a:pPr>
            <a:r>
              <a:rPr lang="en-US" b="1" dirty="0"/>
              <a:t>Action</a:t>
            </a:r>
            <a:r>
              <a:rPr lang="en-US" dirty="0"/>
              <a:t>: Generating recommendations by finding items similar to those the user has liked (item similarity).</a:t>
            </a:r>
          </a:p>
          <a:p>
            <a:pPr marL="742950" lvl="1" indent="-285750">
              <a:buFont typeface="Arial" panose="020B0604020202020204" pitchFamily="34" charset="0"/>
              <a:buChar char="•"/>
            </a:pPr>
            <a:r>
              <a:rPr lang="en-US" b="1" dirty="0"/>
              <a:t>Objective</a:t>
            </a:r>
            <a:r>
              <a:rPr lang="en-US" dirty="0"/>
              <a:t>: To recommend items that are similar to the ones the user has rated highly.</a:t>
            </a:r>
          </a:p>
          <a:p>
            <a:pPr>
              <a:buFont typeface="Arial" panose="020B0604020202020204" pitchFamily="34" charset="0"/>
              <a:buChar char="•"/>
            </a:pPr>
            <a:r>
              <a:rPr lang="en-US" b="1" dirty="0"/>
              <a:t>Content-Based Filtering</a:t>
            </a:r>
            <a:r>
              <a:rPr lang="en-US" dirty="0"/>
              <a:t>:</a:t>
            </a:r>
          </a:p>
          <a:p>
            <a:pPr marL="742950" lvl="1" indent="-285750">
              <a:buFont typeface="Arial" panose="020B0604020202020204" pitchFamily="34" charset="0"/>
              <a:buChar char="•"/>
            </a:pPr>
            <a:r>
              <a:rPr lang="en-US" b="1" dirty="0"/>
              <a:t>Action</a:t>
            </a:r>
            <a:r>
              <a:rPr lang="en-US" dirty="0"/>
              <a:t>: Generating recommendations based on the content features of items that the user has liked.</a:t>
            </a:r>
          </a:p>
          <a:p>
            <a:pPr marL="742950" lvl="1" indent="-285750">
              <a:buFont typeface="Arial" panose="020B0604020202020204" pitchFamily="34" charset="0"/>
              <a:buChar char="•"/>
            </a:pPr>
            <a:r>
              <a:rPr lang="en-US" b="1" dirty="0"/>
              <a:t>Objective</a:t>
            </a:r>
            <a:r>
              <a:rPr lang="en-US" dirty="0"/>
              <a:t>: To recommend items that share similar attributes (e.g., genres, tags) with the ones the user likes.</a:t>
            </a:r>
          </a:p>
          <a:p>
            <a:pPr>
              <a:buFont typeface="Arial" panose="020B0604020202020204" pitchFamily="34" charset="0"/>
              <a:buChar char="•"/>
            </a:pPr>
            <a:r>
              <a:rPr lang="en-US" b="1" dirty="0"/>
              <a:t>Hybrid Approach</a:t>
            </a:r>
            <a:r>
              <a:rPr lang="en-US" dirty="0"/>
              <a:t>:</a:t>
            </a:r>
          </a:p>
          <a:p>
            <a:pPr marL="742950" lvl="1" indent="-285750">
              <a:buFont typeface="Arial" panose="020B0604020202020204" pitchFamily="34" charset="0"/>
              <a:buChar char="•"/>
            </a:pPr>
            <a:r>
              <a:rPr lang="en-US" b="1" dirty="0"/>
              <a:t>Action</a:t>
            </a:r>
            <a:r>
              <a:rPr lang="en-US" dirty="0"/>
              <a:t>: Combining multiple recommendation algorithms (user-based, item-based, and content-based) to generate more accurate and diverse recommendations.</a:t>
            </a:r>
          </a:p>
          <a:p>
            <a:pPr marL="742950" lvl="1" indent="-285750">
              <a:buFont typeface="Arial" panose="020B0604020202020204" pitchFamily="34" charset="0"/>
              <a:buChar char="•"/>
            </a:pPr>
            <a:r>
              <a:rPr lang="en-US" b="1" dirty="0"/>
              <a:t>Objective</a:t>
            </a:r>
            <a:r>
              <a:rPr lang="en-US" dirty="0"/>
              <a:t>: To leverage the strengths of different algorithms and provide better recommendations.</a:t>
            </a:r>
          </a:p>
          <a:p>
            <a:r>
              <a:rPr lang="en-US" b="1" dirty="0"/>
              <a:t>4. Recommendations Output</a:t>
            </a:r>
          </a:p>
          <a:p>
            <a:r>
              <a:rPr lang="en-US" dirty="0"/>
              <a:t>This final phase involves displaying the generated recommendations to the user.</a:t>
            </a:r>
          </a:p>
          <a:p>
            <a:pPr>
              <a:buFont typeface="Arial" panose="020B0604020202020204" pitchFamily="34" charset="0"/>
              <a:buChar char="•"/>
            </a:pPr>
            <a:r>
              <a:rPr lang="en-US" b="1" dirty="0"/>
              <a:t>Display Recommendations</a:t>
            </a:r>
            <a:r>
              <a:rPr lang="en-US" dirty="0"/>
              <a:t>:</a:t>
            </a:r>
          </a:p>
          <a:p>
            <a:pPr marL="742950" lvl="1" indent="-285750">
              <a:buFont typeface="Arial" panose="020B0604020202020204" pitchFamily="34" charset="0"/>
              <a:buChar char="•"/>
            </a:pPr>
            <a:r>
              <a:rPr lang="en-US" b="1" dirty="0"/>
              <a:t>Action</a:t>
            </a:r>
            <a:r>
              <a:rPr lang="en-US" dirty="0"/>
              <a:t>: Presenting the recommended items to the user in a user-friendly format (e.g., a list or table).</a:t>
            </a:r>
          </a:p>
          <a:p>
            <a:pPr marL="742950" lvl="1" indent="-285750">
              <a:buFont typeface="Arial" panose="020B0604020202020204" pitchFamily="34" charset="0"/>
              <a:buChar char="•"/>
            </a:pPr>
            <a:r>
              <a:rPr lang="en-US" b="1" dirty="0"/>
              <a:t>Objective</a:t>
            </a:r>
            <a:r>
              <a:rPr lang="en-US" dirty="0"/>
              <a:t>: To provide the user with personalized suggestions based on their preferences and interactions.</a:t>
            </a:r>
          </a:p>
          <a:p>
            <a:endParaRPr lang="en-US" dirty="0"/>
          </a:p>
        </p:txBody>
      </p:sp>
      <p:sp>
        <p:nvSpPr>
          <p:cNvPr id="4" name="Slide Number Placeholder 3"/>
          <p:cNvSpPr>
            <a:spLocks noGrp="1"/>
          </p:cNvSpPr>
          <p:nvPr>
            <p:ph type="sldNum" sz="quarter" idx="5"/>
          </p:nvPr>
        </p:nvSpPr>
        <p:spPr/>
        <p:txBody>
          <a:bodyPr/>
          <a:lstStyle/>
          <a:p>
            <a:fld id="{2CEC7156-01C2-431D-B7A9-6ABFE012AB72}" type="slidenum">
              <a:rPr lang="en-US" smtClean="0"/>
              <a:t>2</a:t>
            </a:fld>
            <a:endParaRPr lang="en-US"/>
          </a:p>
        </p:txBody>
      </p:sp>
    </p:spTree>
    <p:extLst>
      <p:ext uri="{BB962C8B-B14F-4D97-AF65-F5344CB8AC3E}">
        <p14:creationId xmlns:p14="http://schemas.microsoft.com/office/powerpoint/2010/main" val="1789076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User Similarity Matrix</a:t>
            </a:r>
            <a:r>
              <a:rPr lang="en-US" dirty="0"/>
              <a:t>: Measures how similar users are to each other based on their movie ratings. It is useful for identifying users with similar tastes and making user-based collaborative filtering recommendations.</a:t>
            </a:r>
          </a:p>
          <a:p>
            <a:r>
              <a:rPr lang="en-US" b="1" dirty="0"/>
              <a:t>Item Similarity Matrix</a:t>
            </a:r>
            <a:r>
              <a:rPr lang="en-US" dirty="0"/>
              <a:t>: Measures how similar movies are to each other based on user ratings. It is useful for identifying movies that are similar and making item-based collaborative filtering recommendations.</a:t>
            </a:r>
          </a:p>
          <a:p>
            <a:endParaRPr lang="en-US" dirty="0"/>
          </a:p>
        </p:txBody>
      </p:sp>
      <p:sp>
        <p:nvSpPr>
          <p:cNvPr id="4" name="Slide Number Placeholder 3"/>
          <p:cNvSpPr>
            <a:spLocks noGrp="1"/>
          </p:cNvSpPr>
          <p:nvPr>
            <p:ph type="sldNum" sz="quarter" idx="5"/>
          </p:nvPr>
        </p:nvSpPr>
        <p:spPr/>
        <p:txBody>
          <a:bodyPr/>
          <a:lstStyle/>
          <a:p>
            <a:fld id="{2CEC7156-01C2-431D-B7A9-6ABFE012AB72}" type="slidenum">
              <a:rPr lang="en-US" smtClean="0"/>
              <a:t>6</a:t>
            </a:fld>
            <a:endParaRPr lang="en-US"/>
          </a:p>
        </p:txBody>
      </p:sp>
    </p:spTree>
    <p:extLst>
      <p:ext uri="{BB962C8B-B14F-4D97-AF65-F5344CB8AC3E}">
        <p14:creationId xmlns:p14="http://schemas.microsoft.com/office/powerpoint/2010/main" val="3829803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14500" y="1346836"/>
            <a:ext cx="10287000" cy="2865120"/>
          </a:xfrm>
        </p:spPr>
        <p:txBody>
          <a:bodyPr anchor="b"/>
          <a:lstStyle>
            <a:lvl1pPr algn="ctr">
              <a:defRPr sz="6750"/>
            </a:lvl1pPr>
          </a:lstStyle>
          <a:p>
            <a:r>
              <a:rPr lang="en-GB"/>
              <a:t>Click to edit Master title style</a:t>
            </a:r>
            <a:endParaRPr lang="en-US" dirty="0"/>
          </a:p>
        </p:txBody>
      </p:sp>
      <p:sp>
        <p:nvSpPr>
          <p:cNvPr id="3" name="Subtitle 2"/>
          <p:cNvSpPr>
            <a:spLocks noGrp="1"/>
          </p:cNvSpPr>
          <p:nvPr>
            <p:ph type="subTitle" idx="1"/>
          </p:nvPr>
        </p:nvSpPr>
        <p:spPr>
          <a:xfrm>
            <a:off x="1714500" y="4322446"/>
            <a:ext cx="10287000" cy="1986914"/>
          </a:xfrm>
        </p:spPr>
        <p:txBody>
          <a:bodyPr/>
          <a:lstStyle>
            <a:lvl1pPr marL="0" indent="0" algn="ctr">
              <a:buNone/>
              <a:defRPr sz="2700"/>
            </a:lvl1pPr>
            <a:lvl2pPr marL="514350" indent="0" algn="ctr">
              <a:buNone/>
              <a:defRPr sz="2250"/>
            </a:lvl2pPr>
            <a:lvl3pPr marL="1028700" indent="0" algn="ctr">
              <a:buNone/>
              <a:defRPr sz="2025"/>
            </a:lvl3pPr>
            <a:lvl4pPr marL="1543050" indent="0" algn="ctr">
              <a:buNone/>
              <a:defRPr sz="1800"/>
            </a:lvl4pPr>
            <a:lvl5pPr marL="2057400" indent="0" algn="ctr">
              <a:buNone/>
              <a:defRPr sz="1800"/>
            </a:lvl5pPr>
            <a:lvl6pPr marL="2571750" indent="0" algn="ctr">
              <a:buNone/>
              <a:defRPr sz="1800"/>
            </a:lvl6pPr>
            <a:lvl7pPr marL="3086100" indent="0" algn="ctr">
              <a:buNone/>
              <a:defRPr sz="1800"/>
            </a:lvl7pPr>
            <a:lvl8pPr marL="3600450" indent="0" algn="ctr">
              <a:buNone/>
              <a:defRPr sz="1800"/>
            </a:lvl8pPr>
            <a:lvl9pPr marL="4114800" indent="0" algn="ctr">
              <a:buNone/>
              <a:defRPr sz="18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FC8FA54-BFE5-4D04-9265-307A9C7A79C6}"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15351C-78FB-449F-8BBE-A14FE86ADAFC}" type="slidenum">
              <a:rPr lang="en-US" smtClean="0"/>
              <a:t>‹#›</a:t>
            </a:fld>
            <a:endParaRPr lang="en-US"/>
          </a:p>
        </p:txBody>
      </p:sp>
    </p:spTree>
    <p:extLst>
      <p:ext uri="{BB962C8B-B14F-4D97-AF65-F5344CB8AC3E}">
        <p14:creationId xmlns:p14="http://schemas.microsoft.com/office/powerpoint/2010/main" val="2680355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FC8FA54-BFE5-4D04-9265-307A9C7A79C6}"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15351C-78FB-449F-8BBE-A14FE86ADAFC}" type="slidenum">
              <a:rPr lang="en-US" smtClean="0"/>
              <a:t>‹#›</a:t>
            </a:fld>
            <a:endParaRPr lang="en-US"/>
          </a:p>
        </p:txBody>
      </p:sp>
    </p:spTree>
    <p:extLst>
      <p:ext uri="{BB962C8B-B14F-4D97-AF65-F5344CB8AC3E}">
        <p14:creationId xmlns:p14="http://schemas.microsoft.com/office/powerpoint/2010/main" val="3516889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15512" y="438150"/>
            <a:ext cx="2957513" cy="6974206"/>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942975" y="438150"/>
            <a:ext cx="8701088" cy="6974206"/>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FC8FA54-BFE5-4D04-9265-307A9C7A79C6}"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15351C-78FB-449F-8BBE-A14FE86ADAFC}" type="slidenum">
              <a:rPr lang="en-US" smtClean="0"/>
              <a:t>‹#›</a:t>
            </a:fld>
            <a:endParaRPr lang="en-US"/>
          </a:p>
        </p:txBody>
      </p:sp>
    </p:spTree>
    <p:extLst>
      <p:ext uri="{BB962C8B-B14F-4D97-AF65-F5344CB8AC3E}">
        <p14:creationId xmlns:p14="http://schemas.microsoft.com/office/powerpoint/2010/main" val="1905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FC8FA54-BFE5-4D04-9265-307A9C7A79C6}"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15351C-78FB-449F-8BBE-A14FE86ADAFC}" type="slidenum">
              <a:rPr lang="en-US" smtClean="0"/>
              <a:t>‹#›</a:t>
            </a:fld>
            <a:endParaRPr lang="en-US"/>
          </a:p>
        </p:txBody>
      </p:sp>
    </p:spTree>
    <p:extLst>
      <p:ext uri="{BB962C8B-B14F-4D97-AF65-F5344CB8AC3E}">
        <p14:creationId xmlns:p14="http://schemas.microsoft.com/office/powerpoint/2010/main" val="3290094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5831" y="2051686"/>
            <a:ext cx="11830050" cy="3423284"/>
          </a:xfrm>
        </p:spPr>
        <p:txBody>
          <a:bodyPr anchor="b"/>
          <a:lstStyle>
            <a:lvl1pPr>
              <a:defRPr sz="6750"/>
            </a:lvl1pPr>
          </a:lstStyle>
          <a:p>
            <a:r>
              <a:rPr lang="en-GB"/>
              <a:t>Click to edit Master title style</a:t>
            </a:r>
            <a:endParaRPr lang="en-US" dirty="0"/>
          </a:p>
        </p:txBody>
      </p:sp>
      <p:sp>
        <p:nvSpPr>
          <p:cNvPr id="3" name="Text Placeholder 2"/>
          <p:cNvSpPr>
            <a:spLocks noGrp="1"/>
          </p:cNvSpPr>
          <p:nvPr>
            <p:ph type="body" idx="1"/>
          </p:nvPr>
        </p:nvSpPr>
        <p:spPr>
          <a:xfrm>
            <a:off x="935831" y="5507356"/>
            <a:ext cx="11830050" cy="1800224"/>
          </a:xfrm>
        </p:spPr>
        <p:txBody>
          <a:bodyPr/>
          <a:lstStyle>
            <a:lvl1pPr marL="0" indent="0">
              <a:buNone/>
              <a:defRPr sz="2700">
                <a:solidFill>
                  <a:schemeClr val="tx1">
                    <a:tint val="82000"/>
                  </a:schemeClr>
                </a:solidFill>
              </a:defRPr>
            </a:lvl1pPr>
            <a:lvl2pPr marL="514350" indent="0">
              <a:buNone/>
              <a:defRPr sz="2250">
                <a:solidFill>
                  <a:schemeClr val="tx1">
                    <a:tint val="82000"/>
                  </a:schemeClr>
                </a:solidFill>
              </a:defRPr>
            </a:lvl2pPr>
            <a:lvl3pPr marL="1028700" indent="0">
              <a:buNone/>
              <a:defRPr sz="2025">
                <a:solidFill>
                  <a:schemeClr val="tx1">
                    <a:tint val="82000"/>
                  </a:schemeClr>
                </a:solidFill>
              </a:defRPr>
            </a:lvl3pPr>
            <a:lvl4pPr marL="1543050" indent="0">
              <a:buNone/>
              <a:defRPr sz="1800">
                <a:solidFill>
                  <a:schemeClr val="tx1">
                    <a:tint val="82000"/>
                  </a:schemeClr>
                </a:solidFill>
              </a:defRPr>
            </a:lvl4pPr>
            <a:lvl5pPr marL="2057400" indent="0">
              <a:buNone/>
              <a:defRPr sz="1800">
                <a:solidFill>
                  <a:schemeClr val="tx1">
                    <a:tint val="82000"/>
                  </a:schemeClr>
                </a:solidFill>
              </a:defRPr>
            </a:lvl5pPr>
            <a:lvl6pPr marL="2571750" indent="0">
              <a:buNone/>
              <a:defRPr sz="1800">
                <a:solidFill>
                  <a:schemeClr val="tx1">
                    <a:tint val="82000"/>
                  </a:schemeClr>
                </a:solidFill>
              </a:defRPr>
            </a:lvl6pPr>
            <a:lvl7pPr marL="3086100" indent="0">
              <a:buNone/>
              <a:defRPr sz="1800">
                <a:solidFill>
                  <a:schemeClr val="tx1">
                    <a:tint val="82000"/>
                  </a:schemeClr>
                </a:solidFill>
              </a:defRPr>
            </a:lvl7pPr>
            <a:lvl8pPr marL="3600450" indent="0">
              <a:buNone/>
              <a:defRPr sz="1800">
                <a:solidFill>
                  <a:schemeClr val="tx1">
                    <a:tint val="82000"/>
                  </a:schemeClr>
                </a:solidFill>
              </a:defRPr>
            </a:lvl8pPr>
            <a:lvl9pPr marL="4114800" indent="0">
              <a:buNone/>
              <a:defRPr sz="18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FC8FA54-BFE5-4D04-9265-307A9C7A79C6}"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15351C-78FB-449F-8BBE-A14FE86ADAFC}" type="slidenum">
              <a:rPr lang="en-US" smtClean="0"/>
              <a:t>‹#›</a:t>
            </a:fld>
            <a:endParaRPr lang="en-US"/>
          </a:p>
        </p:txBody>
      </p:sp>
    </p:spTree>
    <p:extLst>
      <p:ext uri="{BB962C8B-B14F-4D97-AF65-F5344CB8AC3E}">
        <p14:creationId xmlns:p14="http://schemas.microsoft.com/office/powerpoint/2010/main" val="313120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942975" y="2190750"/>
            <a:ext cx="5829300" cy="522160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943725" y="2190750"/>
            <a:ext cx="5829300" cy="522160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FC8FA54-BFE5-4D04-9265-307A9C7A79C6}"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15351C-78FB-449F-8BBE-A14FE86ADAFC}" type="slidenum">
              <a:rPr lang="en-US" smtClean="0"/>
              <a:t>‹#›</a:t>
            </a:fld>
            <a:endParaRPr lang="en-US"/>
          </a:p>
        </p:txBody>
      </p:sp>
    </p:spTree>
    <p:extLst>
      <p:ext uri="{BB962C8B-B14F-4D97-AF65-F5344CB8AC3E}">
        <p14:creationId xmlns:p14="http://schemas.microsoft.com/office/powerpoint/2010/main" val="912001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4762" y="438150"/>
            <a:ext cx="11830050" cy="1590676"/>
          </a:xfrm>
        </p:spPr>
        <p:txBody>
          <a:bodyPr/>
          <a:lstStyle/>
          <a:p>
            <a:r>
              <a:rPr lang="en-GB"/>
              <a:t>Click to edit Master title style</a:t>
            </a:r>
            <a:endParaRPr lang="en-US" dirty="0"/>
          </a:p>
        </p:txBody>
      </p:sp>
      <p:sp>
        <p:nvSpPr>
          <p:cNvPr id="3" name="Text Placeholder 2"/>
          <p:cNvSpPr>
            <a:spLocks noGrp="1"/>
          </p:cNvSpPr>
          <p:nvPr>
            <p:ph type="body" idx="1"/>
          </p:nvPr>
        </p:nvSpPr>
        <p:spPr>
          <a:xfrm>
            <a:off x="944762" y="2017396"/>
            <a:ext cx="5802510" cy="988694"/>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GB"/>
              <a:t>Click to edit Master text styles</a:t>
            </a:r>
          </a:p>
        </p:txBody>
      </p:sp>
      <p:sp>
        <p:nvSpPr>
          <p:cNvPr id="4" name="Content Placeholder 3"/>
          <p:cNvSpPr>
            <a:spLocks noGrp="1"/>
          </p:cNvSpPr>
          <p:nvPr>
            <p:ph sz="half" idx="2"/>
          </p:nvPr>
        </p:nvSpPr>
        <p:spPr>
          <a:xfrm>
            <a:off x="944762" y="3006090"/>
            <a:ext cx="5802510" cy="442150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943725" y="2017396"/>
            <a:ext cx="5831087" cy="988694"/>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GB"/>
              <a:t>Click to edit Master text styles</a:t>
            </a:r>
          </a:p>
        </p:txBody>
      </p:sp>
      <p:sp>
        <p:nvSpPr>
          <p:cNvPr id="6" name="Content Placeholder 5"/>
          <p:cNvSpPr>
            <a:spLocks noGrp="1"/>
          </p:cNvSpPr>
          <p:nvPr>
            <p:ph sz="quarter" idx="4"/>
          </p:nvPr>
        </p:nvSpPr>
        <p:spPr>
          <a:xfrm>
            <a:off x="6943725" y="3006090"/>
            <a:ext cx="5831087" cy="442150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FC8FA54-BFE5-4D04-9265-307A9C7A79C6}"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15351C-78FB-449F-8BBE-A14FE86ADAFC}" type="slidenum">
              <a:rPr lang="en-US" smtClean="0"/>
              <a:t>‹#›</a:t>
            </a:fld>
            <a:endParaRPr lang="en-US"/>
          </a:p>
        </p:txBody>
      </p:sp>
    </p:spTree>
    <p:extLst>
      <p:ext uri="{BB962C8B-B14F-4D97-AF65-F5344CB8AC3E}">
        <p14:creationId xmlns:p14="http://schemas.microsoft.com/office/powerpoint/2010/main" val="670924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FC8FA54-BFE5-4D04-9265-307A9C7A79C6}"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15351C-78FB-449F-8BBE-A14FE86ADAFC}" type="slidenum">
              <a:rPr lang="en-US" smtClean="0"/>
              <a:t>‹#›</a:t>
            </a:fld>
            <a:endParaRPr lang="en-US"/>
          </a:p>
        </p:txBody>
      </p:sp>
    </p:spTree>
    <p:extLst>
      <p:ext uri="{BB962C8B-B14F-4D97-AF65-F5344CB8AC3E}">
        <p14:creationId xmlns:p14="http://schemas.microsoft.com/office/powerpoint/2010/main" val="1518763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C8FA54-BFE5-4D04-9265-307A9C7A79C6}" type="datetimeFigureOut">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15351C-78FB-449F-8BBE-A14FE86ADAFC}" type="slidenum">
              <a:rPr lang="en-US" smtClean="0"/>
              <a:t>‹#›</a:t>
            </a:fld>
            <a:endParaRPr lang="en-US"/>
          </a:p>
        </p:txBody>
      </p:sp>
    </p:spTree>
    <p:extLst>
      <p:ext uri="{BB962C8B-B14F-4D97-AF65-F5344CB8AC3E}">
        <p14:creationId xmlns:p14="http://schemas.microsoft.com/office/powerpoint/2010/main" val="4283364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548640"/>
            <a:ext cx="4423767" cy="1920240"/>
          </a:xfrm>
        </p:spPr>
        <p:txBody>
          <a:bodyPr anchor="b"/>
          <a:lstStyle>
            <a:lvl1pPr>
              <a:defRPr sz="3600"/>
            </a:lvl1pPr>
          </a:lstStyle>
          <a:p>
            <a:r>
              <a:rPr lang="en-GB"/>
              <a:t>Click to edit Master title style</a:t>
            </a:r>
            <a:endParaRPr lang="en-US" dirty="0"/>
          </a:p>
        </p:txBody>
      </p:sp>
      <p:sp>
        <p:nvSpPr>
          <p:cNvPr id="3" name="Content Placeholder 2"/>
          <p:cNvSpPr>
            <a:spLocks noGrp="1"/>
          </p:cNvSpPr>
          <p:nvPr>
            <p:ph idx="1"/>
          </p:nvPr>
        </p:nvSpPr>
        <p:spPr>
          <a:xfrm>
            <a:off x="5831087" y="1184911"/>
            <a:ext cx="6943725" cy="5848350"/>
          </a:xfrm>
        </p:spPr>
        <p:txBody>
          <a:bodyPr/>
          <a:lstStyle>
            <a:lvl1pPr>
              <a:defRPr sz="3600"/>
            </a:lvl1pPr>
            <a:lvl2pPr>
              <a:defRPr sz="3150"/>
            </a:lvl2pPr>
            <a:lvl3pPr>
              <a:defRPr sz="2700"/>
            </a:lvl3pPr>
            <a:lvl4pPr>
              <a:defRPr sz="2250"/>
            </a:lvl4pPr>
            <a:lvl5pPr>
              <a:defRPr sz="2250"/>
            </a:lvl5pPr>
            <a:lvl6pPr>
              <a:defRPr sz="2250"/>
            </a:lvl6pPr>
            <a:lvl7pPr>
              <a:defRPr sz="2250"/>
            </a:lvl7pPr>
            <a:lvl8pPr>
              <a:defRPr sz="2250"/>
            </a:lvl8pPr>
            <a:lvl9pPr>
              <a:defRPr sz="225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44762" y="2468880"/>
            <a:ext cx="4423767" cy="4573906"/>
          </a:xfrm>
        </p:spPr>
        <p:txBody>
          <a:bodyPr/>
          <a:lstStyle>
            <a:lvl1pPr marL="0" indent="0">
              <a:buNone/>
              <a:defRPr sz="1800"/>
            </a:lvl1pPr>
            <a:lvl2pPr marL="514350" indent="0">
              <a:buNone/>
              <a:defRPr sz="1575"/>
            </a:lvl2pPr>
            <a:lvl3pPr marL="1028700" indent="0">
              <a:buNone/>
              <a:defRPr sz="1350"/>
            </a:lvl3pPr>
            <a:lvl4pPr marL="1543050" indent="0">
              <a:buNone/>
              <a:defRPr sz="1125"/>
            </a:lvl4pPr>
            <a:lvl5pPr marL="2057400" indent="0">
              <a:buNone/>
              <a:defRPr sz="1125"/>
            </a:lvl5pPr>
            <a:lvl6pPr marL="2571750" indent="0">
              <a:buNone/>
              <a:defRPr sz="1125"/>
            </a:lvl6pPr>
            <a:lvl7pPr marL="3086100" indent="0">
              <a:buNone/>
              <a:defRPr sz="1125"/>
            </a:lvl7pPr>
            <a:lvl8pPr marL="3600450" indent="0">
              <a:buNone/>
              <a:defRPr sz="1125"/>
            </a:lvl8pPr>
            <a:lvl9pPr marL="4114800" indent="0">
              <a:buNone/>
              <a:defRPr sz="1125"/>
            </a:lvl9pPr>
          </a:lstStyle>
          <a:p>
            <a:pPr lvl="0"/>
            <a:r>
              <a:rPr lang="en-GB"/>
              <a:t>Click to edit Master text styles</a:t>
            </a:r>
          </a:p>
        </p:txBody>
      </p:sp>
      <p:sp>
        <p:nvSpPr>
          <p:cNvPr id="5" name="Date Placeholder 4"/>
          <p:cNvSpPr>
            <a:spLocks noGrp="1"/>
          </p:cNvSpPr>
          <p:nvPr>
            <p:ph type="dt" sz="half" idx="10"/>
          </p:nvPr>
        </p:nvSpPr>
        <p:spPr/>
        <p:txBody>
          <a:bodyPr/>
          <a:lstStyle/>
          <a:p>
            <a:fld id="{9FC8FA54-BFE5-4D04-9265-307A9C7A79C6}"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15351C-78FB-449F-8BBE-A14FE86ADAFC}" type="slidenum">
              <a:rPr lang="en-US" smtClean="0"/>
              <a:t>‹#›</a:t>
            </a:fld>
            <a:endParaRPr lang="en-US"/>
          </a:p>
        </p:txBody>
      </p:sp>
    </p:spTree>
    <p:extLst>
      <p:ext uri="{BB962C8B-B14F-4D97-AF65-F5344CB8AC3E}">
        <p14:creationId xmlns:p14="http://schemas.microsoft.com/office/powerpoint/2010/main" val="2964202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548640"/>
            <a:ext cx="4423767" cy="1920240"/>
          </a:xfrm>
        </p:spPr>
        <p:txBody>
          <a:bodyPr anchor="b"/>
          <a:lstStyle>
            <a:lvl1pPr>
              <a:defRPr sz="36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831087" y="1184911"/>
            <a:ext cx="6943725" cy="5848350"/>
          </a:xfrm>
        </p:spPr>
        <p:txBody>
          <a:bodyPr anchor="t"/>
          <a:lstStyle>
            <a:lvl1pPr marL="0" indent="0">
              <a:buNone/>
              <a:defRPr sz="3600"/>
            </a:lvl1pPr>
            <a:lvl2pPr marL="514350" indent="0">
              <a:buNone/>
              <a:defRPr sz="3150"/>
            </a:lvl2pPr>
            <a:lvl3pPr marL="1028700" indent="0">
              <a:buNone/>
              <a:defRPr sz="2700"/>
            </a:lvl3pPr>
            <a:lvl4pPr marL="1543050" indent="0">
              <a:buNone/>
              <a:defRPr sz="2250"/>
            </a:lvl4pPr>
            <a:lvl5pPr marL="2057400" indent="0">
              <a:buNone/>
              <a:defRPr sz="2250"/>
            </a:lvl5pPr>
            <a:lvl6pPr marL="2571750" indent="0">
              <a:buNone/>
              <a:defRPr sz="2250"/>
            </a:lvl6pPr>
            <a:lvl7pPr marL="3086100" indent="0">
              <a:buNone/>
              <a:defRPr sz="2250"/>
            </a:lvl7pPr>
            <a:lvl8pPr marL="3600450" indent="0">
              <a:buNone/>
              <a:defRPr sz="2250"/>
            </a:lvl8pPr>
            <a:lvl9pPr marL="4114800" indent="0">
              <a:buNone/>
              <a:defRPr sz="2250"/>
            </a:lvl9pPr>
          </a:lstStyle>
          <a:p>
            <a:r>
              <a:rPr lang="en-GB"/>
              <a:t>Click icon to add picture</a:t>
            </a:r>
            <a:endParaRPr lang="en-US" dirty="0"/>
          </a:p>
        </p:txBody>
      </p:sp>
      <p:sp>
        <p:nvSpPr>
          <p:cNvPr id="4" name="Text Placeholder 3"/>
          <p:cNvSpPr>
            <a:spLocks noGrp="1"/>
          </p:cNvSpPr>
          <p:nvPr>
            <p:ph type="body" sz="half" idx="2"/>
          </p:nvPr>
        </p:nvSpPr>
        <p:spPr>
          <a:xfrm>
            <a:off x="944762" y="2468880"/>
            <a:ext cx="4423767" cy="4573906"/>
          </a:xfrm>
        </p:spPr>
        <p:txBody>
          <a:bodyPr/>
          <a:lstStyle>
            <a:lvl1pPr marL="0" indent="0">
              <a:buNone/>
              <a:defRPr sz="1800"/>
            </a:lvl1pPr>
            <a:lvl2pPr marL="514350" indent="0">
              <a:buNone/>
              <a:defRPr sz="1575"/>
            </a:lvl2pPr>
            <a:lvl3pPr marL="1028700" indent="0">
              <a:buNone/>
              <a:defRPr sz="1350"/>
            </a:lvl3pPr>
            <a:lvl4pPr marL="1543050" indent="0">
              <a:buNone/>
              <a:defRPr sz="1125"/>
            </a:lvl4pPr>
            <a:lvl5pPr marL="2057400" indent="0">
              <a:buNone/>
              <a:defRPr sz="1125"/>
            </a:lvl5pPr>
            <a:lvl6pPr marL="2571750" indent="0">
              <a:buNone/>
              <a:defRPr sz="1125"/>
            </a:lvl6pPr>
            <a:lvl7pPr marL="3086100" indent="0">
              <a:buNone/>
              <a:defRPr sz="1125"/>
            </a:lvl7pPr>
            <a:lvl8pPr marL="3600450" indent="0">
              <a:buNone/>
              <a:defRPr sz="1125"/>
            </a:lvl8pPr>
            <a:lvl9pPr marL="4114800" indent="0">
              <a:buNone/>
              <a:defRPr sz="1125"/>
            </a:lvl9pPr>
          </a:lstStyle>
          <a:p>
            <a:pPr lvl="0"/>
            <a:r>
              <a:rPr lang="en-GB"/>
              <a:t>Click to edit Master text styles</a:t>
            </a:r>
          </a:p>
        </p:txBody>
      </p:sp>
      <p:sp>
        <p:nvSpPr>
          <p:cNvPr id="5" name="Date Placeholder 4"/>
          <p:cNvSpPr>
            <a:spLocks noGrp="1"/>
          </p:cNvSpPr>
          <p:nvPr>
            <p:ph type="dt" sz="half" idx="10"/>
          </p:nvPr>
        </p:nvSpPr>
        <p:spPr/>
        <p:txBody>
          <a:bodyPr/>
          <a:lstStyle/>
          <a:p>
            <a:fld id="{9FC8FA54-BFE5-4D04-9265-307A9C7A79C6}"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15351C-78FB-449F-8BBE-A14FE86ADAFC}" type="slidenum">
              <a:rPr lang="en-US" smtClean="0"/>
              <a:t>‹#›</a:t>
            </a:fld>
            <a:endParaRPr lang="en-US"/>
          </a:p>
        </p:txBody>
      </p:sp>
    </p:spTree>
    <p:extLst>
      <p:ext uri="{BB962C8B-B14F-4D97-AF65-F5344CB8AC3E}">
        <p14:creationId xmlns:p14="http://schemas.microsoft.com/office/powerpoint/2010/main" val="3436907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2975" y="438150"/>
            <a:ext cx="11830050" cy="159067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42975" y="2190750"/>
            <a:ext cx="11830050" cy="522160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942975" y="7627621"/>
            <a:ext cx="3086100" cy="438150"/>
          </a:xfrm>
          <a:prstGeom prst="rect">
            <a:avLst/>
          </a:prstGeom>
        </p:spPr>
        <p:txBody>
          <a:bodyPr vert="horz" lIns="91440" tIns="45720" rIns="91440" bIns="45720" rtlCol="0" anchor="ctr"/>
          <a:lstStyle>
            <a:lvl1pPr algn="l">
              <a:defRPr sz="1350">
                <a:solidFill>
                  <a:schemeClr val="tx1">
                    <a:tint val="82000"/>
                  </a:schemeClr>
                </a:solidFill>
              </a:defRPr>
            </a:lvl1pPr>
          </a:lstStyle>
          <a:p>
            <a:fld id="{9FC8FA54-BFE5-4D04-9265-307A9C7A79C6}" type="datetimeFigureOut">
              <a:rPr lang="en-US" smtClean="0"/>
              <a:t>12/8/2024</a:t>
            </a:fld>
            <a:endParaRPr lang="en-US"/>
          </a:p>
        </p:txBody>
      </p:sp>
      <p:sp>
        <p:nvSpPr>
          <p:cNvPr id="5" name="Footer Placeholder 4"/>
          <p:cNvSpPr>
            <a:spLocks noGrp="1"/>
          </p:cNvSpPr>
          <p:nvPr>
            <p:ph type="ftr" sz="quarter" idx="3"/>
          </p:nvPr>
        </p:nvSpPr>
        <p:spPr>
          <a:xfrm>
            <a:off x="4543425" y="7627621"/>
            <a:ext cx="4629150" cy="438150"/>
          </a:xfrm>
          <a:prstGeom prst="rect">
            <a:avLst/>
          </a:prstGeom>
        </p:spPr>
        <p:txBody>
          <a:bodyPr vert="horz" lIns="91440" tIns="45720" rIns="91440" bIns="45720" rtlCol="0" anchor="ctr"/>
          <a:lstStyle>
            <a:lvl1pPr algn="ctr">
              <a:defRPr sz="135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686925" y="7627621"/>
            <a:ext cx="3086100" cy="438150"/>
          </a:xfrm>
          <a:prstGeom prst="rect">
            <a:avLst/>
          </a:prstGeom>
        </p:spPr>
        <p:txBody>
          <a:bodyPr vert="horz" lIns="91440" tIns="45720" rIns="91440" bIns="45720" rtlCol="0" anchor="ctr"/>
          <a:lstStyle>
            <a:lvl1pPr algn="r">
              <a:defRPr sz="1350">
                <a:solidFill>
                  <a:schemeClr val="tx1">
                    <a:tint val="82000"/>
                  </a:schemeClr>
                </a:solidFill>
              </a:defRPr>
            </a:lvl1pPr>
          </a:lstStyle>
          <a:p>
            <a:fld id="{2C15351C-78FB-449F-8BBE-A14FE86ADAFC}" type="slidenum">
              <a:rPr lang="en-US" smtClean="0"/>
              <a:t>‹#›</a:t>
            </a:fld>
            <a:endParaRPr lang="en-US"/>
          </a:p>
        </p:txBody>
      </p:sp>
    </p:spTree>
    <p:extLst>
      <p:ext uri="{BB962C8B-B14F-4D97-AF65-F5344CB8AC3E}">
        <p14:creationId xmlns:p14="http://schemas.microsoft.com/office/powerpoint/2010/main" val="17320497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28700" rtl="0" eaLnBrk="1" latinLnBrk="0" hangingPunct="1">
        <a:lnSpc>
          <a:spcPct val="90000"/>
        </a:lnSpc>
        <a:spcBef>
          <a:spcPct val="0"/>
        </a:spcBef>
        <a:buNone/>
        <a:defRPr sz="4950" kern="1200">
          <a:solidFill>
            <a:schemeClr val="tx1"/>
          </a:solidFill>
          <a:latin typeface="+mj-lt"/>
          <a:ea typeface="+mj-ea"/>
          <a:cs typeface="+mj-cs"/>
        </a:defRPr>
      </a:lvl1pPr>
    </p:titleStyle>
    <p:bodyStyle>
      <a:lvl1pPr marL="257175" indent="-257175" algn="l" defTabSz="1028700" rtl="0" eaLnBrk="1" latinLnBrk="0" hangingPunct="1">
        <a:lnSpc>
          <a:spcPct val="90000"/>
        </a:lnSpc>
        <a:spcBef>
          <a:spcPts val="1125"/>
        </a:spcBef>
        <a:buFont typeface="Arial" panose="020B0604020202020204" pitchFamily="34" charset="0"/>
        <a:buChar char="•"/>
        <a:defRPr sz="3150" kern="1200">
          <a:solidFill>
            <a:schemeClr val="tx1"/>
          </a:solidFill>
          <a:latin typeface="+mn-lt"/>
          <a:ea typeface="+mn-ea"/>
          <a:cs typeface="+mn-cs"/>
        </a:defRPr>
      </a:lvl1pPr>
      <a:lvl2pPr marL="771525" indent="-257175" algn="l" defTabSz="1028700" rtl="0" eaLnBrk="1" latinLnBrk="0" hangingPunct="1">
        <a:lnSpc>
          <a:spcPct val="90000"/>
        </a:lnSpc>
        <a:spcBef>
          <a:spcPts val="563"/>
        </a:spcBef>
        <a:buFont typeface="Arial" panose="020B0604020202020204" pitchFamily="34" charset="0"/>
        <a:buChar char="•"/>
        <a:defRPr sz="2700" kern="1200">
          <a:solidFill>
            <a:schemeClr val="tx1"/>
          </a:solidFill>
          <a:latin typeface="+mn-lt"/>
          <a:ea typeface="+mn-ea"/>
          <a:cs typeface="+mn-cs"/>
        </a:defRPr>
      </a:lvl2pPr>
      <a:lvl3pPr marL="1285875" indent="-257175" algn="l" defTabSz="1028700" rtl="0" eaLnBrk="1" latinLnBrk="0" hangingPunct="1">
        <a:lnSpc>
          <a:spcPct val="90000"/>
        </a:lnSpc>
        <a:spcBef>
          <a:spcPts val="563"/>
        </a:spcBef>
        <a:buFont typeface="Arial" panose="020B0604020202020204" pitchFamily="34" charset="0"/>
        <a:buChar char="•"/>
        <a:defRPr sz="2250" kern="1200">
          <a:solidFill>
            <a:schemeClr val="tx1"/>
          </a:solidFill>
          <a:latin typeface="+mn-lt"/>
          <a:ea typeface="+mn-ea"/>
          <a:cs typeface="+mn-cs"/>
        </a:defRPr>
      </a:lvl3pPr>
      <a:lvl4pPr marL="180022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4pPr>
      <a:lvl5pPr marL="231457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5pPr>
      <a:lvl6pPr marL="282892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6pPr>
      <a:lvl7pPr marL="334327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7pPr>
      <a:lvl8pPr marL="385762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8pPr>
      <a:lvl9pPr marL="437197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9pPr>
    </p:bodyStyle>
    <p:otherStyle>
      <a:defPPr>
        <a:defRPr lang="en-US"/>
      </a:defPPr>
      <a:lvl1pPr marL="0" algn="l" defTabSz="1028700" rtl="0" eaLnBrk="1" latinLnBrk="0" hangingPunct="1">
        <a:defRPr sz="2025" kern="1200">
          <a:solidFill>
            <a:schemeClr val="tx1"/>
          </a:solidFill>
          <a:latin typeface="+mn-lt"/>
          <a:ea typeface="+mn-ea"/>
          <a:cs typeface="+mn-cs"/>
        </a:defRPr>
      </a:lvl1pPr>
      <a:lvl2pPr marL="514350" algn="l" defTabSz="1028700" rtl="0" eaLnBrk="1" latinLnBrk="0" hangingPunct="1">
        <a:defRPr sz="2025" kern="1200">
          <a:solidFill>
            <a:schemeClr val="tx1"/>
          </a:solidFill>
          <a:latin typeface="+mn-lt"/>
          <a:ea typeface="+mn-ea"/>
          <a:cs typeface="+mn-cs"/>
        </a:defRPr>
      </a:lvl2pPr>
      <a:lvl3pPr marL="1028700" algn="l" defTabSz="1028700" rtl="0" eaLnBrk="1" latinLnBrk="0" hangingPunct="1">
        <a:defRPr sz="2025" kern="1200">
          <a:solidFill>
            <a:schemeClr val="tx1"/>
          </a:solidFill>
          <a:latin typeface="+mn-lt"/>
          <a:ea typeface="+mn-ea"/>
          <a:cs typeface="+mn-cs"/>
        </a:defRPr>
      </a:lvl3pPr>
      <a:lvl4pPr marL="1543050" algn="l" defTabSz="1028700" rtl="0" eaLnBrk="1" latinLnBrk="0" hangingPunct="1">
        <a:defRPr sz="2025" kern="1200">
          <a:solidFill>
            <a:schemeClr val="tx1"/>
          </a:solidFill>
          <a:latin typeface="+mn-lt"/>
          <a:ea typeface="+mn-ea"/>
          <a:cs typeface="+mn-cs"/>
        </a:defRPr>
      </a:lvl4pPr>
      <a:lvl5pPr marL="2057400" algn="l" defTabSz="1028700" rtl="0" eaLnBrk="1" latinLnBrk="0" hangingPunct="1">
        <a:defRPr sz="2025" kern="1200">
          <a:solidFill>
            <a:schemeClr val="tx1"/>
          </a:solidFill>
          <a:latin typeface="+mn-lt"/>
          <a:ea typeface="+mn-ea"/>
          <a:cs typeface="+mn-cs"/>
        </a:defRPr>
      </a:lvl5pPr>
      <a:lvl6pPr marL="2571750" algn="l" defTabSz="1028700" rtl="0" eaLnBrk="1" latinLnBrk="0" hangingPunct="1">
        <a:defRPr sz="2025" kern="1200">
          <a:solidFill>
            <a:schemeClr val="tx1"/>
          </a:solidFill>
          <a:latin typeface="+mn-lt"/>
          <a:ea typeface="+mn-ea"/>
          <a:cs typeface="+mn-cs"/>
        </a:defRPr>
      </a:lvl6pPr>
      <a:lvl7pPr marL="3086100" algn="l" defTabSz="1028700" rtl="0" eaLnBrk="1" latinLnBrk="0" hangingPunct="1">
        <a:defRPr sz="2025" kern="1200">
          <a:solidFill>
            <a:schemeClr val="tx1"/>
          </a:solidFill>
          <a:latin typeface="+mn-lt"/>
          <a:ea typeface="+mn-ea"/>
          <a:cs typeface="+mn-cs"/>
        </a:defRPr>
      </a:lvl7pPr>
      <a:lvl8pPr marL="3600450" algn="l" defTabSz="1028700" rtl="0" eaLnBrk="1" latinLnBrk="0" hangingPunct="1">
        <a:defRPr sz="2025" kern="1200">
          <a:solidFill>
            <a:schemeClr val="tx1"/>
          </a:solidFill>
          <a:latin typeface="+mn-lt"/>
          <a:ea typeface="+mn-ea"/>
          <a:cs typeface="+mn-cs"/>
        </a:defRPr>
      </a:lvl8pPr>
      <a:lvl9pPr marL="4114800" algn="l" defTabSz="1028700" rtl="0" eaLnBrk="1" latinLnBrk="0" hangingPunct="1">
        <a:defRPr sz="20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45FAB-8C4F-C596-7235-B107296B411C}"/>
              </a:ext>
            </a:extLst>
          </p:cNvPr>
          <p:cNvSpPr>
            <a:spLocks noGrp="1"/>
          </p:cNvSpPr>
          <p:nvPr>
            <p:ph type="title"/>
          </p:nvPr>
        </p:nvSpPr>
        <p:spPr>
          <a:xfrm>
            <a:off x="1656684" y="1810310"/>
            <a:ext cx="5859684" cy="2639508"/>
          </a:xfrm>
        </p:spPr>
        <p:txBody>
          <a:bodyPr vert="horz" lIns="102870" tIns="51435" rIns="102870" bIns="51435" rtlCol="0" anchor="b">
            <a:normAutofit/>
          </a:bodyPr>
          <a:lstStyle/>
          <a:p>
            <a:r>
              <a:rPr lang="en-US" sz="5400" b="1" dirty="0">
                <a:solidFill>
                  <a:srgbClr val="595959"/>
                </a:solidFill>
              </a:rPr>
              <a:t>Hybrid Movie Recommendation System </a:t>
            </a:r>
          </a:p>
        </p:txBody>
      </p:sp>
      <p:sp>
        <p:nvSpPr>
          <p:cNvPr id="1030" name="Content Placeholder 1029">
            <a:extLst>
              <a:ext uri="{FF2B5EF4-FFF2-40B4-BE49-F238E27FC236}">
                <a16:creationId xmlns:a16="http://schemas.microsoft.com/office/drawing/2014/main" id="{DE3F604C-4EE0-FF25-E93A-A3907DE033F3}"/>
              </a:ext>
            </a:extLst>
          </p:cNvPr>
          <p:cNvSpPr>
            <a:spLocks noGrp="1"/>
          </p:cNvSpPr>
          <p:nvPr>
            <p:ph idx="1"/>
          </p:nvPr>
        </p:nvSpPr>
        <p:spPr>
          <a:xfrm>
            <a:off x="1656685" y="5622739"/>
            <a:ext cx="5131540" cy="1593101"/>
          </a:xfrm>
        </p:spPr>
        <p:txBody>
          <a:bodyPr vert="horz" lIns="102870" tIns="51435" rIns="102870" bIns="51435" rtlCol="0" anchor="t">
            <a:normAutofit/>
          </a:bodyPr>
          <a:lstStyle/>
          <a:p>
            <a:pPr marL="0" indent="0">
              <a:buNone/>
            </a:pPr>
            <a:r>
              <a:rPr lang="en-US" sz="2250" b="1" dirty="0">
                <a:solidFill>
                  <a:srgbClr val="595959"/>
                </a:solidFill>
              </a:rPr>
              <a:t>Rohit Andani</a:t>
            </a:r>
          </a:p>
          <a:p>
            <a:pPr marL="0" indent="0">
              <a:buNone/>
            </a:pPr>
            <a:r>
              <a:rPr lang="en-US" sz="2250" b="1" dirty="0">
                <a:solidFill>
                  <a:srgbClr val="595959"/>
                </a:solidFill>
              </a:rPr>
              <a:t>Student of AI Course  </a:t>
            </a:r>
          </a:p>
        </p:txBody>
      </p:sp>
      <p:pic>
        <p:nvPicPr>
          <p:cNvPr id="1026" name="Picture 2" descr="Image result for university of san diego">
            <a:extLst>
              <a:ext uri="{FF2B5EF4-FFF2-40B4-BE49-F238E27FC236}">
                <a16:creationId xmlns:a16="http://schemas.microsoft.com/office/drawing/2014/main" id="{C9A7374B-E8FD-50B9-AAC7-E0101C6516C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56449" y="1810311"/>
            <a:ext cx="4332439" cy="4608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453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CD10D36-9A12-84CD-F9CA-21B856CB4D00}"/>
              </a:ext>
            </a:extLst>
          </p:cNvPr>
          <p:cNvSpPr/>
          <p:nvPr/>
        </p:nvSpPr>
        <p:spPr>
          <a:xfrm>
            <a:off x="257175" y="1393031"/>
            <a:ext cx="6033722" cy="72866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333" dirty="0"/>
              <a:t>Load Dataset</a:t>
            </a:r>
          </a:p>
        </p:txBody>
      </p:sp>
      <p:sp>
        <p:nvSpPr>
          <p:cNvPr id="5" name="Rectangle: Rounded Corners 4">
            <a:extLst>
              <a:ext uri="{FF2B5EF4-FFF2-40B4-BE49-F238E27FC236}">
                <a16:creationId xmlns:a16="http://schemas.microsoft.com/office/drawing/2014/main" id="{4739A88B-FC35-76A2-F784-2410D142ACEC}"/>
              </a:ext>
            </a:extLst>
          </p:cNvPr>
          <p:cNvSpPr/>
          <p:nvPr/>
        </p:nvSpPr>
        <p:spPr>
          <a:xfrm>
            <a:off x="6027127" y="1393031"/>
            <a:ext cx="7174519" cy="72866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333" dirty="0"/>
              <a:t>Preprocess Data</a:t>
            </a:r>
          </a:p>
        </p:txBody>
      </p:sp>
      <p:sp>
        <p:nvSpPr>
          <p:cNvPr id="6" name="Rectangle: Rounded Corners 5">
            <a:extLst>
              <a:ext uri="{FF2B5EF4-FFF2-40B4-BE49-F238E27FC236}">
                <a16:creationId xmlns:a16="http://schemas.microsoft.com/office/drawing/2014/main" id="{1D4CF302-D91B-C2A3-DD02-1BF943318863}"/>
              </a:ext>
            </a:extLst>
          </p:cNvPr>
          <p:cNvSpPr/>
          <p:nvPr/>
        </p:nvSpPr>
        <p:spPr>
          <a:xfrm>
            <a:off x="8786813" y="2678906"/>
            <a:ext cx="3043238" cy="728663"/>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333" dirty="0"/>
              <a:t>User-Item Matrix</a:t>
            </a:r>
          </a:p>
        </p:txBody>
      </p:sp>
      <p:sp>
        <p:nvSpPr>
          <p:cNvPr id="7" name="Rectangle: Rounded Corners 6">
            <a:extLst>
              <a:ext uri="{FF2B5EF4-FFF2-40B4-BE49-F238E27FC236}">
                <a16:creationId xmlns:a16="http://schemas.microsoft.com/office/drawing/2014/main" id="{923663DA-04E8-C353-53E7-3886F0C7EC10}"/>
              </a:ext>
            </a:extLst>
          </p:cNvPr>
          <p:cNvSpPr/>
          <p:nvPr/>
        </p:nvSpPr>
        <p:spPr>
          <a:xfrm>
            <a:off x="257175" y="2678906"/>
            <a:ext cx="3043238" cy="728663"/>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333" dirty="0"/>
              <a:t>Content Features</a:t>
            </a:r>
          </a:p>
        </p:txBody>
      </p:sp>
      <p:cxnSp>
        <p:nvCxnSpPr>
          <p:cNvPr id="9" name="Straight Arrow Connector 8">
            <a:extLst>
              <a:ext uri="{FF2B5EF4-FFF2-40B4-BE49-F238E27FC236}">
                <a16:creationId xmlns:a16="http://schemas.microsoft.com/office/drawing/2014/main" id="{0A9A1622-ED3C-68D8-2F0A-FBC1CA870468}"/>
              </a:ext>
            </a:extLst>
          </p:cNvPr>
          <p:cNvCxnSpPr>
            <a:cxnSpLocks/>
            <a:stCxn id="4" idx="2"/>
            <a:endCxn id="7" idx="0"/>
          </p:cNvCxnSpPr>
          <p:nvPr/>
        </p:nvCxnSpPr>
        <p:spPr>
          <a:xfrm flipH="1">
            <a:off x="1778794" y="2121694"/>
            <a:ext cx="1495242" cy="557213"/>
          </a:xfrm>
          <a:prstGeom prst="straightConnector1">
            <a:avLst/>
          </a:prstGeom>
          <a:ln w="57150" cap="flat" cmpd="sng" algn="ctr">
            <a:solidFill>
              <a:schemeClr val="accent4"/>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Arrow Connector 9">
            <a:extLst>
              <a:ext uri="{FF2B5EF4-FFF2-40B4-BE49-F238E27FC236}">
                <a16:creationId xmlns:a16="http://schemas.microsoft.com/office/drawing/2014/main" id="{AE24ED06-067F-39E2-575D-63E548A6144F}"/>
              </a:ext>
            </a:extLst>
          </p:cNvPr>
          <p:cNvCxnSpPr>
            <a:cxnSpLocks/>
            <a:endCxn id="6" idx="0"/>
          </p:cNvCxnSpPr>
          <p:nvPr/>
        </p:nvCxnSpPr>
        <p:spPr>
          <a:xfrm>
            <a:off x="8689548" y="2121694"/>
            <a:ext cx="1618884" cy="557213"/>
          </a:xfrm>
          <a:prstGeom prst="straightConnector1">
            <a:avLst/>
          </a:prstGeom>
          <a:ln w="57150" cap="flat" cmpd="sng" algn="ctr">
            <a:solidFill>
              <a:schemeClr val="accent4"/>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44BF20EB-46C6-AF3C-3ABF-C43F0A8CB4AA}"/>
              </a:ext>
            </a:extLst>
          </p:cNvPr>
          <p:cNvCxnSpPr/>
          <p:nvPr/>
        </p:nvCxnSpPr>
        <p:spPr>
          <a:xfrm>
            <a:off x="1843088" y="3386137"/>
            <a:ext cx="0" cy="557213"/>
          </a:xfrm>
          <a:prstGeom prst="straightConnector1">
            <a:avLst/>
          </a:prstGeom>
          <a:ln w="57150" cap="flat" cmpd="sng" algn="ctr">
            <a:solidFill>
              <a:schemeClr val="accent4"/>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5354ABF3-2475-EDC7-1971-DDD2DC5EB812}"/>
              </a:ext>
            </a:extLst>
          </p:cNvPr>
          <p:cNvCxnSpPr/>
          <p:nvPr/>
        </p:nvCxnSpPr>
        <p:spPr>
          <a:xfrm>
            <a:off x="10308432" y="3407569"/>
            <a:ext cx="0" cy="557213"/>
          </a:xfrm>
          <a:prstGeom prst="straightConnector1">
            <a:avLst/>
          </a:prstGeom>
          <a:ln w="57150" cap="flat" cmpd="sng" algn="ctr">
            <a:solidFill>
              <a:schemeClr val="accent4"/>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Rectangle: Rounded Corners 12">
            <a:extLst>
              <a:ext uri="{FF2B5EF4-FFF2-40B4-BE49-F238E27FC236}">
                <a16:creationId xmlns:a16="http://schemas.microsoft.com/office/drawing/2014/main" id="{656A5B5B-D0AD-5181-CB34-950695097027}"/>
              </a:ext>
            </a:extLst>
          </p:cNvPr>
          <p:cNvSpPr/>
          <p:nvPr/>
        </p:nvSpPr>
        <p:spPr>
          <a:xfrm>
            <a:off x="6858000" y="3879056"/>
            <a:ext cx="6343647" cy="728663"/>
          </a:xfrm>
          <a:prstGeom prst="round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333" dirty="0"/>
              <a:t>Item Similarity</a:t>
            </a:r>
          </a:p>
        </p:txBody>
      </p:sp>
      <p:sp>
        <p:nvSpPr>
          <p:cNvPr id="14" name="Rectangle: Rounded Corners 13">
            <a:extLst>
              <a:ext uri="{FF2B5EF4-FFF2-40B4-BE49-F238E27FC236}">
                <a16:creationId xmlns:a16="http://schemas.microsoft.com/office/drawing/2014/main" id="{5B04B119-56E4-E29B-67B1-8FD4D3A24997}"/>
              </a:ext>
            </a:extLst>
          </p:cNvPr>
          <p:cNvSpPr/>
          <p:nvPr/>
        </p:nvSpPr>
        <p:spPr>
          <a:xfrm>
            <a:off x="257175" y="3879056"/>
            <a:ext cx="6300788" cy="728663"/>
          </a:xfrm>
          <a:prstGeom prst="round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333" dirty="0"/>
              <a:t>User Similarity</a:t>
            </a:r>
          </a:p>
        </p:txBody>
      </p:sp>
      <p:sp>
        <p:nvSpPr>
          <p:cNvPr id="15" name="Rectangle: Rounded Corners 14">
            <a:extLst>
              <a:ext uri="{FF2B5EF4-FFF2-40B4-BE49-F238E27FC236}">
                <a16:creationId xmlns:a16="http://schemas.microsoft.com/office/drawing/2014/main" id="{2883A151-F42C-7A8A-8360-4F1DF00D1672}"/>
              </a:ext>
            </a:extLst>
          </p:cNvPr>
          <p:cNvSpPr/>
          <p:nvPr/>
        </p:nvSpPr>
        <p:spPr>
          <a:xfrm>
            <a:off x="3514725" y="5164931"/>
            <a:ext cx="3043238" cy="1671638"/>
          </a:xfrm>
          <a:prstGeom prst="roundRect">
            <a:avLst/>
          </a:prstGeom>
        </p:spPr>
        <p:style>
          <a:lnRef idx="2">
            <a:schemeClr val="accent1">
              <a:shade val="15000"/>
            </a:schemeClr>
          </a:lnRef>
          <a:fillRef idx="1001">
            <a:schemeClr val="dk2"/>
          </a:fillRef>
          <a:effectRef idx="0">
            <a:schemeClr val="accent1"/>
          </a:effectRef>
          <a:fontRef idx="minor">
            <a:schemeClr val="lt1"/>
          </a:fontRef>
        </p:style>
        <p:txBody>
          <a:bodyPr rtlCol="0" anchor="ctr"/>
          <a:lstStyle/>
          <a:p>
            <a:pPr algn="ctr"/>
            <a:r>
              <a:rPr lang="en-US" sz="2333" dirty="0"/>
              <a:t>Item-based Filtering</a:t>
            </a:r>
          </a:p>
        </p:txBody>
      </p:sp>
      <p:sp>
        <p:nvSpPr>
          <p:cNvPr id="16" name="Rectangle: Rounded Corners 15">
            <a:extLst>
              <a:ext uri="{FF2B5EF4-FFF2-40B4-BE49-F238E27FC236}">
                <a16:creationId xmlns:a16="http://schemas.microsoft.com/office/drawing/2014/main" id="{8E7EDDB1-12B5-9E4E-B0D4-1A8F29617261}"/>
              </a:ext>
            </a:extLst>
          </p:cNvPr>
          <p:cNvSpPr/>
          <p:nvPr/>
        </p:nvSpPr>
        <p:spPr>
          <a:xfrm>
            <a:off x="257175" y="5164931"/>
            <a:ext cx="3043238" cy="1671638"/>
          </a:xfrm>
          <a:prstGeom prst="roundRect">
            <a:avLst/>
          </a:prstGeom>
        </p:spPr>
        <p:style>
          <a:lnRef idx="2">
            <a:schemeClr val="accent1">
              <a:shade val="15000"/>
            </a:schemeClr>
          </a:lnRef>
          <a:fillRef idx="1001">
            <a:schemeClr val="dk2"/>
          </a:fillRef>
          <a:effectRef idx="0">
            <a:schemeClr val="accent1"/>
          </a:effectRef>
          <a:fontRef idx="minor">
            <a:schemeClr val="lt1"/>
          </a:fontRef>
        </p:style>
        <p:txBody>
          <a:bodyPr rtlCol="0" anchor="ctr"/>
          <a:lstStyle/>
          <a:p>
            <a:pPr algn="ctr"/>
            <a:r>
              <a:rPr lang="en-US" sz="2333" dirty="0"/>
              <a:t>User-based Filtering</a:t>
            </a:r>
          </a:p>
        </p:txBody>
      </p:sp>
      <p:sp>
        <p:nvSpPr>
          <p:cNvPr id="17" name="Rectangle: Rounded Corners 16">
            <a:extLst>
              <a:ext uri="{FF2B5EF4-FFF2-40B4-BE49-F238E27FC236}">
                <a16:creationId xmlns:a16="http://schemas.microsoft.com/office/drawing/2014/main" id="{B37FC005-07C4-1FDA-760A-20BBB8FF8F51}"/>
              </a:ext>
            </a:extLst>
          </p:cNvPr>
          <p:cNvSpPr/>
          <p:nvPr/>
        </p:nvSpPr>
        <p:spPr>
          <a:xfrm>
            <a:off x="10158412" y="5164931"/>
            <a:ext cx="3043238" cy="1671638"/>
          </a:xfrm>
          <a:prstGeom prst="roundRect">
            <a:avLst/>
          </a:prstGeom>
        </p:spPr>
        <p:style>
          <a:lnRef idx="2">
            <a:schemeClr val="accent1">
              <a:shade val="15000"/>
            </a:schemeClr>
          </a:lnRef>
          <a:fillRef idx="1001">
            <a:schemeClr val="dk2"/>
          </a:fillRef>
          <a:effectRef idx="0">
            <a:schemeClr val="accent1"/>
          </a:effectRef>
          <a:fontRef idx="minor">
            <a:schemeClr val="lt1"/>
          </a:fontRef>
        </p:style>
        <p:txBody>
          <a:bodyPr rtlCol="0" anchor="ctr"/>
          <a:lstStyle/>
          <a:p>
            <a:pPr algn="ctr"/>
            <a:r>
              <a:rPr lang="en-US" sz="2333" dirty="0"/>
              <a:t>Hybrid Approach </a:t>
            </a:r>
          </a:p>
        </p:txBody>
      </p:sp>
      <p:sp>
        <p:nvSpPr>
          <p:cNvPr id="18" name="Rectangle: Rounded Corners 17">
            <a:extLst>
              <a:ext uri="{FF2B5EF4-FFF2-40B4-BE49-F238E27FC236}">
                <a16:creationId xmlns:a16="http://schemas.microsoft.com/office/drawing/2014/main" id="{A6608548-B881-CA87-1D1F-2B62A41B55AD}"/>
              </a:ext>
            </a:extLst>
          </p:cNvPr>
          <p:cNvSpPr/>
          <p:nvPr/>
        </p:nvSpPr>
        <p:spPr>
          <a:xfrm>
            <a:off x="6900862" y="5164931"/>
            <a:ext cx="3043238" cy="1671638"/>
          </a:xfrm>
          <a:prstGeom prst="roundRect">
            <a:avLst/>
          </a:prstGeom>
        </p:spPr>
        <p:style>
          <a:lnRef idx="2">
            <a:schemeClr val="accent1">
              <a:shade val="15000"/>
            </a:schemeClr>
          </a:lnRef>
          <a:fillRef idx="1001">
            <a:schemeClr val="dk2"/>
          </a:fillRef>
          <a:effectRef idx="0">
            <a:schemeClr val="accent1"/>
          </a:effectRef>
          <a:fontRef idx="minor">
            <a:schemeClr val="lt1"/>
          </a:fontRef>
        </p:style>
        <p:txBody>
          <a:bodyPr rtlCol="0" anchor="ctr"/>
          <a:lstStyle/>
          <a:p>
            <a:pPr algn="ctr"/>
            <a:r>
              <a:rPr lang="en-US" sz="2333" dirty="0"/>
              <a:t>Content-based Filtering</a:t>
            </a:r>
          </a:p>
        </p:txBody>
      </p:sp>
      <p:sp>
        <p:nvSpPr>
          <p:cNvPr id="22" name="Rectangle 21">
            <a:extLst>
              <a:ext uri="{FF2B5EF4-FFF2-40B4-BE49-F238E27FC236}">
                <a16:creationId xmlns:a16="http://schemas.microsoft.com/office/drawing/2014/main" id="{22808CC1-E46E-0AF7-45DE-155DA4C999B6}"/>
              </a:ext>
            </a:extLst>
          </p:cNvPr>
          <p:cNvSpPr/>
          <p:nvPr/>
        </p:nvSpPr>
        <p:spPr>
          <a:xfrm>
            <a:off x="395654" y="7431698"/>
            <a:ext cx="12805992" cy="44840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333" dirty="0"/>
              <a:t>Display Recommendations</a:t>
            </a:r>
          </a:p>
        </p:txBody>
      </p:sp>
      <p:cxnSp>
        <p:nvCxnSpPr>
          <p:cNvPr id="23" name="Straight Arrow Connector 22">
            <a:extLst>
              <a:ext uri="{FF2B5EF4-FFF2-40B4-BE49-F238E27FC236}">
                <a16:creationId xmlns:a16="http://schemas.microsoft.com/office/drawing/2014/main" id="{36EDD648-DAE1-A14C-0B9C-98F7C09BBCF1}"/>
              </a:ext>
            </a:extLst>
          </p:cNvPr>
          <p:cNvCxnSpPr/>
          <p:nvPr/>
        </p:nvCxnSpPr>
        <p:spPr>
          <a:xfrm>
            <a:off x="1778794" y="4607719"/>
            <a:ext cx="0" cy="557213"/>
          </a:xfrm>
          <a:prstGeom prst="straightConnector1">
            <a:avLst/>
          </a:prstGeom>
          <a:ln w="57150" cap="flat" cmpd="sng" algn="ctr">
            <a:solidFill>
              <a:schemeClr val="accent4"/>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420794F8-0E00-C8FB-5FA9-0DAEF90126B8}"/>
              </a:ext>
            </a:extLst>
          </p:cNvPr>
          <p:cNvCxnSpPr/>
          <p:nvPr/>
        </p:nvCxnSpPr>
        <p:spPr>
          <a:xfrm>
            <a:off x="5155040" y="4607719"/>
            <a:ext cx="0" cy="557213"/>
          </a:xfrm>
          <a:prstGeom prst="straightConnector1">
            <a:avLst/>
          </a:prstGeom>
          <a:ln w="57150" cap="flat" cmpd="sng" algn="ctr">
            <a:solidFill>
              <a:schemeClr val="accent4"/>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0A8A3D4E-C6CC-1AAB-2266-A148FC7FBCF6}"/>
              </a:ext>
            </a:extLst>
          </p:cNvPr>
          <p:cNvCxnSpPr/>
          <p:nvPr/>
        </p:nvCxnSpPr>
        <p:spPr>
          <a:xfrm>
            <a:off x="8557664" y="4607719"/>
            <a:ext cx="0" cy="557213"/>
          </a:xfrm>
          <a:prstGeom prst="straightConnector1">
            <a:avLst/>
          </a:prstGeom>
          <a:ln w="57150" cap="flat" cmpd="sng" algn="ctr">
            <a:solidFill>
              <a:schemeClr val="accent4"/>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0C89F7CE-26F6-7807-4DBD-A3FCD1C6799D}"/>
              </a:ext>
            </a:extLst>
          </p:cNvPr>
          <p:cNvCxnSpPr/>
          <p:nvPr/>
        </p:nvCxnSpPr>
        <p:spPr>
          <a:xfrm>
            <a:off x="11933910" y="4607719"/>
            <a:ext cx="0" cy="557213"/>
          </a:xfrm>
          <a:prstGeom prst="straightConnector1">
            <a:avLst/>
          </a:prstGeom>
          <a:ln w="57150" cap="flat" cmpd="sng" algn="ctr">
            <a:solidFill>
              <a:schemeClr val="accent4"/>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B948959F-4D3E-415B-96F6-D4A4ECA57F60}"/>
              </a:ext>
            </a:extLst>
          </p:cNvPr>
          <p:cNvCxnSpPr/>
          <p:nvPr/>
        </p:nvCxnSpPr>
        <p:spPr>
          <a:xfrm>
            <a:off x="1950244" y="6862941"/>
            <a:ext cx="0" cy="557213"/>
          </a:xfrm>
          <a:prstGeom prst="straightConnector1">
            <a:avLst/>
          </a:prstGeom>
          <a:ln w="57150" cap="flat" cmpd="sng" algn="ctr">
            <a:solidFill>
              <a:schemeClr val="accent4"/>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32351EF2-2D56-2ED6-E08B-3836F0C88735}"/>
              </a:ext>
            </a:extLst>
          </p:cNvPr>
          <p:cNvCxnSpPr/>
          <p:nvPr/>
        </p:nvCxnSpPr>
        <p:spPr>
          <a:xfrm>
            <a:off x="5326490" y="6862941"/>
            <a:ext cx="0" cy="557213"/>
          </a:xfrm>
          <a:prstGeom prst="straightConnector1">
            <a:avLst/>
          </a:prstGeom>
          <a:ln w="57150" cap="flat" cmpd="sng" algn="ctr">
            <a:solidFill>
              <a:schemeClr val="accent4"/>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a16="http://schemas.microsoft.com/office/drawing/2014/main" id="{E199CAB6-BC66-036D-D1BC-005D204B0EB0}"/>
              </a:ext>
            </a:extLst>
          </p:cNvPr>
          <p:cNvCxnSpPr/>
          <p:nvPr/>
        </p:nvCxnSpPr>
        <p:spPr>
          <a:xfrm>
            <a:off x="8729114" y="6862941"/>
            <a:ext cx="0" cy="557213"/>
          </a:xfrm>
          <a:prstGeom prst="straightConnector1">
            <a:avLst/>
          </a:prstGeom>
          <a:ln w="57150" cap="flat" cmpd="sng" algn="ctr">
            <a:solidFill>
              <a:schemeClr val="accent4"/>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2E9548E8-7107-8080-BD56-EDE30CD14841}"/>
              </a:ext>
            </a:extLst>
          </p:cNvPr>
          <p:cNvCxnSpPr/>
          <p:nvPr/>
        </p:nvCxnSpPr>
        <p:spPr>
          <a:xfrm>
            <a:off x="12105360" y="6862941"/>
            <a:ext cx="0" cy="557213"/>
          </a:xfrm>
          <a:prstGeom prst="straightConnector1">
            <a:avLst/>
          </a:prstGeom>
          <a:ln w="57150" cap="flat" cmpd="sng" algn="ctr">
            <a:solidFill>
              <a:schemeClr val="accent4"/>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3" name="Arrow: Left-Right 32">
            <a:extLst>
              <a:ext uri="{FF2B5EF4-FFF2-40B4-BE49-F238E27FC236}">
                <a16:creationId xmlns:a16="http://schemas.microsoft.com/office/drawing/2014/main" id="{DBBAA7BB-1046-045F-1392-C3BD998F8F7D}"/>
              </a:ext>
            </a:extLst>
          </p:cNvPr>
          <p:cNvSpPr/>
          <p:nvPr/>
        </p:nvSpPr>
        <p:spPr>
          <a:xfrm>
            <a:off x="3300413" y="2805845"/>
            <a:ext cx="5486401" cy="527538"/>
          </a:xfrm>
          <a:prstGeom prst="lef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333" dirty="0"/>
              <a:t>Data Loading and Preprocessing </a:t>
            </a:r>
          </a:p>
        </p:txBody>
      </p:sp>
      <p:sp>
        <p:nvSpPr>
          <p:cNvPr id="34" name="Arrow: Left-Right 33">
            <a:extLst>
              <a:ext uri="{FF2B5EF4-FFF2-40B4-BE49-F238E27FC236}">
                <a16:creationId xmlns:a16="http://schemas.microsoft.com/office/drawing/2014/main" id="{1132B18C-9379-2E2C-5C6A-45595AFC6E1A}"/>
              </a:ext>
            </a:extLst>
          </p:cNvPr>
          <p:cNvSpPr/>
          <p:nvPr/>
        </p:nvSpPr>
        <p:spPr>
          <a:xfrm>
            <a:off x="4400004" y="3985389"/>
            <a:ext cx="4660470" cy="527538"/>
          </a:xfrm>
          <a:prstGeom prst="lef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333" dirty="0"/>
              <a:t>Similarity Calculations</a:t>
            </a:r>
          </a:p>
        </p:txBody>
      </p:sp>
      <p:sp>
        <p:nvSpPr>
          <p:cNvPr id="35" name="Arrow: Left-Right 34">
            <a:extLst>
              <a:ext uri="{FF2B5EF4-FFF2-40B4-BE49-F238E27FC236}">
                <a16:creationId xmlns:a16="http://schemas.microsoft.com/office/drawing/2014/main" id="{BF66E11F-47C4-B60E-B9D0-7AE36741A80A}"/>
              </a:ext>
            </a:extLst>
          </p:cNvPr>
          <p:cNvSpPr/>
          <p:nvPr/>
        </p:nvSpPr>
        <p:spPr>
          <a:xfrm>
            <a:off x="646235" y="5226758"/>
            <a:ext cx="12080625" cy="527538"/>
          </a:xfrm>
          <a:prstGeom prst="lef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333" dirty="0"/>
              <a:t>Recommendation Algorithms </a:t>
            </a:r>
          </a:p>
        </p:txBody>
      </p:sp>
      <p:sp>
        <p:nvSpPr>
          <p:cNvPr id="37" name="Arrow: Left-Right 36">
            <a:extLst>
              <a:ext uri="{FF2B5EF4-FFF2-40B4-BE49-F238E27FC236}">
                <a16:creationId xmlns:a16="http://schemas.microsoft.com/office/drawing/2014/main" id="{55FCD1BB-E106-03F8-AA43-BBBA957D001F}"/>
              </a:ext>
            </a:extLst>
          </p:cNvPr>
          <p:cNvSpPr/>
          <p:nvPr/>
        </p:nvSpPr>
        <p:spPr>
          <a:xfrm>
            <a:off x="4400004" y="7022862"/>
            <a:ext cx="4660470" cy="527538"/>
          </a:xfrm>
          <a:prstGeom prst="lef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333" dirty="0"/>
              <a:t>Recommendations Output</a:t>
            </a:r>
          </a:p>
        </p:txBody>
      </p:sp>
      <p:sp>
        <p:nvSpPr>
          <p:cNvPr id="41" name="Title 40">
            <a:extLst>
              <a:ext uri="{FF2B5EF4-FFF2-40B4-BE49-F238E27FC236}">
                <a16:creationId xmlns:a16="http://schemas.microsoft.com/office/drawing/2014/main" id="{A68B2478-7054-E991-9A3C-44B8DB2C42A2}"/>
              </a:ext>
            </a:extLst>
          </p:cNvPr>
          <p:cNvSpPr>
            <a:spLocks noGrp="1"/>
          </p:cNvSpPr>
          <p:nvPr>
            <p:ph type="title"/>
          </p:nvPr>
        </p:nvSpPr>
        <p:spPr>
          <a:xfrm>
            <a:off x="257175" y="588884"/>
            <a:ext cx="11830050" cy="709355"/>
          </a:xfrm>
        </p:spPr>
        <p:txBody>
          <a:bodyPr>
            <a:normAutofit fontScale="90000"/>
          </a:bodyPr>
          <a:lstStyle/>
          <a:p>
            <a:r>
              <a:rPr lang="en-US" b="1" dirty="0"/>
              <a:t>Framework Development </a:t>
            </a:r>
          </a:p>
        </p:txBody>
      </p:sp>
    </p:spTree>
    <p:extLst>
      <p:ext uri="{BB962C8B-B14F-4D97-AF65-F5344CB8AC3E}">
        <p14:creationId xmlns:p14="http://schemas.microsoft.com/office/powerpoint/2010/main" val="2849972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ppt_x"/>
                                          </p:val>
                                        </p:tav>
                                        <p:tav tm="100000">
                                          <p:val>
                                            <p:strVal val="#ppt_x"/>
                                          </p:val>
                                        </p:tav>
                                      </p:tavLst>
                                    </p:anim>
                                    <p:anim calcmode="lin" valueType="num">
                                      <p:cBhvr additive="base">
                                        <p:cTn id="32" dur="500" fill="hold"/>
                                        <p:tgtEl>
                                          <p:spTgt spid="3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ppt_x"/>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additive="base">
                                        <p:cTn id="55" dur="500" fill="hold"/>
                                        <p:tgtEl>
                                          <p:spTgt spid="34"/>
                                        </p:tgtEl>
                                        <p:attrNameLst>
                                          <p:attrName>ppt_x</p:attrName>
                                        </p:attrNameLst>
                                      </p:cBhvr>
                                      <p:tavLst>
                                        <p:tav tm="0">
                                          <p:val>
                                            <p:strVal val="#ppt_x"/>
                                          </p:val>
                                        </p:tav>
                                        <p:tav tm="100000">
                                          <p:val>
                                            <p:strVal val="#ppt_x"/>
                                          </p:val>
                                        </p:tav>
                                      </p:tavLst>
                                    </p:anim>
                                    <p:anim calcmode="lin" valueType="num">
                                      <p:cBhvr additive="base">
                                        <p:cTn id="56" dur="500" fill="hold"/>
                                        <p:tgtEl>
                                          <p:spTgt spid="3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additive="base">
                                        <p:cTn id="59" dur="500" fill="hold"/>
                                        <p:tgtEl>
                                          <p:spTgt spid="13"/>
                                        </p:tgtEl>
                                        <p:attrNameLst>
                                          <p:attrName>ppt_x</p:attrName>
                                        </p:attrNameLst>
                                      </p:cBhvr>
                                      <p:tavLst>
                                        <p:tav tm="0">
                                          <p:val>
                                            <p:strVal val="#ppt_x"/>
                                          </p:val>
                                        </p:tav>
                                        <p:tav tm="100000">
                                          <p:val>
                                            <p:strVal val="#ppt_x"/>
                                          </p:val>
                                        </p:tav>
                                      </p:tavLst>
                                    </p:anim>
                                    <p:anim calcmode="lin" valueType="num">
                                      <p:cBhvr additive="base">
                                        <p:cTn id="6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1000"/>
                                        <p:tgtEl>
                                          <p:spTgt spid="23"/>
                                        </p:tgtEl>
                                      </p:cBhvr>
                                    </p:animEffect>
                                    <p:anim calcmode="lin" valueType="num">
                                      <p:cBhvr>
                                        <p:cTn id="66" dur="1000" fill="hold"/>
                                        <p:tgtEl>
                                          <p:spTgt spid="23"/>
                                        </p:tgtEl>
                                        <p:attrNameLst>
                                          <p:attrName>ppt_x</p:attrName>
                                        </p:attrNameLst>
                                      </p:cBhvr>
                                      <p:tavLst>
                                        <p:tav tm="0">
                                          <p:val>
                                            <p:strVal val="#ppt_x"/>
                                          </p:val>
                                        </p:tav>
                                        <p:tav tm="100000">
                                          <p:val>
                                            <p:strVal val="#ppt_x"/>
                                          </p:val>
                                        </p:tav>
                                      </p:tavLst>
                                    </p:anim>
                                    <p:anim calcmode="lin" valueType="num">
                                      <p:cBhvr>
                                        <p:cTn id="67" dur="1000" fill="hold"/>
                                        <p:tgtEl>
                                          <p:spTgt spid="23"/>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fade">
                                      <p:cBhvr>
                                        <p:cTn id="70" dur="1000"/>
                                        <p:tgtEl>
                                          <p:spTgt spid="24"/>
                                        </p:tgtEl>
                                      </p:cBhvr>
                                    </p:animEffect>
                                    <p:anim calcmode="lin" valueType="num">
                                      <p:cBhvr>
                                        <p:cTn id="71" dur="1000" fill="hold"/>
                                        <p:tgtEl>
                                          <p:spTgt spid="24"/>
                                        </p:tgtEl>
                                        <p:attrNameLst>
                                          <p:attrName>ppt_x</p:attrName>
                                        </p:attrNameLst>
                                      </p:cBhvr>
                                      <p:tavLst>
                                        <p:tav tm="0">
                                          <p:val>
                                            <p:strVal val="#ppt_x"/>
                                          </p:val>
                                        </p:tav>
                                        <p:tav tm="100000">
                                          <p:val>
                                            <p:strVal val="#ppt_x"/>
                                          </p:val>
                                        </p:tav>
                                      </p:tavLst>
                                    </p:anim>
                                    <p:anim calcmode="lin" valueType="num">
                                      <p:cBhvr>
                                        <p:cTn id="72" dur="1000" fill="hold"/>
                                        <p:tgtEl>
                                          <p:spTgt spid="24"/>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1000"/>
                                        <p:tgtEl>
                                          <p:spTgt spid="25"/>
                                        </p:tgtEl>
                                      </p:cBhvr>
                                    </p:animEffect>
                                    <p:anim calcmode="lin" valueType="num">
                                      <p:cBhvr>
                                        <p:cTn id="76" dur="1000" fill="hold"/>
                                        <p:tgtEl>
                                          <p:spTgt spid="25"/>
                                        </p:tgtEl>
                                        <p:attrNameLst>
                                          <p:attrName>ppt_x</p:attrName>
                                        </p:attrNameLst>
                                      </p:cBhvr>
                                      <p:tavLst>
                                        <p:tav tm="0">
                                          <p:val>
                                            <p:strVal val="#ppt_x"/>
                                          </p:val>
                                        </p:tav>
                                        <p:tav tm="100000">
                                          <p:val>
                                            <p:strVal val="#ppt_x"/>
                                          </p:val>
                                        </p:tav>
                                      </p:tavLst>
                                    </p:anim>
                                    <p:anim calcmode="lin" valueType="num">
                                      <p:cBhvr>
                                        <p:cTn id="77" dur="1000" fill="hold"/>
                                        <p:tgtEl>
                                          <p:spTgt spid="25"/>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fade">
                                      <p:cBhvr>
                                        <p:cTn id="80" dur="1000"/>
                                        <p:tgtEl>
                                          <p:spTgt spid="26"/>
                                        </p:tgtEl>
                                      </p:cBhvr>
                                    </p:animEffect>
                                    <p:anim calcmode="lin" valueType="num">
                                      <p:cBhvr>
                                        <p:cTn id="81" dur="1000" fill="hold"/>
                                        <p:tgtEl>
                                          <p:spTgt spid="26"/>
                                        </p:tgtEl>
                                        <p:attrNameLst>
                                          <p:attrName>ppt_x</p:attrName>
                                        </p:attrNameLst>
                                      </p:cBhvr>
                                      <p:tavLst>
                                        <p:tav tm="0">
                                          <p:val>
                                            <p:strVal val="#ppt_x"/>
                                          </p:val>
                                        </p:tav>
                                        <p:tav tm="100000">
                                          <p:val>
                                            <p:strVal val="#ppt_x"/>
                                          </p:val>
                                        </p:tav>
                                      </p:tavLst>
                                    </p:anim>
                                    <p:anim calcmode="lin" valueType="num">
                                      <p:cBhvr>
                                        <p:cTn id="8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fade">
                                      <p:cBhvr>
                                        <p:cTn id="87" dur="1000"/>
                                        <p:tgtEl>
                                          <p:spTgt spid="35"/>
                                        </p:tgtEl>
                                      </p:cBhvr>
                                    </p:animEffect>
                                    <p:anim calcmode="lin" valueType="num">
                                      <p:cBhvr>
                                        <p:cTn id="88" dur="1000" fill="hold"/>
                                        <p:tgtEl>
                                          <p:spTgt spid="35"/>
                                        </p:tgtEl>
                                        <p:attrNameLst>
                                          <p:attrName>ppt_x</p:attrName>
                                        </p:attrNameLst>
                                      </p:cBhvr>
                                      <p:tavLst>
                                        <p:tav tm="0">
                                          <p:val>
                                            <p:strVal val="#ppt_x"/>
                                          </p:val>
                                        </p:tav>
                                        <p:tav tm="100000">
                                          <p:val>
                                            <p:strVal val="#ppt_x"/>
                                          </p:val>
                                        </p:tav>
                                      </p:tavLst>
                                    </p:anim>
                                    <p:anim calcmode="lin" valueType="num">
                                      <p:cBhvr>
                                        <p:cTn id="89" dur="1000" fill="hold"/>
                                        <p:tgtEl>
                                          <p:spTgt spid="35"/>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16"/>
                                        </p:tgtEl>
                                        <p:attrNameLst>
                                          <p:attrName>style.visibility</p:attrName>
                                        </p:attrNameLst>
                                      </p:cBhvr>
                                      <p:to>
                                        <p:strVal val="visible"/>
                                      </p:to>
                                    </p:set>
                                    <p:animEffect transition="in" filter="fade">
                                      <p:cBhvr>
                                        <p:cTn id="92" dur="1000"/>
                                        <p:tgtEl>
                                          <p:spTgt spid="16"/>
                                        </p:tgtEl>
                                      </p:cBhvr>
                                    </p:animEffect>
                                    <p:anim calcmode="lin" valueType="num">
                                      <p:cBhvr>
                                        <p:cTn id="93" dur="1000" fill="hold"/>
                                        <p:tgtEl>
                                          <p:spTgt spid="16"/>
                                        </p:tgtEl>
                                        <p:attrNameLst>
                                          <p:attrName>ppt_x</p:attrName>
                                        </p:attrNameLst>
                                      </p:cBhvr>
                                      <p:tavLst>
                                        <p:tav tm="0">
                                          <p:val>
                                            <p:strVal val="#ppt_x"/>
                                          </p:val>
                                        </p:tav>
                                        <p:tav tm="100000">
                                          <p:val>
                                            <p:strVal val="#ppt_x"/>
                                          </p:val>
                                        </p:tav>
                                      </p:tavLst>
                                    </p:anim>
                                    <p:anim calcmode="lin" valueType="num">
                                      <p:cBhvr>
                                        <p:cTn id="94" dur="1000" fill="hold"/>
                                        <p:tgtEl>
                                          <p:spTgt spid="16"/>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15"/>
                                        </p:tgtEl>
                                        <p:attrNameLst>
                                          <p:attrName>style.visibility</p:attrName>
                                        </p:attrNameLst>
                                      </p:cBhvr>
                                      <p:to>
                                        <p:strVal val="visible"/>
                                      </p:to>
                                    </p:set>
                                    <p:animEffect transition="in" filter="fade">
                                      <p:cBhvr>
                                        <p:cTn id="97" dur="1000"/>
                                        <p:tgtEl>
                                          <p:spTgt spid="15"/>
                                        </p:tgtEl>
                                      </p:cBhvr>
                                    </p:animEffect>
                                    <p:anim calcmode="lin" valueType="num">
                                      <p:cBhvr>
                                        <p:cTn id="98" dur="1000" fill="hold"/>
                                        <p:tgtEl>
                                          <p:spTgt spid="15"/>
                                        </p:tgtEl>
                                        <p:attrNameLst>
                                          <p:attrName>ppt_x</p:attrName>
                                        </p:attrNameLst>
                                      </p:cBhvr>
                                      <p:tavLst>
                                        <p:tav tm="0">
                                          <p:val>
                                            <p:strVal val="#ppt_x"/>
                                          </p:val>
                                        </p:tav>
                                        <p:tav tm="100000">
                                          <p:val>
                                            <p:strVal val="#ppt_x"/>
                                          </p:val>
                                        </p:tav>
                                      </p:tavLst>
                                    </p:anim>
                                    <p:anim calcmode="lin" valueType="num">
                                      <p:cBhvr>
                                        <p:cTn id="99" dur="1000" fill="hold"/>
                                        <p:tgtEl>
                                          <p:spTgt spid="15"/>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18"/>
                                        </p:tgtEl>
                                        <p:attrNameLst>
                                          <p:attrName>style.visibility</p:attrName>
                                        </p:attrNameLst>
                                      </p:cBhvr>
                                      <p:to>
                                        <p:strVal val="visible"/>
                                      </p:to>
                                    </p:set>
                                    <p:animEffect transition="in" filter="fade">
                                      <p:cBhvr>
                                        <p:cTn id="102" dur="1000"/>
                                        <p:tgtEl>
                                          <p:spTgt spid="18"/>
                                        </p:tgtEl>
                                      </p:cBhvr>
                                    </p:animEffect>
                                    <p:anim calcmode="lin" valueType="num">
                                      <p:cBhvr>
                                        <p:cTn id="103" dur="1000" fill="hold"/>
                                        <p:tgtEl>
                                          <p:spTgt spid="18"/>
                                        </p:tgtEl>
                                        <p:attrNameLst>
                                          <p:attrName>ppt_x</p:attrName>
                                        </p:attrNameLst>
                                      </p:cBhvr>
                                      <p:tavLst>
                                        <p:tav tm="0">
                                          <p:val>
                                            <p:strVal val="#ppt_x"/>
                                          </p:val>
                                        </p:tav>
                                        <p:tav tm="100000">
                                          <p:val>
                                            <p:strVal val="#ppt_x"/>
                                          </p:val>
                                        </p:tav>
                                      </p:tavLst>
                                    </p:anim>
                                    <p:anim calcmode="lin" valueType="num">
                                      <p:cBhvr>
                                        <p:cTn id="104" dur="1000" fill="hold"/>
                                        <p:tgtEl>
                                          <p:spTgt spid="18"/>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17"/>
                                        </p:tgtEl>
                                        <p:attrNameLst>
                                          <p:attrName>style.visibility</p:attrName>
                                        </p:attrNameLst>
                                      </p:cBhvr>
                                      <p:to>
                                        <p:strVal val="visible"/>
                                      </p:to>
                                    </p:set>
                                    <p:animEffect transition="in" filter="fade">
                                      <p:cBhvr>
                                        <p:cTn id="107" dur="1000"/>
                                        <p:tgtEl>
                                          <p:spTgt spid="17"/>
                                        </p:tgtEl>
                                      </p:cBhvr>
                                    </p:animEffect>
                                    <p:anim calcmode="lin" valueType="num">
                                      <p:cBhvr>
                                        <p:cTn id="108" dur="1000" fill="hold"/>
                                        <p:tgtEl>
                                          <p:spTgt spid="17"/>
                                        </p:tgtEl>
                                        <p:attrNameLst>
                                          <p:attrName>ppt_x</p:attrName>
                                        </p:attrNameLst>
                                      </p:cBhvr>
                                      <p:tavLst>
                                        <p:tav tm="0">
                                          <p:val>
                                            <p:strVal val="#ppt_x"/>
                                          </p:val>
                                        </p:tav>
                                        <p:tav tm="100000">
                                          <p:val>
                                            <p:strVal val="#ppt_x"/>
                                          </p:val>
                                        </p:tav>
                                      </p:tavLst>
                                    </p:anim>
                                    <p:anim calcmode="lin" valueType="num">
                                      <p:cBhvr>
                                        <p:cTn id="10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2" presetClass="entr" presetSubtype="4" fill="hold" nodeType="clickEffect">
                                  <p:stCondLst>
                                    <p:cond delay="0"/>
                                  </p:stCondLst>
                                  <p:childTnLst>
                                    <p:set>
                                      <p:cBhvr>
                                        <p:cTn id="113" dur="1" fill="hold">
                                          <p:stCondLst>
                                            <p:cond delay="0"/>
                                          </p:stCondLst>
                                        </p:cTn>
                                        <p:tgtEl>
                                          <p:spTgt spid="27"/>
                                        </p:tgtEl>
                                        <p:attrNameLst>
                                          <p:attrName>style.visibility</p:attrName>
                                        </p:attrNameLst>
                                      </p:cBhvr>
                                      <p:to>
                                        <p:strVal val="visible"/>
                                      </p:to>
                                    </p:set>
                                    <p:anim calcmode="lin" valueType="num">
                                      <p:cBhvr additive="base">
                                        <p:cTn id="114" dur="500" fill="hold"/>
                                        <p:tgtEl>
                                          <p:spTgt spid="27"/>
                                        </p:tgtEl>
                                        <p:attrNameLst>
                                          <p:attrName>ppt_x</p:attrName>
                                        </p:attrNameLst>
                                      </p:cBhvr>
                                      <p:tavLst>
                                        <p:tav tm="0">
                                          <p:val>
                                            <p:strVal val="#ppt_x"/>
                                          </p:val>
                                        </p:tav>
                                        <p:tav tm="100000">
                                          <p:val>
                                            <p:strVal val="#ppt_x"/>
                                          </p:val>
                                        </p:tav>
                                      </p:tavLst>
                                    </p:anim>
                                    <p:anim calcmode="lin" valueType="num">
                                      <p:cBhvr additive="base">
                                        <p:cTn id="115" dur="500" fill="hold"/>
                                        <p:tgtEl>
                                          <p:spTgt spid="27"/>
                                        </p:tgtEl>
                                        <p:attrNameLst>
                                          <p:attrName>ppt_y</p:attrName>
                                        </p:attrNameLst>
                                      </p:cBhvr>
                                      <p:tavLst>
                                        <p:tav tm="0">
                                          <p:val>
                                            <p:strVal val="1+#ppt_h/2"/>
                                          </p:val>
                                        </p:tav>
                                        <p:tav tm="100000">
                                          <p:val>
                                            <p:strVal val="#ppt_y"/>
                                          </p:val>
                                        </p:tav>
                                      </p:tavLst>
                                    </p:anim>
                                  </p:childTnLst>
                                </p:cTn>
                              </p:par>
                              <p:par>
                                <p:cTn id="116" presetID="2" presetClass="entr" presetSubtype="4" fill="hold" nodeType="withEffect">
                                  <p:stCondLst>
                                    <p:cond delay="0"/>
                                  </p:stCondLst>
                                  <p:childTnLst>
                                    <p:set>
                                      <p:cBhvr>
                                        <p:cTn id="117" dur="1" fill="hold">
                                          <p:stCondLst>
                                            <p:cond delay="0"/>
                                          </p:stCondLst>
                                        </p:cTn>
                                        <p:tgtEl>
                                          <p:spTgt spid="28"/>
                                        </p:tgtEl>
                                        <p:attrNameLst>
                                          <p:attrName>style.visibility</p:attrName>
                                        </p:attrNameLst>
                                      </p:cBhvr>
                                      <p:to>
                                        <p:strVal val="visible"/>
                                      </p:to>
                                    </p:set>
                                    <p:anim calcmode="lin" valueType="num">
                                      <p:cBhvr additive="base">
                                        <p:cTn id="118" dur="500" fill="hold"/>
                                        <p:tgtEl>
                                          <p:spTgt spid="28"/>
                                        </p:tgtEl>
                                        <p:attrNameLst>
                                          <p:attrName>ppt_x</p:attrName>
                                        </p:attrNameLst>
                                      </p:cBhvr>
                                      <p:tavLst>
                                        <p:tav tm="0">
                                          <p:val>
                                            <p:strVal val="#ppt_x"/>
                                          </p:val>
                                        </p:tav>
                                        <p:tav tm="100000">
                                          <p:val>
                                            <p:strVal val="#ppt_x"/>
                                          </p:val>
                                        </p:tav>
                                      </p:tavLst>
                                    </p:anim>
                                    <p:anim calcmode="lin" valueType="num">
                                      <p:cBhvr additive="base">
                                        <p:cTn id="119" dur="500" fill="hold"/>
                                        <p:tgtEl>
                                          <p:spTgt spid="28"/>
                                        </p:tgtEl>
                                        <p:attrNameLst>
                                          <p:attrName>ppt_y</p:attrName>
                                        </p:attrNameLst>
                                      </p:cBhvr>
                                      <p:tavLst>
                                        <p:tav tm="0">
                                          <p:val>
                                            <p:strVal val="1+#ppt_h/2"/>
                                          </p:val>
                                        </p:tav>
                                        <p:tav tm="100000">
                                          <p:val>
                                            <p:strVal val="#ppt_y"/>
                                          </p:val>
                                        </p:tav>
                                      </p:tavLst>
                                    </p:anim>
                                  </p:childTnLst>
                                </p:cTn>
                              </p:par>
                              <p:par>
                                <p:cTn id="120" presetID="2" presetClass="entr" presetSubtype="4" fill="hold" nodeType="withEffect">
                                  <p:stCondLst>
                                    <p:cond delay="0"/>
                                  </p:stCondLst>
                                  <p:childTnLst>
                                    <p:set>
                                      <p:cBhvr>
                                        <p:cTn id="121" dur="1" fill="hold">
                                          <p:stCondLst>
                                            <p:cond delay="0"/>
                                          </p:stCondLst>
                                        </p:cTn>
                                        <p:tgtEl>
                                          <p:spTgt spid="29"/>
                                        </p:tgtEl>
                                        <p:attrNameLst>
                                          <p:attrName>style.visibility</p:attrName>
                                        </p:attrNameLst>
                                      </p:cBhvr>
                                      <p:to>
                                        <p:strVal val="visible"/>
                                      </p:to>
                                    </p:set>
                                    <p:anim calcmode="lin" valueType="num">
                                      <p:cBhvr additive="base">
                                        <p:cTn id="122" dur="500" fill="hold"/>
                                        <p:tgtEl>
                                          <p:spTgt spid="29"/>
                                        </p:tgtEl>
                                        <p:attrNameLst>
                                          <p:attrName>ppt_x</p:attrName>
                                        </p:attrNameLst>
                                      </p:cBhvr>
                                      <p:tavLst>
                                        <p:tav tm="0">
                                          <p:val>
                                            <p:strVal val="#ppt_x"/>
                                          </p:val>
                                        </p:tav>
                                        <p:tav tm="100000">
                                          <p:val>
                                            <p:strVal val="#ppt_x"/>
                                          </p:val>
                                        </p:tav>
                                      </p:tavLst>
                                    </p:anim>
                                    <p:anim calcmode="lin" valueType="num">
                                      <p:cBhvr additive="base">
                                        <p:cTn id="123" dur="500" fill="hold"/>
                                        <p:tgtEl>
                                          <p:spTgt spid="29"/>
                                        </p:tgtEl>
                                        <p:attrNameLst>
                                          <p:attrName>ppt_y</p:attrName>
                                        </p:attrNameLst>
                                      </p:cBhvr>
                                      <p:tavLst>
                                        <p:tav tm="0">
                                          <p:val>
                                            <p:strVal val="1+#ppt_h/2"/>
                                          </p:val>
                                        </p:tav>
                                        <p:tav tm="100000">
                                          <p:val>
                                            <p:strVal val="#ppt_y"/>
                                          </p:val>
                                        </p:tav>
                                      </p:tavLst>
                                    </p:anim>
                                  </p:childTnLst>
                                </p:cTn>
                              </p:par>
                              <p:par>
                                <p:cTn id="124" presetID="2" presetClass="entr" presetSubtype="4" fill="hold" nodeType="withEffect">
                                  <p:stCondLst>
                                    <p:cond delay="0"/>
                                  </p:stCondLst>
                                  <p:childTnLst>
                                    <p:set>
                                      <p:cBhvr>
                                        <p:cTn id="125" dur="1" fill="hold">
                                          <p:stCondLst>
                                            <p:cond delay="0"/>
                                          </p:stCondLst>
                                        </p:cTn>
                                        <p:tgtEl>
                                          <p:spTgt spid="30"/>
                                        </p:tgtEl>
                                        <p:attrNameLst>
                                          <p:attrName>style.visibility</p:attrName>
                                        </p:attrNameLst>
                                      </p:cBhvr>
                                      <p:to>
                                        <p:strVal val="visible"/>
                                      </p:to>
                                    </p:set>
                                    <p:anim calcmode="lin" valueType="num">
                                      <p:cBhvr additive="base">
                                        <p:cTn id="126" dur="500" fill="hold"/>
                                        <p:tgtEl>
                                          <p:spTgt spid="30"/>
                                        </p:tgtEl>
                                        <p:attrNameLst>
                                          <p:attrName>ppt_x</p:attrName>
                                        </p:attrNameLst>
                                      </p:cBhvr>
                                      <p:tavLst>
                                        <p:tav tm="0">
                                          <p:val>
                                            <p:strVal val="#ppt_x"/>
                                          </p:val>
                                        </p:tav>
                                        <p:tav tm="100000">
                                          <p:val>
                                            <p:strVal val="#ppt_x"/>
                                          </p:val>
                                        </p:tav>
                                      </p:tavLst>
                                    </p:anim>
                                    <p:anim calcmode="lin" valueType="num">
                                      <p:cBhvr additive="base">
                                        <p:cTn id="127" dur="500" fill="hold"/>
                                        <p:tgtEl>
                                          <p:spTgt spid="30"/>
                                        </p:tgtEl>
                                        <p:attrNameLst>
                                          <p:attrName>ppt_y</p:attrName>
                                        </p:attrNameLst>
                                      </p:cBhvr>
                                      <p:tavLst>
                                        <p:tav tm="0">
                                          <p:val>
                                            <p:strVal val="1+#ppt_h/2"/>
                                          </p:val>
                                        </p:tav>
                                        <p:tav tm="100000">
                                          <p:val>
                                            <p:strVal val="#ppt_y"/>
                                          </p:val>
                                        </p:tav>
                                      </p:tavLst>
                                    </p:anim>
                                  </p:childTnLst>
                                </p:cTn>
                              </p:par>
                              <p:par>
                                <p:cTn id="128" presetID="2" presetClass="entr" presetSubtype="4" fill="hold" grpId="0" nodeType="withEffect">
                                  <p:stCondLst>
                                    <p:cond delay="0"/>
                                  </p:stCondLst>
                                  <p:childTnLst>
                                    <p:set>
                                      <p:cBhvr>
                                        <p:cTn id="129" dur="1" fill="hold">
                                          <p:stCondLst>
                                            <p:cond delay="0"/>
                                          </p:stCondLst>
                                        </p:cTn>
                                        <p:tgtEl>
                                          <p:spTgt spid="37"/>
                                        </p:tgtEl>
                                        <p:attrNameLst>
                                          <p:attrName>style.visibility</p:attrName>
                                        </p:attrNameLst>
                                      </p:cBhvr>
                                      <p:to>
                                        <p:strVal val="visible"/>
                                      </p:to>
                                    </p:set>
                                    <p:anim calcmode="lin" valueType="num">
                                      <p:cBhvr additive="base">
                                        <p:cTn id="130" dur="500" fill="hold"/>
                                        <p:tgtEl>
                                          <p:spTgt spid="37"/>
                                        </p:tgtEl>
                                        <p:attrNameLst>
                                          <p:attrName>ppt_x</p:attrName>
                                        </p:attrNameLst>
                                      </p:cBhvr>
                                      <p:tavLst>
                                        <p:tav tm="0">
                                          <p:val>
                                            <p:strVal val="#ppt_x"/>
                                          </p:val>
                                        </p:tav>
                                        <p:tav tm="100000">
                                          <p:val>
                                            <p:strVal val="#ppt_x"/>
                                          </p:val>
                                        </p:tav>
                                      </p:tavLst>
                                    </p:anim>
                                    <p:anim calcmode="lin" valueType="num">
                                      <p:cBhvr additive="base">
                                        <p:cTn id="131" dur="500" fill="hold"/>
                                        <p:tgtEl>
                                          <p:spTgt spid="37"/>
                                        </p:tgtEl>
                                        <p:attrNameLst>
                                          <p:attrName>ppt_y</p:attrName>
                                        </p:attrNameLst>
                                      </p:cBhvr>
                                      <p:tavLst>
                                        <p:tav tm="0">
                                          <p:val>
                                            <p:strVal val="1+#ppt_h/2"/>
                                          </p:val>
                                        </p:tav>
                                        <p:tav tm="100000">
                                          <p:val>
                                            <p:strVal val="#ppt_y"/>
                                          </p:val>
                                        </p:tav>
                                      </p:tavLst>
                                    </p:anim>
                                  </p:childTnLst>
                                </p:cTn>
                              </p:par>
                              <p:par>
                                <p:cTn id="132" presetID="2" presetClass="entr" presetSubtype="4" fill="hold" grpId="0" nodeType="withEffect">
                                  <p:stCondLst>
                                    <p:cond delay="0"/>
                                  </p:stCondLst>
                                  <p:childTnLst>
                                    <p:set>
                                      <p:cBhvr>
                                        <p:cTn id="133" dur="1" fill="hold">
                                          <p:stCondLst>
                                            <p:cond delay="0"/>
                                          </p:stCondLst>
                                        </p:cTn>
                                        <p:tgtEl>
                                          <p:spTgt spid="22"/>
                                        </p:tgtEl>
                                        <p:attrNameLst>
                                          <p:attrName>style.visibility</p:attrName>
                                        </p:attrNameLst>
                                      </p:cBhvr>
                                      <p:to>
                                        <p:strVal val="visible"/>
                                      </p:to>
                                    </p:set>
                                    <p:anim calcmode="lin" valueType="num">
                                      <p:cBhvr additive="base">
                                        <p:cTn id="134" dur="500" fill="hold"/>
                                        <p:tgtEl>
                                          <p:spTgt spid="22"/>
                                        </p:tgtEl>
                                        <p:attrNameLst>
                                          <p:attrName>ppt_x</p:attrName>
                                        </p:attrNameLst>
                                      </p:cBhvr>
                                      <p:tavLst>
                                        <p:tav tm="0">
                                          <p:val>
                                            <p:strVal val="#ppt_x"/>
                                          </p:val>
                                        </p:tav>
                                        <p:tav tm="100000">
                                          <p:val>
                                            <p:strVal val="#ppt_x"/>
                                          </p:val>
                                        </p:tav>
                                      </p:tavLst>
                                    </p:anim>
                                    <p:anim calcmode="lin" valueType="num">
                                      <p:cBhvr additive="base">
                                        <p:cTn id="135"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3" grpId="0" animBg="1"/>
      <p:bldP spid="14" grpId="0" animBg="1"/>
      <p:bldP spid="15" grpId="0" animBg="1"/>
      <p:bldP spid="16" grpId="0" animBg="1"/>
      <p:bldP spid="17" grpId="0" animBg="1"/>
      <p:bldP spid="18" grpId="0" animBg="1"/>
      <p:bldP spid="22" grpId="0" animBg="1"/>
      <p:bldP spid="33" grpId="0" animBg="1"/>
      <p:bldP spid="34" grpId="0" animBg="1"/>
      <p:bldP spid="35" grpId="0" animBg="1"/>
      <p:bldP spid="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B6F50F3-A86C-6B99-3E83-07C3F8601894}"/>
              </a:ext>
            </a:extLst>
          </p:cNvPr>
          <p:cNvSpPr txBox="1"/>
          <p:nvPr/>
        </p:nvSpPr>
        <p:spPr>
          <a:xfrm>
            <a:off x="661182" y="1809719"/>
            <a:ext cx="12393636" cy="6324808"/>
          </a:xfrm>
          <a:prstGeom prst="rect">
            <a:avLst/>
          </a:prstGeom>
          <a:noFill/>
        </p:spPr>
        <p:txBody>
          <a:bodyPr wrap="square" rtlCol="0">
            <a:spAutoFit/>
          </a:bodyPr>
          <a:lstStyle/>
          <a:p>
            <a:pPr algn="just"/>
            <a:r>
              <a:rPr lang="en-US" sz="1500" dirty="0"/>
              <a:t>This dataset (ml-latest-small) describes 5-star rating and free-text tagging activity from </a:t>
            </a:r>
            <a:r>
              <a:rPr lang="en-US" sz="1500" dirty="0" err="1"/>
              <a:t>MovieLens</a:t>
            </a:r>
            <a:r>
              <a:rPr lang="en-US" sz="1500" dirty="0"/>
              <a:t>, a movie recommendation service. It contains 100836 ratings and 3683 tag applications across 9742 movies. These data were created by 610 users between March 29, 1996 and September 24, 2018. This dataset was generated on September 26, 2018</a:t>
            </a:r>
          </a:p>
          <a:p>
            <a:pPr algn="just"/>
            <a:endParaRPr lang="en-US" sz="1500" dirty="0"/>
          </a:p>
          <a:p>
            <a:pPr algn="just"/>
            <a:r>
              <a:rPr lang="en-US" sz="1500" b="1" dirty="0"/>
              <a:t>Movie.csv Rating.csv Tag.csv</a:t>
            </a:r>
          </a:p>
          <a:p>
            <a:pPr algn="just"/>
            <a:endParaRPr lang="en-US" sz="1500" dirty="0"/>
          </a:p>
          <a:p>
            <a:pPr algn="just"/>
            <a:r>
              <a:rPr lang="en-US" sz="1500" dirty="0"/>
              <a:t>There are a total of 9742 Movie's in our dataset with 100836 Users Rating the movie and 3683 Tags.</a:t>
            </a:r>
          </a:p>
          <a:p>
            <a:pPr algn="just"/>
            <a:r>
              <a:rPr lang="en-US" sz="1500" dirty="0" err="1"/>
              <a:t>userId</a:t>
            </a:r>
            <a:r>
              <a:rPr lang="en-US" sz="1500" dirty="0"/>
              <a:t>: Unique Id provided for each User</a:t>
            </a:r>
          </a:p>
          <a:p>
            <a:pPr algn="just"/>
            <a:endParaRPr lang="en-US" sz="1500" dirty="0"/>
          </a:p>
          <a:p>
            <a:pPr algn="just"/>
            <a:r>
              <a:rPr lang="en-US" sz="1500" b="1" dirty="0" err="1"/>
              <a:t>userId</a:t>
            </a:r>
            <a:r>
              <a:rPr lang="en-US" sz="1500" dirty="0"/>
              <a:t> were selected at random for inclusion. Their ids have been anonymized. User ids are consistent between ratings.csv and tags.csv (i.e., the same id refers to the same user across the two files).</a:t>
            </a:r>
          </a:p>
          <a:p>
            <a:pPr algn="just"/>
            <a:r>
              <a:rPr lang="en-US" sz="1500" b="1" dirty="0" err="1"/>
              <a:t>movieId</a:t>
            </a:r>
            <a:r>
              <a:rPr lang="en-US" sz="1500" dirty="0"/>
              <a:t>: Unique Id provided for each Movie</a:t>
            </a:r>
          </a:p>
          <a:p>
            <a:pPr algn="just"/>
            <a:endParaRPr lang="en-US" sz="1500" dirty="0"/>
          </a:p>
          <a:p>
            <a:pPr algn="just"/>
            <a:r>
              <a:rPr lang="en-US" sz="1500" dirty="0"/>
              <a:t>Only </a:t>
            </a:r>
            <a:r>
              <a:rPr lang="en-US" sz="1500" b="1" dirty="0"/>
              <a:t>movies</a:t>
            </a:r>
            <a:r>
              <a:rPr lang="en-US" sz="1500" dirty="0"/>
              <a:t> with at least one </a:t>
            </a:r>
            <a:r>
              <a:rPr lang="en-US" sz="1500" b="1" dirty="0"/>
              <a:t>rating or tag</a:t>
            </a:r>
            <a:r>
              <a:rPr lang="en-US" sz="1500" dirty="0"/>
              <a:t> are included in the dataset. These movie ids are consistent with those used on the </a:t>
            </a:r>
            <a:r>
              <a:rPr lang="en-US" sz="1500" dirty="0" err="1"/>
              <a:t>MovieLens</a:t>
            </a:r>
            <a:r>
              <a:rPr lang="en-US" sz="1500" dirty="0"/>
              <a:t> web site (e.g., id 1 corresponds to the URL Movie Lens. Movie ids are consistent between ratings.csv, tags.csv, movies.csv, and links.csv (i.e., the same id refers to the same movie across these four data files).</a:t>
            </a:r>
          </a:p>
          <a:p>
            <a:pPr algn="just"/>
            <a:r>
              <a:rPr lang="en-US" sz="1500" dirty="0"/>
              <a:t>rating (rating.csv): Ratings are made on a 5-star scale, with half-star increments (0.5 stars - 5.0 stars).</a:t>
            </a:r>
          </a:p>
          <a:p>
            <a:pPr algn="just"/>
            <a:endParaRPr lang="en-US" sz="1500" dirty="0"/>
          </a:p>
          <a:p>
            <a:pPr algn="just"/>
            <a:r>
              <a:rPr lang="en-US" sz="1500" dirty="0"/>
              <a:t>All Ratings are contained in the file ratings.csv. Each line of this file after the header row represents one rating of one movie by one user</a:t>
            </a:r>
          </a:p>
          <a:p>
            <a:pPr algn="just"/>
            <a:r>
              <a:rPr lang="en-US" sz="1500" dirty="0"/>
              <a:t>Mean show the average rating is 3.2-Star</a:t>
            </a:r>
          </a:p>
          <a:p>
            <a:pPr algn="just"/>
            <a:r>
              <a:rPr lang="en-US" sz="1500" dirty="0"/>
              <a:t>genres: Genres are a pipe-separated list, and are selected from the following:</a:t>
            </a:r>
          </a:p>
          <a:p>
            <a:pPr algn="just"/>
            <a:endParaRPr lang="en-US" sz="1500" dirty="0"/>
          </a:p>
          <a:p>
            <a:pPr algn="just"/>
            <a:r>
              <a:rPr lang="en-US" sz="1500" dirty="0"/>
              <a:t>Action</a:t>
            </a:r>
          </a:p>
          <a:p>
            <a:pPr algn="just"/>
            <a:r>
              <a:rPr lang="en-US" sz="1500" dirty="0"/>
              <a:t>Adventure</a:t>
            </a:r>
          </a:p>
          <a:p>
            <a:pPr algn="just"/>
            <a:r>
              <a:rPr lang="en-US" sz="1500" dirty="0"/>
              <a:t>Animation</a:t>
            </a:r>
          </a:p>
          <a:p>
            <a:pPr algn="just"/>
            <a:r>
              <a:rPr lang="en-US" sz="1500" dirty="0"/>
              <a:t>Children’s Comedy Crime Documentary Drama Fantasy Film-Noir Horror Musical Mystery Romance Sci-Fi Thriller War</a:t>
            </a:r>
          </a:p>
          <a:p>
            <a:pPr algn="just"/>
            <a:endParaRPr lang="en-US" sz="1500" dirty="0"/>
          </a:p>
        </p:txBody>
      </p:sp>
      <p:sp>
        <p:nvSpPr>
          <p:cNvPr id="44" name="Title 40">
            <a:extLst>
              <a:ext uri="{FF2B5EF4-FFF2-40B4-BE49-F238E27FC236}">
                <a16:creationId xmlns:a16="http://schemas.microsoft.com/office/drawing/2014/main" id="{CF2855AC-F6A3-E95C-2BAF-7A5A10F8D6E7}"/>
              </a:ext>
            </a:extLst>
          </p:cNvPr>
          <p:cNvSpPr>
            <a:spLocks noGrp="1"/>
          </p:cNvSpPr>
          <p:nvPr>
            <p:ph type="title"/>
          </p:nvPr>
        </p:nvSpPr>
        <p:spPr>
          <a:xfrm>
            <a:off x="257175" y="588884"/>
            <a:ext cx="11830050" cy="709355"/>
          </a:xfrm>
        </p:spPr>
        <p:txBody>
          <a:bodyPr>
            <a:normAutofit fontScale="90000"/>
          </a:bodyPr>
          <a:lstStyle/>
          <a:p>
            <a:r>
              <a:rPr lang="en-US" b="1" dirty="0"/>
              <a:t>About Dataset</a:t>
            </a:r>
          </a:p>
        </p:txBody>
      </p:sp>
    </p:spTree>
    <p:extLst>
      <p:ext uri="{BB962C8B-B14F-4D97-AF65-F5344CB8AC3E}">
        <p14:creationId xmlns:p14="http://schemas.microsoft.com/office/powerpoint/2010/main" val="3922834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41F04-5C08-9F53-3036-425B2E0F6C8A}"/>
              </a:ext>
            </a:extLst>
          </p:cNvPr>
          <p:cNvSpPr>
            <a:spLocks noGrp="1"/>
          </p:cNvSpPr>
          <p:nvPr>
            <p:ph type="title"/>
          </p:nvPr>
        </p:nvSpPr>
        <p:spPr/>
        <p:txBody>
          <a:bodyPr/>
          <a:lstStyle/>
          <a:p>
            <a:r>
              <a:rPr lang="en-US" sz="4500" b="1" dirty="0"/>
              <a:t>Execution Sequence </a:t>
            </a:r>
          </a:p>
        </p:txBody>
      </p:sp>
      <p:sp>
        <p:nvSpPr>
          <p:cNvPr id="4" name="TextBox 3">
            <a:extLst>
              <a:ext uri="{FF2B5EF4-FFF2-40B4-BE49-F238E27FC236}">
                <a16:creationId xmlns:a16="http://schemas.microsoft.com/office/drawing/2014/main" id="{7273D041-83AA-9B25-3B5F-8E9DBBD98C35}"/>
              </a:ext>
            </a:extLst>
          </p:cNvPr>
          <p:cNvSpPr txBox="1"/>
          <p:nvPr/>
        </p:nvSpPr>
        <p:spPr>
          <a:xfrm>
            <a:off x="942974" y="2129641"/>
            <a:ext cx="12393197" cy="4247317"/>
          </a:xfrm>
          <a:prstGeom prst="rect">
            <a:avLst/>
          </a:prstGeom>
          <a:noFill/>
        </p:spPr>
        <p:txBody>
          <a:bodyPr wrap="square">
            <a:spAutoFit/>
          </a:bodyPr>
          <a:lstStyle/>
          <a:p>
            <a:r>
              <a:rPr lang="en-US" b="1" dirty="0"/>
              <a:t>Real time analytics with Recommendations in Dashboard with custom Input:</a:t>
            </a:r>
          </a:p>
          <a:p>
            <a:endParaRPr lang="en-US" dirty="0"/>
          </a:p>
          <a:p>
            <a:r>
              <a:rPr lang="en-US" dirty="0" err="1"/>
              <a:t>project_root</a:t>
            </a:r>
            <a:r>
              <a:rPr lang="en-US" dirty="0"/>
              <a:t>/</a:t>
            </a:r>
          </a:p>
          <a:p>
            <a:r>
              <a:rPr lang="en-US" dirty="0"/>
              <a:t>│</a:t>
            </a:r>
          </a:p>
          <a:p>
            <a:r>
              <a:rPr lang="en-US" dirty="0"/>
              <a:t>├── app.py  # Main Flask and Dash application script</a:t>
            </a:r>
          </a:p>
          <a:p>
            <a:r>
              <a:rPr lang="en-US" dirty="0"/>
              <a:t>├── dash_app.py  # (Optional) Separate Dash app script if needed</a:t>
            </a:r>
          </a:p>
          <a:p>
            <a:r>
              <a:rPr lang="en-US" dirty="0"/>
              <a:t>├── templates/</a:t>
            </a:r>
          </a:p>
          <a:p>
            <a:r>
              <a:rPr lang="en-US" dirty="0"/>
              <a:t>│   ├── index.html  # Template for the home page</a:t>
            </a:r>
          </a:p>
          <a:p>
            <a:r>
              <a:rPr lang="en-US" dirty="0"/>
              <a:t>│   └── recommendations.html  # Template for displaying recommendations</a:t>
            </a:r>
          </a:p>
          <a:p>
            <a:r>
              <a:rPr lang="en-US" dirty="0"/>
              <a:t>└── requirements.txt  # List of required Python packages</a:t>
            </a:r>
          </a:p>
          <a:p>
            <a:endParaRPr lang="en-US" dirty="0"/>
          </a:p>
          <a:p>
            <a:r>
              <a:rPr lang="en-US" b="1" dirty="0"/>
              <a:t>Real time analytics with Recommendations in text format :</a:t>
            </a:r>
          </a:p>
          <a:p>
            <a:endParaRPr lang="en-US" dirty="0"/>
          </a:p>
          <a:p>
            <a:r>
              <a:rPr lang="en-US" dirty="0"/>
              <a:t>ml-latest-small/ml-latest-small/Hybrid Movie Recommendation </a:t>
            </a:r>
            <a:r>
              <a:rPr lang="en-US" dirty="0" err="1"/>
              <a:t>System.ipynb</a:t>
            </a:r>
            <a:endParaRPr lang="en-US" dirty="0"/>
          </a:p>
          <a:p>
            <a:endParaRPr lang="en-US" dirty="0"/>
          </a:p>
        </p:txBody>
      </p:sp>
    </p:spTree>
    <p:extLst>
      <p:ext uri="{BB962C8B-B14F-4D97-AF65-F5344CB8AC3E}">
        <p14:creationId xmlns:p14="http://schemas.microsoft.com/office/powerpoint/2010/main" val="2784591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BC106-8C2E-8548-0458-A503425C65E1}"/>
              </a:ext>
            </a:extLst>
          </p:cNvPr>
          <p:cNvSpPr>
            <a:spLocks noGrp="1"/>
          </p:cNvSpPr>
          <p:nvPr>
            <p:ph type="title"/>
          </p:nvPr>
        </p:nvSpPr>
        <p:spPr/>
        <p:txBody>
          <a:bodyPr/>
          <a:lstStyle/>
          <a:p>
            <a:r>
              <a:rPr lang="en-US" dirty="0"/>
              <a:t>Data Visualization </a:t>
            </a:r>
          </a:p>
        </p:txBody>
      </p:sp>
      <p:pic>
        <p:nvPicPr>
          <p:cNvPr id="5" name="Picture 4">
            <a:extLst>
              <a:ext uri="{FF2B5EF4-FFF2-40B4-BE49-F238E27FC236}">
                <a16:creationId xmlns:a16="http://schemas.microsoft.com/office/drawing/2014/main" id="{FB07DB4B-1EEE-69CB-8994-4F6305A9B041}"/>
              </a:ext>
            </a:extLst>
          </p:cNvPr>
          <p:cNvPicPr>
            <a:picLocks noChangeAspect="1"/>
          </p:cNvPicPr>
          <p:nvPr/>
        </p:nvPicPr>
        <p:blipFill>
          <a:blip r:embed="rId2"/>
          <a:stretch>
            <a:fillRect/>
          </a:stretch>
        </p:blipFill>
        <p:spPr>
          <a:xfrm>
            <a:off x="942975" y="3195730"/>
            <a:ext cx="12397156" cy="2712700"/>
          </a:xfrm>
          <a:prstGeom prst="rect">
            <a:avLst/>
          </a:prstGeom>
        </p:spPr>
      </p:pic>
    </p:spTree>
    <p:extLst>
      <p:ext uri="{BB962C8B-B14F-4D97-AF65-F5344CB8AC3E}">
        <p14:creationId xmlns:p14="http://schemas.microsoft.com/office/powerpoint/2010/main" val="418339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16EB5-B33C-91BC-A31C-416D28F39BA4}"/>
              </a:ext>
            </a:extLst>
          </p:cNvPr>
          <p:cNvSpPr>
            <a:spLocks noGrp="1"/>
          </p:cNvSpPr>
          <p:nvPr>
            <p:ph type="title"/>
          </p:nvPr>
        </p:nvSpPr>
        <p:spPr/>
        <p:txBody>
          <a:bodyPr/>
          <a:lstStyle/>
          <a:p>
            <a:r>
              <a:rPr lang="en-US" dirty="0"/>
              <a:t>User and Item Similarity Matrix </a:t>
            </a:r>
          </a:p>
        </p:txBody>
      </p:sp>
      <p:pic>
        <p:nvPicPr>
          <p:cNvPr id="4" name="Picture 3">
            <a:extLst>
              <a:ext uri="{FF2B5EF4-FFF2-40B4-BE49-F238E27FC236}">
                <a16:creationId xmlns:a16="http://schemas.microsoft.com/office/drawing/2014/main" id="{DADA4812-3517-A1E4-B76D-A5CD62901B06}"/>
              </a:ext>
            </a:extLst>
          </p:cNvPr>
          <p:cNvPicPr>
            <a:picLocks noChangeAspect="1"/>
          </p:cNvPicPr>
          <p:nvPr/>
        </p:nvPicPr>
        <p:blipFill>
          <a:blip r:embed="rId3"/>
          <a:stretch>
            <a:fillRect/>
          </a:stretch>
        </p:blipFill>
        <p:spPr>
          <a:xfrm>
            <a:off x="942975" y="2740066"/>
            <a:ext cx="4969559" cy="4326440"/>
          </a:xfrm>
          <a:prstGeom prst="rect">
            <a:avLst/>
          </a:prstGeom>
        </p:spPr>
      </p:pic>
      <p:pic>
        <p:nvPicPr>
          <p:cNvPr id="6" name="Picture 5">
            <a:extLst>
              <a:ext uri="{FF2B5EF4-FFF2-40B4-BE49-F238E27FC236}">
                <a16:creationId xmlns:a16="http://schemas.microsoft.com/office/drawing/2014/main" id="{DC51B858-FF91-4C05-48BD-957C8C725D7A}"/>
              </a:ext>
            </a:extLst>
          </p:cNvPr>
          <p:cNvPicPr>
            <a:picLocks noChangeAspect="1"/>
          </p:cNvPicPr>
          <p:nvPr/>
        </p:nvPicPr>
        <p:blipFill>
          <a:blip r:embed="rId4"/>
          <a:stretch>
            <a:fillRect/>
          </a:stretch>
        </p:blipFill>
        <p:spPr>
          <a:xfrm>
            <a:off x="6858000" y="2740066"/>
            <a:ext cx="6284640" cy="4326440"/>
          </a:xfrm>
          <a:prstGeom prst="rect">
            <a:avLst/>
          </a:prstGeom>
        </p:spPr>
      </p:pic>
      <p:pic>
        <p:nvPicPr>
          <p:cNvPr id="8" name="Picture 7">
            <a:extLst>
              <a:ext uri="{FF2B5EF4-FFF2-40B4-BE49-F238E27FC236}">
                <a16:creationId xmlns:a16="http://schemas.microsoft.com/office/drawing/2014/main" id="{2C6DDC49-533A-A0CF-1D23-0DD09425BF6C}"/>
              </a:ext>
            </a:extLst>
          </p:cNvPr>
          <p:cNvPicPr>
            <a:picLocks noChangeAspect="1"/>
          </p:cNvPicPr>
          <p:nvPr/>
        </p:nvPicPr>
        <p:blipFill>
          <a:blip r:embed="rId4"/>
          <a:stretch>
            <a:fillRect/>
          </a:stretch>
        </p:blipFill>
        <p:spPr>
          <a:xfrm>
            <a:off x="1858621" y="1428750"/>
            <a:ext cx="7591425" cy="6800850"/>
          </a:xfrm>
          <a:prstGeom prst="rect">
            <a:avLst/>
          </a:prstGeom>
        </p:spPr>
      </p:pic>
    </p:spTree>
    <p:extLst>
      <p:ext uri="{BB962C8B-B14F-4D97-AF65-F5344CB8AC3E}">
        <p14:creationId xmlns:p14="http://schemas.microsoft.com/office/powerpoint/2010/main" val="1736366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06961-7C27-EC69-CC0E-981E3DE58077}"/>
              </a:ext>
            </a:extLst>
          </p:cNvPr>
          <p:cNvSpPr>
            <a:spLocks noGrp="1"/>
          </p:cNvSpPr>
          <p:nvPr>
            <p:ph type="title"/>
          </p:nvPr>
        </p:nvSpPr>
        <p:spPr/>
        <p:txBody>
          <a:bodyPr/>
          <a:lstStyle/>
          <a:p>
            <a:r>
              <a:rPr lang="en-US" dirty="0"/>
              <a:t>Distribution Rating </a:t>
            </a:r>
          </a:p>
        </p:txBody>
      </p:sp>
      <p:pic>
        <p:nvPicPr>
          <p:cNvPr id="4" name="Picture 3">
            <a:extLst>
              <a:ext uri="{FF2B5EF4-FFF2-40B4-BE49-F238E27FC236}">
                <a16:creationId xmlns:a16="http://schemas.microsoft.com/office/drawing/2014/main" id="{EE2713F9-A50B-5487-4FCB-F6FD50681329}"/>
              </a:ext>
            </a:extLst>
          </p:cNvPr>
          <p:cNvPicPr>
            <a:picLocks noChangeAspect="1"/>
          </p:cNvPicPr>
          <p:nvPr/>
        </p:nvPicPr>
        <p:blipFill>
          <a:blip r:embed="rId2"/>
          <a:stretch>
            <a:fillRect/>
          </a:stretch>
        </p:blipFill>
        <p:spPr>
          <a:xfrm>
            <a:off x="1098965" y="2269367"/>
            <a:ext cx="6791325" cy="5210175"/>
          </a:xfrm>
          <a:prstGeom prst="rect">
            <a:avLst/>
          </a:prstGeom>
        </p:spPr>
      </p:pic>
    </p:spTree>
    <p:extLst>
      <p:ext uri="{BB962C8B-B14F-4D97-AF65-F5344CB8AC3E}">
        <p14:creationId xmlns:p14="http://schemas.microsoft.com/office/powerpoint/2010/main" val="1546310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D2E5B-B988-7364-C82D-35968D5E32D0}"/>
              </a:ext>
            </a:extLst>
          </p:cNvPr>
          <p:cNvSpPr>
            <a:spLocks noGrp="1"/>
          </p:cNvSpPr>
          <p:nvPr>
            <p:ph type="title"/>
          </p:nvPr>
        </p:nvSpPr>
        <p:spPr/>
        <p:txBody>
          <a:bodyPr/>
          <a:lstStyle/>
          <a:p>
            <a:r>
              <a:rPr lang="en-US" dirty="0"/>
              <a:t>Recommendation of Movie with Text and Dashboard based Program</a:t>
            </a:r>
          </a:p>
        </p:txBody>
      </p:sp>
      <p:pic>
        <p:nvPicPr>
          <p:cNvPr id="6" name="Picture 5">
            <a:extLst>
              <a:ext uri="{FF2B5EF4-FFF2-40B4-BE49-F238E27FC236}">
                <a16:creationId xmlns:a16="http://schemas.microsoft.com/office/drawing/2014/main" id="{00765271-0E6E-FF7F-9848-61C9D9383F54}"/>
              </a:ext>
            </a:extLst>
          </p:cNvPr>
          <p:cNvPicPr>
            <a:picLocks noChangeAspect="1"/>
          </p:cNvPicPr>
          <p:nvPr/>
        </p:nvPicPr>
        <p:blipFill>
          <a:blip r:embed="rId2"/>
          <a:stretch>
            <a:fillRect/>
          </a:stretch>
        </p:blipFill>
        <p:spPr>
          <a:xfrm>
            <a:off x="942975" y="2321481"/>
            <a:ext cx="10326541" cy="990738"/>
          </a:xfrm>
          <a:prstGeom prst="rect">
            <a:avLst/>
          </a:prstGeom>
        </p:spPr>
      </p:pic>
      <p:pic>
        <p:nvPicPr>
          <p:cNvPr id="8" name="Picture 7">
            <a:extLst>
              <a:ext uri="{FF2B5EF4-FFF2-40B4-BE49-F238E27FC236}">
                <a16:creationId xmlns:a16="http://schemas.microsoft.com/office/drawing/2014/main" id="{549F4FB9-BA78-3335-091D-95FE666CB055}"/>
              </a:ext>
            </a:extLst>
          </p:cNvPr>
          <p:cNvPicPr>
            <a:picLocks noChangeAspect="1"/>
          </p:cNvPicPr>
          <p:nvPr/>
        </p:nvPicPr>
        <p:blipFill>
          <a:blip r:embed="rId3"/>
          <a:stretch>
            <a:fillRect/>
          </a:stretch>
        </p:blipFill>
        <p:spPr>
          <a:xfrm>
            <a:off x="773686" y="2302470"/>
            <a:ext cx="11521477" cy="3524742"/>
          </a:xfrm>
          <a:prstGeom prst="rect">
            <a:avLst/>
          </a:prstGeom>
        </p:spPr>
      </p:pic>
      <p:pic>
        <p:nvPicPr>
          <p:cNvPr id="10" name="Picture 9">
            <a:extLst>
              <a:ext uri="{FF2B5EF4-FFF2-40B4-BE49-F238E27FC236}">
                <a16:creationId xmlns:a16="http://schemas.microsoft.com/office/drawing/2014/main" id="{E1554F47-F328-0068-643C-92042DB90530}"/>
              </a:ext>
            </a:extLst>
          </p:cNvPr>
          <p:cNvPicPr>
            <a:picLocks noChangeAspect="1"/>
          </p:cNvPicPr>
          <p:nvPr/>
        </p:nvPicPr>
        <p:blipFill>
          <a:blip r:embed="rId4"/>
          <a:stretch>
            <a:fillRect/>
          </a:stretch>
        </p:blipFill>
        <p:spPr>
          <a:xfrm>
            <a:off x="3868615" y="2321481"/>
            <a:ext cx="8939372" cy="5706271"/>
          </a:xfrm>
          <a:prstGeom prst="rect">
            <a:avLst/>
          </a:prstGeom>
        </p:spPr>
      </p:pic>
    </p:spTree>
    <p:extLst>
      <p:ext uri="{BB962C8B-B14F-4D97-AF65-F5344CB8AC3E}">
        <p14:creationId xmlns:p14="http://schemas.microsoft.com/office/powerpoint/2010/main" val="154323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311</TotalTime>
  <Words>1095</Words>
  <Application>Microsoft Office PowerPoint</Application>
  <PresentationFormat>Custom</PresentationFormat>
  <Paragraphs>105</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Hybrid Movie Recommendation System </vt:lpstr>
      <vt:lpstr>Framework Development </vt:lpstr>
      <vt:lpstr>About Dataset</vt:lpstr>
      <vt:lpstr>Execution Sequence </vt:lpstr>
      <vt:lpstr>Data Visualization </vt:lpstr>
      <vt:lpstr>User and Item Similarity Matrix </vt:lpstr>
      <vt:lpstr>Distribution Rating </vt:lpstr>
      <vt:lpstr>Recommendation of Movie with Text and Dashboard based Program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 andani</dc:creator>
  <cp:lastModifiedBy>rohit andani</cp:lastModifiedBy>
  <cp:revision>1</cp:revision>
  <dcterms:created xsi:type="dcterms:W3CDTF">2024-12-08T11:17:25Z</dcterms:created>
  <dcterms:modified xsi:type="dcterms:W3CDTF">2024-12-08T16:29:11Z</dcterms:modified>
</cp:coreProperties>
</file>