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57" r:id="rId4"/>
    <p:sldId id="258" r:id="rId5"/>
    <p:sldId id="259" r:id="rId6"/>
    <p:sldId id="260" r:id="rId7"/>
    <p:sldId id="261" r:id="rId8"/>
    <p:sldId id="262" r:id="rId9"/>
    <p:sldId id="263" r:id="rId10"/>
    <p:sldId id="264" r:id="rId11"/>
    <p:sldId id="266" r:id="rId12"/>
    <p:sldId id="265" r:id="rId13"/>
    <p:sldId id="267" r:id="rId14"/>
    <p:sldId id="268" r:id="rId15"/>
    <p:sldId id="269" r:id="rId16"/>
    <p:sldId id="270" r:id="rId17"/>
    <p:sldId id="271" r:id="rId18"/>
    <p:sldId id="272" r:id="rId19"/>
    <p:sldId id="274" r:id="rId20"/>
    <p:sldId id="273" r:id="rId21"/>
    <p:sldId id="276"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5345" autoAdjust="0"/>
  </p:normalViewPr>
  <p:slideViewPr>
    <p:cSldViewPr snapToGrid="0">
      <p:cViewPr varScale="1">
        <p:scale>
          <a:sx n="90" d="100"/>
          <a:sy n="90" d="100"/>
        </p:scale>
        <p:origin x="120"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Annasaheb Ragde" userId="86cd9144e9045486" providerId="LiveId" clId="{24607972-6206-4CBD-867A-0C86BF4981A1}"/>
    <pc:docChg chg="modSld">
      <pc:chgData name="Rohit Annasaheb Ragde" userId="86cd9144e9045486" providerId="LiveId" clId="{24607972-6206-4CBD-867A-0C86BF4981A1}" dt="2024-06-09T23:35:17.023" v="0" actId="6549"/>
      <pc:docMkLst>
        <pc:docMk/>
      </pc:docMkLst>
      <pc:sldChg chg="modSp mod">
        <pc:chgData name="Rohit Annasaheb Ragde" userId="86cd9144e9045486" providerId="LiveId" clId="{24607972-6206-4CBD-867A-0C86BF4981A1}" dt="2024-06-09T23:35:17.023" v="0" actId="6549"/>
        <pc:sldMkLst>
          <pc:docMk/>
          <pc:sldMk cId="734602254" sldId="275"/>
        </pc:sldMkLst>
        <pc:spChg chg="mod">
          <ac:chgData name="Rohit Annasaheb Ragde" userId="86cd9144e9045486" providerId="LiveId" clId="{24607972-6206-4CBD-867A-0C86BF4981A1}" dt="2024-06-09T23:35:17.023" v="0" actId="6549"/>
          <ac:spMkLst>
            <pc:docMk/>
            <pc:sldMk cId="734602254" sldId="275"/>
            <ac:spMk id="3" creationId="{36E2AC5D-392A-BB2E-D971-CBF7A347C41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7C776-B008-BA8E-2911-3763EB8AA8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F29A6-9087-C87D-47B8-401E209DDF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05F997-0B04-68C1-F0F7-A90D571E610B}"/>
              </a:ext>
            </a:extLst>
          </p:cNvPr>
          <p:cNvSpPr>
            <a:spLocks noGrp="1"/>
          </p:cNvSpPr>
          <p:nvPr>
            <p:ph type="dt" sz="half" idx="10"/>
          </p:nvPr>
        </p:nvSpPr>
        <p:spPr/>
        <p:txBody>
          <a:bodyPr/>
          <a:lstStyle/>
          <a:p>
            <a:fld id="{E8CB98C0-A3B7-4A32-A3DC-A083D9A57BEF}" type="datetimeFigureOut">
              <a:rPr lang="en-US" smtClean="0"/>
              <a:t>6/9/2024</a:t>
            </a:fld>
            <a:endParaRPr lang="en-US"/>
          </a:p>
        </p:txBody>
      </p:sp>
      <p:sp>
        <p:nvSpPr>
          <p:cNvPr id="5" name="Footer Placeholder 4">
            <a:extLst>
              <a:ext uri="{FF2B5EF4-FFF2-40B4-BE49-F238E27FC236}">
                <a16:creationId xmlns:a16="http://schemas.microsoft.com/office/drawing/2014/main" id="{8FB5CA35-D33B-DFB6-903E-F15B94C92E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18B3B-BDFC-FAB3-55EE-67EA63CBE14B}"/>
              </a:ext>
            </a:extLst>
          </p:cNvPr>
          <p:cNvSpPr>
            <a:spLocks noGrp="1"/>
          </p:cNvSpPr>
          <p:nvPr>
            <p:ph type="sldNum" sz="quarter" idx="12"/>
          </p:nvPr>
        </p:nvSpPr>
        <p:spPr/>
        <p:txBody>
          <a:bodyPr/>
          <a:lstStyle/>
          <a:p>
            <a:fld id="{806CD09A-7CE6-4FCC-8479-C65453FCDBD4}" type="slidenum">
              <a:rPr lang="en-US" smtClean="0"/>
              <a:t>‹#›</a:t>
            </a:fld>
            <a:endParaRPr lang="en-US"/>
          </a:p>
        </p:txBody>
      </p:sp>
    </p:spTree>
    <p:extLst>
      <p:ext uri="{BB962C8B-B14F-4D97-AF65-F5344CB8AC3E}">
        <p14:creationId xmlns:p14="http://schemas.microsoft.com/office/powerpoint/2010/main" val="743549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477A-80E6-D55E-7D04-6FD3BC5952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0B8E7B-FB44-B6C5-B941-6CF38FE18B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A66CF7-13A0-C479-0410-6E9025E23597}"/>
              </a:ext>
            </a:extLst>
          </p:cNvPr>
          <p:cNvSpPr>
            <a:spLocks noGrp="1"/>
          </p:cNvSpPr>
          <p:nvPr>
            <p:ph type="dt" sz="half" idx="10"/>
          </p:nvPr>
        </p:nvSpPr>
        <p:spPr/>
        <p:txBody>
          <a:bodyPr/>
          <a:lstStyle/>
          <a:p>
            <a:fld id="{E8CB98C0-A3B7-4A32-A3DC-A083D9A57BEF}" type="datetimeFigureOut">
              <a:rPr lang="en-US" smtClean="0"/>
              <a:t>6/9/2024</a:t>
            </a:fld>
            <a:endParaRPr lang="en-US"/>
          </a:p>
        </p:txBody>
      </p:sp>
      <p:sp>
        <p:nvSpPr>
          <p:cNvPr id="5" name="Footer Placeholder 4">
            <a:extLst>
              <a:ext uri="{FF2B5EF4-FFF2-40B4-BE49-F238E27FC236}">
                <a16:creationId xmlns:a16="http://schemas.microsoft.com/office/drawing/2014/main" id="{E5E4CB4E-CBA7-C79B-F481-A0118DCB7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2EEFB0-AF68-7DCC-E33C-49B43A7D1B30}"/>
              </a:ext>
            </a:extLst>
          </p:cNvPr>
          <p:cNvSpPr>
            <a:spLocks noGrp="1"/>
          </p:cNvSpPr>
          <p:nvPr>
            <p:ph type="sldNum" sz="quarter" idx="12"/>
          </p:nvPr>
        </p:nvSpPr>
        <p:spPr/>
        <p:txBody>
          <a:bodyPr/>
          <a:lstStyle/>
          <a:p>
            <a:fld id="{806CD09A-7CE6-4FCC-8479-C65453FCDBD4}" type="slidenum">
              <a:rPr lang="en-US" smtClean="0"/>
              <a:t>‹#›</a:t>
            </a:fld>
            <a:endParaRPr lang="en-US"/>
          </a:p>
        </p:txBody>
      </p:sp>
    </p:spTree>
    <p:extLst>
      <p:ext uri="{BB962C8B-B14F-4D97-AF65-F5344CB8AC3E}">
        <p14:creationId xmlns:p14="http://schemas.microsoft.com/office/powerpoint/2010/main" val="1708193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CC7A2-AB05-A21F-5617-6975138E5E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788222-EC9E-CC5F-7A04-8B4ACDA50A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3AA98-60C6-4455-BA14-5A1C46FC4E9D}"/>
              </a:ext>
            </a:extLst>
          </p:cNvPr>
          <p:cNvSpPr>
            <a:spLocks noGrp="1"/>
          </p:cNvSpPr>
          <p:nvPr>
            <p:ph type="dt" sz="half" idx="10"/>
          </p:nvPr>
        </p:nvSpPr>
        <p:spPr/>
        <p:txBody>
          <a:bodyPr/>
          <a:lstStyle/>
          <a:p>
            <a:fld id="{E8CB98C0-A3B7-4A32-A3DC-A083D9A57BEF}" type="datetimeFigureOut">
              <a:rPr lang="en-US" smtClean="0"/>
              <a:t>6/9/2024</a:t>
            </a:fld>
            <a:endParaRPr lang="en-US"/>
          </a:p>
        </p:txBody>
      </p:sp>
      <p:sp>
        <p:nvSpPr>
          <p:cNvPr id="5" name="Footer Placeholder 4">
            <a:extLst>
              <a:ext uri="{FF2B5EF4-FFF2-40B4-BE49-F238E27FC236}">
                <a16:creationId xmlns:a16="http://schemas.microsoft.com/office/drawing/2014/main" id="{898CFA0A-1090-ACDB-8A06-75E55F1EC8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2952EB-5424-B287-B467-AF46E6573CC7}"/>
              </a:ext>
            </a:extLst>
          </p:cNvPr>
          <p:cNvSpPr>
            <a:spLocks noGrp="1"/>
          </p:cNvSpPr>
          <p:nvPr>
            <p:ph type="sldNum" sz="quarter" idx="12"/>
          </p:nvPr>
        </p:nvSpPr>
        <p:spPr/>
        <p:txBody>
          <a:bodyPr/>
          <a:lstStyle/>
          <a:p>
            <a:fld id="{806CD09A-7CE6-4FCC-8479-C65453FCDBD4}" type="slidenum">
              <a:rPr lang="en-US" smtClean="0"/>
              <a:t>‹#›</a:t>
            </a:fld>
            <a:endParaRPr lang="en-US"/>
          </a:p>
        </p:txBody>
      </p:sp>
    </p:spTree>
    <p:extLst>
      <p:ext uri="{BB962C8B-B14F-4D97-AF65-F5344CB8AC3E}">
        <p14:creationId xmlns:p14="http://schemas.microsoft.com/office/powerpoint/2010/main" val="62249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07005-BAB6-698C-2228-2BD085C582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3F2CDC-4D9F-115F-6F42-F6EC1344D1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F6D201-419E-A156-50F8-D8820789049E}"/>
              </a:ext>
            </a:extLst>
          </p:cNvPr>
          <p:cNvSpPr>
            <a:spLocks noGrp="1"/>
          </p:cNvSpPr>
          <p:nvPr>
            <p:ph type="dt" sz="half" idx="10"/>
          </p:nvPr>
        </p:nvSpPr>
        <p:spPr/>
        <p:txBody>
          <a:bodyPr/>
          <a:lstStyle/>
          <a:p>
            <a:fld id="{E8CB98C0-A3B7-4A32-A3DC-A083D9A57BEF}" type="datetimeFigureOut">
              <a:rPr lang="en-US" smtClean="0"/>
              <a:t>6/9/2024</a:t>
            </a:fld>
            <a:endParaRPr lang="en-US"/>
          </a:p>
        </p:txBody>
      </p:sp>
      <p:sp>
        <p:nvSpPr>
          <p:cNvPr id="5" name="Footer Placeholder 4">
            <a:extLst>
              <a:ext uri="{FF2B5EF4-FFF2-40B4-BE49-F238E27FC236}">
                <a16:creationId xmlns:a16="http://schemas.microsoft.com/office/drawing/2014/main" id="{289E7423-FDDA-4F32-A9B0-1B56FEAD7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A777E0-8C05-F41F-D012-B605EEBE8CFF}"/>
              </a:ext>
            </a:extLst>
          </p:cNvPr>
          <p:cNvSpPr>
            <a:spLocks noGrp="1"/>
          </p:cNvSpPr>
          <p:nvPr>
            <p:ph type="sldNum" sz="quarter" idx="12"/>
          </p:nvPr>
        </p:nvSpPr>
        <p:spPr/>
        <p:txBody>
          <a:bodyPr/>
          <a:lstStyle/>
          <a:p>
            <a:fld id="{806CD09A-7CE6-4FCC-8479-C65453FCDBD4}" type="slidenum">
              <a:rPr lang="en-US" smtClean="0"/>
              <a:t>‹#›</a:t>
            </a:fld>
            <a:endParaRPr lang="en-US"/>
          </a:p>
        </p:txBody>
      </p:sp>
    </p:spTree>
    <p:extLst>
      <p:ext uri="{BB962C8B-B14F-4D97-AF65-F5344CB8AC3E}">
        <p14:creationId xmlns:p14="http://schemas.microsoft.com/office/powerpoint/2010/main" val="3423509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345C1-816F-AF12-4161-5EF18D73D4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5026E0-8062-4744-1B67-CEF0333484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C89530-66FB-38E4-22EE-9258598C3D13}"/>
              </a:ext>
            </a:extLst>
          </p:cNvPr>
          <p:cNvSpPr>
            <a:spLocks noGrp="1"/>
          </p:cNvSpPr>
          <p:nvPr>
            <p:ph type="dt" sz="half" idx="10"/>
          </p:nvPr>
        </p:nvSpPr>
        <p:spPr/>
        <p:txBody>
          <a:bodyPr/>
          <a:lstStyle/>
          <a:p>
            <a:fld id="{E8CB98C0-A3B7-4A32-A3DC-A083D9A57BEF}" type="datetimeFigureOut">
              <a:rPr lang="en-US" smtClean="0"/>
              <a:t>6/9/2024</a:t>
            </a:fld>
            <a:endParaRPr lang="en-US"/>
          </a:p>
        </p:txBody>
      </p:sp>
      <p:sp>
        <p:nvSpPr>
          <p:cNvPr id="5" name="Footer Placeholder 4">
            <a:extLst>
              <a:ext uri="{FF2B5EF4-FFF2-40B4-BE49-F238E27FC236}">
                <a16:creationId xmlns:a16="http://schemas.microsoft.com/office/drawing/2014/main" id="{A70CE442-443A-B723-CD70-F5A309DD6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E6F59-BD30-863F-A9BE-051784E06785}"/>
              </a:ext>
            </a:extLst>
          </p:cNvPr>
          <p:cNvSpPr>
            <a:spLocks noGrp="1"/>
          </p:cNvSpPr>
          <p:nvPr>
            <p:ph type="sldNum" sz="quarter" idx="12"/>
          </p:nvPr>
        </p:nvSpPr>
        <p:spPr/>
        <p:txBody>
          <a:bodyPr/>
          <a:lstStyle/>
          <a:p>
            <a:fld id="{806CD09A-7CE6-4FCC-8479-C65453FCDBD4}" type="slidenum">
              <a:rPr lang="en-US" smtClean="0"/>
              <a:t>‹#›</a:t>
            </a:fld>
            <a:endParaRPr lang="en-US"/>
          </a:p>
        </p:txBody>
      </p:sp>
    </p:spTree>
    <p:extLst>
      <p:ext uri="{BB962C8B-B14F-4D97-AF65-F5344CB8AC3E}">
        <p14:creationId xmlns:p14="http://schemas.microsoft.com/office/powerpoint/2010/main" val="3347438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96C3-226B-FFF5-AD2F-162259792A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83887D-5218-293F-00C7-2DC025FA4C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830C67-5523-DD8C-316F-E9136C8BA3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8DB92E-D746-8E52-9455-C622C5DAA3CC}"/>
              </a:ext>
            </a:extLst>
          </p:cNvPr>
          <p:cNvSpPr>
            <a:spLocks noGrp="1"/>
          </p:cNvSpPr>
          <p:nvPr>
            <p:ph type="dt" sz="half" idx="10"/>
          </p:nvPr>
        </p:nvSpPr>
        <p:spPr/>
        <p:txBody>
          <a:bodyPr/>
          <a:lstStyle/>
          <a:p>
            <a:fld id="{E8CB98C0-A3B7-4A32-A3DC-A083D9A57BEF}" type="datetimeFigureOut">
              <a:rPr lang="en-US" smtClean="0"/>
              <a:t>6/9/2024</a:t>
            </a:fld>
            <a:endParaRPr lang="en-US"/>
          </a:p>
        </p:txBody>
      </p:sp>
      <p:sp>
        <p:nvSpPr>
          <p:cNvPr id="6" name="Footer Placeholder 5">
            <a:extLst>
              <a:ext uri="{FF2B5EF4-FFF2-40B4-BE49-F238E27FC236}">
                <a16:creationId xmlns:a16="http://schemas.microsoft.com/office/drawing/2014/main" id="{DA31EA25-DF26-1979-C255-BFA2C077DA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6335CA-F17E-35AF-4269-6C9D89EAD62C}"/>
              </a:ext>
            </a:extLst>
          </p:cNvPr>
          <p:cNvSpPr>
            <a:spLocks noGrp="1"/>
          </p:cNvSpPr>
          <p:nvPr>
            <p:ph type="sldNum" sz="quarter" idx="12"/>
          </p:nvPr>
        </p:nvSpPr>
        <p:spPr/>
        <p:txBody>
          <a:bodyPr/>
          <a:lstStyle/>
          <a:p>
            <a:fld id="{806CD09A-7CE6-4FCC-8479-C65453FCDBD4}" type="slidenum">
              <a:rPr lang="en-US" smtClean="0"/>
              <a:t>‹#›</a:t>
            </a:fld>
            <a:endParaRPr lang="en-US"/>
          </a:p>
        </p:txBody>
      </p:sp>
    </p:spTree>
    <p:extLst>
      <p:ext uri="{BB962C8B-B14F-4D97-AF65-F5344CB8AC3E}">
        <p14:creationId xmlns:p14="http://schemas.microsoft.com/office/powerpoint/2010/main" val="311172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03E04-1B09-BAAB-7954-F7B2580886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77D4BE-6864-1595-B6A2-C9C50033D7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D692D0-0A43-7CD0-D793-6F37E42233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E4939D-884F-1F79-4DAB-E9AF4B8D7B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AAFBC2-622B-A329-06A0-673E3FBC33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1F90C0-1AF4-12F1-7B97-5396CADE2C2E}"/>
              </a:ext>
            </a:extLst>
          </p:cNvPr>
          <p:cNvSpPr>
            <a:spLocks noGrp="1"/>
          </p:cNvSpPr>
          <p:nvPr>
            <p:ph type="dt" sz="half" idx="10"/>
          </p:nvPr>
        </p:nvSpPr>
        <p:spPr/>
        <p:txBody>
          <a:bodyPr/>
          <a:lstStyle/>
          <a:p>
            <a:fld id="{E8CB98C0-A3B7-4A32-A3DC-A083D9A57BEF}" type="datetimeFigureOut">
              <a:rPr lang="en-US" smtClean="0"/>
              <a:t>6/9/2024</a:t>
            </a:fld>
            <a:endParaRPr lang="en-US"/>
          </a:p>
        </p:txBody>
      </p:sp>
      <p:sp>
        <p:nvSpPr>
          <p:cNvPr id="8" name="Footer Placeholder 7">
            <a:extLst>
              <a:ext uri="{FF2B5EF4-FFF2-40B4-BE49-F238E27FC236}">
                <a16:creationId xmlns:a16="http://schemas.microsoft.com/office/drawing/2014/main" id="{CFBEAFBB-7A15-6F5C-E122-B2EC69CCDB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8AA06A-1C63-2023-29F8-4616C7215FE0}"/>
              </a:ext>
            </a:extLst>
          </p:cNvPr>
          <p:cNvSpPr>
            <a:spLocks noGrp="1"/>
          </p:cNvSpPr>
          <p:nvPr>
            <p:ph type="sldNum" sz="quarter" idx="12"/>
          </p:nvPr>
        </p:nvSpPr>
        <p:spPr/>
        <p:txBody>
          <a:bodyPr/>
          <a:lstStyle/>
          <a:p>
            <a:fld id="{806CD09A-7CE6-4FCC-8479-C65453FCDBD4}" type="slidenum">
              <a:rPr lang="en-US" smtClean="0"/>
              <a:t>‹#›</a:t>
            </a:fld>
            <a:endParaRPr lang="en-US"/>
          </a:p>
        </p:txBody>
      </p:sp>
    </p:spTree>
    <p:extLst>
      <p:ext uri="{BB962C8B-B14F-4D97-AF65-F5344CB8AC3E}">
        <p14:creationId xmlns:p14="http://schemas.microsoft.com/office/powerpoint/2010/main" val="3080755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7BCD-EE9A-0235-667C-640C9AA753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34B0B0-CD45-2B26-5707-E6022D53EDB3}"/>
              </a:ext>
            </a:extLst>
          </p:cNvPr>
          <p:cNvSpPr>
            <a:spLocks noGrp="1"/>
          </p:cNvSpPr>
          <p:nvPr>
            <p:ph type="dt" sz="half" idx="10"/>
          </p:nvPr>
        </p:nvSpPr>
        <p:spPr/>
        <p:txBody>
          <a:bodyPr/>
          <a:lstStyle/>
          <a:p>
            <a:fld id="{E8CB98C0-A3B7-4A32-A3DC-A083D9A57BEF}" type="datetimeFigureOut">
              <a:rPr lang="en-US" smtClean="0"/>
              <a:t>6/9/2024</a:t>
            </a:fld>
            <a:endParaRPr lang="en-US"/>
          </a:p>
        </p:txBody>
      </p:sp>
      <p:sp>
        <p:nvSpPr>
          <p:cNvPr id="4" name="Footer Placeholder 3">
            <a:extLst>
              <a:ext uri="{FF2B5EF4-FFF2-40B4-BE49-F238E27FC236}">
                <a16:creationId xmlns:a16="http://schemas.microsoft.com/office/drawing/2014/main" id="{6B35385F-8061-D284-C36E-F875B30B23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45AC44-BB74-B618-5DAF-B95DF20EF425}"/>
              </a:ext>
            </a:extLst>
          </p:cNvPr>
          <p:cNvSpPr>
            <a:spLocks noGrp="1"/>
          </p:cNvSpPr>
          <p:nvPr>
            <p:ph type="sldNum" sz="quarter" idx="12"/>
          </p:nvPr>
        </p:nvSpPr>
        <p:spPr/>
        <p:txBody>
          <a:bodyPr/>
          <a:lstStyle/>
          <a:p>
            <a:fld id="{806CD09A-7CE6-4FCC-8479-C65453FCDBD4}" type="slidenum">
              <a:rPr lang="en-US" smtClean="0"/>
              <a:t>‹#›</a:t>
            </a:fld>
            <a:endParaRPr lang="en-US"/>
          </a:p>
        </p:txBody>
      </p:sp>
    </p:spTree>
    <p:extLst>
      <p:ext uri="{BB962C8B-B14F-4D97-AF65-F5344CB8AC3E}">
        <p14:creationId xmlns:p14="http://schemas.microsoft.com/office/powerpoint/2010/main" val="2148296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7B8F56-CA2F-B00A-850E-9FF35C5081B9}"/>
              </a:ext>
            </a:extLst>
          </p:cNvPr>
          <p:cNvSpPr>
            <a:spLocks noGrp="1"/>
          </p:cNvSpPr>
          <p:nvPr>
            <p:ph type="dt" sz="half" idx="10"/>
          </p:nvPr>
        </p:nvSpPr>
        <p:spPr/>
        <p:txBody>
          <a:bodyPr/>
          <a:lstStyle/>
          <a:p>
            <a:fld id="{E8CB98C0-A3B7-4A32-A3DC-A083D9A57BEF}" type="datetimeFigureOut">
              <a:rPr lang="en-US" smtClean="0"/>
              <a:t>6/9/2024</a:t>
            </a:fld>
            <a:endParaRPr lang="en-US"/>
          </a:p>
        </p:txBody>
      </p:sp>
      <p:sp>
        <p:nvSpPr>
          <p:cNvPr id="3" name="Footer Placeholder 2">
            <a:extLst>
              <a:ext uri="{FF2B5EF4-FFF2-40B4-BE49-F238E27FC236}">
                <a16:creationId xmlns:a16="http://schemas.microsoft.com/office/drawing/2014/main" id="{B3437620-DB9C-597A-BCFA-C23BC94B60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AD74A6-351A-9564-B860-DEF16A454EA7}"/>
              </a:ext>
            </a:extLst>
          </p:cNvPr>
          <p:cNvSpPr>
            <a:spLocks noGrp="1"/>
          </p:cNvSpPr>
          <p:nvPr>
            <p:ph type="sldNum" sz="quarter" idx="12"/>
          </p:nvPr>
        </p:nvSpPr>
        <p:spPr/>
        <p:txBody>
          <a:bodyPr/>
          <a:lstStyle/>
          <a:p>
            <a:fld id="{806CD09A-7CE6-4FCC-8479-C65453FCDBD4}" type="slidenum">
              <a:rPr lang="en-US" smtClean="0"/>
              <a:t>‹#›</a:t>
            </a:fld>
            <a:endParaRPr lang="en-US"/>
          </a:p>
        </p:txBody>
      </p:sp>
    </p:spTree>
    <p:extLst>
      <p:ext uri="{BB962C8B-B14F-4D97-AF65-F5344CB8AC3E}">
        <p14:creationId xmlns:p14="http://schemas.microsoft.com/office/powerpoint/2010/main" val="763888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F1C6-BE91-C914-8EA1-86C20A692A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D2B162-A134-63F5-86A1-86AB25F7BC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767FB0-954D-3A7D-2435-B19D37154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5C928-A64A-3D89-3050-8AD75A14CC7F}"/>
              </a:ext>
            </a:extLst>
          </p:cNvPr>
          <p:cNvSpPr>
            <a:spLocks noGrp="1"/>
          </p:cNvSpPr>
          <p:nvPr>
            <p:ph type="dt" sz="half" idx="10"/>
          </p:nvPr>
        </p:nvSpPr>
        <p:spPr/>
        <p:txBody>
          <a:bodyPr/>
          <a:lstStyle/>
          <a:p>
            <a:fld id="{E8CB98C0-A3B7-4A32-A3DC-A083D9A57BEF}" type="datetimeFigureOut">
              <a:rPr lang="en-US" smtClean="0"/>
              <a:t>6/9/2024</a:t>
            </a:fld>
            <a:endParaRPr lang="en-US"/>
          </a:p>
        </p:txBody>
      </p:sp>
      <p:sp>
        <p:nvSpPr>
          <p:cNvPr id="6" name="Footer Placeholder 5">
            <a:extLst>
              <a:ext uri="{FF2B5EF4-FFF2-40B4-BE49-F238E27FC236}">
                <a16:creationId xmlns:a16="http://schemas.microsoft.com/office/drawing/2014/main" id="{FF72236E-A7B3-38FF-A849-7E0766155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81AC24-0695-315D-F351-D3DDC9D44974}"/>
              </a:ext>
            </a:extLst>
          </p:cNvPr>
          <p:cNvSpPr>
            <a:spLocks noGrp="1"/>
          </p:cNvSpPr>
          <p:nvPr>
            <p:ph type="sldNum" sz="quarter" idx="12"/>
          </p:nvPr>
        </p:nvSpPr>
        <p:spPr/>
        <p:txBody>
          <a:bodyPr/>
          <a:lstStyle/>
          <a:p>
            <a:fld id="{806CD09A-7CE6-4FCC-8479-C65453FCDBD4}" type="slidenum">
              <a:rPr lang="en-US" smtClean="0"/>
              <a:t>‹#›</a:t>
            </a:fld>
            <a:endParaRPr lang="en-US"/>
          </a:p>
        </p:txBody>
      </p:sp>
    </p:spTree>
    <p:extLst>
      <p:ext uri="{BB962C8B-B14F-4D97-AF65-F5344CB8AC3E}">
        <p14:creationId xmlns:p14="http://schemas.microsoft.com/office/powerpoint/2010/main" val="235152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DA8F-F63F-23DC-8CC1-99C118D198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69C13F-4C06-A09A-890A-0E0F541668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E5A42D-50BE-7DB4-C5D8-AC53F001A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132109-4DFC-8164-7AF0-8A2C059C4527}"/>
              </a:ext>
            </a:extLst>
          </p:cNvPr>
          <p:cNvSpPr>
            <a:spLocks noGrp="1"/>
          </p:cNvSpPr>
          <p:nvPr>
            <p:ph type="dt" sz="half" idx="10"/>
          </p:nvPr>
        </p:nvSpPr>
        <p:spPr/>
        <p:txBody>
          <a:bodyPr/>
          <a:lstStyle/>
          <a:p>
            <a:fld id="{E8CB98C0-A3B7-4A32-A3DC-A083D9A57BEF}" type="datetimeFigureOut">
              <a:rPr lang="en-US" smtClean="0"/>
              <a:t>6/9/2024</a:t>
            </a:fld>
            <a:endParaRPr lang="en-US"/>
          </a:p>
        </p:txBody>
      </p:sp>
      <p:sp>
        <p:nvSpPr>
          <p:cNvPr id="6" name="Footer Placeholder 5">
            <a:extLst>
              <a:ext uri="{FF2B5EF4-FFF2-40B4-BE49-F238E27FC236}">
                <a16:creationId xmlns:a16="http://schemas.microsoft.com/office/drawing/2014/main" id="{C314D9FF-C716-2F08-0743-DB69989C32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DD8248-F50C-1E95-5282-75ADC0698F1E}"/>
              </a:ext>
            </a:extLst>
          </p:cNvPr>
          <p:cNvSpPr>
            <a:spLocks noGrp="1"/>
          </p:cNvSpPr>
          <p:nvPr>
            <p:ph type="sldNum" sz="quarter" idx="12"/>
          </p:nvPr>
        </p:nvSpPr>
        <p:spPr/>
        <p:txBody>
          <a:bodyPr/>
          <a:lstStyle/>
          <a:p>
            <a:fld id="{806CD09A-7CE6-4FCC-8479-C65453FCDBD4}" type="slidenum">
              <a:rPr lang="en-US" smtClean="0"/>
              <a:t>‹#›</a:t>
            </a:fld>
            <a:endParaRPr lang="en-US"/>
          </a:p>
        </p:txBody>
      </p:sp>
    </p:spTree>
    <p:extLst>
      <p:ext uri="{BB962C8B-B14F-4D97-AF65-F5344CB8AC3E}">
        <p14:creationId xmlns:p14="http://schemas.microsoft.com/office/powerpoint/2010/main" val="366449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2B7C8D-A677-37ED-AA8B-ACC3F8DD63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BD24C3-03AA-3DBB-CAF9-6DF971BEE6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B6CB9-F6C8-E475-6FE0-C2680B7810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CB98C0-A3B7-4A32-A3DC-A083D9A57BEF}" type="datetimeFigureOut">
              <a:rPr lang="en-US" smtClean="0"/>
              <a:t>6/9/2024</a:t>
            </a:fld>
            <a:endParaRPr lang="en-US"/>
          </a:p>
        </p:txBody>
      </p:sp>
      <p:sp>
        <p:nvSpPr>
          <p:cNvPr id="5" name="Footer Placeholder 4">
            <a:extLst>
              <a:ext uri="{FF2B5EF4-FFF2-40B4-BE49-F238E27FC236}">
                <a16:creationId xmlns:a16="http://schemas.microsoft.com/office/drawing/2014/main" id="{4EA0CCCE-73CD-8FFC-4E81-1EF7DBC8CC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764F2B-2567-00E0-1495-C8D29955F4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CD09A-7CE6-4FCC-8479-C65453FCDBD4}" type="slidenum">
              <a:rPr lang="en-US" smtClean="0"/>
              <a:t>‹#›</a:t>
            </a:fld>
            <a:endParaRPr lang="en-US"/>
          </a:p>
        </p:txBody>
      </p:sp>
    </p:spTree>
    <p:extLst>
      <p:ext uri="{BB962C8B-B14F-4D97-AF65-F5344CB8AC3E}">
        <p14:creationId xmlns:p14="http://schemas.microsoft.com/office/powerpoint/2010/main" val="3185863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file:///C:\Users\rohit\OneDrive\Desktop\DSCI%20631%20Final%20Project\data\loan_dataset.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culator, pen, compass, money and a paper with graphs printed on it">
            <a:extLst>
              <a:ext uri="{FF2B5EF4-FFF2-40B4-BE49-F238E27FC236}">
                <a16:creationId xmlns:a16="http://schemas.microsoft.com/office/drawing/2014/main" id="{85BF33C0-85C8-AAA6-B2EE-ADCB8A00781B}"/>
              </a:ext>
            </a:extLst>
          </p:cNvPr>
          <p:cNvPicPr>
            <a:picLocks noChangeAspect="1"/>
          </p:cNvPicPr>
          <p:nvPr/>
        </p:nvPicPr>
        <p:blipFill rotWithShape="1">
          <a:blip r:embed="rId2"/>
          <a:srcRect l="2652" r="2119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DD8316-F035-3D97-F7D5-1932A81E1C69}"/>
              </a:ext>
            </a:extLst>
          </p:cNvPr>
          <p:cNvSpPr>
            <a:spLocks noGrp="1"/>
          </p:cNvSpPr>
          <p:nvPr>
            <p:ph type="ctrTitle"/>
          </p:nvPr>
        </p:nvSpPr>
        <p:spPr>
          <a:xfrm>
            <a:off x="477981" y="1122363"/>
            <a:ext cx="4023360" cy="3204134"/>
          </a:xfrm>
        </p:spPr>
        <p:txBody>
          <a:bodyPr anchor="b">
            <a:normAutofit/>
          </a:bodyPr>
          <a:lstStyle/>
          <a:p>
            <a:pPr algn="l"/>
            <a:r>
              <a:rPr lang="en-GB" sz="3700">
                <a:solidFill>
                  <a:schemeClr val="bg1"/>
                </a:solidFill>
              </a:rPr>
              <a:t>DSCI 631 Final Project Presentation (Group 22): Loan Repayment Prediction Analysis</a:t>
            </a:r>
            <a:endParaRPr lang="en-US" sz="3700">
              <a:solidFill>
                <a:schemeClr val="bg1"/>
              </a:solidFill>
            </a:endParaRPr>
          </a:p>
        </p:txBody>
      </p:sp>
      <p:sp>
        <p:nvSpPr>
          <p:cNvPr id="3" name="Subtitle 2">
            <a:extLst>
              <a:ext uri="{FF2B5EF4-FFF2-40B4-BE49-F238E27FC236}">
                <a16:creationId xmlns:a16="http://schemas.microsoft.com/office/drawing/2014/main" id="{5C0AAC64-BBDA-6EA4-1B9A-ECB60D61D316}"/>
              </a:ext>
            </a:extLst>
          </p:cNvPr>
          <p:cNvSpPr>
            <a:spLocks noGrp="1"/>
          </p:cNvSpPr>
          <p:nvPr>
            <p:ph type="subTitle" idx="1"/>
          </p:nvPr>
        </p:nvSpPr>
        <p:spPr>
          <a:xfrm>
            <a:off x="477980" y="4872922"/>
            <a:ext cx="4023359" cy="1208141"/>
          </a:xfrm>
        </p:spPr>
        <p:txBody>
          <a:bodyPr>
            <a:normAutofit/>
          </a:bodyPr>
          <a:lstStyle/>
          <a:p>
            <a:pPr algn="l"/>
            <a:r>
              <a:rPr lang="en-GB" sz="2000">
                <a:solidFill>
                  <a:schemeClr val="bg1"/>
                </a:solidFill>
              </a:rPr>
              <a:t>Team Members:-</a:t>
            </a:r>
          </a:p>
          <a:p>
            <a:pPr algn="l"/>
            <a:r>
              <a:rPr lang="en-GB" sz="2000">
                <a:solidFill>
                  <a:schemeClr val="bg1"/>
                </a:solidFill>
              </a:rPr>
              <a:t>Rohit Annasaheb Ragde</a:t>
            </a:r>
          </a:p>
          <a:p>
            <a:pPr algn="l"/>
            <a:r>
              <a:rPr lang="en-GB" sz="2000">
                <a:solidFill>
                  <a:schemeClr val="bg1"/>
                </a:solidFill>
              </a:rPr>
              <a:t>Disha Yadav</a:t>
            </a:r>
            <a:endParaRPr lang="en-US" sz="2000">
              <a:solidFill>
                <a:schemeClr val="bg1"/>
              </a:solidFill>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6868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F3F73-CCD4-7C00-D4AE-25358C1075CB}"/>
              </a:ext>
            </a:extLst>
          </p:cNvPr>
          <p:cNvSpPr>
            <a:spLocks noGrp="1"/>
          </p:cNvSpPr>
          <p:nvPr>
            <p:ph type="title"/>
          </p:nvPr>
        </p:nvSpPr>
        <p:spPr/>
        <p:txBody>
          <a:bodyPr/>
          <a:lstStyle/>
          <a:p>
            <a:r>
              <a:rPr lang="en-GB" dirty="0"/>
              <a:t>3. Exploratory Data Analysis ( EDA )</a:t>
            </a:r>
            <a:endParaRPr lang="en-US" dirty="0"/>
          </a:p>
        </p:txBody>
      </p:sp>
      <p:sp>
        <p:nvSpPr>
          <p:cNvPr id="11" name="Text Placeholder 10">
            <a:extLst>
              <a:ext uri="{FF2B5EF4-FFF2-40B4-BE49-F238E27FC236}">
                <a16:creationId xmlns:a16="http://schemas.microsoft.com/office/drawing/2014/main" id="{E48BA0F5-7F4A-0BE9-C1C7-AE9303158B70}"/>
              </a:ext>
            </a:extLst>
          </p:cNvPr>
          <p:cNvSpPr>
            <a:spLocks noGrp="1"/>
          </p:cNvSpPr>
          <p:nvPr>
            <p:ph type="body" sz="half" idx="2"/>
          </p:nvPr>
        </p:nvSpPr>
        <p:spPr>
          <a:xfrm>
            <a:off x="839787" y="2239069"/>
            <a:ext cx="3932237" cy="3811588"/>
          </a:xfrm>
        </p:spPr>
        <p:txBody>
          <a:bodyPr>
            <a:normAutofit fontScale="92500" lnSpcReduction="10000"/>
          </a:bodyPr>
          <a:lstStyle/>
          <a:p>
            <a:r>
              <a:rPr lang="en-US" b="1" dirty="0" err="1"/>
              <a:t>ApplicantIncome</a:t>
            </a:r>
            <a:r>
              <a:rPr lang="en-US" b="1" dirty="0"/>
              <a:t>: </a:t>
            </a:r>
            <a:r>
              <a:rPr lang="en-US" dirty="0"/>
              <a:t>The distribution is highly right-skewed, indicating that most applicants have lower incomes, with a few having significantly higher incomes.</a:t>
            </a:r>
          </a:p>
          <a:p>
            <a:r>
              <a:rPr lang="en-US" b="1" dirty="0" err="1"/>
              <a:t>CoapplicantIncome</a:t>
            </a:r>
            <a:r>
              <a:rPr lang="en-US" b="1" dirty="0"/>
              <a:t>: </a:t>
            </a:r>
            <a:r>
              <a:rPr lang="en-US" dirty="0"/>
              <a:t>Similarly, the </a:t>
            </a:r>
            <a:r>
              <a:rPr lang="en-US" dirty="0" err="1"/>
              <a:t>coapplicant</a:t>
            </a:r>
            <a:r>
              <a:rPr lang="en-US" dirty="0"/>
              <a:t> income is right-skewed, showing a concentration of lower-income values.</a:t>
            </a:r>
          </a:p>
          <a:p>
            <a:r>
              <a:rPr lang="en-US" b="1" dirty="0" err="1"/>
              <a:t>LoanAmount</a:t>
            </a:r>
            <a:r>
              <a:rPr lang="en-US" b="1" dirty="0"/>
              <a:t>: </a:t>
            </a:r>
            <a:r>
              <a:rPr lang="en-US" dirty="0"/>
              <a:t>The distribution of loan amounts is right-skewed as well, with most loans being on the lower side and a few high-value loans.</a:t>
            </a:r>
          </a:p>
          <a:p>
            <a:r>
              <a:rPr lang="en-US" b="1" dirty="0"/>
              <a:t>Skewness: </a:t>
            </a:r>
            <a:r>
              <a:rPr lang="en-US" dirty="0"/>
              <a:t>The skewness in these distributions suggests the presence of outliers and indicates the need for data transformation to normalize the data.</a:t>
            </a:r>
          </a:p>
          <a:p>
            <a:r>
              <a:rPr lang="en-US" b="1" dirty="0"/>
              <a:t>Income Analysis: </a:t>
            </a:r>
            <a:r>
              <a:rPr lang="en-US" dirty="0"/>
              <a:t>Understanding income distributions helps in assessing loan eligibility and potential risk.</a:t>
            </a:r>
          </a:p>
          <a:p>
            <a:endParaRPr lang="en-US" dirty="0"/>
          </a:p>
        </p:txBody>
      </p:sp>
      <p:pic>
        <p:nvPicPr>
          <p:cNvPr id="13" name="Picture 12">
            <a:extLst>
              <a:ext uri="{FF2B5EF4-FFF2-40B4-BE49-F238E27FC236}">
                <a16:creationId xmlns:a16="http://schemas.microsoft.com/office/drawing/2014/main" id="{9A67B5CA-8665-4C3F-3C92-793E8D834F67}"/>
              </a:ext>
            </a:extLst>
          </p:cNvPr>
          <p:cNvPicPr>
            <a:picLocks noChangeAspect="1"/>
          </p:cNvPicPr>
          <p:nvPr/>
        </p:nvPicPr>
        <p:blipFill>
          <a:blip r:embed="rId2"/>
          <a:stretch>
            <a:fillRect/>
          </a:stretch>
        </p:blipFill>
        <p:spPr>
          <a:xfrm>
            <a:off x="6096000" y="1775852"/>
            <a:ext cx="5655277" cy="4093136"/>
          </a:xfrm>
          <a:prstGeom prst="rect">
            <a:avLst/>
          </a:prstGeom>
        </p:spPr>
      </p:pic>
    </p:spTree>
    <p:extLst>
      <p:ext uri="{BB962C8B-B14F-4D97-AF65-F5344CB8AC3E}">
        <p14:creationId xmlns:p14="http://schemas.microsoft.com/office/powerpoint/2010/main" val="1820261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EEDFD83B-474E-42D8-99FD-250991624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0" name="Rectangle 19">
            <a:extLst>
              <a:ext uri="{FF2B5EF4-FFF2-40B4-BE49-F238E27FC236}">
                <a16:creationId xmlns:a16="http://schemas.microsoft.com/office/drawing/2014/main" id="{E18AC0D4-F32D-4067-9F63-E553F4AFF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3429000"/>
          </a:xfrm>
          <a:prstGeom prst="rect">
            <a:avLst/>
          </a:prstGeom>
          <a:ln>
            <a:noFill/>
          </a:ln>
          <a:effectLst>
            <a:outerShdw blurRad="444500" dist="152400" dir="5400000" sx="94000" sy="94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E7C82E77-964E-5E9F-723B-40E4833E1E6D}"/>
              </a:ext>
            </a:extLst>
          </p:cNvPr>
          <p:cNvSpPr>
            <a:spLocks noGrp="1"/>
          </p:cNvSpPr>
          <p:nvPr>
            <p:ph type="title"/>
          </p:nvPr>
        </p:nvSpPr>
        <p:spPr>
          <a:xfrm>
            <a:off x="758952" y="384047"/>
            <a:ext cx="4730349" cy="2658201"/>
          </a:xfrm>
        </p:spPr>
        <p:txBody>
          <a:bodyPr vert="horz" lIns="91440" tIns="45720" rIns="91440" bIns="45720" rtlCol="0" anchor="ctr">
            <a:normAutofit/>
          </a:bodyPr>
          <a:lstStyle/>
          <a:p>
            <a:r>
              <a:rPr lang="en-US" sz="4000"/>
              <a:t>3. Exploratory Data Analysis ( EDA )</a:t>
            </a:r>
          </a:p>
        </p:txBody>
      </p:sp>
      <p:sp>
        <p:nvSpPr>
          <p:cNvPr id="13" name="TextBox 12">
            <a:extLst>
              <a:ext uri="{FF2B5EF4-FFF2-40B4-BE49-F238E27FC236}">
                <a16:creationId xmlns:a16="http://schemas.microsoft.com/office/drawing/2014/main" id="{E92F0DD8-9602-09A4-488A-94AF92489BB1}"/>
              </a:ext>
            </a:extLst>
          </p:cNvPr>
          <p:cNvSpPr txBox="1"/>
          <p:nvPr/>
        </p:nvSpPr>
        <p:spPr>
          <a:xfrm>
            <a:off x="6096000" y="384048"/>
            <a:ext cx="5257799" cy="2658201"/>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700"/>
              <a:t>A higher number of male applicants compared to female applicants, with a majority of males being married.</a:t>
            </a:r>
          </a:p>
          <a:p>
            <a:pPr marL="285750" indent="-228600">
              <a:lnSpc>
                <a:spcPct val="90000"/>
              </a:lnSpc>
              <a:spcAft>
                <a:spcPts val="600"/>
              </a:spcAft>
              <a:buFont typeface="Arial" panose="020B0604020202020204" pitchFamily="34" charset="0"/>
              <a:buChar char="•"/>
            </a:pPr>
            <a:r>
              <a:rPr lang="en-US" sz="1700"/>
              <a:t>Loan approval rates are higher in semiurban areas, followed by urban and rural areas.</a:t>
            </a:r>
          </a:p>
          <a:p>
            <a:pPr marL="285750" indent="-228600">
              <a:lnSpc>
                <a:spcPct val="90000"/>
              </a:lnSpc>
              <a:spcAft>
                <a:spcPts val="600"/>
              </a:spcAft>
              <a:buFont typeface="Arial" panose="020B0604020202020204" pitchFamily="34" charset="0"/>
              <a:buChar char="•"/>
            </a:pPr>
            <a:r>
              <a:rPr lang="en-US" sz="1700"/>
              <a:t>Most applicants with good credit history are not self-employed.</a:t>
            </a:r>
          </a:p>
          <a:p>
            <a:pPr marL="285750" indent="-228600">
              <a:lnSpc>
                <a:spcPct val="90000"/>
              </a:lnSpc>
              <a:spcAft>
                <a:spcPts val="600"/>
              </a:spcAft>
              <a:buFont typeface="Arial" panose="020B0604020202020204" pitchFamily="34" charset="0"/>
              <a:buChar char="•"/>
            </a:pPr>
            <a:r>
              <a:rPr lang="en-US" sz="1700"/>
              <a:t>A small number of self-employed applicants have good credit history.</a:t>
            </a:r>
          </a:p>
          <a:p>
            <a:pPr indent="-228600">
              <a:lnSpc>
                <a:spcPct val="90000"/>
              </a:lnSpc>
              <a:spcAft>
                <a:spcPts val="600"/>
              </a:spcAft>
              <a:buFont typeface="Arial" panose="020B0604020202020204" pitchFamily="34" charset="0"/>
              <a:buChar char="•"/>
            </a:pPr>
            <a:endParaRPr lang="en-US" sz="1700"/>
          </a:p>
        </p:txBody>
      </p:sp>
      <p:pic>
        <p:nvPicPr>
          <p:cNvPr id="12" name="Picture 11">
            <a:extLst>
              <a:ext uri="{FF2B5EF4-FFF2-40B4-BE49-F238E27FC236}">
                <a16:creationId xmlns:a16="http://schemas.microsoft.com/office/drawing/2014/main" id="{E297A5DD-C893-3189-932F-108A7B50BAC3}"/>
              </a:ext>
            </a:extLst>
          </p:cNvPr>
          <p:cNvPicPr>
            <a:picLocks noChangeAspect="1"/>
          </p:cNvPicPr>
          <p:nvPr/>
        </p:nvPicPr>
        <p:blipFill>
          <a:blip r:embed="rId2"/>
          <a:stretch>
            <a:fillRect/>
          </a:stretch>
        </p:blipFill>
        <p:spPr>
          <a:xfrm>
            <a:off x="609601" y="3426296"/>
            <a:ext cx="3547034" cy="2905426"/>
          </a:xfrm>
          <a:prstGeom prst="rect">
            <a:avLst/>
          </a:prstGeom>
        </p:spPr>
      </p:pic>
      <p:pic>
        <p:nvPicPr>
          <p:cNvPr id="8" name="Picture 7">
            <a:extLst>
              <a:ext uri="{FF2B5EF4-FFF2-40B4-BE49-F238E27FC236}">
                <a16:creationId xmlns:a16="http://schemas.microsoft.com/office/drawing/2014/main" id="{F8B20D79-E448-1A55-2878-5A1C3011D03B}"/>
              </a:ext>
            </a:extLst>
          </p:cNvPr>
          <p:cNvPicPr>
            <a:picLocks noChangeAspect="1"/>
          </p:cNvPicPr>
          <p:nvPr/>
        </p:nvPicPr>
        <p:blipFill>
          <a:blip r:embed="rId3"/>
          <a:stretch>
            <a:fillRect/>
          </a:stretch>
        </p:blipFill>
        <p:spPr>
          <a:xfrm>
            <a:off x="3775587" y="3333135"/>
            <a:ext cx="3663490" cy="2987151"/>
          </a:xfrm>
          <a:prstGeom prst="rect">
            <a:avLst/>
          </a:prstGeom>
          <a:effectLst/>
        </p:spPr>
      </p:pic>
      <p:pic>
        <p:nvPicPr>
          <p:cNvPr id="6" name="Picture 5">
            <a:extLst>
              <a:ext uri="{FF2B5EF4-FFF2-40B4-BE49-F238E27FC236}">
                <a16:creationId xmlns:a16="http://schemas.microsoft.com/office/drawing/2014/main" id="{FE9704C4-3DB3-B6B3-7E19-A87C93898BDC}"/>
              </a:ext>
            </a:extLst>
          </p:cNvPr>
          <p:cNvPicPr>
            <a:picLocks noChangeAspect="1"/>
          </p:cNvPicPr>
          <p:nvPr/>
        </p:nvPicPr>
        <p:blipFill>
          <a:blip r:embed="rId4"/>
          <a:stretch>
            <a:fillRect/>
          </a:stretch>
        </p:blipFill>
        <p:spPr>
          <a:xfrm>
            <a:off x="7439077" y="3500285"/>
            <a:ext cx="3914722" cy="2808566"/>
          </a:xfrm>
          <a:prstGeom prst="rect">
            <a:avLst/>
          </a:prstGeom>
          <a:effectLst/>
        </p:spPr>
      </p:pic>
    </p:spTree>
    <p:extLst>
      <p:ext uri="{BB962C8B-B14F-4D97-AF65-F5344CB8AC3E}">
        <p14:creationId xmlns:p14="http://schemas.microsoft.com/office/powerpoint/2010/main" val="981055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1C1858-7990-FB51-A7FA-FBB4A04406F0}"/>
              </a:ext>
            </a:extLst>
          </p:cNvPr>
          <p:cNvSpPr>
            <a:spLocks noGrp="1"/>
          </p:cNvSpPr>
          <p:nvPr>
            <p:ph type="title"/>
          </p:nvPr>
        </p:nvSpPr>
        <p:spPr/>
        <p:txBody>
          <a:bodyPr/>
          <a:lstStyle/>
          <a:p>
            <a:r>
              <a:rPr lang="en-GB" dirty="0"/>
              <a:t>4. Data Cleaning and Preprocessing</a:t>
            </a:r>
            <a:endParaRPr lang="en-US" dirty="0"/>
          </a:p>
        </p:txBody>
      </p:sp>
      <p:sp>
        <p:nvSpPr>
          <p:cNvPr id="6" name="Content Placeholder 5">
            <a:extLst>
              <a:ext uri="{FF2B5EF4-FFF2-40B4-BE49-F238E27FC236}">
                <a16:creationId xmlns:a16="http://schemas.microsoft.com/office/drawing/2014/main" id="{3173DF66-FA9F-55F6-EF30-9465E867D0FD}"/>
              </a:ext>
            </a:extLst>
          </p:cNvPr>
          <p:cNvSpPr>
            <a:spLocks noGrp="1"/>
          </p:cNvSpPr>
          <p:nvPr>
            <p:ph idx="1"/>
          </p:nvPr>
        </p:nvSpPr>
        <p:spPr/>
        <p:txBody>
          <a:bodyPr>
            <a:normAutofit fontScale="47500" lnSpcReduction="20000"/>
          </a:bodyPr>
          <a:lstStyle/>
          <a:p>
            <a:pPr marL="0" indent="0">
              <a:buNone/>
            </a:pPr>
            <a:r>
              <a:rPr lang="en-US" b="1" dirty="0"/>
              <a:t>Missing Values Check</a:t>
            </a:r>
          </a:p>
          <a:p>
            <a:r>
              <a:rPr lang="en-US" dirty="0"/>
              <a:t>Columns with missing values include Gender, Married, Dependents, </a:t>
            </a:r>
            <a:r>
              <a:rPr lang="en-US" dirty="0" err="1"/>
              <a:t>Self_Employed</a:t>
            </a:r>
            <a:r>
              <a:rPr lang="en-US" dirty="0"/>
              <a:t>, </a:t>
            </a:r>
            <a:r>
              <a:rPr lang="en-US" dirty="0" err="1"/>
              <a:t>LoanAmount</a:t>
            </a:r>
            <a:r>
              <a:rPr lang="en-US" dirty="0"/>
              <a:t>, </a:t>
            </a:r>
            <a:r>
              <a:rPr lang="en-US" dirty="0" err="1"/>
              <a:t>Loan_Amount_Term</a:t>
            </a:r>
            <a:r>
              <a:rPr lang="en-US" dirty="0"/>
              <a:t>, and </a:t>
            </a:r>
            <a:r>
              <a:rPr lang="en-US" dirty="0" err="1"/>
              <a:t>Credit_History</a:t>
            </a:r>
            <a:r>
              <a:rPr lang="en-US" dirty="0"/>
              <a:t>.</a:t>
            </a:r>
          </a:p>
          <a:p>
            <a:pPr marL="0" indent="0">
              <a:buNone/>
            </a:pPr>
            <a:r>
              <a:rPr lang="en-US" b="1" dirty="0"/>
              <a:t>Handling Missing Values</a:t>
            </a:r>
          </a:p>
          <a:p>
            <a:r>
              <a:rPr lang="en-US" dirty="0"/>
              <a:t>Dropped the '</a:t>
            </a:r>
            <a:r>
              <a:rPr lang="en-US" dirty="0" err="1"/>
              <a:t>Loan_ID</a:t>
            </a:r>
            <a:r>
              <a:rPr lang="en-US" dirty="0"/>
              <a:t>' column as it's not required for prediction.</a:t>
            </a:r>
          </a:p>
          <a:p>
            <a:r>
              <a:rPr lang="en-US" dirty="0"/>
              <a:t>Filled missing values with mode for categorical columns and mean for numerical columns.</a:t>
            </a:r>
          </a:p>
          <a:p>
            <a:r>
              <a:rPr lang="en-US" dirty="0"/>
              <a:t>Converted categorical variables to dummy/indicator variables to avoid multicollinearity and renamed columns for clarity.</a:t>
            </a:r>
          </a:p>
          <a:p>
            <a:pPr marL="0" indent="0">
              <a:buNone/>
            </a:pPr>
            <a:r>
              <a:rPr lang="en-US" b="1" dirty="0"/>
              <a:t>Data Transformation:</a:t>
            </a:r>
          </a:p>
          <a:p>
            <a:r>
              <a:rPr lang="en-US" dirty="0"/>
              <a:t>Applied square root transformation to reduce skewness in </a:t>
            </a:r>
            <a:r>
              <a:rPr lang="en-US" dirty="0" err="1"/>
              <a:t>ApplicantIncome</a:t>
            </a:r>
            <a:r>
              <a:rPr lang="en-US" dirty="0"/>
              <a:t>, </a:t>
            </a:r>
            <a:r>
              <a:rPr lang="en-US" dirty="0" err="1"/>
              <a:t>CoapplicantIncome</a:t>
            </a:r>
            <a:r>
              <a:rPr lang="en-US" dirty="0"/>
              <a:t>, and </a:t>
            </a:r>
            <a:r>
              <a:rPr lang="en-US" dirty="0" err="1"/>
              <a:t>LoanAmount</a:t>
            </a:r>
            <a:r>
              <a:rPr lang="en-US" dirty="0"/>
              <a:t>.</a:t>
            </a:r>
          </a:p>
          <a:p>
            <a:r>
              <a:rPr lang="en-US" dirty="0"/>
              <a:t>Removed outliers using the IQR method.</a:t>
            </a:r>
          </a:p>
          <a:p>
            <a:pPr marL="0" indent="0">
              <a:buNone/>
            </a:pPr>
            <a:r>
              <a:rPr lang="en-US" dirty="0"/>
              <a:t> </a:t>
            </a:r>
            <a:r>
              <a:rPr lang="en-US" b="1" dirty="0"/>
              <a:t>Summary:</a:t>
            </a:r>
          </a:p>
          <a:p>
            <a:r>
              <a:rPr lang="en-US" dirty="0"/>
              <a:t>Improved data normalization and removed skewness to enhance model performance.</a:t>
            </a:r>
          </a:p>
          <a:p>
            <a:r>
              <a:rPr lang="en-US" dirty="0"/>
              <a:t>Ensured data quality by handling missing values and outliers effectively.</a:t>
            </a:r>
          </a:p>
          <a:p>
            <a:endParaRPr lang="en-US" dirty="0"/>
          </a:p>
        </p:txBody>
      </p:sp>
      <p:pic>
        <p:nvPicPr>
          <p:cNvPr id="8" name="Picture 7">
            <a:extLst>
              <a:ext uri="{FF2B5EF4-FFF2-40B4-BE49-F238E27FC236}">
                <a16:creationId xmlns:a16="http://schemas.microsoft.com/office/drawing/2014/main" id="{1E5EB71C-0E52-13AB-D062-6DAAC3B2A13D}"/>
              </a:ext>
            </a:extLst>
          </p:cNvPr>
          <p:cNvPicPr>
            <a:picLocks noChangeAspect="1"/>
          </p:cNvPicPr>
          <p:nvPr/>
        </p:nvPicPr>
        <p:blipFill>
          <a:blip r:embed="rId2"/>
          <a:stretch>
            <a:fillRect/>
          </a:stretch>
        </p:blipFill>
        <p:spPr>
          <a:xfrm>
            <a:off x="660055" y="2264805"/>
            <a:ext cx="4172337" cy="3875603"/>
          </a:xfrm>
          <a:prstGeom prst="rect">
            <a:avLst/>
          </a:prstGeom>
        </p:spPr>
      </p:pic>
    </p:spTree>
    <p:extLst>
      <p:ext uri="{BB962C8B-B14F-4D97-AF65-F5344CB8AC3E}">
        <p14:creationId xmlns:p14="http://schemas.microsoft.com/office/powerpoint/2010/main" val="2464070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F058B-CB0F-C9F0-ACF0-5155560E5A2D}"/>
              </a:ext>
            </a:extLst>
          </p:cNvPr>
          <p:cNvSpPr>
            <a:spLocks noGrp="1"/>
          </p:cNvSpPr>
          <p:nvPr>
            <p:ph type="title"/>
          </p:nvPr>
        </p:nvSpPr>
        <p:spPr/>
        <p:txBody>
          <a:bodyPr/>
          <a:lstStyle/>
          <a:p>
            <a:r>
              <a:rPr lang="en-GB" dirty="0"/>
              <a:t>4. Data Cleaning and Preprocessing</a:t>
            </a:r>
            <a:endParaRPr lang="en-US" dirty="0"/>
          </a:p>
        </p:txBody>
      </p:sp>
      <p:sp>
        <p:nvSpPr>
          <p:cNvPr id="3" name="Content Placeholder 2">
            <a:extLst>
              <a:ext uri="{FF2B5EF4-FFF2-40B4-BE49-F238E27FC236}">
                <a16:creationId xmlns:a16="http://schemas.microsoft.com/office/drawing/2014/main" id="{F56C9F19-40ED-696B-F47F-6CEBB01BCFD0}"/>
              </a:ext>
            </a:extLst>
          </p:cNvPr>
          <p:cNvSpPr>
            <a:spLocks noGrp="1"/>
          </p:cNvSpPr>
          <p:nvPr>
            <p:ph type="body" sz="half" idx="2"/>
          </p:nvPr>
        </p:nvSpPr>
        <p:spPr/>
        <p:txBody>
          <a:bodyPr>
            <a:normAutofit/>
          </a:bodyPr>
          <a:lstStyle/>
          <a:p>
            <a:pPr marL="0" indent="0">
              <a:buNone/>
            </a:pPr>
            <a:r>
              <a:rPr lang="en-US" b="1" dirty="0"/>
              <a:t>Class Imbalance Handling with SMOTE</a:t>
            </a:r>
          </a:p>
          <a:p>
            <a:r>
              <a:rPr lang="en-US" dirty="0"/>
              <a:t>Addressed class imbalance using Synthetic Minority Over-sampling Technique (SMOTE) to balance the target variable (Loan Status).</a:t>
            </a:r>
          </a:p>
          <a:p>
            <a:r>
              <a:rPr lang="en-US" dirty="0"/>
              <a:t>The graph shows the distribution of Loan Status after applying SMOTE, with an equal number of instances for both classes (True and False)</a:t>
            </a:r>
          </a:p>
          <a:p>
            <a:r>
              <a:rPr lang="en-US" b="1" dirty="0"/>
              <a:t>Before SMOTE: </a:t>
            </a:r>
            <a:r>
              <a:rPr lang="en-US" dirty="0"/>
              <a:t>Imbalanced dataset with fewer instances of one class, leading to biased model performance.</a:t>
            </a:r>
          </a:p>
          <a:p>
            <a:r>
              <a:rPr lang="en-US" b="1" dirty="0"/>
              <a:t>After SMOTE: </a:t>
            </a:r>
            <a:r>
              <a:rPr lang="en-US" dirty="0"/>
              <a:t>Balanced dataset with equal representation of both classes, improving model robustness and accuracy.</a:t>
            </a:r>
          </a:p>
          <a:p>
            <a:endParaRPr lang="en-US" b="1" dirty="0"/>
          </a:p>
        </p:txBody>
      </p:sp>
      <p:pic>
        <p:nvPicPr>
          <p:cNvPr id="5" name="Picture 4">
            <a:extLst>
              <a:ext uri="{FF2B5EF4-FFF2-40B4-BE49-F238E27FC236}">
                <a16:creationId xmlns:a16="http://schemas.microsoft.com/office/drawing/2014/main" id="{F65FE160-C44D-7EFA-2E93-070FCDBF1680}"/>
              </a:ext>
            </a:extLst>
          </p:cNvPr>
          <p:cNvPicPr>
            <a:picLocks noChangeAspect="1"/>
          </p:cNvPicPr>
          <p:nvPr/>
        </p:nvPicPr>
        <p:blipFill>
          <a:blip r:embed="rId2"/>
          <a:stretch>
            <a:fillRect/>
          </a:stretch>
        </p:blipFill>
        <p:spPr>
          <a:xfrm>
            <a:off x="5044340" y="1023401"/>
            <a:ext cx="7066918" cy="4765780"/>
          </a:xfrm>
          <a:prstGeom prst="rect">
            <a:avLst/>
          </a:prstGeom>
        </p:spPr>
      </p:pic>
    </p:spTree>
    <p:extLst>
      <p:ext uri="{BB962C8B-B14F-4D97-AF65-F5344CB8AC3E}">
        <p14:creationId xmlns:p14="http://schemas.microsoft.com/office/powerpoint/2010/main" val="740773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7F3F6AB-C96D-3313-3DD7-EC7E76215AA6}"/>
              </a:ext>
            </a:extLst>
          </p:cNvPr>
          <p:cNvSpPr>
            <a:spLocks noGrp="1"/>
          </p:cNvSpPr>
          <p:nvPr>
            <p:ph type="title"/>
          </p:nvPr>
        </p:nvSpPr>
        <p:spPr>
          <a:xfrm>
            <a:off x="4572001" y="601744"/>
            <a:ext cx="6781800" cy="1338696"/>
          </a:xfrm>
        </p:spPr>
        <p:txBody>
          <a:bodyPr>
            <a:normAutofit/>
          </a:bodyPr>
          <a:lstStyle/>
          <a:p>
            <a:r>
              <a:rPr lang="en-GB"/>
              <a:t>5. Model Implementation</a:t>
            </a:r>
            <a:endParaRPr lang="en-US" dirty="0"/>
          </a:p>
        </p:txBody>
      </p:sp>
      <p:pic>
        <p:nvPicPr>
          <p:cNvPr id="15" name="Picture 14" descr="Desk with productivity items">
            <a:extLst>
              <a:ext uri="{FF2B5EF4-FFF2-40B4-BE49-F238E27FC236}">
                <a16:creationId xmlns:a16="http://schemas.microsoft.com/office/drawing/2014/main" id="{C7FF6A89-7F33-64EB-B930-8F500DE9A2E0}"/>
              </a:ext>
            </a:extLst>
          </p:cNvPr>
          <p:cNvPicPr>
            <a:picLocks noChangeAspect="1"/>
          </p:cNvPicPr>
          <p:nvPr/>
        </p:nvPicPr>
        <p:blipFill rotWithShape="1">
          <a:blip r:embed="rId2"/>
          <a:srcRect l="39352" r="24102"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6" name="Content Placeholder 5">
            <a:extLst>
              <a:ext uri="{FF2B5EF4-FFF2-40B4-BE49-F238E27FC236}">
                <a16:creationId xmlns:a16="http://schemas.microsoft.com/office/drawing/2014/main" id="{0775A013-1C71-6CA9-32E7-6930F90EE87B}"/>
              </a:ext>
            </a:extLst>
          </p:cNvPr>
          <p:cNvSpPr>
            <a:spLocks noGrp="1"/>
          </p:cNvSpPr>
          <p:nvPr>
            <p:ph idx="1"/>
          </p:nvPr>
        </p:nvSpPr>
        <p:spPr>
          <a:xfrm>
            <a:off x="4572001" y="2201958"/>
            <a:ext cx="6781800" cy="3900730"/>
          </a:xfrm>
        </p:spPr>
        <p:txBody>
          <a:bodyPr anchor="t">
            <a:normAutofit/>
          </a:bodyPr>
          <a:lstStyle/>
          <a:p>
            <a:r>
              <a:rPr lang="en-US" sz="1300"/>
              <a:t>To predict loan repayment status, we implemented the following machine learning algorithms:</a:t>
            </a:r>
          </a:p>
          <a:p>
            <a:endParaRPr lang="en-US" sz="1300"/>
          </a:p>
          <a:p>
            <a:r>
              <a:rPr lang="en-US" sz="1300" b="1"/>
              <a:t>Logistic Regression: </a:t>
            </a:r>
            <a:r>
              <a:rPr lang="en-US" sz="1300"/>
              <a:t>Chosen for its simplicity and interpretability, Logistic Regression serves as a strong baseline for comparison with more complex models. It is well-suited for binary classification tasks and provides insights into the relationships between features and the target variable.</a:t>
            </a:r>
          </a:p>
          <a:p>
            <a:endParaRPr lang="en-US" sz="1300"/>
          </a:p>
          <a:p>
            <a:r>
              <a:rPr lang="en-US" sz="1300" b="1"/>
              <a:t>K-Nearest Neighbors (KNN): </a:t>
            </a:r>
            <a:r>
              <a:rPr lang="en-US" sz="1300"/>
              <a:t>This non-parametric algorithm classifies data points based on the majority class among its k-nearest neighbors. We chose KNN to explore the impact of local data structures and to understand the influence of neighborhood-based classification on loan repayment prediction.</a:t>
            </a:r>
          </a:p>
          <a:p>
            <a:endParaRPr lang="en-US" sz="1300"/>
          </a:p>
          <a:p>
            <a:r>
              <a:rPr lang="en-US" sz="1300" b="1"/>
              <a:t>Random Forest: </a:t>
            </a:r>
            <a:r>
              <a:rPr lang="en-US" sz="1300"/>
              <a:t>An ensemble learning method that constructs multiple decision trees and combines their predictions. We selected Random Forest for its ability to handle diverse features, capture complex interactions, and reduce overfitting through ensemble averaging.</a:t>
            </a:r>
          </a:p>
        </p:txBody>
      </p:sp>
    </p:spTree>
    <p:extLst>
      <p:ext uri="{BB962C8B-B14F-4D97-AF65-F5344CB8AC3E}">
        <p14:creationId xmlns:p14="http://schemas.microsoft.com/office/powerpoint/2010/main" val="392465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A2FF-0BF3-54D9-D1C4-75F79043DFDF}"/>
              </a:ext>
            </a:extLst>
          </p:cNvPr>
          <p:cNvSpPr>
            <a:spLocks noGrp="1"/>
          </p:cNvSpPr>
          <p:nvPr>
            <p:ph type="title"/>
          </p:nvPr>
        </p:nvSpPr>
        <p:spPr/>
        <p:txBody>
          <a:bodyPr/>
          <a:lstStyle/>
          <a:p>
            <a:r>
              <a:rPr lang="en-GB"/>
              <a:t>5.1. Logistic Regression</a:t>
            </a:r>
            <a:endParaRPr lang="en-US" dirty="0"/>
          </a:p>
        </p:txBody>
      </p:sp>
      <p:sp>
        <p:nvSpPr>
          <p:cNvPr id="5" name="Text Placeholder 4">
            <a:extLst>
              <a:ext uri="{FF2B5EF4-FFF2-40B4-BE49-F238E27FC236}">
                <a16:creationId xmlns:a16="http://schemas.microsoft.com/office/drawing/2014/main" id="{610781D9-70CC-54BC-5F8E-96ED3592F860}"/>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a:t>To predict loan repayment status effectively, we start with a Logistic Regression model. Logistic Regression is favored for its simplicity and interpretability, making it a suitable choice for binary classification tasks. </a:t>
            </a:r>
          </a:p>
          <a:p>
            <a:pPr marL="285750" indent="-285750">
              <a:buFont typeface="Arial" panose="020B0604020202020204" pitchFamily="34" charset="0"/>
              <a:buChar char="•"/>
            </a:pPr>
            <a:r>
              <a:rPr lang="en-US"/>
              <a:t>Our dataset, which includes features like applicant income, loan amount, and credit history, is ideal for this model.</a:t>
            </a:r>
          </a:p>
          <a:p>
            <a:pPr marL="285750" indent="-285750">
              <a:buFont typeface="Arial" panose="020B0604020202020204" pitchFamily="34" charset="0"/>
              <a:buChar char="•"/>
            </a:pPr>
            <a:r>
              <a:rPr lang="en-US"/>
              <a:t>The evaluation will focus on the model's accuracy, precision, and ROC AUC to ensure the reliability of our predictions.</a:t>
            </a:r>
            <a:endParaRPr lang="en-US" dirty="0"/>
          </a:p>
        </p:txBody>
      </p:sp>
      <p:pic>
        <p:nvPicPr>
          <p:cNvPr id="7" name="Picture 6">
            <a:extLst>
              <a:ext uri="{FF2B5EF4-FFF2-40B4-BE49-F238E27FC236}">
                <a16:creationId xmlns:a16="http://schemas.microsoft.com/office/drawing/2014/main" id="{E271F25E-6C1D-534F-2136-82305983D9D3}"/>
              </a:ext>
            </a:extLst>
          </p:cNvPr>
          <p:cNvPicPr>
            <a:picLocks noChangeAspect="1"/>
          </p:cNvPicPr>
          <p:nvPr/>
        </p:nvPicPr>
        <p:blipFill>
          <a:blip r:embed="rId2"/>
          <a:stretch>
            <a:fillRect/>
          </a:stretch>
        </p:blipFill>
        <p:spPr>
          <a:xfrm>
            <a:off x="4910516" y="191911"/>
            <a:ext cx="7123440" cy="6378221"/>
          </a:xfrm>
          <a:prstGeom prst="rect">
            <a:avLst/>
          </a:prstGeom>
        </p:spPr>
      </p:pic>
    </p:spTree>
    <p:extLst>
      <p:ext uri="{BB962C8B-B14F-4D97-AF65-F5344CB8AC3E}">
        <p14:creationId xmlns:p14="http://schemas.microsoft.com/office/powerpoint/2010/main" val="1133285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ED59-CEEF-905E-DB8A-F2AAA73E7AF4}"/>
              </a:ext>
            </a:extLst>
          </p:cNvPr>
          <p:cNvSpPr>
            <a:spLocks noGrp="1"/>
          </p:cNvSpPr>
          <p:nvPr>
            <p:ph type="title"/>
          </p:nvPr>
        </p:nvSpPr>
        <p:spPr/>
        <p:txBody>
          <a:bodyPr/>
          <a:lstStyle/>
          <a:p>
            <a:r>
              <a:rPr lang="en-GB" dirty="0"/>
              <a:t>5.2. K Nearest Neighbours ( KNN)</a:t>
            </a:r>
            <a:endParaRPr lang="en-US" dirty="0"/>
          </a:p>
        </p:txBody>
      </p:sp>
      <p:sp>
        <p:nvSpPr>
          <p:cNvPr id="5" name="Text Placeholder 4">
            <a:extLst>
              <a:ext uri="{FF2B5EF4-FFF2-40B4-BE49-F238E27FC236}">
                <a16:creationId xmlns:a16="http://schemas.microsoft.com/office/drawing/2014/main" id="{8336CCDD-E3FD-540C-D249-59CBA331ED54}"/>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We evaluate the K-Nearest Neighbors (KNN) model for predicting loan repayment status. </a:t>
            </a:r>
          </a:p>
          <a:p>
            <a:pPr marL="285750" indent="-285750">
              <a:buFont typeface="Arial" panose="020B0604020202020204" pitchFamily="34" charset="0"/>
              <a:buChar char="•"/>
            </a:pPr>
            <a:r>
              <a:rPr lang="en-US" dirty="0"/>
              <a:t>KNN classifies data points based on the majority class of its k-nearest neighbors. This model is suitable for our dataset, which includes features like applicant income, loan amount, and credit history.</a:t>
            </a:r>
          </a:p>
          <a:p>
            <a:pPr marL="285750" indent="-285750">
              <a:buFont typeface="Arial" panose="020B0604020202020204" pitchFamily="34" charset="0"/>
              <a:buChar char="•"/>
            </a:pPr>
            <a:r>
              <a:rPr lang="en-US" dirty="0"/>
              <a:t> We aim to determine the optimal number of neighbors (k) to maximize accuracy. KNN helps understand the local data structure and provides a comparative performance measure against our baseline Logistic Regression model.</a:t>
            </a:r>
          </a:p>
        </p:txBody>
      </p:sp>
      <p:pic>
        <p:nvPicPr>
          <p:cNvPr id="7" name="Picture 6">
            <a:extLst>
              <a:ext uri="{FF2B5EF4-FFF2-40B4-BE49-F238E27FC236}">
                <a16:creationId xmlns:a16="http://schemas.microsoft.com/office/drawing/2014/main" id="{932118F2-349C-29AB-9047-3520EEE9DF07}"/>
              </a:ext>
            </a:extLst>
          </p:cNvPr>
          <p:cNvPicPr>
            <a:picLocks noChangeAspect="1"/>
          </p:cNvPicPr>
          <p:nvPr/>
        </p:nvPicPr>
        <p:blipFill>
          <a:blip r:embed="rId2"/>
          <a:stretch>
            <a:fillRect/>
          </a:stretch>
        </p:blipFill>
        <p:spPr>
          <a:xfrm>
            <a:off x="5385526" y="1138458"/>
            <a:ext cx="6832768" cy="4450888"/>
          </a:xfrm>
          <a:prstGeom prst="rect">
            <a:avLst/>
          </a:prstGeom>
        </p:spPr>
      </p:pic>
    </p:spTree>
    <p:extLst>
      <p:ext uri="{BB962C8B-B14F-4D97-AF65-F5344CB8AC3E}">
        <p14:creationId xmlns:p14="http://schemas.microsoft.com/office/powerpoint/2010/main" val="1034409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77D8C-2467-9292-A46D-C039071629FE}"/>
              </a:ext>
            </a:extLst>
          </p:cNvPr>
          <p:cNvSpPr>
            <a:spLocks noGrp="1"/>
          </p:cNvSpPr>
          <p:nvPr>
            <p:ph type="title"/>
          </p:nvPr>
        </p:nvSpPr>
        <p:spPr/>
        <p:txBody>
          <a:bodyPr/>
          <a:lstStyle/>
          <a:p>
            <a:r>
              <a:rPr lang="en-GB" dirty="0"/>
              <a:t>5.3. Random Forest</a:t>
            </a:r>
            <a:endParaRPr lang="en-US" dirty="0"/>
          </a:p>
        </p:txBody>
      </p:sp>
      <p:pic>
        <p:nvPicPr>
          <p:cNvPr id="7" name="Content Placeholder 6">
            <a:extLst>
              <a:ext uri="{FF2B5EF4-FFF2-40B4-BE49-F238E27FC236}">
                <a16:creationId xmlns:a16="http://schemas.microsoft.com/office/drawing/2014/main" id="{2357749A-42EC-2DBC-F965-9930E3E27E03}"/>
              </a:ext>
            </a:extLst>
          </p:cNvPr>
          <p:cNvPicPr>
            <a:picLocks noGrp="1" noChangeAspect="1"/>
          </p:cNvPicPr>
          <p:nvPr>
            <p:ph idx="1"/>
          </p:nvPr>
        </p:nvPicPr>
        <p:blipFill>
          <a:blip r:embed="rId2"/>
          <a:stretch>
            <a:fillRect/>
          </a:stretch>
        </p:blipFill>
        <p:spPr>
          <a:xfrm>
            <a:off x="5553775" y="1480228"/>
            <a:ext cx="6366357" cy="4026992"/>
          </a:xfrm>
        </p:spPr>
      </p:pic>
      <p:sp>
        <p:nvSpPr>
          <p:cNvPr id="5" name="Text Placeholder 4">
            <a:extLst>
              <a:ext uri="{FF2B5EF4-FFF2-40B4-BE49-F238E27FC236}">
                <a16:creationId xmlns:a16="http://schemas.microsoft.com/office/drawing/2014/main" id="{82FC721E-1A6F-4D98-048F-A4A9F54EC3CB}"/>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To predict loan repayment status, we next evaluate the Random Forest model. Random Forest is an ensemble learning method that builds multiple decision trees and combines their predictions to improve accuracy and reduce overfitting.</a:t>
            </a:r>
          </a:p>
          <a:p>
            <a:pPr marL="285750" indent="-285750">
              <a:buFont typeface="Arial" panose="020B0604020202020204" pitchFamily="34" charset="0"/>
              <a:buChar char="•"/>
            </a:pPr>
            <a:r>
              <a:rPr lang="en-US" dirty="0"/>
              <a:t> It handles diverse features, such as applicant income, loan amount, and credit history, capturing complex interactions.</a:t>
            </a:r>
          </a:p>
          <a:p>
            <a:pPr marL="285750" indent="-285750">
              <a:buFont typeface="Arial" panose="020B0604020202020204" pitchFamily="34" charset="0"/>
              <a:buChar char="•"/>
            </a:pPr>
            <a:r>
              <a:rPr lang="en-US" dirty="0"/>
              <a:t>We aim to optimize the Random Forest model's performance by tuning hyperparameters, providing a robust benchmark against simpler models like Logistic Regression and KNN.</a:t>
            </a:r>
          </a:p>
        </p:txBody>
      </p:sp>
    </p:spTree>
    <p:extLst>
      <p:ext uri="{BB962C8B-B14F-4D97-AF65-F5344CB8AC3E}">
        <p14:creationId xmlns:p14="http://schemas.microsoft.com/office/powerpoint/2010/main" val="2970515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5B0462-7EFB-88BC-16E5-CF60587919D3}"/>
              </a:ext>
            </a:extLst>
          </p:cNvPr>
          <p:cNvSpPr>
            <a:spLocks noGrp="1"/>
          </p:cNvSpPr>
          <p:nvPr>
            <p:ph type="title"/>
          </p:nvPr>
        </p:nvSpPr>
        <p:spPr>
          <a:xfrm>
            <a:off x="4553733" y="548464"/>
            <a:ext cx="6798541" cy="1675623"/>
          </a:xfrm>
        </p:spPr>
        <p:txBody>
          <a:bodyPr anchor="b">
            <a:normAutofit/>
          </a:bodyPr>
          <a:lstStyle/>
          <a:p>
            <a:r>
              <a:rPr lang="en-GB" sz="4000"/>
              <a:t>6. Model Evaluation &amp; Performance</a:t>
            </a:r>
            <a:endParaRPr lang="en-US" sz="4000"/>
          </a:p>
        </p:txBody>
      </p:sp>
      <p:pic>
        <p:nvPicPr>
          <p:cNvPr id="12" name="Picture 11" descr="Colourful charts and graphs">
            <a:extLst>
              <a:ext uri="{FF2B5EF4-FFF2-40B4-BE49-F238E27FC236}">
                <a16:creationId xmlns:a16="http://schemas.microsoft.com/office/drawing/2014/main" id="{E6F660D0-0D75-6828-1236-31DA562E83AA}"/>
              </a:ext>
            </a:extLst>
          </p:cNvPr>
          <p:cNvPicPr>
            <a:picLocks noChangeAspect="1"/>
          </p:cNvPicPr>
          <p:nvPr/>
        </p:nvPicPr>
        <p:blipFill rotWithShape="1">
          <a:blip r:embed="rId2"/>
          <a:srcRect l="31629" r="27526" b="-1"/>
          <a:stretch/>
        </p:blipFill>
        <p:spPr>
          <a:xfrm>
            <a:off x="1" y="10"/>
            <a:ext cx="4196496" cy="6857990"/>
          </a:xfrm>
          <a:prstGeom prst="rect">
            <a:avLst/>
          </a:prstGeom>
          <a:effectLst/>
        </p:spPr>
      </p:pic>
      <p:sp>
        <p:nvSpPr>
          <p:cNvPr id="10" name="Content Placeholder 9">
            <a:extLst>
              <a:ext uri="{FF2B5EF4-FFF2-40B4-BE49-F238E27FC236}">
                <a16:creationId xmlns:a16="http://schemas.microsoft.com/office/drawing/2014/main" id="{7514F078-82BB-96B7-7C6A-731C79436591}"/>
              </a:ext>
            </a:extLst>
          </p:cNvPr>
          <p:cNvSpPr>
            <a:spLocks noGrp="1"/>
          </p:cNvSpPr>
          <p:nvPr>
            <p:ph idx="1"/>
          </p:nvPr>
        </p:nvSpPr>
        <p:spPr>
          <a:xfrm>
            <a:off x="4553734" y="2409830"/>
            <a:ext cx="6798539" cy="3705217"/>
          </a:xfrm>
        </p:spPr>
        <p:txBody>
          <a:bodyPr>
            <a:normAutofit/>
          </a:bodyPr>
          <a:lstStyle/>
          <a:p>
            <a:pPr marL="0" indent="0">
              <a:buNone/>
            </a:pPr>
            <a:r>
              <a:rPr lang="en-US" sz="1300" b="1"/>
              <a:t>Logistic Regression</a:t>
            </a:r>
          </a:p>
          <a:p>
            <a:r>
              <a:rPr lang="en-US" sz="1300"/>
              <a:t>Logistic Regression achieved an accuracy of 82.25% and a precision of 86.29%.</a:t>
            </a:r>
          </a:p>
          <a:p>
            <a:r>
              <a:rPr lang="en-US" sz="1300"/>
              <a:t> It serves as a strong baseline model with high precision, particularly in predicting non-repaid loans, but has a moderate number of false positives.</a:t>
            </a:r>
          </a:p>
          <a:p>
            <a:pPr marL="0" indent="0">
              <a:buNone/>
            </a:pPr>
            <a:r>
              <a:rPr lang="en-US" sz="1300" b="1"/>
              <a:t>K-Nearest Neighbors (KNN)</a:t>
            </a:r>
          </a:p>
          <a:p>
            <a:r>
              <a:rPr lang="en-US" sz="1300"/>
              <a:t>K-Nearest Neighbors (KNN) achieved an accuracy of 78.70% and a precision of 81.67%.</a:t>
            </a:r>
          </a:p>
          <a:p>
            <a:r>
              <a:rPr lang="en-US" sz="1300"/>
              <a:t> While it is a simple and intuitive model, its performance is lower than that of Logistic Regression and Random Forest. The accuracy and precision of KNN are significantly influenced by the choice of k.</a:t>
            </a:r>
          </a:p>
          <a:p>
            <a:pPr marL="0" indent="0">
              <a:buNone/>
            </a:pPr>
            <a:r>
              <a:rPr lang="en-US" sz="1300" b="1"/>
              <a:t>Random Forest</a:t>
            </a:r>
          </a:p>
          <a:p>
            <a:r>
              <a:rPr lang="en-US" sz="1300"/>
              <a:t>Random Forest achieved the highest accuracy of 82.84% and a precision of 86.64%.</a:t>
            </a:r>
          </a:p>
          <a:p>
            <a:r>
              <a:rPr lang="en-US" sz="1300"/>
              <a:t> This model benefits from tuning the max_leaf_nodes parameter and effectively captures complex interactions between features, making it the most effective model for loan repayment prediction in this evaluation.</a:t>
            </a:r>
          </a:p>
        </p:txBody>
      </p:sp>
    </p:spTree>
    <p:extLst>
      <p:ext uri="{BB962C8B-B14F-4D97-AF65-F5344CB8AC3E}">
        <p14:creationId xmlns:p14="http://schemas.microsoft.com/office/powerpoint/2010/main" val="1596202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DBE7D-433B-39E4-6685-1D7AA9225BD7}"/>
              </a:ext>
            </a:extLst>
          </p:cNvPr>
          <p:cNvSpPr>
            <a:spLocks noGrp="1"/>
          </p:cNvSpPr>
          <p:nvPr>
            <p:ph type="title"/>
          </p:nvPr>
        </p:nvSpPr>
        <p:spPr/>
        <p:txBody>
          <a:bodyPr/>
          <a:lstStyle/>
          <a:p>
            <a:r>
              <a:rPr lang="en-GB" dirty="0"/>
              <a:t>6. Model Evaluation &amp; Performance</a:t>
            </a:r>
            <a:endParaRPr lang="en-US" dirty="0"/>
          </a:p>
        </p:txBody>
      </p:sp>
      <p:pic>
        <p:nvPicPr>
          <p:cNvPr id="5" name="Content Placeholder 4">
            <a:extLst>
              <a:ext uri="{FF2B5EF4-FFF2-40B4-BE49-F238E27FC236}">
                <a16:creationId xmlns:a16="http://schemas.microsoft.com/office/drawing/2014/main" id="{60A988EA-4D9C-274E-1A73-D8F485027379}"/>
              </a:ext>
            </a:extLst>
          </p:cNvPr>
          <p:cNvPicPr>
            <a:picLocks noGrp="1" noChangeAspect="1"/>
          </p:cNvPicPr>
          <p:nvPr>
            <p:ph idx="1"/>
          </p:nvPr>
        </p:nvPicPr>
        <p:blipFill>
          <a:blip r:embed="rId2"/>
          <a:stretch>
            <a:fillRect/>
          </a:stretch>
        </p:blipFill>
        <p:spPr>
          <a:xfrm>
            <a:off x="690342" y="4662834"/>
            <a:ext cx="9725339" cy="1895412"/>
          </a:xfrm>
        </p:spPr>
      </p:pic>
      <p:sp>
        <p:nvSpPr>
          <p:cNvPr id="7" name="TextBox 6">
            <a:extLst>
              <a:ext uri="{FF2B5EF4-FFF2-40B4-BE49-F238E27FC236}">
                <a16:creationId xmlns:a16="http://schemas.microsoft.com/office/drawing/2014/main" id="{75F496AD-C4D3-A35C-42EA-CA5267F4E205}"/>
              </a:ext>
            </a:extLst>
          </p:cNvPr>
          <p:cNvSpPr txBox="1"/>
          <p:nvPr/>
        </p:nvSpPr>
        <p:spPr>
          <a:xfrm>
            <a:off x="538951" y="1744021"/>
            <a:ext cx="1007656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Random Forest model emerged as the best model for loan repayment prediction, offering the highest accuracy and precision among the evaluated models.</a:t>
            </a:r>
          </a:p>
          <a:p>
            <a:endParaRPr lang="en-US" dirty="0"/>
          </a:p>
          <a:p>
            <a:pPr marL="285750" indent="-285750">
              <a:buFont typeface="Arial" panose="020B0604020202020204" pitchFamily="34" charset="0"/>
              <a:buChar char="•"/>
            </a:pPr>
            <a:r>
              <a:rPr lang="en-US" dirty="0"/>
              <a:t> Logistic Regression provides a strong baseline with reliable performance, and K-Nearest Neighbors (KNN) offers simplicity, though with slightly lower accuracy. </a:t>
            </a:r>
          </a:p>
          <a:p>
            <a:endParaRPr lang="en-US" dirty="0"/>
          </a:p>
          <a:p>
            <a:pPr marL="285750" indent="-285750">
              <a:buFont typeface="Arial" panose="020B0604020202020204" pitchFamily="34" charset="0"/>
              <a:buChar char="•"/>
            </a:pPr>
            <a:r>
              <a:rPr lang="en-US" dirty="0"/>
              <a:t>Further tuning and the exploration of more advanced models could potentially enhance the performance beyond these results, leading to even more accurate and robust predictions.</a:t>
            </a:r>
          </a:p>
        </p:txBody>
      </p:sp>
    </p:spTree>
    <p:extLst>
      <p:ext uri="{BB962C8B-B14F-4D97-AF65-F5344CB8AC3E}">
        <p14:creationId xmlns:p14="http://schemas.microsoft.com/office/powerpoint/2010/main" val="53307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1785-1311-2D3C-C024-6B3F7C9827D6}"/>
              </a:ext>
            </a:extLst>
          </p:cNvPr>
          <p:cNvSpPr>
            <a:spLocks noGrp="1"/>
          </p:cNvSpPr>
          <p:nvPr>
            <p:ph type="title"/>
          </p:nvPr>
        </p:nvSpPr>
        <p:spPr/>
        <p:txBody>
          <a:bodyPr/>
          <a:lstStyle/>
          <a:p>
            <a:r>
              <a:rPr lang="en-GB"/>
              <a:t> Workload Distribution</a:t>
            </a:r>
            <a:endParaRPr lang="en-US" dirty="0"/>
          </a:p>
        </p:txBody>
      </p:sp>
      <p:sp>
        <p:nvSpPr>
          <p:cNvPr id="3" name="Content Placeholder 2">
            <a:extLst>
              <a:ext uri="{FF2B5EF4-FFF2-40B4-BE49-F238E27FC236}">
                <a16:creationId xmlns:a16="http://schemas.microsoft.com/office/drawing/2014/main" id="{CA3F69C6-D450-ACA4-5916-8E3D05246941}"/>
              </a:ext>
            </a:extLst>
          </p:cNvPr>
          <p:cNvSpPr>
            <a:spLocks noGrp="1"/>
          </p:cNvSpPr>
          <p:nvPr>
            <p:ph idx="1"/>
          </p:nvPr>
        </p:nvSpPr>
        <p:spPr/>
        <p:txBody>
          <a:bodyPr/>
          <a:lstStyle/>
          <a:p>
            <a:pPr marL="0" indent="0">
              <a:buNone/>
            </a:pPr>
            <a:r>
              <a:rPr lang="en-GB"/>
              <a:t>Team Members:-</a:t>
            </a:r>
          </a:p>
          <a:p>
            <a:pPr marL="0" indent="0">
              <a:buNone/>
            </a:pPr>
            <a:r>
              <a:rPr lang="en-GB"/>
              <a:t>A) Rohit Annasaheb Ragde: Handled initial data exploration, EDA, and preprocessing. Also contributed to documentation related to these sections.</a:t>
            </a:r>
          </a:p>
          <a:p>
            <a:pPr marL="0" indent="0">
              <a:buNone/>
            </a:pPr>
            <a:r>
              <a:rPr lang="en-GB"/>
              <a:t>B) Disha Yadav: Implemented machine learning algorithms, including model evaluation and tuning. Contributed to documentation on model results and analysis.</a:t>
            </a:r>
            <a:endParaRPr lang="en-US" dirty="0"/>
          </a:p>
        </p:txBody>
      </p:sp>
    </p:spTree>
    <p:extLst>
      <p:ext uri="{BB962C8B-B14F-4D97-AF65-F5344CB8AC3E}">
        <p14:creationId xmlns:p14="http://schemas.microsoft.com/office/powerpoint/2010/main" val="415769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E338D-999A-9C46-F86C-13BE13446275}"/>
              </a:ext>
            </a:extLst>
          </p:cNvPr>
          <p:cNvSpPr>
            <a:spLocks noGrp="1"/>
          </p:cNvSpPr>
          <p:nvPr>
            <p:ph type="title"/>
          </p:nvPr>
        </p:nvSpPr>
        <p:spPr>
          <a:xfrm>
            <a:off x="466722" y="586856"/>
            <a:ext cx="3201366" cy="1346448"/>
          </a:xfrm>
        </p:spPr>
        <p:txBody>
          <a:bodyPr anchor="b">
            <a:normAutofit/>
          </a:bodyPr>
          <a:lstStyle/>
          <a:p>
            <a:pPr algn="r"/>
            <a:r>
              <a:rPr lang="en-GB" sz="4000" dirty="0">
                <a:solidFill>
                  <a:srgbClr val="FFFFFF"/>
                </a:solidFill>
              </a:rPr>
              <a:t>7. Conclusion</a:t>
            </a:r>
            <a:endParaRPr lang="en-US" sz="4000" dirty="0">
              <a:solidFill>
                <a:srgbClr val="FFFFFF"/>
              </a:solidFill>
            </a:endParaRPr>
          </a:p>
        </p:txBody>
      </p:sp>
      <p:sp>
        <p:nvSpPr>
          <p:cNvPr id="3" name="Content Placeholder 2">
            <a:extLst>
              <a:ext uri="{FF2B5EF4-FFF2-40B4-BE49-F238E27FC236}">
                <a16:creationId xmlns:a16="http://schemas.microsoft.com/office/drawing/2014/main" id="{0375B85F-BB09-52A9-4022-6A819881FC25}"/>
              </a:ext>
            </a:extLst>
          </p:cNvPr>
          <p:cNvSpPr>
            <a:spLocks noGrp="1"/>
          </p:cNvSpPr>
          <p:nvPr>
            <p:ph idx="1"/>
          </p:nvPr>
        </p:nvSpPr>
        <p:spPr>
          <a:xfrm>
            <a:off x="4810259" y="649480"/>
            <a:ext cx="6555347" cy="5546047"/>
          </a:xfrm>
        </p:spPr>
        <p:txBody>
          <a:bodyPr anchor="ctr">
            <a:normAutofit/>
          </a:bodyPr>
          <a:lstStyle/>
          <a:p>
            <a:r>
              <a:rPr lang="en-US" sz="2000"/>
              <a:t>The Random Forest model consistently outperformed Logistic Regression and K-Nearest Neighbors, making it the most effective model for predicting loan repayment status. </a:t>
            </a:r>
          </a:p>
          <a:p>
            <a:r>
              <a:rPr lang="en-US" sz="2000"/>
              <a:t>It achieved the highest accuracy (82.84%) and precision (86.64%) in direct test set evaluation and maintained strong performance in cross-validation with an accuracy of 84.72% and precision of 85.67%.</a:t>
            </a:r>
          </a:p>
          <a:p>
            <a:r>
              <a:rPr lang="en-US" sz="2000"/>
              <a:t> Logistic Regression also demonstrated strong performance, serving as a robust baseline model. K-Nearest Neighbors, while easy to implement, showed lower performance.</a:t>
            </a:r>
          </a:p>
          <a:p>
            <a:r>
              <a:rPr lang="en-US" sz="2000"/>
              <a:t> The exploration of different modeling techniques has provided valuable insights, highlighting the importance of choosing the right model for the dataset's specific nuances</a:t>
            </a:r>
          </a:p>
        </p:txBody>
      </p:sp>
    </p:spTree>
    <p:extLst>
      <p:ext uri="{BB962C8B-B14F-4D97-AF65-F5344CB8AC3E}">
        <p14:creationId xmlns:p14="http://schemas.microsoft.com/office/powerpoint/2010/main" val="2489460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B507D-4C44-4DB8-27A9-F10B6305465C}"/>
              </a:ext>
            </a:extLst>
          </p:cNvPr>
          <p:cNvSpPr>
            <a:spLocks noGrp="1"/>
          </p:cNvSpPr>
          <p:nvPr>
            <p:ph type="title"/>
          </p:nvPr>
        </p:nvSpPr>
        <p:spPr/>
        <p:txBody>
          <a:bodyPr/>
          <a:lstStyle/>
          <a:p>
            <a:r>
              <a:rPr lang="en-GB" dirty="0"/>
              <a:t>8. Limitations</a:t>
            </a:r>
            <a:endParaRPr lang="en-US" dirty="0"/>
          </a:p>
        </p:txBody>
      </p:sp>
      <p:sp>
        <p:nvSpPr>
          <p:cNvPr id="3" name="Content Placeholder 2">
            <a:extLst>
              <a:ext uri="{FF2B5EF4-FFF2-40B4-BE49-F238E27FC236}">
                <a16:creationId xmlns:a16="http://schemas.microsoft.com/office/drawing/2014/main" id="{697731C6-55F7-AC08-5CB0-68C16EA88883}"/>
              </a:ext>
            </a:extLst>
          </p:cNvPr>
          <p:cNvSpPr>
            <a:spLocks noGrp="1"/>
          </p:cNvSpPr>
          <p:nvPr>
            <p:ph idx="1"/>
          </p:nvPr>
        </p:nvSpPr>
        <p:spPr/>
        <p:txBody>
          <a:bodyPr>
            <a:normAutofit fontScale="92500" lnSpcReduction="20000"/>
          </a:bodyPr>
          <a:lstStyle/>
          <a:p>
            <a:pPr marL="0" indent="0">
              <a:buNone/>
            </a:pPr>
            <a:endParaRPr lang="en-US" dirty="0"/>
          </a:p>
          <a:p>
            <a:r>
              <a:rPr lang="en-US" b="1" dirty="0"/>
              <a:t>Imbalanced Data: </a:t>
            </a:r>
            <a:r>
              <a:rPr lang="en-US" dirty="0"/>
              <a:t>The initial imbalance in loan status could bias the model, even after applying techniques like SMOTE.</a:t>
            </a:r>
          </a:p>
          <a:p>
            <a:r>
              <a:rPr lang="en-US" b="1" dirty="0"/>
              <a:t>Missing Values: </a:t>
            </a:r>
            <a:r>
              <a:rPr lang="en-US" dirty="0"/>
              <a:t>Handling missing data by filling with mean or mode might not capture the true underlying patterns.</a:t>
            </a:r>
          </a:p>
          <a:p>
            <a:r>
              <a:rPr lang="en-US" b="1" dirty="0"/>
              <a:t>Feature Selection: </a:t>
            </a:r>
            <a:r>
              <a:rPr lang="en-US" dirty="0"/>
              <a:t>Some features may not have been fully optimized or engineered for the best predictive power.</a:t>
            </a:r>
          </a:p>
          <a:p>
            <a:r>
              <a:rPr lang="en-US" b="1" dirty="0"/>
              <a:t>Model Complexity: </a:t>
            </a:r>
            <a:r>
              <a:rPr lang="en-US" dirty="0"/>
              <a:t>Simpler models like Logistic Regression and KNN might not capture complex interactions between features as effectively as more advanced models.</a:t>
            </a:r>
          </a:p>
          <a:p>
            <a:r>
              <a:rPr lang="en-US" b="1" dirty="0"/>
              <a:t>Overfitting Risk: </a:t>
            </a:r>
            <a:r>
              <a:rPr lang="en-US" dirty="0"/>
              <a:t>Tuning parameters such as </a:t>
            </a:r>
            <a:r>
              <a:rPr lang="en-US" dirty="0" err="1"/>
              <a:t>max_leaf_nodes</a:t>
            </a:r>
            <a:r>
              <a:rPr lang="en-US" dirty="0"/>
              <a:t> in Random Forest needs careful balancing to avoid overfitting.</a:t>
            </a:r>
          </a:p>
          <a:p>
            <a:endParaRPr lang="en-US" dirty="0"/>
          </a:p>
          <a:p>
            <a:endParaRPr lang="en-US" dirty="0"/>
          </a:p>
        </p:txBody>
      </p:sp>
    </p:spTree>
    <p:extLst>
      <p:ext uri="{BB962C8B-B14F-4D97-AF65-F5344CB8AC3E}">
        <p14:creationId xmlns:p14="http://schemas.microsoft.com/office/powerpoint/2010/main" val="3893282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9E5CCA77-D67C-2078-643A-4BCD9EE91DDA}"/>
              </a:ext>
            </a:extLst>
          </p:cNvPr>
          <p:cNvPicPr>
            <a:picLocks noChangeAspect="1"/>
          </p:cNvPicPr>
          <p:nvPr/>
        </p:nvPicPr>
        <p:blipFill rotWithShape="1">
          <a:blip r:embed="rId2"/>
          <a:srcRect l="47871" r="3613"/>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3646A2-D2A0-BB23-3793-ACB41681534D}"/>
              </a:ext>
            </a:extLst>
          </p:cNvPr>
          <p:cNvSpPr>
            <a:spLocks noGrp="1"/>
          </p:cNvSpPr>
          <p:nvPr>
            <p:ph type="title"/>
          </p:nvPr>
        </p:nvSpPr>
        <p:spPr>
          <a:xfrm>
            <a:off x="6115317" y="405685"/>
            <a:ext cx="5464968" cy="1559301"/>
          </a:xfrm>
        </p:spPr>
        <p:txBody>
          <a:bodyPr>
            <a:normAutofit/>
          </a:bodyPr>
          <a:lstStyle/>
          <a:p>
            <a:r>
              <a:rPr lang="en-GB" sz="4000"/>
              <a:t>9. Future Scope</a:t>
            </a:r>
            <a:endParaRPr lang="en-US" sz="4000"/>
          </a:p>
        </p:txBody>
      </p:sp>
      <p:sp>
        <p:nvSpPr>
          <p:cNvPr id="3" name="Content Placeholder 2">
            <a:extLst>
              <a:ext uri="{FF2B5EF4-FFF2-40B4-BE49-F238E27FC236}">
                <a16:creationId xmlns:a16="http://schemas.microsoft.com/office/drawing/2014/main" id="{36E2AC5D-392A-BB2E-D971-CBF7A347C41D}"/>
              </a:ext>
            </a:extLst>
          </p:cNvPr>
          <p:cNvSpPr>
            <a:spLocks noGrp="1"/>
          </p:cNvSpPr>
          <p:nvPr>
            <p:ph idx="1"/>
          </p:nvPr>
        </p:nvSpPr>
        <p:spPr>
          <a:xfrm>
            <a:off x="5617029" y="1584960"/>
            <a:ext cx="5745628" cy="5273040"/>
          </a:xfrm>
        </p:spPr>
        <p:txBody>
          <a:bodyPr anchor="ctr">
            <a:normAutofit/>
          </a:bodyPr>
          <a:lstStyle/>
          <a:p>
            <a:r>
              <a:rPr lang="en-US" sz="1400" b="1" dirty="0"/>
              <a:t>Hyperparameter Tuning: </a:t>
            </a:r>
            <a:r>
              <a:rPr lang="en-US" sz="1400" dirty="0"/>
              <a:t>Further optimize model performance by exploring a wider range of hyperparameters using grid search or random search.</a:t>
            </a:r>
          </a:p>
          <a:p>
            <a:r>
              <a:rPr lang="en-US" sz="1400" b="1" dirty="0"/>
              <a:t>Feature Engineering: </a:t>
            </a:r>
            <a:r>
              <a:rPr lang="en-US" sz="1400" dirty="0"/>
              <a:t>Create new features or transform existing ones to capture more information and improve model accuracy.</a:t>
            </a:r>
          </a:p>
          <a:p>
            <a:r>
              <a:rPr lang="en-US" sz="1400" b="1" dirty="0"/>
              <a:t>Ensemble Methods: </a:t>
            </a:r>
            <a:r>
              <a:rPr lang="en-US" sz="1400" dirty="0"/>
              <a:t>Combine multiple models, such as boosting or stacking, to leverage the strengths of different algorithms.</a:t>
            </a:r>
          </a:p>
          <a:p>
            <a:r>
              <a:rPr lang="en-US" sz="1400" b="1" dirty="0"/>
              <a:t>Advanced Algorithms: </a:t>
            </a:r>
            <a:r>
              <a:rPr lang="en-US" sz="1400" dirty="0"/>
              <a:t>Explore sophisticated algorithms like Gradient Boosting, </a:t>
            </a:r>
            <a:r>
              <a:rPr lang="en-US" sz="1400" dirty="0" err="1"/>
              <a:t>XGBoost</a:t>
            </a:r>
            <a:r>
              <a:rPr lang="en-US" sz="1400" dirty="0"/>
              <a:t>, or deep learning models for potentially better performance.</a:t>
            </a:r>
          </a:p>
          <a:p>
            <a:r>
              <a:rPr lang="en-US" sz="1400" b="1" dirty="0"/>
              <a:t>Real-Time Prediction: </a:t>
            </a:r>
            <a:r>
              <a:rPr lang="en-US" sz="1400" dirty="0"/>
              <a:t>Implement the model in a real-time system to provide immediate loan repayment predictions and assist decision-making processes for financial institutions.</a:t>
            </a:r>
          </a:p>
        </p:txBody>
      </p:sp>
    </p:spTree>
    <p:extLst>
      <p:ext uri="{BB962C8B-B14F-4D97-AF65-F5344CB8AC3E}">
        <p14:creationId xmlns:p14="http://schemas.microsoft.com/office/powerpoint/2010/main" val="734602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2C5617-51CB-4E88-9534-8BE8AAA51B37}"/>
              </a:ext>
            </a:extLst>
          </p:cNvPr>
          <p:cNvSpPr>
            <a:spLocks noGrp="1"/>
          </p:cNvSpPr>
          <p:nvPr>
            <p:ph type="title"/>
          </p:nvPr>
        </p:nvSpPr>
        <p:spPr>
          <a:xfrm>
            <a:off x="761800" y="762001"/>
            <a:ext cx="5334197" cy="1708242"/>
          </a:xfrm>
        </p:spPr>
        <p:txBody>
          <a:bodyPr anchor="ctr">
            <a:normAutofit/>
          </a:bodyPr>
          <a:lstStyle/>
          <a:p>
            <a:r>
              <a:rPr lang="en-GB" sz="4000"/>
              <a:t>1. Problem Statement</a:t>
            </a:r>
            <a:endParaRPr lang="en-US" sz="4000"/>
          </a:p>
        </p:txBody>
      </p:sp>
      <p:sp>
        <p:nvSpPr>
          <p:cNvPr id="3" name="Content Placeholder 2">
            <a:extLst>
              <a:ext uri="{FF2B5EF4-FFF2-40B4-BE49-F238E27FC236}">
                <a16:creationId xmlns:a16="http://schemas.microsoft.com/office/drawing/2014/main" id="{FE28C667-43D8-31E7-998F-914B124359F5}"/>
              </a:ext>
            </a:extLst>
          </p:cNvPr>
          <p:cNvSpPr>
            <a:spLocks noGrp="1"/>
          </p:cNvSpPr>
          <p:nvPr>
            <p:ph idx="1"/>
          </p:nvPr>
        </p:nvSpPr>
        <p:spPr>
          <a:xfrm>
            <a:off x="761800" y="2470244"/>
            <a:ext cx="5334197" cy="3769835"/>
          </a:xfrm>
        </p:spPr>
        <p:txBody>
          <a:bodyPr anchor="ctr">
            <a:normAutofit/>
          </a:bodyPr>
          <a:lstStyle/>
          <a:p>
            <a:pPr marL="0" indent="0">
              <a:buNone/>
            </a:pPr>
            <a:endParaRPr lang="en-US" sz="1900"/>
          </a:p>
          <a:p>
            <a:r>
              <a:rPr lang="en-US" sz="1900"/>
              <a:t>In the domain of financial lending, accurately predicting loan repayment is a critical task for financial institutions. This project aims to develop a loan repayment system that utilizes machine learning algorithms to predict the risk of loan default and manage repayment processes effectively.</a:t>
            </a:r>
          </a:p>
          <a:p>
            <a:r>
              <a:rPr lang="en-US" sz="1900"/>
              <a:t> Evaluate and compare various machine learning models to identify the most reliable approach for predicting loan repayment, thereby aiding in risk management and financial planning</a:t>
            </a:r>
          </a:p>
        </p:txBody>
      </p:sp>
      <p:pic>
        <p:nvPicPr>
          <p:cNvPr id="5" name="Picture 4" descr="Desk with productivity items">
            <a:extLst>
              <a:ext uri="{FF2B5EF4-FFF2-40B4-BE49-F238E27FC236}">
                <a16:creationId xmlns:a16="http://schemas.microsoft.com/office/drawing/2014/main" id="{745179B7-9593-4821-9D2E-A225019C5408}"/>
              </a:ext>
            </a:extLst>
          </p:cNvPr>
          <p:cNvPicPr>
            <a:picLocks noChangeAspect="1"/>
          </p:cNvPicPr>
          <p:nvPr/>
        </p:nvPicPr>
        <p:blipFill rotWithShape="1">
          <a:blip r:embed="rId2"/>
          <a:srcRect l="31706" r="16457"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94512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86D1D-3F8A-8617-068B-DE771EC54674}"/>
              </a:ext>
            </a:extLst>
          </p:cNvPr>
          <p:cNvSpPr>
            <a:spLocks noGrp="1"/>
          </p:cNvSpPr>
          <p:nvPr>
            <p:ph type="title"/>
          </p:nvPr>
        </p:nvSpPr>
        <p:spPr/>
        <p:txBody>
          <a:bodyPr/>
          <a:lstStyle/>
          <a:p>
            <a:r>
              <a:rPr lang="en-GB" dirty="0"/>
              <a:t>2. Dataset Overview</a:t>
            </a:r>
            <a:endParaRPr lang="en-US" dirty="0"/>
          </a:p>
        </p:txBody>
      </p:sp>
      <p:sp>
        <p:nvSpPr>
          <p:cNvPr id="12" name="Text Placeholder 11">
            <a:extLst>
              <a:ext uri="{FF2B5EF4-FFF2-40B4-BE49-F238E27FC236}">
                <a16:creationId xmlns:a16="http://schemas.microsoft.com/office/drawing/2014/main" id="{6EF8AB94-3AB9-9828-353E-66487F832E00}"/>
              </a:ext>
            </a:extLst>
          </p:cNvPr>
          <p:cNvSpPr>
            <a:spLocks noGrp="1"/>
          </p:cNvSpPr>
          <p:nvPr>
            <p:ph idx="1"/>
          </p:nvPr>
        </p:nvSpPr>
        <p:spPr/>
        <p:txBody>
          <a:bodyPr/>
          <a:lstStyle/>
          <a:p>
            <a:pPr marL="285750" indent="-285750">
              <a:buFont typeface="Arial" panose="020B0604020202020204" pitchFamily="34" charset="0"/>
              <a:buChar char="•"/>
            </a:pPr>
            <a:r>
              <a:rPr lang="en-US" dirty="0"/>
              <a:t>The dataset chosen for this project provides information relevant to loan repayment prediction. </a:t>
            </a:r>
          </a:p>
          <a:p>
            <a:pPr marL="285750" indent="-285750">
              <a:buFont typeface="Arial" panose="020B0604020202020204" pitchFamily="34" charset="0"/>
              <a:buChar char="•"/>
            </a:pPr>
            <a:r>
              <a:rPr lang="en-US" dirty="0"/>
              <a:t>It includes various features associated with loan applications, such as applicant characteristics, financial details, credit history, and property information. Sourced from a loan lender website, the dataset comprises 614 entries, each representing a loan application</a:t>
            </a:r>
          </a:p>
          <a:p>
            <a:pPr marL="285750" indent="-285750">
              <a:buFont typeface="Arial" panose="020B0604020202020204" pitchFamily="34" charset="0"/>
              <a:buChar char="•"/>
            </a:pPr>
            <a:r>
              <a:rPr lang="en-US" dirty="0"/>
              <a:t>The dataset has 614 rows and 13 columns </a:t>
            </a:r>
          </a:p>
          <a:p>
            <a:endParaRPr lang="en-US" dirty="0"/>
          </a:p>
        </p:txBody>
      </p:sp>
      <p:graphicFrame>
        <p:nvGraphicFramePr>
          <p:cNvPr id="21" name="Object 20">
            <a:extLst>
              <a:ext uri="{FF2B5EF4-FFF2-40B4-BE49-F238E27FC236}">
                <a16:creationId xmlns:a16="http://schemas.microsoft.com/office/drawing/2014/main" id="{08CD9692-77C7-340D-1456-689E2C482B5A}"/>
              </a:ext>
            </a:extLst>
          </p:cNvPr>
          <p:cNvGraphicFramePr>
            <a:graphicFrameLocks noChangeAspect="1"/>
          </p:cNvGraphicFramePr>
          <p:nvPr>
            <p:extLst>
              <p:ext uri="{D42A27DB-BD31-4B8C-83A1-F6EECF244321}">
                <p14:modId xmlns:p14="http://schemas.microsoft.com/office/powerpoint/2010/main" val="2878509080"/>
              </p:ext>
            </p:extLst>
          </p:nvPr>
        </p:nvGraphicFramePr>
        <p:xfrm>
          <a:off x="9914586" y="942181"/>
          <a:ext cx="914400" cy="815975"/>
        </p:xfrm>
        <a:graphic>
          <a:graphicData uri="http://schemas.openxmlformats.org/presentationml/2006/ole">
            <mc:AlternateContent xmlns:mc="http://schemas.openxmlformats.org/markup-compatibility/2006">
              <mc:Choice xmlns:v="urn:schemas-microsoft-com:vml" Requires="v">
                <p:oleObj name="Macro-Enabled Worksheet" showAsIcon="1" r:id="rId2" imgW="914458" imgH="816486" progId="Excel.SheetMacroEnabled.12">
                  <p:link updateAutomatic="1"/>
                </p:oleObj>
              </mc:Choice>
              <mc:Fallback>
                <p:oleObj name="Macro-Enabled Worksheet" showAsIcon="1" r:id="rId2" imgW="914458" imgH="816486" progId="Excel.SheetMacroEnabled.12">
                  <p:link updateAutomatic="1"/>
                  <p:pic>
                    <p:nvPicPr>
                      <p:cNvPr id="21" name="Object 20">
                        <a:extLst>
                          <a:ext uri="{FF2B5EF4-FFF2-40B4-BE49-F238E27FC236}">
                            <a16:creationId xmlns:a16="http://schemas.microsoft.com/office/drawing/2014/main" id="{08CD9692-77C7-340D-1456-689E2C482B5A}"/>
                          </a:ext>
                        </a:extLst>
                      </p:cNvPr>
                      <p:cNvPicPr/>
                      <p:nvPr/>
                    </p:nvPicPr>
                    <p:blipFill>
                      <a:blip r:embed="rId3"/>
                      <a:stretch>
                        <a:fillRect/>
                      </a:stretch>
                    </p:blipFill>
                    <p:spPr>
                      <a:xfrm>
                        <a:off x="9914586" y="942181"/>
                        <a:ext cx="914400" cy="815975"/>
                      </a:xfrm>
                      <a:prstGeom prst="rect">
                        <a:avLst/>
                      </a:prstGeom>
                    </p:spPr>
                  </p:pic>
                </p:oleObj>
              </mc:Fallback>
            </mc:AlternateContent>
          </a:graphicData>
        </a:graphic>
      </p:graphicFrame>
    </p:spTree>
    <p:extLst>
      <p:ext uri="{BB962C8B-B14F-4D97-AF65-F5344CB8AC3E}">
        <p14:creationId xmlns:p14="http://schemas.microsoft.com/office/powerpoint/2010/main" val="3551736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Slide Background">
            <a:extLst>
              <a:ext uri="{FF2B5EF4-FFF2-40B4-BE49-F238E27FC236}">
                <a16:creationId xmlns:a16="http://schemas.microsoft.com/office/drawing/2014/main" id="{90D0877E-6CD0-4206-8A18-56CEE73EF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3" name="Rectangle 22">
            <a:extLst>
              <a:ext uri="{FF2B5EF4-FFF2-40B4-BE49-F238E27FC236}">
                <a16:creationId xmlns:a16="http://schemas.microsoft.com/office/drawing/2014/main" id="{E18AC0D4-F32D-4067-9F63-E553F4AFF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806021"/>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0F274708-1F5F-605A-2C04-D99BCB90E262}"/>
              </a:ext>
            </a:extLst>
          </p:cNvPr>
          <p:cNvSpPr>
            <a:spLocks noGrp="1"/>
          </p:cNvSpPr>
          <p:nvPr>
            <p:ph type="title"/>
          </p:nvPr>
        </p:nvSpPr>
        <p:spPr>
          <a:xfrm>
            <a:off x="761802" y="342306"/>
            <a:ext cx="4703816" cy="2121408"/>
          </a:xfrm>
        </p:spPr>
        <p:txBody>
          <a:bodyPr vert="horz" lIns="91440" tIns="45720" rIns="91440" bIns="45720" rtlCol="0" anchor="ctr">
            <a:normAutofit/>
          </a:bodyPr>
          <a:lstStyle/>
          <a:p>
            <a:r>
              <a:rPr lang="en-US" sz="4000" kern="1200">
                <a:solidFill>
                  <a:schemeClr val="tx1"/>
                </a:solidFill>
                <a:latin typeface="+mj-lt"/>
                <a:ea typeface="+mj-ea"/>
                <a:cs typeface="+mj-cs"/>
              </a:rPr>
              <a:t>2. Dataset Overview</a:t>
            </a:r>
          </a:p>
        </p:txBody>
      </p:sp>
      <p:sp>
        <p:nvSpPr>
          <p:cNvPr id="16" name="TextBox 15">
            <a:extLst>
              <a:ext uri="{FF2B5EF4-FFF2-40B4-BE49-F238E27FC236}">
                <a16:creationId xmlns:a16="http://schemas.microsoft.com/office/drawing/2014/main" id="{FEABF679-CA57-225A-8ABE-991A878E8E1B}"/>
              </a:ext>
            </a:extLst>
          </p:cNvPr>
          <p:cNvSpPr txBox="1"/>
          <p:nvPr/>
        </p:nvSpPr>
        <p:spPr>
          <a:xfrm>
            <a:off x="6096000" y="342307"/>
            <a:ext cx="5250873" cy="212140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a:t>The dataset consists of 614 loan applications, including features such as applicant demographics (Gender, Married, Dependents, Education), financial details (ApplicantIncome, CoapplicantIncome, LoanAmount), credit history, and loan status. Key features include Loan_ID, ApplicantIncome, LoanAmount, and Credit_History</a:t>
            </a:r>
          </a:p>
        </p:txBody>
      </p:sp>
      <p:pic>
        <p:nvPicPr>
          <p:cNvPr id="12" name="Picture 11">
            <a:extLst>
              <a:ext uri="{FF2B5EF4-FFF2-40B4-BE49-F238E27FC236}">
                <a16:creationId xmlns:a16="http://schemas.microsoft.com/office/drawing/2014/main" id="{248B1EE8-C146-5EB5-0185-C8EE97185FC2}"/>
              </a:ext>
            </a:extLst>
          </p:cNvPr>
          <p:cNvPicPr>
            <a:picLocks noChangeAspect="1"/>
          </p:cNvPicPr>
          <p:nvPr/>
        </p:nvPicPr>
        <p:blipFill>
          <a:blip r:embed="rId2"/>
          <a:stretch>
            <a:fillRect/>
          </a:stretch>
        </p:blipFill>
        <p:spPr>
          <a:xfrm>
            <a:off x="761802" y="3661745"/>
            <a:ext cx="10668003" cy="2133600"/>
          </a:xfrm>
          <a:prstGeom prst="rect">
            <a:avLst/>
          </a:prstGeom>
          <a:effectLst/>
        </p:spPr>
      </p:pic>
    </p:spTree>
    <p:extLst>
      <p:ext uri="{BB962C8B-B14F-4D97-AF65-F5344CB8AC3E}">
        <p14:creationId xmlns:p14="http://schemas.microsoft.com/office/powerpoint/2010/main" val="1271890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4D11-0AE1-181D-9FC2-5117F38B95E6}"/>
              </a:ext>
            </a:extLst>
          </p:cNvPr>
          <p:cNvSpPr>
            <a:spLocks noGrp="1"/>
          </p:cNvSpPr>
          <p:nvPr>
            <p:ph type="title"/>
          </p:nvPr>
        </p:nvSpPr>
        <p:spPr/>
        <p:txBody>
          <a:bodyPr/>
          <a:lstStyle/>
          <a:p>
            <a:r>
              <a:rPr lang="en-GB"/>
              <a:t>3. Exploratory Data Analysis ( EDA )</a:t>
            </a:r>
            <a:endParaRPr lang="en-US" dirty="0"/>
          </a:p>
        </p:txBody>
      </p:sp>
      <p:sp>
        <p:nvSpPr>
          <p:cNvPr id="5" name="Text Placeholder 4">
            <a:extLst>
              <a:ext uri="{FF2B5EF4-FFF2-40B4-BE49-F238E27FC236}">
                <a16:creationId xmlns:a16="http://schemas.microsoft.com/office/drawing/2014/main" id="{DE442144-034E-6C06-E2F1-C3966662335E}"/>
              </a:ext>
            </a:extLst>
          </p:cNvPr>
          <p:cNvSpPr>
            <a:spLocks noGrp="1"/>
          </p:cNvSpPr>
          <p:nvPr>
            <p:ph type="body" sz="half" idx="2"/>
          </p:nvPr>
        </p:nvSpPr>
        <p:spPr>
          <a:xfrm>
            <a:off x="839788" y="2057399"/>
            <a:ext cx="3932237" cy="4215237"/>
          </a:xfrm>
        </p:spPr>
        <p:txBody>
          <a:bodyPr>
            <a:normAutofit fontScale="77500" lnSpcReduction="20000"/>
          </a:bodyPr>
          <a:lstStyle/>
          <a:p>
            <a:endParaRPr lang="en-US"/>
          </a:p>
          <a:p>
            <a:pPr marL="285750" indent="-285750">
              <a:buFont typeface="Arial" panose="020B0604020202020204" pitchFamily="34" charset="0"/>
              <a:buChar char="•"/>
            </a:pPr>
            <a:r>
              <a:rPr lang="en-US" sz="1500"/>
              <a:t>The EDA process involves examining the dataset to understand its structure, relationships, and patterns. Here are the key observations:</a:t>
            </a:r>
          </a:p>
          <a:p>
            <a:pPr marL="285750" indent="-285750">
              <a:buFont typeface="Arial" panose="020B0604020202020204" pitchFamily="34" charset="0"/>
              <a:buChar char="•"/>
            </a:pPr>
            <a:r>
              <a:rPr lang="en-US" sz="1500" b="1"/>
              <a:t>Dataset Structure: </a:t>
            </a:r>
            <a:r>
              <a:rPr lang="en-US" sz="1500"/>
              <a:t>The dataset contains 614 entries and 13 features.</a:t>
            </a:r>
          </a:p>
          <a:p>
            <a:pPr marL="285750" indent="-285750">
              <a:buFont typeface="Arial" panose="020B0604020202020204" pitchFamily="34" charset="0"/>
              <a:buChar char="•"/>
            </a:pPr>
            <a:r>
              <a:rPr lang="en-US" sz="1500" b="1"/>
              <a:t>Data Types: </a:t>
            </a:r>
            <a:r>
              <a:rPr lang="en-US" sz="1500"/>
              <a:t>The features include 8 categorical (object) and 5 numerical (float64 and int64) columns.</a:t>
            </a:r>
          </a:p>
          <a:p>
            <a:pPr marL="285750" indent="-285750">
              <a:buFont typeface="Arial" panose="020B0604020202020204" pitchFamily="34" charset="0"/>
              <a:buChar char="•"/>
            </a:pPr>
            <a:r>
              <a:rPr lang="en-US" sz="1500" b="1"/>
              <a:t>Non-null Counts: </a:t>
            </a:r>
            <a:r>
              <a:rPr lang="en-US" sz="1500"/>
              <a:t>Some features have missing values, notably Gender, Married, Dependents, Self_Employed, LoanAmount, Loan_Amount_Term, and Credit_History.</a:t>
            </a:r>
          </a:p>
          <a:p>
            <a:pPr marL="285750" indent="-285750">
              <a:buFont typeface="Arial" panose="020B0604020202020204" pitchFamily="34" charset="0"/>
              <a:buChar char="•"/>
            </a:pPr>
            <a:r>
              <a:rPr lang="en-US" sz="1500" b="1"/>
              <a:t>Loan_ID:</a:t>
            </a:r>
            <a:r>
              <a:rPr lang="en-US" sz="1500"/>
              <a:t> Unique identifier for each loan application.</a:t>
            </a:r>
          </a:p>
          <a:p>
            <a:pPr marL="285750" indent="-285750">
              <a:buFont typeface="Arial" panose="020B0604020202020204" pitchFamily="34" charset="0"/>
              <a:buChar char="•"/>
            </a:pPr>
            <a:r>
              <a:rPr lang="en-US" sz="1500" b="1"/>
              <a:t>Gender, Married, Dependents, Education, Self_Employed: </a:t>
            </a:r>
            <a:r>
              <a:rPr lang="en-US" sz="1500"/>
              <a:t>Applicant demographics.</a:t>
            </a:r>
          </a:p>
          <a:p>
            <a:pPr marL="285750" indent="-285750">
              <a:buFont typeface="Arial" panose="020B0604020202020204" pitchFamily="34" charset="0"/>
              <a:buChar char="•"/>
            </a:pPr>
            <a:r>
              <a:rPr lang="en-US" sz="1500" b="1"/>
              <a:t>ApplicantIncome, CoapplicantIncome, LoanAmount, Loan_Amount_Term, Credit_History: </a:t>
            </a:r>
            <a:r>
              <a:rPr lang="en-US" sz="1500"/>
              <a:t>Financial details.</a:t>
            </a:r>
          </a:p>
          <a:p>
            <a:pPr marL="285750" indent="-285750">
              <a:buFont typeface="Arial" panose="020B0604020202020204" pitchFamily="34" charset="0"/>
              <a:buChar char="•"/>
            </a:pPr>
            <a:r>
              <a:rPr lang="en-US" sz="1500" b="1"/>
              <a:t>Property_Area, Loan_Status: </a:t>
            </a:r>
            <a:r>
              <a:rPr lang="en-US" sz="1500"/>
              <a:t>Loan status and property details.</a:t>
            </a:r>
          </a:p>
          <a:p>
            <a:pPr marL="285750" indent="-285750">
              <a:buFont typeface="Arial" panose="020B0604020202020204" pitchFamily="34" charset="0"/>
              <a:buChar char="•"/>
            </a:pPr>
            <a:r>
              <a:rPr lang="en-US" sz="1600"/>
              <a:t>These descriptive statistics highlight the diversity in applicant income and loan amounts, as well as the generally favorable credit histories of the applicants.</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endParaRPr lang="en-US" sz="1500" dirty="0"/>
          </a:p>
        </p:txBody>
      </p:sp>
      <p:pic>
        <p:nvPicPr>
          <p:cNvPr id="7" name="Picture 6">
            <a:extLst>
              <a:ext uri="{FF2B5EF4-FFF2-40B4-BE49-F238E27FC236}">
                <a16:creationId xmlns:a16="http://schemas.microsoft.com/office/drawing/2014/main" id="{5F2CA118-3A72-9A1C-4045-8F3BC0B4085E}"/>
              </a:ext>
            </a:extLst>
          </p:cNvPr>
          <p:cNvPicPr>
            <a:picLocks noChangeAspect="1"/>
          </p:cNvPicPr>
          <p:nvPr/>
        </p:nvPicPr>
        <p:blipFill>
          <a:blip r:embed="rId2"/>
          <a:stretch>
            <a:fillRect/>
          </a:stretch>
        </p:blipFill>
        <p:spPr>
          <a:xfrm>
            <a:off x="5666250" y="187204"/>
            <a:ext cx="5378677" cy="4215238"/>
          </a:xfrm>
          <a:prstGeom prst="rect">
            <a:avLst/>
          </a:prstGeom>
        </p:spPr>
      </p:pic>
      <p:pic>
        <p:nvPicPr>
          <p:cNvPr id="9" name="Picture 8">
            <a:extLst>
              <a:ext uri="{FF2B5EF4-FFF2-40B4-BE49-F238E27FC236}">
                <a16:creationId xmlns:a16="http://schemas.microsoft.com/office/drawing/2014/main" id="{080072CE-A2C5-1836-39AB-E401C9EE9A3D}"/>
              </a:ext>
            </a:extLst>
          </p:cNvPr>
          <p:cNvPicPr>
            <a:picLocks noChangeAspect="1"/>
          </p:cNvPicPr>
          <p:nvPr/>
        </p:nvPicPr>
        <p:blipFill>
          <a:blip r:embed="rId3"/>
          <a:stretch>
            <a:fillRect/>
          </a:stretch>
        </p:blipFill>
        <p:spPr>
          <a:xfrm>
            <a:off x="5598366" y="4569494"/>
            <a:ext cx="6275778" cy="2024796"/>
          </a:xfrm>
          <a:prstGeom prst="rect">
            <a:avLst/>
          </a:prstGeom>
        </p:spPr>
      </p:pic>
    </p:spTree>
    <p:extLst>
      <p:ext uri="{BB962C8B-B14F-4D97-AF65-F5344CB8AC3E}">
        <p14:creationId xmlns:p14="http://schemas.microsoft.com/office/powerpoint/2010/main" val="1686872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C2EDEF-FA91-8214-F56E-76826DF42FFB}"/>
              </a:ext>
            </a:extLst>
          </p:cNvPr>
          <p:cNvSpPr>
            <a:spLocks noGrp="1"/>
          </p:cNvSpPr>
          <p:nvPr>
            <p:ph type="title"/>
          </p:nvPr>
        </p:nvSpPr>
        <p:spPr/>
        <p:txBody>
          <a:bodyPr/>
          <a:lstStyle/>
          <a:p>
            <a:r>
              <a:rPr lang="en-GB" dirty="0"/>
              <a:t>3. Exploratory Data Analysis ( EDA )</a:t>
            </a:r>
            <a:endParaRPr lang="en-US" dirty="0"/>
          </a:p>
        </p:txBody>
      </p:sp>
      <p:pic>
        <p:nvPicPr>
          <p:cNvPr id="12" name="Picture 11">
            <a:extLst>
              <a:ext uri="{FF2B5EF4-FFF2-40B4-BE49-F238E27FC236}">
                <a16:creationId xmlns:a16="http://schemas.microsoft.com/office/drawing/2014/main" id="{DD34EA51-CC9B-7EF1-82CB-31F478880894}"/>
              </a:ext>
            </a:extLst>
          </p:cNvPr>
          <p:cNvPicPr>
            <a:picLocks noChangeAspect="1"/>
          </p:cNvPicPr>
          <p:nvPr/>
        </p:nvPicPr>
        <p:blipFill>
          <a:blip r:embed="rId2"/>
          <a:stretch>
            <a:fillRect/>
          </a:stretch>
        </p:blipFill>
        <p:spPr>
          <a:xfrm>
            <a:off x="5691197" y="1408307"/>
            <a:ext cx="5883882" cy="3848201"/>
          </a:xfrm>
          <a:prstGeom prst="rect">
            <a:avLst/>
          </a:prstGeom>
        </p:spPr>
      </p:pic>
      <p:pic>
        <p:nvPicPr>
          <p:cNvPr id="20" name="Picture 19">
            <a:extLst>
              <a:ext uri="{FF2B5EF4-FFF2-40B4-BE49-F238E27FC236}">
                <a16:creationId xmlns:a16="http://schemas.microsoft.com/office/drawing/2014/main" id="{AE300A09-C3E3-11F7-16E2-90FD6C0EC3B2}"/>
              </a:ext>
            </a:extLst>
          </p:cNvPr>
          <p:cNvPicPr>
            <a:picLocks noChangeAspect="1"/>
          </p:cNvPicPr>
          <p:nvPr/>
        </p:nvPicPr>
        <p:blipFill>
          <a:blip r:embed="rId3"/>
          <a:stretch>
            <a:fillRect/>
          </a:stretch>
        </p:blipFill>
        <p:spPr>
          <a:xfrm>
            <a:off x="330179" y="1457293"/>
            <a:ext cx="5530088" cy="3750227"/>
          </a:xfrm>
          <a:prstGeom prst="rect">
            <a:avLst/>
          </a:prstGeom>
        </p:spPr>
      </p:pic>
      <p:sp>
        <p:nvSpPr>
          <p:cNvPr id="22" name="TextBox 21">
            <a:extLst>
              <a:ext uri="{FF2B5EF4-FFF2-40B4-BE49-F238E27FC236}">
                <a16:creationId xmlns:a16="http://schemas.microsoft.com/office/drawing/2014/main" id="{5A7F6AA3-D90F-0BF6-68D4-479FDBE47384}"/>
              </a:ext>
            </a:extLst>
          </p:cNvPr>
          <p:cNvSpPr txBox="1"/>
          <p:nvPr/>
        </p:nvSpPr>
        <p:spPr>
          <a:xfrm>
            <a:off x="284614" y="5480344"/>
            <a:ext cx="11802421"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dataset shows a significant imbalance in gender distribution, with a higher number of male applicants compared to female applicants.</a:t>
            </a:r>
          </a:p>
          <a:p>
            <a:pPr marL="285750" indent="-285750">
              <a:buFont typeface="Arial" panose="020B0604020202020204" pitchFamily="34" charset="0"/>
              <a:buChar char="•"/>
            </a:pPr>
            <a:r>
              <a:rPr lang="en-US" dirty="0"/>
              <a:t>A larger proportion of the loan applicants are married compared to those who are not married</a:t>
            </a:r>
          </a:p>
        </p:txBody>
      </p:sp>
    </p:spTree>
    <p:extLst>
      <p:ext uri="{BB962C8B-B14F-4D97-AF65-F5344CB8AC3E}">
        <p14:creationId xmlns:p14="http://schemas.microsoft.com/office/powerpoint/2010/main" val="3330138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EEDFD83B-474E-42D8-99FD-250991624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14">
            <a:extLst>
              <a:ext uri="{FF2B5EF4-FFF2-40B4-BE49-F238E27FC236}">
                <a16:creationId xmlns:a16="http://schemas.microsoft.com/office/drawing/2014/main" id="{E18AC0D4-F32D-4067-9F63-E553F4AFF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3429000"/>
          </a:xfrm>
          <a:prstGeom prst="rect">
            <a:avLst/>
          </a:prstGeom>
          <a:ln>
            <a:noFill/>
          </a:ln>
          <a:effectLst>
            <a:outerShdw blurRad="203200" dist="127000" dir="5400000" sx="94000" sy="94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412BF-0C01-E4D9-0BAB-9C2A3A13B811}"/>
              </a:ext>
            </a:extLst>
          </p:cNvPr>
          <p:cNvSpPr>
            <a:spLocks noGrp="1"/>
          </p:cNvSpPr>
          <p:nvPr>
            <p:ph type="title"/>
          </p:nvPr>
        </p:nvSpPr>
        <p:spPr>
          <a:xfrm>
            <a:off x="761802" y="384047"/>
            <a:ext cx="4495999" cy="2658201"/>
          </a:xfrm>
        </p:spPr>
        <p:txBody>
          <a:bodyPr vert="horz" lIns="91440" tIns="45720" rIns="91440" bIns="45720" rtlCol="0" anchor="ctr">
            <a:normAutofit/>
          </a:bodyPr>
          <a:lstStyle/>
          <a:p>
            <a:r>
              <a:rPr lang="en-US" sz="4000"/>
              <a:t>3. Exploratory Data Analysis ( EDA )</a:t>
            </a:r>
          </a:p>
        </p:txBody>
      </p:sp>
      <p:sp>
        <p:nvSpPr>
          <p:cNvPr id="8" name="TextBox 7">
            <a:extLst>
              <a:ext uri="{FF2B5EF4-FFF2-40B4-BE49-F238E27FC236}">
                <a16:creationId xmlns:a16="http://schemas.microsoft.com/office/drawing/2014/main" id="{1BEBB394-C722-331B-F42E-6267DFFA1310}"/>
              </a:ext>
            </a:extLst>
          </p:cNvPr>
          <p:cNvSpPr txBox="1"/>
          <p:nvPr/>
        </p:nvSpPr>
        <p:spPr>
          <a:xfrm>
            <a:off x="6096000" y="384048"/>
            <a:ext cx="5257799" cy="2658201"/>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a:t>The majority of applicants have a good credit history (1.0), while a smaller proportion have a poor credit history (0.0).</a:t>
            </a:r>
          </a:p>
          <a:p>
            <a:pPr marL="285750" indent="-228600">
              <a:lnSpc>
                <a:spcPct val="90000"/>
              </a:lnSpc>
              <a:spcAft>
                <a:spcPts val="600"/>
              </a:spcAft>
              <a:buFont typeface="Arial" panose="020B0604020202020204" pitchFamily="34" charset="0"/>
              <a:buChar char="•"/>
            </a:pPr>
            <a:r>
              <a:rPr lang="en-US" sz="2000"/>
              <a:t>Applicants are distributed across different property areas with a higher number from Semiurban areas, followed by Urban and Rural areas.</a:t>
            </a:r>
          </a:p>
        </p:txBody>
      </p:sp>
      <p:pic>
        <p:nvPicPr>
          <p:cNvPr id="5" name="Content Placeholder 4">
            <a:extLst>
              <a:ext uri="{FF2B5EF4-FFF2-40B4-BE49-F238E27FC236}">
                <a16:creationId xmlns:a16="http://schemas.microsoft.com/office/drawing/2014/main" id="{AAFCDDA9-E862-A488-6780-A1924E69DD98}"/>
              </a:ext>
            </a:extLst>
          </p:cNvPr>
          <p:cNvPicPr>
            <a:picLocks noGrp="1" noChangeAspect="1"/>
          </p:cNvPicPr>
          <p:nvPr>
            <p:ph idx="1"/>
          </p:nvPr>
        </p:nvPicPr>
        <p:blipFill>
          <a:blip r:embed="rId2"/>
          <a:stretch>
            <a:fillRect/>
          </a:stretch>
        </p:blipFill>
        <p:spPr>
          <a:xfrm>
            <a:off x="973394" y="3136490"/>
            <a:ext cx="4949186" cy="3195231"/>
          </a:xfrm>
          <a:prstGeom prst="rect">
            <a:avLst/>
          </a:prstGeom>
          <a:effectLst/>
        </p:spPr>
      </p:pic>
      <p:pic>
        <p:nvPicPr>
          <p:cNvPr id="7" name="Picture 6">
            <a:extLst>
              <a:ext uri="{FF2B5EF4-FFF2-40B4-BE49-F238E27FC236}">
                <a16:creationId xmlns:a16="http://schemas.microsoft.com/office/drawing/2014/main" id="{690730A7-42F3-9513-AC84-B29A7D8FAD7E}"/>
              </a:ext>
            </a:extLst>
          </p:cNvPr>
          <p:cNvPicPr>
            <a:picLocks noChangeAspect="1"/>
          </p:cNvPicPr>
          <p:nvPr/>
        </p:nvPicPr>
        <p:blipFill>
          <a:blip r:embed="rId3"/>
          <a:stretch>
            <a:fillRect/>
          </a:stretch>
        </p:blipFill>
        <p:spPr>
          <a:xfrm>
            <a:off x="6244314" y="3283975"/>
            <a:ext cx="4315531" cy="3036312"/>
          </a:xfrm>
          <a:prstGeom prst="rect">
            <a:avLst/>
          </a:prstGeom>
          <a:effectLst/>
        </p:spPr>
      </p:pic>
    </p:spTree>
    <p:extLst>
      <p:ext uri="{BB962C8B-B14F-4D97-AF65-F5344CB8AC3E}">
        <p14:creationId xmlns:p14="http://schemas.microsoft.com/office/powerpoint/2010/main" val="71501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Slide Background">
            <a:extLst>
              <a:ext uri="{FF2B5EF4-FFF2-40B4-BE49-F238E27FC236}">
                <a16:creationId xmlns:a16="http://schemas.microsoft.com/office/drawing/2014/main" id="{BCF92F73-95F2-405A-B97D-D85BFA2A1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4" name="Rectangle 33">
            <a:extLst>
              <a:ext uri="{FF2B5EF4-FFF2-40B4-BE49-F238E27FC236}">
                <a16:creationId xmlns:a16="http://schemas.microsoft.com/office/drawing/2014/main" id="{E18AC0D4-F32D-4067-9F63-E553F4AFF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3431932"/>
          </a:xfrm>
          <a:prstGeom prst="rect">
            <a:avLst/>
          </a:prstGeom>
          <a:ln>
            <a:noFill/>
          </a:ln>
          <a:effectLst>
            <a:outerShdw blurRad="596900" dist="330200" dir="714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60B8F-571E-F006-19CB-BB22EB2B4C69}"/>
              </a:ext>
            </a:extLst>
          </p:cNvPr>
          <p:cNvSpPr>
            <a:spLocks noGrp="1"/>
          </p:cNvSpPr>
          <p:nvPr>
            <p:ph type="title"/>
          </p:nvPr>
        </p:nvSpPr>
        <p:spPr>
          <a:xfrm>
            <a:off x="748151" y="415636"/>
            <a:ext cx="4033483" cy="2036619"/>
          </a:xfrm>
        </p:spPr>
        <p:txBody>
          <a:bodyPr vert="horz" lIns="91440" tIns="45720" rIns="91440" bIns="45720" rtlCol="0" anchor="ctr">
            <a:normAutofit/>
          </a:bodyPr>
          <a:lstStyle/>
          <a:p>
            <a:r>
              <a:rPr lang="en-US" sz="4000" kern="1200">
                <a:solidFill>
                  <a:schemeClr val="tx1"/>
                </a:solidFill>
                <a:latin typeface="+mj-lt"/>
                <a:ea typeface="+mj-ea"/>
                <a:cs typeface="+mj-cs"/>
              </a:rPr>
              <a:t>3. Exploratory Data Analysis ( EDA )</a:t>
            </a:r>
          </a:p>
        </p:txBody>
      </p:sp>
      <p:sp useBgFill="1">
        <p:nvSpPr>
          <p:cNvPr id="36" name="Rectangle 35">
            <a:extLst>
              <a:ext uri="{FF2B5EF4-FFF2-40B4-BE49-F238E27FC236}">
                <a16:creationId xmlns:a16="http://schemas.microsoft.com/office/drawing/2014/main" id="{6232B9A1-CC28-AC65-104D-DD87F5151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1" y="0"/>
            <a:ext cx="6781799" cy="6857999"/>
          </a:xfrm>
          <a:prstGeom prst="rect">
            <a:avLst/>
          </a:prstGeom>
          <a:ln>
            <a:noFill/>
          </a:ln>
          <a:effectLst>
            <a:outerShdw blurRad="635000" dist="254000" dir="72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E81A451-F7FE-7075-8ED7-622939832A0D}"/>
              </a:ext>
            </a:extLst>
          </p:cNvPr>
          <p:cNvSpPr txBox="1"/>
          <p:nvPr/>
        </p:nvSpPr>
        <p:spPr>
          <a:xfrm>
            <a:off x="6096000" y="452006"/>
            <a:ext cx="5302370" cy="1903268"/>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900" dirty="0"/>
              <a:t>The majority of loan applications are approved (Y), while a smaller proportion are rejected (N).</a:t>
            </a:r>
          </a:p>
          <a:p>
            <a:pPr marL="285750" indent="-228600">
              <a:lnSpc>
                <a:spcPct val="90000"/>
              </a:lnSpc>
              <a:spcAft>
                <a:spcPts val="600"/>
              </a:spcAft>
              <a:buFont typeface="Arial" panose="020B0604020202020204" pitchFamily="34" charset="0"/>
              <a:buChar char="•"/>
            </a:pPr>
            <a:r>
              <a:rPr lang="en-US" sz="1900" dirty="0"/>
              <a:t>Applicant income has the strongest correlation with loan amount, highlighting the importance of the applicant's income in determining the loan amount</a:t>
            </a:r>
          </a:p>
        </p:txBody>
      </p:sp>
      <p:pic>
        <p:nvPicPr>
          <p:cNvPr id="5" name="Content Placeholder 4">
            <a:extLst>
              <a:ext uri="{FF2B5EF4-FFF2-40B4-BE49-F238E27FC236}">
                <a16:creationId xmlns:a16="http://schemas.microsoft.com/office/drawing/2014/main" id="{0C78FB4C-DFF9-5450-2683-D481B617BB0C}"/>
              </a:ext>
            </a:extLst>
          </p:cNvPr>
          <p:cNvPicPr>
            <a:picLocks noGrp="1" noChangeAspect="1"/>
          </p:cNvPicPr>
          <p:nvPr>
            <p:ph idx="1"/>
          </p:nvPr>
        </p:nvPicPr>
        <p:blipFill rotWithShape="1">
          <a:blip r:embed="rId2"/>
          <a:srcRect l="3704" r="15764" b="-1"/>
          <a:stretch/>
        </p:blipFill>
        <p:spPr>
          <a:xfrm>
            <a:off x="20" y="2743200"/>
            <a:ext cx="5410180" cy="4114800"/>
          </a:xfrm>
          <a:prstGeom prst="rect">
            <a:avLst/>
          </a:prstGeom>
        </p:spPr>
      </p:pic>
      <p:pic>
        <p:nvPicPr>
          <p:cNvPr id="10" name="Picture 9">
            <a:extLst>
              <a:ext uri="{FF2B5EF4-FFF2-40B4-BE49-F238E27FC236}">
                <a16:creationId xmlns:a16="http://schemas.microsoft.com/office/drawing/2014/main" id="{51F5EF14-541B-9696-7A13-38B4D261AA4E}"/>
              </a:ext>
            </a:extLst>
          </p:cNvPr>
          <p:cNvPicPr>
            <a:picLocks noChangeAspect="1"/>
          </p:cNvPicPr>
          <p:nvPr/>
        </p:nvPicPr>
        <p:blipFill rotWithShape="1">
          <a:blip r:embed="rId3"/>
          <a:srcRect t="4945" r="-3" b="26105"/>
          <a:stretch/>
        </p:blipFill>
        <p:spPr>
          <a:xfrm>
            <a:off x="5410202" y="2743200"/>
            <a:ext cx="6781796" cy="4114800"/>
          </a:xfrm>
          <a:prstGeom prst="rect">
            <a:avLst/>
          </a:prstGeom>
          <a:effectLst>
            <a:outerShdw blurRad="228600" dist="63500" dir="10800000" sx="98000" sy="98000" algn="r" rotWithShape="0">
              <a:prstClr val="black">
                <a:alpha val="38000"/>
              </a:prstClr>
            </a:outerShdw>
          </a:effectLst>
        </p:spPr>
      </p:pic>
    </p:spTree>
    <p:extLst>
      <p:ext uri="{BB962C8B-B14F-4D97-AF65-F5344CB8AC3E}">
        <p14:creationId xmlns:p14="http://schemas.microsoft.com/office/powerpoint/2010/main" val="1537882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2010</Words>
  <Application>Microsoft Office PowerPoint</Application>
  <PresentationFormat>Widescreen</PresentationFormat>
  <Paragraphs>122</Paragraphs>
  <Slides>22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Links</vt:lpstr>
      </vt:variant>
      <vt:variant>
        <vt:i4>1</vt:i4>
      </vt:variant>
      <vt:variant>
        <vt:lpstr>Slide Titles</vt:lpstr>
      </vt:variant>
      <vt:variant>
        <vt:i4>22</vt:i4>
      </vt:variant>
    </vt:vector>
  </HeadingPairs>
  <TitlesOfParts>
    <vt:vector size="27" baseType="lpstr">
      <vt:lpstr>Arial</vt:lpstr>
      <vt:lpstr>Calibri</vt:lpstr>
      <vt:lpstr>Calibri Light</vt:lpstr>
      <vt:lpstr>Office Theme</vt:lpstr>
      <vt:lpstr>file:///C:\Users\rohit\OneDrive\Desktop\DSCI%20631%20Final%20Project\data\loan_dataset.csv</vt:lpstr>
      <vt:lpstr>DSCI 631 Final Project Presentation (Group 22): Loan Repayment Prediction Analysis</vt:lpstr>
      <vt:lpstr> Workload Distribution</vt:lpstr>
      <vt:lpstr>1. Problem Statement</vt:lpstr>
      <vt:lpstr>2. Dataset Overview</vt:lpstr>
      <vt:lpstr>2. Dataset Overview</vt:lpstr>
      <vt:lpstr>3. Exploratory Data Analysis ( EDA )</vt:lpstr>
      <vt:lpstr>3. Exploratory Data Analysis ( EDA )</vt:lpstr>
      <vt:lpstr>3. Exploratory Data Analysis ( EDA )</vt:lpstr>
      <vt:lpstr>3. Exploratory Data Analysis ( EDA )</vt:lpstr>
      <vt:lpstr>3. Exploratory Data Analysis ( EDA )</vt:lpstr>
      <vt:lpstr>3. Exploratory Data Analysis ( EDA )</vt:lpstr>
      <vt:lpstr>4. Data Cleaning and Preprocessing</vt:lpstr>
      <vt:lpstr>4. Data Cleaning and Preprocessing</vt:lpstr>
      <vt:lpstr>5. Model Implementation</vt:lpstr>
      <vt:lpstr>5.1. Logistic Regression</vt:lpstr>
      <vt:lpstr>5.2. K Nearest Neighbours ( KNN)</vt:lpstr>
      <vt:lpstr>5.3. Random Forest</vt:lpstr>
      <vt:lpstr>6. Model Evaluation &amp; Performance</vt:lpstr>
      <vt:lpstr>6. Model Evaluation &amp; Performance</vt:lpstr>
      <vt:lpstr>7. Conclusion</vt:lpstr>
      <vt:lpstr>8. Limitations</vt:lpstr>
      <vt:lpstr>9.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Annasaheb Ragde</dc:creator>
  <cp:lastModifiedBy>Rohit Annasaheb Ragde</cp:lastModifiedBy>
  <cp:revision>2</cp:revision>
  <dcterms:created xsi:type="dcterms:W3CDTF">2024-06-09T09:35:05Z</dcterms:created>
  <dcterms:modified xsi:type="dcterms:W3CDTF">2024-06-09T23:35:22Z</dcterms:modified>
</cp:coreProperties>
</file>