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5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  <p:sldId id="274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A50021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899" autoAdjust="0"/>
  </p:normalViewPr>
  <p:slideViewPr>
    <p:cSldViewPr>
      <p:cViewPr varScale="1">
        <p:scale>
          <a:sx n="93" d="100"/>
          <a:sy n="93" d="100"/>
        </p:scale>
        <p:origin x="1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50400F-A468-41DB-832E-1ECF49E453F6}" type="datetime1">
              <a:rPr lang="en-US" smtClean="0"/>
              <a:t>4/14/2021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5657-C937-4557-98B5-152E7CB6941E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033-7C74-45FE-88E6-29C026853E8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D1C9-9633-42EF-A83C-E66B89922A7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AF55B-4978-4818-9300-076F5461DDB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614-6969-42D5-8293-F45155E2C8D6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620C-3FB5-43FD-80DF-6CDEFBE173BF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BC83-CB2C-4D64-A8CD-7F2BA30AC746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F6E9-F8E0-49BC-B9D8-00A425555643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42FD-5EF8-486F-B6F3-531614A46CC3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28CF-2D1C-4058-A7DF-316BABB6FD4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2198A-2ABA-458C-855D-95774B368C0C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Nearest Neighbors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Nearest Neighbors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</a:t>
            </a:r>
            <a:r>
              <a:rPr lang="en-US" dirty="0" err="1"/>
              <a:t>neigbors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(Q1) How do we find training points similar to the test point?</a:t>
            </a:r>
          </a:p>
          <a:p>
            <a:endParaRPr lang="en-US" dirty="0"/>
          </a:p>
          <a:p>
            <a:pPr lvl="1"/>
            <a:r>
              <a:rPr lang="en-US" dirty="0"/>
              <a:t>Big research area in databases</a:t>
            </a:r>
          </a:p>
          <a:p>
            <a:pPr lvl="2"/>
            <a:r>
              <a:rPr lang="en-US" dirty="0"/>
              <a:t>“cover” all points with small boxes</a:t>
            </a:r>
          </a:p>
          <a:p>
            <a:pPr lvl="2"/>
            <a:r>
              <a:rPr lang="en-US" dirty="0"/>
              <a:t>Given a test point, find its corresponding box</a:t>
            </a:r>
          </a:p>
          <a:p>
            <a:pPr lvl="3"/>
            <a:r>
              <a:rPr lang="en-US" dirty="0"/>
              <a:t>Nearest neighbors probably lie in</a:t>
            </a:r>
          </a:p>
          <a:p>
            <a:pPr lvl="4"/>
            <a:r>
              <a:rPr lang="en-US" dirty="0"/>
              <a:t>that box, or</a:t>
            </a:r>
          </a:p>
          <a:p>
            <a:pPr lvl="4"/>
            <a:r>
              <a:rPr lang="en-US" dirty="0"/>
              <a:t>neighboring boxes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Other ideas: cover with “circles” not “boxes”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010400" y="1775712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96000" y="3605806"/>
            <a:ext cx="2704391" cy="2665931"/>
            <a:chOff x="2062598" y="3573689"/>
            <a:chExt cx="2704391" cy="266593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454541" y="5952532"/>
              <a:ext cx="231244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454541" y="3880814"/>
              <a:ext cx="0" cy="20717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11316" y="5986640"/>
              <a:ext cx="2155672" cy="25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840562" y="4795725"/>
              <a:ext cx="2649871" cy="20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2" name="Plus 11"/>
            <p:cNvSpPr/>
            <p:nvPr/>
          </p:nvSpPr>
          <p:spPr>
            <a:xfrm>
              <a:off x="3826332" y="412171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Minus 12"/>
            <p:cNvSpPr/>
            <p:nvPr/>
          </p:nvSpPr>
          <p:spPr>
            <a:xfrm>
              <a:off x="3003258" y="508530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3316810" y="4667746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4198675" y="505119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4407710" y="487652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3071875" y="444092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160033" y="3880814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Minus 18"/>
            <p:cNvSpPr/>
            <p:nvPr/>
          </p:nvSpPr>
          <p:spPr>
            <a:xfrm>
              <a:off x="3146968" y="4940763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3558506" y="530210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Minus 20"/>
            <p:cNvSpPr/>
            <p:nvPr/>
          </p:nvSpPr>
          <p:spPr>
            <a:xfrm>
              <a:off x="3806735" y="5518916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2926643" y="4683806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2650511" y="4378669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2564835" y="5323574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3120840" y="5377613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284148" y="532619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3532376" y="431443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3571571" y="3937024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4041899" y="431443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4244402" y="428231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4257466" y="3840665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3460521" y="489258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2613058" y="4596302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3199228" y="405946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34"/>
            <p:cNvSpPr/>
            <p:nvPr/>
          </p:nvSpPr>
          <p:spPr>
            <a:xfrm>
              <a:off x="3356003" y="508530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4446904" y="5382407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3917785" y="4826355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3963511" y="513348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38"/>
            <p:cNvSpPr/>
            <p:nvPr/>
          </p:nvSpPr>
          <p:spPr>
            <a:xfrm>
              <a:off x="3715282" y="5091342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3669556" y="4858476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220508" y="479090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4355451" y="4633638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4068028" y="404141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4290128" y="5290219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3885123" y="5398467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2839949" y="449911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2879142" y="4282310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3565038" y="5607245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3321289" y="5530195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4335854" y="5565082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6634327" y="4284295"/>
            <a:ext cx="666300" cy="62434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565778" y="3872782"/>
            <a:ext cx="979851" cy="66648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232077" y="4665755"/>
            <a:ext cx="405005" cy="108927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511467" y="4908640"/>
            <a:ext cx="642222" cy="44967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960045" y="5051189"/>
            <a:ext cx="551422" cy="51112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300627" y="5306750"/>
            <a:ext cx="800803" cy="525329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300627" y="4628419"/>
            <a:ext cx="265151" cy="28022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551337" y="5321686"/>
            <a:ext cx="265151" cy="28022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154242" y="3872782"/>
            <a:ext cx="313551" cy="39346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Simplest</a:t>
            </a:r>
          </a:p>
          <a:p>
            <a:pPr lvl="2"/>
            <a:r>
              <a:rPr lang="en-US" dirty="0"/>
              <a:t>Find just the closest point</a:t>
            </a:r>
          </a:p>
          <a:p>
            <a:pPr lvl="2"/>
            <a:r>
              <a:rPr lang="en-US" dirty="0"/>
              <a:t>One nearest neighbor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But one nearest-neighbor is risky</a:t>
            </a:r>
          </a:p>
          <a:p>
            <a:pPr lvl="2"/>
            <a:r>
              <a:rPr lang="en-US" dirty="0"/>
              <a:t>Nearest point can be noisy</a:t>
            </a:r>
          </a:p>
          <a:p>
            <a:pPr lvl="2"/>
            <a:r>
              <a:rPr lang="en-US" dirty="0"/>
              <a:t>If we considered more points, we could</a:t>
            </a:r>
            <a:br>
              <a:rPr lang="en-US" dirty="0"/>
            </a:br>
            <a:r>
              <a:rPr lang="en-US" dirty="0"/>
              <a:t>average out the noise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31"/>
            <p:cNvSpPr/>
            <p:nvPr/>
          </p:nvSpPr>
          <p:spPr>
            <a:xfrm>
              <a:off x="6558463" y="31744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6455662" y="267020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6539133" y="29566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6327204" y="309951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7825496" y="3017303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0436" y="1953765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57" name="Straight Arrow Connector 56"/>
          <p:cNvCxnSpPr>
            <a:stCxn id="55" idx="2"/>
            <a:endCxn id="53" idx="0"/>
          </p:cNvCxnSpPr>
          <p:nvPr/>
        </p:nvCxnSpPr>
        <p:spPr>
          <a:xfrm>
            <a:off x="7554259" y="2323097"/>
            <a:ext cx="337196" cy="69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503247" y="2972462"/>
            <a:ext cx="388208" cy="289878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315200" y="2611692"/>
            <a:ext cx="1059119" cy="975652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3" grpId="0" animBg="1"/>
      <p:bldP spid="55" grpId="0"/>
      <p:bldP spid="59" grpId="0" animBg="1"/>
      <p:bldP spid="59" grpId="1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Looking at more neighbors</a:t>
            </a:r>
          </a:p>
          <a:p>
            <a:pPr lvl="1"/>
            <a:endParaRPr lang="en-US" dirty="0"/>
          </a:p>
          <a:p>
            <a:pPr lvl="2"/>
            <a:r>
              <a:rPr lang="en-US" i="1" dirty="0"/>
              <a:t>Advantage</a:t>
            </a:r>
          </a:p>
          <a:p>
            <a:pPr lvl="3"/>
            <a:r>
              <a:rPr lang="en-US" dirty="0"/>
              <a:t>Robust against noise</a:t>
            </a:r>
          </a:p>
          <a:p>
            <a:pPr lvl="2"/>
            <a:r>
              <a:rPr lang="en-US" i="1" dirty="0"/>
              <a:t>Disadvantage</a:t>
            </a:r>
          </a:p>
          <a:p>
            <a:pPr lvl="3"/>
            <a:r>
              <a:rPr lang="en-US" dirty="0"/>
              <a:t>The “neighbors” could be far away</a:t>
            </a:r>
          </a:p>
          <a:p>
            <a:pPr lvl="3"/>
            <a:r>
              <a:rPr lang="en-US" dirty="0"/>
              <a:t>Are they really similar to the test point?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31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57" name="Straight Arrow Connector 56"/>
          <p:cNvCxnSpPr>
            <a:stCxn id="55" idx="0"/>
            <a:endCxn id="53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34844" y="386853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1-NN</a:t>
            </a:r>
          </a:p>
        </p:txBody>
      </p:sp>
      <p:cxnSp>
        <p:nvCxnSpPr>
          <p:cNvPr id="45" name="Straight Arrow Connector 44"/>
          <p:cNvCxnSpPr>
            <a:endCxn id="49" idx="3"/>
          </p:cNvCxnSpPr>
          <p:nvPr/>
        </p:nvCxnSpPr>
        <p:spPr>
          <a:xfrm>
            <a:off x="8017812" y="4143194"/>
            <a:ext cx="183827" cy="19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28654" y="3603382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2-NN</a:t>
            </a:r>
          </a:p>
        </p:txBody>
      </p:sp>
      <p:cxnSp>
        <p:nvCxnSpPr>
          <p:cNvPr id="52" name="Straight Arrow Connector 51"/>
          <p:cNvCxnSpPr>
            <a:stCxn id="51" idx="0"/>
            <a:endCxn id="35" idx="0"/>
          </p:cNvCxnSpPr>
          <p:nvPr/>
        </p:nvCxnSpPr>
        <p:spPr>
          <a:xfrm flipH="1" flipV="1">
            <a:off x="8325603" y="3371245"/>
            <a:ext cx="354331" cy="23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68372" y="332119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3-NN</a:t>
            </a:r>
          </a:p>
        </p:txBody>
      </p:sp>
      <p:cxnSp>
        <p:nvCxnSpPr>
          <p:cNvPr id="56" name="Straight Arrow Connector 55"/>
          <p:cNvCxnSpPr>
            <a:endCxn id="26" idx="2"/>
          </p:cNvCxnSpPr>
          <p:nvPr/>
        </p:nvCxnSpPr>
        <p:spPr>
          <a:xfrm flipV="1">
            <a:off x="7916335" y="3221838"/>
            <a:ext cx="179283" cy="14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44" grpId="0"/>
      <p:bldP spid="51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-nearest neighbor</a:t>
            </a:r>
          </a:p>
          <a:p>
            <a:pPr lvl="2"/>
            <a:r>
              <a:rPr lang="en-US" dirty="0"/>
              <a:t>Simplest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3-nearest neighbors is also common</a:t>
            </a:r>
          </a:p>
          <a:p>
            <a:pPr lvl="2"/>
            <a:r>
              <a:rPr lang="en-US" dirty="0"/>
              <a:t>Has nicer theoretical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Typically picked by cross-validation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36627" y="4642343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36627" y="2300880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2864" y="4680892"/>
            <a:ext cx="2560767" cy="28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" name="Plus 10"/>
          <p:cNvSpPr/>
          <p:nvPr/>
        </p:nvSpPr>
        <p:spPr>
          <a:xfrm>
            <a:off x="6478941" y="357023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6935720" y="369624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Plus 12"/>
          <p:cNvSpPr/>
          <p:nvPr/>
        </p:nvSpPr>
        <p:spPr>
          <a:xfrm>
            <a:off x="7060934" y="319027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8108520" y="362364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8188081" y="2956559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492340" y="3342307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6874696" y="2300880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Minus 17"/>
          <p:cNvSpPr/>
          <p:nvPr/>
        </p:nvSpPr>
        <p:spPr>
          <a:xfrm>
            <a:off x="7480745" y="299968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Minus 18"/>
          <p:cNvSpPr/>
          <p:nvPr/>
        </p:nvSpPr>
        <p:spPr>
          <a:xfrm>
            <a:off x="7720526" y="412895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Minus 19"/>
          <p:cNvSpPr/>
          <p:nvPr/>
        </p:nvSpPr>
        <p:spPr>
          <a:xfrm>
            <a:off x="7890739" y="3441472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Minus 20"/>
          <p:cNvSpPr/>
          <p:nvPr/>
        </p:nvSpPr>
        <p:spPr>
          <a:xfrm>
            <a:off x="7394331" y="3190273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Minus 21"/>
          <p:cNvSpPr/>
          <p:nvPr/>
        </p:nvSpPr>
        <p:spPr>
          <a:xfrm>
            <a:off x="6269424" y="286355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3" name="Minus 22"/>
          <p:cNvSpPr/>
          <p:nvPr/>
        </p:nvSpPr>
        <p:spPr>
          <a:xfrm>
            <a:off x="6269424" y="3662195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Minus 23"/>
          <p:cNvSpPr/>
          <p:nvPr/>
        </p:nvSpPr>
        <p:spPr>
          <a:xfrm>
            <a:off x="6758298" y="4131174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Minus 24"/>
          <p:cNvSpPr/>
          <p:nvPr/>
        </p:nvSpPr>
        <p:spPr>
          <a:xfrm>
            <a:off x="7177332" y="377792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Plus 25"/>
          <p:cNvSpPr/>
          <p:nvPr/>
        </p:nvSpPr>
        <p:spPr>
          <a:xfrm>
            <a:off x="7317010" y="2790954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Plus 26"/>
          <p:cNvSpPr/>
          <p:nvPr/>
        </p:nvSpPr>
        <p:spPr>
          <a:xfrm>
            <a:off x="6665179" y="345768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7759325" y="293391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Plus 28"/>
          <p:cNvSpPr/>
          <p:nvPr/>
        </p:nvSpPr>
        <p:spPr>
          <a:xfrm>
            <a:off x="6446014" y="4401220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Plus 29"/>
          <p:cNvSpPr/>
          <p:nvPr/>
        </p:nvSpPr>
        <p:spPr>
          <a:xfrm>
            <a:off x="6461533" y="3902071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Plus 30"/>
          <p:cNvSpPr/>
          <p:nvPr/>
        </p:nvSpPr>
        <p:spPr>
          <a:xfrm>
            <a:off x="7231652" y="3444385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2" name="Minus 31"/>
          <p:cNvSpPr/>
          <p:nvPr/>
        </p:nvSpPr>
        <p:spPr>
          <a:xfrm>
            <a:off x="7014375" y="347843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Minus 32"/>
          <p:cNvSpPr/>
          <p:nvPr/>
        </p:nvSpPr>
        <p:spPr>
          <a:xfrm>
            <a:off x="6921256" y="250278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" name="Minus 33"/>
          <p:cNvSpPr/>
          <p:nvPr/>
        </p:nvSpPr>
        <p:spPr>
          <a:xfrm>
            <a:off x="7231652" y="304201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8403396" y="399798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983107" y="29205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7" name="Plus 36"/>
          <p:cNvSpPr/>
          <p:nvPr/>
        </p:nvSpPr>
        <p:spPr>
          <a:xfrm>
            <a:off x="7829164" y="371664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7534288" y="366902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7503248" y="349908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0" name="Plus 39"/>
          <p:cNvSpPr/>
          <p:nvPr/>
        </p:nvSpPr>
        <p:spPr>
          <a:xfrm>
            <a:off x="7846645" y="272059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8126002" y="2682049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Plus 41"/>
          <p:cNvSpPr/>
          <p:nvPr/>
        </p:nvSpPr>
        <p:spPr>
          <a:xfrm>
            <a:off x="6236496" y="4128957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3" name="Minus 42"/>
          <p:cNvSpPr/>
          <p:nvPr/>
        </p:nvSpPr>
        <p:spPr>
          <a:xfrm>
            <a:off x="7829164" y="3579435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4" name="Minus 43"/>
          <p:cNvSpPr/>
          <p:nvPr/>
        </p:nvSpPr>
        <p:spPr>
          <a:xfrm>
            <a:off x="7696794" y="3390181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5" name="Minus 44"/>
          <p:cNvSpPr/>
          <p:nvPr/>
        </p:nvSpPr>
        <p:spPr>
          <a:xfrm>
            <a:off x="6494461" y="299968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Minus 45"/>
          <p:cNvSpPr/>
          <p:nvPr/>
        </p:nvSpPr>
        <p:spPr>
          <a:xfrm>
            <a:off x="6541020" y="2754652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Minus 46"/>
          <p:cNvSpPr/>
          <p:nvPr/>
        </p:nvSpPr>
        <p:spPr>
          <a:xfrm>
            <a:off x="7355810" y="425209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Minus 47"/>
          <p:cNvSpPr/>
          <p:nvPr/>
        </p:nvSpPr>
        <p:spPr>
          <a:xfrm>
            <a:off x="6929015" y="433377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Minus 48"/>
          <p:cNvSpPr/>
          <p:nvPr/>
        </p:nvSpPr>
        <p:spPr>
          <a:xfrm>
            <a:off x="8108520" y="425209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-nearest neighbor</a:t>
            </a:r>
          </a:p>
          <a:p>
            <a:pPr lvl="2"/>
            <a:r>
              <a:rPr lang="en-US" dirty="0"/>
              <a:t>Just use the class of the neighbor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Plus 11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Plus 12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Minus 14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34" name="Straight Arrow Connector 33"/>
          <p:cNvCxnSpPr>
            <a:stCxn id="33" idx="0"/>
            <a:endCxn id="32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34844" y="386853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1-NN</a:t>
            </a:r>
          </a:p>
        </p:txBody>
      </p:sp>
      <p:cxnSp>
        <p:nvCxnSpPr>
          <p:cNvPr id="36" name="Straight Arrow Connector 35"/>
          <p:cNvCxnSpPr>
            <a:endCxn id="31" idx="3"/>
          </p:cNvCxnSpPr>
          <p:nvPr/>
        </p:nvCxnSpPr>
        <p:spPr>
          <a:xfrm>
            <a:off x="8017812" y="4143194"/>
            <a:ext cx="183827" cy="19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21256" y="5732134"/>
            <a:ext cx="22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 negative class </a:t>
            </a:r>
          </a:p>
        </p:txBody>
      </p:sp>
    </p:spTree>
    <p:extLst>
      <p:ext uri="{BB962C8B-B14F-4D97-AF65-F5344CB8AC3E}">
        <p14:creationId xmlns:p14="http://schemas.microsoft.com/office/powerpoint/2010/main" val="32247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/>
              <a:t>More nearest neighbors</a:t>
            </a:r>
          </a:p>
          <a:p>
            <a:pPr lvl="2"/>
            <a:r>
              <a:rPr lang="en-US" dirty="0"/>
              <a:t>Each nearest neighbor has a class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“Uniform”</a:t>
            </a:r>
          </a:p>
          <a:p>
            <a:pPr lvl="3"/>
            <a:r>
              <a:rPr lang="en-US" dirty="0"/>
              <a:t>Each neighbor votes positive/negative</a:t>
            </a:r>
          </a:p>
          <a:p>
            <a:pPr lvl="3"/>
            <a:r>
              <a:rPr lang="en-US" dirty="0"/>
              <a:t>Tally the votes, and pick the winner</a:t>
            </a:r>
          </a:p>
          <a:p>
            <a:pPr lvl="3"/>
            <a:endParaRPr lang="en-US" dirty="0"/>
          </a:p>
          <a:p>
            <a:pPr lvl="3"/>
            <a:r>
              <a:rPr lang="en-US" i="1" dirty="0">
                <a:solidFill>
                  <a:srgbClr val="FF0000"/>
                </a:solidFill>
              </a:rPr>
              <a:t>Predict whichever class is most common among neighbors</a:t>
            </a:r>
          </a:p>
          <a:p>
            <a:pPr lvl="3"/>
            <a:r>
              <a:rPr lang="en-US" dirty="0"/>
              <a:t>(In this example, predict positive)</a:t>
            </a:r>
          </a:p>
          <a:p>
            <a:pPr lvl="2"/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4" name="Plus 43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53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67" name="Straight Arrow Connector 66"/>
          <p:cNvCxnSpPr>
            <a:stCxn id="66" idx="0"/>
            <a:endCxn id="65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368372" y="3221838"/>
            <a:ext cx="1662842" cy="1113552"/>
            <a:chOff x="7368372" y="3221838"/>
            <a:chExt cx="1662842" cy="1113552"/>
          </a:xfrm>
        </p:grpSpPr>
        <p:sp>
          <p:nvSpPr>
            <p:cNvPr id="68" name="TextBox 67"/>
            <p:cNvSpPr txBox="1"/>
            <p:nvPr/>
          </p:nvSpPr>
          <p:spPr>
            <a:xfrm>
              <a:off x="7434844" y="386853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1-NN</a:t>
              </a:r>
            </a:p>
          </p:txBody>
        </p:sp>
        <p:cxnSp>
          <p:nvCxnSpPr>
            <p:cNvPr id="69" name="Straight Arrow Connector 68"/>
            <p:cNvCxnSpPr>
              <a:endCxn id="64" idx="3"/>
            </p:cNvCxnSpPr>
            <p:nvPr/>
          </p:nvCxnSpPr>
          <p:spPr>
            <a:xfrm>
              <a:off x="8017812" y="4143194"/>
              <a:ext cx="183827" cy="192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28654" y="3603382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2-NN</a:t>
              </a:r>
            </a:p>
          </p:txBody>
        </p:sp>
        <p:cxnSp>
          <p:nvCxnSpPr>
            <p:cNvPr id="71" name="Straight Arrow Connector 70"/>
            <p:cNvCxnSpPr>
              <a:stCxn id="70" idx="0"/>
              <a:endCxn id="58" idx="0"/>
            </p:cNvCxnSpPr>
            <p:nvPr/>
          </p:nvCxnSpPr>
          <p:spPr>
            <a:xfrm flipH="1" flipV="1">
              <a:off x="8325603" y="3371245"/>
              <a:ext cx="354331" cy="232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368372" y="332119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3-NN</a:t>
              </a:r>
            </a:p>
          </p:txBody>
        </p:sp>
        <p:cxnSp>
          <p:nvCxnSpPr>
            <p:cNvPr id="73" name="Straight Arrow Connector 72"/>
            <p:cNvCxnSpPr>
              <a:endCxn id="51" idx="2"/>
            </p:cNvCxnSpPr>
            <p:nvPr/>
          </p:nvCxnSpPr>
          <p:spPr>
            <a:xfrm flipV="1">
              <a:off x="7916335" y="3221838"/>
              <a:ext cx="179283" cy="14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8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/>
              <a:t>More nearest neighbors</a:t>
            </a:r>
          </a:p>
          <a:p>
            <a:pPr lvl="2"/>
            <a:r>
              <a:rPr lang="en-US" dirty="0"/>
              <a:t>Each nearest neighbor has a class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“Distance”</a:t>
            </a:r>
          </a:p>
          <a:p>
            <a:pPr lvl="3"/>
            <a:r>
              <a:rPr lang="en-US" dirty="0"/>
              <a:t>Weigh each neighbor’s vote by how</a:t>
            </a:r>
            <a:br>
              <a:rPr lang="en-US" dirty="0"/>
            </a:br>
            <a:r>
              <a:rPr lang="en-US" dirty="0"/>
              <a:t>close they are to the test point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(In this example, predict negative)</a:t>
            </a:r>
          </a:p>
          <a:p>
            <a:pPr lvl="2"/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4" name="Plus 43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53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67" name="Straight Arrow Connector 66"/>
          <p:cNvCxnSpPr>
            <a:stCxn id="66" idx="0"/>
            <a:endCxn id="65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368372" y="3221838"/>
            <a:ext cx="1662842" cy="1113552"/>
            <a:chOff x="7368372" y="3221838"/>
            <a:chExt cx="1662842" cy="1113552"/>
          </a:xfrm>
        </p:grpSpPr>
        <p:sp>
          <p:nvSpPr>
            <p:cNvPr id="68" name="TextBox 67"/>
            <p:cNvSpPr txBox="1"/>
            <p:nvPr/>
          </p:nvSpPr>
          <p:spPr>
            <a:xfrm>
              <a:off x="7434844" y="386853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1-NN</a:t>
              </a:r>
            </a:p>
          </p:txBody>
        </p:sp>
        <p:cxnSp>
          <p:nvCxnSpPr>
            <p:cNvPr id="69" name="Straight Arrow Connector 68"/>
            <p:cNvCxnSpPr>
              <a:endCxn id="64" idx="3"/>
            </p:cNvCxnSpPr>
            <p:nvPr/>
          </p:nvCxnSpPr>
          <p:spPr>
            <a:xfrm>
              <a:off x="8017812" y="4143194"/>
              <a:ext cx="183827" cy="192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28654" y="3603382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2-NN</a:t>
              </a:r>
            </a:p>
          </p:txBody>
        </p:sp>
        <p:cxnSp>
          <p:nvCxnSpPr>
            <p:cNvPr id="71" name="Straight Arrow Connector 70"/>
            <p:cNvCxnSpPr>
              <a:stCxn id="70" idx="0"/>
              <a:endCxn id="58" idx="0"/>
            </p:cNvCxnSpPr>
            <p:nvPr/>
          </p:nvCxnSpPr>
          <p:spPr>
            <a:xfrm flipH="1" flipV="1">
              <a:off x="8325603" y="3371245"/>
              <a:ext cx="354331" cy="232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368372" y="332119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3-NN</a:t>
              </a:r>
            </a:p>
          </p:txBody>
        </p:sp>
        <p:cxnSp>
          <p:nvCxnSpPr>
            <p:cNvPr id="73" name="Straight Arrow Connector 72"/>
            <p:cNvCxnSpPr>
              <a:endCxn id="51" idx="2"/>
            </p:cNvCxnSpPr>
            <p:nvPr/>
          </p:nvCxnSpPr>
          <p:spPr>
            <a:xfrm flipV="1">
              <a:off x="7916335" y="3221838"/>
              <a:ext cx="179283" cy="14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7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(Q1) How do we find training points similar to the test point?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Databases research (boxes, circles, and such)</a:t>
            </a:r>
          </a:p>
          <a:p>
            <a:endParaRPr lang="en-US" dirty="0"/>
          </a:p>
          <a:p>
            <a:r>
              <a:rPr lang="en-US" dirty="0"/>
              <a:t>(Q2) How </a:t>
            </a:r>
            <a:r>
              <a:rPr lang="en-US" i="1" dirty="0"/>
              <a:t>many</a:t>
            </a:r>
            <a:r>
              <a:rPr lang="en-US" dirty="0"/>
              <a:t> similar points?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Cross-validation</a:t>
            </a:r>
          </a:p>
          <a:p>
            <a:endParaRPr lang="en-US" dirty="0"/>
          </a:p>
          <a:p>
            <a:r>
              <a:rPr lang="en-US" dirty="0"/>
              <a:t>(Q3) What is the definition of “similar” anyway?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Distance (Euclidean, Manhattan, and many others)</a:t>
            </a:r>
          </a:p>
          <a:p>
            <a:endParaRPr lang="en-US" dirty="0"/>
          </a:p>
          <a:p>
            <a:r>
              <a:rPr lang="en-US" dirty="0"/>
              <a:t>(Q4) How do we combine the y-values of these similar training points?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Voting (uniform, or weighted by distance)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3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1 = # of transactions</a:t>
            </a:r>
          </a:p>
          <a:p>
            <a:pPr lvl="1"/>
            <a:r>
              <a:rPr lang="en-US" dirty="0"/>
              <a:t>Feature 2 = fraction spent on music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Distance along Feature 2?</a:t>
            </a:r>
          </a:p>
          <a:p>
            <a:pPr lvl="2"/>
            <a:r>
              <a:rPr lang="en-US" dirty="0"/>
              <a:t>Between 0.0 and 1.0</a:t>
            </a:r>
          </a:p>
          <a:p>
            <a:pPr lvl="1"/>
            <a:r>
              <a:rPr lang="en-US" dirty="0"/>
              <a:t>Distance along Feature 1?</a:t>
            </a:r>
          </a:p>
          <a:p>
            <a:pPr lvl="2"/>
            <a:r>
              <a:rPr lang="en-US" dirty="0"/>
              <a:t>Between 0 and 10,000?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combining x and y even make sense?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15995" y="4933332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15995" y="2591869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8432" y="4971881"/>
            <a:ext cx="19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616279" y="3517167"/>
            <a:ext cx="20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2" name="Plus 111"/>
          <p:cNvSpPr/>
          <p:nvPr/>
        </p:nvSpPr>
        <p:spPr>
          <a:xfrm>
            <a:off x="8063220" y="39326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31990" y="326399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147" idx="6"/>
          </p:cNvCxnSpPr>
          <p:nvPr/>
        </p:nvCxnSpPr>
        <p:spPr>
          <a:xfrm>
            <a:off x="7063908" y="3332056"/>
            <a:ext cx="109243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2" idx="3"/>
          </p:cNvCxnSpPr>
          <p:nvPr/>
        </p:nvCxnSpPr>
        <p:spPr>
          <a:xfrm flipV="1">
            <a:off x="8156339" y="3332056"/>
            <a:ext cx="0" cy="62942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457052" y="28842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11358" y="3423199"/>
            <a:ext cx="32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510837" y="30454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058958" y="4048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B</a:t>
            </a:r>
          </a:p>
        </p:txBody>
      </p:sp>
      <p:cxnSp>
        <p:nvCxnSpPr>
          <p:cNvPr id="158" name="Straight Connector 157"/>
          <p:cNvCxnSpPr>
            <a:stCxn id="147" idx="4"/>
            <a:endCxn id="112" idx="2"/>
          </p:cNvCxnSpPr>
          <p:nvPr/>
        </p:nvCxnSpPr>
        <p:spPr>
          <a:xfrm>
            <a:off x="6997949" y="3400122"/>
            <a:ext cx="1089957" cy="64138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Features may not be in same units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if they are, they may need to be scaled properly</a:t>
            </a:r>
          </a:p>
          <a:p>
            <a:pPr lvl="2"/>
            <a:r>
              <a:rPr lang="en-US" dirty="0"/>
              <a:t>Feature 1 = number of transactions in US $</a:t>
            </a:r>
          </a:p>
          <a:p>
            <a:pPr lvl="2"/>
            <a:r>
              <a:rPr lang="en-US" dirty="0"/>
              <a:t>Feature 2 = number of transactions in Canadian $ </a:t>
            </a:r>
          </a:p>
          <a:p>
            <a:pPr lvl="2"/>
            <a:r>
              <a:rPr lang="en-US" dirty="0"/>
              <a:t>Almost everyone in the US will have high 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and low Feature 2</a:t>
            </a:r>
          </a:p>
          <a:p>
            <a:pPr lvl="3"/>
            <a:r>
              <a:rPr lang="en-US" dirty="0"/>
              <a:t>Small differences in Feature 2 may be more significant than for 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88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data to features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training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test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a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 the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results for the test data using the fitted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Difficulty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Fitting the model can be difficult for some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Features may not be in same units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if they are, they may need to be scaled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we have hundreds/thousands of features?</a:t>
            </a:r>
          </a:p>
          <a:p>
            <a:pPr lvl="2"/>
            <a:r>
              <a:rPr lang="en-US" dirty="0"/>
              <a:t>Very hard to find training data points close to test point along every feature</a:t>
            </a:r>
          </a:p>
          <a:p>
            <a:pPr lvl="2"/>
            <a:r>
              <a:rPr lang="en-US" dirty="0"/>
              <a:t>Theoretically, distance starts to become problematic…</a:t>
            </a:r>
          </a:p>
        </p:txBody>
      </p:sp>
    </p:spTree>
    <p:extLst>
      <p:ext uri="{BB962C8B-B14F-4D97-AF65-F5344CB8AC3E}">
        <p14:creationId xmlns:p14="http://schemas.microsoft.com/office/powerpoint/2010/main" val="3956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Memorize training data</a:t>
            </a:r>
          </a:p>
          <a:p>
            <a:pPr lvl="1"/>
            <a:r>
              <a:rPr lang="en-US" dirty="0"/>
              <a:t>Given a test point, find similar instances</a:t>
            </a:r>
          </a:p>
          <a:p>
            <a:endParaRPr lang="en-US" dirty="0"/>
          </a:p>
          <a:p>
            <a:r>
              <a:rPr lang="en-US" dirty="0"/>
              <a:t>Nearest-neighbors</a:t>
            </a:r>
          </a:p>
          <a:p>
            <a:pPr lvl="1"/>
            <a:r>
              <a:rPr lang="en-US" dirty="0"/>
              <a:t>Similarity via small distance between features</a:t>
            </a:r>
          </a:p>
          <a:p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Super-easy to fit model (just hand it to a database)</a:t>
            </a:r>
          </a:p>
          <a:p>
            <a:pPr lvl="1"/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Problematic if many features or features of different kinds</a:t>
            </a:r>
          </a:p>
        </p:txBody>
      </p:sp>
    </p:spTree>
    <p:extLst>
      <p:ext uri="{BB962C8B-B14F-4D97-AF65-F5344CB8AC3E}">
        <p14:creationId xmlns:p14="http://schemas.microsoft.com/office/powerpoint/2010/main" val="31129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1651000"/>
            <a:ext cx="3340100" cy="3403600"/>
          </a:xfrm>
          <a:custGeom>
            <a:avLst/>
            <a:gdLst>
              <a:gd name="connsiteX0" fmla="*/ 177800 w 3340100"/>
              <a:gd name="connsiteY0" fmla="*/ 0 h 3403600"/>
              <a:gd name="connsiteX1" fmla="*/ 3340100 w 3340100"/>
              <a:gd name="connsiteY1" fmla="*/ 3403600 h 3403600"/>
              <a:gd name="connsiteX2" fmla="*/ 25400 w 3340100"/>
              <a:gd name="connsiteY2" fmla="*/ 3365500 h 3403600"/>
              <a:gd name="connsiteX3" fmla="*/ 0 w 3340100"/>
              <a:gd name="connsiteY3" fmla="*/ 0 h 3403600"/>
              <a:gd name="connsiteX4" fmla="*/ 177800 w 3340100"/>
              <a:gd name="connsiteY4" fmla="*/ 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100" h="3403600">
                <a:moveTo>
                  <a:pt x="177800" y="0"/>
                </a:moveTo>
                <a:lnTo>
                  <a:pt x="3340100" y="3403600"/>
                </a:lnTo>
                <a:lnTo>
                  <a:pt x="25400" y="3365500"/>
                </a:lnTo>
                <a:lnTo>
                  <a:pt x="0" y="0"/>
                </a:lnTo>
                <a:lnTo>
                  <a:pt x="177800" y="0"/>
                </a:lnTo>
                <a:close/>
              </a:path>
            </a:pathLst>
          </a:custGeom>
          <a:pattFill prst="ltUpDiag">
            <a:fgClr>
              <a:srgbClr val="00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692400" y="1536700"/>
            <a:ext cx="4152900" cy="3492500"/>
          </a:xfrm>
          <a:custGeom>
            <a:avLst/>
            <a:gdLst>
              <a:gd name="connsiteX0" fmla="*/ 63500 w 4152900"/>
              <a:gd name="connsiteY0" fmla="*/ 127000 h 3492500"/>
              <a:gd name="connsiteX1" fmla="*/ 3149600 w 4152900"/>
              <a:gd name="connsiteY1" fmla="*/ 3492500 h 3492500"/>
              <a:gd name="connsiteX2" fmla="*/ 4152900 w 4152900"/>
              <a:gd name="connsiteY2" fmla="*/ 3479800 h 3492500"/>
              <a:gd name="connsiteX3" fmla="*/ 4089400 w 4152900"/>
              <a:gd name="connsiteY3" fmla="*/ 0 h 3492500"/>
              <a:gd name="connsiteX4" fmla="*/ 0 w 4152900"/>
              <a:gd name="connsiteY4" fmla="*/ 38100 h 3492500"/>
              <a:gd name="connsiteX5" fmla="*/ 63500 w 4152900"/>
              <a:gd name="connsiteY5" fmla="*/ 127000 h 34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900" h="3492500">
                <a:moveTo>
                  <a:pt x="63500" y="127000"/>
                </a:moveTo>
                <a:lnTo>
                  <a:pt x="3149600" y="3492500"/>
                </a:lnTo>
                <a:lnTo>
                  <a:pt x="4152900" y="3479800"/>
                </a:lnTo>
                <a:lnTo>
                  <a:pt x="4089400" y="0"/>
                </a:lnTo>
                <a:lnTo>
                  <a:pt x="0" y="38100"/>
                </a:lnTo>
                <a:lnTo>
                  <a:pt x="63500" y="127000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743200" y="1689100"/>
            <a:ext cx="3086100" cy="3340100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4232701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separator</a:t>
            </a:r>
          </a:p>
        </p:txBody>
      </p:sp>
      <p:cxnSp>
        <p:nvCxnSpPr>
          <p:cNvPr id="38" name="Straight Arrow Connector 37"/>
          <p:cNvCxnSpPr>
            <a:stCxn id="9" idx="1"/>
          </p:cNvCxnSpPr>
          <p:nvPr/>
        </p:nvCxnSpPr>
        <p:spPr>
          <a:xfrm flipH="1">
            <a:off x="5829300" y="4648200"/>
            <a:ext cx="140970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795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533931" cy="4937760"/>
          </a:xfrm>
        </p:spPr>
        <p:txBody>
          <a:bodyPr/>
          <a:lstStyle/>
          <a:p>
            <a:r>
              <a:rPr lang="en-US" dirty="0"/>
              <a:t>Finding the right line requires some processing of training data</a:t>
            </a:r>
          </a:p>
          <a:p>
            <a:pPr lvl="1"/>
            <a:r>
              <a:rPr lang="en-US" dirty="0"/>
              <a:t>but a line is a very simple model</a:t>
            </a:r>
          </a:p>
          <a:p>
            <a:pPr lvl="1"/>
            <a:endParaRPr lang="en-US" dirty="0"/>
          </a:p>
          <a:p>
            <a:r>
              <a:rPr lang="en-US" dirty="0"/>
              <a:t>For more complex models</a:t>
            </a:r>
          </a:p>
          <a:p>
            <a:pPr lvl="1"/>
            <a:r>
              <a:rPr lang="en-US" dirty="0"/>
              <a:t>parameter fitting can be very difficult</a:t>
            </a:r>
          </a:p>
          <a:p>
            <a:pPr lvl="1"/>
            <a:r>
              <a:rPr lang="en-US" dirty="0"/>
              <a:t>even intractable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8894" y="2448909"/>
            <a:ext cx="3090362" cy="3013045"/>
            <a:chOff x="1876454" y="1266855"/>
            <a:chExt cx="5057746" cy="4216400"/>
          </a:xfrm>
        </p:grpSpPr>
        <p:sp>
          <p:nvSpPr>
            <p:cNvPr id="6" name="Freeform 5"/>
            <p:cNvSpPr/>
            <p:nvPr/>
          </p:nvSpPr>
          <p:spPr>
            <a:xfrm>
              <a:off x="2438400" y="1651000"/>
              <a:ext cx="3340100" cy="3403600"/>
            </a:xfrm>
            <a:custGeom>
              <a:avLst/>
              <a:gdLst>
                <a:gd name="connsiteX0" fmla="*/ 177800 w 3340100"/>
                <a:gd name="connsiteY0" fmla="*/ 0 h 3403600"/>
                <a:gd name="connsiteX1" fmla="*/ 3340100 w 3340100"/>
                <a:gd name="connsiteY1" fmla="*/ 3403600 h 3403600"/>
                <a:gd name="connsiteX2" fmla="*/ 25400 w 3340100"/>
                <a:gd name="connsiteY2" fmla="*/ 3365500 h 3403600"/>
                <a:gd name="connsiteX3" fmla="*/ 0 w 3340100"/>
                <a:gd name="connsiteY3" fmla="*/ 0 h 3403600"/>
                <a:gd name="connsiteX4" fmla="*/ 177800 w 3340100"/>
                <a:gd name="connsiteY4" fmla="*/ 0 h 340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100" h="3403600">
                  <a:moveTo>
                    <a:pt x="177800" y="0"/>
                  </a:moveTo>
                  <a:lnTo>
                    <a:pt x="3340100" y="3403600"/>
                  </a:lnTo>
                  <a:lnTo>
                    <a:pt x="25400" y="3365500"/>
                  </a:lnTo>
                  <a:lnTo>
                    <a:pt x="0" y="0"/>
                  </a:lnTo>
                  <a:lnTo>
                    <a:pt x="177800" y="0"/>
                  </a:lnTo>
                  <a:close/>
                </a:path>
              </a:pathLst>
            </a:custGeom>
            <a:pattFill prst="ltUpDiag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692400" y="1536700"/>
              <a:ext cx="4152900" cy="3492500"/>
            </a:xfrm>
            <a:custGeom>
              <a:avLst/>
              <a:gdLst>
                <a:gd name="connsiteX0" fmla="*/ 63500 w 4152900"/>
                <a:gd name="connsiteY0" fmla="*/ 127000 h 3492500"/>
                <a:gd name="connsiteX1" fmla="*/ 3149600 w 4152900"/>
                <a:gd name="connsiteY1" fmla="*/ 3492500 h 3492500"/>
                <a:gd name="connsiteX2" fmla="*/ 4152900 w 4152900"/>
                <a:gd name="connsiteY2" fmla="*/ 3479800 h 3492500"/>
                <a:gd name="connsiteX3" fmla="*/ 4089400 w 4152900"/>
                <a:gd name="connsiteY3" fmla="*/ 0 h 3492500"/>
                <a:gd name="connsiteX4" fmla="*/ 0 w 4152900"/>
                <a:gd name="connsiteY4" fmla="*/ 38100 h 3492500"/>
                <a:gd name="connsiteX5" fmla="*/ 63500 w 4152900"/>
                <a:gd name="connsiteY5" fmla="*/ 12700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900" h="3492500">
                  <a:moveTo>
                    <a:pt x="63500" y="127000"/>
                  </a:moveTo>
                  <a:lnTo>
                    <a:pt x="3149600" y="3492500"/>
                  </a:lnTo>
                  <a:lnTo>
                    <a:pt x="4152900" y="3479800"/>
                  </a:lnTo>
                  <a:lnTo>
                    <a:pt x="4089400" y="0"/>
                  </a:lnTo>
                  <a:lnTo>
                    <a:pt x="0" y="38100"/>
                  </a:lnTo>
                  <a:lnTo>
                    <a:pt x="63500" y="127000"/>
                  </a:lnTo>
                  <a:close/>
                </a:path>
              </a:pathLst>
            </a:custGeom>
            <a:pattFill prst="lt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50831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8991" y="3162300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13" name="Plus 12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inus 13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Plus 14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Plus 16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Plus 17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Plus 18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Minus 19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Minus 20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inus 21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Minus 23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inus 24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Minus 26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Plus 27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Plus 28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Plus 29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Plus 30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Plus 31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Plus 32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Minus 33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Minus 34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Minus 35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Plus 36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Plus 37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Plus 38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Plus 39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Plus 40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Plus 41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Plus 42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Plus 43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Minus 44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Minus 45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Minus 46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Minus 47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Minus 48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Minus 50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2743200" y="16891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630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of learning methods where model fitting is trivial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Just memorize the entire training data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And how do we make predictions?</a:t>
            </a:r>
          </a:p>
          <a:p>
            <a:pPr lvl="2"/>
            <a:r>
              <a:rPr lang="en-US" dirty="0"/>
              <a:t>Given a test point X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Find similar points from the training data</a:t>
            </a:r>
          </a:p>
          <a:p>
            <a:pPr lvl="3"/>
            <a:r>
              <a:rPr lang="en-US" dirty="0"/>
              <a:t>X</a:t>
            </a:r>
            <a:r>
              <a:rPr lang="en-US" baseline="-25000" dirty="0"/>
              <a:t>5</a:t>
            </a:r>
            <a:r>
              <a:rPr lang="en-US" dirty="0"/>
              <a:t>, X</a:t>
            </a:r>
            <a:r>
              <a:rPr lang="en-US" baseline="-25000" dirty="0"/>
              <a:t>33</a:t>
            </a:r>
            <a:r>
              <a:rPr lang="en-US" dirty="0"/>
              <a:t>, X</a:t>
            </a:r>
            <a:r>
              <a:rPr lang="en-US" baseline="-25000" dirty="0"/>
              <a:t>215</a:t>
            </a:r>
            <a:r>
              <a:rPr lang="en-US" dirty="0"/>
              <a:t>, and X</a:t>
            </a:r>
            <a:r>
              <a:rPr lang="en-US" baseline="-25000" dirty="0"/>
              <a:t>312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How?</a:t>
            </a:r>
          </a:p>
          <a:p>
            <a:pPr lvl="2"/>
            <a:r>
              <a:rPr lang="en-US" dirty="0"/>
              <a:t>Predict for the test point using the corresponding y values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How?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858000" y="2209800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of learning methods where model fitting is trivial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Just memorize the entire training data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</a:t>
            </a:r>
          </a:p>
          <a:p>
            <a:pPr lvl="2"/>
            <a:r>
              <a:rPr lang="en-US" dirty="0"/>
              <a:t>No time spent in training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Requires a large database to store the entire training data</a:t>
            </a:r>
          </a:p>
          <a:p>
            <a:pPr lvl="2"/>
            <a:r>
              <a:rPr lang="en-US" dirty="0"/>
              <a:t>Moves a lot of the processing effort into </a:t>
            </a:r>
            <a:r>
              <a:rPr lang="en-US" i="1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(Q1) How do we find training points similar to the test point?</a:t>
            </a:r>
          </a:p>
          <a:p>
            <a:endParaRPr lang="en-US" dirty="0"/>
          </a:p>
          <a:p>
            <a:r>
              <a:rPr lang="en-US" dirty="0"/>
              <a:t>(Q2) How </a:t>
            </a:r>
            <a:r>
              <a:rPr lang="en-US" i="1" dirty="0"/>
              <a:t>many</a:t>
            </a:r>
            <a:r>
              <a:rPr lang="en-US" dirty="0"/>
              <a:t> similar points?</a:t>
            </a:r>
          </a:p>
          <a:p>
            <a:endParaRPr lang="en-US" dirty="0"/>
          </a:p>
          <a:p>
            <a:r>
              <a:rPr lang="en-US" dirty="0"/>
              <a:t>(Q3) What is the definition of “similar” anyway?</a:t>
            </a:r>
          </a:p>
          <a:p>
            <a:endParaRPr lang="en-US" dirty="0"/>
          </a:p>
          <a:p>
            <a:r>
              <a:rPr lang="en-US" dirty="0"/>
              <a:t>(Q4) How do we combine the y-values of these similar training points?</a:t>
            </a:r>
          </a:p>
          <a:p>
            <a:endParaRPr lang="en-US" dirty="0"/>
          </a:p>
          <a:p>
            <a:r>
              <a:rPr lang="en-US" dirty="0"/>
              <a:t>We will answer these in the wrong order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(Q3) What is the definition of “similar” anyway?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Similar means similar features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Distance between two points is small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592294" y="1752600"/>
            <a:ext cx="3090363" cy="3013045"/>
            <a:chOff x="2592294" y="3061368"/>
            <a:chExt cx="3090363" cy="301304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935652" y="5749945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35652" y="3408482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21889" y="5788494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217084" y="4436578"/>
              <a:ext cx="2994894" cy="24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6" name="Plus 15"/>
            <p:cNvSpPr/>
            <p:nvPr/>
          </p:nvSpPr>
          <p:spPr>
            <a:xfrm>
              <a:off x="4565231" y="368074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3587484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959959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5007545" y="473124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255862" y="453383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3828040" y="397340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773721" y="3408482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3758201" y="460644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4247075" y="501483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41951" y="525987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564204" y="440678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168449" y="397115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3168449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3471085" y="525987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921159" y="504206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4216035" y="389855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262595" y="347201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58350" y="404151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061865" y="386225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077384" y="336310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4130677" y="455198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36"/>
            <p:cNvSpPr/>
            <p:nvPr/>
          </p:nvSpPr>
          <p:spPr>
            <a:xfrm>
              <a:off x="3277088" y="4434006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3820281" y="361038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4006518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5302421" y="510558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673870" y="447713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4728189" y="482425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4433313" y="477662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4371233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4914426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5193783" y="425932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4852347" y="358999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4968746" y="510558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4635070" y="51237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3393486" y="410729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3440045" y="386225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1"/>
            <p:cNvSpPr/>
            <p:nvPr/>
          </p:nvSpPr>
          <p:spPr>
            <a:xfrm>
              <a:off x="4254835" y="535970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3828040" y="544138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007545" y="535970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4491514" y="2595773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51521" y="2361778"/>
            <a:ext cx="605273" cy="605807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(Q3) What is the definition of “similar” anyway?</a:t>
            </a:r>
          </a:p>
          <a:p>
            <a:pPr lvl="1"/>
            <a:r>
              <a:rPr lang="en-US" dirty="0"/>
              <a:t>Distance we just saw is called “Euclidean” distance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Euclidean 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Manhattan distance</a:t>
            </a:r>
          </a:p>
          <a:p>
            <a:pPr lvl="2"/>
            <a:r>
              <a:rPr lang="en-US" dirty="0"/>
              <a:t>How long would it take to go from</a:t>
            </a:r>
            <a:br>
              <a:rPr lang="en-US" dirty="0"/>
            </a:br>
            <a:r>
              <a:rPr lang="en-US" dirty="0"/>
              <a:t>A to B if you were in Manhattan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15995" y="4933332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15995" y="2591869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8432" y="4971881"/>
            <a:ext cx="19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616279" y="3517167"/>
            <a:ext cx="20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2" name="Plus 111"/>
          <p:cNvSpPr/>
          <p:nvPr/>
        </p:nvSpPr>
        <p:spPr>
          <a:xfrm>
            <a:off x="8063220" y="39326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31990" y="326399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147" idx="6"/>
          </p:cNvCxnSpPr>
          <p:nvPr/>
        </p:nvCxnSpPr>
        <p:spPr>
          <a:xfrm>
            <a:off x="7063908" y="3332056"/>
            <a:ext cx="109243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2" idx="3"/>
          </p:cNvCxnSpPr>
          <p:nvPr/>
        </p:nvCxnSpPr>
        <p:spPr>
          <a:xfrm flipV="1">
            <a:off x="8156339" y="3332056"/>
            <a:ext cx="0" cy="62942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457052" y="28842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11358" y="3423199"/>
            <a:ext cx="32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510837" y="30454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058958" y="4048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07" y="2964104"/>
            <a:ext cx="2095500" cy="7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5419725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Connector 157"/>
          <p:cNvCxnSpPr>
            <a:stCxn id="147" idx="4"/>
            <a:endCxn id="112" idx="2"/>
          </p:cNvCxnSpPr>
          <p:nvPr/>
        </p:nvCxnSpPr>
        <p:spPr>
          <a:xfrm>
            <a:off x="6997949" y="3400122"/>
            <a:ext cx="1089957" cy="64138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16385</TotalTime>
  <Words>1100</Words>
  <Application>Microsoft Office PowerPoint</Application>
  <PresentationFormat>On-screen Show (4:3)</PresentationFormat>
  <Paragraphs>303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Bookman Old Style</vt:lpstr>
      <vt:lpstr>Brush Script MT</vt:lpstr>
      <vt:lpstr>Calibri</vt:lpstr>
      <vt:lpstr>Cambria Math</vt:lpstr>
      <vt:lpstr>Gill Sans MT</vt:lpstr>
      <vt:lpstr>Wingdings</vt:lpstr>
      <vt:lpstr>Wingdings 3</vt:lpstr>
      <vt:lpstr>Origin</vt:lpstr>
      <vt:lpstr>Nearest Neighbors Classifier </vt:lpstr>
      <vt:lpstr>Classification</vt:lpstr>
      <vt:lpstr>Model fitting</vt:lpstr>
      <vt:lpstr>Model fitting</vt:lpstr>
      <vt:lpstr>Instance-based learning</vt:lpstr>
      <vt:lpstr>Instance-based learning</vt:lpstr>
      <vt:lpstr>Nearest-neighbors</vt:lpstr>
      <vt:lpstr>Nearest-neighbors</vt:lpstr>
      <vt:lpstr>Nearest-neighbors</vt:lpstr>
      <vt:lpstr>Nearest-neigbors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257</cp:revision>
  <dcterms:created xsi:type="dcterms:W3CDTF">2014-02-21T00:09:44Z</dcterms:created>
  <dcterms:modified xsi:type="dcterms:W3CDTF">2021-04-14T15:49:57Z</dcterms:modified>
</cp:coreProperties>
</file>