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65" r:id="rId2"/>
    <p:sldId id="266" r:id="rId3"/>
    <p:sldId id="267" r:id="rId4"/>
    <p:sldId id="268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82" r:id="rId14"/>
    <p:sldId id="279" r:id="rId15"/>
    <p:sldId id="280" r:id="rId16"/>
    <p:sldId id="281" r:id="rId17"/>
    <p:sldId id="283" r:id="rId18"/>
    <p:sldId id="284" r:id="rId19"/>
    <p:sldId id="286" r:id="rId20"/>
    <p:sldId id="285" r:id="rId21"/>
    <p:sldId id="287" r:id="rId22"/>
    <p:sldId id="288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99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6" autoAdjust="0"/>
  </p:normalViewPr>
  <p:slideViewPr>
    <p:cSldViewPr>
      <p:cViewPr varScale="1">
        <p:scale>
          <a:sx n="89" d="100"/>
          <a:sy n="89" d="100"/>
        </p:scale>
        <p:origin x="170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9EEF06-6049-43CE-8965-7A3F5B245726}" type="datetime1">
              <a:rPr lang="en-US" smtClean="0"/>
              <a:t>8/5/2021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E11C-1051-4F91-BFAD-47FA25ACDDB0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B85-4A32-4D53-ADDE-86D45E9A6F5B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9E9-5771-4F21-8EA0-E580E44368CE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5C7F279-7382-46A8-8176-50760A964314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5CBF-94DE-4A19-B6FE-6E79EDE14F5A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D51-F841-41DB-AFD2-68E84AB71DC1}" type="datetime1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F9B7-7A5C-478C-9548-85A86F131F4A}" type="datetime1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456F-C2AE-4830-B009-9496CB3F9FB5}" type="datetime1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0945-9FE9-47B4-907D-C6032C884A3D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3607-0632-48D0-8EA9-7C6A99C26439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1DA172-2A84-4454-803F-633D8A8F0A25}" type="datetime1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Decision Tree Classifier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Classifier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do we measure purity of a split?</a:t>
            </a:r>
          </a:p>
          <a:p>
            <a:pPr lvl="1"/>
            <a:r>
              <a:rPr lang="en-US" i="1" dirty="0"/>
              <a:t>Entropy</a:t>
            </a:r>
            <a:endParaRPr lang="en-US" dirty="0"/>
          </a:p>
          <a:p>
            <a:pPr lvl="2"/>
            <a:r>
              <a:rPr lang="en-US" dirty="0"/>
              <a:t>measures “information”</a:t>
            </a:r>
          </a:p>
          <a:p>
            <a:pPr lvl="2"/>
            <a:r>
              <a:rPr lang="en-US" i="1" dirty="0"/>
              <a:t>“How much would I need to speak to tell someone the class of each </a:t>
            </a:r>
            <a:r>
              <a:rPr lang="en-US" i="1" dirty="0" err="1"/>
              <a:t>datapoint</a:t>
            </a:r>
            <a:r>
              <a:rPr lang="en-US" i="1" dirty="0"/>
              <a:t>?”</a:t>
            </a:r>
            <a:endParaRPr lang="en-US" dirty="0"/>
          </a:p>
          <a:p>
            <a:pPr lvl="1"/>
            <a:endParaRPr lang="en-US" i="1" dirty="0"/>
          </a:p>
          <a:p>
            <a:pPr lvl="1"/>
            <a:r>
              <a:rPr lang="en-US" dirty="0"/>
              <a:t>P=100, N=0</a:t>
            </a:r>
          </a:p>
          <a:p>
            <a:pPr lvl="2"/>
            <a:r>
              <a:rPr lang="en-US" i="1" dirty="0"/>
              <a:t>“Everyone positive!”</a:t>
            </a:r>
            <a:endParaRPr lang="en-US" dirty="0"/>
          </a:p>
          <a:p>
            <a:pPr lvl="1"/>
            <a:r>
              <a:rPr lang="en-US" dirty="0"/>
              <a:t>P=0, N=100</a:t>
            </a:r>
          </a:p>
          <a:p>
            <a:pPr lvl="2"/>
            <a:r>
              <a:rPr lang="en-US" i="1" dirty="0"/>
              <a:t>“Everyone negative!”</a:t>
            </a:r>
            <a:endParaRPr lang="en-US" dirty="0"/>
          </a:p>
          <a:p>
            <a:pPr lvl="1"/>
            <a:r>
              <a:rPr lang="en-US" dirty="0"/>
              <a:t>P=50, N=50</a:t>
            </a:r>
          </a:p>
          <a:p>
            <a:pPr lvl="2"/>
            <a:r>
              <a:rPr lang="en-US" dirty="0"/>
              <a:t>Must say class for each </a:t>
            </a:r>
            <a:r>
              <a:rPr lang="en-US" dirty="0" err="1"/>
              <a:t>datapoint</a:t>
            </a:r>
            <a:endParaRPr lang="en-US" dirty="0"/>
          </a:p>
          <a:p>
            <a:pPr lvl="2"/>
            <a:r>
              <a:rPr lang="en-US" dirty="0"/>
              <a:t>Needs a lot of communication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6781800" y="3352800"/>
            <a:ext cx="609600" cy="8382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05700" y="34487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 positive, 40 negative</a:t>
            </a:r>
          </a:p>
        </p:txBody>
      </p:sp>
    </p:spTree>
    <p:extLst>
      <p:ext uri="{BB962C8B-B14F-4D97-AF65-F5344CB8AC3E}">
        <p14:creationId xmlns:p14="http://schemas.microsoft.com/office/powerpoint/2010/main" val="137169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2578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measure purity of split?</a:t>
            </a:r>
          </a:p>
          <a:p>
            <a:pPr lvl="1"/>
            <a:r>
              <a:rPr lang="en-US" dirty="0"/>
              <a:t>P=100, N=0</a:t>
            </a:r>
          </a:p>
          <a:p>
            <a:pPr lvl="2"/>
            <a:r>
              <a:rPr lang="en-US" i="1" dirty="0"/>
              <a:t>“Everyone positive!”</a:t>
            </a:r>
          </a:p>
          <a:p>
            <a:pPr lvl="2"/>
            <a:r>
              <a:rPr lang="en-US" dirty="0"/>
              <a:t>Entropy = 0 bits of information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P=0, N=100</a:t>
            </a:r>
          </a:p>
          <a:p>
            <a:pPr lvl="2"/>
            <a:r>
              <a:rPr lang="en-US" i="1" dirty="0"/>
              <a:t>“Everyone negative!”</a:t>
            </a:r>
          </a:p>
          <a:p>
            <a:pPr lvl="2"/>
            <a:r>
              <a:rPr lang="en-US" dirty="0"/>
              <a:t>Entropy = 0 bits of information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P=50, N=50</a:t>
            </a:r>
          </a:p>
          <a:p>
            <a:pPr lvl="2"/>
            <a:r>
              <a:rPr lang="en-US" dirty="0"/>
              <a:t>Must say class for each </a:t>
            </a:r>
            <a:r>
              <a:rPr lang="en-US" dirty="0" err="1"/>
              <a:t>datapoint</a:t>
            </a:r>
            <a:endParaRPr lang="en-US" dirty="0"/>
          </a:p>
          <a:p>
            <a:pPr lvl="2"/>
            <a:r>
              <a:rPr lang="en-US" dirty="0"/>
              <a:t>Entropy = 100 bits of information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6781800" y="3352800"/>
            <a:ext cx="609600" cy="8382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5700" y="34487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 positive, 40 negative</a:t>
            </a:r>
          </a:p>
        </p:txBody>
      </p:sp>
    </p:spTree>
    <p:extLst>
      <p:ext uri="{BB962C8B-B14F-4D97-AF65-F5344CB8AC3E}">
        <p14:creationId xmlns:p14="http://schemas.microsoft.com/office/powerpoint/2010/main" val="177551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2578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measure purity of split?</a:t>
            </a:r>
          </a:p>
          <a:p>
            <a:pPr lvl="1"/>
            <a:r>
              <a:rPr lang="en-US" dirty="0"/>
              <a:t>Let p = fraction of positive examples</a:t>
            </a:r>
          </a:p>
          <a:p>
            <a:pPr lvl="2"/>
            <a:r>
              <a:rPr lang="en-US" dirty="0"/>
              <a:t>p = P / (P + N)</a:t>
            </a:r>
          </a:p>
          <a:p>
            <a:pPr lvl="1"/>
            <a:r>
              <a:rPr lang="en-US" dirty="0"/>
              <a:t>Let n = fraction of negative examples</a:t>
            </a:r>
          </a:p>
          <a:p>
            <a:pPr lvl="2"/>
            <a:r>
              <a:rPr lang="en-US" dirty="0"/>
              <a:t>n = N / (P + N)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Entropy =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  (P+N) * (-p * log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 p – n * log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 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Minimum entropy per example = 0.0</a:t>
            </a:r>
          </a:p>
          <a:p>
            <a:pPr lvl="3"/>
            <a:r>
              <a:rPr lang="en-US" dirty="0"/>
              <a:t>if either p=0 or n=0</a:t>
            </a:r>
          </a:p>
          <a:p>
            <a:pPr lvl="2"/>
            <a:r>
              <a:rPr lang="en-US" dirty="0"/>
              <a:t>Maximum entropy per example = 1.0</a:t>
            </a:r>
          </a:p>
          <a:p>
            <a:pPr lvl="3"/>
            <a:r>
              <a:rPr lang="en-US" dirty="0"/>
              <a:t>if p = n = 0.5</a:t>
            </a:r>
          </a:p>
          <a:p>
            <a:pPr lvl="2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6781800" y="3352800"/>
            <a:ext cx="609600" cy="8382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5700" y="34487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 positive, 40 negative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42788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entropy per example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1504227" y="3791720"/>
            <a:ext cx="228602" cy="738851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3578532" y="2900975"/>
            <a:ext cx="197687" cy="2551252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8291" y="4275445"/>
            <a:ext cx="130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 examples</a:t>
            </a:r>
          </a:p>
        </p:txBody>
      </p:sp>
    </p:spTree>
    <p:extLst>
      <p:ext uri="{BB962C8B-B14F-4D97-AF65-F5344CB8AC3E}">
        <p14:creationId xmlns:p14="http://schemas.microsoft.com/office/powerpoint/2010/main" val="11849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do we measure the purity of a split?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43" y="1828800"/>
            <a:ext cx="5066051" cy="33773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7800" y="571210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>
                <a:solidFill>
                  <a:srgbClr val="008000"/>
                </a:solidFill>
              </a:rPr>
              <a:t>Entropy per example = -p * log</a:t>
            </a:r>
            <a:r>
              <a:rPr lang="en-US" sz="2400" baseline="-25000" dirty="0">
                <a:solidFill>
                  <a:srgbClr val="008000"/>
                </a:solidFill>
              </a:rPr>
              <a:t>2</a:t>
            </a:r>
            <a:r>
              <a:rPr lang="en-US" sz="2400" dirty="0">
                <a:solidFill>
                  <a:srgbClr val="008000"/>
                </a:solidFill>
              </a:rPr>
              <a:t> p – n * log</a:t>
            </a:r>
            <a:r>
              <a:rPr lang="en-US" sz="2400" baseline="-25000" dirty="0">
                <a:solidFill>
                  <a:srgbClr val="008000"/>
                </a:solidFill>
              </a:rPr>
              <a:t>2</a:t>
            </a:r>
            <a:r>
              <a:rPr lang="en-US" sz="2400" dirty="0">
                <a:solidFill>
                  <a:srgbClr val="008000"/>
                </a:solidFill>
              </a:rPr>
              <a:t> 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48768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Minimum at p=0 or n=0</a:t>
            </a:r>
          </a:p>
        </p:txBody>
      </p:sp>
      <p:sp>
        <p:nvSpPr>
          <p:cNvPr id="13" name="Freeform 12"/>
          <p:cNvSpPr/>
          <p:nvPr/>
        </p:nvSpPr>
        <p:spPr>
          <a:xfrm>
            <a:off x="2118167" y="4975185"/>
            <a:ext cx="335666" cy="300942"/>
          </a:xfrm>
          <a:custGeom>
            <a:avLst/>
            <a:gdLst>
              <a:gd name="connsiteX0" fmla="*/ 0 w 335666"/>
              <a:gd name="connsiteY0" fmla="*/ 300942 h 300942"/>
              <a:gd name="connsiteX1" fmla="*/ 277792 w 335666"/>
              <a:gd name="connsiteY1" fmla="*/ 196769 h 300942"/>
              <a:gd name="connsiteX2" fmla="*/ 335666 w 335666"/>
              <a:gd name="connsiteY2" fmla="*/ 0 h 30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666" h="300942">
                <a:moveTo>
                  <a:pt x="0" y="300942"/>
                </a:moveTo>
                <a:cubicBezTo>
                  <a:pt x="110924" y="273934"/>
                  <a:pt x="221848" y="246926"/>
                  <a:pt x="277792" y="196769"/>
                </a:cubicBezTo>
                <a:cubicBezTo>
                  <a:pt x="333736" y="146612"/>
                  <a:pt x="334701" y="73306"/>
                  <a:pt x="335666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106592" y="4905737"/>
            <a:ext cx="4166886" cy="449907"/>
          </a:xfrm>
          <a:custGeom>
            <a:avLst/>
            <a:gdLst>
              <a:gd name="connsiteX0" fmla="*/ 0 w 4166886"/>
              <a:gd name="connsiteY0" fmla="*/ 393539 h 449907"/>
              <a:gd name="connsiteX1" fmla="*/ 3148314 w 4166886"/>
              <a:gd name="connsiteY1" fmla="*/ 416688 h 449907"/>
              <a:gd name="connsiteX2" fmla="*/ 4166886 w 4166886"/>
              <a:gd name="connsiteY2" fmla="*/ 0 h 44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6886" h="449907">
                <a:moveTo>
                  <a:pt x="0" y="393539"/>
                </a:moveTo>
                <a:cubicBezTo>
                  <a:pt x="1226916" y="437908"/>
                  <a:pt x="2453833" y="482278"/>
                  <a:pt x="3148314" y="416688"/>
                </a:cubicBezTo>
                <a:cubicBezTo>
                  <a:pt x="3842795" y="351098"/>
                  <a:pt x="4004840" y="175549"/>
                  <a:pt x="4166886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9568" y="26670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Maximum at p=n=0.5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341568" y="2209800"/>
            <a:ext cx="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measure the purity of a split?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57400" y="1981200"/>
            <a:ext cx="3518222" cy="3051889"/>
            <a:chOff x="5181600" y="2092125"/>
            <a:chExt cx="3518222" cy="3051889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6591300" y="2092125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300" y="3049883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Wind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829300" y="3419215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9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96100" y="3419215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72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218805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1600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20 positive, 20 negative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422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40 positive, 20 negative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75622" y="1938634"/>
            <a:ext cx="333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 per example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   =  -0.6 * log 0.6 – 0.4 * log 0.4</a:t>
            </a:r>
            <a:br>
              <a:rPr lang="en-US" dirty="0"/>
            </a:br>
            <a:r>
              <a:rPr lang="en-US" dirty="0"/>
              <a:t>   =  0.97</a:t>
            </a:r>
          </a:p>
          <a:p>
            <a:r>
              <a:rPr lang="en-US" dirty="0">
                <a:solidFill>
                  <a:srgbClr val="008000"/>
                </a:solidFill>
              </a:rPr>
              <a:t>Entropy</a:t>
            </a:r>
            <a:r>
              <a:rPr lang="en-US" dirty="0"/>
              <a:t> = 0.97 * 100 = 97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5017531"/>
            <a:ext cx="333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 per example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   =  -0.5 * log 0.5 – 0.5 * log 0.5</a:t>
            </a:r>
            <a:br>
              <a:rPr lang="en-US" dirty="0"/>
            </a:br>
            <a:r>
              <a:rPr lang="en-US" dirty="0"/>
              <a:t>   =  1.0</a:t>
            </a:r>
          </a:p>
          <a:p>
            <a:r>
              <a:rPr lang="en-US" dirty="0">
                <a:solidFill>
                  <a:srgbClr val="008000"/>
                </a:solidFill>
              </a:rPr>
              <a:t>Entropy</a:t>
            </a:r>
            <a:r>
              <a:rPr lang="en-US" dirty="0"/>
              <a:t> = 1.0 * 40 = 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0222" y="5029200"/>
            <a:ext cx="402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 per example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   =  -0.67 * log 0.67 – 0.33 * log 0.33</a:t>
            </a:r>
            <a:br>
              <a:rPr lang="en-US" dirty="0"/>
            </a:br>
            <a:r>
              <a:rPr lang="en-US" dirty="0"/>
              <a:t>   =  0.57</a:t>
            </a:r>
          </a:p>
          <a:p>
            <a:r>
              <a:rPr lang="en-US" dirty="0">
                <a:solidFill>
                  <a:srgbClr val="008000"/>
                </a:solidFill>
              </a:rPr>
              <a:t>Entropy</a:t>
            </a:r>
            <a:r>
              <a:rPr lang="en-US" dirty="0"/>
              <a:t> = 0.57 * 60 = 34.2</a:t>
            </a:r>
          </a:p>
        </p:txBody>
      </p:sp>
    </p:spTree>
    <p:extLst>
      <p:ext uri="{BB962C8B-B14F-4D97-AF65-F5344CB8AC3E}">
        <p14:creationId xmlns:p14="http://schemas.microsoft.com/office/powerpoint/2010/main" val="100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do we measure the purity of a split?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Information about wind reduces entropy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Less entropy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more purity  better predictions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52600" y="1828800"/>
            <a:ext cx="3518222" cy="3051889"/>
            <a:chOff x="5181600" y="2092125"/>
            <a:chExt cx="3518222" cy="3051889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6591300" y="2092125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300" y="3049883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Wind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829300" y="3419215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9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96100" y="3419215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72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218805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1600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20 positive, 20 negative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422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40 positive, 20 negative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15000" y="20632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 before split</a:t>
            </a:r>
            <a:r>
              <a:rPr lang="en-US" dirty="0"/>
              <a:t> = 97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00200" y="486513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</a:t>
            </a:r>
            <a:r>
              <a:rPr lang="en-US" dirty="0"/>
              <a:t> = 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75422" y="4876800"/>
            <a:ext cx="158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</a:t>
            </a:r>
            <a:r>
              <a:rPr lang="en-US" dirty="0"/>
              <a:t> = 34.2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5000" y="4572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 after split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en-US" dirty="0"/>
              <a:t> = 40 + 34.2 = 74.2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38800" y="243256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(wind conditions unknown)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0671" y="420537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(wind conditions known)</a:t>
            </a:r>
          </a:p>
        </p:txBody>
      </p:sp>
      <p:sp>
        <p:nvSpPr>
          <p:cNvPr id="5" name="Down Arrow 4"/>
          <p:cNvSpPr/>
          <p:nvPr/>
        </p:nvSpPr>
        <p:spPr>
          <a:xfrm>
            <a:off x="6934200" y="2971224"/>
            <a:ext cx="381000" cy="1143576"/>
          </a:xfrm>
          <a:prstGeom prst="down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3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31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feature is best?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For each possible feature, calculate reduction in entropy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Best Feature  greatest entropy reduction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0500" y="1828800"/>
            <a:ext cx="3518222" cy="3051889"/>
            <a:chOff x="190500" y="2090242"/>
            <a:chExt cx="3518222" cy="3051889"/>
          </a:xfrm>
        </p:grpSpPr>
        <p:sp>
          <p:nvSpPr>
            <p:cNvPr id="9" name="Flowchart: Magnetic Disk 8"/>
            <p:cNvSpPr/>
            <p:nvPr/>
          </p:nvSpPr>
          <p:spPr>
            <a:xfrm>
              <a:off x="1600200" y="2090242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3048000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Humidity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38200" y="3417332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200" y="3733800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905000" y="3417332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81200" y="3733800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normal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24100" y="2186176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500" y="4495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10 positive, 40 negative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3322" y="4495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50 positive, 0 negative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81600" y="1830683"/>
            <a:ext cx="3518222" cy="3051889"/>
            <a:chOff x="5181600" y="2092125"/>
            <a:chExt cx="3518222" cy="3051889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6591300" y="2092125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300" y="3049883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Wind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829300" y="3419215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9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96100" y="3419215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72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218805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1600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20 positive, 20 negative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422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40 positive, 20 negative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3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potential problem</a:t>
            </a:r>
          </a:p>
          <a:p>
            <a:pPr lvl="1"/>
            <a:r>
              <a:rPr lang="en-US" dirty="0"/>
              <a:t>What happens if there are many features?</a:t>
            </a:r>
          </a:p>
          <a:p>
            <a:pPr lvl="1"/>
            <a:r>
              <a:rPr lang="en-US" dirty="0"/>
              <a:t>Each feature</a:t>
            </a:r>
          </a:p>
          <a:p>
            <a:pPr lvl="2"/>
            <a:r>
              <a:rPr lang="en-US" dirty="0"/>
              <a:t>gives extra information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 reduces entropy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 leading to the addition of some feature to the decision tree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 very deep trees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 might </a:t>
            </a:r>
            <a:r>
              <a:rPr lang="en-US" dirty="0" err="1">
                <a:sym typeface="Wingdings" panose="05000000000000000000" pitchFamily="2" charset="2"/>
              </a:rPr>
              <a:t>overfit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Solution:</a:t>
            </a:r>
          </a:p>
          <a:p>
            <a:pPr lvl="2"/>
            <a:r>
              <a:rPr lang="en-US" i="1" dirty="0">
                <a:sym typeface="Wingdings" panose="05000000000000000000" pitchFamily="2" charset="2"/>
              </a:rPr>
              <a:t>Prune </a:t>
            </a:r>
            <a:r>
              <a:rPr lang="en-US" dirty="0">
                <a:sym typeface="Wingdings" panose="05000000000000000000" pitchFamily="2" charset="2"/>
              </a:rPr>
              <a:t>the tree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0268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Pruning the tree</a:t>
            </a:r>
          </a:p>
          <a:p>
            <a:endParaRPr lang="en-US" dirty="0"/>
          </a:p>
          <a:p>
            <a:r>
              <a:rPr lang="en-US" dirty="0"/>
              <a:t>First idea: Pre-pruning</a:t>
            </a:r>
          </a:p>
          <a:p>
            <a:pPr lvl="1"/>
            <a:r>
              <a:rPr lang="en-US" dirty="0"/>
              <a:t>Don’t add a new feature to the tree if the entropy reduction is not enough</a:t>
            </a:r>
          </a:p>
          <a:p>
            <a:pPr lvl="1"/>
            <a:endParaRPr lang="en-US" dirty="0"/>
          </a:p>
          <a:p>
            <a:r>
              <a:rPr lang="en-US" dirty="0"/>
              <a:t>Risk</a:t>
            </a:r>
          </a:p>
          <a:p>
            <a:pPr lvl="1"/>
            <a:r>
              <a:rPr lang="en-US" dirty="0"/>
              <a:t>Several feature may be important in combination, but not judged to be important individually</a:t>
            </a:r>
          </a:p>
        </p:txBody>
      </p:sp>
    </p:spTree>
    <p:extLst>
      <p:ext uri="{BB962C8B-B14F-4D97-AF65-F5344CB8AC3E}">
        <p14:creationId xmlns:p14="http://schemas.microsoft.com/office/powerpoint/2010/main" val="402933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Pruning the tree</a:t>
            </a:r>
          </a:p>
          <a:p>
            <a:endParaRPr lang="en-US" dirty="0"/>
          </a:p>
          <a:p>
            <a:r>
              <a:rPr lang="en-US" dirty="0"/>
              <a:t>Second idea: Post-pruning</a:t>
            </a:r>
          </a:p>
          <a:p>
            <a:pPr lvl="1"/>
            <a:r>
              <a:rPr lang="en-US" dirty="0"/>
              <a:t>Build the full tree</a:t>
            </a:r>
          </a:p>
          <a:p>
            <a:pPr lvl="1"/>
            <a:r>
              <a:rPr lang="en-US" dirty="0"/>
              <a:t>Then remove/fix parts of it</a:t>
            </a:r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Remove a subtree</a:t>
            </a:r>
          </a:p>
          <a:p>
            <a:pPr lvl="1"/>
            <a:r>
              <a:rPr lang="en-US" dirty="0"/>
              <a:t>Lots of heuristics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065422" y="1185333"/>
            <a:ext cx="3591596" cy="2344420"/>
            <a:chOff x="5065422" y="1185333"/>
            <a:chExt cx="3591596" cy="234442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303663" y="1185333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731090" y="1846580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846204" y="2387600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9" name="AutoShape 7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flipH="1">
              <a:off x="7017376" y="1485900"/>
              <a:ext cx="572573" cy="3606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8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6132491" y="2147146"/>
              <a:ext cx="884886" cy="240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065422" y="3169073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846204" y="3229186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626986" y="3229186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flipH="1">
              <a:off x="5351709" y="2688166"/>
              <a:ext cx="780782" cy="4809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8" idx="2"/>
              <a:endCxn id="12" idx="0"/>
            </p:cNvCxnSpPr>
            <p:nvPr/>
          </p:nvCxnSpPr>
          <p:spPr bwMode="auto">
            <a:xfrm>
              <a:off x="6132491" y="2688166"/>
              <a:ext cx="0" cy="541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>
              <a:off x="6132491" y="2688166"/>
              <a:ext cx="780782" cy="541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147507" y="2447713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084445" y="2387600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19" name="AutoShape 17"/>
            <p:cNvCxnSpPr>
              <a:cxnSpLocks noChangeShapeType="1"/>
              <a:stCxn id="7" idx="2"/>
              <a:endCxn id="17" idx="0"/>
            </p:cNvCxnSpPr>
            <p:nvPr/>
          </p:nvCxnSpPr>
          <p:spPr bwMode="auto">
            <a:xfrm>
              <a:off x="7017376" y="2147146"/>
              <a:ext cx="416417" cy="3005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7" idx="2"/>
              <a:endCxn id="18" idx="0"/>
            </p:cNvCxnSpPr>
            <p:nvPr/>
          </p:nvCxnSpPr>
          <p:spPr bwMode="auto">
            <a:xfrm>
              <a:off x="7017376" y="2147146"/>
              <a:ext cx="1353355" cy="240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0"/>
            <p:cNvCxnSpPr>
              <a:cxnSpLocks noChangeShapeType="1"/>
              <a:stCxn id="6" idx="2"/>
            </p:cNvCxnSpPr>
            <p:nvPr/>
          </p:nvCxnSpPr>
          <p:spPr bwMode="auto">
            <a:xfrm>
              <a:off x="7589950" y="1485900"/>
              <a:ext cx="234235" cy="4809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1"/>
            <p:cNvCxnSpPr>
              <a:cxnSpLocks noChangeShapeType="1"/>
              <a:stCxn id="6" idx="2"/>
            </p:cNvCxnSpPr>
            <p:nvPr/>
          </p:nvCxnSpPr>
          <p:spPr bwMode="auto">
            <a:xfrm>
              <a:off x="7589950" y="1485900"/>
              <a:ext cx="962964" cy="3606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950720" y="2322303"/>
            <a:ext cx="2394397" cy="156294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395608" y="4442686"/>
            <a:ext cx="3552117" cy="1790700"/>
            <a:chOff x="2286000" y="2400300"/>
            <a:chExt cx="4572000" cy="205740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876800" y="24003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038600" y="32385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743200" y="39243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8" name="AutoShape 7"/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flipH="1">
              <a:off x="4457700" y="2781300"/>
              <a:ext cx="8382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8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 flipH="1">
              <a:off x="3162300" y="3619500"/>
              <a:ext cx="129540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48200" y="40005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019800" y="39243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32" name="AutoShape 17"/>
            <p:cNvCxnSpPr>
              <a:cxnSpLocks noChangeShapeType="1"/>
              <a:stCxn id="26" idx="2"/>
              <a:endCxn id="30" idx="0"/>
            </p:cNvCxnSpPr>
            <p:nvPr/>
          </p:nvCxnSpPr>
          <p:spPr bwMode="auto">
            <a:xfrm>
              <a:off x="4457700" y="3619500"/>
              <a:ext cx="609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18"/>
            <p:cNvCxnSpPr>
              <a:cxnSpLocks noChangeShapeType="1"/>
              <a:stCxn id="26" idx="2"/>
              <a:endCxn id="31" idx="0"/>
            </p:cNvCxnSpPr>
            <p:nvPr/>
          </p:nvCxnSpPr>
          <p:spPr bwMode="auto">
            <a:xfrm>
              <a:off x="4457700" y="3619500"/>
              <a:ext cx="198120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5" idx="2"/>
            </p:cNvCxnSpPr>
            <p:nvPr/>
          </p:nvCxnSpPr>
          <p:spPr bwMode="auto">
            <a:xfrm>
              <a:off x="5295900" y="2781300"/>
              <a:ext cx="3429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20"/>
            <p:cNvCxnSpPr>
              <a:cxnSpLocks noChangeShapeType="1"/>
              <a:stCxn id="25" idx="2"/>
            </p:cNvCxnSpPr>
            <p:nvPr/>
          </p:nvCxnSpPr>
          <p:spPr bwMode="auto">
            <a:xfrm>
              <a:off x="5295900" y="2781300"/>
              <a:ext cx="14097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286000" y="3848100"/>
              <a:ext cx="16764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8" name="Down Arrow 37"/>
          <p:cNvSpPr/>
          <p:nvPr/>
        </p:nvSpPr>
        <p:spPr>
          <a:xfrm>
            <a:off x="5846204" y="4021158"/>
            <a:ext cx="286286" cy="1541442"/>
          </a:xfrm>
          <a:prstGeom prst="down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47" y="1268074"/>
            <a:ext cx="6361905" cy="483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12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Decision tree algorithms are based on heuristics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decision node is added at a time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Entropy reduction (also called “</a:t>
            </a:r>
            <a:r>
              <a:rPr lang="en-US" i="1" dirty="0">
                <a:sym typeface="Wingdings" panose="05000000000000000000" pitchFamily="2" charset="2"/>
              </a:rPr>
              <a:t>information gain”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other methods are also used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Heuristic pruning methods to avoid </a:t>
            </a:r>
            <a:r>
              <a:rPr lang="en-US" dirty="0" err="1">
                <a:sym typeface="Wingdings" panose="05000000000000000000" pitchFamily="2" charset="2"/>
              </a:rPr>
              <a:t>overfitting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270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Advantages</a:t>
            </a:r>
            <a:endParaRPr lang="en-US" dirty="0"/>
          </a:p>
          <a:p>
            <a:pPr lvl="1"/>
            <a:r>
              <a:rPr lang="en-US" dirty="0"/>
              <a:t>Decision trees make few assumptions about the data</a:t>
            </a:r>
          </a:p>
          <a:p>
            <a:pPr lvl="2"/>
            <a:r>
              <a:rPr lang="en-US" dirty="0"/>
              <a:t>Logistic regression requires some unknown factor</a:t>
            </a:r>
          </a:p>
          <a:p>
            <a:pPr lvl="3"/>
            <a:r>
              <a:rPr lang="en-US" dirty="0"/>
              <a:t>Small values </a:t>
            </a:r>
            <a:r>
              <a:rPr lang="en-US" dirty="0">
                <a:sym typeface="Wingdings" panose="05000000000000000000" pitchFamily="2" charset="2"/>
              </a:rPr>
              <a:t> negative class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Large values  positive class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No such assumption for decision trees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Easy to interpret, explain, and code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Just an if-then-else statement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8933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Disadvantages</a:t>
            </a:r>
            <a:endParaRPr lang="en-US" dirty="0"/>
          </a:p>
          <a:p>
            <a:pPr lvl="1"/>
            <a:r>
              <a:rPr lang="en-US" dirty="0"/>
              <a:t>Decision trees can be unstable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Slightly different training data can result in very different trees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Overfitting</a:t>
            </a:r>
            <a:r>
              <a:rPr lang="en-US" dirty="0">
                <a:sym typeface="Wingdings" panose="05000000000000000000" pitchFamily="2" charset="2"/>
              </a:rPr>
              <a:t> can be a problem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472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7818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43200" y="5715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i="1" dirty="0" err="1">
                <a:solidFill>
                  <a:srgbClr val="FF0000"/>
                </a:solidFill>
              </a:rPr>
              <a:t>PlayTennis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06217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4371135" cy="4937760"/>
          </a:xfrm>
        </p:spPr>
        <p:txBody>
          <a:bodyPr/>
          <a:lstStyle/>
          <a:p>
            <a:r>
              <a:rPr lang="en-US" dirty="0"/>
              <a:t>The Decision Tree need not include all features</a:t>
            </a:r>
          </a:p>
          <a:p>
            <a:endParaRPr lang="en-US" dirty="0"/>
          </a:p>
          <a:p>
            <a:r>
              <a:rPr lang="en-US" dirty="0"/>
              <a:t>Knowing the decision tree, coding it up is easy</a:t>
            </a:r>
          </a:p>
          <a:p>
            <a:pPr lvl="1"/>
            <a:r>
              <a:rPr lang="en-US" dirty="0"/>
              <a:t>A sequence of questions with Yes/No answers</a:t>
            </a:r>
          </a:p>
          <a:p>
            <a:pPr lvl="1"/>
            <a:r>
              <a:rPr lang="en-US" dirty="0"/>
              <a:t>If-then-else</a:t>
            </a:r>
          </a:p>
          <a:p>
            <a:pPr lvl="1"/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How do we build the tree?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35" y="1447800"/>
            <a:ext cx="420193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1600" y="4267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i="1" dirty="0" err="1">
                <a:solidFill>
                  <a:srgbClr val="FF0000"/>
                </a:solidFill>
              </a:rPr>
              <a:t>PlayTennis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77995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4371135" cy="4937760"/>
          </a:xfrm>
        </p:spPr>
        <p:txBody>
          <a:bodyPr/>
          <a:lstStyle/>
          <a:p>
            <a:r>
              <a:rPr lang="en-US" dirty="0"/>
              <a:t>Building the Decision Tree</a:t>
            </a:r>
          </a:p>
          <a:p>
            <a:pPr lvl="1"/>
            <a:r>
              <a:rPr lang="en-US" dirty="0"/>
              <a:t>Choose the </a:t>
            </a:r>
            <a:r>
              <a:rPr lang="en-US" i="1" dirty="0">
                <a:solidFill>
                  <a:srgbClr val="0070C0"/>
                </a:solidFill>
              </a:rPr>
              <a:t>best</a:t>
            </a:r>
            <a:r>
              <a:rPr lang="en-US" i="1" dirty="0"/>
              <a:t> </a:t>
            </a:r>
            <a:r>
              <a:rPr lang="en-US" dirty="0"/>
              <a:t>feature to split the </a:t>
            </a:r>
            <a:r>
              <a:rPr lang="en-US" dirty="0" err="1"/>
              <a:t>datapoints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1676400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Outlook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2438400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Humidity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3230300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228600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pic>
        <p:nvPicPr>
          <p:cNvPr id="2050" name="Picture 2" descr="C:\Users\deepay\AppData\Local\Microsoft\Windows\Temporary Internet Files\Content.IE5\86A64UXF\PngMedium-Correct-Sign-3302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00" y="1600200"/>
            <a:ext cx="360000" cy="4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00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6266727" y="4217432"/>
            <a:ext cx="1524000" cy="17526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b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2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8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5029201" cy="4937760"/>
          </a:xfrm>
        </p:spPr>
        <p:txBody>
          <a:bodyPr/>
          <a:lstStyle/>
          <a:p>
            <a:r>
              <a:rPr lang="en-US" dirty="0"/>
              <a:t>Building the Decision Tree</a:t>
            </a:r>
          </a:p>
          <a:p>
            <a:pPr lvl="1"/>
            <a:r>
              <a:rPr lang="en-US" dirty="0"/>
              <a:t>Choose the </a:t>
            </a:r>
            <a:r>
              <a:rPr lang="en-US" i="1" dirty="0">
                <a:solidFill>
                  <a:srgbClr val="0070C0"/>
                </a:solidFill>
              </a:rPr>
              <a:t>best</a:t>
            </a:r>
            <a:r>
              <a:rPr lang="en-US" i="1" dirty="0"/>
              <a:t> </a:t>
            </a:r>
            <a:r>
              <a:rPr lang="en-US" dirty="0"/>
              <a:t>feature to split the </a:t>
            </a:r>
            <a:r>
              <a:rPr lang="en-US" dirty="0" err="1"/>
              <a:t>datapoints</a:t>
            </a:r>
            <a:endParaRPr lang="en-US" dirty="0"/>
          </a:p>
          <a:p>
            <a:pPr lvl="1"/>
            <a:r>
              <a:rPr lang="en-US" dirty="0"/>
              <a:t>We have a tree</a:t>
            </a:r>
          </a:p>
          <a:p>
            <a:pPr lvl="2"/>
            <a:r>
              <a:rPr lang="en-US" dirty="0"/>
              <a:t>Root = </a:t>
            </a:r>
            <a:r>
              <a:rPr lang="en-US" i="1" dirty="0"/>
              <a:t>Outlook</a:t>
            </a:r>
            <a:endParaRPr lang="en-US" dirty="0"/>
          </a:p>
          <a:p>
            <a:pPr lvl="2"/>
            <a:r>
              <a:rPr lang="en-US" dirty="0"/>
              <a:t>3 children</a:t>
            </a:r>
          </a:p>
          <a:p>
            <a:pPr lvl="3"/>
            <a:r>
              <a:rPr lang="en-US" i="1" dirty="0"/>
              <a:t>Outlook=sunny</a:t>
            </a:r>
          </a:p>
          <a:p>
            <a:pPr lvl="3"/>
            <a:r>
              <a:rPr lang="en-US" i="1" dirty="0"/>
              <a:t>Outlook=overcast</a:t>
            </a:r>
          </a:p>
          <a:p>
            <a:pPr lvl="3"/>
            <a:r>
              <a:rPr lang="en-US" i="1" dirty="0"/>
              <a:t>Outlook=rain 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1676400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Outlook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76900" y="3886200"/>
            <a:ext cx="4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cxnSp>
        <p:nvCxnSpPr>
          <p:cNvPr id="11" name="Straight Connector 10"/>
          <p:cNvCxnSpPr>
            <a:stCxn id="6" idx="2"/>
          </p:cNvCxnSpPr>
          <p:nvPr/>
        </p:nvCxnSpPr>
        <p:spPr>
          <a:xfrm flipH="1">
            <a:off x="5867400" y="2045732"/>
            <a:ext cx="106680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7400" y="2362200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sunny</a:t>
            </a:r>
          </a:p>
        </p:txBody>
      </p:sp>
      <p:cxnSp>
        <p:nvCxnSpPr>
          <p:cNvPr id="17" name="Straight Connector 16"/>
          <p:cNvCxnSpPr>
            <a:stCxn id="6" idx="2"/>
          </p:cNvCxnSpPr>
          <p:nvPr/>
        </p:nvCxnSpPr>
        <p:spPr>
          <a:xfrm>
            <a:off x="6934200" y="2045732"/>
            <a:ext cx="22667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</p:cNvCxnSpPr>
          <p:nvPr/>
        </p:nvCxnSpPr>
        <p:spPr>
          <a:xfrm>
            <a:off x="6934200" y="2045732"/>
            <a:ext cx="1066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2362200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rain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5676900" y="3250075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3485427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7848600" y="3200400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5530" y="4114800"/>
            <a:ext cx="4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48600" y="3783475"/>
            <a:ext cx="4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46134" y="2743200"/>
            <a:ext cx="10214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overcast</a:t>
            </a:r>
          </a:p>
        </p:txBody>
      </p:sp>
    </p:spTree>
    <p:extLst>
      <p:ext uri="{BB962C8B-B14F-4D97-AF65-F5344CB8AC3E}">
        <p14:creationId xmlns:p14="http://schemas.microsoft.com/office/powerpoint/2010/main" val="31501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animBg="1"/>
      <p:bldP spid="25" grpId="0" animBg="1"/>
      <p:bldP spid="26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5029201" cy="4937760"/>
          </a:xfrm>
        </p:spPr>
        <p:txBody>
          <a:bodyPr/>
          <a:lstStyle/>
          <a:p>
            <a:r>
              <a:rPr lang="en-US" dirty="0"/>
              <a:t>Building the Decision Tree</a:t>
            </a:r>
          </a:p>
          <a:p>
            <a:pPr lvl="1"/>
            <a:r>
              <a:rPr lang="en-US" dirty="0"/>
              <a:t>Choose the </a:t>
            </a:r>
            <a:r>
              <a:rPr lang="en-US" i="1" dirty="0">
                <a:solidFill>
                  <a:srgbClr val="0070C0"/>
                </a:solidFill>
              </a:rPr>
              <a:t>best</a:t>
            </a:r>
            <a:r>
              <a:rPr lang="en-US" i="1" dirty="0"/>
              <a:t> </a:t>
            </a:r>
            <a:r>
              <a:rPr lang="en-US" dirty="0"/>
              <a:t>feature to split the </a:t>
            </a:r>
            <a:r>
              <a:rPr lang="en-US" dirty="0" err="1"/>
              <a:t>datapoints</a:t>
            </a:r>
            <a:endParaRPr lang="en-US" dirty="0"/>
          </a:p>
          <a:p>
            <a:pPr lvl="1"/>
            <a:endParaRPr lang="en-US" i="1" dirty="0"/>
          </a:p>
          <a:p>
            <a:pPr lvl="1"/>
            <a:r>
              <a:rPr lang="en-US" dirty="0"/>
              <a:t>Repeat the process for each child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Stop if</a:t>
            </a:r>
          </a:p>
          <a:p>
            <a:pPr lvl="2"/>
            <a:r>
              <a:rPr lang="en-US" dirty="0"/>
              <a:t>A child is </a:t>
            </a:r>
            <a:r>
              <a:rPr lang="en-US" i="1" dirty="0"/>
              <a:t>pure</a:t>
            </a:r>
            <a:endParaRPr lang="en-US" dirty="0"/>
          </a:p>
          <a:p>
            <a:pPr lvl="3"/>
            <a:r>
              <a:rPr lang="en-US" dirty="0"/>
              <a:t>all positive, or</a:t>
            </a:r>
          </a:p>
          <a:p>
            <a:pPr lvl="3"/>
            <a:r>
              <a:rPr lang="en-US" dirty="0"/>
              <a:t>all negative</a:t>
            </a:r>
          </a:p>
          <a:p>
            <a:pPr lvl="2"/>
            <a:r>
              <a:rPr lang="en-US" dirty="0"/>
              <a:t>We run out of features</a:t>
            </a:r>
          </a:p>
          <a:p>
            <a:pPr lvl="3"/>
            <a:endParaRPr lang="en-US" i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1676400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Outlook</a:t>
            </a:r>
          </a:p>
        </p:txBody>
      </p:sp>
      <p:cxnSp>
        <p:nvCxnSpPr>
          <p:cNvPr id="11" name="Straight Connector 10"/>
          <p:cNvCxnSpPr>
            <a:stCxn id="6" idx="2"/>
          </p:cNvCxnSpPr>
          <p:nvPr/>
        </p:nvCxnSpPr>
        <p:spPr>
          <a:xfrm flipH="1">
            <a:off x="5867400" y="2045732"/>
            <a:ext cx="106680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7400" y="2362200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sunny</a:t>
            </a:r>
          </a:p>
        </p:txBody>
      </p:sp>
      <p:cxnSp>
        <p:nvCxnSpPr>
          <p:cNvPr id="17" name="Straight Connector 16"/>
          <p:cNvCxnSpPr>
            <a:stCxn id="6" idx="2"/>
          </p:cNvCxnSpPr>
          <p:nvPr/>
        </p:nvCxnSpPr>
        <p:spPr>
          <a:xfrm>
            <a:off x="6934200" y="2045732"/>
            <a:ext cx="22667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</p:cNvCxnSpPr>
          <p:nvPr/>
        </p:nvCxnSpPr>
        <p:spPr>
          <a:xfrm>
            <a:off x="6934200" y="2045732"/>
            <a:ext cx="1066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2362200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rain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5676900" y="3250075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3485427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7848600" y="3200400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6134" y="2743200"/>
            <a:ext cx="10214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overcast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5444" y="3366880"/>
            <a:ext cx="11073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Wind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934200" y="3810000"/>
            <a:ext cx="106680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34200" y="4126468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strong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8001000" y="3810000"/>
            <a:ext cx="1066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77200" y="4126468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6743700" y="4876800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1" name="Flowchart: Magnetic Disk 30"/>
          <p:cNvSpPr/>
          <p:nvPr/>
        </p:nvSpPr>
        <p:spPr>
          <a:xfrm>
            <a:off x="8763000" y="4876800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animBg="1"/>
      <p:bldP spid="22" grpId="0" animBg="1"/>
      <p:bldP spid="27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feature is best?</a:t>
            </a:r>
          </a:p>
          <a:p>
            <a:endParaRPr lang="en-US" dirty="0"/>
          </a:p>
          <a:p>
            <a:r>
              <a:rPr lang="en-US" dirty="0"/>
              <a:t>Consider one particular child in the tree</a:t>
            </a:r>
          </a:p>
          <a:p>
            <a:pPr lvl="1"/>
            <a:r>
              <a:rPr lang="en-US" dirty="0"/>
              <a:t>Available features:</a:t>
            </a:r>
          </a:p>
          <a:p>
            <a:pPr lvl="2"/>
            <a:r>
              <a:rPr lang="en-US" dirty="0"/>
              <a:t>Humidity</a:t>
            </a:r>
          </a:p>
          <a:p>
            <a:pPr lvl="2"/>
            <a:r>
              <a:rPr lang="en-US" dirty="0"/>
              <a:t>Wind</a:t>
            </a:r>
          </a:p>
          <a:p>
            <a:pPr lvl="1"/>
            <a:r>
              <a:rPr lang="en-US" dirty="0"/>
              <a:t>Training examples with </a:t>
            </a:r>
            <a:r>
              <a:rPr lang="en-US" i="1" dirty="0"/>
              <a:t>Outlook=Sunny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60 positive examples</a:t>
            </a:r>
          </a:p>
          <a:p>
            <a:pPr lvl="2"/>
            <a:r>
              <a:rPr lang="en-US" dirty="0"/>
              <a:t>40 negative examples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a test </a:t>
            </a:r>
            <a:r>
              <a:rPr lang="en-US" dirty="0" err="1"/>
              <a:t>datapoint</a:t>
            </a:r>
            <a:r>
              <a:rPr lang="en-US" dirty="0"/>
              <a:t> matched this child’s features</a:t>
            </a:r>
          </a:p>
          <a:p>
            <a:pPr lvl="2"/>
            <a:r>
              <a:rPr lang="en-US" dirty="0"/>
              <a:t>Would you predict positive or negative?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6629400" y="2928442"/>
            <a:ext cx="609600" cy="8382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5200" y="1453634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Outlook</a:t>
            </a: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6934200" y="1822966"/>
            <a:ext cx="106680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4200" y="2139434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sunny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9800" y="3883306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All training examples with</a:t>
            </a:r>
            <a:r>
              <a:rPr lang="en-US" i="1" dirty="0">
                <a:solidFill>
                  <a:srgbClr val="0070C0"/>
                </a:solidFill>
              </a:rPr>
              <a:t> Outlook=sunny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1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feature is best?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Best feature </a:t>
            </a:r>
            <a:r>
              <a:rPr lang="en-US" dirty="0">
                <a:sym typeface="Wingdings" panose="05000000000000000000" pitchFamily="2" charset="2"/>
              </a:rPr>
              <a:t> one which creates </a:t>
            </a:r>
            <a:r>
              <a:rPr lang="en-US" i="1" dirty="0">
                <a:sym typeface="Wingdings" panose="05000000000000000000" pitchFamily="2" charset="2"/>
              </a:rPr>
              <a:t>purest</a:t>
            </a:r>
            <a:r>
              <a:rPr lang="en-US" dirty="0">
                <a:sym typeface="Wingdings" panose="05000000000000000000" pitchFamily="2" charset="2"/>
              </a:rPr>
              <a:t> splits of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0500" y="1828800"/>
            <a:ext cx="3518222" cy="3051889"/>
            <a:chOff x="190500" y="2090242"/>
            <a:chExt cx="3518222" cy="3051889"/>
          </a:xfrm>
        </p:grpSpPr>
        <p:sp>
          <p:nvSpPr>
            <p:cNvPr id="9" name="Flowchart: Magnetic Disk 8"/>
            <p:cNvSpPr/>
            <p:nvPr/>
          </p:nvSpPr>
          <p:spPr>
            <a:xfrm>
              <a:off x="1600200" y="2090242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3048000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Humidity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38200" y="3417332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200" y="3733800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905000" y="3417332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81200" y="3733800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normal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24100" y="2186176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500" y="4495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10 positive, 40 negative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3322" y="4495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50 positive, 0 negative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81600" y="1830683"/>
            <a:ext cx="3518222" cy="3051889"/>
            <a:chOff x="5181600" y="2092125"/>
            <a:chExt cx="3518222" cy="3051889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6591300" y="2092125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300" y="3049883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Wind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829300" y="3419215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9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96100" y="3419215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72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218805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1600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20 positive, 20 negative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422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40 positive, 20 negative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9600" y="4882572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008000"/>
                </a:solidFill>
              </a:rPr>
              <a:t>Purer split of data</a:t>
            </a:r>
          </a:p>
        </p:txBody>
      </p:sp>
    </p:spTree>
    <p:extLst>
      <p:ext uri="{BB962C8B-B14F-4D97-AF65-F5344CB8AC3E}">
        <p14:creationId xmlns:p14="http://schemas.microsoft.com/office/powerpoint/2010/main" val="344364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EEPAY@ELGZJJGFUVWZY5H8" val="547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17822</TotalTime>
  <Words>1134</Words>
  <Application>Microsoft Office PowerPoint</Application>
  <PresentationFormat>On-screen Show (4:3)</PresentationFormat>
  <Paragraphs>357</Paragraphs>
  <Slides>22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Decision Tree Classifier </vt:lpstr>
      <vt:lpstr>Decision Trees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Summary</vt:lpstr>
      <vt:lpstr>Summary</vt:lpstr>
      <vt:lpstr>Summary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deepay</cp:lastModifiedBy>
  <cp:revision>334</cp:revision>
  <dcterms:created xsi:type="dcterms:W3CDTF">2014-02-21T00:09:44Z</dcterms:created>
  <dcterms:modified xsi:type="dcterms:W3CDTF">2021-08-05T13:52:34Z</dcterms:modified>
</cp:coreProperties>
</file>