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2"/>
  </p:notesMasterIdLst>
  <p:handoutMasterIdLst>
    <p:handoutMasterId r:id="rId23"/>
  </p:handoutMasterIdLst>
  <p:sldIdLst>
    <p:sldId id="954" r:id="rId2"/>
    <p:sldId id="924" r:id="rId3"/>
    <p:sldId id="918" r:id="rId4"/>
    <p:sldId id="913" r:id="rId5"/>
    <p:sldId id="925" r:id="rId6"/>
    <p:sldId id="926" r:id="rId7"/>
    <p:sldId id="916" r:id="rId8"/>
    <p:sldId id="919" r:id="rId9"/>
    <p:sldId id="927" r:id="rId10"/>
    <p:sldId id="899" r:id="rId11"/>
    <p:sldId id="955" r:id="rId12"/>
    <p:sldId id="922" r:id="rId13"/>
    <p:sldId id="928" r:id="rId14"/>
    <p:sldId id="929" r:id="rId15"/>
    <p:sldId id="952" r:id="rId16"/>
    <p:sldId id="951" r:id="rId17"/>
    <p:sldId id="934" r:id="rId18"/>
    <p:sldId id="935" r:id="rId19"/>
    <p:sldId id="936" r:id="rId20"/>
    <p:sldId id="915" r:id="rId21"/>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99"/>
    <a:srgbClr val="99CCFF"/>
    <a:srgbClr val="0033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3" autoAdjust="0"/>
  </p:normalViewPr>
  <p:slideViewPr>
    <p:cSldViewPr>
      <p:cViewPr varScale="1">
        <p:scale>
          <a:sx n="154" d="100"/>
          <a:sy n="154" d="100"/>
        </p:scale>
        <p:origin x="2004"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43011" name="Rectangle 3"/>
          <p:cNvSpPr>
            <a:spLocks noGrp="1" noChangeArrowheads="1"/>
          </p:cNvSpPr>
          <p:nvPr>
            <p:ph type="dt" sz="quarter"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43012" name="Rectangle 4"/>
          <p:cNvSpPr>
            <a:spLocks noGrp="1" noChangeArrowheads="1"/>
          </p:cNvSpPr>
          <p:nvPr>
            <p:ph type="ftr" sz="quarter" idx="2"/>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43013" name="Rectangle 5"/>
          <p:cNvSpPr>
            <a:spLocks noGrp="1" noChangeArrowheads="1"/>
          </p:cNvSpPr>
          <p:nvPr>
            <p:ph type="sldNum" sz="quarter" idx="3"/>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F640535-6E4A-473E-99AE-93996BBAEAA6}" type="slidenum">
              <a:rPr lang="en-US"/>
              <a:pPr/>
              <a:t>‹#›</a:t>
            </a:fld>
            <a:endParaRPr lang="en-US" dirty="0"/>
          </a:p>
        </p:txBody>
      </p:sp>
    </p:spTree>
    <p:extLst>
      <p:ext uri="{BB962C8B-B14F-4D97-AF65-F5344CB8AC3E}">
        <p14:creationId xmlns:p14="http://schemas.microsoft.com/office/powerpoint/2010/main" val="373263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000099"/>
                </a:solidFill>
              </a:defRPr>
            </a:lvl1pPr>
          </a:lstStyle>
          <a:p>
            <a:endParaRPr lang="en-US" dirty="0"/>
          </a:p>
        </p:txBody>
      </p:sp>
      <p:sp>
        <p:nvSpPr>
          <p:cNvPr id="21507" name="Rectangle 3"/>
          <p:cNvSpPr>
            <a:spLocks noGrp="1" noChangeArrowheads="1"/>
          </p:cNvSpPr>
          <p:nvPr>
            <p:ph type="dt" idx="1"/>
          </p:nvPr>
        </p:nvSpPr>
        <p:spPr bwMode="auto">
          <a:xfrm>
            <a:off x="3965364" y="0"/>
            <a:ext cx="3032337" cy="4645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rgbClr val="000099"/>
                </a:solidFill>
              </a:defRPr>
            </a:lvl1pPr>
          </a:lstStyle>
          <a:p>
            <a:endParaRPr lang="en-US" dirty="0"/>
          </a:p>
        </p:txBody>
      </p:sp>
      <p:sp>
        <p:nvSpPr>
          <p:cNvPr id="21508"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933027" y="4410393"/>
            <a:ext cx="5131647" cy="41773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solidFill>
                  <a:srgbClr val="000099"/>
                </a:solidFill>
              </a:defRPr>
            </a:lvl1pPr>
          </a:lstStyle>
          <a:p>
            <a:endParaRPr lang="en-US" dirty="0"/>
          </a:p>
        </p:txBody>
      </p:sp>
      <p:sp>
        <p:nvSpPr>
          <p:cNvPr id="21511" name="Rectangle 7"/>
          <p:cNvSpPr>
            <a:spLocks noGrp="1" noChangeArrowheads="1"/>
          </p:cNvSpPr>
          <p:nvPr>
            <p:ph type="sldNum" sz="quarter" idx="5"/>
          </p:nvPr>
        </p:nvSpPr>
        <p:spPr bwMode="auto">
          <a:xfrm>
            <a:off x="3965364" y="8819200"/>
            <a:ext cx="3032337" cy="4645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rgbClr val="000099"/>
                </a:solidFill>
              </a:defRPr>
            </a:lvl1pPr>
          </a:lstStyle>
          <a:p>
            <a:fld id="{8C4F6117-02DF-4CEA-A392-E20EABBE3022}" type="slidenum">
              <a:rPr lang="en-US"/>
              <a:pPr/>
              <a:t>‹#›</a:t>
            </a:fld>
            <a:endParaRPr lang="en-US" dirty="0"/>
          </a:p>
        </p:txBody>
      </p:sp>
    </p:spTree>
    <p:extLst>
      <p:ext uri="{BB962C8B-B14F-4D97-AF65-F5344CB8AC3E}">
        <p14:creationId xmlns:p14="http://schemas.microsoft.com/office/powerpoint/2010/main" val="34255791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F6117-02DF-4CEA-A392-E20EABBE3022}" type="slidenum">
              <a:rPr lang="en-US" smtClean="0"/>
              <a:pPr/>
              <a:t>7</a:t>
            </a:fld>
            <a:endParaRPr lang="en-US" dirty="0"/>
          </a:p>
        </p:txBody>
      </p:sp>
    </p:spTree>
    <p:extLst>
      <p:ext uri="{BB962C8B-B14F-4D97-AF65-F5344CB8AC3E}">
        <p14:creationId xmlns:p14="http://schemas.microsoft.com/office/powerpoint/2010/main" val="4509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4F6117-02DF-4CEA-A392-E20EABBE3022}" type="slidenum">
              <a:rPr lang="en-US" smtClean="0"/>
              <a:pPr/>
              <a:t>14</a:t>
            </a:fld>
            <a:endParaRPr lang="en-US" dirty="0"/>
          </a:p>
        </p:txBody>
      </p:sp>
    </p:spTree>
    <p:extLst>
      <p:ext uri="{BB962C8B-B14F-4D97-AF65-F5344CB8AC3E}">
        <p14:creationId xmlns:p14="http://schemas.microsoft.com/office/powerpoint/2010/main" val="3455192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977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dirty="0"/>
          </a:p>
        </p:txBody>
      </p:sp>
      <p:sp>
        <p:nvSpPr>
          <p:cNvPr id="45977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5978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459781" name="Rectangle 5"/>
          <p:cNvSpPr>
            <a:spLocks noGrp="1" noChangeArrowheads="1"/>
          </p:cNvSpPr>
          <p:nvPr>
            <p:ph type="dt" sz="half" idx="2"/>
          </p:nvPr>
        </p:nvSpPr>
        <p:spPr/>
        <p:txBody>
          <a:bodyPr/>
          <a:lstStyle>
            <a:lvl1pPr>
              <a:defRPr/>
            </a:lvl1pPr>
          </a:lstStyle>
          <a:p>
            <a:endParaRPr lang="en-US" altLang="en-US" dirty="0"/>
          </a:p>
        </p:txBody>
      </p:sp>
      <p:sp>
        <p:nvSpPr>
          <p:cNvPr id="459782" name="Rectangle 6"/>
          <p:cNvSpPr>
            <a:spLocks noGrp="1" noChangeArrowheads="1"/>
          </p:cNvSpPr>
          <p:nvPr>
            <p:ph type="ftr" sz="quarter" idx="3"/>
          </p:nvPr>
        </p:nvSpPr>
        <p:spPr/>
        <p:txBody>
          <a:bodyPr/>
          <a:lstStyle>
            <a:lvl1pPr>
              <a:defRPr/>
            </a:lvl1pPr>
          </a:lstStyle>
          <a:p>
            <a:endParaRPr lang="en-US" altLang="en-US" dirty="0"/>
          </a:p>
        </p:txBody>
      </p:sp>
      <p:sp>
        <p:nvSpPr>
          <p:cNvPr id="459783" name="Rectangle 7"/>
          <p:cNvSpPr>
            <a:spLocks noGrp="1" noChangeArrowheads="1"/>
          </p:cNvSpPr>
          <p:nvPr>
            <p:ph type="sldNum" sz="quarter" idx="4"/>
          </p:nvPr>
        </p:nvSpPr>
        <p:spPr/>
        <p:txBody>
          <a:bodyPr/>
          <a:lstStyle>
            <a:lvl1pPr>
              <a:defRPr/>
            </a:lvl1pPr>
          </a:lstStyle>
          <a:p>
            <a:fld id="{7739EA57-FE6A-4E14-B8E1-5051AECB1DAE}" type="slidenum">
              <a:rPr lang="en-US" altLang="en-US"/>
              <a:pPr/>
              <a:t>‹#›</a:t>
            </a:fld>
            <a:endParaRPr lang="en-US" altLang="en-US" dirty="0"/>
          </a:p>
        </p:txBody>
      </p:sp>
      <p:grpSp>
        <p:nvGrpSpPr>
          <p:cNvPr id="459784" name="Group 8"/>
          <p:cNvGrpSpPr>
            <a:grpSpLocks/>
          </p:cNvGrpSpPr>
          <p:nvPr/>
        </p:nvGrpSpPr>
        <p:grpSpPr bwMode="auto">
          <a:xfrm>
            <a:off x="7493000" y="2992438"/>
            <a:ext cx="1338263" cy="2189162"/>
            <a:chOff x="4704" y="1885"/>
            <a:chExt cx="843" cy="1379"/>
          </a:xfrm>
        </p:grpSpPr>
        <p:sp>
          <p:nvSpPr>
            <p:cNvPr id="45978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8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dirty="0"/>
            </a:p>
          </p:txBody>
        </p:sp>
        <p:sp>
          <p:nvSpPr>
            <p:cNvPr id="45979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79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79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dirty="0"/>
            </a:p>
          </p:txBody>
        </p:sp>
        <p:sp>
          <p:nvSpPr>
            <p:cNvPr id="45979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79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dirty="0"/>
            </a:p>
          </p:txBody>
        </p:sp>
        <p:sp>
          <p:nvSpPr>
            <p:cNvPr id="45980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dirty="0"/>
            </a:p>
          </p:txBody>
        </p:sp>
        <p:sp>
          <p:nvSpPr>
            <p:cNvPr id="45980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dirty="0"/>
            </a:p>
          </p:txBody>
        </p:sp>
        <p:sp>
          <p:nvSpPr>
            <p:cNvPr id="45980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dirty="0"/>
            </a:p>
          </p:txBody>
        </p:sp>
        <p:sp>
          <p:nvSpPr>
            <p:cNvPr id="45980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0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dirty="0"/>
            </a:p>
          </p:txBody>
        </p:sp>
        <p:sp>
          <p:nvSpPr>
            <p:cNvPr id="45981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dirty="0"/>
            </a:p>
          </p:txBody>
        </p:sp>
        <p:sp>
          <p:nvSpPr>
            <p:cNvPr id="45981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dirty="0"/>
            </a:p>
          </p:txBody>
        </p:sp>
      </p:grpSp>
      <p:sp>
        <p:nvSpPr>
          <p:cNvPr id="45981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dirty="0"/>
          </a:p>
        </p:txBody>
      </p:sp>
    </p:spTree>
  </p:cSld>
  <p:clrMapOvr>
    <a:masterClrMapping/>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D3770330-D1F6-4B48-8D1D-300B7E5C4A8F}" type="slidenum">
              <a:rPr lang="en-US" altLang="en-US"/>
              <a:pPr/>
              <a:t>‹#›</a:t>
            </a:fld>
            <a:endParaRPr lang="en-US" altLang="en-US" dirty="0"/>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33953E92-0A42-40C1-813A-46EBB1882D92}" type="slidenum">
              <a:rPr lang="en-US" altLang="en-US"/>
              <a:pPr/>
              <a:t>‹#›</a:t>
            </a:fld>
            <a:endParaRPr lang="en-US" altLang="en-US" dirty="0"/>
          </a:p>
        </p:txBody>
      </p:sp>
    </p:spTree>
  </p:cSld>
  <p:clrMapOvr>
    <a:masterClrMapping/>
  </p:clrMapOvr>
  <p:transition>
    <p:pull dir="l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able Placeholder 2"/>
          <p:cNvSpPr>
            <a:spLocks noGrp="1"/>
          </p:cNvSpPr>
          <p:nvPr>
            <p:ph type="tbl" idx="1"/>
          </p:nvPr>
        </p:nvSpPr>
        <p:spPr>
          <a:xfrm>
            <a:off x="457200" y="1719263"/>
            <a:ext cx="8229600" cy="4411662"/>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ltLang="en-US"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dirty="0"/>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FDA83D99-D72D-4853-8189-73D6A17EF5AB}" type="slidenum">
              <a:rPr lang="en-US" altLang="en-US"/>
              <a:pPr/>
              <a:t>‹#›</a:t>
            </a:fld>
            <a:endParaRPr lang="en-US" altLang="en-US" dirty="0"/>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17CCC9D-7B99-4DAA-9FA2-FB1B7387398B}" type="slidenum">
              <a:rPr lang="en-US" altLang="en-US"/>
              <a:pPr/>
              <a:t>‹#›</a:t>
            </a:fld>
            <a:endParaRPr lang="en-US" altLang="en-US" dirty="0"/>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67008FE9-D741-4F28-8B8E-4CB4826D8764}" type="slidenum">
              <a:rPr lang="en-US" altLang="en-US"/>
              <a:pPr/>
              <a:t>‹#›</a:t>
            </a:fld>
            <a:endParaRPr lang="en-US" altLang="en-US" dirty="0"/>
          </a:p>
        </p:txBody>
      </p:sp>
    </p:spTree>
  </p:cSld>
  <p:clrMapOvr>
    <a:masterClrMapping/>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666DB2CD-A47E-40B1-82FC-EEEAC9D3993F}" type="slidenum">
              <a:rPr lang="en-US" altLang="en-US"/>
              <a:pPr/>
              <a:t>‹#›</a:t>
            </a:fld>
            <a:endParaRPr lang="en-US" altLang="en-US" dirty="0"/>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B9096C75-8EE4-4507-8867-1603F58FE4C1}" type="slidenum">
              <a:rPr lang="en-US" altLang="en-US"/>
              <a:pPr/>
              <a:t>‹#›</a:t>
            </a:fld>
            <a:endParaRPr lang="en-US" altLang="en-US" dirty="0"/>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3F1FF0A6-0560-475D-B263-FA7A0FFB851E}" type="slidenum">
              <a:rPr lang="en-US" altLang="en-US"/>
              <a:pPr/>
              <a:t>‹#›</a:t>
            </a:fld>
            <a:endParaRPr lang="en-US" altLang="en-US" dirty="0"/>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C0878F40-1A8B-417B-BF52-38888B3F841E}" type="slidenum">
              <a:rPr lang="en-US" altLang="en-US"/>
              <a:pPr/>
              <a:t>‹#›</a:t>
            </a:fld>
            <a:endParaRPr lang="en-US" altLang="en-US" dirty="0"/>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F3A7A400-2207-4A18-B07D-E6870E5380DE}" type="slidenum">
              <a:rPr lang="en-US" altLang="en-US"/>
              <a:pPr/>
              <a:t>‹#›</a:t>
            </a:fld>
            <a:endParaRPr lang="en-US" altLang="en-US" dirty="0"/>
          </a:p>
        </p:txBody>
      </p:sp>
    </p:spTree>
  </p:cSld>
  <p:clrMapOvr>
    <a:masterClrMapping/>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5F4F60-1BAB-4B66-BEEF-40C948A85E74}" type="slidenum">
              <a:rPr lang="en-US" altLang="en-US"/>
              <a:pPr/>
              <a:t>‹#›</a:t>
            </a:fld>
            <a:endParaRPr lang="en-US" altLang="en-US" dirty="0"/>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875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dirty="0"/>
          </a:p>
        </p:txBody>
      </p:sp>
      <p:sp>
        <p:nvSpPr>
          <p:cNvPr id="458755"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5875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5875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ltLang="en-US" dirty="0"/>
          </a:p>
        </p:txBody>
      </p:sp>
      <p:sp>
        <p:nvSpPr>
          <p:cNvPr id="45875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en-US" dirty="0"/>
          </a:p>
        </p:txBody>
      </p:sp>
      <p:sp>
        <p:nvSpPr>
          <p:cNvPr id="45875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452CDFEB-5974-451B-A2DE-23769C6C5C23}" type="slidenum">
              <a:rPr lang="en-US" altLang="en-US"/>
              <a:pPr/>
              <a:t>‹#›</a:t>
            </a:fld>
            <a:endParaRPr lang="en-US" altLang="en-US" dirty="0"/>
          </a:p>
        </p:txBody>
      </p:sp>
      <p:grpSp>
        <p:nvGrpSpPr>
          <p:cNvPr id="458760" name="Group 8"/>
          <p:cNvGrpSpPr>
            <a:grpSpLocks/>
          </p:cNvGrpSpPr>
          <p:nvPr/>
        </p:nvGrpSpPr>
        <p:grpSpPr bwMode="auto">
          <a:xfrm>
            <a:off x="8153400" y="152400"/>
            <a:ext cx="792163" cy="1295400"/>
            <a:chOff x="5136" y="960"/>
            <a:chExt cx="528" cy="864"/>
          </a:xfrm>
        </p:grpSpPr>
        <p:sp>
          <p:nvSpPr>
            <p:cNvPr id="45876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6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6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dirty="0"/>
            </a:p>
          </p:txBody>
        </p:sp>
        <p:sp>
          <p:nvSpPr>
            <p:cNvPr id="45877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7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7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dirty="0"/>
            </a:p>
          </p:txBody>
        </p:sp>
        <p:sp>
          <p:nvSpPr>
            <p:cNvPr id="45878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dirty="0"/>
            </a:p>
          </p:txBody>
        </p:sp>
        <p:sp>
          <p:nvSpPr>
            <p:cNvPr id="45878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8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dirty="0"/>
            </a:p>
          </p:txBody>
        </p:sp>
        <p:sp>
          <p:nvSpPr>
            <p:cNvPr id="45879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dirty="0"/>
            </a:p>
          </p:txBody>
        </p:sp>
      </p:gr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pull dir="lu"/>
  </p:transition>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gif"/><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9433" y="523875"/>
            <a:ext cx="8150833" cy="2295525"/>
          </a:xfrm>
        </p:spPr>
        <p:txBody>
          <a:bodyPr/>
          <a:lstStyle/>
          <a:p>
            <a:pPr algn="ctr"/>
            <a:r>
              <a:rPr lang="en-US" sz="2400" dirty="0"/>
              <a:t>ANALYTICS FOR UNSTRUCTURED DATA</a:t>
            </a:r>
            <a:br>
              <a:rPr lang="en-US" sz="3600" dirty="0"/>
            </a:br>
            <a:br>
              <a:rPr lang="en-US" sz="2800" dirty="0"/>
            </a:br>
            <a:br>
              <a:rPr lang="en-US" sz="2400" dirty="0"/>
            </a:br>
            <a:r>
              <a:rPr lang="en-US" sz="1800" dirty="0"/>
              <a:t>Session 1, 26</a:t>
            </a:r>
            <a:r>
              <a:rPr lang="en-US" sz="1800" baseline="30000" dirty="0"/>
              <a:t>th</a:t>
            </a:r>
            <a:r>
              <a:rPr lang="en-US" sz="1800" dirty="0"/>
              <a:t> August, 2021</a:t>
            </a:r>
            <a:endParaRPr lang="en-US" sz="1400" dirty="0"/>
          </a:p>
        </p:txBody>
      </p:sp>
      <p:pic>
        <p:nvPicPr>
          <p:cNvPr id="6" name="Picture 8" descr="https://encrypted-tbn2.gstatic.com/images?q=tbn:ANd9GcRfe4U2sgVQYnnak_15zWjY7JvTJJsVIXCglztbsasXEAgdJca7"/>
          <p:cNvPicPr>
            <a:picLocks noChangeAspect="1" noChangeArrowheads="1"/>
          </p:cNvPicPr>
          <p:nvPr/>
        </p:nvPicPr>
        <p:blipFill>
          <a:blip r:embed="rId2" cstate="print"/>
          <a:srcRect/>
          <a:stretch>
            <a:fillRect/>
          </a:stretch>
        </p:blipFill>
        <p:spPr bwMode="auto">
          <a:xfrm>
            <a:off x="8077200" y="609600"/>
            <a:ext cx="1066800" cy="1066800"/>
          </a:xfrm>
          <a:prstGeom prst="rect">
            <a:avLst/>
          </a:prstGeom>
          <a:noFill/>
        </p:spPr>
      </p:pic>
      <p:pic>
        <p:nvPicPr>
          <p:cNvPr id="7" name="Picture 18" descr="https://encrypted-tbn0.gstatic.com/images?q=tbn:ANd9GcTu6avYR-JReutw8Aq5Zi2B0euNYC8Nu-oVWVqfJPmKJxcAfGmcNA"/>
          <p:cNvPicPr>
            <a:picLocks noChangeAspect="1" noChangeArrowheads="1"/>
          </p:cNvPicPr>
          <p:nvPr/>
        </p:nvPicPr>
        <p:blipFill>
          <a:blip r:embed="rId3" cstate="print"/>
          <a:srcRect/>
          <a:stretch>
            <a:fillRect/>
          </a:stretch>
        </p:blipFill>
        <p:spPr bwMode="auto">
          <a:xfrm>
            <a:off x="7975748" y="1447800"/>
            <a:ext cx="1168252" cy="685800"/>
          </a:xfrm>
          <a:prstGeom prst="rect">
            <a:avLst/>
          </a:prstGeom>
          <a:noFill/>
        </p:spPr>
      </p:pic>
      <p:pic>
        <p:nvPicPr>
          <p:cNvPr id="8" name="Picture 7" descr="https://encrypted-tbn1.gstatic.com/images?q=tbn:ANd9GcTUNDkC75Te46cBoeuxApxyvVTrpNXSEygdK4-PkbsUqeTfxqWw"/>
          <p:cNvPicPr>
            <a:picLocks noChangeAspect="1" noChangeArrowheads="1"/>
          </p:cNvPicPr>
          <p:nvPr/>
        </p:nvPicPr>
        <p:blipFill>
          <a:blip r:embed="rId4" cstate="print"/>
          <a:srcRect/>
          <a:stretch>
            <a:fillRect/>
          </a:stretch>
        </p:blipFill>
        <p:spPr bwMode="auto">
          <a:xfrm>
            <a:off x="7239000" y="381000"/>
            <a:ext cx="914400" cy="914400"/>
          </a:xfrm>
          <a:prstGeom prst="rect">
            <a:avLst/>
          </a:prstGeom>
          <a:noFill/>
        </p:spPr>
      </p:pic>
      <p:pic>
        <p:nvPicPr>
          <p:cNvPr id="23554" name="Picture 2" descr="http://www.aboutleitrim.ie/wp-content/uploads/foursquare.gif"/>
          <p:cNvPicPr>
            <a:picLocks noChangeAspect="1" noChangeArrowheads="1"/>
          </p:cNvPicPr>
          <p:nvPr/>
        </p:nvPicPr>
        <p:blipFill>
          <a:blip r:embed="rId5" cstate="print"/>
          <a:srcRect/>
          <a:stretch>
            <a:fillRect/>
          </a:stretch>
        </p:blipFill>
        <p:spPr bwMode="auto">
          <a:xfrm>
            <a:off x="7022737" y="1381125"/>
            <a:ext cx="1154048" cy="1227138"/>
          </a:xfrm>
          <a:prstGeom prst="rect">
            <a:avLst/>
          </a:prstGeom>
          <a:noFill/>
        </p:spPr>
      </p:pic>
      <p:pic>
        <p:nvPicPr>
          <p:cNvPr id="2052" name="Picture 4" descr="http://www.kurtkomaromi.com/.a/6a00d8341c764653ef016303e8de29970d-800w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61338" y="2141537"/>
            <a:ext cx="830262" cy="8302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cdn1.blackberryempire.com/wp-content/uploads/2013/09/Whatsapp-Ico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8078104" y="0"/>
            <a:ext cx="83196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dc942d419843af05523b-ff74ae13537a01be6cfec5927837dcfe.r14.cf1.rackcdn.com/wp-content/uploads/Kik-Messenger-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18444" y="2513013"/>
            <a:ext cx="917574" cy="917574"/>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p:cNvSpPr>
            <a:spLocks noGrp="1"/>
          </p:cNvSpPr>
          <p:nvPr>
            <p:ph type="subTitle" idx="1"/>
          </p:nvPr>
        </p:nvSpPr>
        <p:spPr>
          <a:xfrm>
            <a:off x="304800" y="3200400"/>
            <a:ext cx="7924800" cy="1752600"/>
          </a:xfrm>
        </p:spPr>
        <p:txBody>
          <a:bodyPr>
            <a:noAutofit/>
          </a:bodyPr>
          <a:lstStyle/>
          <a:p>
            <a:pPr algn="l"/>
            <a:r>
              <a:rPr lang="en-US" sz="2000" dirty="0"/>
              <a:t>Dr. Anitesh Barua</a:t>
            </a:r>
          </a:p>
          <a:p>
            <a:pPr algn="l"/>
            <a:r>
              <a:rPr lang="en-US" sz="1600" dirty="0"/>
              <a:t>David Bruton Jr. Centennial Chair Professor of Business</a:t>
            </a:r>
          </a:p>
          <a:p>
            <a:pPr algn="l"/>
            <a:r>
              <a:rPr lang="en-US" sz="1600" dirty="0"/>
              <a:t>Distinguished Fellow, INFORMS Information Systems Society</a:t>
            </a:r>
          </a:p>
          <a:p>
            <a:pPr algn="l"/>
            <a:r>
              <a:rPr lang="en-US" sz="1600" dirty="0"/>
              <a:t>University of Texas Distinguished Teaching Professor</a:t>
            </a:r>
          </a:p>
          <a:p>
            <a:pPr algn="l"/>
            <a:r>
              <a:rPr lang="en-US" sz="1600" dirty="0"/>
              <a:t>McCombs School of Business, University of Texas at Austin</a:t>
            </a:r>
          </a:p>
          <a:p>
            <a:pPr algn="l"/>
            <a:r>
              <a:rPr lang="en-US" sz="1600" dirty="0"/>
              <a:t>Email: </a:t>
            </a:r>
            <a:r>
              <a:rPr lang="en-US" sz="1600" u="sng" dirty="0"/>
              <a:t>aniteshb@gmail.com </a:t>
            </a:r>
            <a:endParaRPr lang="en-US" sz="1400" u="sng" dirty="0"/>
          </a:p>
        </p:txBody>
      </p: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29400" y="533400"/>
            <a:ext cx="838200" cy="838200"/>
          </a:xfrm>
          <a:prstGeom prst="rect">
            <a:avLst/>
          </a:prstGeom>
        </p:spPr>
      </p:pic>
      <p:pic>
        <p:nvPicPr>
          <p:cNvPr id="1026" name="Picture 2" descr="TikTok - Make Your Day - Apps on Google Play">
            <a:extLst>
              <a:ext uri="{FF2B5EF4-FFF2-40B4-BE49-F238E27FC236}">
                <a16:creationId xmlns:a16="http://schemas.microsoft.com/office/drawing/2014/main" id="{21199C7C-AB36-4948-AA9B-A1E3DA62BA8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23589" y="2320353"/>
            <a:ext cx="784797" cy="784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eemit New Logo - Credit To The Owner, HD Png Download , Transparent Png  Image - PNGitem">
            <a:extLst>
              <a:ext uri="{FF2B5EF4-FFF2-40B4-BE49-F238E27FC236}">
                <a16:creationId xmlns:a16="http://schemas.microsoft.com/office/drawing/2014/main" id="{10CEE680-A410-4AA6-B154-4ED827BFA19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18444" y="1666431"/>
            <a:ext cx="775411" cy="82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889348"/>
      </p:ext>
    </p:extLst>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679102"/>
            <a:ext cx="7565448" cy="4721698"/>
          </a:xfrm>
          <a:prstGeom prst="rect">
            <a:avLst/>
          </a:prstGeom>
        </p:spPr>
      </p:pic>
      <p:sp>
        <p:nvSpPr>
          <p:cNvPr id="3" name="Title 2"/>
          <p:cNvSpPr>
            <a:spLocks noGrp="1"/>
          </p:cNvSpPr>
          <p:nvPr>
            <p:ph type="title"/>
          </p:nvPr>
        </p:nvSpPr>
        <p:spPr>
          <a:xfrm>
            <a:off x="457200" y="-457200"/>
            <a:ext cx="7543800" cy="1295400"/>
          </a:xfrm>
        </p:spPr>
        <p:txBody>
          <a:bodyPr/>
          <a:lstStyle/>
          <a:p>
            <a:r>
              <a:rPr lang="en-US" sz="3600" dirty="0"/>
              <a:t>Unstructured Data and Four Vs</a:t>
            </a:r>
          </a:p>
        </p:txBody>
      </p:sp>
      <p:sp>
        <p:nvSpPr>
          <p:cNvPr id="4" name="TextBox 3"/>
          <p:cNvSpPr txBox="1"/>
          <p:nvPr/>
        </p:nvSpPr>
        <p:spPr>
          <a:xfrm>
            <a:off x="3048000" y="6477000"/>
            <a:ext cx="2418278" cy="369332"/>
          </a:xfrm>
          <a:prstGeom prst="rect">
            <a:avLst/>
          </a:prstGeom>
          <a:noFill/>
        </p:spPr>
        <p:txBody>
          <a:bodyPr wrap="square" rtlCol="0">
            <a:spAutoFit/>
          </a:bodyPr>
          <a:lstStyle/>
          <a:p>
            <a:r>
              <a:rPr lang="en-US" dirty="0"/>
              <a:t>Source: IBM</a:t>
            </a:r>
          </a:p>
        </p:txBody>
      </p:sp>
      <p:sp>
        <p:nvSpPr>
          <p:cNvPr id="5" name="TextBox 4"/>
          <p:cNvSpPr txBox="1"/>
          <p:nvPr/>
        </p:nvSpPr>
        <p:spPr>
          <a:xfrm>
            <a:off x="305911" y="990600"/>
            <a:ext cx="6628289" cy="461665"/>
          </a:xfrm>
          <a:prstGeom prst="rect">
            <a:avLst/>
          </a:prstGeom>
          <a:noFill/>
        </p:spPr>
        <p:txBody>
          <a:bodyPr wrap="none" rtlCol="0">
            <a:spAutoFit/>
          </a:bodyPr>
          <a:lstStyle/>
          <a:p>
            <a:r>
              <a:rPr lang="en-US" sz="2400" dirty="0">
                <a:latin typeface="Calibri" panose="020F0502020204030204" pitchFamily="34" charset="0"/>
              </a:rPr>
              <a:t>What has unstructured data got to do with the Vs?</a:t>
            </a:r>
          </a:p>
        </p:txBody>
      </p:sp>
      <p:sp>
        <p:nvSpPr>
          <p:cNvPr id="6" name="Rectangle 5"/>
          <p:cNvSpPr/>
          <p:nvPr/>
        </p:nvSpPr>
        <p:spPr>
          <a:xfrm>
            <a:off x="304800" y="1679102"/>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37510" y="1752600"/>
            <a:ext cx="195349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038600" y="1752600"/>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43600" y="1752600"/>
            <a:ext cx="1981200" cy="46454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oncept of Big Da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5843" y="0"/>
            <a:ext cx="183815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518409"/>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xit" presetSubtype="0" fill="hold" grpId="0" nodeType="clickEffect">
                                  <p:stCondLst>
                                    <p:cond delay="0"/>
                                  </p:stCondLst>
                                  <p:childTnLst>
                                    <p:animEffect transition="out" filter="fade">
                                      <p:cBhvr>
                                        <p:cTn id="22" dur="1000"/>
                                        <p:tgtEl>
                                          <p:spTgt spid="8"/>
                                        </p:tgtEl>
                                      </p:cBhvr>
                                    </p:animEffect>
                                    <p:anim calcmode="lin" valueType="num">
                                      <p:cBhvr>
                                        <p:cTn id="23" dur="1000"/>
                                        <p:tgtEl>
                                          <p:spTgt spid="8"/>
                                        </p:tgtEl>
                                        <p:attrNameLst>
                                          <p:attrName>ppt_x</p:attrName>
                                        </p:attrNameLst>
                                      </p:cBhvr>
                                      <p:tavLst>
                                        <p:tav tm="0">
                                          <p:val>
                                            <p:strVal val="ppt_x"/>
                                          </p:val>
                                        </p:tav>
                                        <p:tav tm="100000">
                                          <p:val>
                                            <p:strVal val="ppt_x"/>
                                          </p:val>
                                        </p:tav>
                                      </p:tavLst>
                                    </p:anim>
                                    <p:anim calcmode="lin" valueType="num">
                                      <p:cBhvr>
                                        <p:cTn id="24" dur="1000"/>
                                        <p:tgtEl>
                                          <p:spTgt spid="8"/>
                                        </p:tgtEl>
                                        <p:attrNameLst>
                                          <p:attrName>ppt_y</p:attrName>
                                        </p:attrNameLst>
                                      </p:cBhvr>
                                      <p:tavLst>
                                        <p:tav tm="0">
                                          <p:val>
                                            <p:strVal val="ppt_y"/>
                                          </p:val>
                                        </p:tav>
                                        <p:tav tm="100000">
                                          <p:val>
                                            <p:strVal val="ppt_y+.1"/>
                                          </p:val>
                                        </p:tav>
                                      </p:tavLst>
                                    </p:anim>
                                    <p:set>
                                      <p:cBhvr>
                                        <p:cTn id="25" dur="1" fill="hold">
                                          <p:stCondLst>
                                            <p:cond delay="9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6" presetClass="exit" presetSubtype="32" fill="hold" grpId="0" nodeType="clickEffect">
                                  <p:stCondLst>
                                    <p:cond delay="0"/>
                                  </p:stCondLst>
                                  <p:childTnLst>
                                    <p:animEffect transition="out" filter="circle(out)">
                                      <p:cBhvr>
                                        <p:cTn id="29" dur="2000"/>
                                        <p:tgtEl>
                                          <p:spTgt spid="9"/>
                                        </p:tgtEl>
                                      </p:cBhvr>
                                    </p:animEffect>
                                    <p:set>
                                      <p:cBhvr>
                                        <p:cTn id="30"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Image Analytics: Puppy or Muffin?</a:t>
            </a:r>
          </a:p>
        </p:txBody>
      </p:sp>
      <p:pic>
        <p:nvPicPr>
          <p:cNvPr id="5" name="Picture 4"/>
          <p:cNvPicPr>
            <a:picLocks noChangeAspect="1"/>
          </p:cNvPicPr>
          <p:nvPr/>
        </p:nvPicPr>
        <p:blipFill>
          <a:blip r:embed="rId2"/>
          <a:stretch>
            <a:fillRect/>
          </a:stretch>
        </p:blipFill>
        <p:spPr>
          <a:xfrm>
            <a:off x="304800" y="1655210"/>
            <a:ext cx="3706061" cy="3547579"/>
          </a:xfrm>
          <a:prstGeom prst="rect">
            <a:avLst/>
          </a:prstGeom>
        </p:spPr>
      </p:pic>
      <p:pic>
        <p:nvPicPr>
          <p:cNvPr id="6" name="Picture 5"/>
          <p:cNvPicPr>
            <a:picLocks noChangeAspect="1"/>
          </p:cNvPicPr>
          <p:nvPr/>
        </p:nvPicPr>
        <p:blipFill>
          <a:blip r:embed="rId3"/>
          <a:stretch>
            <a:fillRect/>
          </a:stretch>
        </p:blipFill>
        <p:spPr>
          <a:xfrm>
            <a:off x="4191000" y="1710247"/>
            <a:ext cx="3852353" cy="3852353"/>
          </a:xfrm>
          <a:prstGeom prst="rect">
            <a:avLst/>
          </a:prstGeom>
        </p:spPr>
      </p:pic>
      <p:sp>
        <p:nvSpPr>
          <p:cNvPr id="2" name="TextBox 1">
            <a:extLst>
              <a:ext uri="{FF2B5EF4-FFF2-40B4-BE49-F238E27FC236}">
                <a16:creationId xmlns:a16="http://schemas.microsoft.com/office/drawing/2014/main" id="{6605501B-01B8-4052-BBF7-6FCCD9D3D1CA}"/>
              </a:ext>
            </a:extLst>
          </p:cNvPr>
          <p:cNvSpPr txBox="1"/>
          <p:nvPr/>
        </p:nvSpPr>
        <p:spPr>
          <a:xfrm>
            <a:off x="2819400" y="6564868"/>
            <a:ext cx="2186817" cy="307777"/>
          </a:xfrm>
          <a:prstGeom prst="rect">
            <a:avLst/>
          </a:prstGeom>
          <a:noFill/>
        </p:spPr>
        <p:txBody>
          <a:bodyPr wrap="none" rtlCol="0">
            <a:spAutoFit/>
          </a:bodyPr>
          <a:lstStyle/>
          <a:p>
            <a:r>
              <a:rPr lang="en-US" sz="1400" dirty="0"/>
              <a:t>Source: Erik Brynjolfsson</a:t>
            </a:r>
          </a:p>
        </p:txBody>
      </p:sp>
    </p:spTree>
    <p:extLst>
      <p:ext uri="{BB962C8B-B14F-4D97-AF65-F5344CB8AC3E}">
        <p14:creationId xmlns:p14="http://schemas.microsoft.com/office/powerpoint/2010/main" val="133574538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7696200" cy="1295400"/>
          </a:xfrm>
        </p:spPr>
        <p:txBody>
          <a:bodyPr/>
          <a:lstStyle/>
          <a:p>
            <a:r>
              <a:rPr lang="en-US" sz="3200" dirty="0"/>
              <a:t>Business Applications With Unstructured Big Data</a:t>
            </a:r>
          </a:p>
        </p:txBody>
      </p:sp>
      <p:sp>
        <p:nvSpPr>
          <p:cNvPr id="3" name="Content Placeholder 2"/>
          <p:cNvSpPr>
            <a:spLocks noGrp="1"/>
          </p:cNvSpPr>
          <p:nvPr>
            <p:ph idx="1"/>
          </p:nvPr>
        </p:nvSpPr>
        <p:spPr>
          <a:xfrm>
            <a:off x="457200" y="1719263"/>
            <a:ext cx="8229600" cy="2014537"/>
          </a:xfrm>
        </p:spPr>
        <p:txBody>
          <a:bodyPr/>
          <a:lstStyle/>
          <a:p>
            <a:r>
              <a:rPr lang="en-US" dirty="0">
                <a:latin typeface="Calibri" panose="020F0502020204030204" pitchFamily="34" charset="0"/>
              </a:rPr>
              <a:t>Healthcare</a:t>
            </a:r>
          </a:p>
          <a:p>
            <a:pPr lvl="1"/>
            <a:r>
              <a:rPr lang="en-US" dirty="0">
                <a:latin typeface="Calibri" panose="020F0502020204030204" pitchFamily="34" charset="0"/>
              </a:rPr>
              <a:t>Which CHF patients will be readmitted?</a:t>
            </a:r>
          </a:p>
          <a:p>
            <a:pPr lvl="1"/>
            <a:r>
              <a:rPr lang="en-US" dirty="0">
                <a:latin typeface="Calibri" panose="020F0502020204030204" pitchFamily="34" charset="0"/>
              </a:rPr>
              <a:t>Free-form inputs (text) about lifestyle most important predictor</a:t>
            </a:r>
          </a:p>
        </p:txBody>
      </p:sp>
      <p:pic>
        <p:nvPicPr>
          <p:cNvPr id="1026" name="Picture 2" descr="Image result for heart attack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1371601"/>
            <a:ext cx="2506765" cy="167639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bwMode="auto">
          <a:xfrm>
            <a:off x="457200" y="3886199"/>
            <a:ext cx="8229600" cy="15240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kern="0" dirty="0">
                <a:latin typeface="Calibri" panose="020F0502020204030204" pitchFamily="34" charset="0"/>
              </a:rPr>
              <a:t>Electric grid failures</a:t>
            </a:r>
          </a:p>
          <a:p>
            <a:pPr lvl="1"/>
            <a:r>
              <a:rPr lang="en-US" kern="0" dirty="0">
                <a:latin typeface="Calibri" panose="020F0502020204030204" pitchFamily="34" charset="0"/>
              </a:rPr>
              <a:t>Traditional models </a:t>
            </a:r>
          </a:p>
          <a:p>
            <a:pPr lvl="1"/>
            <a:r>
              <a:rPr lang="en-US" kern="0" dirty="0">
                <a:latin typeface="Calibri" panose="020F0502020204030204" pitchFamily="34" charset="0"/>
              </a:rPr>
              <a:t>Enriching with text</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3505200"/>
            <a:ext cx="2754185" cy="22479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13CF583-4BE3-424A-9F0B-EB998FB35057}"/>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313321854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7543800" cy="1295400"/>
          </a:xfrm>
        </p:spPr>
        <p:txBody>
          <a:bodyPr/>
          <a:lstStyle/>
          <a:p>
            <a:r>
              <a:rPr lang="en-US" dirty="0"/>
              <a:t>“Told You, it’s all Fake!”</a:t>
            </a:r>
          </a:p>
        </p:txBody>
      </p:sp>
      <p:sp>
        <p:nvSpPr>
          <p:cNvPr id="4" name="Content Placeholder 3"/>
          <p:cNvSpPr>
            <a:spLocks noGrp="1"/>
          </p:cNvSpPr>
          <p:nvPr>
            <p:ph idx="1"/>
          </p:nvPr>
        </p:nvSpPr>
        <p:spPr>
          <a:xfrm>
            <a:off x="-76200" y="1447800"/>
            <a:ext cx="8229600" cy="4411662"/>
          </a:xfrm>
        </p:spPr>
        <p:txBody>
          <a:bodyPr/>
          <a:lstStyle/>
          <a:p>
            <a:pPr>
              <a:buFont typeface="+mj-lt"/>
              <a:buAutoNum type="arabicPeriod"/>
            </a:pPr>
            <a:r>
              <a:rPr lang="en-US" sz="1800" dirty="0">
                <a:latin typeface="Calibri" panose="020F0502020204030204" pitchFamily="34" charset="0"/>
                <a:cs typeface="Calibri" panose="020F0502020204030204" pitchFamily="34" charset="0"/>
              </a:rPr>
              <a:t>Easily my favorite Italian restaurant. I love the taster menu, everything is amazing on it. I suggest the carpaccio and the asparagus. Sadly it has become more widely known and becoming difficult to get a reservation for prime times.</a:t>
            </a:r>
          </a:p>
          <a:p>
            <a:pPr>
              <a:buFont typeface="+mj-lt"/>
              <a:buAutoNum type="arabicPeriod"/>
            </a:pPr>
            <a:r>
              <a:rPr lang="en-US" sz="1800" dirty="0">
                <a:latin typeface="Calibri" panose="020F0502020204030204" pitchFamily="34" charset="0"/>
                <a:cs typeface="Calibri" panose="020F0502020204030204" pitchFamily="34" charset="0"/>
              </a:rPr>
              <a:t>My family and I are huge fans of this place. The staff is super nice and the food is great. The chicken is very good and the garlic sauce is perfect. Ice cream topped with fruit is delicious too. Highly recommended!</a:t>
            </a:r>
          </a:p>
          <a:p>
            <a:pPr>
              <a:buFont typeface="+mj-lt"/>
              <a:buAutoNum type="arabicPeriod"/>
            </a:pPr>
            <a:r>
              <a:rPr lang="en-US" sz="1800" dirty="0">
                <a:latin typeface="Calibri" panose="020F0502020204030204" pitchFamily="34" charset="0"/>
                <a:cs typeface="Calibri" panose="020F0502020204030204" pitchFamily="34" charset="0"/>
              </a:rPr>
              <a:t>I come here every year during Christmas and I absolutely love the pasta! Well worth the price!</a:t>
            </a:r>
          </a:p>
          <a:p>
            <a:pPr>
              <a:buFont typeface="+mj-lt"/>
              <a:buAutoNum type="arabicPeriod"/>
            </a:pPr>
            <a:r>
              <a:rPr lang="en-US" sz="1800" dirty="0">
                <a:latin typeface="Calibri" panose="020F0502020204030204" pitchFamily="34" charset="0"/>
                <a:cs typeface="Calibri" panose="020F0502020204030204" pitchFamily="34" charset="0"/>
              </a:rPr>
              <a:t> Excellent pizza, lasagna and some of the best scallops I've had. The dessert was also extensive and fantastic.</a:t>
            </a:r>
          </a:p>
          <a:p>
            <a:pPr>
              <a:buFont typeface="+mj-lt"/>
              <a:buAutoNum type="arabicPeriod"/>
            </a:pPr>
            <a:r>
              <a:rPr lang="en-US" sz="1800" dirty="0">
                <a:latin typeface="Calibri" panose="020F0502020204030204" pitchFamily="34" charset="0"/>
                <a:cs typeface="Calibri" panose="020F0502020204030204" pitchFamily="34" charset="0"/>
              </a:rPr>
              <a:t> The food here is freaking amazing, the portions are giant. The cheese bagel was cooked to perfection and well prepared, fresh &amp; delicious! The service was fast. Our favorite spot for sure! We will be back!</a:t>
            </a:r>
          </a:p>
          <a:p>
            <a:pPr>
              <a:buFont typeface="+mj-lt"/>
              <a:buAutoNum type="arabicPeriod"/>
            </a:pPr>
            <a:r>
              <a:rPr lang="en-US" sz="1800" dirty="0">
                <a:latin typeface="Calibri" panose="020F0502020204030204" pitchFamily="34" charset="0"/>
                <a:cs typeface="Calibri" panose="020F0502020204030204" pitchFamily="34" charset="0"/>
              </a:rPr>
              <a:t>I have been a customer for about a year and a half and I have nothing but great things to say about this place. I always get the pizza, but the Italian beef was also good and I was impressed. The service was outstanding. The best service I have ever had. Highly recommended.</a:t>
            </a:r>
          </a:p>
          <a:p>
            <a:pPr marL="0" indent="0">
              <a:buNone/>
            </a:pPr>
            <a:endParaRPr lang="en-US" sz="1800" b="1"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7965488" y="76200"/>
            <a:ext cx="1254712" cy="1905000"/>
          </a:xfrm>
          <a:prstGeom prst="rect">
            <a:avLst/>
          </a:prstGeom>
        </p:spPr>
      </p:pic>
      <p:sp>
        <p:nvSpPr>
          <p:cNvPr id="6" name="Content Placeholder 3"/>
          <p:cNvSpPr txBox="1">
            <a:spLocks/>
          </p:cNvSpPr>
          <p:nvPr/>
        </p:nvSpPr>
        <p:spPr bwMode="auto">
          <a:xfrm>
            <a:off x="1600200" y="6103938"/>
            <a:ext cx="8229600" cy="906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Font typeface="Wingdings" pitchFamily="2" charset="2"/>
              <a:buNone/>
            </a:pPr>
            <a:endParaRPr lang="en-US" sz="1800" b="1" kern="0" dirty="0">
              <a:latin typeface="Calibri" panose="020F0502020204030204" pitchFamily="34" charset="0"/>
              <a:cs typeface="Calibri" panose="020F0502020204030204" pitchFamily="34" charset="0"/>
            </a:endParaRPr>
          </a:p>
          <a:p>
            <a:pPr marL="0" indent="0">
              <a:buFont typeface="Wingdings" pitchFamily="2" charset="2"/>
              <a:buNone/>
            </a:pPr>
            <a:r>
              <a:rPr lang="en-US" sz="1800" b="1" kern="0" dirty="0">
                <a:latin typeface="Calibri" panose="020F0502020204030204" pitchFamily="34" charset="0"/>
                <a:cs typeface="Calibri" panose="020F0502020204030204" pitchFamily="34" charset="0"/>
              </a:rPr>
              <a:t>1, 3 &amp; 4</a:t>
            </a:r>
            <a:r>
              <a:rPr lang="en-US" sz="1800" kern="0" dirty="0">
                <a:latin typeface="Calibri" panose="020F0502020204030204" pitchFamily="34" charset="0"/>
                <a:cs typeface="Calibri" panose="020F0502020204030204" pitchFamily="34" charset="0"/>
              </a:rPr>
              <a:t> are </a:t>
            </a:r>
            <a:r>
              <a:rPr lang="en-US" sz="1800" b="1" kern="0" dirty="0">
                <a:solidFill>
                  <a:srgbClr val="00B050"/>
                </a:solidFill>
                <a:latin typeface="Calibri" panose="020F0502020204030204" pitchFamily="34" charset="0"/>
                <a:cs typeface="Calibri" panose="020F0502020204030204" pitchFamily="34" charset="0"/>
              </a:rPr>
              <a:t>real</a:t>
            </a:r>
            <a:r>
              <a:rPr lang="en-US" sz="1800" kern="0" dirty="0">
                <a:latin typeface="Calibri" panose="020F0502020204030204" pitchFamily="34" charset="0"/>
                <a:cs typeface="Calibri" panose="020F0502020204030204" pitchFamily="34" charset="0"/>
              </a:rPr>
              <a:t>, </a:t>
            </a:r>
            <a:r>
              <a:rPr lang="en-US" sz="1800" b="1" kern="0" dirty="0">
                <a:latin typeface="Calibri" panose="020F0502020204030204" pitchFamily="34" charset="0"/>
                <a:cs typeface="Calibri" panose="020F0502020204030204" pitchFamily="34" charset="0"/>
              </a:rPr>
              <a:t>2, 5</a:t>
            </a:r>
            <a:r>
              <a:rPr lang="en-US" sz="1800" kern="0" dirty="0">
                <a:latin typeface="Calibri" panose="020F0502020204030204" pitchFamily="34" charset="0"/>
                <a:cs typeface="Calibri" panose="020F0502020204030204" pitchFamily="34" charset="0"/>
              </a:rPr>
              <a:t> and </a:t>
            </a:r>
            <a:r>
              <a:rPr lang="en-US" sz="1800" b="1" kern="0" dirty="0">
                <a:latin typeface="Calibri" panose="020F0502020204030204" pitchFamily="34" charset="0"/>
                <a:cs typeface="Calibri" panose="020F0502020204030204" pitchFamily="34" charset="0"/>
              </a:rPr>
              <a:t>6</a:t>
            </a:r>
            <a:r>
              <a:rPr lang="en-US" sz="1800" kern="0" dirty="0">
                <a:latin typeface="Calibri" panose="020F0502020204030204" pitchFamily="34" charset="0"/>
                <a:cs typeface="Calibri" panose="020F0502020204030204" pitchFamily="34" charset="0"/>
              </a:rPr>
              <a:t> are </a:t>
            </a:r>
            <a:r>
              <a:rPr lang="en-US" sz="1800" b="1" kern="0" dirty="0">
                <a:solidFill>
                  <a:srgbClr val="FF0000"/>
                </a:solidFill>
                <a:latin typeface="Calibri" panose="020F0502020204030204" pitchFamily="34" charset="0"/>
                <a:cs typeface="Calibri" panose="020F0502020204030204" pitchFamily="34" charset="0"/>
              </a:rPr>
              <a:t>fake</a:t>
            </a:r>
          </a:p>
          <a:p>
            <a:endParaRPr lang="en-US" sz="1800" kern="0" dirty="0">
              <a:latin typeface="Calibri" panose="020F0502020204030204" pitchFamily="34" charset="0"/>
              <a:cs typeface="Calibri" panose="020F0502020204030204" pitchFamily="34" charset="0"/>
            </a:endParaRPr>
          </a:p>
        </p:txBody>
      </p:sp>
      <p:sp>
        <p:nvSpPr>
          <p:cNvPr id="7" name="Content Placeholder 3"/>
          <p:cNvSpPr txBox="1">
            <a:spLocks/>
          </p:cNvSpPr>
          <p:nvPr/>
        </p:nvSpPr>
        <p:spPr bwMode="auto">
          <a:xfrm>
            <a:off x="76200" y="990600"/>
            <a:ext cx="8229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None/>
            </a:pPr>
            <a:r>
              <a:rPr lang="en-US" sz="1800" kern="0" dirty="0">
                <a:latin typeface="Calibri" panose="020F0502020204030204" pitchFamily="34" charset="0"/>
                <a:cs typeface="Calibri" panose="020F0502020204030204" pitchFamily="34" charset="0"/>
              </a:rPr>
              <a:t>	</a:t>
            </a:r>
            <a:r>
              <a:rPr lang="en-US" sz="2400" kern="0" dirty="0">
                <a:latin typeface="Calibri" panose="020F0502020204030204" pitchFamily="34" charset="0"/>
                <a:cs typeface="Calibri" panose="020F0502020204030204" pitchFamily="34" charset="0"/>
              </a:rPr>
              <a:t>When machine learning generates (fake) reviews</a:t>
            </a:r>
          </a:p>
        </p:txBody>
      </p:sp>
    </p:spTree>
    <p:extLst>
      <p:ext uri="{BB962C8B-B14F-4D97-AF65-F5344CB8AC3E}">
        <p14:creationId xmlns:p14="http://schemas.microsoft.com/office/powerpoint/2010/main" val="2063162497"/>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1295400"/>
          </a:xfrm>
        </p:spPr>
        <p:txBody>
          <a:bodyPr/>
          <a:lstStyle/>
          <a:p>
            <a:r>
              <a:rPr lang="en-US" sz="2400" dirty="0"/>
              <a:t>But Machine Learning &amp; Artificial Intelligence can Far Exceed Human Performance</a:t>
            </a:r>
          </a:p>
        </p:txBody>
      </p:sp>
      <p:sp>
        <p:nvSpPr>
          <p:cNvPr id="3" name="Content Placeholder 2"/>
          <p:cNvSpPr>
            <a:spLocks noGrp="1"/>
          </p:cNvSpPr>
          <p:nvPr>
            <p:ph idx="1"/>
          </p:nvPr>
        </p:nvSpPr>
        <p:spPr>
          <a:xfrm>
            <a:off x="457200" y="1371600"/>
            <a:ext cx="8229600" cy="4411662"/>
          </a:xfrm>
        </p:spPr>
        <p:txBody>
          <a:bodyPr/>
          <a:lstStyle/>
          <a:p>
            <a:r>
              <a:rPr lang="en-US" sz="2000" dirty="0">
                <a:latin typeface="Calibri" panose="020F0502020204030204" pitchFamily="34" charset="0"/>
                <a:cs typeface="Calibri" panose="020F0502020204030204" pitchFamily="34" charset="0"/>
              </a:rPr>
              <a:t>Harley Davidson dealership in NYC selling 1-2 per week</a:t>
            </a:r>
          </a:p>
          <a:p>
            <a:r>
              <a:rPr lang="en-US" sz="2000" dirty="0">
                <a:latin typeface="Calibri" panose="020F0502020204030204" pitchFamily="34" charset="0"/>
                <a:cs typeface="Calibri" panose="020F0502020204030204" pitchFamily="34" charset="0"/>
              </a:rPr>
              <a:t>Chance encounter with CEO of an AI company</a:t>
            </a:r>
          </a:p>
          <a:p>
            <a:r>
              <a:rPr lang="en-US" sz="2000" dirty="0">
                <a:latin typeface="Calibri" panose="020F0502020204030204" pitchFamily="34" charset="0"/>
                <a:cs typeface="Calibri" panose="020F0502020204030204" pitchFamily="34" charset="0"/>
              </a:rPr>
              <a:t>AI driven marketing platform</a:t>
            </a:r>
          </a:p>
          <a:p>
            <a:r>
              <a:rPr lang="en-US" sz="2000" dirty="0">
                <a:latin typeface="Calibri" panose="020F0502020204030204" pitchFamily="34" charset="0"/>
                <a:cs typeface="Calibri" panose="020F0502020204030204" pitchFamily="34" charset="0"/>
              </a:rPr>
              <a:t>Measures, optimizes campaigns across digital channels</a:t>
            </a:r>
          </a:p>
          <a:p>
            <a:r>
              <a:rPr lang="en-US" sz="2000" dirty="0">
                <a:latin typeface="Calibri" panose="020F0502020204030204" pitchFamily="34" charset="0"/>
                <a:cs typeface="Calibri" panose="020F0502020204030204" pitchFamily="34" charset="0"/>
              </a:rPr>
              <a:t>Sold 15 in first weekend of deployment</a:t>
            </a:r>
          </a:p>
          <a:p>
            <a:r>
              <a:rPr lang="en-US" sz="2000" dirty="0">
                <a:latin typeface="Calibri" panose="020F0502020204030204" pitchFamily="34" charset="0"/>
                <a:cs typeface="Calibri" panose="020F0502020204030204" pitchFamily="34" charset="0"/>
              </a:rPr>
              <a:t>From 1 lead/day </a:t>
            </a:r>
            <a:r>
              <a:rPr lang="en-US" sz="2000" dirty="0">
                <a:latin typeface="Calibri" panose="020F0502020204030204" pitchFamily="34" charset="0"/>
                <a:cs typeface="Calibri" panose="020F0502020204030204" pitchFamily="34" charset="0"/>
                <a:sym typeface="Wingdings" panose="05000000000000000000" pitchFamily="2" charset="2"/>
              </a:rPr>
              <a:t> 40, new call center set up</a:t>
            </a:r>
          </a:p>
          <a:p>
            <a:r>
              <a:rPr lang="en-US" sz="2000" dirty="0">
                <a:latin typeface="Calibri" panose="020F0502020204030204" pitchFamily="34" charset="0"/>
                <a:cs typeface="Calibri" panose="020F0502020204030204" pitchFamily="34" charset="0"/>
                <a:sym typeface="Wingdings" panose="05000000000000000000" pitchFamily="2" charset="2"/>
              </a:rPr>
              <a:t>15% “lookalikes” </a:t>
            </a:r>
          </a:p>
          <a:p>
            <a:r>
              <a:rPr lang="en-US" sz="2000" dirty="0">
                <a:latin typeface="Calibri" panose="020F0502020204030204" pitchFamily="34" charset="0"/>
                <a:cs typeface="Calibri" panose="020F0502020204030204" pitchFamily="34" charset="0"/>
                <a:sym typeface="Wingdings" panose="05000000000000000000" pitchFamily="2" charset="2"/>
              </a:rPr>
              <a:t>Month 3: Leads </a:t>
            </a:r>
            <a:r>
              <a:rPr lang="en-US" sz="2000" b="1" dirty="0">
                <a:latin typeface="Calibri" panose="020F0502020204030204" pitchFamily="34" charset="0"/>
                <a:cs typeface="Calibri" panose="020F0502020204030204" pitchFamily="34" charset="0"/>
                <a:sym typeface="Wingdings" panose="05000000000000000000" pitchFamily="2" charset="2"/>
              </a:rPr>
              <a:t>↑</a:t>
            </a:r>
            <a:r>
              <a:rPr lang="en-US" sz="2000" dirty="0">
                <a:latin typeface="Calibri" panose="020F0502020204030204" pitchFamily="34" charset="0"/>
                <a:cs typeface="Calibri" panose="020F0502020204030204" pitchFamily="34" charset="0"/>
                <a:sym typeface="Wingdings" panose="05000000000000000000" pitchFamily="2" charset="2"/>
              </a:rPr>
              <a:t> 2930%, 50% lookalikes</a:t>
            </a:r>
          </a:p>
          <a:p>
            <a:r>
              <a:rPr lang="en-US" sz="2000" dirty="0">
                <a:latin typeface="Calibri" panose="020F0502020204030204" pitchFamily="34" charset="0"/>
                <a:cs typeface="Calibri" panose="020F0502020204030204" pitchFamily="34" charset="0"/>
                <a:sym typeface="Wingdings" panose="05000000000000000000" pitchFamily="2" charset="2"/>
              </a:rPr>
              <a:t>Redefining “potential customers”</a:t>
            </a:r>
          </a:p>
          <a:p>
            <a:r>
              <a:rPr lang="en-US" sz="2000" dirty="0">
                <a:latin typeface="Calibri" panose="020F0502020204030204" pitchFamily="34" charset="0"/>
                <a:cs typeface="Calibri" panose="020F0502020204030204" pitchFamily="34" charset="0"/>
                <a:sym typeface="Wingdings" panose="05000000000000000000" pitchFamily="2" charset="2"/>
              </a:rPr>
              <a:t>How does the AI based program do it?</a:t>
            </a:r>
          </a:p>
        </p:txBody>
      </p:sp>
      <p:sp>
        <p:nvSpPr>
          <p:cNvPr id="4" name="TextBox 3"/>
          <p:cNvSpPr txBox="1"/>
          <p:nvPr/>
        </p:nvSpPr>
        <p:spPr>
          <a:xfrm>
            <a:off x="3128347" y="6477000"/>
            <a:ext cx="1672253" cy="369332"/>
          </a:xfrm>
          <a:prstGeom prst="rect">
            <a:avLst/>
          </a:prstGeom>
          <a:noFill/>
        </p:spPr>
        <p:txBody>
          <a:bodyPr wrap="none" rtlCol="0">
            <a:spAutoFit/>
          </a:bodyPr>
          <a:lstStyle/>
          <a:p>
            <a:r>
              <a:rPr lang="en-US" dirty="0"/>
              <a:t>Source: HBSP</a:t>
            </a:r>
          </a:p>
        </p:txBody>
      </p:sp>
      <p:pic>
        <p:nvPicPr>
          <p:cNvPr id="3074" name="Picture 2" descr="Image result for harley davids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6142" y="1580660"/>
            <a:ext cx="2401658" cy="200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29958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543800" cy="1295400"/>
          </a:xfrm>
        </p:spPr>
        <p:txBody>
          <a:bodyPr/>
          <a:lstStyle/>
          <a:p>
            <a:r>
              <a:rPr lang="en-US" sz="2800" dirty="0"/>
              <a:t>Text Analytics in Pharma: </a:t>
            </a:r>
            <a:br>
              <a:rPr lang="en-US" sz="2800" dirty="0"/>
            </a:br>
            <a:r>
              <a:rPr lang="en-US" sz="2800" dirty="0"/>
              <a:t>Help Overturn Eroom’s Law?</a:t>
            </a:r>
          </a:p>
        </p:txBody>
      </p:sp>
      <p:sp>
        <p:nvSpPr>
          <p:cNvPr id="5" name="Content Placeholder 4"/>
          <p:cNvSpPr>
            <a:spLocks noGrp="1"/>
          </p:cNvSpPr>
          <p:nvPr>
            <p:ph idx="1"/>
          </p:nvPr>
        </p:nvSpPr>
        <p:spPr>
          <a:xfrm>
            <a:off x="304800" y="2310753"/>
            <a:ext cx="8229600" cy="5004447"/>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Biosciences: 10,000 new publications uploaded on a daily basis</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Must correlate, assimilate and connect massive amounts of data</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Make connections between data and generate hypotheses using criteria set by the scientist</a:t>
            </a:r>
          </a:p>
          <a:p>
            <a:pPr marL="285750" indent="-285750">
              <a:buFont typeface="Arial" panose="020B0604020202020204" pitchFamily="34" charset="0"/>
              <a:buChar char="•"/>
            </a:pPr>
            <a:r>
              <a:rPr lang="en-US" sz="2400" dirty="0">
                <a:solidFill>
                  <a:srgbClr val="333333"/>
                </a:solidFill>
                <a:latin typeface="Calibri" panose="020F0502020204030204" pitchFamily="34" charset="0"/>
                <a:cs typeface="Calibri" panose="020F0502020204030204" pitchFamily="34" charset="0"/>
              </a:rPr>
              <a:t>E.g., 200 hypotheses for </a:t>
            </a:r>
            <a:r>
              <a:rPr lang="en-US" sz="2400" dirty="0">
                <a:latin typeface="Calibri" panose="020F0502020204030204" pitchFamily="34" charset="0"/>
                <a:cs typeface="Calibri" panose="020F0502020204030204" pitchFamily="34" charset="0"/>
              </a:rPr>
              <a:t>Amyotrophic Lateral Sclerosis by BenevolentAI</a:t>
            </a:r>
            <a:endParaRPr lang="en-US" sz="2400" dirty="0">
              <a:solidFill>
                <a:srgbClr val="333333"/>
              </a:solidFill>
              <a:latin typeface="Calibri" panose="020F0502020204030204" pitchFamily="34" charset="0"/>
              <a:cs typeface="Calibri" panose="020F0502020204030204" pitchFamily="34" charset="0"/>
            </a:endParaRPr>
          </a:p>
          <a:p>
            <a:endParaRPr lang="en-US" sz="2800" dirty="0">
              <a:solidFill>
                <a:srgbClr val="333333"/>
              </a:solidFill>
              <a:latin typeface="Calibri" panose="020F0502020204030204" pitchFamily="34" charset="0"/>
              <a:cs typeface="Calibri" panose="020F0502020204030204" pitchFamily="34" charset="0"/>
            </a:endParaRPr>
          </a:p>
          <a:p>
            <a:endParaRPr lang="en-US" sz="3600" dirty="0">
              <a:solidFill>
                <a:srgbClr val="333333"/>
              </a:solidFill>
              <a:latin typeface="Calibri" panose="020F0502020204030204" pitchFamily="34" charset="0"/>
              <a:cs typeface="Calibri" panose="020F0502020204030204" pitchFamily="34" charset="0"/>
            </a:endParaRPr>
          </a:p>
          <a:p>
            <a:endParaRPr lang="en-US" dirty="0">
              <a:solidFill>
                <a:srgbClr val="333333"/>
              </a:solidFill>
              <a:latin typeface="Muli"/>
            </a:endParaRPr>
          </a:p>
        </p:txBody>
      </p:sp>
      <p:pic>
        <p:nvPicPr>
          <p:cNvPr id="6" name="Picture 5"/>
          <p:cNvPicPr>
            <a:picLocks noChangeAspect="1"/>
          </p:cNvPicPr>
          <p:nvPr/>
        </p:nvPicPr>
        <p:blipFill>
          <a:blip r:embed="rId2"/>
          <a:stretch>
            <a:fillRect/>
          </a:stretch>
        </p:blipFill>
        <p:spPr>
          <a:xfrm>
            <a:off x="5638800" y="0"/>
            <a:ext cx="3505200" cy="2320109"/>
          </a:xfrm>
          <a:prstGeom prst="rect">
            <a:avLst/>
          </a:prstGeom>
        </p:spPr>
      </p:pic>
    </p:spTree>
    <p:extLst>
      <p:ext uri="{BB962C8B-B14F-4D97-AF65-F5344CB8AC3E}">
        <p14:creationId xmlns:p14="http://schemas.microsoft.com/office/powerpoint/2010/main" val="2628173451"/>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381000"/>
            <a:ext cx="8229600" cy="1295400"/>
          </a:xfrm>
        </p:spPr>
        <p:txBody>
          <a:bodyPr/>
          <a:lstStyle/>
          <a:p>
            <a:r>
              <a:rPr lang="en-US" sz="2800" dirty="0"/>
              <a:t>The Connection to Business: The Long Tail*</a:t>
            </a:r>
          </a:p>
        </p:txBody>
      </p:sp>
      <p:pic>
        <p:nvPicPr>
          <p:cNvPr id="9218" name="Picture 2" descr="http://downloads.clipart.com/25858682.gif?t=1284282094&amp;h=cc3985043855cbee6973955098d25fac&amp;u=anitesh"/>
          <p:cNvPicPr>
            <a:picLocks noChangeAspect="1" noChangeArrowheads="1"/>
          </p:cNvPicPr>
          <p:nvPr/>
        </p:nvPicPr>
        <p:blipFill>
          <a:blip r:embed="rId2" cstate="print"/>
          <a:srcRect/>
          <a:stretch>
            <a:fillRect/>
          </a:stretch>
        </p:blipFill>
        <p:spPr bwMode="auto">
          <a:xfrm>
            <a:off x="7543800" y="0"/>
            <a:ext cx="1612595" cy="2362200"/>
          </a:xfrm>
          <a:prstGeom prst="rect">
            <a:avLst/>
          </a:prstGeom>
          <a:noFill/>
        </p:spPr>
      </p:pic>
      <p:sp>
        <p:nvSpPr>
          <p:cNvPr id="7" name="TextBox 6"/>
          <p:cNvSpPr txBox="1"/>
          <p:nvPr/>
        </p:nvSpPr>
        <p:spPr>
          <a:xfrm>
            <a:off x="1600200" y="6367046"/>
            <a:ext cx="5019195" cy="338554"/>
          </a:xfrm>
          <a:prstGeom prst="rect">
            <a:avLst/>
          </a:prstGeom>
          <a:noFill/>
        </p:spPr>
        <p:txBody>
          <a:bodyPr wrap="none" rtlCol="0">
            <a:spAutoFit/>
          </a:bodyPr>
          <a:lstStyle/>
          <a:p>
            <a:r>
              <a:rPr lang="en-US" sz="1600" dirty="0"/>
              <a:t>Source: Brynjolfsson, Hu and Smith; *Chris Anderson</a:t>
            </a:r>
          </a:p>
        </p:txBody>
      </p:sp>
      <p:pic>
        <p:nvPicPr>
          <p:cNvPr id="8" name="Picture 7" descr="long tail diagram.jpg"/>
          <p:cNvPicPr>
            <a:picLocks noChangeAspect="1"/>
          </p:cNvPicPr>
          <p:nvPr/>
        </p:nvPicPr>
        <p:blipFill>
          <a:blip r:embed="rId3" cstate="print"/>
          <a:stretch>
            <a:fillRect/>
          </a:stretch>
        </p:blipFill>
        <p:spPr>
          <a:xfrm>
            <a:off x="533400" y="917972"/>
            <a:ext cx="7010400" cy="3806428"/>
          </a:xfrm>
          <a:prstGeom prst="rect">
            <a:avLst/>
          </a:prstGeom>
        </p:spPr>
      </p:pic>
      <p:sp>
        <p:nvSpPr>
          <p:cNvPr id="9" name="TextBox 8"/>
          <p:cNvSpPr txBox="1"/>
          <p:nvPr/>
        </p:nvSpPr>
        <p:spPr>
          <a:xfrm rot="16200000">
            <a:off x="-253858" y="3175966"/>
            <a:ext cx="1183337" cy="523220"/>
          </a:xfrm>
          <a:prstGeom prst="rect">
            <a:avLst/>
          </a:prstGeom>
          <a:noFill/>
        </p:spPr>
        <p:txBody>
          <a:bodyPr wrap="none" rtlCol="0">
            <a:spAutoFit/>
          </a:bodyPr>
          <a:lstStyle/>
          <a:p>
            <a:r>
              <a:rPr lang="en-US" sz="2800" dirty="0"/>
              <a:t>Sales </a:t>
            </a:r>
          </a:p>
        </p:txBody>
      </p:sp>
      <p:sp>
        <p:nvSpPr>
          <p:cNvPr id="10" name="TextBox 9"/>
          <p:cNvSpPr txBox="1"/>
          <p:nvPr/>
        </p:nvSpPr>
        <p:spPr>
          <a:xfrm>
            <a:off x="685801" y="4648200"/>
            <a:ext cx="6857999" cy="461665"/>
          </a:xfrm>
          <a:prstGeom prst="rect">
            <a:avLst/>
          </a:prstGeom>
          <a:noFill/>
        </p:spPr>
        <p:txBody>
          <a:bodyPr wrap="square" rtlCol="0">
            <a:spAutoFit/>
          </a:bodyPr>
          <a:lstStyle/>
          <a:p>
            <a:r>
              <a:rPr lang="en-US" sz="2400" dirty="0"/>
              <a:t>High                       Popularity                       Low                   </a:t>
            </a:r>
          </a:p>
        </p:txBody>
      </p:sp>
      <p:cxnSp>
        <p:nvCxnSpPr>
          <p:cNvPr id="12" name="Straight Arrow Connector 11"/>
          <p:cNvCxnSpPr/>
          <p:nvPr/>
        </p:nvCxnSpPr>
        <p:spPr>
          <a:xfrm rot="5400000" flipH="1" flipV="1">
            <a:off x="76200" y="2513806"/>
            <a:ext cx="6096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762000" y="5181600"/>
            <a:ext cx="6299994" cy="646331"/>
          </a:xfrm>
          <a:prstGeom prst="rect">
            <a:avLst/>
          </a:prstGeom>
          <a:noFill/>
        </p:spPr>
        <p:txBody>
          <a:bodyPr wrap="none" rtlCol="0">
            <a:spAutoFit/>
          </a:bodyPr>
          <a:lstStyle/>
          <a:p>
            <a:pPr>
              <a:buFont typeface="Arial" pitchFamily="34" charset="0"/>
              <a:buChar char="•"/>
            </a:pPr>
            <a:r>
              <a:rPr lang="en-US" dirty="0"/>
              <a:t> </a:t>
            </a:r>
            <a:r>
              <a:rPr lang="en-US" dirty="0">
                <a:latin typeface="Calibri" pitchFamily="34" charset="0"/>
              </a:rPr>
              <a:t>Customer preferences are diverse</a:t>
            </a:r>
          </a:p>
          <a:p>
            <a:pPr>
              <a:buFont typeface="Arial" pitchFamily="34" charset="0"/>
              <a:buChar char="•"/>
            </a:pPr>
            <a:r>
              <a:rPr lang="en-US" dirty="0">
                <a:latin typeface="Calibri" pitchFamily="34" charset="0"/>
              </a:rPr>
              <a:t>  What is the role of recommender systems and word-of-mouth?</a:t>
            </a:r>
          </a:p>
        </p:txBody>
      </p:sp>
      <p:sp>
        <p:nvSpPr>
          <p:cNvPr id="14" name="TextBox 13"/>
          <p:cNvSpPr txBox="1"/>
          <p:nvPr/>
        </p:nvSpPr>
        <p:spPr>
          <a:xfrm>
            <a:off x="1295400" y="2971800"/>
            <a:ext cx="2322111" cy="369332"/>
          </a:xfrm>
          <a:prstGeom prst="rect">
            <a:avLst/>
          </a:prstGeom>
          <a:noFill/>
        </p:spPr>
        <p:txBody>
          <a:bodyPr wrap="none" rtlCol="0">
            <a:spAutoFit/>
          </a:bodyPr>
          <a:lstStyle/>
          <a:p>
            <a:r>
              <a:rPr lang="en-US" dirty="0"/>
              <a:t>Effect of the Internet </a:t>
            </a:r>
          </a:p>
        </p:txBody>
      </p:sp>
      <p:cxnSp>
        <p:nvCxnSpPr>
          <p:cNvPr id="16" name="Straight Arrow Connector 15"/>
          <p:cNvCxnSpPr/>
          <p:nvPr/>
        </p:nvCxnSpPr>
        <p:spPr>
          <a:xfrm rot="5400000">
            <a:off x="952500" y="3695700"/>
            <a:ext cx="1066800" cy="3810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00803274"/>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par>
                                <p:cTn id="27" presetID="3" presetClass="entr" presetSubtype="1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44000" cy="5143500"/>
          </a:xfrm>
          <a:prstGeom prst="rect">
            <a:avLst/>
          </a:prstGeom>
        </p:spPr>
      </p:pic>
      <p:sp>
        <p:nvSpPr>
          <p:cNvPr id="4" name="TextBox 3"/>
          <p:cNvSpPr txBox="1"/>
          <p:nvPr/>
        </p:nvSpPr>
        <p:spPr>
          <a:xfrm>
            <a:off x="2209800" y="6564868"/>
            <a:ext cx="3825406" cy="338554"/>
          </a:xfrm>
          <a:prstGeom prst="rect">
            <a:avLst/>
          </a:prstGeom>
          <a:noFill/>
        </p:spPr>
        <p:txBody>
          <a:bodyPr wrap="none" rtlCol="0">
            <a:spAutoFit/>
          </a:bodyPr>
          <a:lstStyle/>
          <a:p>
            <a:r>
              <a:rPr lang="en-US" sz="1600" dirty="0"/>
              <a:t>*Students in UT Austin’s MSBA program</a:t>
            </a:r>
          </a:p>
        </p:txBody>
      </p:sp>
    </p:spTree>
    <p:extLst>
      <p:ext uri="{BB962C8B-B14F-4D97-AF65-F5344CB8AC3E}">
        <p14:creationId xmlns:p14="http://schemas.microsoft.com/office/powerpoint/2010/main" val="3047582843"/>
      </p:ext>
    </p:extLst>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5143500"/>
          </a:xfrm>
          <a:prstGeom prst="rect">
            <a:avLst/>
          </a:prstGeom>
        </p:spPr>
      </p:pic>
    </p:spTree>
    <p:extLst>
      <p:ext uri="{BB962C8B-B14F-4D97-AF65-F5344CB8AC3E}">
        <p14:creationId xmlns:p14="http://schemas.microsoft.com/office/powerpoint/2010/main" val="175055759"/>
      </p:ext>
    </p:extLst>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5143500"/>
          </a:xfrm>
          <a:prstGeom prst="rect">
            <a:avLst/>
          </a:prstGeom>
        </p:spPr>
      </p:pic>
    </p:spTree>
    <p:extLst>
      <p:ext uri="{BB962C8B-B14F-4D97-AF65-F5344CB8AC3E}">
        <p14:creationId xmlns:p14="http://schemas.microsoft.com/office/powerpoint/2010/main" val="4114697635"/>
      </p:ext>
    </p:extLst>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Serious Analytics Course, But What is the Connection to Business?</a:t>
            </a:r>
          </a:p>
        </p:txBody>
      </p:sp>
      <p:sp>
        <p:nvSpPr>
          <p:cNvPr id="3" name="Content Placeholder 2"/>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Which brands do people compare with entry level Mercedes cars?</a:t>
            </a:r>
          </a:p>
          <a:p>
            <a:r>
              <a:rPr lang="en-US" sz="2000" dirty="0">
                <a:latin typeface="Calibri" panose="020F0502020204030204" pitchFamily="34" charset="0"/>
                <a:cs typeface="Calibri" panose="020F0502020204030204" pitchFamily="34" charset="0"/>
              </a:rPr>
              <a:t>How can we predict which brands and models customers will switch from to, say, a Tesla?</a:t>
            </a:r>
          </a:p>
          <a:p>
            <a:r>
              <a:rPr lang="en-US" sz="2000" dirty="0">
                <a:latin typeface="Calibri" panose="020F0502020204030204" pitchFamily="34" charset="0"/>
                <a:cs typeface="Calibri" panose="020F0502020204030204" pitchFamily="34" charset="0"/>
              </a:rPr>
              <a:t>How can we recommend products that meet specific customer requirements?</a:t>
            </a:r>
          </a:p>
          <a:p>
            <a:r>
              <a:rPr lang="en-US" sz="2000" dirty="0">
                <a:latin typeface="Calibri" panose="020F0502020204030204" pitchFamily="34" charset="0"/>
                <a:cs typeface="Calibri" panose="020F0502020204030204" pitchFamily="34" charset="0"/>
              </a:rPr>
              <a:t>How can we predict the sales of a new product that is yet to be released?</a:t>
            </a:r>
          </a:p>
          <a:p>
            <a:r>
              <a:rPr lang="en-US" sz="2000" dirty="0">
                <a:latin typeface="Calibri" panose="020F0502020204030204" pitchFamily="34" charset="0"/>
                <a:cs typeface="Calibri" panose="020F0502020204030204" pitchFamily="34" charset="0"/>
              </a:rPr>
              <a:t>How does Netflix figure out what will be a hit series?</a:t>
            </a:r>
          </a:p>
          <a:p>
            <a:r>
              <a:rPr lang="en-US" sz="2000" dirty="0">
                <a:latin typeface="Calibri" panose="020F0502020204030204" pitchFamily="34" charset="0"/>
                <a:cs typeface="Calibri" panose="020F0502020204030204" pitchFamily="34" charset="0"/>
              </a:rPr>
              <a:t>How does Airbnb predict which images and descriptions get a property rented faster? </a:t>
            </a:r>
          </a:p>
          <a:p>
            <a:r>
              <a:rPr lang="en-US" sz="2000" dirty="0">
                <a:latin typeface="Calibri" panose="020F0502020204030204" pitchFamily="34" charset="0"/>
                <a:cs typeface="Calibri" panose="020F0502020204030204" pitchFamily="34" charset="0"/>
              </a:rPr>
              <a:t>How can we discover new side effects of a prescription drug?</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Yes, it connects to business, ……</a:t>
            </a:r>
          </a:p>
        </p:txBody>
      </p:sp>
      <p:sp>
        <p:nvSpPr>
          <p:cNvPr id="5" name="TextBox 4">
            <a:extLst>
              <a:ext uri="{FF2B5EF4-FFF2-40B4-BE49-F238E27FC236}">
                <a16:creationId xmlns:a16="http://schemas.microsoft.com/office/drawing/2014/main" id="{27A71963-DDEE-4EBE-B6F2-4E5450CC06E7}"/>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2537333112"/>
      </p:ext>
    </p:extLst>
  </p:cSld>
  <p:clrMapOvr>
    <a:masterClrMapping/>
  </p:clrMapOvr>
  <p:transition>
    <p:pull dir="l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7543800" cy="1295400"/>
          </a:xfrm>
        </p:spPr>
        <p:txBody>
          <a:bodyPr/>
          <a:lstStyle/>
          <a:p>
            <a:r>
              <a:rPr lang="en-US" sz="3200" dirty="0"/>
              <a:t>Pros &amp; Cons of Online Social Data </a:t>
            </a:r>
          </a:p>
        </p:txBody>
      </p:sp>
      <p:graphicFrame>
        <p:nvGraphicFramePr>
          <p:cNvPr id="4" name="Table 3"/>
          <p:cNvGraphicFramePr>
            <a:graphicFrameLocks noGrp="1"/>
          </p:cNvGraphicFramePr>
          <p:nvPr>
            <p:extLst>
              <p:ext uri="{D42A27DB-BD31-4B8C-83A1-F6EECF244321}">
                <p14:modId xmlns:p14="http://schemas.microsoft.com/office/powerpoint/2010/main" val="2510127479"/>
              </p:ext>
            </p:extLst>
          </p:nvPr>
        </p:nvGraphicFramePr>
        <p:xfrm>
          <a:off x="457200" y="1905000"/>
          <a:ext cx="7620000" cy="184404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r>
                        <a:rPr lang="en-US" dirty="0"/>
                        <a:t>Pros (relative to a survey)</a:t>
                      </a:r>
                    </a:p>
                  </a:txBody>
                  <a:tcPr/>
                </a:tc>
                <a:tc>
                  <a:txBody>
                    <a:bodyPr/>
                    <a:lstStyle/>
                    <a:p>
                      <a:r>
                        <a:rPr lang="en-US" dirty="0"/>
                        <a:t>Cons</a:t>
                      </a:r>
                    </a:p>
                  </a:txBody>
                  <a:tcPr/>
                </a:tc>
                <a:tc>
                  <a:txBody>
                    <a:bodyPr/>
                    <a:lstStyle/>
                    <a:p>
                      <a:r>
                        <a:rPr lang="en-US" dirty="0"/>
                        <a:t>Mitigation?</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1854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18542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17611717"/>
                  </a:ext>
                </a:extLst>
              </a:tr>
            </a:tbl>
          </a:graphicData>
        </a:graphic>
      </p:graphicFrame>
      <p:pic>
        <p:nvPicPr>
          <p:cNvPr id="5" name="Picture 2" descr="Image result for clipart big da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032" y="304800"/>
            <a:ext cx="2080768" cy="1371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0251CFE-8B06-476D-8139-E7E803482EE6}"/>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3162450370"/>
      </p:ext>
    </p:extLst>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1295400"/>
          </a:xfrm>
        </p:spPr>
        <p:txBody>
          <a:bodyPr/>
          <a:lstStyle/>
          <a:p>
            <a:r>
              <a:rPr lang="en-US" sz="2800" dirty="0"/>
              <a:t>User Generated Content Analytics</a:t>
            </a:r>
            <a:endParaRPr lang="en-US" sz="3200" b="0" dirty="0"/>
          </a:p>
        </p:txBody>
      </p:sp>
      <p:sp>
        <p:nvSpPr>
          <p:cNvPr id="4" name="Content Placeholder 3"/>
          <p:cNvSpPr>
            <a:spLocks noGrp="1"/>
          </p:cNvSpPr>
          <p:nvPr>
            <p:ph idx="1"/>
          </p:nvPr>
        </p:nvSpPr>
        <p:spPr>
          <a:xfrm>
            <a:off x="152400" y="1455738"/>
            <a:ext cx="8229600" cy="4411662"/>
          </a:xfrm>
        </p:spPr>
        <p:txBody>
          <a:bodyPr/>
          <a:lstStyle/>
          <a:p>
            <a:r>
              <a:rPr lang="en-US" sz="2400" dirty="0">
                <a:latin typeface="Calibri" panose="020F0502020204030204" pitchFamily="34" charset="0"/>
              </a:rPr>
              <a:t>User Generated Content (UGC) = unstructured data           (text, images, audio, video), structured data is numeric</a:t>
            </a:r>
          </a:p>
          <a:p>
            <a:endParaRPr lang="en-US" sz="2400" dirty="0">
              <a:latin typeface="Calibri" panose="020F0502020204030204" pitchFamily="34" charset="0"/>
            </a:endParaRPr>
          </a:p>
          <a:p>
            <a:r>
              <a:rPr lang="en-US" sz="2400" dirty="0">
                <a:latin typeface="Calibri" panose="020F0502020204030204" pitchFamily="34" charset="0"/>
              </a:rPr>
              <a:t>Two sources of UGC</a:t>
            </a:r>
          </a:p>
          <a:p>
            <a:pPr lvl="1"/>
            <a:r>
              <a:rPr lang="en-US" sz="2000" dirty="0">
                <a:latin typeface="Calibri" panose="020F0502020204030204" pitchFamily="34" charset="0"/>
              </a:rPr>
              <a:t>External: Social media, public documents (e.g., shareholder reports)</a:t>
            </a:r>
          </a:p>
          <a:p>
            <a:pPr lvl="1"/>
            <a:r>
              <a:rPr lang="en-US" sz="2000" dirty="0">
                <a:latin typeface="Calibri" panose="020F0502020204030204" pitchFamily="34" charset="0"/>
              </a:rPr>
              <a:t>Internal: HR evaluations, contracts, vendor reports, customer conversations, maintenance reports, medical reports, etc.</a:t>
            </a:r>
          </a:p>
          <a:p>
            <a:endParaRPr lang="en-US" sz="2400" dirty="0">
              <a:latin typeface="Calibri" panose="020F0502020204030204" pitchFamily="34" charset="0"/>
            </a:endParaRPr>
          </a:p>
        </p:txBody>
      </p:sp>
      <p:pic>
        <p:nvPicPr>
          <p:cNvPr id="6" name="Picture 2" descr="Image result for clipart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25" y="79115"/>
            <a:ext cx="1679575" cy="12924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38F7CD-9CA0-4FD3-A307-98F037FE3BFB}"/>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1475690933"/>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229600" cy="1143000"/>
          </a:xfrm>
        </p:spPr>
        <p:txBody>
          <a:bodyPr/>
          <a:lstStyle/>
          <a:p>
            <a:r>
              <a:rPr lang="en-US" sz="2800" dirty="0"/>
              <a:t>Why Bother About Unstructured Data?</a:t>
            </a:r>
          </a:p>
        </p:txBody>
      </p:sp>
      <p:sp>
        <p:nvSpPr>
          <p:cNvPr id="3" name="Content Placeholder 2"/>
          <p:cNvSpPr>
            <a:spLocks noGrp="1"/>
          </p:cNvSpPr>
          <p:nvPr>
            <p:ph idx="1"/>
          </p:nvPr>
        </p:nvSpPr>
        <p:spPr>
          <a:xfrm>
            <a:off x="228600" y="762000"/>
            <a:ext cx="8229600" cy="4525963"/>
          </a:xfrm>
        </p:spPr>
        <p:txBody>
          <a:bodyPr>
            <a:normAutofit/>
          </a:bodyPr>
          <a:lstStyle/>
          <a:p>
            <a:r>
              <a:rPr lang="en-US" sz="1800" dirty="0">
                <a:latin typeface="Calibri" panose="020F0502020204030204" pitchFamily="34" charset="0"/>
              </a:rPr>
              <a:t>&gt; 80% of all data are unstructured</a:t>
            </a:r>
          </a:p>
          <a:p>
            <a:r>
              <a:rPr lang="en-US" sz="1800" dirty="0">
                <a:latin typeface="Calibri" panose="020F0502020204030204" pitchFamily="34" charset="0"/>
              </a:rPr>
              <a:t>Web pages, online conversations/posts, digital libraries, etc.</a:t>
            </a:r>
          </a:p>
          <a:p>
            <a:r>
              <a:rPr lang="en-US" sz="1800" dirty="0">
                <a:latin typeface="Calibri" panose="020F0502020204030204" pitchFamily="34" charset="0"/>
              </a:rPr>
              <a:t>Twitter: 600 million daily tweets</a:t>
            </a:r>
          </a:p>
          <a:p>
            <a:r>
              <a:rPr lang="en-US" sz="1800" dirty="0">
                <a:latin typeface="Calibri" panose="020F0502020204030204" pitchFamily="34" charset="0"/>
              </a:rPr>
              <a:t>FB: 5+ billion pieces of content shared daily</a:t>
            </a:r>
          </a:p>
          <a:p>
            <a:r>
              <a:rPr lang="en-US" sz="1800" dirty="0">
                <a:latin typeface="Calibri" panose="020F0502020204030204" pitchFamily="34" charset="0"/>
              </a:rPr>
              <a:t>Conversations in online forums</a:t>
            </a:r>
          </a:p>
          <a:p>
            <a:pPr marL="0" indent="0">
              <a:buNone/>
            </a:pPr>
            <a:endParaRPr lang="en-US" sz="2400" dirty="0">
              <a:latin typeface="Calibri" panose="020F0502020204030204" pitchFamily="34" charset="0"/>
            </a:endParaRPr>
          </a:p>
          <a:p>
            <a:endParaRPr lang="en-US" dirty="0">
              <a:latin typeface="Calibri" panose="020F0502020204030204" pitchFamily="34" charset="0"/>
            </a:endParaRPr>
          </a:p>
        </p:txBody>
      </p:sp>
      <p:pic>
        <p:nvPicPr>
          <p:cNvPr id="6" name="Picture 5">
            <a:extLst>
              <a:ext uri="{FF2B5EF4-FFF2-40B4-BE49-F238E27FC236}">
                <a16:creationId xmlns:a16="http://schemas.microsoft.com/office/drawing/2014/main" id="{77377DB1-6114-4BB6-8BD6-A066A5514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688839"/>
            <a:ext cx="3939010" cy="3188427"/>
          </a:xfrm>
          <a:prstGeom prst="rect">
            <a:avLst/>
          </a:prstGeom>
        </p:spPr>
      </p:pic>
      <p:sp>
        <p:nvSpPr>
          <p:cNvPr id="7" name="TextBox 6">
            <a:extLst>
              <a:ext uri="{FF2B5EF4-FFF2-40B4-BE49-F238E27FC236}">
                <a16:creationId xmlns:a16="http://schemas.microsoft.com/office/drawing/2014/main" id="{90A7FF59-554A-4403-BB8B-9C03DF69861D}"/>
              </a:ext>
            </a:extLst>
          </p:cNvPr>
          <p:cNvSpPr txBox="1"/>
          <p:nvPr/>
        </p:nvSpPr>
        <p:spPr>
          <a:xfrm>
            <a:off x="533400" y="5715000"/>
            <a:ext cx="4864473"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Monthly users of social media (in millions), source: Statista 2021</a:t>
            </a:r>
          </a:p>
        </p:txBody>
      </p:sp>
      <p:sp>
        <p:nvSpPr>
          <p:cNvPr id="8" name="TextBox 7">
            <a:extLst>
              <a:ext uri="{FF2B5EF4-FFF2-40B4-BE49-F238E27FC236}">
                <a16:creationId xmlns:a16="http://schemas.microsoft.com/office/drawing/2014/main" id="{7D62A9B3-37CE-43CA-8A04-4559C587D945}"/>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9866068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543800" cy="1295400"/>
          </a:xfrm>
        </p:spPr>
        <p:txBody>
          <a:bodyPr/>
          <a:lstStyle/>
          <a:p>
            <a:r>
              <a:rPr lang="en-US" sz="3200" dirty="0"/>
              <a:t>When Numeric Data Don’t Explain Differences in Preferences</a:t>
            </a:r>
          </a:p>
        </p:txBody>
      </p:sp>
      <p:pic>
        <p:nvPicPr>
          <p:cNvPr id="1026" name="Picture 2" descr="http://www.clker.com/cliparts/5/6/1/f/1516284637121151754people-discussion-clipart.m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0310"/>
            <a:ext cx="9046125" cy="45833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50570" y="3957935"/>
            <a:ext cx="1045030" cy="461665"/>
          </a:xfrm>
          <a:prstGeom prst="rect">
            <a:avLst/>
          </a:prstGeom>
          <a:noFill/>
        </p:spPr>
        <p:txBody>
          <a:bodyPr wrap="none" rtlCol="0">
            <a:spAutoFit/>
          </a:bodyPr>
          <a:lstStyle/>
          <a:p>
            <a:r>
              <a:rPr lang="en-US" sz="1200" dirty="0">
                <a:solidFill>
                  <a:schemeClr val="bg1"/>
                </a:solidFill>
              </a:rPr>
              <a:t>Engineer, 27</a:t>
            </a:r>
          </a:p>
          <a:p>
            <a:r>
              <a:rPr lang="en-US" sz="1200" dirty="0">
                <a:solidFill>
                  <a:schemeClr val="bg1"/>
                </a:solidFill>
              </a:rPr>
              <a:t>likes R&amp;B</a:t>
            </a:r>
          </a:p>
        </p:txBody>
      </p:sp>
      <p:sp>
        <p:nvSpPr>
          <p:cNvPr id="4" name="TextBox 3"/>
          <p:cNvSpPr txBox="1"/>
          <p:nvPr/>
        </p:nvSpPr>
        <p:spPr>
          <a:xfrm>
            <a:off x="5943600" y="4048780"/>
            <a:ext cx="1537600" cy="523220"/>
          </a:xfrm>
          <a:prstGeom prst="rect">
            <a:avLst/>
          </a:prstGeom>
          <a:noFill/>
        </p:spPr>
        <p:txBody>
          <a:bodyPr wrap="none" rtlCol="0">
            <a:spAutoFit/>
          </a:bodyPr>
          <a:lstStyle/>
          <a:p>
            <a:r>
              <a:rPr lang="en-US" sz="1400" b="1" dirty="0">
                <a:solidFill>
                  <a:schemeClr val="bg1"/>
                </a:solidFill>
              </a:rPr>
              <a:t>Economics, 25, </a:t>
            </a:r>
          </a:p>
          <a:p>
            <a:r>
              <a:rPr lang="en-US" sz="1400" b="1" dirty="0">
                <a:solidFill>
                  <a:schemeClr val="bg1"/>
                </a:solidFill>
              </a:rPr>
              <a:t>likes R&amp;B</a:t>
            </a:r>
          </a:p>
        </p:txBody>
      </p:sp>
      <p:sp>
        <p:nvSpPr>
          <p:cNvPr id="5" name="TextBox 4"/>
          <p:cNvSpPr txBox="1"/>
          <p:nvPr/>
        </p:nvSpPr>
        <p:spPr>
          <a:xfrm>
            <a:off x="816689" y="4123492"/>
            <a:ext cx="1088311" cy="677108"/>
          </a:xfrm>
          <a:prstGeom prst="rect">
            <a:avLst/>
          </a:prstGeom>
          <a:noFill/>
        </p:spPr>
        <p:txBody>
          <a:bodyPr wrap="none" rtlCol="0">
            <a:spAutoFit/>
          </a:bodyPr>
          <a:lstStyle/>
          <a:p>
            <a:r>
              <a:rPr lang="en-US" sz="1200" dirty="0">
                <a:solidFill>
                  <a:schemeClr val="bg1"/>
                </a:solidFill>
              </a:rPr>
              <a:t>Engineer, 26,</a:t>
            </a:r>
          </a:p>
          <a:p>
            <a:r>
              <a:rPr lang="en-US" sz="1200" dirty="0">
                <a:solidFill>
                  <a:schemeClr val="bg1"/>
                </a:solidFill>
              </a:rPr>
              <a:t>likes prog </a:t>
            </a:r>
          </a:p>
          <a:p>
            <a:r>
              <a:rPr lang="en-US" sz="1400" dirty="0">
                <a:solidFill>
                  <a:schemeClr val="bg1"/>
                </a:solidFill>
              </a:rPr>
              <a:t>rock</a:t>
            </a:r>
          </a:p>
        </p:txBody>
      </p:sp>
      <p:sp>
        <p:nvSpPr>
          <p:cNvPr id="6" name="TextBox 5"/>
          <p:cNvSpPr txBox="1"/>
          <p:nvPr/>
        </p:nvSpPr>
        <p:spPr>
          <a:xfrm>
            <a:off x="2967532" y="2768025"/>
            <a:ext cx="2214068" cy="584775"/>
          </a:xfrm>
          <a:prstGeom prst="rect">
            <a:avLst/>
          </a:prstGeom>
          <a:noFill/>
        </p:spPr>
        <p:txBody>
          <a:bodyPr wrap="none" rtlCol="0">
            <a:spAutoFit/>
          </a:bodyPr>
          <a:lstStyle/>
          <a:p>
            <a:r>
              <a:rPr lang="en-US" sz="1600" dirty="0"/>
              <a:t>Computer Science, 26</a:t>
            </a:r>
          </a:p>
          <a:p>
            <a:r>
              <a:rPr lang="en-US" sz="1600" dirty="0"/>
              <a:t>likes country music</a:t>
            </a:r>
          </a:p>
        </p:txBody>
      </p:sp>
      <p:sp>
        <p:nvSpPr>
          <p:cNvPr id="8" name="TextBox 7"/>
          <p:cNvSpPr txBox="1"/>
          <p:nvPr/>
        </p:nvSpPr>
        <p:spPr>
          <a:xfrm>
            <a:off x="7295215" y="4048780"/>
            <a:ext cx="1239185" cy="523220"/>
          </a:xfrm>
          <a:prstGeom prst="rect">
            <a:avLst/>
          </a:prstGeom>
          <a:noFill/>
        </p:spPr>
        <p:txBody>
          <a:bodyPr wrap="none" rtlCol="0">
            <a:spAutoFit/>
          </a:bodyPr>
          <a:lstStyle/>
          <a:p>
            <a:r>
              <a:rPr lang="en-US" sz="1400" b="1" dirty="0">
                <a:solidFill>
                  <a:schemeClr val="bg1"/>
                </a:solidFill>
              </a:rPr>
              <a:t>Engineer, 27</a:t>
            </a:r>
          </a:p>
          <a:p>
            <a:r>
              <a:rPr lang="en-US" sz="1400" b="1" dirty="0">
                <a:solidFill>
                  <a:schemeClr val="bg1"/>
                </a:solidFill>
              </a:rPr>
              <a:t>likes jazz</a:t>
            </a:r>
          </a:p>
        </p:txBody>
      </p:sp>
      <p:sp>
        <p:nvSpPr>
          <p:cNvPr id="9" name="TextBox 8"/>
          <p:cNvSpPr txBox="1"/>
          <p:nvPr/>
        </p:nvSpPr>
        <p:spPr>
          <a:xfrm>
            <a:off x="442351" y="1219200"/>
            <a:ext cx="7129067" cy="400110"/>
          </a:xfrm>
          <a:prstGeom prst="rect">
            <a:avLst/>
          </a:prstGeom>
          <a:noFill/>
        </p:spPr>
        <p:txBody>
          <a:bodyPr wrap="none" rtlCol="0">
            <a:spAutoFit/>
          </a:bodyPr>
          <a:lstStyle/>
          <a:p>
            <a:r>
              <a:rPr lang="en-US" sz="2000" dirty="0"/>
              <a:t>Similar demographics, but very different preferences in music</a:t>
            </a:r>
          </a:p>
        </p:txBody>
      </p:sp>
      <p:sp>
        <p:nvSpPr>
          <p:cNvPr id="11" name="TextBox 10"/>
          <p:cNvSpPr txBox="1"/>
          <p:nvPr/>
        </p:nvSpPr>
        <p:spPr>
          <a:xfrm>
            <a:off x="381000" y="1600200"/>
            <a:ext cx="8015849" cy="400110"/>
          </a:xfrm>
          <a:prstGeom prst="rect">
            <a:avLst/>
          </a:prstGeom>
          <a:noFill/>
        </p:spPr>
        <p:txBody>
          <a:bodyPr wrap="none" rtlCol="0">
            <a:spAutoFit/>
          </a:bodyPr>
          <a:lstStyle/>
          <a:p>
            <a:r>
              <a:rPr lang="en-US" sz="2000" dirty="0"/>
              <a:t>Yet, unstructured data (e.g., blogs) can predict much more accurately</a:t>
            </a:r>
          </a:p>
        </p:txBody>
      </p:sp>
      <p:sp>
        <p:nvSpPr>
          <p:cNvPr id="13" name="TextBox 12">
            <a:extLst>
              <a:ext uri="{FF2B5EF4-FFF2-40B4-BE49-F238E27FC236}">
                <a16:creationId xmlns:a16="http://schemas.microsoft.com/office/drawing/2014/main" id="{22CB44C2-C532-4946-AD94-B125C2A34CEC}"/>
              </a:ext>
            </a:extLst>
          </p:cNvPr>
          <p:cNvSpPr txBox="1"/>
          <p:nvPr/>
        </p:nvSpPr>
        <p:spPr>
          <a:xfrm>
            <a:off x="3429000" y="65901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1672364515"/>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838200"/>
            <a:ext cx="8001000" cy="1295400"/>
          </a:xfrm>
        </p:spPr>
        <p:txBody>
          <a:bodyPr/>
          <a:lstStyle/>
          <a:p>
            <a:r>
              <a:rPr lang="en-US" sz="2400" dirty="0"/>
              <a:t>The Untapped Potential of Unstructured Data</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2984649" cy="252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60281" y="4572000"/>
            <a:ext cx="1787919" cy="1600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Metrics, metrics &amp; more metrics</a:t>
            </a:r>
          </a:p>
        </p:txBody>
      </p:sp>
      <p:pic>
        <p:nvPicPr>
          <p:cNvPr id="9" name="Picture 2"/>
          <p:cNvPicPr>
            <a:picLocks noChangeAspect="1" noChangeArrowheads="1"/>
          </p:cNvPicPr>
          <p:nvPr/>
        </p:nvPicPr>
        <p:blipFill>
          <a:blip r:embed="rId3" cstate="print"/>
          <a:srcRect/>
          <a:stretch>
            <a:fillRect/>
          </a:stretch>
        </p:blipFill>
        <p:spPr bwMode="auto">
          <a:xfrm>
            <a:off x="3048000" y="939975"/>
            <a:ext cx="2512105" cy="2140900"/>
          </a:xfrm>
          <a:prstGeom prst="rect">
            <a:avLst/>
          </a:prstGeom>
          <a:noFill/>
          <a:ln w="9525">
            <a:noFill/>
            <a:miter lim="800000"/>
            <a:headEnd/>
            <a:tailEnd/>
          </a:ln>
        </p:spPr>
      </p:pic>
      <p:pic>
        <p:nvPicPr>
          <p:cNvPr id="1029" name="Picture 5" descr="http://www.business-clipart.com/business_clipart_images/businessman_giving_a_sales_presentation_predicting_increasing_sales_0521-1102-0822-3053_SM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011680"/>
            <a:ext cx="2420469" cy="1645920"/>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rot="17232232">
            <a:off x="3239031" y="3646893"/>
            <a:ext cx="1538977" cy="3841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rot="19934350">
            <a:off x="4367603" y="4128908"/>
            <a:ext cx="3752825" cy="3769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rot="317107">
            <a:off x="4324833" y="5528621"/>
            <a:ext cx="2776707" cy="41480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771857" y="457200"/>
            <a:ext cx="3400343"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Obtain insights: Analyze brand &amp; product associations, predict switching</a:t>
            </a:r>
          </a:p>
        </p:txBody>
      </p:sp>
      <p:sp>
        <p:nvSpPr>
          <p:cNvPr id="10" name="TextBox 9"/>
          <p:cNvSpPr txBox="1"/>
          <p:nvPr/>
        </p:nvSpPr>
        <p:spPr>
          <a:xfrm>
            <a:off x="5736499" y="3037582"/>
            <a:ext cx="2112101"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Predict: </a:t>
            </a:r>
          </a:p>
          <a:p>
            <a:r>
              <a:rPr lang="en-US" sz="1400" dirty="0">
                <a:latin typeface="Calibri" panose="020F0502020204030204" pitchFamily="34" charset="0"/>
                <a:cs typeface="Calibri" panose="020F0502020204030204" pitchFamily="34" charset="0"/>
              </a:rPr>
              <a:t>E.g., salesrank,</a:t>
            </a:r>
          </a:p>
          <a:p>
            <a:r>
              <a:rPr lang="en-US" sz="1400" dirty="0">
                <a:latin typeface="Calibri" panose="020F0502020204030204" pitchFamily="34" charset="0"/>
                <a:cs typeface="Calibri" panose="020F0502020204030204" pitchFamily="34" charset="0"/>
              </a:rPr>
              <a:t>retention, spend, </a:t>
            </a:r>
          </a:p>
          <a:p>
            <a:r>
              <a:rPr lang="en-US" sz="1400" dirty="0">
                <a:latin typeface="Calibri" panose="020F0502020204030204" pitchFamily="34" charset="0"/>
                <a:cs typeface="Calibri" panose="020F0502020204030204" pitchFamily="34" charset="0"/>
              </a:rPr>
              <a:t>etc.</a:t>
            </a:r>
          </a:p>
        </p:txBody>
      </p:sp>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2183" y="5531057"/>
            <a:ext cx="1961817" cy="1326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5521542" y="6211669"/>
            <a:ext cx="1717458" cy="584775"/>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Who matter most:</a:t>
            </a:r>
          </a:p>
          <a:p>
            <a:r>
              <a:rPr lang="en-US" sz="1600" dirty="0">
                <a:latin typeface="Calibri" panose="020F0502020204030204" pitchFamily="34" charset="0"/>
                <a:cs typeface="Calibri" panose="020F0502020204030204" pitchFamily="34" charset="0"/>
              </a:rPr>
              <a:t>Find influencers</a:t>
            </a:r>
          </a:p>
        </p:txBody>
      </p:sp>
      <p:sp>
        <p:nvSpPr>
          <p:cNvPr id="16" name="Bent-Up Arrow 15"/>
          <p:cNvSpPr/>
          <p:nvPr/>
        </p:nvSpPr>
        <p:spPr>
          <a:xfrm rot="5400000">
            <a:off x="1333618" y="4153020"/>
            <a:ext cx="1981200" cy="990360"/>
          </a:xfrm>
          <a:prstGeom prst="ben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rot="20731325">
            <a:off x="4600810" y="5005816"/>
            <a:ext cx="2208016" cy="3841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8" descr="Image result for clipart light bul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28591" y="3889034"/>
            <a:ext cx="815409" cy="9115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clipart new movi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1789" y="4101692"/>
            <a:ext cx="1484011" cy="9275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362743" y="4876800"/>
            <a:ext cx="1660519" cy="584775"/>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Create new </a:t>
            </a:r>
          </a:p>
          <a:p>
            <a:r>
              <a:rPr lang="en-US" sz="1600" dirty="0">
                <a:latin typeface="Calibri" panose="020F0502020204030204" pitchFamily="34" charset="0"/>
                <a:cs typeface="Calibri" panose="020F0502020204030204" pitchFamily="34" charset="0"/>
              </a:rPr>
              <a:t>products/services</a:t>
            </a:r>
          </a:p>
        </p:txBody>
      </p:sp>
      <p:pic>
        <p:nvPicPr>
          <p:cNvPr id="1028" name="Picture 4" descr="Image result for clipart vac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3727456"/>
            <a:ext cx="1363069" cy="1090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lipart sick chil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0" y="4813069"/>
            <a:ext cx="1117600" cy="1130531"/>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1219200" y="5105400"/>
            <a:ext cx="586809" cy="457200"/>
          </a:xfrm>
          <a:prstGeom prst="rightArrow">
            <a:avLst>
              <a:gd name="adj1" fmla="val 50000"/>
              <a:gd name="adj2" fmla="val 5355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Arrow 22"/>
          <p:cNvSpPr/>
          <p:nvPr/>
        </p:nvSpPr>
        <p:spPr>
          <a:xfrm rot="18494685">
            <a:off x="3700335" y="3002089"/>
            <a:ext cx="3752825" cy="37690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Related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404400"/>
            <a:ext cx="1565275" cy="1424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43600" y="533400"/>
            <a:ext cx="1624355" cy="738664"/>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Build crowdsourced</a:t>
            </a:r>
          </a:p>
          <a:p>
            <a:r>
              <a:rPr lang="en-US" sz="1400" dirty="0">
                <a:latin typeface="Calibri" panose="020F0502020204030204" pitchFamily="34" charset="0"/>
                <a:cs typeface="Calibri" panose="020F0502020204030204" pitchFamily="34" charset="0"/>
              </a:rPr>
              <a:t>recommendation </a:t>
            </a:r>
          </a:p>
          <a:p>
            <a:r>
              <a:rPr lang="en-US" sz="1400" dirty="0">
                <a:latin typeface="Calibri" panose="020F0502020204030204" pitchFamily="34" charset="0"/>
                <a:cs typeface="Calibri" panose="020F0502020204030204" pitchFamily="34" charset="0"/>
              </a:rPr>
              <a:t>systems</a:t>
            </a:r>
          </a:p>
        </p:txBody>
      </p:sp>
      <p:sp>
        <p:nvSpPr>
          <p:cNvPr id="26" name="TextBox 25">
            <a:extLst>
              <a:ext uri="{FF2B5EF4-FFF2-40B4-BE49-F238E27FC236}">
                <a16:creationId xmlns:a16="http://schemas.microsoft.com/office/drawing/2014/main" id="{09AE281C-B38F-48C5-849A-EA365C2F6EE6}"/>
              </a:ext>
            </a:extLst>
          </p:cNvPr>
          <p:cNvSpPr txBox="1"/>
          <p:nvPr/>
        </p:nvSpPr>
        <p:spPr>
          <a:xfrm>
            <a:off x="2743200" y="65901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3736364956"/>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2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0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1" grpId="0" animBg="1"/>
      <p:bldP spid="8" grpId="0"/>
      <p:bldP spid="10" grpId="0"/>
      <p:bldP spid="15" grpId="0"/>
      <p:bldP spid="16" grpId="0" animBg="1"/>
      <p:bldP spid="17" grpId="0" animBg="1"/>
      <p:bldP spid="19" grpId="0"/>
      <p:bldP spid="2" grpId="0" animBg="1"/>
      <p:bldP spid="2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7543800" cy="1295400"/>
          </a:xfrm>
        </p:spPr>
        <p:txBody>
          <a:bodyPr/>
          <a:lstStyle/>
          <a:p>
            <a:r>
              <a:rPr lang="en-US" dirty="0"/>
              <a:t>Before and After this Course</a:t>
            </a:r>
          </a:p>
        </p:txBody>
      </p:sp>
      <p:graphicFrame>
        <p:nvGraphicFramePr>
          <p:cNvPr id="5" name="Table 4"/>
          <p:cNvGraphicFramePr>
            <a:graphicFrameLocks noGrp="1"/>
          </p:cNvGraphicFramePr>
          <p:nvPr>
            <p:extLst>
              <p:ext uri="{D42A27DB-BD31-4B8C-83A1-F6EECF244321}">
                <p14:modId xmlns:p14="http://schemas.microsoft.com/office/powerpoint/2010/main" val="1395472546"/>
              </p:ext>
            </p:extLst>
          </p:nvPr>
        </p:nvGraphicFramePr>
        <p:xfrm>
          <a:off x="0" y="1437991"/>
          <a:ext cx="9067800" cy="4810409"/>
        </p:xfrm>
        <a:graphic>
          <a:graphicData uri="http://schemas.openxmlformats.org/drawingml/2006/table">
            <a:tbl>
              <a:tblPr firstRow="1" bandRow="1">
                <a:tableStyleId>{5C22544A-7EE6-4342-B048-85BDC9FD1C3A}</a:tableStyleId>
              </a:tblPr>
              <a:tblGrid>
                <a:gridCol w="7982764">
                  <a:extLst>
                    <a:ext uri="{9D8B030D-6E8A-4147-A177-3AD203B41FA5}">
                      <a16:colId xmlns:a16="http://schemas.microsoft.com/office/drawing/2014/main" val="20000"/>
                    </a:ext>
                  </a:extLst>
                </a:gridCol>
                <a:gridCol w="1085036">
                  <a:extLst>
                    <a:ext uri="{9D8B030D-6E8A-4147-A177-3AD203B41FA5}">
                      <a16:colId xmlns:a16="http://schemas.microsoft.com/office/drawing/2014/main" val="20001"/>
                    </a:ext>
                  </a:extLst>
                </a:gridCol>
              </a:tblGrid>
              <a:tr h="392317">
                <a:tc>
                  <a:txBody>
                    <a:bodyPr/>
                    <a:lstStyle/>
                    <a:p>
                      <a:r>
                        <a:rPr lang="en-US" dirty="0">
                          <a:solidFill>
                            <a:schemeClr val="tx1"/>
                          </a:solidFill>
                        </a:rPr>
                        <a:t>Do you know how to</a:t>
                      </a:r>
                    </a:p>
                  </a:txBody>
                  <a:tcPr/>
                </a:tc>
                <a:tc>
                  <a:txBody>
                    <a:bodyPr/>
                    <a:lstStyle/>
                    <a:p>
                      <a:r>
                        <a:rPr lang="en-US" dirty="0">
                          <a:solidFill>
                            <a:schemeClr val="tx1"/>
                          </a:solidFill>
                        </a:rPr>
                        <a:t>Yes/No</a:t>
                      </a:r>
                    </a:p>
                  </a:txBody>
                  <a:tcPr/>
                </a:tc>
                <a:extLst>
                  <a:ext uri="{0D108BD9-81ED-4DB2-BD59-A6C34878D82A}">
                    <a16:rowId xmlns:a16="http://schemas.microsoft.com/office/drawing/2014/main" val="10000"/>
                  </a:ext>
                </a:extLst>
              </a:tr>
              <a:tr h="445883">
                <a:tc>
                  <a:txBody>
                    <a:bodyPr/>
                    <a:lstStyle/>
                    <a:p>
                      <a:r>
                        <a:rPr lang="en-US" dirty="0">
                          <a:latin typeface="Calibri" panose="020F0502020204030204" pitchFamily="34" charset="0"/>
                        </a:rPr>
                        <a:t>Extract tweets with detailed user</a:t>
                      </a:r>
                      <a:r>
                        <a:rPr lang="en-US" baseline="0" dirty="0">
                          <a:latin typeface="Calibri" panose="020F0502020204030204" pitchFamily="34" charset="0"/>
                        </a:rPr>
                        <a:t> info including location &amp; other attributes?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1"/>
                  </a:ext>
                </a:extLst>
              </a:tr>
              <a:tr h="490396">
                <a:tc>
                  <a:txBody>
                    <a:bodyPr/>
                    <a:lstStyle/>
                    <a:p>
                      <a:r>
                        <a:rPr lang="en-US" dirty="0">
                          <a:latin typeface="Calibri" panose="020F0502020204030204" pitchFamily="34" charset="0"/>
                        </a:rPr>
                        <a:t>Extract conversations</a:t>
                      </a:r>
                      <a:r>
                        <a:rPr lang="en-US" baseline="0" dirty="0">
                          <a:latin typeface="Calibri" panose="020F0502020204030204" pitchFamily="34" charset="0"/>
                        </a:rPr>
                        <a:t> in online forums, blogs, Youtube, etc.?</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2"/>
                  </a:ext>
                </a:extLst>
              </a:tr>
              <a:tr h="539436">
                <a:tc>
                  <a:txBody>
                    <a:bodyPr/>
                    <a:lstStyle/>
                    <a:p>
                      <a:r>
                        <a:rPr lang="en-US" dirty="0">
                          <a:latin typeface="Calibri" panose="020F0502020204030204" pitchFamily="34" charset="0"/>
                        </a:rPr>
                        <a:t>Analyze unstructured data to</a:t>
                      </a:r>
                      <a:r>
                        <a:rPr lang="en-US" baseline="0" dirty="0">
                          <a:latin typeface="Calibri" panose="020F0502020204030204" pitchFamily="34" charset="0"/>
                        </a:rPr>
                        <a:t> generate new business insights and discover facts?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3"/>
                  </a:ext>
                </a:extLst>
              </a:tr>
              <a:tr h="490396">
                <a:tc>
                  <a:txBody>
                    <a:bodyPr/>
                    <a:lstStyle/>
                    <a:p>
                      <a:r>
                        <a:rPr lang="en-US" dirty="0">
                          <a:latin typeface="Calibri" panose="020F0502020204030204" pitchFamily="34" charset="0"/>
                        </a:rPr>
                        <a:t>Leverage the wisdom of the crowd to create new products/services?</a:t>
                      </a:r>
                    </a:p>
                  </a:txBody>
                  <a:tcPr/>
                </a:tc>
                <a:tc>
                  <a:txBody>
                    <a:bodyPr/>
                    <a:lstStyle/>
                    <a:p>
                      <a:endParaRPr lang="en-US" dirty="0"/>
                    </a:p>
                  </a:txBody>
                  <a:tcPr/>
                </a:tc>
                <a:extLst>
                  <a:ext uri="{0D108BD9-81ED-4DB2-BD59-A6C34878D82A}">
                    <a16:rowId xmlns:a16="http://schemas.microsoft.com/office/drawing/2014/main" val="10004"/>
                  </a:ext>
                </a:extLst>
              </a:tr>
              <a:tr h="572129">
                <a:tc>
                  <a:txBody>
                    <a:bodyPr/>
                    <a:lstStyle/>
                    <a:p>
                      <a:r>
                        <a:rPr lang="en-US" dirty="0">
                          <a:latin typeface="Calibri" panose="020F0502020204030204" pitchFamily="34" charset="0"/>
                        </a:rPr>
                        <a:t>Analyze</a:t>
                      </a:r>
                      <a:r>
                        <a:rPr lang="en-US" baseline="0" dirty="0">
                          <a:latin typeface="Calibri" panose="020F0502020204030204" pitchFamily="34" charset="0"/>
                        </a:rPr>
                        <a:t> consumer sentiments using supervised and unsupervised methods?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5"/>
                  </a:ext>
                </a:extLst>
              </a:tr>
              <a:tr h="523089">
                <a:tc>
                  <a:txBody>
                    <a:bodyPr/>
                    <a:lstStyle/>
                    <a:p>
                      <a:r>
                        <a:rPr lang="en-US" dirty="0">
                          <a:latin typeface="Calibri" panose="020F0502020204030204" pitchFamily="34" charset="0"/>
                        </a:rPr>
                        <a:t>Predict</a:t>
                      </a:r>
                      <a:r>
                        <a:rPr lang="en-US" baseline="0" dirty="0">
                          <a:latin typeface="Calibri" panose="020F0502020204030204" pitchFamily="34" charset="0"/>
                        </a:rPr>
                        <a:t> business outcomes (e.g., sales) from social data</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6"/>
                  </a:ext>
                </a:extLst>
              </a:tr>
              <a:tr h="572129">
                <a:tc>
                  <a:txBody>
                    <a:bodyPr/>
                    <a:lstStyle/>
                    <a:p>
                      <a:r>
                        <a:rPr lang="en-US" dirty="0">
                          <a:latin typeface="Calibri" panose="020F0502020204030204" pitchFamily="34" charset="0"/>
                        </a:rPr>
                        <a:t>Assess resonance between a message (e.g., a campaign)</a:t>
                      </a:r>
                      <a:r>
                        <a:rPr lang="en-US" baseline="0" dirty="0">
                          <a:latin typeface="Calibri" panose="020F0502020204030204" pitchFamily="34" charset="0"/>
                        </a:rPr>
                        <a:t> &amp; response?</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7"/>
                  </a:ext>
                </a:extLst>
              </a:tr>
              <a:tr h="7846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Leverage the power of images</a:t>
                      </a:r>
                      <a:r>
                        <a:rPr lang="en-US" baseline="0" dirty="0">
                          <a:latin typeface="Calibri" panose="020F0502020204030204" pitchFamily="34" charset="0"/>
                        </a:rPr>
                        <a:t> in making business predictions?</a:t>
                      </a:r>
                      <a:endParaRPr lang="en-US" dirty="0">
                        <a:latin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2" name="Rectangle 1"/>
          <p:cNvSpPr/>
          <p:nvPr/>
        </p:nvSpPr>
        <p:spPr>
          <a:xfrm>
            <a:off x="0" y="1828800"/>
            <a:ext cx="7924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28194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22860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3528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8862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4419600"/>
            <a:ext cx="7924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4954859"/>
            <a:ext cx="7924800" cy="531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7086600"/>
            <a:ext cx="7924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91D872-7365-4ACE-8B42-D67F310CFF26}"/>
              </a:ext>
            </a:extLst>
          </p:cNvPr>
          <p:cNvSpPr/>
          <p:nvPr/>
        </p:nvSpPr>
        <p:spPr>
          <a:xfrm>
            <a:off x="0" y="5412059"/>
            <a:ext cx="7924800" cy="531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A15BCE7F-10BE-488C-91F0-8E78D9F2E675}"/>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1555018232"/>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5" presetClass="exit" presetSubtype="0" fill="hold" grpId="0" nodeType="clickEffect">
                                  <p:stCondLst>
                                    <p:cond delay="0"/>
                                  </p:stCondLst>
                                  <p:childTnLst>
                                    <p:animEffect transition="out" filter="fade">
                                      <p:cBhvr>
                                        <p:cTn id="30" dur="2000"/>
                                        <p:tgtEl>
                                          <p:spTgt spid="10"/>
                                        </p:tgtEl>
                                      </p:cBhvr>
                                    </p:animEffect>
                                    <p:anim calcmode="lin" valueType="num">
                                      <p:cBhvr>
                                        <p:cTn id="31" dur="2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2" dur="2000"/>
                                        <p:tgtEl>
                                          <p:spTgt spid="10"/>
                                        </p:tgtEl>
                                        <p:attrNameLst>
                                          <p:attrName>ppt_h</p:attrName>
                                        </p:attrNameLst>
                                      </p:cBhvr>
                                      <p:tavLst>
                                        <p:tav tm="0">
                                          <p:val>
                                            <p:strVal val="ppt_h"/>
                                          </p:val>
                                        </p:tav>
                                        <p:tav tm="100000">
                                          <p:val>
                                            <p:strVal val="ppt_h"/>
                                          </p:val>
                                        </p:tav>
                                      </p:tavLst>
                                    </p:anim>
                                    <p:set>
                                      <p:cBhvr>
                                        <p:cTn id="33" dur="1" fill="hold">
                                          <p:stCondLst>
                                            <p:cond delay="1999"/>
                                          </p:stCondLst>
                                        </p:cTn>
                                        <p:tgtEl>
                                          <p:spTgt spid="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0" nodeType="clickEffect">
                                  <p:stCondLst>
                                    <p:cond delay="0"/>
                                  </p:stCondLst>
                                  <p:childTnLst>
                                    <p:animEffect transition="out" filter="fade">
                                      <p:cBhvr>
                                        <p:cTn id="37" dur="1000"/>
                                        <p:tgtEl>
                                          <p:spTgt spid="11"/>
                                        </p:tgtEl>
                                      </p:cBhvr>
                                    </p:animEffect>
                                    <p:anim calcmode="lin" valueType="num">
                                      <p:cBhvr>
                                        <p:cTn id="38" dur="1000"/>
                                        <p:tgtEl>
                                          <p:spTgt spid="11"/>
                                        </p:tgtEl>
                                        <p:attrNameLst>
                                          <p:attrName>ppt_x</p:attrName>
                                        </p:attrNameLst>
                                      </p:cBhvr>
                                      <p:tavLst>
                                        <p:tav tm="0">
                                          <p:val>
                                            <p:strVal val="ppt_x"/>
                                          </p:val>
                                        </p:tav>
                                        <p:tav tm="100000">
                                          <p:val>
                                            <p:strVal val="ppt_x"/>
                                          </p:val>
                                        </p:tav>
                                      </p:tavLst>
                                    </p:anim>
                                    <p:anim calcmode="lin" valueType="num">
                                      <p:cBhvr>
                                        <p:cTn id="39" dur="1000"/>
                                        <p:tgtEl>
                                          <p:spTgt spid="11"/>
                                        </p:tgtEl>
                                        <p:attrNameLst>
                                          <p:attrName>ppt_y</p:attrName>
                                        </p:attrNameLst>
                                      </p:cBhvr>
                                      <p:tavLst>
                                        <p:tav tm="0">
                                          <p:val>
                                            <p:strVal val="ppt_y"/>
                                          </p:val>
                                        </p:tav>
                                        <p:tav tm="100000">
                                          <p:val>
                                            <p:strVal val="ppt_y+.1"/>
                                          </p:val>
                                        </p:tav>
                                      </p:tavLst>
                                    </p:anim>
                                    <p:set>
                                      <p:cBhvr>
                                        <p:cTn id="40" dur="1" fill="hold">
                                          <p:stCondLst>
                                            <p:cond delay="999"/>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0" nodeType="clickEffect">
                                  <p:stCondLst>
                                    <p:cond delay="0"/>
                                  </p:stCondLst>
                                  <p:childTnLst>
                                    <p:animEffect transition="out" filter="fade">
                                      <p:cBhvr>
                                        <p:cTn id="49" dur="1000"/>
                                        <p:tgtEl>
                                          <p:spTgt spid="15"/>
                                        </p:tgtEl>
                                      </p:cBhvr>
                                    </p:animEffect>
                                    <p:anim calcmode="lin" valueType="num">
                                      <p:cBhvr>
                                        <p:cTn id="50" dur="1000"/>
                                        <p:tgtEl>
                                          <p:spTgt spid="15"/>
                                        </p:tgtEl>
                                        <p:attrNameLst>
                                          <p:attrName>ppt_x</p:attrName>
                                        </p:attrNameLst>
                                      </p:cBhvr>
                                      <p:tavLst>
                                        <p:tav tm="0">
                                          <p:val>
                                            <p:strVal val="ppt_x"/>
                                          </p:val>
                                        </p:tav>
                                        <p:tav tm="100000">
                                          <p:val>
                                            <p:strVal val="ppt_x"/>
                                          </p:val>
                                        </p:tav>
                                      </p:tavLst>
                                    </p:anim>
                                    <p:anim calcmode="lin" valueType="num">
                                      <p:cBhvr>
                                        <p:cTn id="51" dur="1000"/>
                                        <p:tgtEl>
                                          <p:spTgt spid="15"/>
                                        </p:tgtEl>
                                        <p:attrNameLst>
                                          <p:attrName>ppt_y</p:attrName>
                                        </p:attrNameLst>
                                      </p:cBhvr>
                                      <p:tavLst>
                                        <p:tav tm="0">
                                          <p:val>
                                            <p:strVal val="ppt_y"/>
                                          </p:val>
                                        </p:tav>
                                        <p:tav tm="100000">
                                          <p:val>
                                            <p:strVal val="ppt_y+.1"/>
                                          </p:val>
                                        </p:tav>
                                      </p:tavLst>
                                    </p:anim>
                                    <p:set>
                                      <p:cBhvr>
                                        <p:cTn id="52"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543800" cy="1295400"/>
          </a:xfrm>
        </p:spPr>
        <p:txBody>
          <a:bodyPr/>
          <a:lstStyle/>
          <a:p>
            <a:r>
              <a:rPr lang="en-US" sz="2400" dirty="0"/>
              <a:t>Final Project (Group Presentations)</a:t>
            </a:r>
          </a:p>
        </p:txBody>
      </p:sp>
      <p:sp>
        <p:nvSpPr>
          <p:cNvPr id="3" name="Content Placeholder 2"/>
          <p:cNvSpPr>
            <a:spLocks noGrp="1"/>
          </p:cNvSpPr>
          <p:nvPr>
            <p:ph idx="1"/>
          </p:nvPr>
        </p:nvSpPr>
        <p:spPr>
          <a:xfrm>
            <a:off x="152400" y="1379538"/>
            <a:ext cx="8229600" cy="4411662"/>
          </a:xfrm>
        </p:spPr>
        <p:txBody>
          <a:bodyPr/>
          <a:lstStyle/>
          <a:p>
            <a:pPr>
              <a:spcAft>
                <a:spcPts val="600"/>
              </a:spcAft>
            </a:pPr>
            <a:r>
              <a:rPr lang="en-US" sz="2000" dirty="0">
                <a:latin typeface="Calibri" pitchFamily="34" charset="0"/>
              </a:rPr>
              <a:t>You are a consultant to a brand, organization, politician, etc.</a:t>
            </a:r>
          </a:p>
          <a:p>
            <a:pPr>
              <a:spcAft>
                <a:spcPts val="600"/>
              </a:spcAft>
            </a:pPr>
            <a:r>
              <a:rPr lang="en-US" sz="2000" dirty="0">
                <a:latin typeface="Calibri" pitchFamily="34" charset="0"/>
              </a:rPr>
              <a:t>Objectives: Obtain actionable insights from social mentions using unstructured data analytics</a:t>
            </a:r>
          </a:p>
          <a:p>
            <a:pPr>
              <a:spcAft>
                <a:spcPts val="600"/>
              </a:spcAft>
            </a:pPr>
            <a:r>
              <a:rPr lang="en-US" sz="2000" dirty="0">
                <a:latin typeface="Calibri" pitchFamily="34" charset="0"/>
              </a:rPr>
              <a:t>Analysis of competing brands or products</a:t>
            </a:r>
          </a:p>
          <a:p>
            <a:pPr lvl="1">
              <a:spcAft>
                <a:spcPts val="600"/>
              </a:spcAft>
            </a:pPr>
            <a:r>
              <a:rPr lang="en-US" sz="1600" dirty="0">
                <a:latin typeface="Calibri" pitchFamily="34" charset="0"/>
              </a:rPr>
              <a:t>E.g., airlines, automobiles, hotels, smartphones, etc. </a:t>
            </a:r>
          </a:p>
          <a:p>
            <a:pPr>
              <a:spcAft>
                <a:spcPts val="600"/>
              </a:spcAft>
            </a:pPr>
            <a:r>
              <a:rPr lang="en-US" sz="2000" dirty="0">
                <a:latin typeface="Calibri" pitchFamily="34" charset="0"/>
              </a:rPr>
              <a:t>Track events (e.g., political) or marketing campaigns</a:t>
            </a:r>
          </a:p>
          <a:p>
            <a:pPr lvl="1">
              <a:spcAft>
                <a:spcPts val="600"/>
              </a:spcAft>
            </a:pPr>
            <a:r>
              <a:rPr lang="en-US" sz="1600" dirty="0">
                <a:latin typeface="Calibri" pitchFamily="34" charset="0"/>
              </a:rPr>
              <a:t>Whether social mentions reflect the intended messages</a:t>
            </a:r>
          </a:p>
          <a:p>
            <a:pPr>
              <a:spcAft>
                <a:spcPts val="600"/>
              </a:spcAft>
            </a:pPr>
            <a:r>
              <a:rPr lang="en-US" sz="2000" dirty="0">
                <a:latin typeface="Calibri" pitchFamily="34" charset="0"/>
              </a:rPr>
              <a:t>Predict outcomes from social chatter</a:t>
            </a:r>
          </a:p>
          <a:p>
            <a:pPr lvl="1">
              <a:spcAft>
                <a:spcPts val="600"/>
              </a:spcAft>
            </a:pPr>
            <a:r>
              <a:rPr lang="en-US" sz="1800" dirty="0">
                <a:latin typeface="Calibri" pitchFamily="34" charset="0"/>
              </a:rPr>
              <a:t>E.g., box office revenues, stock prices, etc.</a:t>
            </a:r>
          </a:p>
          <a:p>
            <a:pPr>
              <a:spcAft>
                <a:spcPts val="600"/>
              </a:spcAft>
            </a:pPr>
            <a:r>
              <a:rPr lang="en-US" sz="2000" dirty="0">
                <a:latin typeface="Calibri" pitchFamily="34" charset="0"/>
              </a:rPr>
              <a:t>Develop a crowdsourced recommendation system</a:t>
            </a:r>
          </a:p>
          <a:p>
            <a:pPr>
              <a:spcAft>
                <a:spcPts val="600"/>
              </a:spcAft>
            </a:pPr>
            <a:r>
              <a:rPr lang="en-US" sz="2000" dirty="0">
                <a:latin typeface="Calibri" pitchFamily="34" charset="0"/>
              </a:rPr>
              <a:t>Use analytics to study the nature of emerging phenomena/movements</a:t>
            </a:r>
          </a:p>
          <a:p>
            <a:pPr lvl="1"/>
            <a:endParaRPr lang="en-US" sz="1800" dirty="0">
              <a:latin typeface="Calibri" pitchFamily="34" charset="0"/>
            </a:endParaRPr>
          </a:p>
        </p:txBody>
      </p:sp>
      <p:sp>
        <p:nvSpPr>
          <p:cNvPr id="5" name="TextBox 4">
            <a:extLst>
              <a:ext uri="{FF2B5EF4-FFF2-40B4-BE49-F238E27FC236}">
                <a16:creationId xmlns:a16="http://schemas.microsoft.com/office/drawing/2014/main" id="{A1853983-DC5D-432C-B1BF-1A54857D4288}"/>
              </a:ext>
            </a:extLst>
          </p:cNvPr>
          <p:cNvSpPr txBox="1"/>
          <p:nvPr/>
        </p:nvSpPr>
        <p:spPr>
          <a:xfrm>
            <a:off x="3429000" y="6437731"/>
            <a:ext cx="2080441" cy="344069"/>
          </a:xfrm>
          <a:prstGeom prst="rect">
            <a:avLst/>
          </a:prstGeom>
          <a:noFill/>
        </p:spPr>
        <p:txBody>
          <a:bodyPr wrap="non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Calibri" panose="020F0502020204030204" pitchFamily="34"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 Anitesh Barua, 2021</a:t>
            </a:r>
          </a:p>
        </p:txBody>
      </p:sp>
    </p:spTree>
    <p:extLst>
      <p:ext uri="{BB962C8B-B14F-4D97-AF65-F5344CB8AC3E}">
        <p14:creationId xmlns:p14="http://schemas.microsoft.com/office/powerpoint/2010/main" val="751170718"/>
      </p:ext>
    </p:extLst>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linds(horizontal)">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543800" cy="1295400"/>
          </a:xfrm>
        </p:spPr>
        <p:txBody>
          <a:bodyPr/>
          <a:lstStyle/>
          <a:p>
            <a:r>
              <a:rPr lang="en-US" dirty="0"/>
              <a:t>Tools, Techniques, ….</a:t>
            </a:r>
          </a:p>
        </p:txBody>
      </p:sp>
      <p:sp>
        <p:nvSpPr>
          <p:cNvPr id="3" name="Content Placeholder 2"/>
          <p:cNvSpPr>
            <a:spLocks noGrp="1"/>
          </p:cNvSpPr>
          <p:nvPr>
            <p:ph idx="1"/>
          </p:nvPr>
        </p:nvSpPr>
        <p:spPr>
          <a:xfrm>
            <a:off x="152400" y="1524000"/>
            <a:ext cx="8229600" cy="4411662"/>
          </a:xfrm>
        </p:spPr>
        <p:txBody>
          <a:bodyPr/>
          <a:lstStyle/>
          <a:p>
            <a:r>
              <a:rPr lang="en-US" sz="2400" dirty="0">
                <a:latin typeface="Calibri" panose="020F0502020204030204" pitchFamily="34" charset="0"/>
                <a:cs typeface="Calibri" panose="020F0502020204030204" pitchFamily="34" charset="0"/>
              </a:rPr>
              <a:t>Python scripts (or R, if you prefer, but no help from TA)</a:t>
            </a:r>
          </a:p>
          <a:p>
            <a:r>
              <a:rPr lang="en-US" sz="2400" dirty="0">
                <a:latin typeface="Calibri" panose="020F0502020204030204" pitchFamily="34" charset="0"/>
                <a:cs typeface="Calibri" panose="020F0502020204030204" pitchFamily="34" charset="0"/>
              </a:rPr>
              <a:t>Write your own scripts</a:t>
            </a:r>
          </a:p>
          <a:p>
            <a:pPr lvl="1"/>
            <a:r>
              <a:rPr lang="en-US" sz="2000" dirty="0">
                <a:latin typeface="Calibri" panose="020F0502020204030204" pitchFamily="34" charset="0"/>
                <a:cs typeface="Calibri" panose="020F0502020204030204" pitchFamily="34" charset="0"/>
              </a:rPr>
              <a:t>No coding taught in class (but TA will help if/when required)</a:t>
            </a:r>
          </a:p>
          <a:p>
            <a:pPr lvl="1"/>
            <a:r>
              <a:rPr lang="en-US" sz="2000" dirty="0">
                <a:latin typeface="Calibri" panose="020F0502020204030204" pitchFamily="34" charset="0"/>
                <a:cs typeface="Calibri" panose="020F0502020204030204" pitchFamily="34" charset="0"/>
              </a:rPr>
              <a:t>Scrapers &amp; data access tools (TA will provide demos)</a:t>
            </a:r>
          </a:p>
          <a:p>
            <a:pPr lvl="1"/>
            <a:r>
              <a:rPr lang="en-US" sz="2000" dirty="0">
                <a:latin typeface="Calibri" panose="020F0502020204030204" pitchFamily="34" charset="0"/>
                <a:cs typeface="Calibri" panose="020F0502020204030204" pitchFamily="34" charset="0"/>
              </a:rPr>
              <a:t>GitHub is your friend</a:t>
            </a:r>
          </a:p>
          <a:p>
            <a:pPr marL="344487" lvl="1" indent="0">
              <a:buNone/>
            </a:pPr>
            <a:endParaRPr lang="en-US" sz="2000" dirty="0">
              <a:latin typeface="Calibri" panose="020F0502020204030204" pitchFamily="34" charset="0"/>
              <a:cs typeface="Calibri" panose="020F0502020204030204" pitchFamily="34" charset="0"/>
            </a:endParaRPr>
          </a:p>
        </p:txBody>
      </p:sp>
      <p:sp>
        <p:nvSpPr>
          <p:cNvPr id="4" name="AutoShape 2" descr="Image result for clipart to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2" name="Picture 4" descr="Tool Box Clip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6769"/>
            <a:ext cx="1908175" cy="1974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230496"/>
      </p:ext>
    </p:extLst>
  </p:cSld>
  <p:clrMapOvr>
    <a:masterClrMapping/>
  </p:clrMapOvr>
  <p:transition>
    <p:pull dir="lu"/>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37544</TotalTime>
  <Words>1280</Words>
  <Application>Microsoft Office PowerPoint</Application>
  <PresentationFormat>On-screen Show (4:3)</PresentationFormat>
  <Paragraphs>150</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Muli</vt:lpstr>
      <vt:lpstr>Times New Roman</vt:lpstr>
      <vt:lpstr>Wingdings</vt:lpstr>
      <vt:lpstr>Network</vt:lpstr>
      <vt:lpstr>ANALYTICS FOR UNSTRUCTURED DATA   Session 1, 26th August, 2021</vt:lpstr>
      <vt:lpstr>A Serious Analytics Course, But What is the Connection to Business?</vt:lpstr>
      <vt:lpstr>User Generated Content Analytics</vt:lpstr>
      <vt:lpstr>Why Bother About Unstructured Data?</vt:lpstr>
      <vt:lpstr>When Numeric Data Don’t Explain Differences in Preferences</vt:lpstr>
      <vt:lpstr>The Untapped Potential of Unstructured Data</vt:lpstr>
      <vt:lpstr>Before and After this Course</vt:lpstr>
      <vt:lpstr>Final Project (Group Presentations)</vt:lpstr>
      <vt:lpstr>Tools, Techniques, ….</vt:lpstr>
      <vt:lpstr>Unstructured Data and Four Vs</vt:lpstr>
      <vt:lpstr>Image Analytics: Puppy or Muffin?</vt:lpstr>
      <vt:lpstr>Business Applications With Unstructured Big Data</vt:lpstr>
      <vt:lpstr>“Told You, it’s all Fake!”</vt:lpstr>
      <vt:lpstr>But Machine Learning &amp; Artificial Intelligence can Far Exceed Human Performance</vt:lpstr>
      <vt:lpstr>Text Analytics in Pharma:  Help Overturn Eroom’s Law?</vt:lpstr>
      <vt:lpstr>The Connection to Business: The Long Tail*</vt:lpstr>
      <vt:lpstr> </vt:lpstr>
      <vt:lpstr>PowerPoint Presentation</vt:lpstr>
      <vt:lpstr>PowerPoint Presentation</vt:lpstr>
      <vt:lpstr>Pros &amp; Cons of Online Social Data </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Information Systems MK. 605, Spring 2005 Slides for March 2, 3, 4, 6 &amp; 7, 2005</dc:title>
  <dc:creator>anitesh</dc:creator>
  <cp:lastModifiedBy>Anitesh Barfua</cp:lastModifiedBy>
  <cp:revision>550</cp:revision>
  <cp:lastPrinted>2014-01-13T15:56:39Z</cp:lastPrinted>
  <dcterms:created xsi:type="dcterms:W3CDTF">2000-10-19T17:22:27Z</dcterms:created>
  <dcterms:modified xsi:type="dcterms:W3CDTF">2021-08-26T09:33:35Z</dcterms:modified>
</cp:coreProperties>
</file>