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6"/>
  </p:notesMasterIdLst>
  <p:handoutMasterIdLst>
    <p:handoutMasterId r:id="rId27"/>
  </p:handoutMasterIdLst>
  <p:sldIdLst>
    <p:sldId id="970" r:id="rId2"/>
    <p:sldId id="961" r:id="rId3"/>
    <p:sldId id="960" r:id="rId4"/>
    <p:sldId id="976" r:id="rId5"/>
    <p:sldId id="977" r:id="rId6"/>
    <p:sldId id="978" r:id="rId7"/>
    <p:sldId id="979" r:id="rId8"/>
    <p:sldId id="980" r:id="rId9"/>
    <p:sldId id="981" r:id="rId10"/>
    <p:sldId id="982" r:id="rId11"/>
    <p:sldId id="983" r:id="rId12"/>
    <p:sldId id="984" r:id="rId13"/>
    <p:sldId id="985" r:id="rId14"/>
    <p:sldId id="986" r:id="rId15"/>
    <p:sldId id="987" r:id="rId16"/>
    <p:sldId id="962" r:id="rId17"/>
    <p:sldId id="963" r:id="rId18"/>
    <p:sldId id="964" r:id="rId19"/>
    <p:sldId id="965" r:id="rId20"/>
    <p:sldId id="966" r:id="rId21"/>
    <p:sldId id="969" r:id="rId22"/>
    <p:sldId id="1002" r:id="rId23"/>
    <p:sldId id="1003" r:id="rId24"/>
    <p:sldId id="1004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4" d="100"/>
          <a:sy n="154" d="100"/>
        </p:scale>
        <p:origin x="200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-238125"/>
            <a:ext cx="7097713" cy="2295525"/>
          </a:xfrm>
        </p:spPr>
        <p:txBody>
          <a:bodyPr/>
          <a:lstStyle/>
          <a:p>
            <a:pPr algn="ctr"/>
            <a:r>
              <a:rPr lang="en-US" sz="2400" dirty="0"/>
              <a:t>ANALYTICS FOR UNSTRUCTURED DATA</a:t>
            </a:r>
            <a:br>
              <a:rPr lang="en-US" sz="2400" dirty="0"/>
            </a:br>
            <a:br>
              <a:rPr lang="en-US" sz="1800" dirty="0"/>
            </a:br>
            <a:r>
              <a:rPr lang="en-US" sz="2000" dirty="0"/>
              <a:t>Sentiment Analysis</a:t>
            </a:r>
            <a:br>
              <a:rPr lang="en-US" sz="2000" dirty="0"/>
            </a:br>
            <a:br>
              <a:rPr lang="en-US" sz="2000" dirty="0"/>
            </a:br>
            <a:r>
              <a:rPr lang="en-US" sz="1800" dirty="0"/>
              <a:t>MSBA</a:t>
            </a:r>
            <a:r>
              <a:rPr lang="en-US" sz="2000" dirty="0"/>
              <a:t> </a:t>
            </a:r>
            <a:r>
              <a:rPr lang="en-US" sz="1800" dirty="0"/>
              <a:t>Fall 2021 </a:t>
            </a:r>
            <a:br>
              <a:rPr lang="en-US" sz="1800" dirty="0"/>
            </a:br>
            <a:r>
              <a:rPr lang="en-US" sz="1800" dirty="0"/>
              <a:t>21</a:t>
            </a:r>
            <a:r>
              <a:rPr lang="en-US" sz="1800" baseline="30000" dirty="0"/>
              <a:t>st</a:t>
            </a:r>
            <a:r>
              <a:rPr lang="en-US" sz="1800" dirty="0"/>
              <a:t> September</a:t>
            </a: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5" y="1451769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2513013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Dr. Anitesh Barua</a:t>
            </a:r>
          </a:p>
          <a:p>
            <a:pPr algn="l"/>
            <a:r>
              <a:rPr lang="en-US" sz="1600" dirty="0"/>
              <a:t>David Bruton Jr. Centennial Chair Professor of Business</a:t>
            </a:r>
          </a:p>
          <a:p>
            <a:pPr algn="l"/>
            <a:r>
              <a:rPr lang="en-US" sz="1600" dirty="0"/>
              <a:t>Distinguished Fellow, INFORMS Information Systems Society</a:t>
            </a:r>
          </a:p>
          <a:p>
            <a:pPr algn="l"/>
            <a:r>
              <a:rPr lang="en-US" sz="1600" dirty="0"/>
              <a:t>Stevens Piper Foundation Professor</a:t>
            </a:r>
          </a:p>
          <a:p>
            <a:pPr algn="l"/>
            <a:r>
              <a:rPr lang="en-US" sz="1600" dirty="0"/>
              <a:t>University of Texas Distinguished Teaching Professor</a:t>
            </a:r>
          </a:p>
          <a:p>
            <a:pPr algn="l"/>
            <a:r>
              <a:rPr lang="en-US" sz="1600" dirty="0"/>
              <a:t>McCombs School of Business, University of Texas at Austin</a:t>
            </a:r>
          </a:p>
          <a:p>
            <a:pPr algn="l"/>
            <a:r>
              <a:rPr lang="en-US" sz="1600" dirty="0"/>
              <a:t>Email: </a:t>
            </a:r>
            <a:r>
              <a:rPr lang="en-US" sz="1600" b="1" u="sng" dirty="0"/>
              <a:t>aniteshb@gmail.com</a:t>
            </a:r>
            <a:r>
              <a:rPr lang="en-US" sz="1600" dirty="0"/>
              <a:t> 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  <p:pic>
        <p:nvPicPr>
          <p:cNvPr id="2" name="Picture 2" descr="TikTok - Make Your Day - Apps on Google Play">
            <a:extLst>
              <a:ext uri="{FF2B5EF4-FFF2-40B4-BE49-F238E27FC236}">
                <a16:creationId xmlns:a16="http://schemas.microsoft.com/office/drawing/2014/main" id="{6D741838-F3B4-4479-9C51-8EC6AEEB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89" y="2320353"/>
            <a:ext cx="784797" cy="7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eemit New Logo - Credit To The Owner, HD Png Download , Transparent Png  Image - PNGitem">
            <a:extLst>
              <a:ext uri="{FF2B5EF4-FFF2-40B4-BE49-F238E27FC236}">
                <a16:creationId xmlns:a16="http://schemas.microsoft.com/office/drawing/2014/main" id="{E1ECFD13-A0D4-4ACF-9798-17DFA4E10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1666431"/>
            <a:ext cx="775411" cy="8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2091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/>
          <p:cNvSpPr/>
          <p:nvPr/>
        </p:nvSpPr>
        <p:spPr>
          <a:xfrm rot="5400000">
            <a:off x="1276350" y="25336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8276164">
            <a:off x="1192013" y="30796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it’s</a:t>
            </a:r>
          </a:p>
        </p:txBody>
      </p:sp>
      <p:sp>
        <p:nvSpPr>
          <p:cNvPr id="5" name="TextBox 4"/>
          <p:cNvSpPr txBox="1"/>
          <p:nvPr/>
        </p:nvSpPr>
        <p:spPr>
          <a:xfrm rot="2360521">
            <a:off x="2160943" y="30892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sweet</a:t>
            </a:r>
          </a:p>
        </p:txBody>
      </p:sp>
      <p:sp>
        <p:nvSpPr>
          <p:cNvPr id="6" name="TextBox 5"/>
          <p:cNvSpPr txBox="1"/>
          <p:nvPr/>
        </p:nvSpPr>
        <p:spPr>
          <a:xfrm rot="21079031">
            <a:off x="1842231" y="36534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pleasant</a:t>
            </a:r>
          </a:p>
        </p:txBody>
      </p:sp>
      <p:sp>
        <p:nvSpPr>
          <p:cNvPr id="7" name="TextBox 6"/>
          <p:cNvSpPr txBox="1"/>
          <p:nvPr/>
        </p:nvSpPr>
        <p:spPr>
          <a:xfrm rot="20231413">
            <a:off x="1541437" y="333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special</a:t>
            </a:r>
          </a:p>
        </p:txBody>
      </p:sp>
      <p:sp>
        <p:nvSpPr>
          <p:cNvPr id="8" name="TextBox 7"/>
          <p:cNvSpPr txBox="1"/>
          <p:nvPr/>
        </p:nvSpPr>
        <p:spPr>
          <a:xfrm rot="847316">
            <a:off x="1094877" y="36688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981200"/>
            <a:ext cx="165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1981200"/>
            <a:ext cx="119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NOW</a:t>
            </a:r>
          </a:p>
        </p:txBody>
      </p:sp>
      <p:sp>
        <p:nvSpPr>
          <p:cNvPr id="11" name="Flowchart: Delay 10"/>
          <p:cNvSpPr/>
          <p:nvPr/>
        </p:nvSpPr>
        <p:spPr>
          <a:xfrm rot="5400000">
            <a:off x="6457950" y="24574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276164">
            <a:off x="6373613" y="30034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it’s</a:t>
            </a:r>
          </a:p>
        </p:txBody>
      </p:sp>
      <p:sp>
        <p:nvSpPr>
          <p:cNvPr id="13" name="TextBox 12"/>
          <p:cNvSpPr txBox="1"/>
          <p:nvPr/>
        </p:nvSpPr>
        <p:spPr>
          <a:xfrm rot="2360521">
            <a:off x="7342543" y="30130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sweet</a:t>
            </a:r>
          </a:p>
        </p:txBody>
      </p:sp>
      <p:sp>
        <p:nvSpPr>
          <p:cNvPr id="14" name="TextBox 13"/>
          <p:cNvSpPr txBox="1"/>
          <p:nvPr/>
        </p:nvSpPr>
        <p:spPr>
          <a:xfrm rot="21079031">
            <a:off x="7023831" y="35772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pleasant</a:t>
            </a:r>
          </a:p>
        </p:txBody>
      </p:sp>
      <p:sp>
        <p:nvSpPr>
          <p:cNvPr id="15" name="TextBox 14"/>
          <p:cNvSpPr txBox="1"/>
          <p:nvPr/>
        </p:nvSpPr>
        <p:spPr>
          <a:xfrm rot="20231413">
            <a:off x="6723037" y="32603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special</a:t>
            </a:r>
          </a:p>
        </p:txBody>
      </p:sp>
      <p:sp>
        <p:nvSpPr>
          <p:cNvPr id="16" name="TextBox 15"/>
          <p:cNvSpPr txBox="1"/>
          <p:nvPr/>
        </p:nvSpPr>
        <p:spPr>
          <a:xfrm rot="847316">
            <a:off x="6276477" y="35926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rather</a:t>
            </a:r>
          </a:p>
        </p:txBody>
      </p:sp>
      <p:sp>
        <p:nvSpPr>
          <p:cNvPr id="17" name="Flowchart: Delay 16"/>
          <p:cNvSpPr/>
          <p:nvPr/>
        </p:nvSpPr>
        <p:spPr>
          <a:xfrm rot="5400000">
            <a:off x="5867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Delay 17"/>
          <p:cNvSpPr/>
          <p:nvPr/>
        </p:nvSpPr>
        <p:spPr>
          <a:xfrm rot="5400000">
            <a:off x="6248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Delay 18"/>
          <p:cNvSpPr/>
          <p:nvPr/>
        </p:nvSpPr>
        <p:spPr>
          <a:xfrm rot="5400000">
            <a:off x="6629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Delay 19"/>
          <p:cNvSpPr/>
          <p:nvPr/>
        </p:nvSpPr>
        <p:spPr>
          <a:xfrm rot="5400000">
            <a:off x="7010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Delay 20"/>
          <p:cNvSpPr/>
          <p:nvPr/>
        </p:nvSpPr>
        <p:spPr>
          <a:xfrm rot="5400000">
            <a:off x="7391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Delay 21"/>
          <p:cNvSpPr/>
          <p:nvPr/>
        </p:nvSpPr>
        <p:spPr>
          <a:xfrm rot="5400000">
            <a:off x="7772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Delay 22"/>
          <p:cNvSpPr/>
          <p:nvPr/>
        </p:nvSpPr>
        <p:spPr>
          <a:xfrm rot="5400000">
            <a:off x="8153399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elay 23"/>
          <p:cNvSpPr/>
          <p:nvPr/>
        </p:nvSpPr>
        <p:spPr>
          <a:xfrm rot="5400000">
            <a:off x="5867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elay 24"/>
          <p:cNvSpPr/>
          <p:nvPr/>
        </p:nvSpPr>
        <p:spPr>
          <a:xfrm rot="5400000">
            <a:off x="6248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elay 25"/>
          <p:cNvSpPr/>
          <p:nvPr/>
        </p:nvSpPr>
        <p:spPr>
          <a:xfrm rot="5400000">
            <a:off x="6629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elay 26"/>
          <p:cNvSpPr/>
          <p:nvPr/>
        </p:nvSpPr>
        <p:spPr>
          <a:xfrm rot="5400000">
            <a:off x="7010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lay 27"/>
          <p:cNvSpPr/>
          <p:nvPr/>
        </p:nvSpPr>
        <p:spPr>
          <a:xfrm rot="5400000">
            <a:off x="7391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elay 28"/>
          <p:cNvSpPr/>
          <p:nvPr/>
        </p:nvSpPr>
        <p:spPr>
          <a:xfrm rot="5400000">
            <a:off x="7772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elay 29"/>
          <p:cNvSpPr/>
          <p:nvPr/>
        </p:nvSpPr>
        <p:spPr>
          <a:xfrm rot="5400000">
            <a:off x="8153399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elay 30"/>
          <p:cNvSpPr/>
          <p:nvPr/>
        </p:nvSpPr>
        <p:spPr>
          <a:xfrm rot="5400000">
            <a:off x="5867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elay 31"/>
          <p:cNvSpPr/>
          <p:nvPr/>
        </p:nvSpPr>
        <p:spPr>
          <a:xfrm rot="5400000">
            <a:off x="6248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elay 32"/>
          <p:cNvSpPr/>
          <p:nvPr/>
        </p:nvSpPr>
        <p:spPr>
          <a:xfrm rot="5400000">
            <a:off x="6629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Delay 33"/>
          <p:cNvSpPr/>
          <p:nvPr/>
        </p:nvSpPr>
        <p:spPr>
          <a:xfrm rot="5400000">
            <a:off x="7010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Delay 34"/>
          <p:cNvSpPr/>
          <p:nvPr/>
        </p:nvSpPr>
        <p:spPr>
          <a:xfrm rot="5400000">
            <a:off x="7391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elay 35"/>
          <p:cNvSpPr/>
          <p:nvPr/>
        </p:nvSpPr>
        <p:spPr>
          <a:xfrm rot="5400000">
            <a:off x="7772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Delay 36"/>
          <p:cNvSpPr/>
          <p:nvPr/>
        </p:nvSpPr>
        <p:spPr>
          <a:xfrm rot="5400000">
            <a:off x="8153399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410200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SET</a:t>
            </a:r>
          </a:p>
          <a:p>
            <a:r>
              <a:rPr lang="en-US" sz="2800" dirty="0"/>
              <a:t>BAGS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62600" y="5105400"/>
            <a:ext cx="3200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295400" y="1066800"/>
            <a:ext cx="5791200" cy="4876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6248400" y="4495800"/>
            <a:ext cx="6858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6705600" y="46482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7658100" y="4381500"/>
            <a:ext cx="762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162800" y="4648200"/>
            <a:ext cx="6858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81600" y="4267200"/>
            <a:ext cx="1468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compare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362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The Difference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2600" y="65956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9562647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90578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[surprisingly,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250" y="5039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[funny, movie, recommend]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053" y="4038600"/>
            <a:ext cx="7231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A review in the training data labeled as Positive: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“funny movie, I recommend it.”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878" y="1865293"/>
            <a:ext cx="5509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Task: To determine the sentiment of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“It is a surprisingly funny movie!”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Compare with Reviews in Training 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5739440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305580"/>
            <a:ext cx="4589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[surprisingly, funny, movie]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134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[funny, movie, recommend]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148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" y="3881735"/>
            <a:ext cx="836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Need to know frequencies of matching words in the training data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64603"/>
            <a:ext cx="3616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“funny” occurs in, say, </a:t>
            </a:r>
            <a:r>
              <a:rPr lang="en-US" sz="2400" b="1" dirty="0">
                <a:latin typeface="Calibri" panose="020F0502020204030204" pitchFamily="34" charset="0"/>
              </a:rPr>
              <a:t>10%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of all reviews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9669" y="2067580"/>
            <a:ext cx="3196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  “movie” occurs in, say, 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70%</a:t>
            </a:r>
            <a:r>
              <a:rPr lang="en-US" sz="2400" dirty="0">
                <a:latin typeface="Calibri" panose="020F0502020204030204" pitchFamily="34" charset="0"/>
              </a:rPr>
              <a:t> of all reviews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8768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SCORE= 1/0.1 + 1/0.7  = 10 + 1.43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           = 11.43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810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How do we Quantify the Distance?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7096560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</a:rPr>
              <a:t>Classify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“Enigma is a surprisingly engaging movie”</a:t>
            </a:r>
          </a:p>
          <a:p>
            <a:r>
              <a:rPr lang="en-US" sz="2800" dirty="0">
                <a:latin typeface="Calibri" pitchFamily="34" charset="0"/>
              </a:rPr>
              <a:t>One review from training set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“Enigma is a movie that engrosses you, I recommend it.” </a:t>
            </a:r>
          </a:p>
          <a:p>
            <a:pPr lvl="1"/>
            <a:r>
              <a:rPr lang="en-US" sz="2400" dirty="0">
                <a:latin typeface="Calibri" pitchFamily="34" charset="0"/>
              </a:rPr>
              <a:t>More info: “Enigma” occurs .001 (1 in 1000 times)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“Engage/engross” occurs .3 (30% of all training set reviews)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“Movie” occurs .7 (70%) </a:t>
            </a:r>
          </a:p>
          <a:p>
            <a:r>
              <a:rPr lang="en-US" sz="2800" dirty="0">
                <a:latin typeface="Calibri" pitchFamily="34" charset="0"/>
              </a:rPr>
              <a:t>How do we create a similarity score?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4013878773"/>
      </p:ext>
    </p:extLst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83898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</a:t>
            </a:r>
            <a:r>
              <a:rPr lang="en-US" sz="2800" b="1" dirty="0">
                <a:latin typeface="Calibri" panose="020F0502020204030204" pitchFamily="34" charset="0"/>
              </a:rPr>
              <a:t>Enigma</a:t>
            </a:r>
            <a:r>
              <a:rPr lang="en-US" sz="2800" dirty="0">
                <a:latin typeface="Calibri" panose="020F0502020204030204" pitchFamily="34" charset="0"/>
              </a:rPr>
              <a:t>, surprisingly, funny, movie]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46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</a:t>
            </a:r>
            <a:r>
              <a:rPr lang="en-US" sz="2800" b="1" dirty="0">
                <a:latin typeface="Calibri" panose="020F0502020204030204" pitchFamily="34" charset="0"/>
              </a:rPr>
              <a:t>Enigma</a:t>
            </a:r>
            <a:r>
              <a:rPr lang="en-US" sz="2800" dirty="0">
                <a:latin typeface="Calibri" panose="020F0502020204030204" pitchFamily="34" charset="0"/>
              </a:rPr>
              <a:t>, funny, movie, recommend]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814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572000"/>
            <a:ext cx="5446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SCORE= 1/0.001 + 1/0.1 + 1/0.7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           = 1000 + 10 + 1.43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           = 1011.43                  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2381071"/>
            <a:ext cx="1923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Occurs in,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say,</a:t>
            </a:r>
            <a:r>
              <a:rPr lang="en-US" sz="2400" b="1" dirty="0">
                <a:latin typeface="Calibri" panose="020F0502020204030204" pitchFamily="34" charset="0"/>
              </a:rPr>
              <a:t>0.001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of all reviews!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6800" y="2286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Add a Little Twist ….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63238136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8288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[Enigma, surprisingly, funny, movie]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46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[Enigma, funny, movie, recommend]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29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4196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63905" y="4419600"/>
            <a:ext cx="579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SCORE= log(1/0.001) + log(1/0.1) + log(1/0.7)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           = log(1000) + log(10) + log(1.43)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           = 3 + 1 + 0.15 = 4.15                        </a:t>
            </a:r>
            <a:endParaRPr lang="en-US" sz="3600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28600" y="304800"/>
            <a:ext cx="77724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 dirty="0"/>
              <a:t>Not all Words are Created Equal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30127360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Sentiment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Many approaches, but all use reference positive &amp; negative words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Lexicons with either binary tags or valence (intensity of sentiment)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Can incorporate other features – e.g., bigrams, sentiment shifters, etc.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Parts-of-speech (POS) tagging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POS: Noun, verb, adjective, adverb, pronoun, preposition, conjunction &amp; interjection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Extract adjectives 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Isolated adjectives may not indicate true opinion orientation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Extract two consecutive words if their POS conform to a pattern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Studied heavily in linguistics</a:t>
            </a:r>
          </a:p>
        </p:txBody>
      </p:sp>
    </p:spTree>
    <p:extLst>
      <p:ext uri="{BB962C8B-B14F-4D97-AF65-F5344CB8AC3E}">
        <p14:creationId xmlns:p14="http://schemas.microsoft.com/office/powerpoint/2010/main" val="12949224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295400"/>
          </a:xfrm>
        </p:spPr>
        <p:txBody>
          <a:bodyPr/>
          <a:lstStyle/>
          <a:p>
            <a:r>
              <a:rPr lang="en-US" sz="3200" dirty="0"/>
              <a:t>Extract Two-Word Phrases Using Parts-of-Speech Tagging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676400"/>
          <a:ext cx="75438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First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Second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Word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Third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word (not extracted)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 (Adjective)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NN or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Anything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RB (Adverb), RBR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RBS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Not NN or NNS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Not NN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NN  (Noun)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NNS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Not NN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RB,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RBR or RBS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VB (verb), VBD,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VBN or VBG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Anything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5890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E.g., “This business runs like a virtual monopoly.”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Tagging tool: http://cogcomp.cs.illinois.edu/demo/pos/?id=4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13523"/>
      </p:ext>
    </p:extLst>
  </p:cSld>
  <p:clrMapOvr>
    <a:masterClrMapping/>
  </p:clrMapOvr>
  <p:transition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the Sentiment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Associate extracted phrases with </a:t>
            </a:r>
          </a:p>
          <a:p>
            <a:pPr lvl="1"/>
            <a:r>
              <a:rPr lang="en-US" sz="2800" dirty="0">
                <a:latin typeface="Calibri" pitchFamily="34" charset="0"/>
                <a:cs typeface="Calibri" pitchFamily="34" charset="0"/>
              </a:rPr>
              <a:t>positive reference words like “excellent”, “great”, etc. </a:t>
            </a:r>
          </a:p>
          <a:p>
            <a:pPr lvl="1"/>
            <a:r>
              <a:rPr lang="en-US" sz="2800" dirty="0">
                <a:latin typeface="Calibri" pitchFamily="34" charset="0"/>
                <a:cs typeface="Calibri" pitchFamily="34" charset="0"/>
              </a:rPr>
              <a:t>negative reference words like “poor”, “terrible”, etc.</a:t>
            </a:r>
          </a:p>
          <a:p>
            <a:pPr lvl="1"/>
            <a:r>
              <a:rPr lang="en-US" sz="2800" dirty="0">
                <a:latin typeface="Calibri" pitchFamily="34" charset="0"/>
                <a:cs typeface="Calibri" pitchFamily="34" charset="0"/>
              </a:rPr>
              <a:t>See which association is dominant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49440"/>
      </p:ext>
    </p:extLst>
  </p:cSld>
  <p:clrMapOvr>
    <a:masterClrMapping/>
  </p:clrMapOvr>
  <p:transition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sz="3200" dirty="0"/>
              <a:t>Unsupervised Learning Using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41475"/>
            <a:ext cx="8686800" cy="4530725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Point-wise mutual information (PMI) of two phrases (or words) = amount of information we get about the presence of one phrase given the presence of the other.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phrase 2) /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1) *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2)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shows how statistically dependent the phrases are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 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is the probability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E.g.,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(“virtual monopoly” and “awesome”) /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(“virtual monopoly”) *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(“awesome”)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Taking log of the above gives us the “quantity” of information we get about one phrase in the presence of the other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PMI = log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2 </a:t>
            </a:r>
            <a:r>
              <a:rPr lang="en-US" sz="4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 and phrase 2) /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1) *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2)</a:t>
            </a:r>
            <a:r>
              <a:rPr lang="en-US" sz="4400" dirty="0">
                <a:latin typeface="Calibri" pitchFamily="34" charset="0"/>
                <a:cs typeface="Calibri" pitchFamily="34" charset="0"/>
              </a:rPr>
              <a:t>]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1283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sz="3200" dirty="0"/>
              <a:t>Incorporating Sentiments &amp; Mentions in the Stock Returns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Do message sentiments improve prediction of returns?</a:t>
            </a:r>
          </a:p>
          <a:p>
            <a:r>
              <a:rPr lang="en-US" sz="2000" dirty="0">
                <a:latin typeface="Calibri" panose="020F0502020204030204" pitchFamily="34" charset="0"/>
              </a:rPr>
              <a:t>How about news items?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Training data for stock sentiments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38462"/>
            <a:ext cx="395361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83062"/>
            <a:ext cx="6559979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31757"/>
            <a:ext cx="2057400" cy="79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334000"/>
            <a:ext cx="473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2642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543800" cy="1295400"/>
          </a:xfrm>
        </p:spPr>
        <p:txBody>
          <a:bodyPr/>
          <a:lstStyle/>
          <a:p>
            <a:r>
              <a:rPr lang="en-US" sz="3600" dirty="0"/>
              <a:t>Calculating Semantic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338"/>
            <a:ext cx="8534400" cy="4564062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</a:rPr>
              <a:t>Opinion orientation (a.k.a. semantic orientation) = PMI(“virtual monopoly”, “awesome) – PMI(“virtual monopoly”, “terrible”) = log</a:t>
            </a:r>
            <a:r>
              <a:rPr lang="en-US" sz="2000" baseline="-25000" dirty="0">
                <a:latin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</a:rPr>
              <a:t> of the ratio below: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</a:t>
            </a:r>
            <a:endParaRPr lang="en-US" sz="28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# cases of “virtual monopoly” AND “awesome” * # cases of “terrible”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-------------------------------------------------------------------------------------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#cases of “virtual monopoly” AND “terrible” * # cases of “awesome”</a:t>
            </a: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399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sz="2800" dirty="0"/>
              <a:t>Applying POS Bigrams for Opinion Mining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4270109" cy="477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09" y="1295400"/>
            <a:ext cx="4869791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059269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of a review where author </a:t>
            </a:r>
          </a:p>
          <a:p>
            <a:r>
              <a:rPr lang="en-US" dirty="0"/>
              <a:t>summarized as “not recommended”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5029200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of a review where author </a:t>
            </a:r>
          </a:p>
          <a:p>
            <a:r>
              <a:rPr lang="en-US" dirty="0"/>
              <a:t>summarized as “recommended”</a:t>
            </a:r>
          </a:p>
        </p:txBody>
      </p:sp>
    </p:spTree>
    <p:extLst>
      <p:ext uri="{BB962C8B-B14F-4D97-AF65-F5344CB8AC3E}">
        <p14:creationId xmlns:p14="http://schemas.microsoft.com/office/powerpoint/2010/main" val="40345421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Valence Aware Dictionary for sEntiment Reasoning (VADER)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8" y="2526905"/>
            <a:ext cx="8358372" cy="3035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88068"/>
            <a:ext cx="499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popular tool for unsupervised sentiment analysis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Available in Python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Hutto</a:t>
            </a:r>
            <a:r>
              <a:rPr lang="en-US" dirty="0"/>
              <a:t> &amp; Gilbert 2014</a:t>
            </a:r>
          </a:p>
        </p:txBody>
      </p:sp>
    </p:spTree>
    <p:extLst>
      <p:ext uri="{BB962C8B-B14F-4D97-AF65-F5344CB8AC3E}">
        <p14:creationId xmlns:p14="http://schemas.microsoft.com/office/powerpoint/2010/main" val="134092007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Adds Human Heuristics for Expressing Sentiments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Punctuation, e.g., ! increases the sentiment intensity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Capitalization, e.g., ALL-CAPS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Degree modifiers, e.g., “The service here is extremely good”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Sentiment shifters, e.g., “The food here is great, but the service is horrible”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Trigram preceding a sentiment-laden lexical feature: Catch nearly 90% of cases where negation flips the polarity of the text.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“The food here isn’t really all that great”.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009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Hutto</a:t>
            </a:r>
            <a:r>
              <a:rPr lang="en-US" dirty="0"/>
              <a:t> &amp; Gilbert 2014</a:t>
            </a:r>
          </a:p>
        </p:txBody>
      </p:sp>
    </p:spTree>
    <p:extLst>
      <p:ext uri="{BB962C8B-B14F-4D97-AF65-F5344CB8AC3E}">
        <p14:creationId xmlns:p14="http://schemas.microsoft.com/office/powerpoint/2010/main" val="14056868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Multiple Products, Multiple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>
                <a:latin typeface="Calibri" panose="020F0502020204030204" pitchFamily="34" charset="0"/>
              </a:rPr>
              <a:t>“The lobby of the Coastal Delight was cool, but the room was nothing to write home about; the food was good, but the location was too far away from public transportation. In hindsight, although the Tuscany Grand was very pricey, its awesome location and high-end ambience would have been great.” 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Assumption: People express emotions in close proximity to the mentions of entities and/or attributes.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Parse and extract phrases that are “relevant”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E.g., </a:t>
            </a:r>
            <a:r>
              <a:rPr lang="en-US" sz="2000" i="1" dirty="0">
                <a:latin typeface="Calibri" panose="020F0502020204030204" pitchFamily="34" charset="0"/>
              </a:rPr>
              <a:t>Dell</a:t>
            </a:r>
            <a:r>
              <a:rPr lang="en-US" sz="2000" dirty="0">
                <a:latin typeface="Calibri" panose="020F0502020204030204" pitchFamily="34" charset="0"/>
              </a:rPr>
              <a:t> &amp; </a:t>
            </a:r>
            <a:r>
              <a:rPr lang="en-US" sz="2000" i="1" dirty="0">
                <a:latin typeface="Calibri" panose="020F0502020204030204" pitchFamily="34" charset="0"/>
              </a:rPr>
              <a:t>warranty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</a:rPr>
              <a:t>hotel</a:t>
            </a:r>
            <a:r>
              <a:rPr lang="en-US" sz="2000" dirty="0">
                <a:latin typeface="Calibri" panose="020F0502020204030204" pitchFamily="34" charset="0"/>
              </a:rPr>
              <a:t> &amp; </a:t>
            </a:r>
            <a:r>
              <a:rPr lang="en-US" sz="2000" i="1" dirty="0">
                <a:latin typeface="Calibri" panose="020F0502020204030204" pitchFamily="34" charset="0"/>
              </a:rPr>
              <a:t>lobby</a:t>
            </a:r>
            <a:r>
              <a:rPr lang="en-US" sz="2000" dirty="0">
                <a:latin typeface="Calibri" panose="020F0502020204030204" pitchFamily="34" charset="0"/>
              </a:rPr>
              <a:t>, etc.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Then pass through a sentiment analyzer like VADER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10390"/>
      </p:ext>
    </p:extLst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Predicting Stock Returns (the Trillion $ Question): Do Sentiments Matter?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Capital Asset Pricing Model (CAPM)</a:t>
            </a:r>
          </a:p>
          <a:p>
            <a:r>
              <a:rPr lang="en-US" sz="2800" dirty="0">
                <a:latin typeface="Calibri" panose="020F0502020204030204" pitchFamily="34" charset="0"/>
              </a:rPr>
              <a:t>Fama-French factors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Return on an asset </a:t>
            </a: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i="1" baseline="-25000" dirty="0">
                <a:latin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l-GR" sz="2400" i="1" dirty="0">
                <a:latin typeface="Calibri" panose="020F0502020204030204" pitchFamily="34" charset="0"/>
              </a:rPr>
              <a:t>β</a:t>
            </a:r>
            <a:r>
              <a:rPr lang="en-US" sz="2400" dirty="0">
                <a:latin typeface="Calibri" panose="020F0502020204030204" pitchFamily="34" charset="0"/>
              </a:rPr>
              <a:t>.(</a:t>
            </a:r>
            <a:r>
              <a:rPr lang="en-US" sz="2400" i="1" dirty="0">
                <a:latin typeface="Calibri" panose="020F0502020204030204" pitchFamily="34" charset="0"/>
              </a:rPr>
              <a:t>K</a:t>
            </a:r>
            <a:r>
              <a:rPr lang="en-US" sz="2400" i="1" baseline="-25000" dirty="0">
                <a:latin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</a:rPr>
              <a:t> – </a:t>
            </a:r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i="1" baseline="-25000" dirty="0">
                <a:latin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</a:rPr>
              <a:t>) + </a:t>
            </a:r>
            <a:r>
              <a:rPr lang="en-US" sz="2400" i="1" dirty="0">
                <a:latin typeface="Calibri" panose="020F0502020204030204" pitchFamily="34" charset="0"/>
              </a:rPr>
              <a:t>b</a:t>
            </a:r>
            <a:r>
              <a:rPr lang="en-US" sz="2400" i="1" baseline="-25000" dirty="0">
                <a:latin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r>
              <a:rPr lang="en-US" sz="2400" i="1" dirty="0">
                <a:latin typeface="Calibri" panose="020F0502020204030204" pitchFamily="34" charset="0"/>
              </a:rPr>
              <a:t>SMB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n-US" sz="2400" i="1" dirty="0">
                <a:latin typeface="Calibri" panose="020F0502020204030204" pitchFamily="34" charset="0"/>
              </a:rPr>
              <a:t>b</a:t>
            </a:r>
            <a:r>
              <a:rPr lang="en-US" sz="2400" i="1" baseline="-25000" dirty="0">
                <a:latin typeface="Calibri" panose="020F0502020204030204" pitchFamily="34" charset="0"/>
              </a:rPr>
              <a:t>v</a:t>
            </a:r>
            <a:r>
              <a:rPr lang="en-US" sz="2400" i="1" dirty="0">
                <a:latin typeface="Calibri" panose="020F0502020204030204" pitchFamily="34" charset="0"/>
              </a:rPr>
              <a:t>.HML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l-GR" sz="2400" i="1" dirty="0">
                <a:latin typeface="Calibri" panose="020F0502020204030204" pitchFamily="34" charset="0"/>
              </a:rPr>
              <a:t>α</a:t>
            </a:r>
            <a:endParaRPr lang="en-US" sz="2400" i="1" dirty="0">
              <a:latin typeface="Calibri" panose="020F0502020204030204" pitchFamily="34" charset="0"/>
            </a:endParaRP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i="1" baseline="-25000" dirty="0">
                <a:latin typeface="Calibri" panose="020F0502020204030204" pitchFamily="34" charset="0"/>
              </a:rPr>
              <a:t>f</a:t>
            </a:r>
            <a:r>
              <a:rPr lang="en-US" sz="2400" i="1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</a:rPr>
              <a:t>risk free rate</a:t>
            </a:r>
            <a:r>
              <a:rPr lang="en-US" sz="2400" i="1" dirty="0">
                <a:latin typeface="Calibri" panose="020F0502020204030204" pitchFamily="34" charset="0"/>
              </a:rPr>
              <a:t>, K</a:t>
            </a:r>
            <a:r>
              <a:rPr lang="en-US" sz="2400" i="1" baseline="-25000" dirty="0">
                <a:latin typeface="Calibri" panose="020F0502020204030204" pitchFamily="34" charset="0"/>
              </a:rPr>
              <a:t>m</a:t>
            </a:r>
            <a:r>
              <a:rPr lang="en-US" sz="2400" i="1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</a:rPr>
              <a:t>Return of market portfolio</a:t>
            </a: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SMB: </a:t>
            </a:r>
            <a:r>
              <a:rPr lang="en-US" sz="2400" dirty="0">
                <a:latin typeface="Calibri" panose="020F0502020204030204" pitchFamily="34" charset="0"/>
              </a:rPr>
              <a:t>Small (market cap) minus big</a:t>
            </a: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HML: </a:t>
            </a:r>
            <a:r>
              <a:rPr lang="en-US" sz="2400" dirty="0">
                <a:latin typeface="Calibri" panose="020F0502020204030204" pitchFamily="34" charset="0"/>
              </a:rPr>
              <a:t>High (book-to-mkt) minus low</a:t>
            </a:r>
            <a:r>
              <a:rPr lang="en-US" sz="2400" i="1" dirty="0">
                <a:latin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Addition of momentum (Up minus Down) factor</a:t>
            </a:r>
          </a:p>
        </p:txBody>
      </p:sp>
    </p:spTree>
    <p:extLst>
      <p:ext uri="{BB962C8B-B14F-4D97-AF65-F5344CB8AC3E}">
        <p14:creationId xmlns:p14="http://schemas.microsoft.com/office/powerpoint/2010/main" val="186101062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Supervised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Same as classification or prediction with text </a:t>
            </a:r>
          </a:p>
          <a:p>
            <a:r>
              <a:rPr lang="en-US" sz="2000" dirty="0">
                <a:latin typeface="Calibri" pitchFamily="34" charset="0"/>
              </a:rPr>
              <a:t>Start with a collection of documents whose sentiments are known (i.e., they have been labeled manually or otherwise)</a:t>
            </a:r>
          </a:p>
          <a:p>
            <a:r>
              <a:rPr lang="en-US" sz="2000" dirty="0">
                <a:latin typeface="Calibri" pitchFamily="34" charset="0"/>
              </a:rPr>
              <a:t>Many approaches are possible – from the naïve to the sophisticated</a:t>
            </a:r>
          </a:p>
          <a:p>
            <a:r>
              <a:rPr lang="en-US" sz="2000" dirty="0">
                <a:latin typeface="Calibri" pitchFamily="34" charset="0"/>
              </a:rPr>
              <a:t>Unigrams or “bag-of-words” for starters – single words, assumed to occur independently of each other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203087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Simplest Approach to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“It’s rather like a lifetime special – pleasant, sweet and forgettable.”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954" y="3404617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Positive: 46</a:t>
            </a:r>
          </a:p>
          <a:p>
            <a:r>
              <a:rPr lang="en-US" dirty="0">
                <a:latin typeface="Calibri" panose="020F0502020204030204" pitchFamily="34" charset="0"/>
              </a:rPr>
              <a:t>Negative: 22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95400" y="2590800"/>
            <a:ext cx="762000" cy="838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3800" y="49835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Positive: 10</a:t>
            </a:r>
          </a:p>
          <a:p>
            <a:r>
              <a:rPr lang="en-US" dirty="0">
                <a:latin typeface="Calibri" panose="020F0502020204030204" pitchFamily="34" charset="0"/>
              </a:rPr>
              <a:t>Negative: 14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1359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Positive: 506</a:t>
            </a:r>
          </a:p>
          <a:p>
            <a:r>
              <a:rPr lang="en-US" dirty="0">
                <a:latin typeface="Calibri" panose="020F0502020204030204" pitchFamily="34" charset="0"/>
              </a:rPr>
              <a:t>Negative: 507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" y="2057400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581400" y="2590800"/>
            <a:ext cx="8382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3002340"/>
            <a:ext cx="2913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 reviews in </a:t>
            </a:r>
          </a:p>
          <a:p>
            <a:r>
              <a:rPr lang="en-US" dirty="0">
                <a:latin typeface="Calibri" panose="020F0502020204030204" pitchFamily="34" charset="0"/>
              </a:rPr>
              <a:t>training data: 15 occurrences</a:t>
            </a:r>
          </a:p>
          <a:p>
            <a:r>
              <a:rPr lang="en-US" dirty="0">
                <a:latin typeface="Calibri" panose="020F0502020204030204" pitchFamily="34" charset="0"/>
              </a:rPr>
              <a:t>Negative reviews: 6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62800" y="2057400"/>
            <a:ext cx="1524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1611" y="6477000"/>
            <a:ext cx="5549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3362733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/>
              <a:t>Calculations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46200"/>
          <a:ext cx="73914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pleasant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forgettable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92684"/>
      </p:ext>
    </p:extLst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543800" cy="1295400"/>
          </a:xfrm>
        </p:spPr>
        <p:txBody>
          <a:bodyPr/>
          <a:lstStyle/>
          <a:p>
            <a:r>
              <a:rPr lang="en-US" dirty="0"/>
              <a:t>Top-10 Words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371600"/>
          <a:ext cx="6705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Negative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riveting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unfunny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badly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engrossing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poorly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vividly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wonderfully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polished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pointless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offensive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heartwarming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plodding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startling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spare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disguise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596608278"/>
      </p:ext>
    </p:extLst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Tough to Detect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itchFamily="34" charset="0"/>
              </a:rPr>
              <a:t>This movie makes Catwoman look like a great movie</a:t>
            </a:r>
          </a:p>
          <a:p>
            <a:r>
              <a:rPr lang="en-US" sz="2000" dirty="0">
                <a:latin typeface="Calibri" pitchFamily="34" charset="0"/>
              </a:rPr>
              <a:t>A terrible movie that some people will nevertheless find very moving </a:t>
            </a:r>
          </a:p>
          <a:p>
            <a:r>
              <a:rPr lang="en-US" sz="2000" dirty="0">
                <a:latin typeface="Calibri" pitchFamily="34" charset="0"/>
              </a:rPr>
              <a:t>Well made but mush-hearted</a:t>
            </a:r>
          </a:p>
          <a:p>
            <a:r>
              <a:rPr lang="en-US" sz="2000" dirty="0">
                <a:latin typeface="Calibri" pitchFamily="34" charset="0"/>
              </a:rPr>
              <a:t>Your children will be occupied for 72 minutes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699603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Instead of comparing individual words in the training set, consider entire reviews. </a:t>
            </a:r>
          </a:p>
          <a:p>
            <a:r>
              <a:rPr lang="en-US" sz="2400" dirty="0">
                <a:latin typeface="Calibri" pitchFamily="34" charset="0"/>
              </a:rPr>
              <a:t>Find “nearest” reviews</a:t>
            </a:r>
          </a:p>
          <a:p>
            <a:r>
              <a:rPr lang="en-US" sz="2400" dirty="0">
                <a:latin typeface="Calibri" pitchFamily="34" charset="0"/>
              </a:rPr>
              <a:t>Example</a:t>
            </a:r>
          </a:p>
          <a:p>
            <a:pPr lvl="1"/>
            <a:r>
              <a:rPr lang="en-US" sz="2000" dirty="0">
                <a:latin typeface="Calibri" pitchFamily="34" charset="0"/>
              </a:rPr>
              <a:t>Classify  as positive or negative: </a:t>
            </a:r>
          </a:p>
          <a:p>
            <a:pPr lvl="2"/>
            <a:r>
              <a:rPr lang="en-US" sz="1800" dirty="0">
                <a:latin typeface="Calibri" pitchFamily="34" charset="0"/>
              </a:rPr>
              <a:t>“It’s rather like a lifetime special – pleasant, sweet and forgettable”</a:t>
            </a:r>
          </a:p>
          <a:p>
            <a:pPr lvl="1"/>
            <a:r>
              <a:rPr lang="en-US" sz="2000" dirty="0">
                <a:latin typeface="Calibri" pitchFamily="34" charset="0"/>
              </a:rPr>
              <a:t>Find “most similar” review(s) in the  training set</a:t>
            </a:r>
          </a:p>
          <a:p>
            <a:pPr lvl="2"/>
            <a:r>
              <a:rPr lang="en-US" sz="1800" dirty="0">
                <a:latin typeface="Calibri" pitchFamily="34" charset="0"/>
              </a:rPr>
              <a:t>“I liked this movie, made for a pleasant evening” (Class = positive)</a:t>
            </a:r>
          </a:p>
          <a:p>
            <a:pPr lvl="2"/>
            <a:r>
              <a:rPr lang="en-US" sz="1800" dirty="0">
                <a:latin typeface="Calibri" pitchFamily="34" charset="0"/>
              </a:rPr>
              <a:t>“This movie was such a bore” (Class = negative)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61094141"/>
      </p:ext>
    </p:extLst>
  </p:cSld>
  <p:clrMapOvr>
    <a:masterClrMapping/>
  </p:clrMapOvr>
  <p:transition advClick="0">
    <p:pull dir="lu"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45459</TotalTime>
  <Words>1748</Words>
  <Application>Microsoft Office PowerPoint</Application>
  <PresentationFormat>On-screen Show (4:3)</PresentationFormat>
  <Paragraphs>287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Network</vt:lpstr>
      <vt:lpstr>ANALYTICS FOR UNSTRUCTURED DATA  Sentiment Analysis  MSBA Fall 2021  21st September</vt:lpstr>
      <vt:lpstr>Incorporating Sentiments &amp; Mentions in the Stock Returns Model</vt:lpstr>
      <vt:lpstr>Predicting Stock Returns (the Trillion $ Question): Do Sentiments Matter?   </vt:lpstr>
      <vt:lpstr>Supervised Sentiment Analysis</vt:lpstr>
      <vt:lpstr>Simplest Approach to Sentiment Analysis?</vt:lpstr>
      <vt:lpstr>Calculations</vt:lpstr>
      <vt:lpstr>Top-10 Words</vt:lpstr>
      <vt:lpstr>Tough to Detect</vt:lpstr>
      <vt:lpstr>K-Nearest Neighbors</vt:lpstr>
      <vt:lpstr>PowerPoint Presentation</vt:lpstr>
      <vt:lpstr>PowerPoint Presentation</vt:lpstr>
      <vt:lpstr>PowerPoint Presentation</vt:lpstr>
      <vt:lpstr>Importance of Words</vt:lpstr>
      <vt:lpstr>PowerPoint Presentation</vt:lpstr>
      <vt:lpstr>PowerPoint Presentation</vt:lpstr>
      <vt:lpstr>Unsupervised Sentiment Analysis </vt:lpstr>
      <vt:lpstr>Extract Two-Word Phrases Using Parts-of-Speech Tagging</vt:lpstr>
      <vt:lpstr>Mining the Sentiment</vt:lpstr>
      <vt:lpstr>Unsupervised Learning Using POS</vt:lpstr>
      <vt:lpstr>Calculating Semantic Orientation</vt:lpstr>
      <vt:lpstr>Applying POS Bigrams for Opinion Mining</vt:lpstr>
      <vt:lpstr>Valence Aware Dictionary for sEntiment Reasoning (VADER)</vt:lpstr>
      <vt:lpstr>Adds Human Heuristics for Expressing Sentiments </vt:lpstr>
      <vt:lpstr>Multiple Products, Multiple Attributes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562</cp:revision>
  <cp:lastPrinted>2014-03-05T16:29:33Z</cp:lastPrinted>
  <dcterms:created xsi:type="dcterms:W3CDTF">2000-10-19T17:22:27Z</dcterms:created>
  <dcterms:modified xsi:type="dcterms:W3CDTF">2021-09-21T11:40:35Z</dcterms:modified>
</cp:coreProperties>
</file>