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handoutMasterIdLst>
    <p:handoutMasterId r:id="rId22"/>
  </p:handoutMasterIdLst>
  <p:sldIdLst>
    <p:sldId id="978" r:id="rId2"/>
    <p:sldId id="1097" r:id="rId3"/>
    <p:sldId id="1124" r:id="rId4"/>
    <p:sldId id="1140" r:id="rId5"/>
    <p:sldId id="1145" r:id="rId6"/>
    <p:sldId id="1138" r:id="rId7"/>
    <p:sldId id="1139" r:id="rId8"/>
    <p:sldId id="1142" r:id="rId9"/>
    <p:sldId id="1143" r:id="rId10"/>
    <p:sldId id="1144" r:id="rId11"/>
    <p:sldId id="1132" r:id="rId12"/>
    <p:sldId id="1135" r:id="rId13"/>
    <p:sldId id="832" r:id="rId14"/>
    <p:sldId id="1212" r:id="rId15"/>
    <p:sldId id="1136" r:id="rId16"/>
    <p:sldId id="1137" r:id="rId17"/>
    <p:sldId id="1213" r:id="rId18"/>
    <p:sldId id="1209" r:id="rId19"/>
    <p:sldId id="1211" r:id="rId2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54" d="100"/>
          <a:sy n="154" d="100"/>
        </p:scale>
        <p:origin x="200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74E7D-58C6-4E2B-89BC-5C6085E737A5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647" y="4409758"/>
            <a:ext cx="5128407" cy="4177665"/>
          </a:xfrm>
        </p:spPr>
        <p:txBody>
          <a:bodyPr lIns="91484" tIns="45742" rIns="91484" bIns="45742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591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recommender-system-based-on-customer-preferences-and-product-reviews-3575992bb61" TargetMode="External"/><Relationship Id="rId2" Type="http://schemas.openxmlformats.org/officeDocument/2006/relationships/hyperlink" Target="https://medium.datadriveninvestor.com/who-is-your-competitor-in-the-era-of-the-long-tail-d0ac24fedde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9713" y="523875"/>
            <a:ext cx="7097713" cy="2295525"/>
          </a:xfrm>
        </p:spPr>
        <p:txBody>
          <a:bodyPr/>
          <a:lstStyle/>
          <a:p>
            <a:pPr algn="ctr"/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dirty="0">
                <a:latin typeface="Calibri" panose="020F0502020204030204" pitchFamily="34" charset="0"/>
                <a:cs typeface="Aharoni" panose="02010803020104030203" pitchFamily="2" charset="-79"/>
              </a:rPr>
            </a:br>
            <a:br>
              <a:rPr lang="en-US" sz="40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2800" dirty="0">
                <a:latin typeface="Calibri" panose="020F0502020204030204" pitchFamily="34" charset="0"/>
                <a:cs typeface="Aharoni" panose="02010803020104030203" pitchFamily="2" charset="-79"/>
              </a:rPr>
              <a:t>Document Similarity &amp; Applications</a:t>
            </a:r>
            <a:br>
              <a:rPr lang="en-US" sz="28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b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2000" dirty="0">
                <a:latin typeface="Calibri" panose="020F0502020204030204" pitchFamily="34" charset="0"/>
                <a:cs typeface="Aharoni" panose="02010803020104030203" pitchFamily="2" charset="-79"/>
              </a:rPr>
              <a:t>Analytics for Unstructured Data</a:t>
            </a:r>
            <a:b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b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1800" dirty="0">
                <a:latin typeface="Calibri" panose="020F0502020204030204" pitchFamily="34" charset="0"/>
                <a:cs typeface="Aharoni" panose="02010803020104030203" pitchFamily="2" charset="-79"/>
              </a:rPr>
              <a:t>MSBA, Fall 2021</a:t>
            </a:r>
            <a:br>
              <a:rPr lang="en-US" sz="18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1800" dirty="0">
                <a:latin typeface="Calibri" panose="020F0502020204030204" pitchFamily="34" charset="0"/>
                <a:cs typeface="Aharoni" panose="02010803020104030203" pitchFamily="2" charset="-79"/>
              </a:rPr>
              <a:t>14</a:t>
            </a:r>
            <a:r>
              <a:rPr lang="en-US" sz="1800" baseline="30000" dirty="0">
                <a:latin typeface="Calibri" panose="020F0502020204030204" pitchFamily="34" charset="0"/>
                <a:cs typeface="Aharoni" panose="02010803020104030203" pitchFamily="2" charset="-79"/>
              </a:rPr>
              <a:t>th</a:t>
            </a:r>
            <a:r>
              <a:rPr lang="en-US" sz="1800" dirty="0">
                <a:latin typeface="Calibri" panose="020F0502020204030204" pitchFamily="34" charset="0"/>
                <a:cs typeface="Aharoni" panose="02010803020104030203" pitchFamily="2" charset="-79"/>
              </a:rPr>
              <a:t> September</a:t>
            </a:r>
            <a:b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endParaRPr lang="en-US" sz="180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2971800"/>
            <a:ext cx="7010400" cy="2743200"/>
          </a:xfrm>
        </p:spPr>
        <p:txBody>
          <a:bodyPr/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David Bruton Jr. Centennial Chair Professor in Business 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Associate Director, Center for Research in e-Commerce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McCombs School of Business, University of Texas at Austin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Email: </a:t>
            </a:r>
            <a:r>
              <a:rPr lang="en-US" sz="2000" b="1" dirty="0">
                <a:latin typeface="Calibri" panose="020F0502020204030204" pitchFamily="34" charset="0"/>
              </a:rPr>
              <a:t>aniteshb@gmail.com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9600"/>
            <a:ext cx="838200" cy="838200"/>
          </a:xfrm>
          <a:prstGeom prst="rect">
            <a:avLst/>
          </a:prstGeom>
        </p:spPr>
      </p:pic>
      <p:pic>
        <p:nvPicPr>
          <p:cNvPr id="2" name="Picture 2" descr="TikTok - Make Your Day - Apps on Google Play">
            <a:extLst>
              <a:ext uri="{FF2B5EF4-FFF2-40B4-BE49-F238E27FC236}">
                <a16:creationId xmlns:a16="http://schemas.microsoft.com/office/drawing/2014/main" id="{1BA3BD2D-CA92-4A3E-9E1B-A64C7F3F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03" y="1152080"/>
            <a:ext cx="784797" cy="75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teemit New Logo - Credit To The Owner, HD Png Download , Transparent Png  Image - PNGitem">
            <a:extLst>
              <a:ext uri="{FF2B5EF4-FFF2-40B4-BE49-F238E27FC236}">
                <a16:creationId xmlns:a16="http://schemas.microsoft.com/office/drawing/2014/main" id="{63590FFB-D7D5-49BC-99B9-647BD404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00"/>
            <a:ext cx="775411" cy="82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274766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868363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Useful for Information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089CF6-ADE7-44B0-A87E-C29AC619C01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0" y="785767"/>
          <a:ext cx="31035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TF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D1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D2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D3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D4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Who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Wrote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Wild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Boys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-38100" y="964242"/>
            <a:ext cx="2857500" cy="2819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3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3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3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3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>
                <a:latin typeface="Calibri" panose="020F0502020204030204" pitchFamily="34" charset="0"/>
              </a:rPr>
              <a:t>query = ‘who wrote wild boys’</a:t>
            </a:r>
          </a:p>
          <a:p>
            <a:r>
              <a:rPr lang="en-US" sz="1600" kern="0" dirty="0">
                <a:latin typeface="Calibri" panose="020F0502020204030204" pitchFamily="34" charset="0"/>
              </a:rPr>
              <a:t>doc1 (D1) = ‘Duran Duran sang Wild Boys in 1984.’</a:t>
            </a:r>
          </a:p>
          <a:p>
            <a:r>
              <a:rPr lang="en-US" sz="1600" kern="0" dirty="0">
                <a:latin typeface="Calibri" panose="020F0502020204030204" pitchFamily="34" charset="0"/>
              </a:rPr>
              <a:t>doc2 (D2) = ‘Boys don’t remain wild forever.’</a:t>
            </a:r>
          </a:p>
          <a:p>
            <a:r>
              <a:rPr lang="en-US" sz="1600" kern="0" dirty="0">
                <a:latin typeface="Calibri" panose="020F0502020204030204" pitchFamily="34" charset="0"/>
              </a:rPr>
              <a:t>doc3 (D3) = ‘Who brought wild flowers?’</a:t>
            </a:r>
          </a:p>
          <a:p>
            <a:r>
              <a:rPr lang="en-US" sz="1600" kern="0" dirty="0">
                <a:latin typeface="Calibri" panose="020F0502020204030204" pitchFamily="34" charset="0"/>
              </a:rPr>
              <a:t>doc4 (D4) = ‘It was John Krakauer who wrote </a:t>
            </a:r>
            <a:r>
              <a:rPr lang="en-US" sz="1600" i="1" kern="0" dirty="0">
                <a:latin typeface="Calibri" panose="020F0502020204030204" pitchFamily="34" charset="0"/>
              </a:rPr>
              <a:t>In to the wild.’</a:t>
            </a:r>
            <a:endParaRPr lang="en-US" sz="1800" kern="0" dirty="0"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74249"/>
              </p:ext>
            </p:extLst>
          </p:nvPr>
        </p:nvGraphicFramePr>
        <p:xfrm>
          <a:off x="5776870" y="794156"/>
          <a:ext cx="16145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IDF = log(1/DF)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=log</a:t>
                      </a:r>
                      <a:r>
                        <a:rPr lang="en-US" sz="1600" baseline="-25000" dirty="0"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sz="1600" dirty="0">
                          <a:latin typeface="Calibri" panose="020F0502020204030204" pitchFamily="34" charset="0"/>
                        </a:rPr>
                        <a:t>(1/.5)=.301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.602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56406" y="2861250"/>
          <a:ext cx="34071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TF_IDF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Who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Wrote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.602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.602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Wild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Boys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5247" y="5715000"/>
            <a:ext cx="8583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Similarity(Doc1,Query) = (0+0+0+.301^2) / [(.301^2)^.5 * ((.301^2 + .602^2 + .301^2)^.5)]</a:t>
            </a:r>
          </a:p>
          <a:p>
            <a:r>
              <a:rPr lang="en-US" dirty="0">
                <a:latin typeface="Calibri" panose="020F0502020204030204" pitchFamily="34" charset="0"/>
              </a:rPr>
              <a:t>= .0906 / (.301*.7373) = .408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70431" y="4820920"/>
          <a:ext cx="33255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Similarity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Query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.408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.408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.408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.913*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5498983" y="2835480"/>
            <a:ext cx="1208015" cy="53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17332" y="2835480"/>
            <a:ext cx="1389666" cy="13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65241" y="2835479"/>
            <a:ext cx="641758" cy="164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06998" y="2709529"/>
            <a:ext cx="18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Final TF_IDF weights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097275" y="701443"/>
            <a:ext cx="281409" cy="9248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62142" y="450376"/>
            <a:ext cx="259733" cy="1655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39379" y="412960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Term frequencies</a:t>
            </a:r>
          </a:p>
        </p:txBody>
      </p:sp>
      <p:cxnSp>
        <p:nvCxnSpPr>
          <p:cNvPr id="29" name="Straight Arrow Connector 28"/>
          <p:cNvCxnSpPr>
            <a:stCxn id="32" idx="1"/>
          </p:cNvCxnSpPr>
          <p:nvPr/>
        </p:nvCxnSpPr>
        <p:spPr>
          <a:xfrm flipH="1" flipV="1">
            <a:off x="6249631" y="1752601"/>
            <a:ext cx="1293944" cy="339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1"/>
          </p:cNvCxnSpPr>
          <p:nvPr/>
        </p:nvCxnSpPr>
        <p:spPr>
          <a:xfrm flipH="1">
            <a:off x="6249630" y="2091899"/>
            <a:ext cx="1293945" cy="326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43575" y="1676400"/>
            <a:ext cx="1448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Weights based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on document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frequency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352800" y="1194619"/>
            <a:ext cx="2365887" cy="28022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352800" y="1150375"/>
            <a:ext cx="276532" cy="14675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9749" y="1150375"/>
            <a:ext cx="1591651" cy="14675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4314460" y="1412892"/>
            <a:ext cx="486697" cy="24100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673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0" grpId="0"/>
      <p:bldP spid="25" grpId="0"/>
      <p:bldP spid="32" grpId="0"/>
      <p:bldP spid="33" grpId="0" animBg="1"/>
      <p:bldP spid="34" grpId="0" animBg="1"/>
      <p:bldP spid="35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1: Assessing Relevance and Resonance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How do we know if our campaign/message is having an impact on what people are talking about?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E.g., political campaign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Product or brand campaign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How companies describe themselves vs. how employees feel</a:t>
            </a:r>
          </a:p>
          <a:p>
            <a:r>
              <a:rPr lang="en-US" sz="2400" dirty="0">
                <a:latin typeface="Calibri" panose="020F0502020204030204" pitchFamily="34" charset="0"/>
              </a:rPr>
              <a:t>A simple approach: How “far” are the social mentions from the message?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E3DC1-0BA7-46E0-9AE9-A06521B51152}"/>
              </a:ext>
            </a:extLst>
          </p:cNvPr>
          <p:cNvSpPr txBox="1"/>
          <p:nvPr/>
        </p:nvSpPr>
        <p:spPr>
          <a:xfrm>
            <a:off x="2590800" y="6336268"/>
            <a:ext cx="1846659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2021</a:t>
            </a:r>
          </a:p>
        </p:txBody>
      </p:sp>
    </p:spTree>
    <p:extLst>
      <p:ext uri="{BB962C8B-B14F-4D97-AF65-F5344CB8AC3E}">
        <p14:creationId xmlns:p14="http://schemas.microsoft.com/office/powerpoint/2010/main" val="371396322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-533400"/>
            <a:ext cx="7200900" cy="1524000"/>
          </a:xfrm>
        </p:spPr>
        <p:txBody>
          <a:bodyPr/>
          <a:lstStyle/>
          <a:p>
            <a:r>
              <a:rPr lang="en-US" sz="3200" dirty="0"/>
              <a:t>Application 2: Crowdsourced Recommender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295400"/>
            <a:ext cx="7200900" cy="5029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Why bother about recommender systems?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long tail of products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Matching products with customer preferences</a:t>
            </a:r>
          </a:p>
        </p:txBody>
      </p:sp>
    </p:spTree>
    <p:extLst>
      <p:ext uri="{BB962C8B-B14F-4D97-AF65-F5344CB8AC3E}">
        <p14:creationId xmlns:p14="http://schemas.microsoft.com/office/powerpoint/2010/main" val="311266766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533400"/>
            <a:ext cx="7543800" cy="1295400"/>
          </a:xfrm>
        </p:spPr>
        <p:txBody>
          <a:bodyPr/>
          <a:lstStyle/>
          <a:p>
            <a:r>
              <a:rPr lang="en-US" sz="3600" dirty="0"/>
              <a:t>Enabling Forces: The Long Tail*</a:t>
            </a:r>
          </a:p>
        </p:txBody>
      </p:sp>
      <p:pic>
        <p:nvPicPr>
          <p:cNvPr id="9218" name="Picture 2" descr="http://downloads.clipart.com/25858682.gif?t=1284282094&amp;h=cc3985043855cbee6973955098d25fac&amp;u=anite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0"/>
            <a:ext cx="1612595" cy="2362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00200" y="6553200"/>
            <a:ext cx="4023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Brynjolfsson, Hu and Smith; *Chris Anderson</a:t>
            </a:r>
          </a:p>
        </p:txBody>
      </p:sp>
      <p:pic>
        <p:nvPicPr>
          <p:cNvPr id="8" name="Picture 7" descr="long tail diagr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838200"/>
            <a:ext cx="7010400" cy="38064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253858" y="3175966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Sales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1" y="4648200"/>
            <a:ext cx="685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                       Popularity                       Low                  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76200" y="2513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5181600"/>
            <a:ext cx="6878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Calibri" pitchFamily="34" charset="0"/>
              </a:rPr>
              <a:t>Customer preferences are diverse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Endless variety of products available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Uncertainty in the tail region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Long tail will not work without recommenders and/or word-of-mouth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06EBD-0481-46E6-92D2-61D60A0BF796}"/>
              </a:ext>
            </a:extLst>
          </p:cNvPr>
          <p:cNvSpPr txBox="1"/>
          <p:nvPr/>
        </p:nvSpPr>
        <p:spPr>
          <a:xfrm>
            <a:off x="2590800" y="6336268"/>
            <a:ext cx="1846659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2021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6A0E-D469-45B4-BCA8-C1501677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Crowdsourced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F296-4DBB-4DC3-ABE9-D044736F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The case of hotel search</a:t>
            </a:r>
          </a:p>
          <a:p>
            <a:r>
              <a:rPr lang="en-US" sz="2000" dirty="0">
                <a:latin typeface="Calibri" panose="020F0502020204030204" pitchFamily="34" charset="0"/>
              </a:rPr>
              <a:t>Web sites (e.g., hotels.com, orbitz.com, Tripadvisor.com) show by one criterion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Rating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Stars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Location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Price</a:t>
            </a:r>
          </a:p>
          <a:p>
            <a:r>
              <a:rPr lang="en-US" sz="2000" dirty="0">
                <a:latin typeface="Calibri" panose="020F0502020204030204" pitchFamily="34" charset="0"/>
              </a:rPr>
              <a:t>But most customers consider multiple attributes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How can we provide a better match with customer preferences?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39349"/>
      </p:ext>
    </p:extLst>
  </p:cSld>
  <p:clrMapOvr>
    <a:masterClrMapping/>
  </p:clrMapOvr>
  <p:transition>
    <p:pull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00"/>
            <a:ext cx="7200900" cy="1524000"/>
          </a:xfrm>
        </p:spPr>
        <p:txBody>
          <a:bodyPr/>
          <a:lstStyle/>
          <a:p>
            <a:r>
              <a:rPr lang="en-US" sz="3200" dirty="0"/>
              <a:t>A Lot Better than a Single Criterion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143000"/>
            <a:ext cx="7200900" cy="5029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Obtain user inputs, e.g.,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Romantic, ambience, mid-priced, beachfront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Business, budget, wi-fi, convenience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Crowdsource!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Extract large # conversations about hotels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Now becomes a document retrieval problem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E.g., query: Romantic, ambience, mid-price, beachfront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Calculate cosine similarity between query &amp; mentions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Rank mentions by cosine similarity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Perform sentiment analysis to find most positive reviews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Make recommendations</a:t>
            </a:r>
          </a:p>
          <a:p>
            <a:pPr marL="4572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302988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Augment text with:</a:t>
            </a:r>
          </a:p>
          <a:p>
            <a:r>
              <a:rPr lang="en-US" sz="2000" dirty="0">
                <a:latin typeface="Calibri" panose="020F0502020204030204" pitchFamily="34" charset="0"/>
              </a:rPr>
              <a:t>Vicinity: E.g., Microsoft Virtual Earth Interactive SDK (software development kit)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Proximity: “near a beach”, “near downtown”, “near public transportation” with user geotagging &amp; automatic classification of satellite images of areas near each hotel (e.g., geonames.org)</a:t>
            </a:r>
          </a:p>
          <a:p>
            <a:r>
              <a:rPr lang="en-US" sz="2000" dirty="0">
                <a:latin typeface="Calibri" panose="020F0502020204030204" pitchFamily="34" charset="0"/>
              </a:rPr>
              <a:t>Additional information become extra dimensions for cosine similarity analysis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Overall results: Superior to those provided by any of the major hotel search sites </a:t>
            </a:r>
          </a:p>
        </p:txBody>
      </p:sp>
    </p:spTree>
    <p:extLst>
      <p:ext uri="{BB962C8B-B14F-4D97-AF65-F5344CB8AC3E}">
        <p14:creationId xmlns:p14="http://schemas.microsoft.com/office/powerpoint/2010/main" val="155326692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529-3171-4C39-A21D-BB6FC13A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Observations on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95F7-B78C-4086-839A-3766E905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Recommendations may be from the tail region (increases product diversity)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you know of a product, a recommender system can find products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are more affordable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which people like for the same reasons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Widespread use of recommenders can shift the demand curve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the long tail idea, see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https://medium.datadriveninvestor.com/who-is-your-competitor-in-the-era-of-the-long-tail-d0ac24fedde8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Details of a crowdsourced recommender system: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https://towardsdatascience.com/a-recommender-system-based-on-customer-preferences-and-product-reviews-3575992bb61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8243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94184"/>
      </p:ext>
    </p:extLst>
  </p:cSld>
  <p:clrMapOvr>
    <a:masterClrMapping/>
  </p:clrMapOvr>
  <p:transition>
    <p:pull dir="l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55320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304800" y="-177800"/>
            <a:ext cx="8610600" cy="2540000"/>
          </a:xfrm>
        </p:spPr>
        <p:txBody>
          <a:bodyPr/>
          <a:lstStyle/>
          <a:p>
            <a:pPr algn="ctr"/>
            <a:r>
              <a:rPr lang="en-US" sz="2400" dirty="0">
                <a:latin typeface="Calibri (Headings)"/>
                <a:cs typeface="Calibri (Headings)"/>
              </a:rPr>
              <a:t>Document Similarity &amp; Applications</a:t>
            </a:r>
            <a:br>
              <a:rPr lang="en-US" sz="2400" dirty="0">
                <a:latin typeface="Calibri (Headings)"/>
                <a:cs typeface="Calibri (Headings)"/>
              </a:rPr>
            </a:br>
            <a:r>
              <a:rPr lang="en-US" sz="2400" dirty="0">
                <a:latin typeface="Calibri (Headings)"/>
                <a:cs typeface="Calibri (Headings)"/>
              </a:rPr>
              <a:t>(i) Resonance Analysis</a:t>
            </a:r>
            <a:br>
              <a:rPr lang="en-US" sz="2400" dirty="0">
                <a:latin typeface="Calibri (Headings)"/>
                <a:cs typeface="Calibri (Headings)"/>
              </a:rPr>
            </a:br>
            <a:r>
              <a:rPr lang="en-US" sz="2400" dirty="0">
                <a:latin typeface="Calibri (Headings)"/>
                <a:cs typeface="Calibri (Headings)"/>
              </a:rPr>
              <a:t>(ii) Crowdsourced Recommendation Systems</a:t>
            </a:r>
            <a:br>
              <a:rPr lang="en-US" sz="3200" dirty="0">
                <a:latin typeface="Calibri (Headings)"/>
                <a:cs typeface="Calibri (Headings)"/>
              </a:rPr>
            </a:br>
            <a:br>
              <a:rPr lang="en-US" sz="3200" dirty="0">
                <a:latin typeface="Calibri (Headings)"/>
                <a:cs typeface="Calibri (Headings)"/>
              </a:rPr>
            </a:br>
            <a:endParaRPr lang="en-US" sz="24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9279506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sz="3600" dirty="0"/>
              <a:t>Assessing Document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7640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Early applications: Document clustering/categorization &amp; retrieval</a:t>
            </a:r>
          </a:p>
          <a:p>
            <a:r>
              <a:rPr lang="en-US" sz="1800" dirty="0">
                <a:latin typeface="Calibri" panose="020F0502020204030204" pitchFamily="34" charset="0"/>
              </a:rPr>
              <a:t>Many business applications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E.g., which beers or movies are similar?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your competition in markets with lots of products</a:t>
            </a:r>
            <a:endParaRPr lang="en-US" sz="22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6339135" cy="22859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257800"/>
            <a:ext cx="8229600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</a:rPr>
              <a:t>Useful for recommender systems – both conventional &amp; crowdsourced</a:t>
            </a:r>
          </a:p>
          <a:p>
            <a:r>
              <a:rPr lang="en-US" sz="1800" dirty="0">
                <a:latin typeface="Calibri" panose="020F0502020204030204" pitchFamily="34" charset="0"/>
              </a:rPr>
              <a:t>Understanding your competition in markets with lots of products</a:t>
            </a:r>
          </a:p>
          <a:p>
            <a:r>
              <a:rPr lang="en-US" sz="1800" kern="0" dirty="0">
                <a:latin typeface="Calibri" panose="020F0502020204030204" pitchFamily="34" charset="0"/>
              </a:rPr>
              <a:t>Myriad applications: Did a campaign resonate with the intended audience?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B0C67-9223-4C45-9609-6671E1A6BC87}"/>
              </a:ext>
            </a:extLst>
          </p:cNvPr>
          <p:cNvSpPr txBox="1"/>
          <p:nvPr/>
        </p:nvSpPr>
        <p:spPr>
          <a:xfrm>
            <a:off x="2590800" y="6336268"/>
            <a:ext cx="1846659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2021</a:t>
            </a:r>
          </a:p>
        </p:txBody>
      </p:sp>
    </p:spTree>
    <p:extLst>
      <p:ext uri="{BB962C8B-B14F-4D97-AF65-F5344CB8AC3E}">
        <p14:creationId xmlns:p14="http://schemas.microsoft.com/office/powerpoint/2010/main" val="249418493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7543800" cy="1295400"/>
          </a:xfrm>
        </p:spPr>
        <p:txBody>
          <a:bodyPr/>
          <a:lstStyle/>
          <a:p>
            <a:r>
              <a:rPr lang="en-US" dirty="0"/>
              <a:t>The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Start with a numerical representation of each document</a:t>
            </a:r>
          </a:p>
          <a:p>
            <a:r>
              <a:rPr lang="en-US" sz="2000" dirty="0">
                <a:latin typeface="Calibri" panose="020F0502020204030204" pitchFamily="34" charset="0"/>
              </a:rPr>
              <a:t>Many ways to represent a document with numbers</a:t>
            </a:r>
          </a:p>
          <a:p>
            <a:pPr lvl="1"/>
            <a:r>
              <a:rPr lang="en-US" altLang="en-US" sz="1800" dirty="0">
                <a:latin typeface="Calibri" panose="020F0502020204030204" pitchFamily="34" charset="0"/>
              </a:rPr>
              <a:t>Presence absence of each term (0/1)</a:t>
            </a:r>
          </a:p>
          <a:p>
            <a:pPr lvl="1"/>
            <a:r>
              <a:rPr lang="en-US" altLang="en-US" sz="1800" dirty="0">
                <a:latin typeface="Calibri" panose="020F0502020204030204" pitchFamily="34" charset="0"/>
              </a:rPr>
              <a:t>Raw or scaled (normalized) frequency of each term</a:t>
            </a:r>
          </a:p>
          <a:p>
            <a:pPr lvl="1"/>
            <a:r>
              <a:rPr lang="en-US" altLang="en-US" sz="1800" dirty="0">
                <a:latin typeface="Calibri" panose="020F0502020204030204" pitchFamily="34" charset="0"/>
              </a:rPr>
              <a:t>TF-IDF of each term in a document (be careful, not applicable everywhere)</a:t>
            </a:r>
          </a:p>
          <a:p>
            <a:r>
              <a:rPr lang="en-US" sz="2000" dirty="0">
                <a:latin typeface="Calibri" panose="020F0502020204030204" pitchFamily="34" charset="0"/>
              </a:rPr>
              <a:t>Multiple ways to calculate similarity between the documents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Choice 1: Calculate Euclidean distances between documents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Choice 2: Calculate the % words that are common across the documents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Choice 3: Calculate the angle between the two document vectors (many variations are possible)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Choice 4: Use word embeddings (e.g., word2vec) and calculate similarity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200" dirty="0">
              <a:latin typeface="Calibri" panose="020F0502020204030204" pitchFamily="34" charset="0"/>
            </a:endParaRPr>
          </a:p>
          <a:p>
            <a:endParaRPr lang="en-US" alt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148F2-99B5-4BFF-BC62-6FC082258DE3}"/>
              </a:ext>
            </a:extLst>
          </p:cNvPr>
          <p:cNvSpPr txBox="1"/>
          <p:nvPr/>
        </p:nvSpPr>
        <p:spPr>
          <a:xfrm>
            <a:off x="2590800" y="6336268"/>
            <a:ext cx="1846659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2021</a:t>
            </a:r>
          </a:p>
        </p:txBody>
      </p:sp>
    </p:spTree>
    <p:extLst>
      <p:ext uri="{BB962C8B-B14F-4D97-AF65-F5344CB8AC3E}">
        <p14:creationId xmlns:p14="http://schemas.microsoft.com/office/powerpoint/2010/main" val="80968936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829A-4170-4B93-8257-BEB64F14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-762000"/>
            <a:ext cx="7543800" cy="1295400"/>
          </a:xfrm>
        </p:spPr>
        <p:txBody>
          <a:bodyPr/>
          <a:lstStyle/>
          <a:p>
            <a:r>
              <a:rPr lang="en-US" sz="3200" dirty="0"/>
              <a:t>Jaccard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18DDA-090B-46F0-A930-DF050AF2F393}"/>
                  </a:ext>
                </a:extLst>
              </p:cNvPr>
              <p:cNvSpPr txBox="1"/>
              <p:nvPr/>
            </p:nvSpPr>
            <p:spPr>
              <a:xfrm>
                <a:off x="-457200" y="762000"/>
                <a:ext cx="5638800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𝐽𝑎𝑐𝑐𝑎𝑟𝑑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 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2|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 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2|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18DDA-090B-46F0-A930-DF050AF2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762000"/>
                <a:ext cx="5638800" cy="664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D7F40E-9550-4DB3-8F5C-10479EF96719}"/>
                  </a:ext>
                </a:extLst>
              </p:cNvPr>
              <p:cNvSpPr txBox="1"/>
              <p:nvPr/>
            </p:nvSpPr>
            <p:spPr>
              <a:xfrm>
                <a:off x="4343400" y="771076"/>
                <a:ext cx="4572000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 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2|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 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 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2|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D7F40E-9550-4DB3-8F5C-10479EF96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771076"/>
                <a:ext cx="4572000" cy="676724"/>
              </a:xfrm>
              <a:prstGeom prst="rect">
                <a:avLst/>
              </a:prstGeom>
              <a:blipFill>
                <a:blip r:embed="rId3"/>
                <a:stretch>
                  <a:fillRect l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56E2A7A-B5BE-4F5D-84A4-C2CEAFF14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53708"/>
            <a:ext cx="6439384" cy="43518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FDF255-BE65-4489-8258-E235DEEBB639}"/>
              </a:ext>
            </a:extLst>
          </p:cNvPr>
          <p:cNvSpPr txBox="1"/>
          <p:nvPr/>
        </p:nvSpPr>
        <p:spPr>
          <a:xfrm>
            <a:off x="609600" y="1600200"/>
            <a:ext cx="4324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Doc1: Data is the new oil of the digital economy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Doc2: Data is a new oil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38005-9426-4108-95CA-B08E5C414B7A}"/>
              </a:ext>
            </a:extLst>
          </p:cNvPr>
          <p:cNvSpPr txBox="1"/>
          <p:nvPr/>
        </p:nvSpPr>
        <p:spPr>
          <a:xfrm>
            <a:off x="6172200" y="6400800"/>
            <a:ext cx="1520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Source: B. Kanani</a:t>
            </a:r>
          </a:p>
        </p:txBody>
      </p:sp>
    </p:spTree>
    <p:extLst>
      <p:ext uri="{BB962C8B-B14F-4D97-AF65-F5344CB8AC3E}">
        <p14:creationId xmlns:p14="http://schemas.microsoft.com/office/powerpoint/2010/main" val="40589665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313" y="-228600"/>
            <a:ext cx="8181287" cy="1295400"/>
          </a:xfrm>
        </p:spPr>
        <p:txBody>
          <a:bodyPr/>
          <a:lstStyle/>
          <a:p>
            <a:r>
              <a:rPr lang="en-US" altLang="en-US" sz="3200" dirty="0"/>
              <a:t>Angles Instead of Distances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640262"/>
            <a:ext cx="7886700" cy="4351338"/>
          </a:xfrm>
        </p:spPr>
        <p:txBody>
          <a:bodyPr/>
          <a:lstStyle/>
          <a:p>
            <a:r>
              <a:rPr lang="en-US" altLang="en-US" sz="2000" dirty="0">
                <a:latin typeface="Calibri" panose="020F0502020204030204" pitchFamily="34" charset="0"/>
              </a:rPr>
              <a:t>Similarity between documents </a:t>
            </a:r>
            <a:r>
              <a:rPr lang="en-US" altLang="en-US" sz="2000" i="1" dirty="0">
                <a:latin typeface="Calibri" panose="020F0502020204030204" pitchFamily="34" charset="0"/>
              </a:rPr>
              <a:t>d</a:t>
            </a:r>
            <a:r>
              <a:rPr lang="en-US" altLang="en-US" sz="20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000" dirty="0">
                <a:latin typeface="Calibri" panose="020F0502020204030204" pitchFamily="34" charset="0"/>
              </a:rPr>
              <a:t> and </a:t>
            </a:r>
            <a:r>
              <a:rPr lang="en-US" altLang="en-US" sz="2000" i="1" dirty="0">
                <a:latin typeface="Calibri" panose="020F0502020204030204" pitchFamily="34" charset="0"/>
              </a:rPr>
              <a:t>d</a:t>
            </a:r>
            <a:r>
              <a:rPr lang="en-US" altLang="en-US" sz="20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000" dirty="0">
                <a:latin typeface="Calibri" panose="020F0502020204030204" pitchFamily="34" charset="0"/>
              </a:rPr>
              <a:t> (could also be a set of keywords) is the cosine of the angle </a:t>
            </a:r>
            <a:r>
              <a:rPr lang="en-US" altLang="en-US" sz="2000" i="1" dirty="0">
                <a:latin typeface="Calibri" panose="020F0502020204030204" pitchFamily="34" charset="0"/>
              </a:rPr>
              <a:t>Ɵ</a:t>
            </a:r>
            <a:r>
              <a:rPr lang="en-US" altLang="en-US" sz="2000" dirty="0">
                <a:latin typeface="Calibri" panose="020F0502020204030204" pitchFamily="34" charset="0"/>
              </a:rPr>
              <a:t> between them.</a:t>
            </a:r>
          </a:p>
          <a:p>
            <a:r>
              <a:rPr lang="en-US" altLang="en-US" sz="2000" dirty="0">
                <a:latin typeface="Calibri" panose="020F0502020204030204" pitchFamily="34" charset="0"/>
              </a:rPr>
              <a:t>Score between 0 and 1.</a:t>
            </a:r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3276600" y="1458913"/>
            <a:ext cx="4800600" cy="3113087"/>
            <a:chOff x="1104" y="2313"/>
            <a:chExt cx="3024" cy="1961"/>
          </a:xfrm>
        </p:grpSpPr>
        <p:cxnSp>
          <p:nvCxnSpPr>
            <p:cNvPr id="268293" name="AutoShape 5"/>
            <p:cNvCxnSpPr>
              <a:cxnSpLocks noChangeShapeType="1"/>
            </p:cNvCxnSpPr>
            <p:nvPr/>
          </p:nvCxnSpPr>
          <p:spPr bwMode="auto">
            <a:xfrm>
              <a:off x="2448" y="3561"/>
              <a:ext cx="1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294" name="AutoShape 6"/>
            <p:cNvCxnSpPr>
              <a:cxnSpLocks noChangeShapeType="1"/>
            </p:cNvCxnSpPr>
            <p:nvPr/>
          </p:nvCxnSpPr>
          <p:spPr bwMode="auto">
            <a:xfrm flipV="1">
              <a:off x="2448" y="2361"/>
              <a:ext cx="0" cy="1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295" name="AutoShape 7"/>
            <p:cNvCxnSpPr>
              <a:cxnSpLocks noChangeShapeType="1"/>
            </p:cNvCxnSpPr>
            <p:nvPr/>
          </p:nvCxnSpPr>
          <p:spPr bwMode="auto">
            <a:xfrm flipH="1">
              <a:off x="1344" y="3561"/>
              <a:ext cx="1104" cy="6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296" name="AutoShape 8"/>
            <p:cNvCxnSpPr>
              <a:cxnSpLocks noChangeShapeType="1"/>
            </p:cNvCxnSpPr>
            <p:nvPr/>
          </p:nvCxnSpPr>
          <p:spPr bwMode="auto">
            <a:xfrm flipV="1">
              <a:off x="2448" y="3129"/>
              <a:ext cx="1200" cy="43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297" name="AutoShape 9"/>
            <p:cNvCxnSpPr>
              <a:cxnSpLocks noChangeShapeType="1"/>
            </p:cNvCxnSpPr>
            <p:nvPr/>
          </p:nvCxnSpPr>
          <p:spPr bwMode="auto">
            <a:xfrm flipV="1">
              <a:off x="2448" y="2601"/>
              <a:ext cx="576" cy="96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298" name="Text Box 10"/>
            <p:cNvSpPr txBox="1">
              <a:spLocks noChangeArrowheads="1"/>
            </p:cNvSpPr>
            <p:nvPr/>
          </p:nvSpPr>
          <p:spPr bwMode="auto">
            <a:xfrm>
              <a:off x="3782" y="3537"/>
              <a:ext cx="2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 dirty="0">
                  <a:latin typeface="Times New Roman" pitchFamily="18" charset="0"/>
                </a:rPr>
                <a:t>t </a:t>
              </a:r>
              <a:r>
                <a:rPr lang="en-US" altLang="en-US" sz="18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8299" name="Text Box 11"/>
            <p:cNvSpPr txBox="1">
              <a:spLocks noChangeArrowheads="1"/>
            </p:cNvSpPr>
            <p:nvPr/>
          </p:nvSpPr>
          <p:spPr bwMode="auto">
            <a:xfrm>
              <a:off x="3024" y="2409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800" dirty="0">
                  <a:latin typeface="Times New Roman" pitchFamily="18" charset="0"/>
                </a:rPr>
                <a:t>d</a:t>
              </a:r>
              <a:r>
                <a:rPr lang="en-US" altLang="en-US" sz="1800" baseline="-25000" dirty="0">
                  <a:latin typeface="Times New Roman" pitchFamily="18" charset="0"/>
                </a:rPr>
                <a:t> 2</a:t>
              </a:r>
            </a:p>
          </p:txBody>
        </p:sp>
        <p:sp>
          <p:nvSpPr>
            <p:cNvPr id="268300" name="Text Box 12"/>
            <p:cNvSpPr txBox="1">
              <a:spLocks noChangeArrowheads="1"/>
            </p:cNvSpPr>
            <p:nvPr/>
          </p:nvSpPr>
          <p:spPr bwMode="auto">
            <a:xfrm>
              <a:off x="3600" y="2985"/>
              <a:ext cx="2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 dirty="0">
                  <a:latin typeface="Times New Roman" pitchFamily="18" charset="0"/>
                </a:rPr>
                <a:t>d </a:t>
              </a:r>
              <a:r>
                <a:rPr lang="en-US" altLang="en-US" sz="18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8301" name="Text Box 13"/>
            <p:cNvSpPr txBox="1">
              <a:spLocks noChangeArrowheads="1"/>
            </p:cNvSpPr>
            <p:nvPr/>
          </p:nvSpPr>
          <p:spPr bwMode="auto">
            <a:xfrm>
              <a:off x="2160" y="2313"/>
              <a:ext cx="2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 dirty="0">
                  <a:latin typeface="Times New Roman" pitchFamily="18" charset="0"/>
                </a:rPr>
                <a:t>t </a:t>
              </a:r>
              <a:r>
                <a:rPr lang="en-US" altLang="en-US" sz="1800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8302" name="Text Box 14"/>
            <p:cNvSpPr txBox="1">
              <a:spLocks noChangeArrowheads="1"/>
            </p:cNvSpPr>
            <p:nvPr/>
          </p:nvSpPr>
          <p:spPr bwMode="auto">
            <a:xfrm>
              <a:off x="1104" y="4041"/>
              <a:ext cx="2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 dirty="0">
                  <a:latin typeface="Times New Roman" pitchFamily="18" charset="0"/>
                </a:rPr>
                <a:t>t</a:t>
              </a:r>
              <a:r>
                <a:rPr lang="en-US" altLang="en-US" sz="1800" baseline="-25000" dirty="0">
                  <a:latin typeface="Times New Roman" pitchFamily="18" charset="0"/>
                </a:rPr>
                <a:t> n</a:t>
              </a:r>
            </a:p>
          </p:txBody>
        </p:sp>
        <p:sp>
          <p:nvSpPr>
            <p:cNvPr id="268303" name="Freeform 15"/>
            <p:cNvSpPr>
              <a:spLocks/>
            </p:cNvSpPr>
            <p:nvPr/>
          </p:nvSpPr>
          <p:spPr bwMode="auto">
            <a:xfrm>
              <a:off x="2592" y="3312"/>
              <a:ext cx="144" cy="153"/>
            </a:xfrm>
            <a:custGeom>
              <a:avLst/>
              <a:gdLst>
                <a:gd name="T0" fmla="*/ 0 w 144"/>
                <a:gd name="T1" fmla="*/ 16 h 112"/>
                <a:gd name="T2" fmla="*/ 96 w 144"/>
                <a:gd name="T3" fmla="*/ 16 h 112"/>
                <a:gd name="T4" fmla="*/ 144 w 144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12">
                  <a:moveTo>
                    <a:pt x="0" y="16"/>
                  </a:moveTo>
                  <a:cubicBezTo>
                    <a:pt x="36" y="8"/>
                    <a:pt x="72" y="0"/>
                    <a:pt x="96" y="16"/>
                  </a:cubicBezTo>
                  <a:cubicBezTo>
                    <a:pt x="120" y="32"/>
                    <a:pt x="136" y="96"/>
                    <a:pt x="144" y="112"/>
                  </a:cubicBezTo>
                </a:path>
              </a:pathLst>
            </a:custGeom>
            <a:noFill/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8304" name="Text Box 16"/>
            <p:cNvSpPr txBox="1">
              <a:spLocks noChangeArrowheads="1"/>
            </p:cNvSpPr>
            <p:nvPr/>
          </p:nvSpPr>
          <p:spPr bwMode="auto">
            <a:xfrm>
              <a:off x="2688" y="3225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 dirty="0">
                  <a:latin typeface="Lucida Sans Unicode" pitchFamily="34" charset="0"/>
                  <a:ea typeface="Lucida Sans Unicode" pitchFamily="34" charset="0"/>
                  <a:cs typeface="Lucida Sans Unicode" pitchFamily="34" charset="0"/>
                </a:rPr>
                <a:t>θ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85974" y="6449792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http://pyevolve.sourceforge.net/wordpress/?p=2497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1136" y="3502223"/>
            <a:ext cx="68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Term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52400" y="1189035"/>
            <a:ext cx="7886700" cy="140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000" i="1" kern="0" dirty="0">
                <a:latin typeface="Calibri" panose="020F0502020204030204" pitchFamily="34" charset="0"/>
              </a:rPr>
              <a:t>n</a:t>
            </a:r>
            <a:r>
              <a:rPr lang="en-US" altLang="en-US" sz="2000" kern="0" dirty="0">
                <a:latin typeface="Calibri" panose="020F0502020204030204" pitchFamily="34" charset="0"/>
              </a:rPr>
              <a:t>-dimensional space with </a:t>
            </a:r>
            <a:r>
              <a:rPr lang="en-US" altLang="en-US" sz="2000" i="1" kern="0" dirty="0">
                <a:latin typeface="Calibri" panose="020F0502020204030204" pitchFamily="34" charset="0"/>
              </a:rPr>
              <a:t>n</a:t>
            </a:r>
            <a:r>
              <a:rPr lang="en-US" altLang="en-US" sz="2000" kern="0" dirty="0">
                <a:latin typeface="Calibri" panose="020F0502020204030204" pitchFamily="34" charset="0"/>
              </a:rPr>
              <a:t> terms </a:t>
            </a:r>
          </a:p>
          <a:p>
            <a:r>
              <a:rPr lang="en-US" altLang="en-US" sz="2000" kern="0" dirty="0">
                <a:latin typeface="Calibri" panose="020F0502020204030204" pitchFamily="34" charset="0"/>
              </a:rPr>
              <a:t>A document (e.g., tweet) represented </a:t>
            </a:r>
          </a:p>
          <a:p>
            <a:pPr marL="0" indent="0">
              <a:buNone/>
            </a:pPr>
            <a:r>
              <a:rPr lang="en-US" altLang="en-US" sz="2000" kern="0" dirty="0">
                <a:latin typeface="Calibri" panose="020F0502020204030204" pitchFamily="34" charset="0"/>
              </a:rPr>
              <a:t>by its coordinates in this </a:t>
            </a:r>
            <a:r>
              <a:rPr lang="en-US" altLang="en-US" sz="2000" i="1" kern="0" dirty="0">
                <a:latin typeface="Calibri" panose="020F0502020204030204" pitchFamily="34" charset="0"/>
              </a:rPr>
              <a:t>term</a:t>
            </a:r>
            <a:r>
              <a:rPr lang="en-US" altLang="en-US" sz="2000" kern="0" dirty="0">
                <a:latin typeface="Calibri" panose="020F0502020204030204" pitchFamily="34" charset="0"/>
              </a:rPr>
              <a:t> space</a:t>
            </a:r>
            <a:r>
              <a:rPr lang="en-US" altLang="en-US" sz="2400" kern="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3136" y="1752600"/>
            <a:ext cx="68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Term 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19999" y="2524836"/>
            <a:ext cx="69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Doc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5600" y="1600200"/>
            <a:ext cx="69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Doc 2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6194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3" grpId="0"/>
      <p:bldP spid="19" grpId="0" build="p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7886700" cy="1325563"/>
          </a:xfrm>
        </p:spPr>
        <p:txBody>
          <a:bodyPr/>
          <a:lstStyle/>
          <a:p>
            <a:r>
              <a:rPr lang="en-US" dirty="0"/>
              <a:t>Similar vs. Unrelated Mentions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69" y="2367644"/>
            <a:ext cx="732434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5974" y="6441628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http://pyevolve.sourceforge.net/wordpress/?p=2497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1250" y="2133600"/>
            <a:ext cx="2687912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8888" y="2971800"/>
            <a:ext cx="2687912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4663" y="2133600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 document </a:t>
            </a:r>
          </a:p>
          <a:p>
            <a:r>
              <a:rPr lang="en-US" sz="1200" dirty="0"/>
              <a:t>or keywords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3121223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Social mention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20407" y="5562600"/>
            <a:ext cx="477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this approach better than Euclidean distances?</a:t>
            </a:r>
          </a:p>
        </p:txBody>
      </p:sp>
    </p:spTree>
    <p:extLst>
      <p:ext uri="{BB962C8B-B14F-4D97-AF65-F5344CB8AC3E}">
        <p14:creationId xmlns:p14="http://schemas.microsoft.com/office/powerpoint/2010/main" val="1984068194"/>
      </p:ext>
    </p:extLst>
  </p:cSld>
  <p:clrMapOvr>
    <a:masterClrMapping/>
  </p:clrMapOvr>
  <p:transition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086"/>
            <a:ext cx="7886700" cy="1325563"/>
          </a:xfrm>
        </p:spPr>
        <p:txBody>
          <a:bodyPr/>
          <a:lstStyle/>
          <a:p>
            <a:r>
              <a:rPr lang="en-US" dirty="0"/>
              <a:t>Basics Revisited…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1295400"/>
            <a:ext cx="7886700" cy="4351338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Dot product of two vectors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370" y="311626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latin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</a:rPr>
              <a:t> features, </a:t>
            </a:r>
            <a:r>
              <a:rPr lang="en-US" sz="2400" i="1" dirty="0">
                <a:latin typeface="Calibri" panose="020F0502020204030204" pitchFamily="34" charset="0"/>
              </a:rPr>
              <a:t>a</a:t>
            </a:r>
            <a:r>
              <a:rPr lang="en-US" sz="2400" i="1" baseline="-25000" dirty="0">
                <a:latin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</a:rPr>
              <a:t>b</a:t>
            </a:r>
            <a:r>
              <a:rPr lang="en-US" sz="2400" i="1" baseline="-25000" dirty="0">
                <a:latin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</a:rPr>
              <a:t> can be </a:t>
            </a:r>
            <a:r>
              <a:rPr lang="en-US" sz="2400" i="1" dirty="0">
                <a:latin typeface="Calibri" panose="020F0502020204030204" pitchFamily="34" charset="0"/>
              </a:rPr>
              <a:t>tf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</a:rPr>
              <a:t>tf</a:t>
            </a:r>
            <a:r>
              <a:rPr lang="en-US" sz="2400" dirty="0">
                <a:latin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</a:rPr>
              <a:t>idf</a:t>
            </a:r>
            <a:r>
              <a:rPr lang="en-US" sz="2400" dirty="0">
                <a:latin typeface="Calibri" panose="020F0502020204030204" pitchFamily="34" charset="0"/>
              </a:rPr>
              <a:t>, or other scores depending on application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But what exactly does a dot product mean geometrically?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47800" y="1676400"/>
                <a:ext cx="2951129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3200" i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32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676400"/>
                <a:ext cx="2951129" cy="1436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" y="4215646"/>
                <a:ext cx="3470502" cy="545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|∗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215646"/>
                <a:ext cx="3470502" cy="545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94016" y="4800600"/>
                <a:ext cx="3112647" cy="1050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|∗|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16" y="4800600"/>
                <a:ext cx="3112647" cy="10504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57600" y="4114800"/>
                <a:ext cx="2793457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114800"/>
                <a:ext cx="2793457" cy="718658"/>
              </a:xfrm>
              <a:prstGeom prst="rect">
                <a:avLst/>
              </a:prstGeom>
              <a:blipFill>
                <a:blip r:embed="rId5"/>
                <a:stretch>
                  <a:fillRect l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9143" y="4114800"/>
                <a:ext cx="2522550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143" y="4114800"/>
                <a:ext cx="2522550" cy="718658"/>
              </a:xfrm>
              <a:prstGeom prst="rect">
                <a:avLst/>
              </a:prstGeom>
              <a:blipFill>
                <a:blip r:embed="rId6"/>
                <a:stretch>
                  <a:fillRect l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528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 Practical Terms ….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930" y="3566160"/>
            <a:ext cx="7772400" cy="29718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</a:rPr>
              <a:t>Cosine of angle between two vectors represented by documents </a:t>
            </a:r>
            <a:r>
              <a:rPr lang="en-US" altLang="en-US" sz="2400" i="1" dirty="0">
                <a:latin typeface="Calibri" panose="020F0502020204030204" pitchFamily="34" charset="0"/>
              </a:rPr>
              <a:t>d</a:t>
            </a:r>
            <a:r>
              <a:rPr lang="en-US" altLang="en-US" sz="2400" i="1" baseline="-25000" dirty="0">
                <a:latin typeface="Calibri" panose="020F0502020204030204" pitchFamily="34" charset="0"/>
              </a:rPr>
              <a:t>j</a:t>
            </a:r>
            <a:r>
              <a:rPr lang="en-US" altLang="en-US" sz="2400" dirty="0">
                <a:latin typeface="Calibri" panose="020F0502020204030204" pitchFamily="34" charset="0"/>
              </a:rPr>
              <a:t> and </a:t>
            </a:r>
            <a:r>
              <a:rPr lang="en-US" altLang="en-US" sz="2400" i="1" dirty="0">
                <a:latin typeface="Calibri" panose="020F0502020204030204" pitchFamily="34" charset="0"/>
              </a:rPr>
              <a:t>d</a:t>
            </a:r>
            <a:r>
              <a:rPr lang="en-US" altLang="en-US" sz="2400" i="1" baseline="-25000" dirty="0">
                <a:latin typeface="Calibri" panose="020F0502020204030204" pitchFamily="34" charset="0"/>
              </a:rPr>
              <a:t>k</a:t>
            </a:r>
            <a:r>
              <a:rPr lang="en-US" altLang="en-US" sz="2400" dirty="0">
                <a:latin typeface="Calibri" panose="020F0502020204030204" pitchFamily="34" charset="0"/>
              </a:rPr>
              <a:t>. </a:t>
            </a:r>
          </a:p>
          <a:p>
            <a:r>
              <a:rPr lang="en-US" altLang="en-US" sz="2400" dirty="0">
                <a:latin typeface="Calibri" panose="020F0502020204030204" pitchFamily="34" charset="0"/>
              </a:rPr>
              <a:t>The denominator involves the lengths of the vectors.</a:t>
            </a:r>
          </a:p>
          <a:p>
            <a:r>
              <a:rPr lang="en-US" altLang="en-US" sz="2400" dirty="0">
                <a:latin typeface="Calibri" panose="020F0502020204030204" pitchFamily="34" charset="0"/>
              </a:rPr>
              <a:t>What is the key advantage of cosine similarity over Euclidean distance?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125554"/>
              </p:ext>
            </p:extLst>
          </p:nvPr>
        </p:nvGraphicFramePr>
        <p:xfrm>
          <a:off x="1162050" y="1828800"/>
          <a:ext cx="6589713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720" imgH="596880" progId="Equation.3">
                  <p:embed/>
                </p:oleObj>
              </mc:Choice>
              <mc:Fallback>
                <p:oleObj name="Equation" r:id="rId3" imgW="2628720" imgH="596880" progId="Equation.3">
                  <p:embed/>
                  <p:pic>
                    <p:nvPicPr>
                      <p:cNvPr id="269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828800"/>
                        <a:ext cx="6589713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55471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45451</TotalTime>
  <Words>1203</Words>
  <Application>Microsoft Office PowerPoint</Application>
  <PresentationFormat>On-screen Show (4:3)</PresentationFormat>
  <Paragraphs>215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Aharoni</vt:lpstr>
      <vt:lpstr>Arial</vt:lpstr>
      <vt:lpstr>Calibri</vt:lpstr>
      <vt:lpstr>Calibri (Headings)</vt:lpstr>
      <vt:lpstr>Cambria Math</vt:lpstr>
      <vt:lpstr>Lucida Sans</vt:lpstr>
      <vt:lpstr>Lucida Sans Unicode</vt:lpstr>
      <vt:lpstr>Times New Roman</vt:lpstr>
      <vt:lpstr>Wingdings</vt:lpstr>
      <vt:lpstr>Network</vt:lpstr>
      <vt:lpstr>Equation</vt:lpstr>
      <vt:lpstr>    Document Similarity &amp; Applications  Analytics for Unstructured Data  MSBA, Fall 2021 14th September </vt:lpstr>
      <vt:lpstr>Document Similarity &amp; Applications (i) Resonance Analysis (ii) Crowdsourced Recommendation Systems  </vt:lpstr>
      <vt:lpstr>Assessing Document Similarity</vt:lpstr>
      <vt:lpstr>The Basic Idea</vt:lpstr>
      <vt:lpstr>Jaccard Similarity</vt:lpstr>
      <vt:lpstr>Angles Instead of Distances</vt:lpstr>
      <vt:lpstr>Similar vs. Unrelated Mentions</vt:lpstr>
      <vt:lpstr>Basics Revisited…</vt:lpstr>
      <vt:lpstr>In Practical Terms ….</vt:lpstr>
      <vt:lpstr>Useful for Information Retrieval</vt:lpstr>
      <vt:lpstr>Application 1: Assessing Relevance and Resonance</vt:lpstr>
      <vt:lpstr>Application 2: Crowdsourced Recommender Systems</vt:lpstr>
      <vt:lpstr>Enabling Forces: The Long Tail*</vt:lpstr>
      <vt:lpstr>Crowdsourced Recommender Systems</vt:lpstr>
      <vt:lpstr>A Lot Better than a Single Criterion </vt:lpstr>
      <vt:lpstr>Additional Data</vt:lpstr>
      <vt:lpstr>Observations on Recommender Systems</vt:lpstr>
      <vt:lpstr>PowerPoint Presentation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Barfua</cp:lastModifiedBy>
  <cp:revision>576</cp:revision>
  <cp:lastPrinted>2014-03-05T16:29:33Z</cp:lastPrinted>
  <dcterms:created xsi:type="dcterms:W3CDTF">2000-10-19T17:22:27Z</dcterms:created>
  <dcterms:modified xsi:type="dcterms:W3CDTF">2021-09-14T09:41:14Z</dcterms:modified>
</cp:coreProperties>
</file>