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5"/>
  </p:notesMasterIdLst>
  <p:handoutMasterIdLst>
    <p:handoutMasterId r:id="rId36"/>
  </p:handoutMasterIdLst>
  <p:sldIdLst>
    <p:sldId id="978" r:id="rId2"/>
    <p:sldId id="1156" r:id="rId3"/>
    <p:sldId id="1157" r:id="rId4"/>
    <p:sldId id="1158" r:id="rId5"/>
    <p:sldId id="1159" r:id="rId6"/>
    <p:sldId id="1160" r:id="rId7"/>
    <p:sldId id="1161" r:id="rId8"/>
    <p:sldId id="1165" r:id="rId9"/>
    <p:sldId id="1166" r:id="rId10"/>
    <p:sldId id="1146" r:id="rId11"/>
    <p:sldId id="1147" r:id="rId12"/>
    <p:sldId id="1169" r:id="rId13"/>
    <p:sldId id="1141" r:id="rId14"/>
    <p:sldId id="1148" r:id="rId15"/>
    <p:sldId id="1142" r:id="rId16"/>
    <p:sldId id="1150" r:id="rId17"/>
    <p:sldId id="1152" r:id="rId18"/>
    <p:sldId id="1151" r:id="rId19"/>
    <p:sldId id="1153" r:id="rId20"/>
    <p:sldId id="1170" r:id="rId21"/>
    <p:sldId id="1154" r:id="rId22"/>
    <p:sldId id="1171" r:id="rId23"/>
    <p:sldId id="1155" r:id="rId24"/>
    <p:sldId id="1149" r:id="rId25"/>
    <p:sldId id="1162" r:id="rId26"/>
    <p:sldId id="1163" r:id="rId27"/>
    <p:sldId id="1164" r:id="rId28"/>
    <p:sldId id="391" r:id="rId29"/>
    <p:sldId id="425" r:id="rId30"/>
    <p:sldId id="365" r:id="rId31"/>
    <p:sldId id="447" r:id="rId32"/>
    <p:sldId id="371" r:id="rId33"/>
    <p:sldId id="448" r:id="rId34"/>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99"/>
    <a:srgbClr val="99CCFF"/>
    <a:srgbClr val="0033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3" autoAdjust="0"/>
  </p:normalViewPr>
  <p:slideViewPr>
    <p:cSldViewPr>
      <p:cViewPr varScale="1">
        <p:scale>
          <a:sx n="154" d="100"/>
          <a:sy n="154" d="100"/>
        </p:scale>
        <p:origin x="1446"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43011" name="Rectangle 3"/>
          <p:cNvSpPr>
            <a:spLocks noGrp="1" noChangeArrowheads="1"/>
          </p:cNvSpPr>
          <p:nvPr>
            <p:ph type="dt" sz="quarter"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43012" name="Rectangle 4"/>
          <p:cNvSpPr>
            <a:spLocks noGrp="1" noChangeArrowheads="1"/>
          </p:cNvSpPr>
          <p:nvPr>
            <p:ph type="ftr" sz="quarter" idx="2"/>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43013" name="Rectangle 5"/>
          <p:cNvSpPr>
            <a:spLocks noGrp="1" noChangeArrowheads="1"/>
          </p:cNvSpPr>
          <p:nvPr>
            <p:ph type="sldNum" sz="quarter" idx="3"/>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F640535-6E4A-473E-99AE-93996BBAEAA6}" type="slidenum">
              <a:rPr lang="en-US"/>
              <a:pPr/>
              <a:t>‹#›</a:t>
            </a:fld>
            <a:endParaRPr lang="en-US" dirty="0"/>
          </a:p>
        </p:txBody>
      </p:sp>
    </p:spTree>
    <p:extLst>
      <p:ext uri="{BB962C8B-B14F-4D97-AF65-F5344CB8AC3E}">
        <p14:creationId xmlns:p14="http://schemas.microsoft.com/office/powerpoint/2010/main" val="373263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21507" name="Rectangle 3"/>
          <p:cNvSpPr>
            <a:spLocks noGrp="1" noChangeArrowheads="1"/>
          </p:cNvSpPr>
          <p:nvPr>
            <p:ph type="dt"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21508"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933027" y="4410393"/>
            <a:ext cx="5131647" cy="41773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21511" name="Rectangle 7"/>
          <p:cNvSpPr>
            <a:spLocks noGrp="1" noChangeArrowheads="1"/>
          </p:cNvSpPr>
          <p:nvPr>
            <p:ph type="sldNum" sz="quarter" idx="5"/>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C4F6117-02DF-4CEA-A392-E20EABBE3022}" type="slidenum">
              <a:rPr lang="en-US"/>
              <a:pPr/>
              <a:t>‹#›</a:t>
            </a:fld>
            <a:endParaRPr lang="en-US" dirty="0"/>
          </a:p>
        </p:txBody>
      </p:sp>
    </p:spTree>
    <p:extLst>
      <p:ext uri="{BB962C8B-B14F-4D97-AF65-F5344CB8AC3E}">
        <p14:creationId xmlns:p14="http://schemas.microsoft.com/office/powerpoint/2010/main" val="34255791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F6117-02DF-4CEA-A392-E20EABBE3022}" type="slidenum">
              <a:rPr lang="en-US" smtClean="0"/>
              <a:pPr/>
              <a:t>2</a:t>
            </a:fld>
            <a:endParaRPr lang="en-US" dirty="0"/>
          </a:p>
        </p:txBody>
      </p:sp>
    </p:spTree>
    <p:extLst>
      <p:ext uri="{BB962C8B-B14F-4D97-AF65-F5344CB8AC3E}">
        <p14:creationId xmlns:p14="http://schemas.microsoft.com/office/powerpoint/2010/main" val="3370578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3FACB9-4E35-4CB3-835A-2EBF55FAEDE3}" type="slidenum">
              <a:rPr lang="en-US" smtClean="0"/>
              <a:pPr/>
              <a:t>29</a:t>
            </a:fld>
            <a:endParaRPr lang="en-US" dirty="0"/>
          </a:p>
        </p:txBody>
      </p:sp>
    </p:spTree>
    <p:extLst>
      <p:ext uri="{BB962C8B-B14F-4D97-AF65-F5344CB8AC3E}">
        <p14:creationId xmlns:p14="http://schemas.microsoft.com/office/powerpoint/2010/main" val="1812951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de-DE"/>
              <a:t>SCECR, 2018</a:t>
            </a:r>
            <a:endParaRPr lang="en-US" dirty="0"/>
          </a:p>
        </p:txBody>
      </p:sp>
      <p:sp>
        <p:nvSpPr>
          <p:cNvPr id="5" name="Footer Placeholder 4"/>
          <p:cNvSpPr>
            <a:spLocks noGrp="1"/>
          </p:cNvSpPr>
          <p:nvPr>
            <p:ph type="ftr" sz="quarter" idx="11"/>
          </p:nvPr>
        </p:nvSpPr>
        <p:spPr/>
        <p:txBody>
          <a:bodyPr/>
          <a:lstStyle/>
          <a:p>
            <a:r>
              <a:rPr lang="en-US" dirty="0"/>
              <a:t>Aditya Karanam</a:t>
            </a:r>
          </a:p>
        </p:txBody>
      </p:sp>
      <p:sp>
        <p:nvSpPr>
          <p:cNvPr id="6" name="Slide Number Placeholder 5"/>
          <p:cNvSpPr>
            <a:spLocks noGrp="1"/>
          </p:cNvSpPr>
          <p:nvPr>
            <p:ph type="sldNum" sz="quarter" idx="12"/>
          </p:nvPr>
        </p:nvSpPr>
        <p:spPr/>
        <p:txBody>
          <a:bodyPr/>
          <a:lstStyle/>
          <a:p>
            <a:fld id="{339639DC-07B0-5F4F-8025-261569E151E4}" type="slidenum">
              <a:rPr lang="en-US" smtClean="0"/>
              <a:t>30</a:t>
            </a:fld>
            <a:endParaRPr lang="en-US" dirty="0"/>
          </a:p>
        </p:txBody>
      </p:sp>
    </p:spTree>
    <p:extLst>
      <p:ext uri="{BB962C8B-B14F-4D97-AF65-F5344CB8AC3E}">
        <p14:creationId xmlns:p14="http://schemas.microsoft.com/office/powerpoint/2010/main" val="3509157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Arial" charset="0"/>
              </a:rPr>
              <a:t>We use character level embeddings of a word along with word embeddings for three major reasons. One, developers name features using alphanumeric and special characters. For instance, words like g+, 3d touch, 3g, 4g, etc. are used as features of an app. Second, developers may provide unique names for app features, and word embeddings are well equipped in handling frequently observed words. Third, word forms or linguistic information like prefix and suffix notation of a word would have information in identifying the feature words. For example, ‘browser’ is a feature word, but ‘browse’ is a non-feature word.  We use character embeddings to overcome these challenges. </a:t>
            </a:r>
            <a:endParaRPr lang="en-US" dirty="0"/>
          </a:p>
        </p:txBody>
      </p:sp>
      <p:sp>
        <p:nvSpPr>
          <p:cNvPr id="4" name="Slide Number Placeholder 3"/>
          <p:cNvSpPr>
            <a:spLocks noGrp="1"/>
          </p:cNvSpPr>
          <p:nvPr>
            <p:ph type="sldNum" sz="quarter" idx="10"/>
          </p:nvPr>
        </p:nvSpPr>
        <p:spPr/>
        <p:txBody>
          <a:bodyPr/>
          <a:lstStyle/>
          <a:p>
            <a:fld id="{823FACB9-4E35-4CB3-835A-2EBF55FAEDE3}" type="slidenum">
              <a:rPr lang="en-US" smtClean="0"/>
              <a:pPr/>
              <a:t>31</a:t>
            </a:fld>
            <a:endParaRPr lang="en-US" dirty="0"/>
          </a:p>
        </p:txBody>
      </p:sp>
    </p:spTree>
    <p:extLst>
      <p:ext uri="{BB962C8B-B14F-4D97-AF65-F5344CB8AC3E}">
        <p14:creationId xmlns:p14="http://schemas.microsoft.com/office/powerpoint/2010/main" val="3524563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a:t>
            </a:r>
            <a:r>
              <a:rPr lang="en-US" baseline="0" dirty="0"/>
              <a:t> DL result:</a:t>
            </a:r>
          </a:p>
          <a:p>
            <a:endParaRPr lang="en-US" baseline="0" dirty="0"/>
          </a:p>
          <a:p>
            <a:r>
              <a:rPr lang="en-US" baseline="0" dirty="0"/>
              <a:t>‘Visually impaired users’, is predicted as a feature </a:t>
            </a:r>
            <a:r>
              <a:rPr lang="mr-IN" baseline="0" dirty="0"/>
              <a:t>–</a:t>
            </a:r>
            <a:r>
              <a:rPr lang="en-US" baseline="0" dirty="0"/>
              <a:t> false positive.</a:t>
            </a:r>
          </a:p>
          <a:p>
            <a:endParaRPr lang="en-US" baseline="0" dirty="0"/>
          </a:p>
          <a:p>
            <a:r>
              <a:rPr lang="en-US" baseline="0" dirty="0"/>
              <a:t>‘on lock screen’ </a:t>
            </a:r>
            <a:r>
              <a:rPr lang="mr-IN" baseline="0" dirty="0"/>
              <a:t>–</a:t>
            </a:r>
            <a:r>
              <a:rPr lang="en-US" baseline="0" dirty="0"/>
              <a:t> is not counted as a feature. Since it does not completely over lap with ‘lock screen’</a:t>
            </a:r>
          </a:p>
          <a:p>
            <a:endParaRPr lang="en-US" baseline="0" dirty="0"/>
          </a:p>
          <a:p>
            <a:r>
              <a:rPr lang="en-US" baseline="0" dirty="0"/>
              <a:t>It also misses out on ‘recording’</a:t>
            </a:r>
            <a:endParaRPr lang="en-US" dirty="0"/>
          </a:p>
          <a:p>
            <a:endParaRPr lang="en-US" dirty="0"/>
          </a:p>
          <a:p>
            <a:endParaRPr lang="en-US" dirty="0"/>
          </a:p>
          <a:p>
            <a:r>
              <a:rPr lang="en-US" dirty="0"/>
              <a:t>BiLSTM Result:</a:t>
            </a:r>
          </a:p>
          <a:p>
            <a:endParaRPr lang="en-US" dirty="0"/>
          </a:p>
          <a:p>
            <a:r>
              <a:rPr lang="en-US" dirty="0"/>
              <a:t>Except</a:t>
            </a:r>
            <a:r>
              <a:rPr lang="en-US" baseline="0" dirty="0"/>
              <a:t> ’recording’, other </a:t>
            </a:r>
            <a:r>
              <a:rPr lang="en-US" dirty="0"/>
              <a:t>features predicted</a:t>
            </a:r>
            <a:r>
              <a:rPr lang="en-US" baseline="0" dirty="0"/>
              <a:t> by the</a:t>
            </a:r>
            <a:r>
              <a:rPr lang="en-US" dirty="0"/>
              <a:t> BiLSTM</a:t>
            </a:r>
            <a:r>
              <a:rPr lang="en-US" baseline="0" dirty="0"/>
              <a:t> in this example will be counted as a feature. Since, the annotated features span more than one word we look at the exact match of the words in the annotated version to that of the predicted version.</a:t>
            </a:r>
          </a:p>
          <a:p>
            <a:endParaRPr lang="en-US" baseline="0" dirty="0"/>
          </a:p>
          <a:p>
            <a:r>
              <a:rPr lang="en-US" baseline="0" dirty="0"/>
              <a:t>BiLSTM will be better in predicting one word features like ui, ux, drive, etc. but not two or three word features. </a:t>
            </a:r>
            <a:endParaRPr lang="en-US" dirty="0"/>
          </a:p>
        </p:txBody>
      </p:sp>
      <p:sp>
        <p:nvSpPr>
          <p:cNvPr id="4" name="Slide Number Placeholder 3"/>
          <p:cNvSpPr>
            <a:spLocks noGrp="1"/>
          </p:cNvSpPr>
          <p:nvPr>
            <p:ph type="sldNum" sz="quarter" idx="10"/>
          </p:nvPr>
        </p:nvSpPr>
        <p:spPr/>
        <p:txBody>
          <a:bodyPr/>
          <a:lstStyle/>
          <a:p>
            <a:fld id="{339639DC-07B0-5F4F-8025-261569E151E4}" type="slidenum">
              <a:rPr lang="en-US" smtClean="0"/>
              <a:t>33</a:t>
            </a:fld>
            <a:endParaRPr lang="en-US" dirty="0"/>
          </a:p>
        </p:txBody>
      </p:sp>
    </p:spTree>
    <p:extLst>
      <p:ext uri="{BB962C8B-B14F-4D97-AF65-F5344CB8AC3E}">
        <p14:creationId xmlns:p14="http://schemas.microsoft.com/office/powerpoint/2010/main" val="40414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977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dirty="0"/>
          </a:p>
        </p:txBody>
      </p:sp>
      <p:sp>
        <p:nvSpPr>
          <p:cNvPr id="45977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5978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459781" name="Rectangle 5"/>
          <p:cNvSpPr>
            <a:spLocks noGrp="1" noChangeArrowheads="1"/>
          </p:cNvSpPr>
          <p:nvPr>
            <p:ph type="dt" sz="half" idx="2"/>
          </p:nvPr>
        </p:nvSpPr>
        <p:spPr/>
        <p:txBody>
          <a:bodyPr/>
          <a:lstStyle>
            <a:lvl1pPr>
              <a:defRPr/>
            </a:lvl1pPr>
          </a:lstStyle>
          <a:p>
            <a:endParaRPr lang="en-US" altLang="en-US" dirty="0"/>
          </a:p>
        </p:txBody>
      </p:sp>
      <p:sp>
        <p:nvSpPr>
          <p:cNvPr id="459782" name="Rectangle 6"/>
          <p:cNvSpPr>
            <a:spLocks noGrp="1" noChangeArrowheads="1"/>
          </p:cNvSpPr>
          <p:nvPr>
            <p:ph type="ftr" sz="quarter" idx="3"/>
          </p:nvPr>
        </p:nvSpPr>
        <p:spPr/>
        <p:txBody>
          <a:bodyPr/>
          <a:lstStyle>
            <a:lvl1pPr>
              <a:defRPr/>
            </a:lvl1pPr>
          </a:lstStyle>
          <a:p>
            <a:endParaRPr lang="en-US" altLang="en-US" dirty="0"/>
          </a:p>
        </p:txBody>
      </p:sp>
      <p:sp>
        <p:nvSpPr>
          <p:cNvPr id="459783" name="Rectangle 7"/>
          <p:cNvSpPr>
            <a:spLocks noGrp="1" noChangeArrowheads="1"/>
          </p:cNvSpPr>
          <p:nvPr>
            <p:ph type="sldNum" sz="quarter" idx="4"/>
          </p:nvPr>
        </p:nvSpPr>
        <p:spPr/>
        <p:txBody>
          <a:bodyPr/>
          <a:lstStyle>
            <a:lvl1pPr>
              <a:defRPr/>
            </a:lvl1pPr>
          </a:lstStyle>
          <a:p>
            <a:fld id="{7739EA57-FE6A-4E14-B8E1-5051AECB1DAE}" type="slidenum">
              <a:rPr lang="en-US" altLang="en-US"/>
              <a:pPr/>
              <a:t>‹#›</a:t>
            </a:fld>
            <a:endParaRPr lang="en-US" altLang="en-US" dirty="0"/>
          </a:p>
        </p:txBody>
      </p:sp>
      <p:grpSp>
        <p:nvGrpSpPr>
          <p:cNvPr id="459784" name="Group 8"/>
          <p:cNvGrpSpPr>
            <a:grpSpLocks/>
          </p:cNvGrpSpPr>
          <p:nvPr/>
        </p:nvGrpSpPr>
        <p:grpSpPr bwMode="auto">
          <a:xfrm>
            <a:off x="7493000" y="2992438"/>
            <a:ext cx="1338263" cy="2189162"/>
            <a:chOff x="4704" y="1885"/>
            <a:chExt cx="843" cy="1379"/>
          </a:xfrm>
        </p:grpSpPr>
        <p:sp>
          <p:nvSpPr>
            <p:cNvPr id="45978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79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dirty="0"/>
            </a:p>
          </p:txBody>
        </p:sp>
        <p:sp>
          <p:nvSpPr>
            <p:cNvPr id="45979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79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dirty="0"/>
            </a:p>
          </p:txBody>
        </p:sp>
        <p:sp>
          <p:nvSpPr>
            <p:cNvPr id="45980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80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dirty="0"/>
            </a:p>
          </p:txBody>
        </p:sp>
      </p:grpSp>
      <p:sp>
        <p:nvSpPr>
          <p:cNvPr id="45981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dirty="0"/>
          </a:p>
        </p:txBody>
      </p:sp>
    </p:spTree>
  </p:cSld>
  <p:clrMapOvr>
    <a:masterClrMapping/>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D3770330-D1F6-4B48-8D1D-300B7E5C4A8F}" type="slidenum">
              <a:rPr lang="en-US" altLang="en-US"/>
              <a:pPr/>
              <a:t>‹#›</a:t>
            </a:fld>
            <a:endParaRPr lang="en-US" altLang="en-US" dirty="0"/>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3953E92-0A42-40C1-813A-46EBB1882D92}" type="slidenum">
              <a:rPr lang="en-US" altLang="en-US"/>
              <a:pPr/>
              <a:t>‹#›</a:t>
            </a:fld>
            <a:endParaRPr lang="en-US" altLang="en-US" dirty="0"/>
          </a:p>
        </p:txBody>
      </p:sp>
    </p:spTree>
  </p:cSld>
  <p:clrMapOvr>
    <a:masterClrMapping/>
  </p:clrMapOvr>
  <p:transition>
    <p:pull dir="l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FDA83D99-D72D-4853-8189-73D6A17EF5AB}" type="slidenum">
              <a:rPr lang="en-US" altLang="en-US"/>
              <a:pPr/>
              <a:t>‹#›</a:t>
            </a:fld>
            <a:endParaRPr lang="en-US" altLang="en-US" dirty="0"/>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17CCC9D-7B99-4DAA-9FA2-FB1B7387398B}" type="slidenum">
              <a:rPr lang="en-US" altLang="en-US"/>
              <a:pPr/>
              <a:t>‹#›</a:t>
            </a:fld>
            <a:endParaRPr lang="en-US" altLang="en-US" dirty="0"/>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7008FE9-D741-4F28-8B8E-4CB4826D8764}" type="slidenum">
              <a:rPr lang="en-US" altLang="en-US"/>
              <a:pPr/>
              <a:t>‹#›</a:t>
            </a:fld>
            <a:endParaRPr lang="en-US" altLang="en-US" dirty="0"/>
          </a:p>
        </p:txBody>
      </p:sp>
    </p:spTree>
  </p:cSld>
  <p:clrMapOvr>
    <a:masterClrMapping/>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666DB2CD-A47E-40B1-82FC-EEEAC9D3993F}" type="slidenum">
              <a:rPr lang="en-US" altLang="en-US"/>
              <a:pPr/>
              <a:t>‹#›</a:t>
            </a:fld>
            <a:endParaRPr lang="en-US" altLang="en-US" dirty="0"/>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B9096C75-8EE4-4507-8867-1603F58FE4C1}" type="slidenum">
              <a:rPr lang="en-US" altLang="en-US"/>
              <a:pPr/>
              <a:t>‹#›</a:t>
            </a:fld>
            <a:endParaRPr lang="en-US" altLang="en-US" dirty="0"/>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3F1FF0A6-0560-475D-B263-FA7A0FFB851E}" type="slidenum">
              <a:rPr lang="en-US" altLang="en-US"/>
              <a:pPr/>
              <a:t>‹#›</a:t>
            </a:fld>
            <a:endParaRPr lang="en-US" altLang="en-US" dirty="0"/>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C0878F40-1A8B-417B-BF52-38888B3F841E}" type="slidenum">
              <a:rPr lang="en-US" altLang="en-US"/>
              <a:pPr/>
              <a:t>‹#›</a:t>
            </a:fld>
            <a:endParaRPr lang="en-US" altLang="en-US" dirty="0"/>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F3A7A400-2207-4A18-B07D-E6870E5380DE}" type="slidenum">
              <a:rPr lang="en-US" altLang="en-US"/>
              <a:pPr/>
              <a:t>‹#›</a:t>
            </a:fld>
            <a:endParaRPr lang="en-US" altLang="en-US" dirty="0"/>
          </a:p>
        </p:txBody>
      </p:sp>
    </p:spTree>
  </p:cSld>
  <p:clrMapOvr>
    <a:masterClrMapping/>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5F4F60-1BAB-4B66-BEEF-40C948A85E74}" type="slidenum">
              <a:rPr lang="en-US" altLang="en-US"/>
              <a:pPr/>
              <a:t>‹#›</a:t>
            </a:fld>
            <a:endParaRPr lang="en-US" altLang="en-US" dirty="0"/>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875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dirty="0"/>
          </a:p>
        </p:txBody>
      </p:sp>
      <p:sp>
        <p:nvSpPr>
          <p:cNvPr id="45875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5875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5875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ltLang="en-US" dirty="0"/>
          </a:p>
        </p:txBody>
      </p:sp>
      <p:sp>
        <p:nvSpPr>
          <p:cNvPr id="45875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dirty="0"/>
          </a:p>
        </p:txBody>
      </p:sp>
      <p:sp>
        <p:nvSpPr>
          <p:cNvPr id="45875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452CDFEB-5974-451B-A2DE-23769C6C5C23}" type="slidenum">
              <a:rPr lang="en-US" altLang="en-US"/>
              <a:pPr/>
              <a:t>‹#›</a:t>
            </a:fld>
            <a:endParaRPr lang="en-US" altLang="en-US" dirty="0"/>
          </a:p>
        </p:txBody>
      </p:sp>
      <p:grpSp>
        <p:nvGrpSpPr>
          <p:cNvPr id="458760" name="Group 8"/>
          <p:cNvGrpSpPr>
            <a:grpSpLocks/>
          </p:cNvGrpSpPr>
          <p:nvPr/>
        </p:nvGrpSpPr>
        <p:grpSpPr bwMode="auto">
          <a:xfrm>
            <a:off x="8153400" y="152400"/>
            <a:ext cx="792163" cy="1295400"/>
            <a:chOff x="5136" y="960"/>
            <a:chExt cx="528" cy="864"/>
          </a:xfrm>
        </p:grpSpPr>
        <p:sp>
          <p:nvSpPr>
            <p:cNvPr id="45876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6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8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pull dir="lu"/>
  </p:transition>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jalammar.github.io/illustrated-word2vec/?fbclid=IwAR2CW3N9udeCAboUE_PtHM5rCjY6vCgNGwx3DUE76boVHMEl0MqJigVIBdc" TargetMode="External"/><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hyperlink" Target="https://web.stanford.edu/class/cs224n/materials/Gensim%20word%20vector%20visualization.html" TargetMode="External"/><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hyperlink" Target="https://www.shanelynn.ie/get-busy-with-word-embeddings-introduc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jalammar.github.io/illustrated-word2vec/?fbclid=IwAR2CW3N9udeCAboUE_PtHM5rCjY6vCgNGwx3DUE76boVHMEl0MqJigVIBd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jalammar.github.io/illustrated-word2vec/?fbclid=IwAR2CW3N9udeCAboUE_PtHM5rCjY6vCgNGwx3DUE76boVHMEl0MqJigVIBdc"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alammar.github.io/illustrated-word2vec/?fbclid=IwAR2CW3N9udeCAboUE_PtHM5rCjY6vCgNGwx3DUE76boVHMEl0MqJigVIBd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jalammar.github.io/illustrated-word2vec/?fbclid=IwAR2CW3N9udeCAboUE_PtHM5rCjY6vCgNGwx3DUE76boVHMEl0MqJigVIBd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hyperlink" Target="https://jalammar.github.io/illustrated-word2vec/?fbclid=IwAR2CW3N9udeCAboUE_PtHM5rCjY6vCgNGwx3DUE76boVHMEl0MqJigVIBdc" TargetMode="Externa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hyperlink" Target="https://jalammar.github.io/illustrated-word2vec/?fbclid=IwAR2CW3N9udeCAboUE_PtHM5rCjY6vCgNGwx3DUE76boVHMEl0MqJigVIBdc"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hyperlink" Target="https://jalammar.github.io/illustrated-word2vec/?fbclid=IwAR2CW3N9udeCAboUE_PtHM5rCjY6vCgNGwx3DUE76boVHMEl0MqJigVIBdc"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hyperlink" Target="https://jalammar.github.io/illustrated-word2vec/?fbclid=IwAR2CW3N9udeCAboUE_PtHM5rCjY6vCgNGwx3DUE76boVHMEl0MqJigVIBdc" TargetMode="Externa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hyperlink" Target="https://www.shanelynn.ie/get-busy-with-word-embeddings-introduc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hyperlink" Target="https://jalammar.github.io/illustrated-word2vec/?fbclid=IwAR2CW3N9udeCAboUE_PtHM5rCjY6vCgNGwx3DUE76boVHMEl0MqJigVIBdc" TargetMode="Externa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jalammar.github.io/illustrated-word2vec/?fbclid=IwAR2CW3N9udeCAboUE_PtHM5rCjY6vCgNGwx3DUE76boVHMEl0MqJigVIBdc"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hyperlink" Target="https://jalammar.github.io/illustrated-word2vec/?fbclid=IwAR2CW3N9udeCAboUE_PtHM5rCjY6vCgNGwx3DUE76boVHMEl0MqJigVIBdc"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hyperlink" Target="https://jalammar.github.io/illustrated-word2vec/?fbclid=IwAR2CW3N9udeCAboUE_PtHM5rCjY6vCgNGwx3DUE76boVHMEl0MqJigVIBdc" TargetMode="Externa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hanelynn.ie/get-busy-with-word-embeddings-introduc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hanelynn.ie/get-busy-with-word-embeddings-introduction/" TargetMode="Externa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shanelynn.ie/get-busy-with-word-embeddings-introduction/"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hanelynn.ie/get-busy-with-word-embeddings-introdu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513" y="219075"/>
            <a:ext cx="7097713" cy="2295525"/>
          </a:xfrm>
        </p:spPr>
        <p:txBody>
          <a:bodyPr/>
          <a:lstStyle/>
          <a:p>
            <a:pPr algn="ctr"/>
            <a:br>
              <a:rPr lang="en-US" sz="2800" dirty="0">
                <a:latin typeface="Aharoni" panose="02010803020104030203" pitchFamily="2" charset="-79"/>
                <a:cs typeface="Aharoni" panose="02010803020104030203" pitchFamily="2" charset="-79"/>
              </a:rPr>
            </a:br>
            <a:br>
              <a:rPr lang="en-US" sz="2800" dirty="0">
                <a:latin typeface="Aharoni" panose="02010803020104030203" pitchFamily="2" charset="-79"/>
                <a:cs typeface="Aharoni" panose="02010803020104030203" pitchFamily="2" charset="-79"/>
              </a:rPr>
            </a:br>
            <a:r>
              <a:rPr lang="en-US" sz="3600" dirty="0">
                <a:latin typeface="Calibri" panose="020F0502020204030204" pitchFamily="34" charset="0"/>
                <a:cs typeface="Aharoni" panose="02010803020104030203" pitchFamily="2" charset="-79"/>
              </a:rPr>
              <a:t>Word Embeddings</a:t>
            </a:r>
            <a:br>
              <a:rPr lang="en-US" dirty="0">
                <a:latin typeface="Calibri" panose="020F0502020204030204" pitchFamily="34" charset="0"/>
                <a:cs typeface="Aharoni" panose="02010803020104030203" pitchFamily="2" charset="-79"/>
              </a:rPr>
            </a:br>
            <a:br>
              <a:rPr lang="en-US" sz="4000" dirty="0">
                <a:latin typeface="Calibri" panose="020F0502020204030204" pitchFamily="34" charset="0"/>
                <a:cs typeface="Aharoni" panose="02010803020104030203" pitchFamily="2" charset="-79"/>
              </a:rPr>
            </a:br>
            <a:r>
              <a:rPr lang="en-US" sz="2400" dirty="0">
                <a:latin typeface="Calibri" panose="020F0502020204030204" pitchFamily="34" charset="0"/>
                <a:cs typeface="Aharoni" panose="02010803020104030203" pitchFamily="2" charset="-79"/>
              </a:rPr>
              <a:t>Analytics for Unstructured Data</a:t>
            </a:r>
            <a:br>
              <a:rPr lang="en-US" sz="2400" dirty="0">
                <a:latin typeface="Calibri" panose="020F0502020204030204" pitchFamily="34" charset="0"/>
                <a:cs typeface="Aharoni" panose="02010803020104030203" pitchFamily="2" charset="-79"/>
              </a:rPr>
            </a:br>
            <a:r>
              <a:rPr lang="en-US" sz="1800" dirty="0">
                <a:latin typeface="Calibri" panose="020F0502020204030204" pitchFamily="34" charset="0"/>
                <a:cs typeface="Aharoni" panose="02010803020104030203" pitchFamily="2" charset="-79"/>
              </a:rPr>
              <a:t>MSBA, Fall 2021</a:t>
            </a:r>
            <a:br>
              <a:rPr lang="en-US" sz="1800" dirty="0">
                <a:latin typeface="Calibri" panose="020F0502020204030204" pitchFamily="34" charset="0"/>
                <a:cs typeface="Aharoni" panose="02010803020104030203" pitchFamily="2" charset="-79"/>
              </a:rPr>
            </a:br>
            <a:r>
              <a:rPr lang="en-US" sz="1800" dirty="0">
                <a:latin typeface="Calibri" panose="020F0502020204030204" pitchFamily="34" charset="0"/>
                <a:cs typeface="Aharoni" panose="02010803020104030203" pitchFamily="2" charset="-79"/>
              </a:rPr>
              <a:t>16</a:t>
            </a:r>
            <a:r>
              <a:rPr lang="en-US" sz="1800" baseline="30000" dirty="0">
                <a:latin typeface="Calibri" panose="020F0502020204030204" pitchFamily="34" charset="0"/>
                <a:cs typeface="Aharoni" panose="02010803020104030203" pitchFamily="2" charset="-79"/>
              </a:rPr>
              <a:t>th</a:t>
            </a:r>
            <a:r>
              <a:rPr lang="en-US" sz="1800" dirty="0">
                <a:latin typeface="Calibri" panose="020F0502020204030204" pitchFamily="34" charset="0"/>
                <a:cs typeface="Aharoni" panose="02010803020104030203" pitchFamily="2" charset="-79"/>
              </a:rPr>
              <a:t> September</a:t>
            </a:r>
            <a:br>
              <a:rPr lang="en-US" sz="2400" dirty="0">
                <a:latin typeface="Calibri" panose="020F0502020204030204" pitchFamily="34" charset="0"/>
                <a:cs typeface="Aharoni" panose="02010803020104030203" pitchFamily="2" charset="-79"/>
              </a:rPr>
            </a:br>
            <a:endParaRPr lang="en-US" sz="1800" dirty="0">
              <a:latin typeface="Calibri" panose="020F0502020204030204" pitchFamily="34" charset="0"/>
              <a:cs typeface="Aharoni" panose="02010803020104030203" pitchFamily="2" charset="-79"/>
            </a:endParaRPr>
          </a:p>
        </p:txBody>
      </p:sp>
      <p:sp>
        <p:nvSpPr>
          <p:cNvPr id="5" name="Subtitle 4"/>
          <p:cNvSpPr>
            <a:spLocks noGrp="1"/>
          </p:cNvSpPr>
          <p:nvPr>
            <p:ph type="subTitle" idx="1"/>
          </p:nvPr>
        </p:nvSpPr>
        <p:spPr>
          <a:xfrm>
            <a:off x="304800" y="2971800"/>
            <a:ext cx="7010400" cy="2743200"/>
          </a:xfrm>
        </p:spPr>
        <p:txBody>
          <a:bodyPr/>
          <a:lstStyle/>
          <a:p>
            <a:pPr algn="l"/>
            <a:r>
              <a:rPr lang="en-US" sz="1800" dirty="0">
                <a:latin typeface="Calibri" panose="020F0502020204030204" pitchFamily="34" charset="0"/>
              </a:rPr>
              <a:t>Dr. Anitesh Barua</a:t>
            </a:r>
          </a:p>
          <a:p>
            <a:pPr algn="l"/>
            <a:r>
              <a:rPr lang="en-US" sz="1600" dirty="0">
                <a:latin typeface="Calibri" panose="020F0502020204030204" pitchFamily="34" charset="0"/>
              </a:rPr>
              <a:t>David Bruton Jr. Centennial Chair Professor in Business </a:t>
            </a:r>
          </a:p>
          <a:p>
            <a:pPr algn="l"/>
            <a:r>
              <a:rPr lang="en-US" sz="1600" dirty="0">
                <a:latin typeface="Calibri" panose="020F0502020204030204" pitchFamily="34" charset="0"/>
              </a:rPr>
              <a:t>Distinguished Fellow, INFORMS Information Systems Society</a:t>
            </a:r>
          </a:p>
          <a:p>
            <a:pPr algn="l"/>
            <a:r>
              <a:rPr lang="en-US" sz="1600" dirty="0">
                <a:latin typeface="Calibri" panose="020F0502020204030204" pitchFamily="34" charset="0"/>
              </a:rPr>
              <a:t>University of Texas Distinguished Teaching Professor</a:t>
            </a:r>
          </a:p>
          <a:p>
            <a:pPr algn="l"/>
            <a:r>
              <a:rPr lang="en-US" sz="1600" dirty="0">
                <a:latin typeface="Calibri" panose="020F0502020204030204" pitchFamily="34" charset="0"/>
              </a:rPr>
              <a:t>Associate Director, Center for Research in e-Commerce</a:t>
            </a:r>
          </a:p>
          <a:p>
            <a:pPr algn="l"/>
            <a:r>
              <a:rPr lang="en-US" sz="1600" dirty="0">
                <a:latin typeface="Calibri" panose="020F0502020204030204" pitchFamily="34" charset="0"/>
              </a:rPr>
              <a:t>McCombs School of Business, University of Texas at Austin</a:t>
            </a:r>
          </a:p>
          <a:p>
            <a:pPr algn="l"/>
            <a:r>
              <a:rPr lang="en-US" sz="1600" dirty="0">
                <a:latin typeface="Calibri" panose="020F0502020204030204" pitchFamily="34" charset="0"/>
              </a:rPr>
              <a:t>Email: </a:t>
            </a:r>
            <a:r>
              <a:rPr lang="en-US" sz="1600" b="1" dirty="0">
                <a:latin typeface="Calibri" panose="020F0502020204030204" pitchFamily="34" charset="0"/>
              </a:rPr>
              <a:t>aniteshb@gmail.com</a:t>
            </a:r>
            <a:endParaRPr lang="en-US" sz="2400" b="1" dirty="0">
              <a:latin typeface="Calibri" panose="020F0502020204030204" pitchFamily="34" charset="0"/>
            </a:endParaRPr>
          </a:p>
        </p:txBody>
      </p:sp>
      <p:pic>
        <p:nvPicPr>
          <p:cNvPr id="6" name="Picture 8" descr="https://encrypted-tbn2.gstatic.com/images?q=tbn:ANd9GcRfe4U2sgVQYnnak_15zWjY7JvTJJsVIXCglztbsasXEAgdJca7"/>
          <p:cNvPicPr>
            <a:picLocks noChangeAspect="1" noChangeArrowheads="1"/>
          </p:cNvPicPr>
          <p:nvPr/>
        </p:nvPicPr>
        <p:blipFill>
          <a:blip r:embed="rId2" cstate="print"/>
          <a:srcRect/>
          <a:stretch>
            <a:fillRect/>
          </a:stretch>
        </p:blipFill>
        <p:spPr bwMode="auto">
          <a:xfrm>
            <a:off x="8077200" y="609600"/>
            <a:ext cx="1066800" cy="1066800"/>
          </a:xfrm>
          <a:prstGeom prst="rect">
            <a:avLst/>
          </a:prstGeom>
          <a:noFill/>
        </p:spPr>
      </p:pic>
      <p:pic>
        <p:nvPicPr>
          <p:cNvPr id="7" name="Picture 18" descr="https://encrypted-tbn0.gstatic.com/images?q=tbn:ANd9GcTu6avYR-JReutw8Aq5Zi2B0euNYC8Nu-oVWVqfJPmKJxcAfGmcNA"/>
          <p:cNvPicPr>
            <a:picLocks noChangeAspect="1" noChangeArrowheads="1"/>
          </p:cNvPicPr>
          <p:nvPr/>
        </p:nvPicPr>
        <p:blipFill>
          <a:blip r:embed="rId3" cstate="print"/>
          <a:srcRect/>
          <a:stretch>
            <a:fillRect/>
          </a:stretch>
        </p:blipFill>
        <p:spPr bwMode="auto">
          <a:xfrm>
            <a:off x="7975748" y="1447800"/>
            <a:ext cx="1168252" cy="685800"/>
          </a:xfrm>
          <a:prstGeom prst="rect">
            <a:avLst/>
          </a:prstGeom>
          <a:noFill/>
        </p:spPr>
      </p:pic>
      <p:pic>
        <p:nvPicPr>
          <p:cNvPr id="8" name="Picture 7" descr="https://encrypted-tbn1.gstatic.com/images?q=tbn:ANd9GcTUNDkC75Te46cBoeuxApxyvVTrpNXSEygdK4-PkbsUqeTfxqWw"/>
          <p:cNvPicPr>
            <a:picLocks noChangeAspect="1" noChangeArrowheads="1"/>
          </p:cNvPicPr>
          <p:nvPr/>
        </p:nvPicPr>
        <p:blipFill>
          <a:blip r:embed="rId4" cstate="print"/>
          <a:srcRect/>
          <a:stretch>
            <a:fillRect/>
          </a:stretch>
        </p:blipFill>
        <p:spPr bwMode="auto">
          <a:xfrm>
            <a:off x="7239000" y="381000"/>
            <a:ext cx="914400" cy="914400"/>
          </a:xfrm>
          <a:prstGeom prst="rect">
            <a:avLst/>
          </a:prstGeom>
          <a:noFill/>
        </p:spPr>
      </p:pic>
      <p:pic>
        <p:nvPicPr>
          <p:cNvPr id="23554" name="Picture 2" descr="http://www.aboutleitrim.ie/wp-content/uploads/foursquare.gif"/>
          <p:cNvPicPr>
            <a:picLocks noChangeAspect="1" noChangeArrowheads="1"/>
          </p:cNvPicPr>
          <p:nvPr/>
        </p:nvPicPr>
        <p:blipFill>
          <a:blip r:embed="rId5" cstate="print"/>
          <a:srcRect/>
          <a:stretch>
            <a:fillRect/>
          </a:stretch>
        </p:blipFill>
        <p:spPr bwMode="auto">
          <a:xfrm>
            <a:off x="6920584" y="1363662"/>
            <a:ext cx="1154048" cy="1227138"/>
          </a:xfrm>
          <a:prstGeom prst="rect">
            <a:avLst/>
          </a:prstGeom>
          <a:noFill/>
        </p:spPr>
      </p:pic>
      <p:pic>
        <p:nvPicPr>
          <p:cNvPr id="2050" name="Picture 2" descr="http://media2.giga.de/2013/11/snapchat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81422" y="1295400"/>
            <a:ext cx="1212995" cy="6818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kurtkomaromi.com/.a/6a00d8341c764653ef016303e8de29970d-800w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61338" y="2141537"/>
            <a:ext cx="830262" cy="8302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cdn1.blackberryempire.com/wp-content/uploads/2013/09/Whatsapp-Icon-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078104" y="0"/>
            <a:ext cx="83196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dc942d419843af05523b-ff74ae13537a01be6cfec5927837dcfe.r14.cf1.rackcdn.com/wp-content/uploads/Kik-Messenger-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6626" y="2057400"/>
            <a:ext cx="917574" cy="9175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29400" y="609600"/>
            <a:ext cx="838200" cy="838200"/>
          </a:xfrm>
          <a:prstGeom prst="rect">
            <a:avLst/>
          </a:prstGeom>
        </p:spPr>
      </p:pic>
      <p:pic>
        <p:nvPicPr>
          <p:cNvPr id="2" name="Picture 2" descr="TikTok - Make Your Day - Apps on Google Play">
            <a:extLst>
              <a:ext uri="{FF2B5EF4-FFF2-40B4-BE49-F238E27FC236}">
                <a16:creationId xmlns:a16="http://schemas.microsoft.com/office/drawing/2014/main" id="{1BA3BD2D-CA92-4A3E-9E1B-A64C7F3F8FA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11203" y="152400"/>
            <a:ext cx="784797" cy="7529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Steemit New Logo - Credit To The Owner, HD Png Download , Transparent Png  Image - PNGitem">
            <a:extLst>
              <a:ext uri="{FF2B5EF4-FFF2-40B4-BE49-F238E27FC236}">
                <a16:creationId xmlns:a16="http://schemas.microsoft.com/office/drawing/2014/main" id="{63590FFB-D7D5-49BC-99B9-647BD404740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53989" y="533400"/>
            <a:ext cx="775411" cy="8285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D44FB4-20E1-4C5E-8731-8933BF31F35B}"/>
              </a:ext>
            </a:extLst>
          </p:cNvPr>
          <p:cNvSpPr txBox="1"/>
          <p:nvPr/>
        </p:nvSpPr>
        <p:spPr>
          <a:xfrm>
            <a:off x="76200" y="6019800"/>
            <a:ext cx="8923981" cy="830997"/>
          </a:xfrm>
          <a:prstGeom prst="rect">
            <a:avLst/>
          </a:prstGeom>
          <a:noFill/>
        </p:spPr>
        <p:txBody>
          <a:bodyPr wrap="none" rtlCol="0">
            <a:spAutoFit/>
          </a:bodyPr>
          <a:lstStyle/>
          <a:p>
            <a:r>
              <a:rPr lang="en-US" sz="1200" b="1" u="sng" dirty="0">
                <a:latin typeface="Calibri" panose="020F0502020204030204" pitchFamily="34" charset="0"/>
                <a:cs typeface="Calibri" panose="020F0502020204030204" pitchFamily="34" charset="0"/>
                <a:hlinkClick r:id="rId13">
                  <a:extLst>
                    <a:ext uri="{A12FA001-AC4F-418D-AE19-62706E023703}">
                      <ahyp:hlinkClr xmlns:ahyp="http://schemas.microsoft.com/office/drawing/2018/hyperlinkcolor" val="tx"/>
                    </a:ext>
                  </a:extLst>
                </a:hlinkClick>
              </a:rPr>
              <a:t>Slides based on:</a:t>
            </a:r>
          </a:p>
          <a:p>
            <a:r>
              <a:rPr lang="en-US" sz="1200" b="1" dirty="0">
                <a:latin typeface="Calibri" panose="020F0502020204030204" pitchFamily="34" charset="0"/>
                <a:hlinkClick r:id="rId14"/>
              </a:rPr>
              <a:t>https://www.shanelynn.ie/get-busy-with-word-embeddings-introduction/</a:t>
            </a:r>
            <a:endParaRPr lang="en-US" sz="1200" b="1" dirty="0">
              <a:latin typeface="Calibri" panose="020F0502020204030204" pitchFamily="34" charset="0"/>
            </a:endParaRPr>
          </a:p>
          <a:p>
            <a:r>
              <a:rPr lang="en-US" sz="1200" b="1" dirty="0">
                <a:solidFill>
                  <a:srgbClr val="7E9CE8"/>
                </a:solidFill>
                <a:latin typeface="Calibri" panose="020F0502020204030204" pitchFamily="34" charset="0"/>
                <a:cs typeface="Calibri" panose="020F0502020204030204" pitchFamily="34" charset="0"/>
                <a:hlinkClick r:id="rId13">
                  <a:extLst>
                    <a:ext uri="{A12FA001-AC4F-418D-AE19-62706E023703}">
                      <ahyp:hlinkClr xmlns:ahyp="http://schemas.microsoft.com/office/drawing/2018/hyperlinkcolor" val="tx"/>
                    </a:ext>
                  </a:extLst>
                </a:hlinkClick>
              </a:rPr>
              <a:t>https://jalammar.github.io/illustrated-word2vec/?fbclid=IwAR2CW3N9udeCAboUE_PtHM5rCjY6vCgNGwx3DUE76boVHMEl0MqJigVIBdc</a:t>
            </a:r>
            <a:endParaRPr lang="en-US" sz="1200" b="1" dirty="0">
              <a:latin typeface="Calibri" panose="020F0502020204030204" pitchFamily="34" charset="0"/>
              <a:cs typeface="Calibri" panose="020F0502020204030204" pitchFamily="34" charset="0"/>
            </a:endParaRPr>
          </a:p>
          <a:p>
            <a:r>
              <a:rPr lang="en-US" sz="1200" b="1" dirty="0">
                <a:latin typeface="Calibri" panose="020F0502020204030204" pitchFamily="34" charset="0"/>
                <a:hlinkClick r:id="rId15"/>
              </a:rPr>
              <a:t>https://web.stanford.edu/class/cs224n/materials/Gensim%20word%20vector%20visualization.html</a:t>
            </a:r>
            <a:endParaRPr 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274766"/>
      </p:ext>
    </p:extLst>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7D54-E946-4DB3-923C-4AA762BC653A}"/>
              </a:ext>
            </a:extLst>
          </p:cNvPr>
          <p:cNvSpPr>
            <a:spLocks noGrp="1"/>
          </p:cNvSpPr>
          <p:nvPr>
            <p:ph type="title"/>
          </p:nvPr>
        </p:nvSpPr>
        <p:spPr>
          <a:xfrm>
            <a:off x="609600" y="-76200"/>
            <a:ext cx="7543800" cy="1295400"/>
          </a:xfrm>
        </p:spPr>
        <p:txBody>
          <a:bodyPr/>
          <a:lstStyle/>
          <a:p>
            <a:r>
              <a:rPr lang="en-US" sz="3600" dirty="0"/>
              <a:t>Pre-trained Word Embeddings</a:t>
            </a:r>
          </a:p>
        </p:txBody>
      </p:sp>
      <p:sp>
        <p:nvSpPr>
          <p:cNvPr id="3" name="Content Placeholder 2">
            <a:extLst>
              <a:ext uri="{FF2B5EF4-FFF2-40B4-BE49-F238E27FC236}">
                <a16:creationId xmlns:a16="http://schemas.microsoft.com/office/drawing/2014/main" id="{533F3F7B-C436-4E54-A427-D6FACDC90B09}"/>
              </a:ext>
            </a:extLst>
          </p:cNvPr>
          <p:cNvSpPr>
            <a:spLocks noGrp="1"/>
          </p:cNvSpPr>
          <p:nvPr>
            <p:ph idx="1"/>
          </p:nvPr>
        </p:nvSpPr>
        <p:spPr>
          <a:xfrm>
            <a:off x="457200" y="1447801"/>
            <a:ext cx="8229600" cy="1066800"/>
          </a:xfrm>
        </p:spPr>
        <p:txBody>
          <a:bodyPr/>
          <a:lstStyle/>
          <a:p>
            <a:r>
              <a:rPr lang="en-US" sz="1600" b="0" i="0" dirty="0">
                <a:effectLst/>
                <a:latin typeface="Calibri" panose="020F0502020204030204" pitchFamily="34" charset="0"/>
                <a:cs typeface="Calibri" panose="020F0502020204030204" pitchFamily="34" charset="0"/>
              </a:rPr>
              <a:t>The 50-dimensional Glove embeddings for “</a:t>
            </a:r>
            <a:r>
              <a:rPr lang="en-US" sz="1600" b="1" i="0" dirty="0">
                <a:effectLst/>
                <a:latin typeface="Calibri" panose="020F0502020204030204" pitchFamily="34" charset="0"/>
                <a:cs typeface="Calibri" panose="020F0502020204030204" pitchFamily="34" charset="0"/>
              </a:rPr>
              <a:t>king</a:t>
            </a:r>
            <a:r>
              <a:rPr lang="en-US" sz="1600" b="0" i="0" dirty="0">
                <a:effectLst/>
                <a:latin typeface="Calibri" panose="020F0502020204030204" pitchFamily="34" charset="0"/>
                <a:cs typeface="Calibri" panose="020F0502020204030204" pitchFamily="34" charset="0"/>
              </a:rPr>
              <a:t>”</a:t>
            </a:r>
          </a:p>
          <a:p>
            <a:r>
              <a:rPr lang="en-US" sz="1100" b="0" i="0" dirty="0">
                <a:effectLst/>
                <a:latin typeface="Calibri" panose="020F0502020204030204" pitchFamily="34" charset="0"/>
                <a:cs typeface="Calibri" panose="020F0502020204030204" pitchFamily="34" charset="0"/>
              </a:rPr>
              <a:t>[0.50451 , 0.68607 , -0.59517 , -0.022801, 0.60046 , -0.13498 , -0.08813 , 0.47377 , -0.61798 , -0.31012 , -0.076666, 1.493 , -0.034189, -0.98173 , 0.68229 , 0.81722 , -0.51874 , -0.31503 , -0.55809 , 0.66421 , 0.1961 , -0.13495 , -0.11476 , -0.30344 , 0.41177 , -2.223 , -1.0756 , -1.0783 , -0.34354 , 0.33505 , 1.9927 , -0.04234 , -0.64319 , 0.71125 , 0.49159 , 0.16754 , 0.34344 , -0.25663 , -0.8523 , 0.1661 , 0.40102 , 1.1685 , -1.0137 , -0.21585 , -0.15155 , 0.78321 , -0.91241 , -1.6106 , -0.64426 , -0.51042]</a:t>
            </a:r>
          </a:p>
          <a:p>
            <a:r>
              <a:rPr lang="en-US" sz="1400" dirty="0">
                <a:latin typeface="Calibri" panose="020F0502020204030204" pitchFamily="34" charset="0"/>
                <a:cs typeface="Calibri" panose="020F0502020204030204" pitchFamily="34" charset="0"/>
              </a:rPr>
              <a:t>The numbers are weights in the neural network used for training (details coming up!)</a:t>
            </a:r>
            <a:endParaRPr lang="en-US" sz="1400" b="0" i="0" dirty="0">
              <a:effectLst/>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3F22EFC5-9A2C-480A-8133-1E1E0FD90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962400"/>
            <a:ext cx="6934200" cy="2421925"/>
          </a:xfrm>
          <a:prstGeom prst="rect">
            <a:avLst/>
          </a:prstGeom>
        </p:spPr>
      </p:pic>
      <p:pic>
        <p:nvPicPr>
          <p:cNvPr id="9" name="Picture 8">
            <a:extLst>
              <a:ext uri="{FF2B5EF4-FFF2-40B4-BE49-F238E27FC236}">
                <a16:creationId xmlns:a16="http://schemas.microsoft.com/office/drawing/2014/main" id="{5983FE0E-E30F-43EF-AC4C-EADD98D57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53" y="2743200"/>
            <a:ext cx="8515975" cy="1105265"/>
          </a:xfrm>
          <a:prstGeom prst="rect">
            <a:avLst/>
          </a:prstGeom>
        </p:spPr>
      </p:pic>
      <p:sp>
        <p:nvSpPr>
          <p:cNvPr id="11" name="TextBox 10">
            <a:extLst>
              <a:ext uri="{FF2B5EF4-FFF2-40B4-BE49-F238E27FC236}">
                <a16:creationId xmlns:a16="http://schemas.microsoft.com/office/drawing/2014/main" id="{A3FC51CF-D415-45AC-99CC-D9D11F6AE7DB}"/>
              </a:ext>
            </a:extLst>
          </p:cNvPr>
          <p:cNvSpPr txBox="1"/>
          <p:nvPr/>
        </p:nvSpPr>
        <p:spPr>
          <a:xfrm>
            <a:off x="914400" y="6427113"/>
            <a:ext cx="6629400" cy="430887"/>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501999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FB8C-9369-4EE1-AA92-068F3AFAC961}"/>
              </a:ext>
            </a:extLst>
          </p:cNvPr>
          <p:cNvSpPr>
            <a:spLocks noGrp="1"/>
          </p:cNvSpPr>
          <p:nvPr>
            <p:ph type="title"/>
          </p:nvPr>
        </p:nvSpPr>
        <p:spPr/>
        <p:txBody>
          <a:bodyPr/>
          <a:lstStyle/>
          <a:p>
            <a:r>
              <a:rPr lang="en-US" sz="2800" dirty="0"/>
              <a:t>Vector Addition and Subtraction: </a:t>
            </a:r>
            <a:br>
              <a:rPr lang="en-US" sz="2800" dirty="0"/>
            </a:br>
            <a:r>
              <a:rPr lang="en-US" sz="2800" dirty="0"/>
              <a:t>The Case of Analogies </a:t>
            </a:r>
          </a:p>
        </p:txBody>
      </p:sp>
      <p:pic>
        <p:nvPicPr>
          <p:cNvPr id="5" name="Picture 4">
            <a:extLst>
              <a:ext uri="{FF2B5EF4-FFF2-40B4-BE49-F238E27FC236}">
                <a16:creationId xmlns:a16="http://schemas.microsoft.com/office/drawing/2014/main" id="{9EF99C70-8DC4-44D9-8E77-0924C4752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2600"/>
            <a:ext cx="5544324" cy="2581635"/>
          </a:xfrm>
          <a:prstGeom prst="rect">
            <a:avLst/>
          </a:prstGeom>
        </p:spPr>
      </p:pic>
      <p:sp>
        <p:nvSpPr>
          <p:cNvPr id="6" name="TextBox 5">
            <a:extLst>
              <a:ext uri="{FF2B5EF4-FFF2-40B4-BE49-F238E27FC236}">
                <a16:creationId xmlns:a16="http://schemas.microsoft.com/office/drawing/2014/main" id="{B7423917-6401-4B76-8215-1F3E27405AD3}"/>
              </a:ext>
            </a:extLst>
          </p:cNvPr>
          <p:cNvSpPr txBox="1"/>
          <p:nvPr/>
        </p:nvSpPr>
        <p:spPr>
          <a:xfrm>
            <a:off x="914400" y="6427113"/>
            <a:ext cx="6629400" cy="430887"/>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1222187"/>
      </p:ext>
    </p:extLst>
  </p:cSld>
  <p:clrMapOvr>
    <a:masterClrMapping/>
  </p:clrMapOvr>
  <p:transition>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454B-E95A-424C-9106-FCB40A7FF47B}"/>
              </a:ext>
            </a:extLst>
          </p:cNvPr>
          <p:cNvSpPr>
            <a:spLocks noGrp="1"/>
          </p:cNvSpPr>
          <p:nvPr>
            <p:ph type="title"/>
          </p:nvPr>
        </p:nvSpPr>
        <p:spPr>
          <a:xfrm>
            <a:off x="457200" y="-457200"/>
            <a:ext cx="7543800" cy="1295400"/>
          </a:xfrm>
        </p:spPr>
        <p:txBody>
          <a:bodyPr/>
          <a:lstStyle/>
          <a:p>
            <a:r>
              <a:rPr lang="en-US" dirty="0"/>
              <a:t>Language Models</a:t>
            </a:r>
          </a:p>
        </p:txBody>
      </p:sp>
      <p:sp>
        <p:nvSpPr>
          <p:cNvPr id="3" name="Content Placeholder 2">
            <a:extLst>
              <a:ext uri="{FF2B5EF4-FFF2-40B4-BE49-F238E27FC236}">
                <a16:creationId xmlns:a16="http://schemas.microsoft.com/office/drawing/2014/main" id="{BD94B7D2-1DF3-43D3-9AE3-949D55D2842A}"/>
              </a:ext>
            </a:extLst>
          </p:cNvPr>
          <p:cNvSpPr>
            <a:spLocks noGrp="1"/>
          </p:cNvSpPr>
          <p:nvPr>
            <p:ph idx="1"/>
          </p:nvPr>
        </p:nvSpPr>
        <p:spPr>
          <a:xfrm>
            <a:off x="457200" y="1066800"/>
            <a:ext cx="8229600" cy="1481137"/>
          </a:xfrm>
        </p:spPr>
        <p:txBody>
          <a:bodyPr/>
          <a:lstStyle/>
          <a:p>
            <a:r>
              <a:rPr lang="en-US" sz="1600" dirty="0">
                <a:latin typeface="Calibri" panose="020F0502020204030204" pitchFamily="34" charset="0"/>
                <a:cs typeface="Calibri" panose="020F0502020204030204" pitchFamily="34" charset="0"/>
              </a:rPr>
              <a:t>Fill in the blank</a:t>
            </a:r>
          </a:p>
          <a:p>
            <a:r>
              <a:rPr lang="en-US" sz="1600" dirty="0">
                <a:latin typeface="Calibri" panose="020F0502020204030204" pitchFamily="34" charset="0"/>
                <a:cs typeface="Calibri" panose="020F0502020204030204" pitchFamily="34" charset="0"/>
              </a:rPr>
              <a:t>She was driving a ____</a:t>
            </a:r>
          </a:p>
          <a:p>
            <a:r>
              <a:rPr lang="en-US" sz="1600" dirty="0">
                <a:latin typeface="Calibri" panose="020F0502020204030204" pitchFamily="34" charset="0"/>
                <a:cs typeface="Calibri" panose="020F0502020204030204" pitchFamily="34" charset="0"/>
              </a:rPr>
              <a:t>Would your answer change for</a:t>
            </a:r>
          </a:p>
          <a:p>
            <a:r>
              <a:rPr lang="en-US" sz="1600" dirty="0">
                <a:latin typeface="Calibri" panose="020F0502020204030204" pitchFamily="34" charset="0"/>
                <a:cs typeface="Calibri" panose="020F0502020204030204" pitchFamily="34" charset="0"/>
              </a:rPr>
              <a:t>She was driving a ____ red Ferrari</a:t>
            </a:r>
          </a:p>
          <a:p>
            <a:r>
              <a:rPr lang="en-US" sz="1600" dirty="0">
                <a:latin typeface="Calibri" panose="020F0502020204030204" pitchFamily="34" charset="0"/>
                <a:cs typeface="Calibri" panose="020F0502020204030204" pitchFamily="34" charset="0"/>
              </a:rPr>
              <a:t>Words to both left and right of a center word have informational value</a:t>
            </a:r>
          </a:p>
          <a:p>
            <a:r>
              <a:rPr lang="en-US" sz="1600" dirty="0">
                <a:latin typeface="Calibri" panose="020F0502020204030204" pitchFamily="34" charset="0"/>
                <a:cs typeface="Calibri" panose="020F0502020204030204" pitchFamily="34" charset="0"/>
              </a:rPr>
              <a:t>Window of size 5 (just an example)</a:t>
            </a:r>
          </a:p>
          <a:p>
            <a:endParaRPr lang="en-US" sz="1600" dirty="0">
              <a:latin typeface="Calibri" panose="020F0502020204030204" pitchFamily="34" charset="0"/>
              <a:cs typeface="Calibri" panose="020F0502020204030204" pitchFamily="34" charset="0"/>
            </a:endParaRPr>
          </a:p>
          <a:p>
            <a:endParaRPr lang="en-US" dirty="0"/>
          </a:p>
        </p:txBody>
      </p:sp>
      <p:graphicFrame>
        <p:nvGraphicFramePr>
          <p:cNvPr id="4" name="Table 4">
            <a:extLst>
              <a:ext uri="{FF2B5EF4-FFF2-40B4-BE49-F238E27FC236}">
                <a16:creationId xmlns:a16="http://schemas.microsoft.com/office/drawing/2014/main" id="{6061C181-709A-4FE9-87AE-E41F9A408AAB}"/>
              </a:ext>
            </a:extLst>
          </p:cNvPr>
          <p:cNvGraphicFramePr>
            <a:graphicFrameLocks noGrp="1"/>
          </p:cNvGraphicFramePr>
          <p:nvPr>
            <p:extLst>
              <p:ext uri="{D42A27DB-BD31-4B8C-83A1-F6EECF244321}">
                <p14:modId xmlns:p14="http://schemas.microsoft.com/office/powerpoint/2010/main" val="2454612675"/>
              </p:ext>
            </p:extLst>
          </p:nvPr>
        </p:nvGraphicFramePr>
        <p:xfrm>
          <a:off x="685800" y="3200400"/>
          <a:ext cx="6096000" cy="581891"/>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3490499312"/>
                    </a:ext>
                  </a:extLst>
                </a:gridCol>
                <a:gridCol w="1219200">
                  <a:extLst>
                    <a:ext uri="{9D8B030D-6E8A-4147-A177-3AD203B41FA5}">
                      <a16:colId xmlns:a16="http://schemas.microsoft.com/office/drawing/2014/main" val="1208520994"/>
                    </a:ext>
                  </a:extLst>
                </a:gridCol>
                <a:gridCol w="1219200">
                  <a:extLst>
                    <a:ext uri="{9D8B030D-6E8A-4147-A177-3AD203B41FA5}">
                      <a16:colId xmlns:a16="http://schemas.microsoft.com/office/drawing/2014/main" val="1840182541"/>
                    </a:ext>
                  </a:extLst>
                </a:gridCol>
                <a:gridCol w="1219200">
                  <a:extLst>
                    <a:ext uri="{9D8B030D-6E8A-4147-A177-3AD203B41FA5}">
                      <a16:colId xmlns:a16="http://schemas.microsoft.com/office/drawing/2014/main" val="2169016008"/>
                    </a:ext>
                  </a:extLst>
                </a:gridCol>
                <a:gridCol w="1219200">
                  <a:extLst>
                    <a:ext uri="{9D8B030D-6E8A-4147-A177-3AD203B41FA5}">
                      <a16:colId xmlns:a16="http://schemas.microsoft.com/office/drawing/2014/main" val="1999577609"/>
                    </a:ext>
                  </a:extLst>
                </a:gridCol>
              </a:tblGrid>
              <a:tr h="581891">
                <a:tc>
                  <a:txBody>
                    <a:bodyPr/>
                    <a:lstStyle/>
                    <a:p>
                      <a:r>
                        <a:rPr lang="en-US" sz="1600" dirty="0"/>
                        <a:t>Driving</a:t>
                      </a:r>
                      <a:endParaRPr lang="en-US" sz="1600" dirty="0">
                        <a:latin typeface="Calibri" panose="020F0502020204030204" pitchFamily="34" charset="0"/>
                        <a:cs typeface="Calibri" panose="020F0502020204030204" pitchFamily="34" charset="0"/>
                      </a:endParaRPr>
                    </a:p>
                  </a:txBody>
                  <a:tcPr marT="41564" marB="41564"/>
                </a:tc>
                <a:tc>
                  <a:txBody>
                    <a:bodyPr/>
                    <a:lstStyle/>
                    <a:p>
                      <a:r>
                        <a:rPr lang="en-US" sz="1600" dirty="0"/>
                        <a:t>a</a:t>
                      </a:r>
                      <a:endParaRPr lang="en-US" sz="1600" dirty="0">
                        <a:latin typeface="Calibri" panose="020F0502020204030204" pitchFamily="34" charset="0"/>
                        <a:cs typeface="Calibri" panose="020F0502020204030204" pitchFamily="34" charset="0"/>
                      </a:endParaRPr>
                    </a:p>
                  </a:txBody>
                  <a:tcPr marT="41564" marB="41564"/>
                </a:tc>
                <a:tc>
                  <a:txBody>
                    <a:bodyPr/>
                    <a:lstStyle/>
                    <a:p>
                      <a:r>
                        <a:rPr lang="en-US" sz="1600" dirty="0"/>
                        <a:t>cool</a:t>
                      </a:r>
                      <a:endParaRPr lang="en-US" sz="1600" dirty="0">
                        <a:latin typeface="Calibri" panose="020F0502020204030204" pitchFamily="34" charset="0"/>
                        <a:cs typeface="Calibri" panose="020F0502020204030204" pitchFamily="34" charset="0"/>
                      </a:endParaRPr>
                    </a:p>
                  </a:txBody>
                  <a:tcPr marT="41564" marB="41564"/>
                </a:tc>
                <a:tc>
                  <a:txBody>
                    <a:bodyPr/>
                    <a:lstStyle/>
                    <a:p>
                      <a:r>
                        <a:rPr lang="en-US" sz="1600" dirty="0"/>
                        <a:t>red</a:t>
                      </a:r>
                      <a:endParaRPr lang="en-US" sz="1600" dirty="0">
                        <a:latin typeface="Calibri" panose="020F0502020204030204" pitchFamily="34" charset="0"/>
                        <a:cs typeface="Calibri" panose="020F0502020204030204" pitchFamily="34" charset="0"/>
                      </a:endParaRPr>
                    </a:p>
                  </a:txBody>
                  <a:tcPr marT="41564" marB="41564"/>
                </a:tc>
                <a:tc>
                  <a:txBody>
                    <a:bodyPr/>
                    <a:lstStyle/>
                    <a:p>
                      <a:r>
                        <a:rPr lang="en-US" sz="1600" dirty="0"/>
                        <a:t>Ferrari</a:t>
                      </a:r>
                      <a:endParaRPr lang="en-US" sz="1600" dirty="0">
                        <a:latin typeface="Calibri" panose="020F0502020204030204" pitchFamily="34" charset="0"/>
                        <a:cs typeface="Calibri" panose="020F0502020204030204" pitchFamily="34" charset="0"/>
                      </a:endParaRPr>
                    </a:p>
                  </a:txBody>
                  <a:tcPr marT="41564" marB="41564"/>
                </a:tc>
                <a:extLst>
                  <a:ext uri="{0D108BD9-81ED-4DB2-BD59-A6C34878D82A}">
                    <a16:rowId xmlns:a16="http://schemas.microsoft.com/office/drawing/2014/main" val="2926099722"/>
                  </a:ext>
                </a:extLst>
              </a:tr>
            </a:tbl>
          </a:graphicData>
        </a:graphic>
      </p:graphicFrame>
      <p:sp>
        <p:nvSpPr>
          <p:cNvPr id="6" name="Arrow: Down 5">
            <a:extLst>
              <a:ext uri="{FF2B5EF4-FFF2-40B4-BE49-F238E27FC236}">
                <a16:creationId xmlns:a16="http://schemas.microsoft.com/office/drawing/2014/main" id="{675F73A0-D7C5-4DD5-B3EE-227D091734DF}"/>
              </a:ext>
            </a:extLst>
          </p:cNvPr>
          <p:cNvSpPr/>
          <p:nvPr/>
        </p:nvSpPr>
        <p:spPr>
          <a:xfrm>
            <a:off x="3048000" y="3886200"/>
            <a:ext cx="228600" cy="457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646A076-7CD8-422F-8FFE-4BFED296DBE9}"/>
              </a:ext>
            </a:extLst>
          </p:cNvPr>
          <p:cNvSpPr txBox="1"/>
          <p:nvPr/>
        </p:nvSpPr>
        <p:spPr>
          <a:xfrm>
            <a:off x="381000" y="5802868"/>
            <a:ext cx="8090035"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Continuous Bag of Words (CBOW)</a:t>
            </a:r>
            <a:r>
              <a:rPr lang="en-US" dirty="0">
                <a:latin typeface="Calibri" panose="020F0502020204030204" pitchFamily="34" charset="0"/>
                <a:cs typeface="Calibri" panose="020F0502020204030204" pitchFamily="34" charset="0"/>
              </a:rPr>
              <a:t>: Given the context words, predict the center word</a:t>
            </a:r>
          </a:p>
        </p:txBody>
      </p:sp>
      <p:graphicFrame>
        <p:nvGraphicFramePr>
          <p:cNvPr id="8" name="Table 8">
            <a:extLst>
              <a:ext uri="{FF2B5EF4-FFF2-40B4-BE49-F238E27FC236}">
                <a16:creationId xmlns:a16="http://schemas.microsoft.com/office/drawing/2014/main" id="{CCE21322-3340-49E8-9671-C9246FC17650}"/>
              </a:ext>
            </a:extLst>
          </p:cNvPr>
          <p:cNvGraphicFramePr>
            <a:graphicFrameLocks noGrp="1"/>
          </p:cNvGraphicFramePr>
          <p:nvPr>
            <p:extLst>
              <p:ext uri="{D42A27DB-BD31-4B8C-83A1-F6EECF244321}">
                <p14:modId xmlns:p14="http://schemas.microsoft.com/office/powerpoint/2010/main" val="3780996253"/>
              </p:ext>
            </p:extLst>
          </p:nvPr>
        </p:nvGraphicFramePr>
        <p:xfrm>
          <a:off x="685800" y="4419600"/>
          <a:ext cx="7391400" cy="1010920"/>
        </p:xfrm>
        <a:graphic>
          <a:graphicData uri="http://schemas.openxmlformats.org/drawingml/2006/table">
            <a:tbl>
              <a:tblPr firstRow="1" bandRow="1">
                <a:tableStyleId>{00A15C55-8517-42AA-B614-E9B94910E393}</a:tableStyleId>
              </a:tblPr>
              <a:tblGrid>
                <a:gridCol w="1478280">
                  <a:extLst>
                    <a:ext uri="{9D8B030D-6E8A-4147-A177-3AD203B41FA5}">
                      <a16:colId xmlns:a16="http://schemas.microsoft.com/office/drawing/2014/main" val="2366141117"/>
                    </a:ext>
                  </a:extLst>
                </a:gridCol>
                <a:gridCol w="1478280">
                  <a:extLst>
                    <a:ext uri="{9D8B030D-6E8A-4147-A177-3AD203B41FA5}">
                      <a16:colId xmlns:a16="http://schemas.microsoft.com/office/drawing/2014/main" val="3849547302"/>
                    </a:ext>
                  </a:extLst>
                </a:gridCol>
                <a:gridCol w="1478280">
                  <a:extLst>
                    <a:ext uri="{9D8B030D-6E8A-4147-A177-3AD203B41FA5}">
                      <a16:colId xmlns:a16="http://schemas.microsoft.com/office/drawing/2014/main" val="4008428416"/>
                    </a:ext>
                  </a:extLst>
                </a:gridCol>
                <a:gridCol w="1280160">
                  <a:extLst>
                    <a:ext uri="{9D8B030D-6E8A-4147-A177-3AD203B41FA5}">
                      <a16:colId xmlns:a16="http://schemas.microsoft.com/office/drawing/2014/main" val="622650076"/>
                    </a:ext>
                  </a:extLst>
                </a:gridCol>
                <a:gridCol w="1676400">
                  <a:extLst>
                    <a:ext uri="{9D8B030D-6E8A-4147-A177-3AD203B41FA5}">
                      <a16:colId xmlns:a16="http://schemas.microsoft.com/office/drawing/2014/main" val="1528515812"/>
                    </a:ext>
                  </a:extLst>
                </a:gridCol>
              </a:tblGrid>
              <a:tr h="370840">
                <a:tc>
                  <a:txBody>
                    <a:bodyPr/>
                    <a:lstStyle/>
                    <a:p>
                      <a:r>
                        <a:rPr lang="en-US" dirty="0"/>
                        <a:t>Input 1</a:t>
                      </a:r>
                      <a:endParaRPr lang="en-US" dirty="0">
                        <a:latin typeface="Calibri" panose="020F0502020204030204" pitchFamily="34" charset="0"/>
                        <a:cs typeface="Calibri" panose="020F0502020204030204" pitchFamily="34" charset="0"/>
                      </a:endParaRPr>
                    </a:p>
                  </a:txBody>
                  <a:tcPr/>
                </a:tc>
                <a:tc>
                  <a:txBody>
                    <a:bodyPr/>
                    <a:lstStyle/>
                    <a:p>
                      <a:r>
                        <a:rPr lang="en-US" dirty="0"/>
                        <a:t>Input 2</a:t>
                      </a:r>
                      <a:endParaRPr lang="en-US" dirty="0">
                        <a:latin typeface="Calibri" panose="020F0502020204030204" pitchFamily="34" charset="0"/>
                        <a:cs typeface="Calibri" panose="020F0502020204030204" pitchFamily="34" charset="0"/>
                      </a:endParaRPr>
                    </a:p>
                  </a:txBody>
                  <a:tcPr/>
                </a:tc>
                <a:tc>
                  <a:txBody>
                    <a:bodyPr/>
                    <a:lstStyle/>
                    <a:p>
                      <a:r>
                        <a:rPr lang="en-US" dirty="0"/>
                        <a:t>Input 3</a:t>
                      </a:r>
                      <a:endParaRPr lang="en-US" dirty="0">
                        <a:latin typeface="Calibri" panose="020F0502020204030204" pitchFamily="34" charset="0"/>
                        <a:cs typeface="Calibri" panose="020F0502020204030204" pitchFamily="34" charset="0"/>
                      </a:endParaRPr>
                    </a:p>
                  </a:txBody>
                  <a:tcPr/>
                </a:tc>
                <a:tc>
                  <a:txBody>
                    <a:bodyPr/>
                    <a:lstStyle/>
                    <a:p>
                      <a:r>
                        <a:rPr lang="en-US" dirty="0"/>
                        <a:t>Input 4</a:t>
                      </a:r>
                      <a:endParaRPr lang="en-US" dirty="0">
                        <a:latin typeface="Calibri" panose="020F0502020204030204" pitchFamily="34" charset="0"/>
                        <a:cs typeface="Calibri" panose="020F0502020204030204" pitchFamily="34" charset="0"/>
                      </a:endParaRPr>
                    </a:p>
                  </a:txBody>
                  <a:tcPr/>
                </a:tc>
                <a:tc>
                  <a:txBody>
                    <a:bodyPr/>
                    <a:lstStyle/>
                    <a:p>
                      <a:r>
                        <a:rPr lang="en-US" dirty="0">
                          <a:solidFill>
                            <a:srgbClr val="FF0000"/>
                          </a:solidFill>
                        </a:rPr>
                        <a:t>Output (center word)</a:t>
                      </a:r>
                    </a:p>
                  </a:txBody>
                  <a:tcPr/>
                </a:tc>
                <a:extLst>
                  <a:ext uri="{0D108BD9-81ED-4DB2-BD59-A6C34878D82A}">
                    <a16:rowId xmlns:a16="http://schemas.microsoft.com/office/drawing/2014/main" val="3130624077"/>
                  </a:ext>
                </a:extLst>
              </a:tr>
              <a:tr h="370840">
                <a:tc>
                  <a:txBody>
                    <a:bodyPr/>
                    <a:lstStyle/>
                    <a:p>
                      <a:r>
                        <a:rPr lang="en-US" dirty="0"/>
                        <a:t>Driving</a:t>
                      </a:r>
                      <a:endParaRPr lang="en-US" dirty="0">
                        <a:latin typeface="Calibri" panose="020F0502020204030204" pitchFamily="34" charset="0"/>
                        <a:cs typeface="Calibri" panose="020F0502020204030204" pitchFamily="34" charset="0"/>
                      </a:endParaRPr>
                    </a:p>
                  </a:txBody>
                  <a:tcPr/>
                </a:tc>
                <a:tc>
                  <a:txBody>
                    <a:bodyPr/>
                    <a:lstStyle/>
                    <a:p>
                      <a:r>
                        <a:rPr lang="en-US" dirty="0"/>
                        <a:t>a</a:t>
                      </a:r>
                      <a:endParaRPr lang="en-US" dirty="0">
                        <a:latin typeface="Calibri" panose="020F0502020204030204" pitchFamily="34" charset="0"/>
                        <a:cs typeface="Calibri" panose="020F0502020204030204" pitchFamily="34" charset="0"/>
                      </a:endParaRPr>
                    </a:p>
                  </a:txBody>
                  <a:tcPr/>
                </a:tc>
                <a:tc>
                  <a:txBody>
                    <a:bodyPr/>
                    <a:lstStyle/>
                    <a:p>
                      <a:r>
                        <a:rPr lang="en-US" dirty="0"/>
                        <a:t>red</a:t>
                      </a:r>
                      <a:endParaRPr lang="en-US" dirty="0">
                        <a:latin typeface="Calibri" panose="020F0502020204030204" pitchFamily="34" charset="0"/>
                        <a:cs typeface="Calibri" panose="020F0502020204030204" pitchFamily="34" charset="0"/>
                      </a:endParaRPr>
                    </a:p>
                  </a:txBody>
                  <a:tcPr/>
                </a:tc>
                <a:tc>
                  <a:txBody>
                    <a:bodyPr/>
                    <a:lstStyle/>
                    <a:p>
                      <a:r>
                        <a:rPr lang="en-US" dirty="0"/>
                        <a:t>Ferrari</a:t>
                      </a:r>
                      <a:endParaRPr lang="en-US" dirty="0">
                        <a:latin typeface="Calibri" panose="020F0502020204030204" pitchFamily="34" charset="0"/>
                        <a:cs typeface="Calibri" panose="020F0502020204030204" pitchFamily="34" charset="0"/>
                      </a:endParaRPr>
                    </a:p>
                  </a:txBody>
                  <a:tcPr/>
                </a:tc>
                <a:tc>
                  <a:txBody>
                    <a:bodyPr/>
                    <a:lstStyle/>
                    <a:p>
                      <a:r>
                        <a:rPr lang="en-US" dirty="0">
                          <a:solidFill>
                            <a:srgbClr val="FF0000"/>
                          </a:solidFill>
                        </a:rPr>
                        <a:t>cool</a:t>
                      </a:r>
                      <a:endParaRPr lang="en-US" dirty="0">
                        <a:solidFill>
                          <a:srgbClr val="FF00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16131732"/>
                  </a:ext>
                </a:extLst>
              </a:tr>
            </a:tbl>
          </a:graphicData>
        </a:graphic>
      </p:graphicFrame>
      <p:sp>
        <p:nvSpPr>
          <p:cNvPr id="11" name="TextBox 10">
            <a:extLst>
              <a:ext uri="{FF2B5EF4-FFF2-40B4-BE49-F238E27FC236}">
                <a16:creationId xmlns:a16="http://schemas.microsoft.com/office/drawing/2014/main" id="{11381924-63B3-46CF-85F4-E9A4DEA4ED88}"/>
              </a:ext>
            </a:extLst>
          </p:cNvPr>
          <p:cNvSpPr txBox="1"/>
          <p:nvPr/>
        </p:nvSpPr>
        <p:spPr>
          <a:xfrm>
            <a:off x="1143000" y="6427113"/>
            <a:ext cx="6629400" cy="430887"/>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795304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7543800" cy="1295400"/>
          </a:xfrm>
        </p:spPr>
        <p:txBody>
          <a:bodyPr/>
          <a:lstStyle/>
          <a:p>
            <a:r>
              <a:rPr lang="en-US" sz="2800" dirty="0"/>
              <a:t>Continuous Bag of Words (CBOW)</a:t>
            </a:r>
          </a:p>
        </p:txBody>
      </p:sp>
      <p:pic>
        <p:nvPicPr>
          <p:cNvPr id="5" name="Picture 4"/>
          <p:cNvPicPr>
            <a:picLocks noChangeAspect="1"/>
          </p:cNvPicPr>
          <p:nvPr/>
        </p:nvPicPr>
        <p:blipFill>
          <a:blip r:embed="rId2"/>
          <a:stretch>
            <a:fillRect/>
          </a:stretch>
        </p:blipFill>
        <p:spPr>
          <a:xfrm>
            <a:off x="1326029" y="914400"/>
            <a:ext cx="4465171" cy="5418749"/>
          </a:xfrm>
          <a:prstGeom prst="rect">
            <a:avLst/>
          </a:prstGeom>
        </p:spPr>
      </p:pic>
      <p:sp>
        <p:nvSpPr>
          <p:cNvPr id="6" name="TextBox 5"/>
          <p:cNvSpPr txBox="1"/>
          <p:nvPr/>
        </p:nvSpPr>
        <p:spPr>
          <a:xfrm>
            <a:off x="3200400" y="4114800"/>
            <a:ext cx="1281313" cy="369332"/>
          </a:xfrm>
          <a:prstGeom prst="rect">
            <a:avLst/>
          </a:prstGeom>
          <a:noFill/>
        </p:spPr>
        <p:txBody>
          <a:bodyPr wrap="none" rtlCol="0">
            <a:spAutoFit/>
          </a:bodyPr>
          <a:lstStyle/>
          <a:p>
            <a:r>
              <a:rPr lang="en-US" dirty="0">
                <a:latin typeface="Garamond" panose="02020404030301010803" pitchFamily="18" charset="0"/>
                <a:cs typeface="Calibri" panose="020F0502020204030204" pitchFamily="34" charset="0"/>
              </a:rPr>
              <a:t>Predict w(t)</a:t>
            </a:r>
          </a:p>
        </p:txBody>
      </p:sp>
    </p:spTree>
    <p:extLst>
      <p:ext uri="{BB962C8B-B14F-4D97-AF65-F5344CB8AC3E}">
        <p14:creationId xmlns:p14="http://schemas.microsoft.com/office/powerpoint/2010/main" val="3813252296"/>
      </p:ext>
    </p:extLst>
  </p:cSld>
  <p:clrMapOvr>
    <a:masterClrMapping/>
  </p:clrMapOvr>
  <p:transition>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454B-E95A-424C-9106-FCB40A7FF47B}"/>
              </a:ext>
            </a:extLst>
          </p:cNvPr>
          <p:cNvSpPr>
            <a:spLocks noGrp="1"/>
          </p:cNvSpPr>
          <p:nvPr>
            <p:ph type="title"/>
          </p:nvPr>
        </p:nvSpPr>
        <p:spPr/>
        <p:txBody>
          <a:bodyPr/>
          <a:lstStyle/>
          <a:p>
            <a:r>
              <a:rPr lang="en-US" dirty="0"/>
              <a:t>Another Model: Skip-gram</a:t>
            </a:r>
          </a:p>
        </p:txBody>
      </p:sp>
      <p:graphicFrame>
        <p:nvGraphicFramePr>
          <p:cNvPr id="4" name="Table 4">
            <a:extLst>
              <a:ext uri="{FF2B5EF4-FFF2-40B4-BE49-F238E27FC236}">
                <a16:creationId xmlns:a16="http://schemas.microsoft.com/office/drawing/2014/main" id="{6061C181-709A-4FE9-87AE-E41F9A408AAB}"/>
              </a:ext>
            </a:extLst>
          </p:cNvPr>
          <p:cNvGraphicFramePr>
            <a:graphicFrameLocks noGrp="1"/>
          </p:cNvGraphicFramePr>
          <p:nvPr>
            <p:extLst>
              <p:ext uri="{D42A27DB-BD31-4B8C-83A1-F6EECF244321}">
                <p14:modId xmlns:p14="http://schemas.microsoft.com/office/powerpoint/2010/main" val="1044785728"/>
              </p:ext>
            </p:extLst>
          </p:nvPr>
        </p:nvGraphicFramePr>
        <p:xfrm>
          <a:off x="685800" y="1752600"/>
          <a:ext cx="6096000" cy="581891"/>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3490499312"/>
                    </a:ext>
                  </a:extLst>
                </a:gridCol>
                <a:gridCol w="1219200">
                  <a:extLst>
                    <a:ext uri="{9D8B030D-6E8A-4147-A177-3AD203B41FA5}">
                      <a16:colId xmlns:a16="http://schemas.microsoft.com/office/drawing/2014/main" val="1208520994"/>
                    </a:ext>
                  </a:extLst>
                </a:gridCol>
                <a:gridCol w="1219200">
                  <a:extLst>
                    <a:ext uri="{9D8B030D-6E8A-4147-A177-3AD203B41FA5}">
                      <a16:colId xmlns:a16="http://schemas.microsoft.com/office/drawing/2014/main" val="1840182541"/>
                    </a:ext>
                  </a:extLst>
                </a:gridCol>
                <a:gridCol w="1219200">
                  <a:extLst>
                    <a:ext uri="{9D8B030D-6E8A-4147-A177-3AD203B41FA5}">
                      <a16:colId xmlns:a16="http://schemas.microsoft.com/office/drawing/2014/main" val="2169016008"/>
                    </a:ext>
                  </a:extLst>
                </a:gridCol>
                <a:gridCol w="1219200">
                  <a:extLst>
                    <a:ext uri="{9D8B030D-6E8A-4147-A177-3AD203B41FA5}">
                      <a16:colId xmlns:a16="http://schemas.microsoft.com/office/drawing/2014/main" val="1999577609"/>
                    </a:ext>
                  </a:extLst>
                </a:gridCol>
              </a:tblGrid>
              <a:tr h="581891">
                <a:tc>
                  <a:txBody>
                    <a:bodyPr/>
                    <a:lstStyle/>
                    <a:p>
                      <a:r>
                        <a:rPr lang="en-US" sz="1600" dirty="0"/>
                        <a:t>Driving</a:t>
                      </a:r>
                      <a:endParaRPr lang="en-US" sz="1600" dirty="0">
                        <a:latin typeface="Calibri" panose="020F0502020204030204" pitchFamily="34" charset="0"/>
                        <a:cs typeface="Calibri" panose="020F0502020204030204" pitchFamily="34" charset="0"/>
                      </a:endParaRPr>
                    </a:p>
                  </a:txBody>
                  <a:tcPr marT="41564" marB="41564"/>
                </a:tc>
                <a:tc>
                  <a:txBody>
                    <a:bodyPr/>
                    <a:lstStyle/>
                    <a:p>
                      <a:r>
                        <a:rPr lang="en-US" sz="1600" dirty="0"/>
                        <a:t>a</a:t>
                      </a:r>
                      <a:endParaRPr lang="en-US" sz="1600" dirty="0">
                        <a:latin typeface="Calibri" panose="020F0502020204030204" pitchFamily="34" charset="0"/>
                        <a:cs typeface="Calibri" panose="020F0502020204030204" pitchFamily="34" charset="0"/>
                      </a:endParaRPr>
                    </a:p>
                  </a:txBody>
                  <a:tcPr marT="41564" marB="41564"/>
                </a:tc>
                <a:tc>
                  <a:txBody>
                    <a:bodyPr/>
                    <a:lstStyle/>
                    <a:p>
                      <a:r>
                        <a:rPr lang="en-US" sz="1600" dirty="0"/>
                        <a:t>cool</a:t>
                      </a:r>
                      <a:endParaRPr lang="en-US" sz="1600" dirty="0">
                        <a:latin typeface="Calibri" panose="020F0502020204030204" pitchFamily="34" charset="0"/>
                        <a:cs typeface="Calibri" panose="020F0502020204030204" pitchFamily="34" charset="0"/>
                      </a:endParaRPr>
                    </a:p>
                  </a:txBody>
                  <a:tcPr marT="41564" marB="41564"/>
                </a:tc>
                <a:tc>
                  <a:txBody>
                    <a:bodyPr/>
                    <a:lstStyle/>
                    <a:p>
                      <a:r>
                        <a:rPr lang="en-US" sz="1600" dirty="0"/>
                        <a:t>red</a:t>
                      </a:r>
                      <a:endParaRPr lang="en-US" sz="1600" dirty="0">
                        <a:latin typeface="Calibri" panose="020F0502020204030204" pitchFamily="34" charset="0"/>
                        <a:cs typeface="Calibri" panose="020F0502020204030204" pitchFamily="34" charset="0"/>
                      </a:endParaRPr>
                    </a:p>
                  </a:txBody>
                  <a:tcPr marT="41564" marB="41564"/>
                </a:tc>
                <a:tc>
                  <a:txBody>
                    <a:bodyPr/>
                    <a:lstStyle/>
                    <a:p>
                      <a:r>
                        <a:rPr lang="en-US" sz="1600" dirty="0"/>
                        <a:t>Ferrari</a:t>
                      </a:r>
                      <a:endParaRPr lang="en-US" sz="1600" dirty="0">
                        <a:latin typeface="Calibri" panose="020F0502020204030204" pitchFamily="34" charset="0"/>
                        <a:cs typeface="Calibri" panose="020F0502020204030204" pitchFamily="34" charset="0"/>
                      </a:endParaRPr>
                    </a:p>
                  </a:txBody>
                  <a:tcPr marT="41564" marB="41564"/>
                </a:tc>
                <a:extLst>
                  <a:ext uri="{0D108BD9-81ED-4DB2-BD59-A6C34878D82A}">
                    <a16:rowId xmlns:a16="http://schemas.microsoft.com/office/drawing/2014/main" val="2926099722"/>
                  </a:ext>
                </a:extLst>
              </a:tr>
            </a:tbl>
          </a:graphicData>
        </a:graphic>
      </p:graphicFrame>
      <p:sp>
        <p:nvSpPr>
          <p:cNvPr id="6" name="Arrow: Down 5">
            <a:extLst>
              <a:ext uri="{FF2B5EF4-FFF2-40B4-BE49-F238E27FC236}">
                <a16:creationId xmlns:a16="http://schemas.microsoft.com/office/drawing/2014/main" id="{675F73A0-D7C5-4DD5-B3EE-227D091734DF}"/>
              </a:ext>
            </a:extLst>
          </p:cNvPr>
          <p:cNvSpPr/>
          <p:nvPr/>
        </p:nvSpPr>
        <p:spPr>
          <a:xfrm>
            <a:off x="3048000" y="2514600"/>
            <a:ext cx="228600" cy="457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646A076-7CD8-422F-8FFE-4BFED296DBE9}"/>
              </a:ext>
            </a:extLst>
          </p:cNvPr>
          <p:cNvSpPr txBox="1"/>
          <p:nvPr/>
        </p:nvSpPr>
        <p:spPr>
          <a:xfrm>
            <a:off x="352129" y="5181600"/>
            <a:ext cx="6353471"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Two words to the left and right of a center word (just an example)</a:t>
            </a:r>
          </a:p>
          <a:p>
            <a:r>
              <a:rPr lang="en-US" b="1" dirty="0">
                <a:latin typeface="Calibri" panose="020F0502020204030204" pitchFamily="34" charset="0"/>
                <a:cs typeface="Calibri" panose="020F0502020204030204" pitchFamily="34" charset="0"/>
              </a:rPr>
              <a:t>Skip-gram</a:t>
            </a:r>
            <a:r>
              <a:rPr lang="en-US" dirty="0">
                <a:latin typeface="Calibri" panose="020F0502020204030204" pitchFamily="34" charset="0"/>
                <a:cs typeface="Calibri" panose="020F0502020204030204" pitchFamily="34" charset="0"/>
              </a:rPr>
              <a:t>: Given the center word, predict the context words</a:t>
            </a:r>
          </a:p>
        </p:txBody>
      </p:sp>
      <p:graphicFrame>
        <p:nvGraphicFramePr>
          <p:cNvPr id="10" name="Table 10">
            <a:extLst>
              <a:ext uri="{FF2B5EF4-FFF2-40B4-BE49-F238E27FC236}">
                <a16:creationId xmlns:a16="http://schemas.microsoft.com/office/drawing/2014/main" id="{F6B2A370-B678-450B-9B05-79B9DF1ECA2C}"/>
              </a:ext>
            </a:extLst>
          </p:cNvPr>
          <p:cNvGraphicFramePr>
            <a:graphicFrameLocks noGrp="1"/>
          </p:cNvGraphicFramePr>
          <p:nvPr>
            <p:extLst>
              <p:ext uri="{D42A27DB-BD31-4B8C-83A1-F6EECF244321}">
                <p14:modId xmlns:p14="http://schemas.microsoft.com/office/powerpoint/2010/main" val="2647914925"/>
              </p:ext>
            </p:extLst>
          </p:nvPr>
        </p:nvGraphicFramePr>
        <p:xfrm>
          <a:off x="685800" y="3175000"/>
          <a:ext cx="4953000" cy="1854200"/>
        </p:xfrm>
        <a:graphic>
          <a:graphicData uri="http://schemas.openxmlformats.org/drawingml/2006/table">
            <a:tbl>
              <a:tblPr firstRow="1" bandRow="1">
                <a:tableStyleId>{00A15C55-8517-42AA-B614-E9B94910E393}</a:tableStyleId>
              </a:tblPr>
              <a:tblGrid>
                <a:gridCol w="2476500">
                  <a:extLst>
                    <a:ext uri="{9D8B030D-6E8A-4147-A177-3AD203B41FA5}">
                      <a16:colId xmlns:a16="http://schemas.microsoft.com/office/drawing/2014/main" val="2764632791"/>
                    </a:ext>
                  </a:extLst>
                </a:gridCol>
                <a:gridCol w="2476500">
                  <a:extLst>
                    <a:ext uri="{9D8B030D-6E8A-4147-A177-3AD203B41FA5}">
                      <a16:colId xmlns:a16="http://schemas.microsoft.com/office/drawing/2014/main" val="1138539159"/>
                    </a:ext>
                  </a:extLst>
                </a:gridCol>
              </a:tblGrid>
              <a:tr h="370840">
                <a:tc>
                  <a:txBody>
                    <a:bodyPr/>
                    <a:lstStyle/>
                    <a:p>
                      <a:r>
                        <a:rPr lang="en-US" dirty="0">
                          <a:latin typeface="Calibri" panose="020F0502020204030204" pitchFamily="34" charset="0"/>
                          <a:cs typeface="Calibri" panose="020F0502020204030204" pitchFamily="34" charset="0"/>
                        </a:rPr>
                        <a:t>Input</a:t>
                      </a:r>
                    </a:p>
                  </a:txBody>
                  <a:tcPr/>
                </a:tc>
                <a:tc>
                  <a:txBody>
                    <a:bodyPr/>
                    <a:lstStyle/>
                    <a:p>
                      <a:r>
                        <a:rPr lang="en-US" dirty="0">
                          <a:solidFill>
                            <a:srgbClr val="FF0000"/>
                          </a:solidFill>
                          <a:latin typeface="Calibri" panose="020F0502020204030204" pitchFamily="34" charset="0"/>
                          <a:cs typeface="Calibri" panose="020F0502020204030204" pitchFamily="34" charset="0"/>
                        </a:rPr>
                        <a:t>Output (context words)</a:t>
                      </a:r>
                    </a:p>
                  </a:txBody>
                  <a:tcPr/>
                </a:tc>
                <a:extLst>
                  <a:ext uri="{0D108BD9-81ED-4DB2-BD59-A6C34878D82A}">
                    <a16:rowId xmlns:a16="http://schemas.microsoft.com/office/drawing/2014/main" val="762198549"/>
                  </a:ext>
                </a:extLst>
              </a:tr>
              <a:tr h="370840">
                <a:tc>
                  <a:txBody>
                    <a:bodyPr/>
                    <a:lstStyle/>
                    <a:p>
                      <a:r>
                        <a:rPr lang="en-US" dirty="0">
                          <a:latin typeface="Calibri" panose="020F0502020204030204" pitchFamily="34" charset="0"/>
                          <a:cs typeface="Calibri" panose="020F0502020204030204" pitchFamily="34" charset="0"/>
                        </a:rPr>
                        <a:t>cool</a:t>
                      </a:r>
                    </a:p>
                  </a:txBody>
                  <a:tcPr/>
                </a:tc>
                <a:tc>
                  <a:txBody>
                    <a:bodyPr/>
                    <a:lstStyle/>
                    <a:p>
                      <a:r>
                        <a:rPr lang="en-US" dirty="0">
                          <a:solidFill>
                            <a:srgbClr val="FF0000"/>
                          </a:solidFill>
                          <a:latin typeface="Calibri" panose="020F0502020204030204" pitchFamily="34" charset="0"/>
                          <a:cs typeface="Calibri" panose="020F0502020204030204" pitchFamily="34" charset="0"/>
                        </a:rPr>
                        <a:t>Driving</a:t>
                      </a:r>
                    </a:p>
                  </a:txBody>
                  <a:tcPr/>
                </a:tc>
                <a:extLst>
                  <a:ext uri="{0D108BD9-81ED-4DB2-BD59-A6C34878D82A}">
                    <a16:rowId xmlns:a16="http://schemas.microsoft.com/office/drawing/2014/main" val="4044665323"/>
                  </a:ext>
                </a:extLst>
              </a:tr>
              <a:tr h="370840">
                <a:tc>
                  <a:txBody>
                    <a:bodyPr/>
                    <a:lstStyle/>
                    <a:p>
                      <a:r>
                        <a:rPr lang="en-US" dirty="0">
                          <a:latin typeface="Calibri" panose="020F0502020204030204" pitchFamily="34" charset="0"/>
                          <a:cs typeface="Calibri" panose="020F0502020204030204" pitchFamily="34" charset="0"/>
                        </a:rPr>
                        <a:t>cool</a:t>
                      </a:r>
                    </a:p>
                  </a:txBody>
                  <a:tcPr/>
                </a:tc>
                <a:tc>
                  <a:txBody>
                    <a:bodyPr/>
                    <a:lstStyle/>
                    <a:p>
                      <a:r>
                        <a:rPr lang="en-US" dirty="0">
                          <a:solidFill>
                            <a:srgbClr val="FF0000"/>
                          </a:solidFill>
                          <a:latin typeface="Calibri" panose="020F0502020204030204" pitchFamily="34" charset="0"/>
                          <a:cs typeface="Calibri" panose="020F0502020204030204" pitchFamily="34" charset="0"/>
                        </a:rPr>
                        <a:t>a</a:t>
                      </a:r>
                    </a:p>
                  </a:txBody>
                  <a:tcPr/>
                </a:tc>
                <a:extLst>
                  <a:ext uri="{0D108BD9-81ED-4DB2-BD59-A6C34878D82A}">
                    <a16:rowId xmlns:a16="http://schemas.microsoft.com/office/drawing/2014/main" val="918388933"/>
                  </a:ext>
                </a:extLst>
              </a:tr>
              <a:tr h="370840">
                <a:tc>
                  <a:txBody>
                    <a:bodyPr/>
                    <a:lstStyle/>
                    <a:p>
                      <a:r>
                        <a:rPr lang="en-US" dirty="0">
                          <a:latin typeface="Calibri" panose="020F0502020204030204" pitchFamily="34" charset="0"/>
                          <a:cs typeface="Calibri" panose="020F0502020204030204" pitchFamily="34" charset="0"/>
                        </a:rPr>
                        <a:t>cool</a:t>
                      </a:r>
                    </a:p>
                  </a:txBody>
                  <a:tcPr/>
                </a:tc>
                <a:tc>
                  <a:txBody>
                    <a:bodyPr/>
                    <a:lstStyle/>
                    <a:p>
                      <a:r>
                        <a:rPr lang="en-US" dirty="0">
                          <a:solidFill>
                            <a:srgbClr val="FF0000"/>
                          </a:solidFill>
                          <a:latin typeface="Calibri" panose="020F0502020204030204" pitchFamily="34" charset="0"/>
                          <a:cs typeface="Calibri" panose="020F0502020204030204" pitchFamily="34" charset="0"/>
                        </a:rPr>
                        <a:t>red</a:t>
                      </a:r>
                    </a:p>
                  </a:txBody>
                  <a:tcPr/>
                </a:tc>
                <a:extLst>
                  <a:ext uri="{0D108BD9-81ED-4DB2-BD59-A6C34878D82A}">
                    <a16:rowId xmlns:a16="http://schemas.microsoft.com/office/drawing/2014/main" val="3561156009"/>
                  </a:ext>
                </a:extLst>
              </a:tr>
              <a:tr h="370840">
                <a:tc>
                  <a:txBody>
                    <a:bodyPr/>
                    <a:lstStyle/>
                    <a:p>
                      <a:r>
                        <a:rPr lang="en-US" dirty="0">
                          <a:latin typeface="Calibri" panose="020F0502020204030204" pitchFamily="34" charset="0"/>
                          <a:cs typeface="Calibri" panose="020F0502020204030204" pitchFamily="34" charset="0"/>
                        </a:rPr>
                        <a:t>cool</a:t>
                      </a:r>
                    </a:p>
                  </a:txBody>
                  <a:tcPr/>
                </a:tc>
                <a:tc>
                  <a:txBody>
                    <a:bodyPr/>
                    <a:lstStyle/>
                    <a:p>
                      <a:r>
                        <a:rPr lang="en-US" dirty="0">
                          <a:solidFill>
                            <a:srgbClr val="FF0000"/>
                          </a:solidFill>
                          <a:latin typeface="Calibri" panose="020F0502020204030204" pitchFamily="34" charset="0"/>
                          <a:cs typeface="Calibri" panose="020F0502020204030204" pitchFamily="34" charset="0"/>
                        </a:rPr>
                        <a:t>Ferrari</a:t>
                      </a:r>
                    </a:p>
                  </a:txBody>
                  <a:tcPr/>
                </a:tc>
                <a:extLst>
                  <a:ext uri="{0D108BD9-81ED-4DB2-BD59-A6C34878D82A}">
                    <a16:rowId xmlns:a16="http://schemas.microsoft.com/office/drawing/2014/main" val="2302296281"/>
                  </a:ext>
                </a:extLst>
              </a:tr>
            </a:tbl>
          </a:graphicData>
        </a:graphic>
      </p:graphicFrame>
      <p:sp>
        <p:nvSpPr>
          <p:cNvPr id="11" name="TextBox 10">
            <a:extLst>
              <a:ext uri="{FF2B5EF4-FFF2-40B4-BE49-F238E27FC236}">
                <a16:creationId xmlns:a16="http://schemas.microsoft.com/office/drawing/2014/main" id="{CEE1115C-2506-49AF-BBFD-D6A5904F7D97}"/>
              </a:ext>
            </a:extLst>
          </p:cNvPr>
          <p:cNvSpPr txBox="1"/>
          <p:nvPr/>
        </p:nvSpPr>
        <p:spPr>
          <a:xfrm>
            <a:off x="914400" y="6427113"/>
            <a:ext cx="6629400" cy="430887"/>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1144078"/>
      </p:ext>
    </p:extLst>
  </p:cSld>
  <p:clrMapOvr>
    <a:masterClrMapping/>
  </p:clrMapOvr>
  <p:transition>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543800" cy="1295400"/>
          </a:xfrm>
        </p:spPr>
        <p:txBody>
          <a:bodyPr/>
          <a:lstStyle/>
          <a:p>
            <a:r>
              <a:rPr lang="en-US" dirty="0"/>
              <a:t>The Skip-gram Model</a:t>
            </a:r>
          </a:p>
        </p:txBody>
      </p:sp>
      <p:pic>
        <p:nvPicPr>
          <p:cNvPr id="3" name="Picture 2"/>
          <p:cNvPicPr>
            <a:picLocks noChangeAspect="1"/>
          </p:cNvPicPr>
          <p:nvPr/>
        </p:nvPicPr>
        <p:blipFill>
          <a:blip r:embed="rId2"/>
          <a:stretch>
            <a:fillRect/>
          </a:stretch>
        </p:blipFill>
        <p:spPr>
          <a:xfrm>
            <a:off x="228600" y="1066800"/>
            <a:ext cx="3911163" cy="5294197"/>
          </a:xfrm>
          <a:prstGeom prst="rect">
            <a:avLst/>
          </a:prstGeom>
        </p:spPr>
      </p:pic>
    </p:spTree>
    <p:extLst>
      <p:ext uri="{BB962C8B-B14F-4D97-AF65-F5344CB8AC3E}">
        <p14:creationId xmlns:p14="http://schemas.microsoft.com/office/powerpoint/2010/main" val="381628122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09CE90-4327-47D8-97E6-172E5401D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969" y="3847680"/>
            <a:ext cx="5992061" cy="3010320"/>
          </a:xfrm>
          <a:prstGeom prst="rect">
            <a:avLst/>
          </a:prstGeom>
        </p:spPr>
      </p:pic>
      <p:pic>
        <p:nvPicPr>
          <p:cNvPr id="9" name="Picture 8">
            <a:extLst>
              <a:ext uri="{FF2B5EF4-FFF2-40B4-BE49-F238E27FC236}">
                <a16:creationId xmlns:a16="http://schemas.microsoft.com/office/drawing/2014/main" id="{20854AFF-BA3E-4BA6-99D7-B25332C00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905000"/>
            <a:ext cx="5934903" cy="1981477"/>
          </a:xfrm>
          <a:prstGeom prst="rect">
            <a:avLst/>
          </a:prstGeom>
        </p:spPr>
      </p:pic>
      <p:pic>
        <p:nvPicPr>
          <p:cNvPr id="11" name="Picture 10">
            <a:extLst>
              <a:ext uri="{FF2B5EF4-FFF2-40B4-BE49-F238E27FC236}">
                <a16:creationId xmlns:a16="http://schemas.microsoft.com/office/drawing/2014/main" id="{CE76D6C1-62AB-4975-BD17-E9350EBB7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571303"/>
            <a:ext cx="6087325" cy="1409897"/>
          </a:xfrm>
          <a:prstGeom prst="rect">
            <a:avLst/>
          </a:prstGeom>
        </p:spPr>
      </p:pic>
      <p:sp>
        <p:nvSpPr>
          <p:cNvPr id="12" name="Title 11">
            <a:extLst>
              <a:ext uri="{FF2B5EF4-FFF2-40B4-BE49-F238E27FC236}">
                <a16:creationId xmlns:a16="http://schemas.microsoft.com/office/drawing/2014/main" id="{BA019744-C5B7-438C-9028-8793C0AAF2D6}"/>
              </a:ext>
            </a:extLst>
          </p:cNvPr>
          <p:cNvSpPr>
            <a:spLocks noGrp="1"/>
          </p:cNvSpPr>
          <p:nvPr>
            <p:ph type="title"/>
          </p:nvPr>
        </p:nvSpPr>
        <p:spPr>
          <a:xfrm>
            <a:off x="1828800" y="-762000"/>
            <a:ext cx="7543800" cy="1295400"/>
          </a:xfrm>
        </p:spPr>
        <p:txBody>
          <a:bodyPr/>
          <a:lstStyle/>
          <a:p>
            <a:r>
              <a:rPr lang="en-US" sz="3200" dirty="0"/>
              <a:t>The Sliding Window</a:t>
            </a:r>
          </a:p>
        </p:txBody>
      </p:sp>
      <p:sp>
        <p:nvSpPr>
          <p:cNvPr id="13" name="TextBox 12">
            <a:extLst>
              <a:ext uri="{FF2B5EF4-FFF2-40B4-BE49-F238E27FC236}">
                <a16:creationId xmlns:a16="http://schemas.microsoft.com/office/drawing/2014/main" id="{285C8001-F4D4-4706-8013-146F850175FF}"/>
              </a:ext>
            </a:extLst>
          </p:cNvPr>
          <p:cNvSpPr txBox="1"/>
          <p:nvPr/>
        </p:nvSpPr>
        <p:spPr>
          <a:xfrm>
            <a:off x="-76200" y="6400800"/>
            <a:ext cx="6629400" cy="430887"/>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125533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623D-264A-4CDF-9591-1AD4CE465712}"/>
              </a:ext>
            </a:extLst>
          </p:cNvPr>
          <p:cNvSpPr>
            <a:spLocks noGrp="1"/>
          </p:cNvSpPr>
          <p:nvPr>
            <p:ph type="title"/>
          </p:nvPr>
        </p:nvSpPr>
        <p:spPr>
          <a:xfrm>
            <a:off x="609600" y="-381000"/>
            <a:ext cx="7543800" cy="1295400"/>
          </a:xfrm>
        </p:spPr>
        <p:txBody>
          <a:bodyPr/>
          <a:lstStyle/>
          <a:p>
            <a:r>
              <a:rPr lang="en-US" sz="3200" dirty="0"/>
              <a:t>After Sliding Over Several Words</a:t>
            </a:r>
          </a:p>
        </p:txBody>
      </p:sp>
      <p:pic>
        <p:nvPicPr>
          <p:cNvPr id="5" name="Picture 4">
            <a:extLst>
              <a:ext uri="{FF2B5EF4-FFF2-40B4-BE49-F238E27FC236}">
                <a16:creationId xmlns:a16="http://schemas.microsoft.com/office/drawing/2014/main" id="{4FA6858A-7CE5-44BC-AE27-7EF92D45A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6" y="1371600"/>
            <a:ext cx="9011908" cy="4629796"/>
          </a:xfrm>
          <a:prstGeom prst="rect">
            <a:avLst/>
          </a:prstGeom>
        </p:spPr>
      </p:pic>
      <p:sp>
        <p:nvSpPr>
          <p:cNvPr id="6" name="TextBox 5">
            <a:extLst>
              <a:ext uri="{FF2B5EF4-FFF2-40B4-BE49-F238E27FC236}">
                <a16:creationId xmlns:a16="http://schemas.microsoft.com/office/drawing/2014/main" id="{F5A92ABA-1267-45EC-8C78-4E4F423A781C}"/>
              </a:ext>
            </a:extLst>
          </p:cNvPr>
          <p:cNvSpPr txBox="1"/>
          <p:nvPr/>
        </p:nvSpPr>
        <p:spPr>
          <a:xfrm>
            <a:off x="914400" y="6427113"/>
            <a:ext cx="6629400" cy="430887"/>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5956709"/>
      </p:ext>
    </p:extLst>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5C5A6-6466-4E53-B66B-D3A0BB54E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28" y="4114800"/>
            <a:ext cx="4287072" cy="2538946"/>
          </a:xfrm>
          <a:prstGeom prst="rect">
            <a:avLst/>
          </a:prstGeom>
        </p:spPr>
      </p:pic>
      <p:pic>
        <p:nvPicPr>
          <p:cNvPr id="7" name="Picture 6">
            <a:extLst>
              <a:ext uri="{FF2B5EF4-FFF2-40B4-BE49-F238E27FC236}">
                <a16:creationId xmlns:a16="http://schemas.microsoft.com/office/drawing/2014/main" id="{212270C2-C185-4FA1-96B7-1ABC1FD25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0"/>
            <a:ext cx="7315200" cy="4238489"/>
          </a:xfrm>
          <a:prstGeom prst="rect">
            <a:avLst/>
          </a:prstGeom>
        </p:spPr>
      </p:pic>
      <p:sp>
        <p:nvSpPr>
          <p:cNvPr id="8" name="Title 7">
            <a:extLst>
              <a:ext uri="{FF2B5EF4-FFF2-40B4-BE49-F238E27FC236}">
                <a16:creationId xmlns:a16="http://schemas.microsoft.com/office/drawing/2014/main" id="{0BE50E35-0BE8-4D2F-BCE4-DB85A45D99BA}"/>
              </a:ext>
            </a:extLst>
          </p:cNvPr>
          <p:cNvSpPr>
            <a:spLocks noGrp="1"/>
          </p:cNvSpPr>
          <p:nvPr>
            <p:ph type="title"/>
          </p:nvPr>
        </p:nvSpPr>
        <p:spPr>
          <a:xfrm>
            <a:off x="4038600" y="1066800"/>
            <a:ext cx="7543800" cy="1295400"/>
          </a:xfrm>
        </p:spPr>
        <p:txBody>
          <a:bodyPr/>
          <a:lstStyle/>
          <a:p>
            <a:r>
              <a:rPr lang="en-US" sz="3200" dirty="0"/>
              <a:t>Start the Training</a:t>
            </a:r>
          </a:p>
        </p:txBody>
      </p:sp>
      <p:sp>
        <p:nvSpPr>
          <p:cNvPr id="9" name="TextBox 8">
            <a:extLst>
              <a:ext uri="{FF2B5EF4-FFF2-40B4-BE49-F238E27FC236}">
                <a16:creationId xmlns:a16="http://schemas.microsoft.com/office/drawing/2014/main" id="{432DFF35-A103-42CE-B4DB-64E65A46FD2B}"/>
              </a:ext>
            </a:extLst>
          </p:cNvPr>
          <p:cNvSpPr txBox="1"/>
          <p:nvPr/>
        </p:nvSpPr>
        <p:spPr>
          <a:xfrm>
            <a:off x="914400" y="6427113"/>
            <a:ext cx="6629400" cy="430887"/>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0226401"/>
      </p:ext>
    </p:extLst>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A647-05CC-425E-AF26-626301B5352F}"/>
              </a:ext>
            </a:extLst>
          </p:cNvPr>
          <p:cNvSpPr>
            <a:spLocks noGrp="1"/>
          </p:cNvSpPr>
          <p:nvPr>
            <p:ph type="title"/>
          </p:nvPr>
        </p:nvSpPr>
        <p:spPr>
          <a:xfrm>
            <a:off x="457200" y="-762000"/>
            <a:ext cx="7543800" cy="1295400"/>
          </a:xfrm>
        </p:spPr>
        <p:txBody>
          <a:bodyPr/>
          <a:lstStyle/>
          <a:p>
            <a:r>
              <a:rPr lang="en-US" dirty="0"/>
              <a:t>Updating Model Parameters</a:t>
            </a:r>
          </a:p>
        </p:txBody>
      </p:sp>
      <p:pic>
        <p:nvPicPr>
          <p:cNvPr id="5" name="Picture 4">
            <a:extLst>
              <a:ext uri="{FF2B5EF4-FFF2-40B4-BE49-F238E27FC236}">
                <a16:creationId xmlns:a16="http://schemas.microsoft.com/office/drawing/2014/main" id="{678AB404-D7BC-4FC7-9F94-309FEB182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170" y="653100"/>
            <a:ext cx="4848830" cy="2981752"/>
          </a:xfrm>
          <a:prstGeom prst="rect">
            <a:avLst/>
          </a:prstGeom>
        </p:spPr>
      </p:pic>
      <p:pic>
        <p:nvPicPr>
          <p:cNvPr id="7" name="Picture 6">
            <a:extLst>
              <a:ext uri="{FF2B5EF4-FFF2-40B4-BE49-F238E27FC236}">
                <a16:creationId xmlns:a16="http://schemas.microsoft.com/office/drawing/2014/main" id="{451C2448-9AD0-45CC-B4B2-997FF2F35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09601"/>
            <a:ext cx="3505199" cy="3082886"/>
          </a:xfrm>
          <a:prstGeom prst="rect">
            <a:avLst/>
          </a:prstGeom>
        </p:spPr>
      </p:pic>
      <p:sp>
        <p:nvSpPr>
          <p:cNvPr id="8" name="Arrow: Right 7">
            <a:extLst>
              <a:ext uri="{FF2B5EF4-FFF2-40B4-BE49-F238E27FC236}">
                <a16:creationId xmlns:a16="http://schemas.microsoft.com/office/drawing/2014/main" id="{C609EF58-DBE8-4143-AD34-DBF5158E2E4D}"/>
              </a:ext>
            </a:extLst>
          </p:cNvPr>
          <p:cNvSpPr/>
          <p:nvPr/>
        </p:nvSpPr>
        <p:spPr>
          <a:xfrm>
            <a:off x="3810001" y="2057400"/>
            <a:ext cx="685799"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CB7BD9C4-90D9-4AC8-8645-854FE8CA5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9917" y="3657600"/>
            <a:ext cx="4944165" cy="3219899"/>
          </a:xfrm>
          <a:prstGeom prst="rect">
            <a:avLst/>
          </a:prstGeom>
        </p:spPr>
      </p:pic>
      <p:sp>
        <p:nvSpPr>
          <p:cNvPr id="13" name="TextBox 12">
            <a:extLst>
              <a:ext uri="{FF2B5EF4-FFF2-40B4-BE49-F238E27FC236}">
                <a16:creationId xmlns:a16="http://schemas.microsoft.com/office/drawing/2014/main" id="{B1330EFB-E2C8-4E7B-A022-1B41F84A3975}"/>
              </a:ext>
            </a:extLst>
          </p:cNvPr>
          <p:cNvSpPr txBox="1"/>
          <p:nvPr/>
        </p:nvSpPr>
        <p:spPr>
          <a:xfrm>
            <a:off x="0" y="6503313"/>
            <a:ext cx="6629400" cy="430887"/>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6393"/>
      </p:ext>
    </p:extLst>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4774-99BF-42C5-B923-A27357A5FD57}"/>
              </a:ext>
            </a:extLst>
          </p:cNvPr>
          <p:cNvSpPr>
            <a:spLocks noGrp="1"/>
          </p:cNvSpPr>
          <p:nvPr>
            <p:ph type="title"/>
          </p:nvPr>
        </p:nvSpPr>
        <p:spPr/>
        <p:txBody>
          <a:bodyPr/>
          <a:lstStyle/>
          <a:p>
            <a:r>
              <a:rPr lang="en-US" dirty="0"/>
              <a:t>Word Embeddings</a:t>
            </a:r>
          </a:p>
        </p:txBody>
      </p:sp>
      <p:sp>
        <p:nvSpPr>
          <p:cNvPr id="3" name="Content Placeholder 2">
            <a:extLst>
              <a:ext uri="{FF2B5EF4-FFF2-40B4-BE49-F238E27FC236}">
                <a16:creationId xmlns:a16="http://schemas.microsoft.com/office/drawing/2014/main" id="{799A5229-7C16-4EAD-93B8-167793E41D0F}"/>
              </a:ext>
            </a:extLst>
          </p:cNvPr>
          <p:cNvSpPr>
            <a:spLocks noGrp="1"/>
          </p:cNvSpPr>
          <p:nvPr>
            <p:ph idx="1"/>
          </p:nvPr>
        </p:nvSpPr>
        <p:spPr/>
        <p:txBody>
          <a:bodyPr/>
          <a:lstStyle/>
          <a:p>
            <a:pPr algn="l" fontAlgn="base"/>
            <a:r>
              <a:rPr lang="en-US" sz="1800" b="0" i="0" dirty="0">
                <a:solidFill>
                  <a:srgbClr val="3A3A3A"/>
                </a:solidFill>
                <a:effectLst/>
                <a:latin typeface="Calibri" panose="020F0502020204030204" pitchFamily="34" charset="0"/>
                <a:cs typeface="Calibri" panose="020F0502020204030204" pitchFamily="34" charset="0"/>
              </a:rPr>
              <a:t>Every word can be represented by a vector of real numbers</a:t>
            </a:r>
          </a:p>
          <a:p>
            <a:pPr algn="l" fontAlgn="base"/>
            <a:r>
              <a:rPr lang="en-US" sz="1800" b="0" i="0" dirty="0">
                <a:solidFill>
                  <a:srgbClr val="3A3A3A"/>
                </a:solidFill>
                <a:effectLst/>
                <a:latin typeface="Calibri" panose="020F0502020204030204" pitchFamily="34" charset="0"/>
                <a:cs typeface="Calibri" panose="020F0502020204030204" pitchFamily="34" charset="0"/>
              </a:rPr>
              <a:t>Word embeddings are n-dimensional vectors (n has to be chosen) </a:t>
            </a:r>
          </a:p>
          <a:p>
            <a:pPr algn="l" fontAlgn="base"/>
            <a:r>
              <a:rPr lang="en-US" sz="1800" b="0" i="0" dirty="0">
                <a:solidFill>
                  <a:srgbClr val="3A3A3A"/>
                </a:solidFill>
                <a:effectLst/>
                <a:latin typeface="Calibri" panose="020F0502020204030204" pitchFamily="34" charset="0"/>
                <a:cs typeface="Calibri" panose="020F0502020204030204" pitchFamily="34" charset="0"/>
              </a:rPr>
              <a:t>Word vectors of a vocabulary should capture </a:t>
            </a:r>
          </a:p>
          <a:p>
            <a:pPr lvl="1"/>
            <a:r>
              <a:rPr lang="en-US" sz="1400" b="0" i="0" dirty="0">
                <a:solidFill>
                  <a:srgbClr val="3A3A3A"/>
                </a:solidFill>
                <a:effectLst/>
                <a:latin typeface="Calibri" panose="020F0502020204030204" pitchFamily="34" charset="0"/>
                <a:cs typeface="Calibri" panose="020F0502020204030204" pitchFamily="34" charset="0"/>
              </a:rPr>
              <a:t>the relationship between words</a:t>
            </a:r>
          </a:p>
          <a:p>
            <a:pPr lvl="1"/>
            <a:r>
              <a:rPr lang="en-US" sz="1400" b="0" i="0" dirty="0">
                <a:solidFill>
                  <a:srgbClr val="3A3A3A"/>
                </a:solidFill>
                <a:effectLst/>
                <a:latin typeface="Calibri" panose="020F0502020204030204" pitchFamily="34" charset="0"/>
                <a:cs typeface="Calibri" panose="020F0502020204030204" pitchFamily="34" charset="0"/>
              </a:rPr>
              <a:t>the context of different words </a:t>
            </a:r>
          </a:p>
          <a:p>
            <a:pPr algn="l" fontAlgn="base"/>
            <a:r>
              <a:rPr lang="en-US" sz="1800" b="0" i="0" dirty="0">
                <a:solidFill>
                  <a:srgbClr val="3A3A3A"/>
                </a:solidFill>
                <a:effectLst/>
                <a:latin typeface="Calibri" panose="020F0502020204030204" pitchFamily="34" charset="0"/>
                <a:cs typeface="Calibri" panose="020F0502020204030204" pitchFamily="34" charset="0"/>
              </a:rPr>
              <a:t>Embeddings are between 50 and 500 in length</a:t>
            </a:r>
          </a:p>
          <a:p>
            <a:pPr algn="l" fontAlgn="base"/>
            <a:r>
              <a:rPr lang="en-US" sz="1800" b="0" i="0" dirty="0">
                <a:solidFill>
                  <a:srgbClr val="3A3A3A"/>
                </a:solidFill>
                <a:effectLst/>
                <a:latin typeface="Calibri" panose="020F0502020204030204" pitchFamily="34" charset="0"/>
                <a:cs typeface="Calibri" panose="020F0502020204030204" pitchFamily="34" charset="0"/>
              </a:rPr>
              <a:t>Similar words end up with similar embedding values.</a:t>
            </a:r>
          </a:p>
          <a:p>
            <a:endParaRPr lang="en-US" dirty="0"/>
          </a:p>
        </p:txBody>
      </p:sp>
      <p:sp>
        <p:nvSpPr>
          <p:cNvPr id="5" name="TextBox 4">
            <a:extLst>
              <a:ext uri="{FF2B5EF4-FFF2-40B4-BE49-F238E27FC236}">
                <a16:creationId xmlns:a16="http://schemas.microsoft.com/office/drawing/2014/main" id="{9F111855-AA88-4A82-9152-6F808D9B3161}"/>
              </a:ext>
            </a:extLst>
          </p:cNvPr>
          <p:cNvSpPr txBox="1"/>
          <p:nvPr/>
        </p:nvSpPr>
        <p:spPr>
          <a:xfrm>
            <a:off x="1600200" y="5906869"/>
            <a:ext cx="6248400" cy="261610"/>
          </a:xfrm>
          <a:prstGeom prst="rect">
            <a:avLst/>
          </a:prstGeom>
          <a:noFill/>
        </p:spPr>
        <p:txBody>
          <a:bodyPr wrap="square">
            <a:spAutoFit/>
          </a:bodyPr>
          <a:lstStyle/>
          <a:p>
            <a:r>
              <a:rPr lang="en-US" sz="1100" b="1" u="sng" dirty="0">
                <a:latin typeface="Calibri" panose="020F0502020204030204" pitchFamily="34" charset="0"/>
                <a:hlinkClick r:id="rId3"/>
              </a:rPr>
              <a:t>Source: https://www.shanelynn.ie/get-busy-with-word-embeddings-introduction/</a:t>
            </a:r>
            <a:endParaRPr lang="en-US" sz="1100" b="1" u="sng" dirty="0">
              <a:latin typeface="Calibri" panose="020F0502020204030204" pitchFamily="34" charset="0"/>
            </a:endParaRPr>
          </a:p>
        </p:txBody>
      </p:sp>
    </p:spTree>
    <p:extLst>
      <p:ext uri="{BB962C8B-B14F-4D97-AF65-F5344CB8AC3E}">
        <p14:creationId xmlns:p14="http://schemas.microsoft.com/office/powerpoint/2010/main" val="375202875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F2E9A-0273-4211-B52E-B22BC782CA59}"/>
              </a:ext>
            </a:extLst>
          </p:cNvPr>
          <p:cNvSpPr>
            <a:spLocks noGrp="1"/>
          </p:cNvSpPr>
          <p:nvPr>
            <p:ph type="title"/>
          </p:nvPr>
        </p:nvSpPr>
        <p:spPr>
          <a:xfrm>
            <a:off x="685800" y="-762000"/>
            <a:ext cx="7543800" cy="1295400"/>
          </a:xfrm>
        </p:spPr>
        <p:txBody>
          <a:bodyPr/>
          <a:lstStyle/>
          <a:p>
            <a:r>
              <a:rPr lang="en-US" sz="2800" dirty="0"/>
              <a:t>Increase the Efficiency of the Model</a:t>
            </a:r>
          </a:p>
        </p:txBody>
      </p:sp>
      <p:pic>
        <p:nvPicPr>
          <p:cNvPr id="6" name="Picture 5">
            <a:extLst>
              <a:ext uri="{FF2B5EF4-FFF2-40B4-BE49-F238E27FC236}">
                <a16:creationId xmlns:a16="http://schemas.microsoft.com/office/drawing/2014/main" id="{23EED300-6743-4848-AF24-1941CBFCD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15087"/>
            <a:ext cx="6324600" cy="1694713"/>
          </a:xfrm>
          <a:prstGeom prst="rect">
            <a:avLst/>
          </a:prstGeom>
        </p:spPr>
      </p:pic>
      <p:pic>
        <p:nvPicPr>
          <p:cNvPr id="10" name="Picture 9">
            <a:extLst>
              <a:ext uri="{FF2B5EF4-FFF2-40B4-BE49-F238E27FC236}">
                <a16:creationId xmlns:a16="http://schemas.microsoft.com/office/drawing/2014/main" id="{21EE820A-060E-449E-B077-AFD71296D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09800"/>
            <a:ext cx="6667989" cy="1920671"/>
          </a:xfrm>
          <a:prstGeom prst="rect">
            <a:avLst/>
          </a:prstGeom>
        </p:spPr>
      </p:pic>
      <p:pic>
        <p:nvPicPr>
          <p:cNvPr id="12" name="Picture 11">
            <a:extLst>
              <a:ext uri="{FF2B5EF4-FFF2-40B4-BE49-F238E27FC236}">
                <a16:creationId xmlns:a16="http://schemas.microsoft.com/office/drawing/2014/main" id="{46D8AC89-2D9F-4B02-A77A-55E9DC33D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4047316"/>
            <a:ext cx="5334000" cy="2658284"/>
          </a:xfrm>
          <a:prstGeom prst="rect">
            <a:avLst/>
          </a:prstGeom>
        </p:spPr>
      </p:pic>
      <p:sp>
        <p:nvSpPr>
          <p:cNvPr id="13" name="TextBox 12">
            <a:extLst>
              <a:ext uri="{FF2B5EF4-FFF2-40B4-BE49-F238E27FC236}">
                <a16:creationId xmlns:a16="http://schemas.microsoft.com/office/drawing/2014/main" id="{0B3FF5E9-3145-4727-A63D-60D9C8CB9439}"/>
              </a:ext>
            </a:extLst>
          </p:cNvPr>
          <p:cNvSpPr txBox="1"/>
          <p:nvPr/>
        </p:nvSpPr>
        <p:spPr>
          <a:xfrm>
            <a:off x="76200" y="1752600"/>
            <a:ext cx="680379"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From</a:t>
            </a:r>
          </a:p>
        </p:txBody>
      </p:sp>
      <p:sp>
        <p:nvSpPr>
          <p:cNvPr id="14" name="TextBox 13">
            <a:extLst>
              <a:ext uri="{FF2B5EF4-FFF2-40B4-BE49-F238E27FC236}">
                <a16:creationId xmlns:a16="http://schemas.microsoft.com/office/drawing/2014/main" id="{EE950777-9F8D-4B0D-AAE8-96946436C4B2}"/>
              </a:ext>
            </a:extLst>
          </p:cNvPr>
          <p:cNvSpPr txBox="1"/>
          <p:nvPr/>
        </p:nvSpPr>
        <p:spPr>
          <a:xfrm>
            <a:off x="152400" y="3048000"/>
            <a:ext cx="398186"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To</a:t>
            </a:r>
          </a:p>
        </p:txBody>
      </p:sp>
      <p:sp>
        <p:nvSpPr>
          <p:cNvPr id="15" name="Arrow: Right 14">
            <a:extLst>
              <a:ext uri="{FF2B5EF4-FFF2-40B4-BE49-F238E27FC236}">
                <a16:creationId xmlns:a16="http://schemas.microsoft.com/office/drawing/2014/main" id="{3635D985-9ABD-4E2B-B0AF-292EBFB3FF27}"/>
              </a:ext>
            </a:extLst>
          </p:cNvPr>
          <p:cNvSpPr/>
          <p:nvPr/>
        </p:nvSpPr>
        <p:spPr>
          <a:xfrm>
            <a:off x="3581400" y="5334000"/>
            <a:ext cx="6858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1B8BA35-0C96-4CC6-AE4E-4BA52DB8526A}"/>
              </a:ext>
            </a:extLst>
          </p:cNvPr>
          <p:cNvSpPr txBox="1"/>
          <p:nvPr/>
        </p:nvSpPr>
        <p:spPr>
          <a:xfrm>
            <a:off x="914400" y="6503313"/>
            <a:ext cx="6629400" cy="430887"/>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11216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29B7-7A41-4F96-B014-7303D0CD4F19}"/>
              </a:ext>
            </a:extLst>
          </p:cNvPr>
          <p:cNvSpPr>
            <a:spLocks noGrp="1"/>
          </p:cNvSpPr>
          <p:nvPr>
            <p:ph type="title"/>
          </p:nvPr>
        </p:nvSpPr>
        <p:spPr>
          <a:xfrm>
            <a:off x="457200" y="-533400"/>
            <a:ext cx="7543800" cy="1295400"/>
          </a:xfrm>
        </p:spPr>
        <p:txBody>
          <a:bodyPr/>
          <a:lstStyle/>
          <a:p>
            <a:r>
              <a:rPr lang="en-US" dirty="0"/>
              <a:t>Negative Sampling</a:t>
            </a:r>
          </a:p>
        </p:txBody>
      </p:sp>
      <p:pic>
        <p:nvPicPr>
          <p:cNvPr id="5" name="Picture 4">
            <a:extLst>
              <a:ext uri="{FF2B5EF4-FFF2-40B4-BE49-F238E27FC236}">
                <a16:creationId xmlns:a16="http://schemas.microsoft.com/office/drawing/2014/main" id="{87EC234E-F24A-4BC5-95F0-70B199F13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318" y="3542837"/>
            <a:ext cx="5782482" cy="3315163"/>
          </a:xfrm>
          <a:prstGeom prst="rect">
            <a:avLst/>
          </a:prstGeom>
        </p:spPr>
      </p:pic>
      <p:pic>
        <p:nvPicPr>
          <p:cNvPr id="7" name="Picture 6">
            <a:extLst>
              <a:ext uri="{FF2B5EF4-FFF2-40B4-BE49-F238E27FC236}">
                <a16:creationId xmlns:a16="http://schemas.microsoft.com/office/drawing/2014/main" id="{00A11DA9-B02A-4BA8-B277-8EF97D580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762000"/>
            <a:ext cx="5830114" cy="2905530"/>
          </a:xfrm>
          <a:prstGeom prst="rect">
            <a:avLst/>
          </a:prstGeom>
        </p:spPr>
      </p:pic>
      <p:sp>
        <p:nvSpPr>
          <p:cNvPr id="8" name="TextBox 7">
            <a:extLst>
              <a:ext uri="{FF2B5EF4-FFF2-40B4-BE49-F238E27FC236}">
                <a16:creationId xmlns:a16="http://schemas.microsoft.com/office/drawing/2014/main" id="{10AF3B39-BAB0-4D70-8D48-AD6BA3910F73}"/>
              </a:ext>
            </a:extLst>
          </p:cNvPr>
          <p:cNvSpPr txBox="1"/>
          <p:nvPr/>
        </p:nvSpPr>
        <p:spPr>
          <a:xfrm>
            <a:off x="152400" y="1981200"/>
            <a:ext cx="1381597"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The problem</a:t>
            </a:r>
          </a:p>
        </p:txBody>
      </p:sp>
      <p:sp>
        <p:nvSpPr>
          <p:cNvPr id="9" name="TextBox 8">
            <a:extLst>
              <a:ext uri="{FF2B5EF4-FFF2-40B4-BE49-F238E27FC236}">
                <a16:creationId xmlns:a16="http://schemas.microsoft.com/office/drawing/2014/main" id="{F2EE6602-5B41-43E2-BA23-7AA55D6237E1}"/>
              </a:ext>
            </a:extLst>
          </p:cNvPr>
          <p:cNvSpPr txBox="1"/>
          <p:nvPr/>
        </p:nvSpPr>
        <p:spPr>
          <a:xfrm>
            <a:off x="152400" y="5117068"/>
            <a:ext cx="1346844"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The solution</a:t>
            </a:r>
          </a:p>
        </p:txBody>
      </p:sp>
      <p:sp>
        <p:nvSpPr>
          <p:cNvPr id="10" name="TextBox 9">
            <a:extLst>
              <a:ext uri="{FF2B5EF4-FFF2-40B4-BE49-F238E27FC236}">
                <a16:creationId xmlns:a16="http://schemas.microsoft.com/office/drawing/2014/main" id="{FA1F10A2-DA03-47CE-A088-42C9236E7943}"/>
              </a:ext>
            </a:extLst>
          </p:cNvPr>
          <p:cNvSpPr txBox="1"/>
          <p:nvPr/>
        </p:nvSpPr>
        <p:spPr>
          <a:xfrm>
            <a:off x="914400" y="6427113"/>
            <a:ext cx="6629400" cy="430887"/>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8901580"/>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4587-618F-4829-9CDA-4B6C742F50DC}"/>
              </a:ext>
            </a:extLst>
          </p:cNvPr>
          <p:cNvSpPr>
            <a:spLocks noGrp="1"/>
          </p:cNvSpPr>
          <p:nvPr>
            <p:ph type="title"/>
          </p:nvPr>
        </p:nvSpPr>
        <p:spPr>
          <a:xfrm>
            <a:off x="2286000" y="-685800"/>
            <a:ext cx="7543800" cy="1295400"/>
          </a:xfrm>
        </p:spPr>
        <p:txBody>
          <a:bodyPr/>
          <a:lstStyle/>
          <a:p>
            <a:r>
              <a:rPr lang="en-US" sz="3200" dirty="0"/>
              <a:t>All Set for Training</a:t>
            </a:r>
          </a:p>
        </p:txBody>
      </p:sp>
      <p:pic>
        <p:nvPicPr>
          <p:cNvPr id="4" name="Picture 3">
            <a:extLst>
              <a:ext uri="{FF2B5EF4-FFF2-40B4-BE49-F238E27FC236}">
                <a16:creationId xmlns:a16="http://schemas.microsoft.com/office/drawing/2014/main" id="{D8A55E9E-5E63-4CD5-8764-390C27661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581400"/>
            <a:ext cx="5329045" cy="2855465"/>
          </a:xfrm>
          <a:prstGeom prst="rect">
            <a:avLst/>
          </a:prstGeom>
        </p:spPr>
      </p:pic>
      <p:pic>
        <p:nvPicPr>
          <p:cNvPr id="6" name="Picture 5">
            <a:extLst>
              <a:ext uri="{FF2B5EF4-FFF2-40B4-BE49-F238E27FC236}">
                <a16:creationId xmlns:a16="http://schemas.microsoft.com/office/drawing/2014/main" id="{FEF7FA17-3CCD-42E0-ACFA-DE085F953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689249"/>
            <a:ext cx="5029200" cy="2902124"/>
          </a:xfrm>
          <a:prstGeom prst="rect">
            <a:avLst/>
          </a:prstGeom>
        </p:spPr>
      </p:pic>
      <p:sp>
        <p:nvSpPr>
          <p:cNvPr id="7" name="TextBox 6">
            <a:extLst>
              <a:ext uri="{FF2B5EF4-FFF2-40B4-BE49-F238E27FC236}">
                <a16:creationId xmlns:a16="http://schemas.microsoft.com/office/drawing/2014/main" id="{D6678595-5BB7-4C7A-A004-32A30D790292}"/>
              </a:ext>
            </a:extLst>
          </p:cNvPr>
          <p:cNvSpPr txBox="1"/>
          <p:nvPr/>
        </p:nvSpPr>
        <p:spPr>
          <a:xfrm>
            <a:off x="914400" y="6427113"/>
            <a:ext cx="6629400" cy="430887"/>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836553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7A1D-580B-4942-A294-CADE33DC68B8}"/>
              </a:ext>
            </a:extLst>
          </p:cNvPr>
          <p:cNvSpPr>
            <a:spLocks noGrp="1"/>
          </p:cNvSpPr>
          <p:nvPr>
            <p:ph type="title"/>
          </p:nvPr>
        </p:nvSpPr>
        <p:spPr>
          <a:xfrm>
            <a:off x="1600200" y="-838200"/>
            <a:ext cx="7543800" cy="1295400"/>
          </a:xfrm>
        </p:spPr>
        <p:txBody>
          <a:bodyPr/>
          <a:lstStyle/>
          <a:p>
            <a:r>
              <a:rPr lang="en-US" sz="3200" dirty="0"/>
              <a:t>The Training Process</a:t>
            </a:r>
          </a:p>
        </p:txBody>
      </p:sp>
      <p:pic>
        <p:nvPicPr>
          <p:cNvPr id="5" name="Picture 4">
            <a:extLst>
              <a:ext uri="{FF2B5EF4-FFF2-40B4-BE49-F238E27FC236}">
                <a16:creationId xmlns:a16="http://schemas.microsoft.com/office/drawing/2014/main" id="{64F0C404-1BE0-4F3C-B58A-377D4394C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96" y="2781209"/>
            <a:ext cx="5430008" cy="1295581"/>
          </a:xfrm>
          <a:prstGeom prst="rect">
            <a:avLst/>
          </a:prstGeom>
        </p:spPr>
      </p:pic>
      <p:pic>
        <p:nvPicPr>
          <p:cNvPr id="7" name="Picture 6">
            <a:extLst>
              <a:ext uri="{FF2B5EF4-FFF2-40B4-BE49-F238E27FC236}">
                <a16:creationId xmlns:a16="http://schemas.microsoft.com/office/drawing/2014/main" id="{CEA3AF19-F17C-429D-AB0B-6D9A019B1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457200"/>
            <a:ext cx="8000999" cy="3399566"/>
          </a:xfrm>
          <a:prstGeom prst="rect">
            <a:avLst/>
          </a:prstGeom>
        </p:spPr>
      </p:pic>
      <p:pic>
        <p:nvPicPr>
          <p:cNvPr id="11" name="Picture 10">
            <a:extLst>
              <a:ext uri="{FF2B5EF4-FFF2-40B4-BE49-F238E27FC236}">
                <a16:creationId xmlns:a16="http://schemas.microsoft.com/office/drawing/2014/main" id="{9322C579-8BC7-4732-9CA4-CEC03ABD2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3154" y="3845654"/>
            <a:ext cx="5277246" cy="3001655"/>
          </a:xfrm>
          <a:prstGeom prst="rect">
            <a:avLst/>
          </a:prstGeom>
        </p:spPr>
      </p:pic>
      <p:sp>
        <p:nvSpPr>
          <p:cNvPr id="12" name="TextBox 11">
            <a:extLst>
              <a:ext uri="{FF2B5EF4-FFF2-40B4-BE49-F238E27FC236}">
                <a16:creationId xmlns:a16="http://schemas.microsoft.com/office/drawing/2014/main" id="{E4A8CB6A-E625-4A51-806D-E77C6F866CFC}"/>
              </a:ext>
            </a:extLst>
          </p:cNvPr>
          <p:cNvSpPr txBox="1"/>
          <p:nvPr/>
        </p:nvSpPr>
        <p:spPr>
          <a:xfrm>
            <a:off x="0" y="5715000"/>
            <a:ext cx="3124200" cy="600164"/>
          </a:xfrm>
          <a:prstGeom prst="rect">
            <a:avLst/>
          </a:prstGeom>
          <a:noFill/>
        </p:spPr>
        <p:txBody>
          <a:bodyPr wrap="square">
            <a:spAutoFit/>
          </a:bodyPr>
          <a:lstStyle/>
          <a:p>
            <a:r>
              <a:rPr lang="en-US" sz="1100" b="1" dirty="0">
                <a:solidFill>
                  <a:srgbClr val="7E9CE8"/>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Source: https://jalammar.github.io/illustrated-word2vec/?fbclid=IwAR2CW3N9udeCAboUE_PtHM5rCjY6vCgNGwx3DUE76boVHMEl0MqJigVIBdc</a:t>
            </a:r>
            <a:endParaRPr lang="en-US"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010699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CDA8-D781-40F8-97A7-7B76ADD17C70}"/>
              </a:ext>
            </a:extLst>
          </p:cNvPr>
          <p:cNvSpPr>
            <a:spLocks noGrp="1"/>
          </p:cNvSpPr>
          <p:nvPr>
            <p:ph type="title"/>
          </p:nvPr>
        </p:nvSpPr>
        <p:spPr>
          <a:xfrm>
            <a:off x="2057400" y="-609600"/>
            <a:ext cx="7543800" cy="1295400"/>
          </a:xfrm>
        </p:spPr>
        <p:txBody>
          <a:bodyPr/>
          <a:lstStyle/>
          <a:p>
            <a:r>
              <a:rPr lang="en-US" dirty="0">
                <a:solidFill>
                  <a:schemeClr val="tx1"/>
                </a:solidFill>
              </a:rPr>
              <a:t>Word Similarities</a:t>
            </a:r>
          </a:p>
        </p:txBody>
      </p:sp>
      <p:pic>
        <p:nvPicPr>
          <p:cNvPr id="5122" name="Picture 2">
            <a:extLst>
              <a:ext uri="{FF2B5EF4-FFF2-40B4-BE49-F238E27FC236}">
                <a16:creationId xmlns:a16="http://schemas.microsoft.com/office/drawing/2014/main" id="{8C059A0B-D4F0-4DB5-A6F5-3D6C2710E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8065464" cy="47916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316C6F-9CEA-492D-A759-E56E0E26AD2F}"/>
              </a:ext>
            </a:extLst>
          </p:cNvPr>
          <p:cNvSpPr txBox="1"/>
          <p:nvPr/>
        </p:nvSpPr>
        <p:spPr>
          <a:xfrm>
            <a:off x="1066800" y="838200"/>
            <a:ext cx="701040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In trained word vectors, similar words will be close to each other</a:t>
            </a:r>
          </a:p>
          <a:p>
            <a:pPr marL="285750" indent="-285750">
              <a:buFont typeface="Arial" panose="020B0604020202020204" pitchFamily="34" charset="0"/>
              <a:buChar char="•"/>
            </a:pPr>
            <a:r>
              <a:rPr lang="en-US" dirty="0">
                <a:latin typeface="Garamond" panose="02020404030301010803" pitchFamily="18" charset="0"/>
              </a:rPr>
              <a:t>Similarity can be calculated by Euclidean distance or cosine similarity of word vectors</a:t>
            </a:r>
          </a:p>
        </p:txBody>
      </p:sp>
    </p:spTree>
    <p:extLst>
      <p:ext uri="{BB962C8B-B14F-4D97-AF65-F5344CB8AC3E}">
        <p14:creationId xmlns:p14="http://schemas.microsoft.com/office/powerpoint/2010/main" val="38511072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B8C9-846A-43F1-9EAB-E2FDCDDD7004}"/>
              </a:ext>
            </a:extLst>
          </p:cNvPr>
          <p:cNvSpPr>
            <a:spLocks noGrp="1"/>
          </p:cNvSpPr>
          <p:nvPr>
            <p:ph type="title"/>
          </p:nvPr>
        </p:nvSpPr>
        <p:spPr/>
        <p:txBody>
          <a:bodyPr/>
          <a:lstStyle/>
          <a:p>
            <a:r>
              <a:rPr lang="en-US" sz="3200" dirty="0"/>
              <a:t>Discovery of “New” Words</a:t>
            </a:r>
          </a:p>
        </p:txBody>
      </p:sp>
      <p:pic>
        <p:nvPicPr>
          <p:cNvPr id="6146" name="Picture 2">
            <a:extLst>
              <a:ext uri="{FF2B5EF4-FFF2-40B4-BE49-F238E27FC236}">
                <a16:creationId xmlns:a16="http://schemas.microsoft.com/office/drawing/2014/main" id="{B9DEB471-0569-415E-8BDD-75AB5CEF2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8688"/>
            <a:ext cx="9144000" cy="246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408960"/>
      </p:ext>
    </p:extLst>
  </p:cSld>
  <p:clrMapOvr>
    <a:masterClrMapping/>
  </p:clrMapOvr>
  <p:transition>
    <p:pull dir="l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C68B-42D5-494F-B20D-20E666B2E46C}"/>
              </a:ext>
            </a:extLst>
          </p:cNvPr>
          <p:cNvSpPr>
            <a:spLocks noGrp="1"/>
          </p:cNvSpPr>
          <p:nvPr>
            <p:ph type="title"/>
          </p:nvPr>
        </p:nvSpPr>
        <p:spPr/>
        <p:txBody>
          <a:bodyPr/>
          <a:lstStyle/>
          <a:p>
            <a:endParaRPr lang="en-US" dirty="0"/>
          </a:p>
        </p:txBody>
      </p:sp>
      <p:pic>
        <p:nvPicPr>
          <p:cNvPr id="7170" name="Picture 2" descr="2D view of capital city relationship in word vectors by Mikolev">
            <a:extLst>
              <a:ext uri="{FF2B5EF4-FFF2-40B4-BE49-F238E27FC236}">
                <a16:creationId xmlns:a16="http://schemas.microsoft.com/office/drawing/2014/main" id="{D9791234-BBC6-442E-B054-E3F9CD17D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0"/>
            <a:ext cx="9144000" cy="632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668631"/>
      </p:ext>
    </p:extLst>
  </p:cSld>
  <p:clrMapOvr>
    <a:masterClrMapping/>
  </p:clrMapOvr>
  <p:transition>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FA66-4DD5-49B8-98E0-6081BB77AD26}"/>
              </a:ext>
            </a:extLst>
          </p:cNvPr>
          <p:cNvSpPr>
            <a:spLocks noGrp="1"/>
          </p:cNvSpPr>
          <p:nvPr>
            <p:ph type="title"/>
          </p:nvPr>
        </p:nvSpPr>
        <p:spPr/>
        <p:txBody>
          <a:bodyPr/>
          <a:lstStyle/>
          <a:p>
            <a:r>
              <a:rPr lang="en-US" sz="2800" dirty="0"/>
              <a:t>Discovering Relationships from Corpus</a:t>
            </a:r>
          </a:p>
        </p:txBody>
      </p:sp>
      <p:pic>
        <p:nvPicPr>
          <p:cNvPr id="8194" name="Picture 2" descr="word vector relationships appearing as linear relationships between words.">
            <a:extLst>
              <a:ext uri="{FF2B5EF4-FFF2-40B4-BE49-F238E27FC236}">
                <a16:creationId xmlns:a16="http://schemas.microsoft.com/office/drawing/2014/main" id="{D91290B4-5A62-4424-B76C-DCB8E5E32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5625"/>
            <a:ext cx="9144000" cy="320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14460"/>
      </p:ext>
    </p:extLst>
  </p:cSld>
  <p:clrMapOvr>
    <a:masterClrMapping/>
  </p:clrMapOvr>
  <p:transition>
    <p:pull dir="lu"/>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9554-C9B8-9A4F-86C5-5B02C6F96619}"/>
              </a:ext>
            </a:extLst>
          </p:cNvPr>
          <p:cNvSpPr>
            <a:spLocks noGrp="1"/>
          </p:cNvSpPr>
          <p:nvPr>
            <p:ph type="title"/>
          </p:nvPr>
        </p:nvSpPr>
        <p:spPr/>
        <p:txBody>
          <a:bodyPr/>
          <a:lstStyle/>
          <a:p>
            <a:r>
              <a:rPr lang="en-US" sz="2000" dirty="0"/>
              <a:t>“Automatic Extraction of Features of Mobile Apps from Version Release Notes” (Karanam, Agarwal and Barua, 2019)</a:t>
            </a:r>
          </a:p>
        </p:txBody>
      </p:sp>
      <p:sp>
        <p:nvSpPr>
          <p:cNvPr id="3" name="Content Placeholder 2">
            <a:extLst>
              <a:ext uri="{FF2B5EF4-FFF2-40B4-BE49-F238E27FC236}">
                <a16:creationId xmlns:a16="http://schemas.microsoft.com/office/drawing/2014/main" id="{41E41DBF-9F6E-EB4B-AEFB-7E3CABBDA4D5}"/>
              </a:ext>
            </a:extLst>
          </p:cNvPr>
          <p:cNvSpPr>
            <a:spLocks noGrp="1"/>
          </p:cNvSpPr>
          <p:nvPr>
            <p:ph idx="1"/>
          </p:nvPr>
        </p:nvSpPr>
        <p:spPr/>
        <p:txBody>
          <a:bodyPr/>
          <a:lstStyle/>
          <a:p>
            <a:r>
              <a:rPr lang="en-US" sz="2800" dirty="0">
                <a:latin typeface="Garamond" panose="02020404030301010803" pitchFamily="18" charset="0"/>
                <a:ea typeface="Georgia" charset="0"/>
                <a:cs typeface="Calibri" panose="020F0502020204030204" pitchFamily="34" charset="0"/>
              </a:rPr>
              <a:t>Automatic feature extraction is challenging!</a:t>
            </a:r>
          </a:p>
          <a:p>
            <a:r>
              <a:rPr lang="en-US" sz="2800" dirty="0">
                <a:latin typeface="Garamond" panose="02020404030301010803" pitchFamily="18" charset="0"/>
                <a:ea typeface="Georgia" charset="0"/>
                <a:cs typeface="Calibri" panose="020F0502020204030204" pitchFamily="34" charset="0"/>
              </a:rPr>
              <a:t>“Greatly improved </a:t>
            </a:r>
            <a:r>
              <a:rPr lang="en-US" sz="2800" i="1" dirty="0">
                <a:solidFill>
                  <a:srgbClr val="C00000"/>
                </a:solidFill>
                <a:latin typeface="Garamond" panose="02020404030301010803" pitchFamily="18" charset="0"/>
                <a:ea typeface="Georgia" charset="0"/>
                <a:cs typeface="Calibri" panose="020F0502020204030204" pitchFamily="34" charset="0"/>
              </a:rPr>
              <a:t>Voice Over </a:t>
            </a:r>
            <a:r>
              <a:rPr lang="en-US" sz="2800" dirty="0">
                <a:latin typeface="Garamond" panose="02020404030301010803" pitchFamily="18" charset="0"/>
                <a:ea typeface="Georgia" charset="0"/>
                <a:cs typeface="Calibri" panose="020F0502020204030204" pitchFamily="34" charset="0"/>
              </a:rPr>
              <a:t>support for visually impaired users. - </a:t>
            </a:r>
            <a:r>
              <a:rPr lang="en-US" sz="2800" i="1" dirty="0">
                <a:solidFill>
                  <a:srgbClr val="C00000"/>
                </a:solidFill>
                <a:latin typeface="Garamond" panose="02020404030301010803" pitchFamily="18" charset="0"/>
                <a:ea typeface="Georgia" charset="0"/>
                <a:cs typeface="Calibri" panose="020F0502020204030204" pitchFamily="34" charset="0"/>
              </a:rPr>
              <a:t>Retina display</a:t>
            </a:r>
            <a:r>
              <a:rPr lang="en-US" sz="2800" dirty="0">
                <a:solidFill>
                  <a:srgbClr val="C00000"/>
                </a:solidFill>
                <a:latin typeface="Garamond" panose="02020404030301010803" pitchFamily="18" charset="0"/>
                <a:ea typeface="Georgia" charset="0"/>
                <a:cs typeface="Calibri" panose="020F0502020204030204" pitchFamily="34" charset="0"/>
              </a:rPr>
              <a:t> </a:t>
            </a:r>
            <a:r>
              <a:rPr lang="en-US" sz="2800" dirty="0">
                <a:latin typeface="Garamond" panose="02020404030301010803" pitchFamily="18" charset="0"/>
                <a:ea typeface="Georgia" charset="0"/>
                <a:cs typeface="Calibri" panose="020F0502020204030204" pitchFamily="34" charset="0"/>
              </a:rPr>
              <a:t>support for iPhone  &amp;  iPad - </a:t>
            </a:r>
            <a:r>
              <a:rPr lang="en-US" sz="2800" i="1" dirty="0">
                <a:solidFill>
                  <a:srgbClr val="C00000"/>
                </a:solidFill>
                <a:latin typeface="Garamond" panose="02020404030301010803" pitchFamily="18" charset="0"/>
                <a:ea typeface="Georgia" charset="0"/>
                <a:cs typeface="Calibri" panose="020F0502020204030204" pitchFamily="34" charset="0"/>
              </a:rPr>
              <a:t>User interface</a:t>
            </a:r>
            <a:r>
              <a:rPr lang="en-US" sz="2800" dirty="0">
                <a:solidFill>
                  <a:srgbClr val="C00000"/>
                </a:solidFill>
                <a:latin typeface="Garamond" panose="02020404030301010803" pitchFamily="18" charset="0"/>
                <a:ea typeface="Georgia" charset="0"/>
                <a:cs typeface="Calibri" panose="020F0502020204030204" pitchFamily="34" charset="0"/>
              </a:rPr>
              <a:t> </a:t>
            </a:r>
            <a:r>
              <a:rPr lang="en-US" sz="2800" dirty="0">
                <a:latin typeface="Garamond" panose="02020404030301010803" pitchFamily="18" charset="0"/>
                <a:ea typeface="Georgia" charset="0"/>
                <a:cs typeface="Calibri" panose="020F0502020204030204" pitchFamily="34" charset="0"/>
              </a:rPr>
              <a:t>improvements. Added a </a:t>
            </a:r>
            <a:r>
              <a:rPr lang="en-US" sz="2800" i="1" dirty="0">
                <a:solidFill>
                  <a:srgbClr val="C00000"/>
                </a:solidFill>
                <a:latin typeface="Garamond" panose="02020404030301010803" pitchFamily="18" charset="0"/>
                <a:ea typeface="Georgia" charset="0"/>
                <a:cs typeface="Calibri" panose="020F0502020204030204" pitchFamily="34" charset="0"/>
              </a:rPr>
              <a:t>recording signal meter</a:t>
            </a:r>
            <a:r>
              <a:rPr lang="en-US" sz="2800" dirty="0">
                <a:latin typeface="Garamond" panose="02020404030301010803" pitchFamily="18" charset="0"/>
                <a:ea typeface="Georgia" charset="0"/>
                <a:cs typeface="Calibri" panose="020F0502020204030204" pitchFamily="34" charset="0"/>
              </a:rPr>
              <a:t>  - Support for system and remote - Control of </a:t>
            </a:r>
            <a:r>
              <a:rPr lang="en-US" sz="2800" i="1" dirty="0">
                <a:solidFill>
                  <a:srgbClr val="C00000"/>
                </a:solidFill>
                <a:latin typeface="Garamond" panose="02020404030301010803" pitchFamily="18" charset="0"/>
                <a:ea typeface="Georgia" charset="0"/>
                <a:cs typeface="Calibri" panose="020F0502020204030204" pitchFamily="34" charset="0"/>
              </a:rPr>
              <a:t>media playback</a:t>
            </a:r>
            <a:r>
              <a:rPr lang="en-US" sz="2800" dirty="0">
                <a:solidFill>
                  <a:srgbClr val="C00000"/>
                </a:solidFill>
                <a:latin typeface="Garamond" panose="02020404030301010803" pitchFamily="18" charset="0"/>
                <a:ea typeface="Georgia" charset="0"/>
                <a:cs typeface="Calibri" panose="020F0502020204030204" pitchFamily="34" charset="0"/>
              </a:rPr>
              <a:t> </a:t>
            </a:r>
            <a:r>
              <a:rPr lang="en-US" sz="2800" dirty="0">
                <a:latin typeface="Garamond" panose="02020404030301010803" pitchFamily="18" charset="0"/>
                <a:ea typeface="Georgia" charset="0"/>
                <a:cs typeface="Calibri" panose="020F0502020204030204" pitchFamily="34" charset="0"/>
              </a:rPr>
              <a:t>and </a:t>
            </a:r>
            <a:r>
              <a:rPr lang="en-US" sz="2800" i="1" dirty="0">
                <a:solidFill>
                  <a:srgbClr val="C00000"/>
                </a:solidFill>
                <a:latin typeface="Garamond" panose="02020404030301010803" pitchFamily="18" charset="0"/>
                <a:ea typeface="Georgia" charset="0"/>
                <a:cs typeface="Calibri" panose="020F0502020204030204" pitchFamily="34" charset="0"/>
              </a:rPr>
              <a:t>recording</a:t>
            </a:r>
            <a:r>
              <a:rPr lang="en-US" sz="2800" dirty="0">
                <a:latin typeface="Garamond" panose="02020404030301010803" pitchFamily="18" charset="0"/>
                <a:ea typeface="Georgia" charset="0"/>
                <a:cs typeface="Calibri" panose="020F0502020204030204" pitchFamily="34" charset="0"/>
              </a:rPr>
              <a:t> such as </a:t>
            </a:r>
            <a:r>
              <a:rPr lang="en-US" sz="2800" i="1" dirty="0">
                <a:solidFill>
                  <a:srgbClr val="C00000"/>
                </a:solidFill>
                <a:latin typeface="Garamond" panose="02020404030301010803" pitchFamily="18" charset="0"/>
                <a:ea typeface="Georgia" charset="0"/>
                <a:cs typeface="Calibri" panose="020F0502020204030204" pitchFamily="34" charset="0"/>
              </a:rPr>
              <a:t>lock screen</a:t>
            </a:r>
            <a:r>
              <a:rPr lang="en-US" sz="2800" dirty="0">
                <a:latin typeface="Garamond" panose="02020404030301010803" pitchFamily="18" charset="0"/>
                <a:ea typeface="Georgia" charset="0"/>
                <a:cs typeface="Calibri" panose="020F0502020204030204" pitchFamily="34" charset="0"/>
              </a:rPr>
              <a:t>,  and </a:t>
            </a:r>
            <a:r>
              <a:rPr lang="en-US" sz="2800" i="1" dirty="0">
                <a:solidFill>
                  <a:srgbClr val="C00000"/>
                </a:solidFill>
                <a:latin typeface="Garamond" panose="02020404030301010803" pitchFamily="18" charset="0"/>
                <a:ea typeface="Georgia" charset="0"/>
                <a:cs typeface="Calibri" panose="020F0502020204030204" pitchFamily="34" charset="0"/>
              </a:rPr>
              <a:t>system media controls</a:t>
            </a:r>
            <a:r>
              <a:rPr lang="en-US" sz="2800" dirty="0">
                <a:latin typeface="Garamond" panose="02020404030301010803" pitchFamily="18" charset="0"/>
                <a:ea typeface="Georgia" charset="0"/>
                <a:cs typeface="Calibri" panose="020F0502020204030204" pitchFamily="34" charset="0"/>
              </a:rPr>
              <a:t>.”</a:t>
            </a:r>
            <a:endParaRPr lang="en-US" dirty="0">
              <a:latin typeface="Garamond" panose="02020404030301010803" pitchFamily="18" charset="0"/>
              <a:cs typeface="Calibri" panose="020F0502020204030204" pitchFamily="34" charset="0"/>
            </a:endParaRPr>
          </a:p>
        </p:txBody>
      </p:sp>
    </p:spTree>
    <p:extLst>
      <p:ext uri="{BB962C8B-B14F-4D97-AF65-F5344CB8AC3E}">
        <p14:creationId xmlns:p14="http://schemas.microsoft.com/office/powerpoint/2010/main" val="1872519066"/>
      </p:ext>
    </p:extLst>
  </p:cSld>
  <p:clrMapOvr>
    <a:masterClrMapping/>
  </p:clrMapOvr>
  <p:transition>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74FD-A504-8545-9A74-3E1CB2209046}"/>
              </a:ext>
            </a:extLst>
          </p:cNvPr>
          <p:cNvSpPr>
            <a:spLocks noGrp="1"/>
          </p:cNvSpPr>
          <p:nvPr>
            <p:ph type="title"/>
          </p:nvPr>
        </p:nvSpPr>
        <p:spPr>
          <a:xfrm>
            <a:off x="228600" y="-152400"/>
            <a:ext cx="7696200" cy="1295400"/>
          </a:xfrm>
        </p:spPr>
        <p:txBody>
          <a:bodyPr/>
          <a:lstStyle/>
          <a:p>
            <a:r>
              <a:rPr lang="en-US" dirty="0"/>
              <a:t>Challenges &amp; Solutions</a:t>
            </a:r>
          </a:p>
        </p:txBody>
      </p:sp>
      <p:graphicFrame>
        <p:nvGraphicFramePr>
          <p:cNvPr id="5" name="Table 4">
            <a:extLst>
              <a:ext uri="{FF2B5EF4-FFF2-40B4-BE49-F238E27FC236}">
                <a16:creationId xmlns:a16="http://schemas.microsoft.com/office/drawing/2014/main" id="{21B0EB54-3996-E041-BEB7-82546B595CA4}"/>
              </a:ext>
            </a:extLst>
          </p:cNvPr>
          <p:cNvGraphicFramePr>
            <a:graphicFrameLocks noGrp="1"/>
          </p:cNvGraphicFramePr>
          <p:nvPr>
            <p:extLst>
              <p:ext uri="{D42A27DB-BD31-4B8C-83A1-F6EECF244321}">
                <p14:modId xmlns:p14="http://schemas.microsoft.com/office/powerpoint/2010/main" val="3862943029"/>
              </p:ext>
            </p:extLst>
          </p:nvPr>
        </p:nvGraphicFramePr>
        <p:xfrm>
          <a:off x="381000" y="1447800"/>
          <a:ext cx="7848600" cy="5033358"/>
        </p:xfrm>
        <a:graphic>
          <a:graphicData uri="http://schemas.openxmlformats.org/drawingml/2006/table">
            <a:tbl>
              <a:tblPr firstRow="1" bandRow="1">
                <a:tableStyleId>{3B4B98B0-60AC-42C2-AFA5-B58CD77FA1E5}</a:tableStyleId>
              </a:tblPr>
              <a:tblGrid>
                <a:gridCol w="3962400">
                  <a:extLst>
                    <a:ext uri="{9D8B030D-6E8A-4147-A177-3AD203B41FA5}">
                      <a16:colId xmlns:a16="http://schemas.microsoft.com/office/drawing/2014/main" val="3080758654"/>
                    </a:ext>
                  </a:extLst>
                </a:gridCol>
                <a:gridCol w="3886200">
                  <a:extLst>
                    <a:ext uri="{9D8B030D-6E8A-4147-A177-3AD203B41FA5}">
                      <a16:colId xmlns:a16="http://schemas.microsoft.com/office/drawing/2014/main" val="3987307951"/>
                    </a:ext>
                  </a:extLst>
                </a:gridCol>
              </a:tblGrid>
              <a:tr h="458104">
                <a:tc>
                  <a:txBody>
                    <a:bodyPr/>
                    <a:lstStyle/>
                    <a:p>
                      <a:r>
                        <a:rPr lang="en-US" sz="2400" dirty="0">
                          <a:solidFill>
                            <a:srgbClr val="A44114"/>
                          </a:solidFill>
                          <a:latin typeface="Garamond" panose="02020404030301010803" pitchFamily="18" charset="0"/>
                          <a:cs typeface="Calibri" panose="020F0502020204030204" pitchFamily="34" charset="0"/>
                        </a:rPr>
                        <a:t>Challenges</a:t>
                      </a:r>
                    </a:p>
                  </a:txBody>
                  <a:tcPr/>
                </a:tc>
                <a:tc>
                  <a:txBody>
                    <a:bodyPr/>
                    <a:lstStyle/>
                    <a:p>
                      <a:r>
                        <a:rPr lang="en-US" sz="2400" dirty="0">
                          <a:solidFill>
                            <a:srgbClr val="A44114"/>
                          </a:solidFill>
                          <a:latin typeface="Garamond" panose="02020404030301010803" pitchFamily="18" charset="0"/>
                          <a:cs typeface="Calibri" panose="020F0502020204030204" pitchFamily="34" charset="0"/>
                        </a:rPr>
                        <a:t>  Solution</a:t>
                      </a:r>
                    </a:p>
                  </a:txBody>
                  <a:tcPr/>
                </a:tc>
                <a:extLst>
                  <a:ext uri="{0D108BD9-81ED-4DB2-BD59-A6C34878D82A}">
                    <a16:rowId xmlns:a16="http://schemas.microsoft.com/office/drawing/2014/main" val="4206259706"/>
                  </a:ext>
                </a:extLst>
              </a:tr>
              <a:tr h="1191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Garamond" panose="02020404030301010803" pitchFamily="18" charset="0"/>
                          <a:cs typeface="Calibri" panose="020F0502020204030204" pitchFamily="34" charset="0"/>
                        </a:rPr>
                        <a:t>Bi- &amp; tri-gram</a:t>
                      </a:r>
                      <a:r>
                        <a:rPr lang="en-US" sz="2400" baseline="0" dirty="0">
                          <a:latin typeface="Garamond" panose="02020404030301010803" pitchFamily="18" charset="0"/>
                          <a:cs typeface="Calibri" panose="020F0502020204030204" pitchFamily="34" charset="0"/>
                        </a:rPr>
                        <a:t> features</a:t>
                      </a:r>
                      <a:r>
                        <a:rPr lang="en-US" sz="2400" dirty="0">
                          <a:latin typeface="Garamond" panose="02020404030301010803" pitchFamily="18" charset="0"/>
                          <a:cs typeface="Calibri" panose="020F0502020204030204" pitchFamily="34" charset="0"/>
                        </a:rPr>
                        <a:t>: Representing the order</a:t>
                      </a:r>
                      <a:r>
                        <a:rPr lang="en-US" sz="2400" baseline="0" dirty="0">
                          <a:latin typeface="Garamond" panose="02020404030301010803" pitchFamily="18" charset="0"/>
                          <a:cs typeface="Calibri" panose="020F0502020204030204" pitchFamily="34" charset="0"/>
                        </a:rPr>
                        <a:t> of feature words</a:t>
                      </a:r>
                    </a:p>
                    <a:p>
                      <a:endParaRPr lang="en-US" sz="2400" dirty="0">
                        <a:latin typeface="Garamond" panose="02020404030301010803" pitchFamily="18"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latin typeface="Garamond" panose="02020404030301010803" pitchFamily="18" charset="0"/>
                          <a:cs typeface="Calibri" panose="020F0502020204030204" pitchFamily="34" charset="0"/>
                        </a:rPr>
                        <a:t>BIOES tagging</a:t>
                      </a:r>
                    </a:p>
                    <a:p>
                      <a:endParaRPr lang="en-US" sz="2400" b="0" dirty="0">
                        <a:latin typeface="Garamond" panose="02020404030301010803" pitchFamily="18" charset="0"/>
                        <a:cs typeface="Calibri" panose="020F0502020204030204" pitchFamily="34" charset="0"/>
                      </a:endParaRPr>
                    </a:p>
                  </a:txBody>
                  <a:tcPr/>
                </a:tc>
                <a:extLst>
                  <a:ext uri="{0D108BD9-81ED-4DB2-BD59-A6C34878D82A}">
                    <a16:rowId xmlns:a16="http://schemas.microsoft.com/office/drawing/2014/main" val="1055704005"/>
                  </a:ext>
                </a:extLst>
              </a:tr>
              <a:tr h="11910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Garamond" panose="02020404030301010803" pitchFamily="18" charset="0"/>
                          <a:cs typeface="Calibri" panose="020F0502020204030204" pitchFamily="34" charset="0"/>
                        </a:rPr>
                        <a:t>No external dictionaries (different names for same features)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a:latin typeface="Garamond" panose="02020404030301010803" pitchFamily="18" charset="0"/>
                          <a:cs typeface="Calibri" panose="020F0502020204030204" pitchFamily="34" charset="0"/>
                        </a:rPr>
                        <a:t>Custom word embeddings:</a:t>
                      </a:r>
                      <a:r>
                        <a:rPr lang="en-US" sz="2400" b="0" baseline="0" dirty="0">
                          <a:latin typeface="Garamond" panose="02020404030301010803" pitchFamily="18" charset="0"/>
                          <a:cs typeface="Calibri" panose="020F0502020204030204" pitchFamily="34" charset="0"/>
                        </a:rPr>
                        <a:t> </a:t>
                      </a:r>
                      <a:r>
                        <a:rPr lang="en-US" sz="2000" kern="1200" dirty="0">
                          <a:solidFill>
                            <a:schemeClr val="tx1"/>
                          </a:solidFill>
                          <a:effectLst/>
                          <a:latin typeface="Garamond" panose="02020404030301010803" pitchFamily="18" charset="0"/>
                          <a:ea typeface="+mn-ea"/>
                          <a:cs typeface="Calibri" panose="020F0502020204030204" pitchFamily="34" charset="0"/>
                        </a:rPr>
                        <a:t>Skip-gram with negative sampling (Mikolov et al. 2013)  for all words in our corpus</a:t>
                      </a:r>
                      <a:endParaRPr lang="en-US" sz="2800" b="0" dirty="0">
                        <a:latin typeface="Garamond" panose="02020404030301010803" pitchFamily="18" charset="0"/>
                        <a:cs typeface="Calibri" panose="020F0502020204030204" pitchFamily="34" charset="0"/>
                      </a:endParaRPr>
                    </a:p>
                  </a:txBody>
                  <a:tcPr/>
                </a:tc>
                <a:extLst>
                  <a:ext uri="{0D108BD9-81ED-4DB2-BD59-A6C34878D82A}">
                    <a16:rowId xmlns:a16="http://schemas.microsoft.com/office/drawing/2014/main" val="2261109095"/>
                  </a:ext>
                </a:extLst>
              </a:tr>
              <a:tr h="824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Garamond" panose="02020404030301010803" pitchFamily="18" charset="0"/>
                          <a:cs typeface="Calibri" panose="020F0502020204030204" pitchFamily="34" charset="0"/>
                        </a:rPr>
                        <a:t>Large number of sentences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Garamond" panose="02020404030301010803" pitchFamily="18" charset="0"/>
                          <a:cs typeface="Calibri" panose="020F0502020204030204" pitchFamily="34" charset="0"/>
                        </a:rPr>
                        <a:t>without features!</a:t>
                      </a:r>
                    </a:p>
                  </a:txBody>
                  <a:tcPr/>
                </a:tc>
                <a:tc>
                  <a:txBody>
                    <a:bodyPr/>
                    <a:lstStyle/>
                    <a:p>
                      <a:r>
                        <a:rPr lang="en-US" sz="2400" dirty="0">
                          <a:latin typeface="Garamond" panose="02020404030301010803" pitchFamily="18" charset="0"/>
                          <a:cs typeface="Calibri" panose="020F0502020204030204" pitchFamily="34" charset="0"/>
                        </a:rPr>
                        <a:t>Sentence classifier (BiLSTM)</a:t>
                      </a:r>
                    </a:p>
                  </a:txBody>
                  <a:tcPr/>
                </a:tc>
                <a:extLst>
                  <a:ext uri="{0D108BD9-81ED-4DB2-BD59-A6C34878D82A}">
                    <a16:rowId xmlns:a16="http://schemas.microsoft.com/office/drawing/2014/main" val="10003"/>
                  </a:ext>
                </a:extLst>
              </a:tr>
              <a:tr h="824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latin typeface="Garamond" panose="02020404030301010803" pitchFamily="18" charset="0"/>
                          <a:cs typeface="Calibri" panose="020F0502020204030204" pitchFamily="34" charset="0"/>
                        </a:rPr>
                        <a:t>Learning the order of feature words</a:t>
                      </a:r>
                      <a:endParaRPr lang="en-US" sz="2400" dirty="0">
                        <a:latin typeface="Garamond" panose="02020404030301010803" pitchFamily="18" charset="0"/>
                        <a:cs typeface="Calibri" panose="020F0502020204030204" pitchFamily="34" charset="0"/>
                      </a:endParaRPr>
                    </a:p>
                  </a:txBody>
                  <a:tcPr/>
                </a:tc>
                <a:tc>
                  <a:txBody>
                    <a:bodyPr/>
                    <a:lstStyle/>
                    <a:p>
                      <a:r>
                        <a:rPr lang="en-US" sz="2400" dirty="0">
                          <a:latin typeface="Garamond" panose="02020404030301010803" pitchFamily="18" charset="0"/>
                          <a:cs typeface="Calibri" panose="020F0502020204030204" pitchFamily="34" charset="0"/>
                        </a:rPr>
                        <a:t>BiLSTM-Conditional Random Fields (CRF)</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4461286"/>
      </p:ext>
    </p:extLst>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3153-1403-4CA3-809B-94DD7D601C33}"/>
              </a:ext>
            </a:extLst>
          </p:cNvPr>
          <p:cNvSpPr>
            <a:spLocks noGrp="1"/>
          </p:cNvSpPr>
          <p:nvPr>
            <p:ph type="title"/>
          </p:nvPr>
        </p:nvSpPr>
        <p:spPr/>
        <p:txBody>
          <a:bodyPr/>
          <a:lstStyle/>
          <a:p>
            <a:r>
              <a:rPr lang="en-US" dirty="0"/>
              <a:t>One-hot Encoding</a:t>
            </a:r>
          </a:p>
        </p:txBody>
      </p:sp>
      <p:sp>
        <p:nvSpPr>
          <p:cNvPr id="3" name="Content Placeholder 2">
            <a:extLst>
              <a:ext uri="{FF2B5EF4-FFF2-40B4-BE49-F238E27FC236}">
                <a16:creationId xmlns:a16="http://schemas.microsoft.com/office/drawing/2014/main" id="{1C595C08-F4AB-472B-80F7-D57CDEFF0DC5}"/>
              </a:ext>
            </a:extLst>
          </p:cNvPr>
          <p:cNvSpPr>
            <a:spLocks noGrp="1"/>
          </p:cNvSpPr>
          <p:nvPr>
            <p:ph idx="1"/>
          </p:nvPr>
        </p:nvSpPr>
        <p:spPr/>
        <p:txBody>
          <a:bodyPr/>
          <a:lstStyle/>
          <a:p>
            <a:r>
              <a:rPr lang="en-US" sz="2400" b="0" i="0" dirty="0">
                <a:solidFill>
                  <a:srgbClr val="3A3A3A"/>
                </a:solidFill>
                <a:effectLst/>
                <a:latin typeface="Calibri" panose="020F0502020204030204" pitchFamily="34" charset="0"/>
                <a:cs typeface="Calibri" panose="020F0502020204030204" pitchFamily="34" charset="0"/>
              </a:rPr>
              <a:t>Also called “1-of-N” encoding</a:t>
            </a:r>
          </a:p>
          <a:p>
            <a:r>
              <a:rPr lang="en-US" sz="2400" b="0" i="0" dirty="0">
                <a:solidFill>
                  <a:srgbClr val="3A3A3A"/>
                </a:solidFill>
                <a:effectLst/>
                <a:latin typeface="Calibri" panose="020F0502020204030204" pitchFamily="34" charset="0"/>
                <a:cs typeface="Calibri" panose="020F0502020204030204" pitchFamily="34" charset="0"/>
              </a:rPr>
              <a:t>Embedding space has the same number of dimensions as the number of words in the vocabulary</a:t>
            </a:r>
          </a:p>
          <a:p>
            <a:r>
              <a:rPr lang="en-US" sz="2400" b="0" i="0" dirty="0">
                <a:solidFill>
                  <a:srgbClr val="3A3A3A"/>
                </a:solidFill>
                <a:effectLst/>
                <a:latin typeface="Calibri" panose="020F0502020204030204" pitchFamily="34" charset="0"/>
                <a:cs typeface="Calibri" panose="020F0502020204030204" pitchFamily="34" charset="0"/>
              </a:rPr>
              <a:t>Each embedding is predominantly made up of zeros, with a “1” in the corresponding dimension for the word</a:t>
            </a:r>
            <a:endParaRPr lang="en-US"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B908104-5FE7-4674-8C30-DAFBEC7D77C2}"/>
              </a:ext>
            </a:extLst>
          </p:cNvPr>
          <p:cNvSpPr txBox="1"/>
          <p:nvPr/>
        </p:nvSpPr>
        <p:spPr>
          <a:xfrm>
            <a:off x="1600200" y="5906869"/>
            <a:ext cx="6248400" cy="261610"/>
          </a:xfrm>
          <a:prstGeom prst="rect">
            <a:avLst/>
          </a:prstGeom>
          <a:noFill/>
        </p:spPr>
        <p:txBody>
          <a:bodyPr wrap="square">
            <a:spAutoFit/>
          </a:bodyPr>
          <a:lstStyle/>
          <a:p>
            <a:r>
              <a:rPr lang="en-US" sz="1100" b="1" u="sng" dirty="0">
                <a:latin typeface="Calibri" panose="020F0502020204030204" pitchFamily="34" charset="0"/>
                <a:hlinkClick r:id="rId2"/>
              </a:rPr>
              <a:t>Source: https://www.shanelynn.ie/get-busy-with-word-embeddings-introduction/</a:t>
            </a:r>
            <a:endParaRPr lang="en-US" sz="1100" b="1" u="sng" dirty="0">
              <a:latin typeface="Calibri" panose="020F0502020204030204" pitchFamily="34" charset="0"/>
            </a:endParaRPr>
          </a:p>
        </p:txBody>
      </p:sp>
    </p:spTree>
    <p:extLst>
      <p:ext uri="{BB962C8B-B14F-4D97-AF65-F5344CB8AC3E}">
        <p14:creationId xmlns:p14="http://schemas.microsoft.com/office/powerpoint/2010/main" val="288994925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19" y="304800"/>
            <a:ext cx="7722781" cy="1295400"/>
          </a:xfrm>
        </p:spPr>
        <p:txBody>
          <a:bodyPr/>
          <a:lstStyle/>
          <a:p>
            <a:pPr algn="ctr"/>
            <a:r>
              <a:rPr lang="en-US" dirty="0"/>
              <a:t>Feature Extraction: BIOES Tagging </a:t>
            </a:r>
          </a:p>
        </p:txBody>
      </p:sp>
      <p:sp>
        <p:nvSpPr>
          <p:cNvPr id="3" name="Content Placeholder 2"/>
          <p:cNvSpPr>
            <a:spLocks noGrp="1"/>
          </p:cNvSpPr>
          <p:nvPr>
            <p:ph idx="1"/>
          </p:nvPr>
        </p:nvSpPr>
        <p:spPr/>
        <p:txBody>
          <a:bodyPr/>
          <a:lstStyle/>
          <a:p>
            <a:endParaRPr lang="en-US" dirty="0"/>
          </a:p>
          <a:p>
            <a:r>
              <a:rPr lang="en-US" sz="2400" dirty="0">
                <a:latin typeface="Garamond" panose="02020404030301010803" pitchFamily="18" charset="0"/>
                <a:cs typeface="Calibri" panose="020F0502020204030204" pitchFamily="34" charset="0"/>
              </a:rPr>
              <a:t>BIOES format (Ratinov and Roth 2009) to represent the order of words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A727A2C4-0B17-EF4E-B8A4-46F55A57A7F9}" type="slidenum">
              <a:rPr lang="en-US" smtClean="0"/>
              <a:t>30</a:t>
            </a:fld>
            <a:endParaRPr lang="en-US" dirty="0"/>
          </a:p>
        </p:txBody>
      </p:sp>
      <p:pic>
        <p:nvPicPr>
          <p:cNvPr id="5" name="image20.png"/>
          <p:cNvPicPr/>
          <p:nvPr/>
        </p:nvPicPr>
        <p:blipFill>
          <a:blip r:embed="rId3"/>
          <a:srcRect/>
          <a:stretch>
            <a:fillRect/>
          </a:stretch>
        </p:blipFill>
        <p:spPr>
          <a:xfrm>
            <a:off x="1828800" y="3352800"/>
            <a:ext cx="5334000" cy="1143000"/>
          </a:xfrm>
          <a:prstGeom prst="rect">
            <a:avLst/>
          </a:prstGeom>
          <a:ln/>
        </p:spPr>
      </p:pic>
    </p:spTree>
    <p:extLst>
      <p:ext uri="{BB962C8B-B14F-4D97-AF65-F5344CB8AC3E}">
        <p14:creationId xmlns:p14="http://schemas.microsoft.com/office/powerpoint/2010/main" val="1283093283"/>
      </p:ext>
    </p:extLst>
  </p:cSld>
  <p:clrMapOvr>
    <a:masterClrMapping/>
  </p:clrMapOvr>
  <p:transition>
    <p:pull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52400"/>
            <a:ext cx="7696200" cy="1295400"/>
          </a:xfrm>
        </p:spPr>
        <p:txBody>
          <a:bodyPr/>
          <a:lstStyle/>
          <a:p>
            <a:r>
              <a:rPr lang="en-US" dirty="0"/>
              <a:t>Flowchart of Our Feature Extraction Procedure</a:t>
            </a:r>
          </a:p>
        </p:txBody>
      </p:sp>
      <p:pic>
        <p:nvPicPr>
          <p:cNvPr id="5" name="Picture 4"/>
          <p:cNvPicPr>
            <a:picLocks noChangeAspect="1"/>
          </p:cNvPicPr>
          <p:nvPr/>
        </p:nvPicPr>
        <p:blipFill>
          <a:blip r:embed="rId3"/>
          <a:stretch>
            <a:fillRect/>
          </a:stretch>
        </p:blipFill>
        <p:spPr>
          <a:xfrm>
            <a:off x="0" y="1316665"/>
            <a:ext cx="9159280" cy="4252912"/>
          </a:xfrm>
          <a:prstGeom prst="rect">
            <a:avLst/>
          </a:prstGeom>
        </p:spPr>
      </p:pic>
      <p:sp>
        <p:nvSpPr>
          <p:cNvPr id="2" name="Rectangle 1"/>
          <p:cNvSpPr/>
          <p:nvPr/>
        </p:nvSpPr>
        <p:spPr bwMode="auto">
          <a:xfrm>
            <a:off x="2286000" y="5943600"/>
            <a:ext cx="91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dirty="0">
              <a:ln>
                <a:noFill/>
              </a:ln>
              <a:solidFill>
                <a:schemeClr val="tx1"/>
              </a:solidFill>
              <a:effectLst/>
              <a:latin typeface="Arial" charset="0"/>
            </a:endParaRPr>
          </a:p>
        </p:txBody>
      </p:sp>
      <p:sp>
        <p:nvSpPr>
          <p:cNvPr id="3" name="TextBox 2"/>
          <p:cNvSpPr txBox="1"/>
          <p:nvPr/>
        </p:nvSpPr>
        <p:spPr>
          <a:xfrm>
            <a:off x="913223" y="5833646"/>
            <a:ext cx="2058577" cy="338554"/>
          </a:xfrm>
          <a:prstGeom prst="rect">
            <a:avLst/>
          </a:prstGeom>
          <a:noFill/>
          <a:ln>
            <a:solidFill>
              <a:schemeClr val="tx1"/>
            </a:solidFill>
          </a:ln>
        </p:spPr>
        <p:txBody>
          <a:bodyPr wrap="none" rtlCol="0">
            <a:spAutoFit/>
          </a:bodyPr>
          <a:lstStyle/>
          <a:p>
            <a:pPr>
              <a:buNone/>
            </a:pPr>
            <a:r>
              <a:rPr lang="en-US" sz="1600" dirty="0">
                <a:latin typeface="Calibri" panose="020F0502020204030204" pitchFamily="34" charset="0"/>
                <a:cs typeface="Calibri" panose="020F0502020204030204" pitchFamily="34" charset="0"/>
              </a:rPr>
              <a:t>Character Embeddings</a:t>
            </a:r>
          </a:p>
        </p:txBody>
      </p:sp>
      <p:sp>
        <p:nvSpPr>
          <p:cNvPr id="6" name="Rectangle 5"/>
          <p:cNvSpPr/>
          <p:nvPr/>
        </p:nvSpPr>
        <p:spPr bwMode="auto">
          <a:xfrm>
            <a:off x="2514600" y="6157912"/>
            <a:ext cx="23013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2590800" y="6157912"/>
            <a:ext cx="26670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5257800" y="6019800"/>
            <a:ext cx="1600200" cy="335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dirty="0">
              <a:ln>
                <a:noFill/>
              </a:ln>
              <a:solidFill>
                <a:schemeClr val="tx1"/>
              </a:solidFill>
              <a:effectLst/>
              <a:latin typeface="Arial" charset="0"/>
            </a:endParaRPr>
          </a:p>
        </p:txBody>
      </p:sp>
      <p:sp>
        <p:nvSpPr>
          <p:cNvPr id="9" name="Rounded Rectangle 8"/>
          <p:cNvSpPr/>
          <p:nvPr/>
        </p:nvSpPr>
        <p:spPr bwMode="auto">
          <a:xfrm>
            <a:off x="4953000" y="6157912"/>
            <a:ext cx="1524000" cy="39528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dirty="0">
              <a:ln>
                <a:noFill/>
              </a:ln>
              <a:solidFill>
                <a:schemeClr val="tx1"/>
              </a:solidFill>
              <a:effectLst/>
              <a:latin typeface="Arial" charset="0"/>
            </a:endParaRPr>
          </a:p>
        </p:txBody>
      </p:sp>
      <p:sp>
        <p:nvSpPr>
          <p:cNvPr id="10" name="Rectangle 9"/>
          <p:cNvSpPr/>
          <p:nvPr/>
        </p:nvSpPr>
        <p:spPr bwMode="auto">
          <a:xfrm>
            <a:off x="4953000" y="5486400"/>
            <a:ext cx="14478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dirty="0">
              <a:ln>
                <a:noFill/>
              </a:ln>
              <a:solidFill>
                <a:schemeClr val="tx1"/>
              </a:solidFill>
              <a:effectLst/>
              <a:latin typeface="Arial" charset="0"/>
            </a:endParaRPr>
          </a:p>
        </p:txBody>
      </p:sp>
      <p:cxnSp>
        <p:nvCxnSpPr>
          <p:cNvPr id="12" name="Straight Arrow Connector 11"/>
          <p:cNvCxnSpPr>
            <a:stCxn id="3" idx="0"/>
          </p:cNvCxnSpPr>
          <p:nvPr/>
        </p:nvCxnSpPr>
        <p:spPr bwMode="auto">
          <a:xfrm flipV="1">
            <a:off x="1942512" y="4191000"/>
            <a:ext cx="267289" cy="164264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336125712"/>
      </p:ext>
    </p:extLst>
  </p:cSld>
  <p:clrMapOvr>
    <a:masterClrMapping/>
  </p:clrMapOvr>
  <p:transition>
    <p:pull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727A2C4-0B17-EF4E-B8A4-46F55A57A7F9}" type="slidenum">
              <a:rPr lang="en-US" smtClean="0"/>
              <a:t>32</a:t>
            </a:fld>
            <a:endParaRPr lang="en-US" dirty="0"/>
          </a:p>
        </p:txBody>
      </p:sp>
      <p:graphicFrame>
        <p:nvGraphicFramePr>
          <p:cNvPr id="6" name="Table 5"/>
          <p:cNvGraphicFramePr>
            <a:graphicFrameLocks noGrp="1"/>
          </p:cNvGraphicFramePr>
          <p:nvPr/>
        </p:nvGraphicFramePr>
        <p:xfrm>
          <a:off x="533400" y="1905001"/>
          <a:ext cx="8382001" cy="3550809"/>
        </p:xfrm>
        <a:graphic>
          <a:graphicData uri="http://schemas.openxmlformats.org/drawingml/2006/table">
            <a:tbl>
              <a:tblPr firstRow="1" bandRow="1">
                <a:tableStyleId>{D27102A9-8310-4765-A935-A1911B00CA55}</a:tableStyleId>
              </a:tblPr>
              <a:tblGrid>
                <a:gridCol w="1833563">
                  <a:extLst>
                    <a:ext uri="{9D8B030D-6E8A-4147-A177-3AD203B41FA5}">
                      <a16:colId xmlns:a16="http://schemas.microsoft.com/office/drawing/2014/main" val="3965489639"/>
                    </a:ext>
                  </a:extLst>
                </a:gridCol>
                <a:gridCol w="1135063">
                  <a:extLst>
                    <a:ext uri="{9D8B030D-6E8A-4147-A177-3AD203B41FA5}">
                      <a16:colId xmlns:a16="http://schemas.microsoft.com/office/drawing/2014/main" val="1402918342"/>
                    </a:ext>
                  </a:extLst>
                </a:gridCol>
                <a:gridCol w="1397000">
                  <a:extLst>
                    <a:ext uri="{9D8B030D-6E8A-4147-A177-3AD203B41FA5}">
                      <a16:colId xmlns:a16="http://schemas.microsoft.com/office/drawing/2014/main" val="1093034633"/>
                    </a:ext>
                  </a:extLst>
                </a:gridCol>
                <a:gridCol w="1679087">
                  <a:extLst>
                    <a:ext uri="{9D8B030D-6E8A-4147-A177-3AD203B41FA5}">
                      <a16:colId xmlns:a16="http://schemas.microsoft.com/office/drawing/2014/main" val="251855963"/>
                    </a:ext>
                  </a:extLst>
                </a:gridCol>
                <a:gridCol w="2337288">
                  <a:extLst>
                    <a:ext uri="{9D8B030D-6E8A-4147-A177-3AD203B41FA5}">
                      <a16:colId xmlns:a16="http://schemas.microsoft.com/office/drawing/2014/main" val="36256461"/>
                    </a:ext>
                  </a:extLst>
                </a:gridCol>
              </a:tblGrid>
              <a:tr h="714752">
                <a:tc>
                  <a:txBody>
                    <a:bodyPr/>
                    <a:lstStyle/>
                    <a:p>
                      <a:r>
                        <a:rPr lang="en-US" dirty="0">
                          <a:latin typeface="Garamond" panose="02020404030301010803" pitchFamily="18" charset="0"/>
                          <a:cs typeface="Calibri" panose="020F0502020204030204" pitchFamily="34" charset="0"/>
                        </a:rPr>
                        <a:t>Method</a:t>
                      </a:r>
                    </a:p>
                  </a:txBody>
                  <a:tcPr/>
                </a:tc>
                <a:tc>
                  <a:txBody>
                    <a:bodyPr/>
                    <a:lstStyle/>
                    <a:p>
                      <a:r>
                        <a:rPr lang="en-US" dirty="0">
                          <a:latin typeface="Garamond" panose="02020404030301010803" pitchFamily="18" charset="0"/>
                          <a:cs typeface="Calibri" panose="020F0502020204030204" pitchFamily="34" charset="0"/>
                        </a:rPr>
                        <a:t>f1</a:t>
                      </a:r>
                    </a:p>
                  </a:txBody>
                  <a:tcPr/>
                </a:tc>
                <a:tc>
                  <a:txBody>
                    <a:bodyPr/>
                    <a:lstStyle/>
                    <a:p>
                      <a:r>
                        <a:rPr lang="en-US" dirty="0">
                          <a:latin typeface="Garamond" panose="02020404030301010803" pitchFamily="18" charset="0"/>
                          <a:cs typeface="Calibri" panose="020F0502020204030204" pitchFamily="34" charset="0"/>
                        </a:rPr>
                        <a:t>Precision</a:t>
                      </a:r>
                    </a:p>
                  </a:txBody>
                  <a:tcPr/>
                </a:tc>
                <a:tc>
                  <a:txBody>
                    <a:bodyPr/>
                    <a:lstStyle/>
                    <a:p>
                      <a:r>
                        <a:rPr lang="en-US" dirty="0">
                          <a:latin typeface="Garamond" panose="02020404030301010803" pitchFamily="18" charset="0"/>
                          <a:cs typeface="Calibri" panose="020F0502020204030204" pitchFamily="34" charset="0"/>
                        </a:rPr>
                        <a:t>Recall</a:t>
                      </a:r>
                    </a:p>
                  </a:txBody>
                  <a:tcPr/>
                </a:tc>
                <a:tc>
                  <a:txBody>
                    <a:bodyPr/>
                    <a:lstStyle/>
                    <a:p>
                      <a:r>
                        <a:rPr lang="en-US" dirty="0">
                          <a:latin typeface="Garamond" panose="02020404030301010803" pitchFamily="18" charset="0"/>
                          <a:cs typeface="Calibri" panose="020F0502020204030204" pitchFamily="34" charset="0"/>
                        </a:rPr>
                        <a:t>Comments</a:t>
                      </a:r>
                    </a:p>
                  </a:txBody>
                  <a:tcPr/>
                </a:tc>
                <a:extLst>
                  <a:ext uri="{0D108BD9-81ED-4DB2-BD59-A6C34878D82A}">
                    <a16:rowId xmlns:a16="http://schemas.microsoft.com/office/drawing/2014/main" val="2395919810"/>
                  </a:ext>
                </a:extLst>
              </a:tr>
              <a:tr h="337341">
                <a:tc>
                  <a:txBody>
                    <a:bodyPr/>
                    <a:lstStyle/>
                    <a:p>
                      <a:r>
                        <a:rPr lang="en-US" dirty="0">
                          <a:latin typeface="Garamond" panose="02020404030301010803" pitchFamily="18" charset="0"/>
                          <a:cs typeface="Calibri" panose="020F0502020204030204" pitchFamily="34" charset="0"/>
                        </a:rPr>
                        <a:t>Noun &amp; verb phrase extraction</a:t>
                      </a:r>
                    </a:p>
                  </a:txBody>
                  <a:tcPr/>
                </a:tc>
                <a:tc>
                  <a:txBody>
                    <a:bodyPr/>
                    <a:lstStyle/>
                    <a:p>
                      <a:r>
                        <a:rPr lang="en-US" dirty="0">
                          <a:latin typeface="Garamond" panose="02020404030301010803" pitchFamily="18" charset="0"/>
                          <a:cs typeface="Calibri" panose="020F0502020204030204" pitchFamily="34" charset="0"/>
                        </a:rPr>
                        <a:t>19.7%</a:t>
                      </a:r>
                    </a:p>
                  </a:txBody>
                  <a:tcPr/>
                </a:tc>
                <a:tc>
                  <a:txBody>
                    <a:bodyPr/>
                    <a:lstStyle/>
                    <a:p>
                      <a:r>
                        <a:rPr lang="en-US" dirty="0">
                          <a:latin typeface="Garamond" panose="02020404030301010803" pitchFamily="18" charset="0"/>
                          <a:cs typeface="Calibri" panose="020F0502020204030204" pitchFamily="34" charset="0"/>
                        </a:rPr>
                        <a:t>39.1%</a:t>
                      </a:r>
                    </a:p>
                  </a:txBody>
                  <a:tcPr/>
                </a:tc>
                <a:tc>
                  <a:txBody>
                    <a:bodyPr/>
                    <a:lstStyle/>
                    <a:p>
                      <a:r>
                        <a:rPr lang="en-US" dirty="0">
                          <a:latin typeface="Garamond" panose="02020404030301010803" pitchFamily="18" charset="0"/>
                          <a:cs typeface="Calibri" panose="020F0502020204030204" pitchFamily="34" charset="0"/>
                        </a:rPr>
                        <a:t>34.3%</a:t>
                      </a:r>
                    </a:p>
                  </a:txBody>
                  <a:tcPr/>
                </a:tc>
                <a:tc>
                  <a:txBody>
                    <a:bodyPr/>
                    <a:lstStyle/>
                    <a:p>
                      <a:endParaRPr lang="en-US" dirty="0">
                        <a:latin typeface="Garamond" panose="02020404030301010803" pitchFamily="18" charset="0"/>
                        <a:cs typeface="Calibri" panose="020F0502020204030204" pitchFamily="34" charset="0"/>
                      </a:endParaRPr>
                    </a:p>
                  </a:txBody>
                  <a:tcPr/>
                </a:tc>
                <a:extLst>
                  <a:ext uri="{0D108BD9-81ED-4DB2-BD59-A6C34878D82A}">
                    <a16:rowId xmlns:a16="http://schemas.microsoft.com/office/drawing/2014/main" val="1659171709"/>
                  </a:ext>
                </a:extLst>
              </a:tr>
              <a:tr h="337341">
                <a:tc>
                  <a:txBody>
                    <a:bodyPr/>
                    <a:lstStyle/>
                    <a:p>
                      <a:r>
                        <a:rPr lang="en-US" dirty="0">
                          <a:latin typeface="Garamond" panose="02020404030301010803" pitchFamily="18" charset="0"/>
                          <a:cs typeface="Calibri" panose="020F0502020204030204" pitchFamily="34" charset="0"/>
                        </a:rPr>
                        <a:t>BiLSTM (Liu et al.</a:t>
                      </a:r>
                      <a:r>
                        <a:rPr lang="en-US" baseline="0" dirty="0">
                          <a:latin typeface="Garamond" panose="02020404030301010803" pitchFamily="18" charset="0"/>
                          <a:cs typeface="Calibri" panose="020F0502020204030204" pitchFamily="34" charset="0"/>
                        </a:rPr>
                        <a:t> 2019)</a:t>
                      </a:r>
                      <a:endParaRPr lang="en-US" dirty="0">
                        <a:latin typeface="Garamond" panose="02020404030301010803" pitchFamily="18" charset="0"/>
                        <a:cs typeface="Calibri" panose="020F0502020204030204" pitchFamily="34" charset="0"/>
                      </a:endParaRPr>
                    </a:p>
                  </a:txBody>
                  <a:tcPr/>
                </a:tc>
                <a:tc>
                  <a:txBody>
                    <a:bodyPr/>
                    <a:lstStyle/>
                    <a:p>
                      <a:r>
                        <a:rPr lang="en-US" dirty="0">
                          <a:latin typeface="Garamond" panose="02020404030301010803" pitchFamily="18" charset="0"/>
                          <a:cs typeface="Calibri" panose="020F0502020204030204" pitchFamily="34" charset="0"/>
                        </a:rPr>
                        <a:t>40.5%</a:t>
                      </a:r>
                    </a:p>
                  </a:txBody>
                  <a:tcPr/>
                </a:tc>
                <a:tc>
                  <a:txBody>
                    <a:bodyPr/>
                    <a:lstStyle/>
                    <a:p>
                      <a:r>
                        <a:rPr lang="en-US" dirty="0">
                          <a:latin typeface="Garamond" panose="02020404030301010803" pitchFamily="18" charset="0"/>
                          <a:cs typeface="Calibri" panose="020F0502020204030204" pitchFamily="34" charset="0"/>
                        </a:rPr>
                        <a:t>45.9%</a:t>
                      </a:r>
                    </a:p>
                  </a:txBody>
                  <a:tcPr/>
                </a:tc>
                <a:tc>
                  <a:txBody>
                    <a:bodyPr/>
                    <a:lstStyle/>
                    <a:p>
                      <a:r>
                        <a:rPr lang="en-US" dirty="0">
                          <a:latin typeface="Garamond" panose="02020404030301010803" pitchFamily="18" charset="0"/>
                          <a:cs typeface="Calibri" panose="020F0502020204030204" pitchFamily="34" charset="0"/>
                        </a:rPr>
                        <a:t>47.4%</a:t>
                      </a:r>
                    </a:p>
                  </a:txBody>
                  <a:tcPr/>
                </a:tc>
                <a:tc>
                  <a:txBody>
                    <a:bodyPr/>
                    <a:lstStyle/>
                    <a:p>
                      <a:r>
                        <a:rPr lang="en-US" dirty="0">
                          <a:latin typeface="Garamond" panose="02020404030301010803" pitchFamily="18" charset="0"/>
                          <a:cs typeface="Calibri" panose="020F0502020204030204" pitchFamily="34" charset="0"/>
                        </a:rPr>
                        <a:t>Not suited for bi- and tri-grams</a:t>
                      </a:r>
                    </a:p>
                  </a:txBody>
                  <a:tcPr/>
                </a:tc>
                <a:extLst>
                  <a:ext uri="{0D108BD9-81ED-4DB2-BD59-A6C34878D82A}">
                    <a16:rowId xmlns:a16="http://schemas.microsoft.com/office/drawing/2014/main" val="255882074"/>
                  </a:ext>
                </a:extLst>
              </a:tr>
              <a:tr h="590348">
                <a:tc>
                  <a:txBody>
                    <a:bodyPr/>
                    <a:lstStyle/>
                    <a:p>
                      <a:r>
                        <a:rPr lang="en-US" dirty="0">
                          <a:latin typeface="Garamond" panose="02020404030301010803" pitchFamily="18" charset="0"/>
                          <a:cs typeface="Calibri" panose="020F0502020204030204" pitchFamily="34" charset="0"/>
                        </a:rPr>
                        <a:t>BiLSTM-CRF</a:t>
                      </a:r>
                    </a:p>
                  </a:txBody>
                  <a:tcPr/>
                </a:tc>
                <a:tc>
                  <a:txBody>
                    <a:bodyPr/>
                    <a:lstStyle/>
                    <a:p>
                      <a:r>
                        <a:rPr lang="en-US" dirty="0">
                          <a:latin typeface="Garamond" panose="02020404030301010803" pitchFamily="18" charset="0"/>
                          <a:cs typeface="Calibri" panose="020F0502020204030204" pitchFamily="34" charset="0"/>
                        </a:rPr>
                        <a:t>57.6%</a:t>
                      </a:r>
                    </a:p>
                  </a:txBody>
                  <a:tcPr/>
                </a:tc>
                <a:tc>
                  <a:txBody>
                    <a:bodyPr/>
                    <a:lstStyle/>
                    <a:p>
                      <a:r>
                        <a:rPr lang="en-US" dirty="0">
                          <a:latin typeface="Garamond" panose="02020404030301010803" pitchFamily="18" charset="0"/>
                          <a:cs typeface="Calibri" panose="020F0502020204030204" pitchFamily="34" charset="0"/>
                        </a:rPr>
                        <a:t>65.4%</a:t>
                      </a:r>
                    </a:p>
                  </a:txBody>
                  <a:tcPr/>
                </a:tc>
                <a:tc>
                  <a:txBody>
                    <a:bodyPr/>
                    <a:lstStyle/>
                    <a:p>
                      <a:r>
                        <a:rPr lang="en-US" dirty="0">
                          <a:latin typeface="Garamond" panose="02020404030301010803" pitchFamily="18" charset="0"/>
                          <a:cs typeface="Calibri" panose="020F0502020204030204" pitchFamily="34" charset="0"/>
                        </a:rPr>
                        <a:t>51.5%</a:t>
                      </a:r>
                    </a:p>
                  </a:txBody>
                  <a:tcPr/>
                </a:tc>
                <a:tc>
                  <a:txBody>
                    <a:bodyPr/>
                    <a:lstStyle/>
                    <a:p>
                      <a:r>
                        <a:rPr lang="en-US" dirty="0">
                          <a:latin typeface="Garamond" panose="02020404030301010803" pitchFamily="18" charset="0"/>
                          <a:cs typeface="Calibri" panose="020F0502020204030204" pitchFamily="34" charset="0"/>
                        </a:rPr>
                        <a:t>Non-feature</a:t>
                      </a:r>
                      <a:r>
                        <a:rPr lang="en-US" baseline="0" dirty="0">
                          <a:latin typeface="Garamond" panose="02020404030301010803" pitchFamily="18" charset="0"/>
                          <a:cs typeface="Calibri" panose="020F0502020204030204" pitchFamily="34" charset="0"/>
                        </a:rPr>
                        <a:t> sentences pose challenge </a:t>
                      </a:r>
                      <a:endParaRPr lang="en-US" dirty="0">
                        <a:latin typeface="Garamond" panose="02020404030301010803" pitchFamily="18" charset="0"/>
                        <a:cs typeface="Calibri" panose="020F0502020204030204" pitchFamily="34" charset="0"/>
                      </a:endParaRPr>
                    </a:p>
                  </a:txBody>
                  <a:tcPr/>
                </a:tc>
                <a:extLst>
                  <a:ext uri="{0D108BD9-81ED-4DB2-BD59-A6C34878D82A}">
                    <a16:rowId xmlns:a16="http://schemas.microsoft.com/office/drawing/2014/main" val="3018092823"/>
                  </a:ext>
                </a:extLst>
              </a:tr>
              <a:tr h="915817">
                <a:tc>
                  <a:txBody>
                    <a:bodyPr/>
                    <a:lstStyle/>
                    <a:p>
                      <a:r>
                        <a:rPr lang="en-US" dirty="0">
                          <a:latin typeface="Garamond" panose="02020404030301010803" pitchFamily="18" charset="0"/>
                          <a:cs typeface="Calibri" panose="020F0502020204030204" pitchFamily="34" charset="0"/>
                        </a:rPr>
                        <a:t>Our approach (hierarchical)</a:t>
                      </a:r>
                    </a:p>
                  </a:txBody>
                  <a:tcPr/>
                </a:tc>
                <a:tc>
                  <a:txBody>
                    <a:bodyPr/>
                    <a:lstStyle/>
                    <a:p>
                      <a:r>
                        <a:rPr lang="en-US" dirty="0">
                          <a:latin typeface="Garamond" panose="02020404030301010803" pitchFamily="18" charset="0"/>
                          <a:cs typeface="Calibri" panose="020F0502020204030204" pitchFamily="34" charset="0"/>
                        </a:rPr>
                        <a:t>75.5%</a:t>
                      </a:r>
                    </a:p>
                  </a:txBody>
                  <a:tcPr>
                    <a:solidFill>
                      <a:srgbClr val="92D050"/>
                    </a:solidFill>
                  </a:tcPr>
                </a:tc>
                <a:tc>
                  <a:txBody>
                    <a:bodyPr/>
                    <a:lstStyle/>
                    <a:p>
                      <a:r>
                        <a:rPr lang="en-US" dirty="0">
                          <a:latin typeface="Garamond" panose="02020404030301010803" pitchFamily="18" charset="0"/>
                          <a:cs typeface="Calibri" panose="020F0502020204030204" pitchFamily="34" charset="0"/>
                        </a:rPr>
                        <a:t>70.5%</a:t>
                      </a:r>
                    </a:p>
                  </a:txBody>
                  <a:tcPr>
                    <a:solidFill>
                      <a:srgbClr val="92D050"/>
                    </a:solidFill>
                  </a:tcPr>
                </a:tc>
                <a:tc>
                  <a:txBody>
                    <a:bodyPr/>
                    <a:lstStyle/>
                    <a:p>
                      <a:r>
                        <a:rPr lang="en-US" dirty="0">
                          <a:latin typeface="Garamond" panose="02020404030301010803" pitchFamily="18" charset="0"/>
                          <a:cs typeface="Calibri" panose="020F0502020204030204" pitchFamily="34" charset="0"/>
                        </a:rPr>
                        <a:t>81.3%</a:t>
                      </a:r>
                    </a:p>
                  </a:txBody>
                  <a:tcPr>
                    <a:solidFill>
                      <a:srgbClr val="92D050"/>
                    </a:solidFill>
                  </a:tcPr>
                </a:tc>
                <a:tc>
                  <a:txBody>
                    <a:bodyPr/>
                    <a:lstStyle/>
                    <a:p>
                      <a:r>
                        <a:rPr lang="en-US" dirty="0">
                          <a:latin typeface="Garamond" panose="02020404030301010803" pitchFamily="18" charset="0"/>
                          <a:cs typeface="Calibri" panose="020F0502020204030204" pitchFamily="34" charset="0"/>
                        </a:rPr>
                        <a:t>Works well with our noisy &amp; sparse data</a:t>
                      </a:r>
                    </a:p>
                  </a:txBody>
                  <a:tcPr/>
                </a:tc>
                <a:extLst>
                  <a:ext uri="{0D108BD9-81ED-4DB2-BD59-A6C34878D82A}">
                    <a16:rowId xmlns:a16="http://schemas.microsoft.com/office/drawing/2014/main" val="2209918413"/>
                  </a:ext>
                </a:extLst>
              </a:tr>
            </a:tbl>
          </a:graphicData>
        </a:graphic>
      </p:graphicFrame>
      <p:sp>
        <p:nvSpPr>
          <p:cNvPr id="7" name="Title 1"/>
          <p:cNvSpPr txBox="1">
            <a:spLocks/>
          </p:cNvSpPr>
          <p:nvPr/>
        </p:nvSpPr>
        <p:spPr bwMode="auto">
          <a:xfrm>
            <a:off x="202019" y="-76200"/>
            <a:ext cx="772278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lgn="ctr">
              <a:buClrTx/>
              <a:buSzTx/>
              <a:buFontTx/>
              <a:buNone/>
            </a:pPr>
            <a:r>
              <a:rPr lang="en-US" sz="3200" kern="0" dirty="0"/>
              <a:t>“Us and Them” </a:t>
            </a:r>
          </a:p>
        </p:txBody>
      </p:sp>
      <p:pic>
        <p:nvPicPr>
          <p:cNvPr id="1026" name="Picture 2" descr="Image result for competition clipart fr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5700" y="76200"/>
            <a:ext cx="15621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986663"/>
      </p:ext>
    </p:extLst>
  </p:cSld>
  <p:clrMapOvr>
    <a:masterClrMapping/>
  </p:clrMapOvr>
  <p:transition>
    <p:pull dir="l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98277"/>
            <a:ext cx="8153400" cy="416123"/>
          </a:xfrm>
        </p:spPr>
        <p:txBody>
          <a:bodyPr>
            <a:noAutofit/>
          </a:bodyPr>
          <a:lstStyle/>
          <a:p>
            <a:pPr algn="ctr"/>
            <a:r>
              <a:rPr lang="en-US" sz="2800" dirty="0"/>
              <a:t>Comparing Feature Extraction Results</a:t>
            </a:r>
          </a:p>
        </p:txBody>
      </p:sp>
      <p:sp>
        <p:nvSpPr>
          <p:cNvPr id="3" name="Content Placeholder 2"/>
          <p:cNvSpPr>
            <a:spLocks noGrp="1"/>
          </p:cNvSpPr>
          <p:nvPr>
            <p:ph idx="1"/>
          </p:nvPr>
        </p:nvSpPr>
        <p:spPr>
          <a:xfrm>
            <a:off x="1614488" y="2178844"/>
            <a:ext cx="5915025" cy="2986088"/>
          </a:xfrm>
        </p:spPr>
        <p:txBody>
          <a:bodyPr>
            <a:normAutofit/>
          </a:bodyPr>
          <a:lstStyle/>
          <a:p>
            <a:endParaRPr lang="en-US" dirty="0"/>
          </a:p>
          <a:p>
            <a:pPr lvl="1"/>
            <a:endParaRPr lang="en-US" dirty="0"/>
          </a:p>
          <a:p>
            <a:pPr lvl="1"/>
            <a:endParaRPr lang="en-US" dirty="0"/>
          </a:p>
        </p:txBody>
      </p:sp>
      <p:graphicFrame>
        <p:nvGraphicFramePr>
          <p:cNvPr id="6" name="Table 5"/>
          <p:cNvGraphicFramePr>
            <a:graphicFrameLocks noGrp="1"/>
          </p:cNvGraphicFramePr>
          <p:nvPr/>
        </p:nvGraphicFramePr>
        <p:xfrm>
          <a:off x="76197" y="1006220"/>
          <a:ext cx="8001004" cy="5699380"/>
        </p:xfrm>
        <a:graphic>
          <a:graphicData uri="http://schemas.openxmlformats.org/drawingml/2006/table">
            <a:tbl>
              <a:tblPr firstRow="1" bandRow="1">
                <a:tableStyleId>{5940675A-B579-460E-94D1-54222C63F5DA}</a:tableStyleId>
              </a:tblPr>
              <a:tblGrid>
                <a:gridCol w="982582">
                  <a:extLst>
                    <a:ext uri="{9D8B030D-6E8A-4147-A177-3AD203B41FA5}">
                      <a16:colId xmlns:a16="http://schemas.microsoft.com/office/drawing/2014/main" val="20000"/>
                    </a:ext>
                  </a:extLst>
                </a:gridCol>
                <a:gridCol w="2188989">
                  <a:extLst>
                    <a:ext uri="{9D8B030D-6E8A-4147-A177-3AD203B41FA5}">
                      <a16:colId xmlns:a16="http://schemas.microsoft.com/office/drawing/2014/main" val="20001"/>
                    </a:ext>
                  </a:extLst>
                </a:gridCol>
                <a:gridCol w="1359899">
                  <a:extLst>
                    <a:ext uri="{9D8B030D-6E8A-4147-A177-3AD203B41FA5}">
                      <a16:colId xmlns:a16="http://schemas.microsoft.com/office/drawing/2014/main" val="20002"/>
                    </a:ext>
                  </a:extLst>
                </a:gridCol>
                <a:gridCol w="1451264">
                  <a:extLst>
                    <a:ext uri="{9D8B030D-6E8A-4147-A177-3AD203B41FA5}">
                      <a16:colId xmlns:a16="http://schemas.microsoft.com/office/drawing/2014/main" val="20004"/>
                    </a:ext>
                  </a:extLst>
                </a:gridCol>
                <a:gridCol w="2018270">
                  <a:extLst>
                    <a:ext uri="{9D8B030D-6E8A-4147-A177-3AD203B41FA5}">
                      <a16:colId xmlns:a16="http://schemas.microsoft.com/office/drawing/2014/main" val="20003"/>
                    </a:ext>
                  </a:extLst>
                </a:gridCol>
              </a:tblGrid>
              <a:tr h="334558">
                <a:tc>
                  <a:txBody>
                    <a:bodyPr/>
                    <a:lstStyle/>
                    <a:p>
                      <a:pPr marL="0" marR="0" algn="ctr">
                        <a:spcBef>
                          <a:spcPts val="0"/>
                        </a:spcBef>
                        <a:spcAft>
                          <a:spcPts val="0"/>
                        </a:spcAft>
                      </a:pPr>
                      <a:r>
                        <a:rPr lang="en-US" sz="1400" dirty="0">
                          <a:effectLst/>
                          <a:latin typeface="Garamond" panose="02020404030301010803" pitchFamily="18" charset="0"/>
                        </a:rPr>
                        <a:t>App</a:t>
                      </a:r>
                      <a:endParaRPr lang="en-US" sz="1400" dirty="0">
                        <a:effectLst/>
                        <a:latin typeface="Garamond" panose="02020404030301010803" pitchFamily="18" charset="0"/>
                        <a:ea typeface="Times New Roman" charset="0"/>
                      </a:endParaRPr>
                    </a:p>
                  </a:txBody>
                  <a:tcPr marL="38576" marR="38576" marT="0" marB="0" anchor="ctr"/>
                </a:tc>
                <a:tc>
                  <a:txBody>
                    <a:bodyPr/>
                    <a:lstStyle/>
                    <a:p>
                      <a:pPr marL="0" marR="0" algn="ctr">
                        <a:spcBef>
                          <a:spcPts val="0"/>
                        </a:spcBef>
                        <a:spcAft>
                          <a:spcPts val="0"/>
                        </a:spcAft>
                      </a:pPr>
                      <a:r>
                        <a:rPr lang="en-US" sz="1400" dirty="0">
                          <a:effectLst/>
                          <a:latin typeface="Garamond" panose="02020404030301010803" pitchFamily="18" charset="0"/>
                        </a:rPr>
                        <a:t>Version Release Notes</a:t>
                      </a:r>
                      <a:endParaRPr lang="en-US" sz="1400" dirty="0">
                        <a:effectLst/>
                        <a:latin typeface="Garamond" panose="02020404030301010803" pitchFamily="18" charset="0"/>
                        <a:ea typeface="Times New Roman" charset="0"/>
                      </a:endParaRPr>
                    </a:p>
                  </a:txBody>
                  <a:tcPr marL="38576" marR="38576" marT="0" marB="0" anchor="ctr"/>
                </a:tc>
                <a:tc>
                  <a:txBody>
                    <a:bodyPr/>
                    <a:lstStyle/>
                    <a:p>
                      <a:pPr marL="0" marR="0" algn="ctr">
                        <a:spcBef>
                          <a:spcPts val="0"/>
                        </a:spcBef>
                        <a:spcAft>
                          <a:spcPts val="0"/>
                        </a:spcAft>
                      </a:pPr>
                      <a:r>
                        <a:rPr lang="en-US" sz="1400" dirty="0">
                          <a:effectLst/>
                          <a:latin typeface="Garamond" panose="02020404030301010803" pitchFamily="18" charset="0"/>
                        </a:rPr>
                        <a:t>Actual Features</a:t>
                      </a:r>
                      <a:endParaRPr lang="en-US" sz="1400" dirty="0">
                        <a:effectLst/>
                        <a:latin typeface="Garamond" panose="02020404030301010803" pitchFamily="18" charset="0"/>
                        <a:ea typeface="Times New Roman" charset="0"/>
                      </a:endParaRPr>
                    </a:p>
                  </a:txBody>
                  <a:tcPr marL="38576" marR="38576"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Garamond" panose="02020404030301010803" pitchFamily="18" charset="0"/>
                        </a:rPr>
                        <a:t>Predicted Features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Garamond" panose="02020404030301010803" pitchFamily="18" charset="0"/>
                        </a:rPr>
                        <a:t>(Our</a:t>
                      </a:r>
                      <a:r>
                        <a:rPr lang="en-US" sz="1400" baseline="0" dirty="0">
                          <a:effectLst/>
                          <a:latin typeface="Garamond" panose="02020404030301010803" pitchFamily="18" charset="0"/>
                        </a:rPr>
                        <a:t> Approach)</a:t>
                      </a:r>
                      <a:endParaRPr lang="en-US" sz="1400" dirty="0">
                        <a:effectLst/>
                        <a:latin typeface="Garamond" panose="02020404030301010803" pitchFamily="18" charset="0"/>
                        <a:ea typeface="Times New Roman" charset="0"/>
                      </a:endParaRPr>
                    </a:p>
                  </a:txBody>
                  <a:tcPr marL="38576" marR="38576"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Garamond" panose="02020404030301010803" pitchFamily="18" charset="0"/>
                        </a:rPr>
                        <a:t>Predicted Features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Garamond" panose="02020404030301010803" pitchFamily="18" charset="0"/>
                        </a:rPr>
                        <a:t>(BiLSTM</a:t>
                      </a:r>
                      <a:r>
                        <a:rPr lang="en-US" sz="1400" baseline="0" dirty="0">
                          <a:effectLst/>
                          <a:latin typeface="Garamond" panose="02020404030301010803" pitchFamily="18" charset="0"/>
                        </a:rPr>
                        <a:t>)</a:t>
                      </a:r>
                      <a:endParaRPr lang="en-US" sz="1400" dirty="0">
                        <a:effectLst/>
                        <a:latin typeface="Garamond" panose="02020404030301010803" pitchFamily="18" charset="0"/>
                        <a:ea typeface="Times New Roman" charset="0"/>
                      </a:endParaRPr>
                    </a:p>
                  </a:txBody>
                  <a:tcPr marL="38576" marR="38576" marT="0" marB="0" anchor="b"/>
                </a:tc>
                <a:extLst>
                  <a:ext uri="{0D108BD9-81ED-4DB2-BD59-A6C34878D82A}">
                    <a16:rowId xmlns:a16="http://schemas.microsoft.com/office/drawing/2014/main" val="10000"/>
                  </a:ext>
                </a:extLst>
              </a:tr>
              <a:tr h="2799989">
                <a:tc>
                  <a:txBody>
                    <a:bodyPr/>
                    <a:lstStyle/>
                    <a:p>
                      <a:pPr marL="0" marR="0" algn="ctr">
                        <a:lnSpc>
                          <a:spcPct val="115000"/>
                        </a:lnSpc>
                        <a:spcBef>
                          <a:spcPts val="0"/>
                        </a:spcBef>
                        <a:spcAft>
                          <a:spcPts val="0"/>
                        </a:spcAft>
                      </a:pPr>
                      <a:r>
                        <a:rPr lang="en-US" sz="1400" dirty="0">
                          <a:effectLst/>
                          <a:latin typeface="Garamond" panose="02020404030301010803" pitchFamily="18" charset="0"/>
                          <a:cs typeface="Calibri" panose="020F0502020204030204" pitchFamily="34" charset="0"/>
                        </a:rPr>
                        <a:t>irecorder-pro-audio-recorder</a:t>
                      </a:r>
                    </a:p>
                    <a:p>
                      <a:pPr marL="0" marR="0" algn="ctr">
                        <a:lnSpc>
                          <a:spcPct val="115000"/>
                        </a:lnSpc>
                        <a:spcBef>
                          <a:spcPts val="0"/>
                        </a:spcBef>
                        <a:spcAft>
                          <a:spcPts val="0"/>
                        </a:spcAft>
                      </a:pPr>
                      <a:r>
                        <a:rPr lang="en-US" sz="1400" dirty="0">
                          <a:effectLst/>
                          <a:latin typeface="Garamond" panose="02020404030301010803" pitchFamily="18" charset="0"/>
                          <a:cs typeface="Calibri" panose="020F0502020204030204" pitchFamily="34" charset="0"/>
                        </a:rPr>
                        <a:t>(version: 3.1)</a:t>
                      </a:r>
                      <a:endParaRPr lang="en-US" sz="1400" dirty="0">
                        <a:effectLst/>
                        <a:latin typeface="Garamond" panose="02020404030301010803" pitchFamily="18" charset="0"/>
                        <a:ea typeface="Times New Roman" charset="0"/>
                        <a:cs typeface="Calibri" panose="020F0502020204030204" pitchFamily="34" charset="0"/>
                      </a:endParaRPr>
                    </a:p>
                  </a:txBody>
                  <a:tcPr marL="35719" marR="35719" marT="35719" marB="35719"/>
                </a:tc>
                <a:tc>
                  <a:txBody>
                    <a:bodyPr/>
                    <a:lstStyle/>
                    <a:p>
                      <a:pPr marL="0" marR="0" algn="just">
                        <a:lnSpc>
                          <a:spcPct val="115000"/>
                        </a:lnSpc>
                        <a:spcBef>
                          <a:spcPts val="0"/>
                        </a:spcBef>
                        <a:spcAft>
                          <a:spcPts val="0"/>
                        </a:spcAft>
                      </a:pPr>
                      <a:r>
                        <a:rPr lang="en-US" sz="1400" dirty="0">
                          <a:effectLst/>
                          <a:latin typeface="Garamond" panose="02020404030301010803" pitchFamily="18" charset="0"/>
                          <a:cs typeface="Calibri" panose="020F0502020204030204" pitchFamily="34" charset="0"/>
                        </a:rPr>
                        <a:t>- Greatly improved Voice Over support for visually impaired users. - Retina display support for iPhone  &amp;  iPad - User interface improvements. Added a recording signal meter  - Support for system and remote - Control of media playback and recording such as on lock screen,  and system media controls. </a:t>
                      </a:r>
                      <a:endParaRPr lang="en-US" sz="1400" dirty="0">
                        <a:solidFill>
                          <a:schemeClr val="tx1"/>
                        </a:solidFill>
                        <a:effectLst/>
                        <a:latin typeface="Garamond" panose="02020404030301010803" pitchFamily="18" charset="0"/>
                        <a:ea typeface="Times New Roman" charset="0"/>
                        <a:cs typeface="Calibri" panose="020F0502020204030204" pitchFamily="34" charset="0"/>
                      </a:endParaRPr>
                    </a:p>
                  </a:txBody>
                  <a:tcPr marL="35719" marR="35719" marT="35719" marB="35719"/>
                </a:tc>
                <a:tc>
                  <a:txBody>
                    <a:bodyPr/>
                    <a:lstStyle/>
                    <a:p>
                      <a:pPr marL="0" marR="0" algn="just">
                        <a:lnSpc>
                          <a:spcPct val="115000"/>
                        </a:lnSpc>
                        <a:spcBef>
                          <a:spcPts val="0"/>
                        </a:spcBef>
                        <a:spcAft>
                          <a:spcPts val="0"/>
                        </a:spcAft>
                      </a:pPr>
                      <a:r>
                        <a:rPr lang="en-US" sz="1400" kern="1200" dirty="0">
                          <a:effectLst/>
                          <a:latin typeface="Garamond" panose="02020404030301010803" pitchFamily="18" charset="0"/>
                          <a:cs typeface="Calibri" panose="020F0502020204030204" pitchFamily="34" charset="0"/>
                        </a:rPr>
                        <a:t>(‘voice over support’, 'retina display', 'user interface', 'recording signal meter', 'media playback', ‘recording’, ‘lock screen’, 'media controls')</a:t>
                      </a:r>
                      <a:r>
                        <a:rPr lang="en-US" sz="1400" dirty="0">
                          <a:effectLst/>
                          <a:latin typeface="Garamond" panose="02020404030301010803" pitchFamily="18" charset="0"/>
                          <a:cs typeface="Calibri" panose="020F0502020204030204" pitchFamily="34" charset="0"/>
                        </a:rPr>
                        <a:t> </a:t>
                      </a:r>
                      <a:endParaRPr lang="en-US" sz="1400" dirty="0">
                        <a:effectLst/>
                        <a:latin typeface="Garamond" panose="02020404030301010803" pitchFamily="18" charset="0"/>
                        <a:ea typeface="Georgia" charset="0"/>
                        <a:cs typeface="Calibri" panose="020F0502020204030204" pitchFamily="34" charset="0"/>
                      </a:endParaRPr>
                    </a:p>
                  </a:txBody>
                  <a:tcPr marL="35719" marR="35719" marT="35719" marB="35719"/>
                </a:tc>
                <a:tc>
                  <a:txBody>
                    <a:bodyPr/>
                    <a:lstStyle/>
                    <a:p>
                      <a:pPr marL="0" marR="0" algn="just">
                        <a:lnSpc>
                          <a:spcPct val="115000"/>
                        </a:lnSpc>
                        <a:spcBef>
                          <a:spcPts val="0"/>
                        </a:spcBef>
                        <a:spcAft>
                          <a:spcPts val="0"/>
                        </a:spcAft>
                      </a:pPr>
                      <a:r>
                        <a:rPr lang="en-US" sz="1400" kern="1200" dirty="0">
                          <a:effectLst/>
                          <a:latin typeface="Garamond" panose="02020404030301010803" pitchFamily="18" charset="0"/>
                          <a:cs typeface="Calibri" panose="020F0502020204030204" pitchFamily="34" charset="0"/>
                        </a:rPr>
                        <a:t>(</a:t>
                      </a:r>
                      <a:r>
                        <a:rPr lang="en-US" sz="1400" kern="1200" dirty="0">
                          <a:solidFill>
                            <a:schemeClr val="accent6">
                              <a:lumMod val="75000"/>
                            </a:schemeClr>
                          </a:solidFill>
                          <a:effectLst/>
                          <a:latin typeface="Garamond" panose="02020404030301010803" pitchFamily="18" charset="0"/>
                          <a:cs typeface="Calibri" panose="020F0502020204030204" pitchFamily="34" charset="0"/>
                        </a:rPr>
                        <a:t>‘voice over support’</a:t>
                      </a:r>
                      <a:r>
                        <a:rPr lang="en-US" sz="1400" kern="1200" dirty="0">
                          <a:solidFill>
                            <a:srgbClr val="92D050"/>
                          </a:solidFill>
                          <a:effectLst/>
                          <a:latin typeface="Garamond" panose="02020404030301010803" pitchFamily="18" charset="0"/>
                          <a:cs typeface="Calibri" panose="020F0502020204030204" pitchFamily="34" charset="0"/>
                        </a:rPr>
                        <a:t>, </a:t>
                      </a:r>
                      <a:r>
                        <a:rPr lang="en-US" sz="1400" kern="1200" dirty="0">
                          <a:effectLst/>
                          <a:latin typeface="Garamond" panose="02020404030301010803" pitchFamily="18" charset="0"/>
                          <a:cs typeface="Calibri" panose="020F0502020204030204" pitchFamily="34" charset="0"/>
                        </a:rPr>
                        <a:t>‘</a:t>
                      </a:r>
                      <a:r>
                        <a:rPr lang="en-US" sz="1400" kern="1200" dirty="0">
                          <a:solidFill>
                            <a:srgbClr val="FF0000"/>
                          </a:solidFill>
                          <a:effectLst/>
                          <a:latin typeface="Garamond" panose="02020404030301010803" pitchFamily="18" charset="0"/>
                          <a:cs typeface="Calibri" panose="020F0502020204030204" pitchFamily="34" charset="0"/>
                        </a:rPr>
                        <a:t>visually impaired users</a:t>
                      </a:r>
                      <a:r>
                        <a:rPr lang="en-US" sz="1400" kern="1200" dirty="0">
                          <a:effectLst/>
                          <a:latin typeface="Garamond" panose="02020404030301010803" pitchFamily="18" charset="0"/>
                          <a:cs typeface="Calibri" panose="020F0502020204030204" pitchFamily="34" charset="0"/>
                        </a:rPr>
                        <a:t>’, </a:t>
                      </a:r>
                      <a:r>
                        <a:rPr lang="en-US" sz="1400" kern="1200" dirty="0">
                          <a:solidFill>
                            <a:schemeClr val="accent6">
                              <a:lumMod val="75000"/>
                            </a:schemeClr>
                          </a:solidFill>
                          <a:effectLst/>
                          <a:latin typeface="Garamond" panose="02020404030301010803" pitchFamily="18" charset="0"/>
                          <a:cs typeface="Calibri" panose="020F0502020204030204" pitchFamily="34" charset="0"/>
                        </a:rPr>
                        <a:t>'retina display'</a:t>
                      </a:r>
                      <a:r>
                        <a:rPr lang="en-US" sz="1400" kern="1200" dirty="0">
                          <a:effectLst/>
                          <a:latin typeface="Garamond" panose="02020404030301010803" pitchFamily="18" charset="0"/>
                          <a:cs typeface="Calibri" panose="020F0502020204030204" pitchFamily="34" charset="0"/>
                        </a:rPr>
                        <a:t>, </a:t>
                      </a:r>
                      <a:r>
                        <a:rPr lang="en-US" sz="1400" kern="1200" dirty="0">
                          <a:solidFill>
                            <a:schemeClr val="accent6">
                              <a:lumMod val="75000"/>
                            </a:schemeClr>
                          </a:solidFill>
                          <a:effectLst/>
                          <a:latin typeface="Garamond" panose="02020404030301010803" pitchFamily="18" charset="0"/>
                          <a:cs typeface="Calibri" panose="020F0502020204030204" pitchFamily="34" charset="0"/>
                        </a:rPr>
                        <a:t>'user interface'</a:t>
                      </a:r>
                      <a:r>
                        <a:rPr lang="en-US" sz="1400" kern="1200" dirty="0">
                          <a:solidFill>
                            <a:srgbClr val="92D050"/>
                          </a:solidFill>
                          <a:effectLst/>
                          <a:latin typeface="Garamond" panose="02020404030301010803" pitchFamily="18" charset="0"/>
                          <a:cs typeface="Calibri" panose="020F0502020204030204" pitchFamily="34" charset="0"/>
                        </a:rPr>
                        <a:t>, </a:t>
                      </a:r>
                      <a:r>
                        <a:rPr lang="en-US" sz="1400" kern="1200" dirty="0">
                          <a:solidFill>
                            <a:schemeClr val="accent6">
                              <a:lumMod val="75000"/>
                            </a:schemeClr>
                          </a:solidFill>
                          <a:effectLst/>
                          <a:latin typeface="Garamond" panose="02020404030301010803" pitchFamily="18" charset="0"/>
                          <a:cs typeface="Calibri" panose="020F0502020204030204" pitchFamily="34" charset="0"/>
                        </a:rPr>
                        <a:t>'recording signal meter'</a:t>
                      </a:r>
                      <a:r>
                        <a:rPr lang="en-US" sz="1400" kern="1200" dirty="0">
                          <a:effectLst/>
                          <a:latin typeface="Garamond" panose="02020404030301010803" pitchFamily="18" charset="0"/>
                          <a:cs typeface="Calibri" panose="020F0502020204030204" pitchFamily="34" charset="0"/>
                        </a:rPr>
                        <a:t>, </a:t>
                      </a:r>
                      <a:r>
                        <a:rPr lang="en-US" sz="1400" kern="1200" dirty="0">
                          <a:solidFill>
                            <a:schemeClr val="accent6">
                              <a:lumMod val="75000"/>
                            </a:schemeClr>
                          </a:solidFill>
                          <a:effectLst/>
                          <a:latin typeface="Garamond" panose="02020404030301010803" pitchFamily="18" charset="0"/>
                          <a:cs typeface="Calibri" panose="020F0502020204030204" pitchFamily="34" charset="0"/>
                        </a:rPr>
                        <a:t>'media playback'</a:t>
                      </a:r>
                      <a:r>
                        <a:rPr lang="en-US" sz="1400" kern="1200" dirty="0">
                          <a:effectLst/>
                          <a:latin typeface="Garamond" panose="02020404030301010803" pitchFamily="18" charset="0"/>
                          <a:cs typeface="Calibri" panose="020F0502020204030204" pitchFamily="34" charset="0"/>
                        </a:rPr>
                        <a:t>, </a:t>
                      </a:r>
                      <a:r>
                        <a:rPr lang="en-US" sz="1400" kern="1200" dirty="0">
                          <a:solidFill>
                            <a:schemeClr val="accent6">
                              <a:lumMod val="75000"/>
                            </a:schemeClr>
                          </a:solidFill>
                          <a:effectLst/>
                          <a:latin typeface="Garamond" panose="02020404030301010803" pitchFamily="18" charset="0"/>
                          <a:cs typeface="Calibri" panose="020F0502020204030204" pitchFamily="34" charset="0"/>
                        </a:rPr>
                        <a:t>'lock screen'</a:t>
                      </a:r>
                      <a:r>
                        <a:rPr lang="en-US" sz="1400" kern="1200" dirty="0">
                          <a:effectLst/>
                          <a:latin typeface="Garamond" panose="02020404030301010803" pitchFamily="18" charset="0"/>
                          <a:cs typeface="Calibri" panose="020F0502020204030204" pitchFamily="34" charset="0"/>
                        </a:rPr>
                        <a:t>, </a:t>
                      </a:r>
                      <a:r>
                        <a:rPr lang="en-US" sz="1400" kern="1200" dirty="0">
                          <a:solidFill>
                            <a:schemeClr val="accent6">
                              <a:lumMod val="75000"/>
                            </a:schemeClr>
                          </a:solidFill>
                          <a:effectLst/>
                          <a:latin typeface="Garamond" panose="02020404030301010803" pitchFamily="18" charset="0"/>
                          <a:cs typeface="Calibri" panose="020F0502020204030204" pitchFamily="34" charset="0"/>
                        </a:rPr>
                        <a:t>'media controls'</a:t>
                      </a:r>
                      <a:r>
                        <a:rPr lang="en-US" sz="1400" kern="1200" dirty="0">
                          <a:effectLst/>
                          <a:latin typeface="Garamond" panose="02020404030301010803" pitchFamily="18" charset="0"/>
                          <a:cs typeface="Calibri" panose="020F0502020204030204" pitchFamily="34" charset="0"/>
                        </a:rPr>
                        <a:t>)</a:t>
                      </a:r>
                      <a:r>
                        <a:rPr lang="en-US" sz="1400" dirty="0">
                          <a:effectLst/>
                          <a:latin typeface="Garamond" panose="02020404030301010803" pitchFamily="18" charset="0"/>
                          <a:cs typeface="Calibri" panose="020F0502020204030204" pitchFamily="34" charset="0"/>
                        </a:rPr>
                        <a:t> </a:t>
                      </a:r>
                      <a:endParaRPr lang="en-US" sz="1400" dirty="0">
                        <a:effectLst/>
                        <a:latin typeface="Garamond" panose="02020404030301010803" pitchFamily="18" charset="0"/>
                        <a:ea typeface="Georgia" charset="0"/>
                        <a:cs typeface="Calibri" panose="020F0502020204030204" pitchFamily="34" charset="0"/>
                      </a:endParaRPr>
                    </a:p>
                  </a:txBody>
                  <a:tcPr marL="35719" marR="35719" marT="35719" marB="3571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effectLst/>
                          <a:latin typeface="Garamond" panose="02020404030301010803" pitchFamily="18" charset="0"/>
                          <a:cs typeface="Calibri" panose="020F0502020204030204" pitchFamily="34" charset="0"/>
                        </a:rPr>
                        <a:t>(‘</a:t>
                      </a:r>
                      <a:r>
                        <a:rPr lang="en-US" sz="1400" kern="1200" dirty="0">
                          <a:solidFill>
                            <a:srgbClr val="FF0000"/>
                          </a:solidFill>
                          <a:effectLst/>
                          <a:latin typeface="Garamond" panose="02020404030301010803" pitchFamily="18" charset="0"/>
                          <a:cs typeface="Calibri" panose="020F0502020204030204" pitchFamily="34" charset="0"/>
                        </a:rPr>
                        <a:t>support</a:t>
                      </a:r>
                      <a:r>
                        <a:rPr lang="en-US" sz="1400" kern="1200" dirty="0">
                          <a:effectLst/>
                          <a:latin typeface="Garamond" panose="02020404030301010803" pitchFamily="18" charset="0"/>
                          <a:cs typeface="Calibri" panose="020F0502020204030204" pitchFamily="34" charset="0"/>
                        </a:rPr>
                        <a:t>’, ‘</a:t>
                      </a:r>
                      <a:r>
                        <a:rPr lang="en-US" sz="1400" kern="1200" dirty="0">
                          <a:solidFill>
                            <a:srgbClr val="FF0000"/>
                          </a:solidFill>
                          <a:effectLst/>
                          <a:latin typeface="Garamond" panose="02020404030301010803" pitchFamily="18" charset="0"/>
                          <a:cs typeface="Calibri" panose="020F0502020204030204" pitchFamily="34" charset="0"/>
                        </a:rPr>
                        <a:t>users</a:t>
                      </a:r>
                      <a:r>
                        <a:rPr lang="en-US" sz="1400" kern="1200" dirty="0">
                          <a:effectLst/>
                          <a:latin typeface="Garamond" panose="02020404030301010803" pitchFamily="18" charset="0"/>
                          <a:cs typeface="Calibri" panose="020F0502020204030204" pitchFamily="34" charset="0"/>
                        </a:rPr>
                        <a:t>’,  ‘</a:t>
                      </a:r>
                      <a:r>
                        <a:rPr lang="en-US" sz="1400" kern="1200" dirty="0">
                          <a:solidFill>
                            <a:srgbClr val="FF0000"/>
                          </a:solidFill>
                          <a:effectLst/>
                          <a:latin typeface="Garamond" panose="02020404030301010803" pitchFamily="18" charset="0"/>
                          <a:cs typeface="Calibri" panose="020F0502020204030204" pitchFamily="34" charset="0"/>
                        </a:rPr>
                        <a:t>display</a:t>
                      </a:r>
                      <a:r>
                        <a:rPr lang="en-US" sz="1400" kern="1200" dirty="0">
                          <a:effectLst/>
                          <a:latin typeface="Garamond" panose="02020404030301010803" pitchFamily="18" charset="0"/>
                          <a:cs typeface="Calibri" panose="020F0502020204030204" pitchFamily="34" charset="0"/>
                        </a:rPr>
                        <a:t>', ’</a:t>
                      </a:r>
                      <a:r>
                        <a:rPr lang="en-US" sz="1400" kern="1200" dirty="0">
                          <a:solidFill>
                            <a:srgbClr val="FF0000"/>
                          </a:solidFill>
                          <a:effectLst/>
                          <a:latin typeface="Garamond" panose="02020404030301010803" pitchFamily="18" charset="0"/>
                          <a:cs typeface="Calibri" panose="020F0502020204030204" pitchFamily="34" charset="0"/>
                        </a:rPr>
                        <a:t>support</a:t>
                      </a:r>
                      <a:r>
                        <a:rPr lang="en-US" sz="1400" kern="1200" dirty="0">
                          <a:effectLst/>
                          <a:latin typeface="Garamond" panose="02020404030301010803" pitchFamily="18" charset="0"/>
                          <a:cs typeface="Calibri" panose="020F0502020204030204" pitchFamily="34" charset="0"/>
                        </a:rPr>
                        <a:t>’ ‘</a:t>
                      </a:r>
                      <a:r>
                        <a:rPr lang="en-US" sz="1400" kern="1200" dirty="0">
                          <a:solidFill>
                            <a:srgbClr val="FF0000"/>
                          </a:solidFill>
                          <a:effectLst/>
                          <a:latin typeface="Garamond" panose="02020404030301010803" pitchFamily="18" charset="0"/>
                          <a:cs typeface="Calibri" panose="020F0502020204030204" pitchFamily="34" charset="0"/>
                        </a:rPr>
                        <a:t>interface</a:t>
                      </a:r>
                      <a:r>
                        <a:rPr lang="en-US" sz="1400" kern="1200" dirty="0">
                          <a:effectLst/>
                          <a:latin typeface="Garamond" panose="02020404030301010803" pitchFamily="18" charset="0"/>
                          <a:cs typeface="Calibri" panose="020F0502020204030204" pitchFamily="34" charset="0"/>
                        </a:rPr>
                        <a:t>',  ‘</a:t>
                      </a:r>
                      <a:r>
                        <a:rPr lang="en-US" sz="1400" kern="1200" dirty="0">
                          <a:solidFill>
                            <a:srgbClr val="FF0000"/>
                          </a:solidFill>
                          <a:effectLst/>
                          <a:latin typeface="Garamond" panose="02020404030301010803" pitchFamily="18" charset="0"/>
                          <a:cs typeface="Calibri" panose="020F0502020204030204" pitchFamily="34" charset="0"/>
                        </a:rPr>
                        <a:t>signal</a:t>
                      </a:r>
                      <a:r>
                        <a:rPr lang="en-US" sz="1400" kern="1200" dirty="0">
                          <a:effectLst/>
                          <a:latin typeface="Garamond" panose="02020404030301010803" pitchFamily="18" charset="0"/>
                          <a:cs typeface="Calibri" panose="020F0502020204030204" pitchFamily="34" charset="0"/>
                        </a:rPr>
                        <a:t>’, '</a:t>
                      </a:r>
                      <a:r>
                        <a:rPr lang="en-US" sz="1400" kern="1200" dirty="0">
                          <a:solidFill>
                            <a:srgbClr val="FF0000"/>
                          </a:solidFill>
                          <a:effectLst/>
                          <a:latin typeface="Garamond" panose="02020404030301010803" pitchFamily="18" charset="0"/>
                          <a:cs typeface="Calibri" panose="020F0502020204030204" pitchFamily="34" charset="0"/>
                        </a:rPr>
                        <a:t>media</a:t>
                      </a:r>
                      <a:r>
                        <a:rPr lang="en-US" sz="1400" kern="1200" dirty="0">
                          <a:effectLst/>
                          <a:latin typeface="Garamond" panose="02020404030301010803" pitchFamily="18" charset="0"/>
                          <a:cs typeface="Calibri" panose="020F0502020204030204" pitchFamily="34" charset="0"/>
                        </a:rPr>
                        <a:t>’, ‘</a:t>
                      </a:r>
                      <a:r>
                        <a:rPr lang="en-US" sz="1400" kern="1200" dirty="0">
                          <a:solidFill>
                            <a:srgbClr val="FF0000"/>
                          </a:solidFill>
                          <a:effectLst/>
                          <a:latin typeface="Garamond" panose="02020404030301010803" pitchFamily="18" charset="0"/>
                          <a:cs typeface="Calibri" panose="020F0502020204030204" pitchFamily="34" charset="0"/>
                        </a:rPr>
                        <a:t>playback</a:t>
                      </a:r>
                      <a:r>
                        <a:rPr lang="en-US" sz="1400" kern="1200" dirty="0">
                          <a:effectLst/>
                          <a:latin typeface="Garamond" panose="02020404030301010803" pitchFamily="18" charset="0"/>
                          <a:cs typeface="Calibri" panose="020F0502020204030204" pitchFamily="34" charset="0"/>
                        </a:rPr>
                        <a:t>', </a:t>
                      </a:r>
                      <a:r>
                        <a:rPr lang="en-US" sz="1400" kern="1200" dirty="0">
                          <a:solidFill>
                            <a:schemeClr val="accent6">
                              <a:lumMod val="75000"/>
                            </a:schemeClr>
                          </a:solidFill>
                          <a:effectLst/>
                          <a:latin typeface="Garamond" panose="02020404030301010803" pitchFamily="18" charset="0"/>
                          <a:cs typeface="Calibri" panose="020F0502020204030204" pitchFamily="34" charset="0"/>
                        </a:rPr>
                        <a:t>‘</a:t>
                      </a:r>
                      <a:r>
                        <a:rPr lang="en-US" sz="1400" kern="1200" dirty="0">
                          <a:solidFill>
                            <a:schemeClr val="accent6"/>
                          </a:solidFill>
                          <a:effectLst/>
                          <a:latin typeface="Garamond" panose="02020404030301010803" pitchFamily="18" charset="0"/>
                          <a:cs typeface="Calibri" panose="020F0502020204030204" pitchFamily="34" charset="0"/>
                        </a:rPr>
                        <a:t>recording</a:t>
                      </a:r>
                      <a:r>
                        <a:rPr lang="en-US" sz="1400" kern="1200" dirty="0">
                          <a:solidFill>
                            <a:schemeClr val="accent6">
                              <a:lumMod val="75000"/>
                            </a:schemeClr>
                          </a:solidFill>
                          <a:effectLst/>
                          <a:latin typeface="Garamond" panose="02020404030301010803" pitchFamily="18" charset="0"/>
                          <a:cs typeface="Calibri" panose="020F0502020204030204" pitchFamily="34" charset="0"/>
                        </a:rPr>
                        <a:t>’</a:t>
                      </a:r>
                      <a:r>
                        <a:rPr lang="en-US" sz="1400" kern="1200" dirty="0">
                          <a:solidFill>
                            <a:srgbClr val="92D050"/>
                          </a:solidFill>
                          <a:effectLst/>
                          <a:latin typeface="Garamond" panose="02020404030301010803" pitchFamily="18" charset="0"/>
                          <a:cs typeface="Calibri" panose="020F0502020204030204" pitchFamily="34" charset="0"/>
                        </a:rPr>
                        <a:t>, </a:t>
                      </a:r>
                      <a:r>
                        <a:rPr lang="en-US" sz="1400" kern="1200" dirty="0">
                          <a:effectLst/>
                          <a:latin typeface="Garamond" panose="02020404030301010803" pitchFamily="18" charset="0"/>
                          <a:cs typeface="Calibri" panose="020F0502020204030204" pitchFamily="34" charset="0"/>
                        </a:rPr>
                        <a:t>'</a:t>
                      </a:r>
                      <a:r>
                        <a:rPr lang="en-US" sz="1400" kern="1200" dirty="0">
                          <a:solidFill>
                            <a:srgbClr val="FF0000"/>
                          </a:solidFill>
                          <a:effectLst/>
                          <a:latin typeface="Garamond" panose="02020404030301010803" pitchFamily="18" charset="0"/>
                          <a:cs typeface="Calibri" panose="020F0502020204030204" pitchFamily="34" charset="0"/>
                        </a:rPr>
                        <a:t>screen</a:t>
                      </a:r>
                      <a:r>
                        <a:rPr lang="en-US" sz="1400" kern="1200" dirty="0">
                          <a:effectLst/>
                          <a:latin typeface="Garamond" panose="02020404030301010803" pitchFamily="18" charset="0"/>
                          <a:cs typeface="Calibri" panose="020F0502020204030204" pitchFamily="34" charset="0"/>
                        </a:rPr>
                        <a:t>', '</a:t>
                      </a:r>
                      <a:r>
                        <a:rPr lang="en-US" sz="1400" kern="1200" dirty="0">
                          <a:solidFill>
                            <a:srgbClr val="FF0000"/>
                          </a:solidFill>
                          <a:effectLst/>
                          <a:latin typeface="Garamond" panose="02020404030301010803" pitchFamily="18" charset="0"/>
                          <a:cs typeface="Calibri" panose="020F0502020204030204" pitchFamily="34" charset="0"/>
                        </a:rPr>
                        <a:t>media</a:t>
                      </a:r>
                      <a:r>
                        <a:rPr lang="en-US" sz="1400" kern="1200" dirty="0">
                          <a:effectLst/>
                          <a:latin typeface="Garamond" panose="02020404030301010803" pitchFamily="18" charset="0"/>
                          <a:cs typeface="Calibri" panose="020F0502020204030204" pitchFamily="34" charset="0"/>
                        </a:rPr>
                        <a:t>')</a:t>
                      </a:r>
                      <a:r>
                        <a:rPr lang="en-US" sz="1400" dirty="0">
                          <a:effectLst/>
                          <a:latin typeface="Garamond" panose="02020404030301010803" pitchFamily="18" charset="0"/>
                          <a:cs typeface="Calibri" panose="020F0502020204030204" pitchFamily="34" charset="0"/>
                        </a:rPr>
                        <a:t> </a:t>
                      </a:r>
                    </a:p>
                    <a:p>
                      <a:endParaRPr lang="en-US" sz="1400" dirty="0">
                        <a:latin typeface="Garamond" panose="02020404030301010803" pitchFamily="18" charset="0"/>
                        <a:cs typeface="Calibri" panose="020F0502020204030204" pitchFamily="34" charset="0"/>
                      </a:endParaRPr>
                    </a:p>
                  </a:txBody>
                  <a:tcPr marL="35719" marR="35719" marT="35719" marB="35719"/>
                </a:tc>
                <a:extLst>
                  <a:ext uri="{0D108BD9-81ED-4DB2-BD59-A6C34878D82A}">
                    <a16:rowId xmlns:a16="http://schemas.microsoft.com/office/drawing/2014/main" val="10001"/>
                  </a:ext>
                </a:extLst>
              </a:tr>
              <a:tr h="1818452">
                <a:tc>
                  <a:txBody>
                    <a:bodyPr/>
                    <a:lstStyle/>
                    <a:p>
                      <a:pPr marL="0" marR="0" algn="ctr">
                        <a:lnSpc>
                          <a:spcPct val="115000"/>
                        </a:lnSpc>
                        <a:spcBef>
                          <a:spcPts val="0"/>
                        </a:spcBef>
                        <a:spcAft>
                          <a:spcPts val="0"/>
                        </a:spcAft>
                      </a:pPr>
                      <a:r>
                        <a:rPr lang="en-US" sz="1400" dirty="0">
                          <a:effectLst/>
                          <a:latin typeface="Garamond" panose="02020404030301010803" pitchFamily="18" charset="0"/>
                          <a:cs typeface="Calibri" panose="020F0502020204030204" pitchFamily="34" charset="0"/>
                        </a:rPr>
                        <a:t>Yammer</a:t>
                      </a:r>
                    </a:p>
                    <a:p>
                      <a:pPr marL="0" marR="0" algn="ctr">
                        <a:lnSpc>
                          <a:spcPct val="115000"/>
                        </a:lnSpc>
                        <a:spcBef>
                          <a:spcPts val="0"/>
                        </a:spcBef>
                        <a:spcAft>
                          <a:spcPts val="0"/>
                        </a:spcAft>
                      </a:pPr>
                      <a:r>
                        <a:rPr lang="en-US" sz="1400" dirty="0">
                          <a:effectLst/>
                          <a:latin typeface="Garamond" panose="02020404030301010803" pitchFamily="18" charset="0"/>
                          <a:cs typeface="Calibri" panose="020F0502020204030204" pitchFamily="34" charset="0"/>
                        </a:rPr>
                        <a:t>(Version: 6.5.14)</a:t>
                      </a:r>
                      <a:endParaRPr lang="en-US" sz="1400" dirty="0">
                        <a:effectLst/>
                        <a:latin typeface="Garamond" panose="02020404030301010803" pitchFamily="18" charset="0"/>
                        <a:ea typeface="Times New Roman" charset="0"/>
                        <a:cs typeface="Calibri" panose="020F0502020204030204" pitchFamily="34" charset="0"/>
                      </a:endParaRPr>
                    </a:p>
                  </a:txBody>
                  <a:tcPr marL="35719" marR="35719" marT="35719" marB="35719"/>
                </a:tc>
                <a:tc>
                  <a:txBody>
                    <a:bodyPr/>
                    <a:lstStyle/>
                    <a:p>
                      <a:pPr marL="0" marR="0" algn="just">
                        <a:lnSpc>
                          <a:spcPct val="115000"/>
                        </a:lnSpc>
                        <a:spcBef>
                          <a:spcPts val="0"/>
                        </a:spcBef>
                        <a:spcAft>
                          <a:spcPts val="0"/>
                        </a:spcAft>
                      </a:pPr>
                      <a:r>
                        <a:rPr lang="en-US" sz="1400" dirty="0">
                          <a:effectLst/>
                          <a:latin typeface="Garamond" panose="02020404030301010803" pitchFamily="18" charset="0"/>
                          <a:cs typeface="Calibri" panose="020F0502020204030204" pitchFamily="34" charset="0"/>
                        </a:rPr>
                        <a:t>We are constantly making small fixes and improvements to the app,  and,  as always,  many bugs were crushed during the creation of this release. Thanks for letting us know when things go wrong! Keep up the good work. We know we will.</a:t>
                      </a:r>
                      <a:endParaRPr lang="en-US" sz="1400" dirty="0">
                        <a:effectLst/>
                        <a:latin typeface="Garamond" panose="02020404030301010803" pitchFamily="18" charset="0"/>
                        <a:ea typeface="Times New Roman" charset="0"/>
                        <a:cs typeface="Calibri" panose="020F0502020204030204" pitchFamily="34" charset="0"/>
                      </a:endParaRPr>
                    </a:p>
                  </a:txBody>
                  <a:tcPr marL="35719" marR="35719" marT="35719" marB="35719"/>
                </a:tc>
                <a:tc>
                  <a:txBody>
                    <a:bodyPr/>
                    <a:lstStyle/>
                    <a:p>
                      <a:pPr marL="0" marR="0" algn="ctr">
                        <a:lnSpc>
                          <a:spcPct val="115000"/>
                        </a:lnSpc>
                        <a:spcBef>
                          <a:spcPts val="0"/>
                        </a:spcBef>
                        <a:spcAft>
                          <a:spcPts val="0"/>
                        </a:spcAft>
                      </a:pPr>
                      <a:r>
                        <a:rPr lang="en-US" sz="1050" dirty="0">
                          <a:effectLst/>
                          <a:latin typeface="Garamond" panose="02020404030301010803" pitchFamily="18" charset="0"/>
                          <a:cs typeface="Calibri" panose="020F0502020204030204" pitchFamily="34" charset="0"/>
                        </a:rPr>
                        <a:t> </a:t>
                      </a:r>
                      <a:endParaRPr lang="en-US" sz="1050" dirty="0">
                        <a:effectLst/>
                        <a:latin typeface="Garamond" panose="02020404030301010803" pitchFamily="18" charset="0"/>
                        <a:ea typeface="Times New Roman" charset="0"/>
                        <a:cs typeface="Calibri" panose="020F0502020204030204" pitchFamily="34" charset="0"/>
                      </a:endParaRPr>
                    </a:p>
                  </a:txBody>
                  <a:tcPr marL="35719" marR="35719" marT="35719" marB="35719"/>
                </a:tc>
                <a:tc>
                  <a:txBody>
                    <a:bodyPr/>
                    <a:lstStyle/>
                    <a:p>
                      <a:pPr marL="0" marR="0" algn="ctr">
                        <a:lnSpc>
                          <a:spcPct val="115000"/>
                        </a:lnSpc>
                        <a:spcBef>
                          <a:spcPts val="0"/>
                        </a:spcBef>
                        <a:spcAft>
                          <a:spcPts val="0"/>
                        </a:spcAft>
                      </a:pPr>
                      <a:endParaRPr lang="en-US" sz="1050" dirty="0">
                        <a:effectLst/>
                        <a:latin typeface="Garamond" panose="02020404030301010803" pitchFamily="18" charset="0"/>
                        <a:ea typeface="Times New Roman" charset="0"/>
                        <a:cs typeface="Calibri" panose="020F0502020204030204" pitchFamily="34" charset="0"/>
                      </a:endParaRPr>
                    </a:p>
                  </a:txBody>
                  <a:tcPr marL="35719" marR="35719" marT="35719" marB="35719"/>
                </a:tc>
                <a:tc>
                  <a:txBody>
                    <a:bodyPr/>
                    <a:lstStyle/>
                    <a:p>
                      <a:pPr marL="0" marR="0" algn="ctr">
                        <a:lnSpc>
                          <a:spcPct val="115000"/>
                        </a:lnSpc>
                        <a:spcBef>
                          <a:spcPts val="0"/>
                        </a:spcBef>
                        <a:spcAft>
                          <a:spcPts val="0"/>
                        </a:spcAft>
                      </a:pPr>
                      <a:endParaRPr lang="en-US" sz="1050" dirty="0">
                        <a:effectLst/>
                        <a:latin typeface="Garamond" panose="02020404030301010803" pitchFamily="18" charset="0"/>
                        <a:ea typeface="Times New Roman" charset="0"/>
                        <a:cs typeface="Calibri" panose="020F0502020204030204" pitchFamily="34" charset="0"/>
                      </a:endParaRPr>
                    </a:p>
                  </a:txBody>
                  <a:tcPr marL="35719" marR="35719" marT="35719" marB="35719"/>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37598769"/>
      </p:ext>
    </p:extLst>
  </p:cSld>
  <p:clrMapOvr>
    <a:masterClrMapping/>
  </p:clrMapOvr>
  <p:transition>
    <p:pull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A60030-A4A4-4000-B977-4FBF9E063D4C}"/>
              </a:ext>
            </a:extLst>
          </p:cNvPr>
          <p:cNvSpPr>
            <a:spLocks noGrp="1"/>
          </p:cNvSpPr>
          <p:nvPr>
            <p:ph type="title"/>
          </p:nvPr>
        </p:nvSpPr>
        <p:spPr/>
        <p:txBody>
          <a:bodyPr/>
          <a:lstStyle/>
          <a:p>
            <a:r>
              <a:rPr lang="en-US" sz="3600" dirty="0"/>
              <a:t>One-hot Encoding for a 9-word Vocabulary</a:t>
            </a:r>
          </a:p>
        </p:txBody>
      </p:sp>
      <p:pic>
        <p:nvPicPr>
          <p:cNvPr id="2050" name="Picture 2">
            <a:extLst>
              <a:ext uri="{FF2B5EF4-FFF2-40B4-BE49-F238E27FC236}">
                <a16:creationId xmlns:a16="http://schemas.microsoft.com/office/drawing/2014/main" id="{C9FBF23F-492A-44B6-B627-32BB9F87B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9713"/>
            <a:ext cx="9144000" cy="32908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21FA49-72EF-444D-AE52-B8175CFA026B}"/>
              </a:ext>
            </a:extLst>
          </p:cNvPr>
          <p:cNvSpPr txBox="1"/>
          <p:nvPr/>
        </p:nvSpPr>
        <p:spPr>
          <a:xfrm>
            <a:off x="304800" y="5029200"/>
            <a:ext cx="3472297"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Issues with this approach?</a:t>
            </a:r>
          </a:p>
        </p:txBody>
      </p:sp>
      <p:sp>
        <p:nvSpPr>
          <p:cNvPr id="6" name="TextBox 5">
            <a:extLst>
              <a:ext uri="{FF2B5EF4-FFF2-40B4-BE49-F238E27FC236}">
                <a16:creationId xmlns:a16="http://schemas.microsoft.com/office/drawing/2014/main" id="{3BD1FA4F-E517-473E-9A91-38F9680CA8F3}"/>
              </a:ext>
            </a:extLst>
          </p:cNvPr>
          <p:cNvSpPr txBox="1"/>
          <p:nvPr/>
        </p:nvSpPr>
        <p:spPr>
          <a:xfrm>
            <a:off x="1600200" y="5906869"/>
            <a:ext cx="6248400" cy="261610"/>
          </a:xfrm>
          <a:prstGeom prst="rect">
            <a:avLst/>
          </a:prstGeom>
          <a:noFill/>
        </p:spPr>
        <p:txBody>
          <a:bodyPr wrap="square">
            <a:spAutoFit/>
          </a:bodyPr>
          <a:lstStyle/>
          <a:p>
            <a:r>
              <a:rPr lang="en-US" sz="1100" b="1" u="sng" dirty="0">
                <a:latin typeface="Calibri" panose="020F0502020204030204" pitchFamily="34" charset="0"/>
                <a:hlinkClick r:id="rId3"/>
              </a:rPr>
              <a:t>Source: https://www.shanelynn.ie/get-busy-with-word-embeddings-introduction/</a:t>
            </a:r>
            <a:endParaRPr lang="en-US" sz="1100" b="1" u="sng" dirty="0">
              <a:latin typeface="Calibri" panose="020F0502020204030204" pitchFamily="34" charset="0"/>
            </a:endParaRPr>
          </a:p>
        </p:txBody>
      </p:sp>
    </p:spTree>
    <p:extLst>
      <p:ext uri="{BB962C8B-B14F-4D97-AF65-F5344CB8AC3E}">
        <p14:creationId xmlns:p14="http://schemas.microsoft.com/office/powerpoint/2010/main" val="68312379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9F2A-85B6-445B-96BD-1816E76EBA1B}"/>
              </a:ext>
            </a:extLst>
          </p:cNvPr>
          <p:cNvSpPr>
            <a:spLocks noGrp="1"/>
          </p:cNvSpPr>
          <p:nvPr>
            <p:ph type="title"/>
          </p:nvPr>
        </p:nvSpPr>
        <p:spPr>
          <a:xfrm>
            <a:off x="457200" y="-381000"/>
            <a:ext cx="7543800" cy="1295400"/>
          </a:xfrm>
        </p:spPr>
        <p:txBody>
          <a:bodyPr/>
          <a:lstStyle/>
          <a:p>
            <a:r>
              <a:rPr lang="en-US" sz="2400" dirty="0"/>
              <a:t>Reducing Dimensionality: Custom Embeddings</a:t>
            </a:r>
          </a:p>
        </p:txBody>
      </p:sp>
      <p:graphicFrame>
        <p:nvGraphicFramePr>
          <p:cNvPr id="3" name="Table 3">
            <a:extLst>
              <a:ext uri="{FF2B5EF4-FFF2-40B4-BE49-F238E27FC236}">
                <a16:creationId xmlns:a16="http://schemas.microsoft.com/office/drawing/2014/main" id="{174A4FB9-7E21-46B9-A6E2-7C2CB9760F3D}"/>
              </a:ext>
            </a:extLst>
          </p:cNvPr>
          <p:cNvGraphicFramePr>
            <a:graphicFrameLocks noGrp="1"/>
          </p:cNvGraphicFramePr>
          <p:nvPr/>
        </p:nvGraphicFramePr>
        <p:xfrm>
          <a:off x="4114800" y="1473200"/>
          <a:ext cx="4191000" cy="4008120"/>
        </p:xfrm>
        <a:graphic>
          <a:graphicData uri="http://schemas.openxmlformats.org/drawingml/2006/table">
            <a:tbl>
              <a:tblPr firstRow="1" bandRow="1">
                <a:tableStyleId>{00A15C55-8517-42AA-B614-E9B94910E393}</a:tableStyleId>
              </a:tblPr>
              <a:tblGrid>
                <a:gridCol w="1047750">
                  <a:extLst>
                    <a:ext uri="{9D8B030D-6E8A-4147-A177-3AD203B41FA5}">
                      <a16:colId xmlns:a16="http://schemas.microsoft.com/office/drawing/2014/main" val="1270394807"/>
                    </a:ext>
                  </a:extLst>
                </a:gridCol>
                <a:gridCol w="1047750">
                  <a:extLst>
                    <a:ext uri="{9D8B030D-6E8A-4147-A177-3AD203B41FA5}">
                      <a16:colId xmlns:a16="http://schemas.microsoft.com/office/drawing/2014/main" val="3392144576"/>
                    </a:ext>
                  </a:extLst>
                </a:gridCol>
                <a:gridCol w="1047750">
                  <a:extLst>
                    <a:ext uri="{9D8B030D-6E8A-4147-A177-3AD203B41FA5}">
                      <a16:colId xmlns:a16="http://schemas.microsoft.com/office/drawing/2014/main" val="351989319"/>
                    </a:ext>
                  </a:extLst>
                </a:gridCol>
                <a:gridCol w="1047750">
                  <a:extLst>
                    <a:ext uri="{9D8B030D-6E8A-4147-A177-3AD203B41FA5}">
                      <a16:colId xmlns:a16="http://schemas.microsoft.com/office/drawing/2014/main" val="644913699"/>
                    </a:ext>
                  </a:extLst>
                </a:gridCol>
              </a:tblGrid>
              <a:tr h="370840">
                <a:tc>
                  <a:txBody>
                    <a:bodyPr/>
                    <a:lstStyle/>
                    <a:p>
                      <a:endParaRPr lang="en-US" sz="1600" dirty="0">
                        <a:latin typeface="Garamond" panose="02020404030301010803" pitchFamily="18" charset="0"/>
                      </a:endParaRPr>
                    </a:p>
                  </a:txBody>
                  <a:tcPr/>
                </a:tc>
                <a:tc>
                  <a:txBody>
                    <a:bodyPr/>
                    <a:lstStyle/>
                    <a:p>
                      <a:r>
                        <a:rPr lang="en-US" sz="1600" dirty="0">
                          <a:latin typeface="Garamond" panose="02020404030301010803" pitchFamily="18" charset="0"/>
                        </a:rPr>
                        <a:t>Feminine</a:t>
                      </a:r>
                    </a:p>
                  </a:txBody>
                  <a:tcPr/>
                </a:tc>
                <a:tc>
                  <a:txBody>
                    <a:bodyPr/>
                    <a:lstStyle/>
                    <a:p>
                      <a:r>
                        <a:rPr lang="en-US" sz="1600" dirty="0">
                          <a:latin typeface="Garamond" panose="02020404030301010803" pitchFamily="18" charset="0"/>
                        </a:rPr>
                        <a:t>Youth</a:t>
                      </a:r>
                    </a:p>
                  </a:txBody>
                  <a:tcPr/>
                </a:tc>
                <a:tc>
                  <a:txBody>
                    <a:bodyPr/>
                    <a:lstStyle/>
                    <a:p>
                      <a:r>
                        <a:rPr lang="en-US" sz="1600" dirty="0">
                          <a:latin typeface="Garamond" panose="02020404030301010803" pitchFamily="18" charset="0"/>
                        </a:rPr>
                        <a:t>Royalty</a:t>
                      </a:r>
                    </a:p>
                  </a:txBody>
                  <a:tcPr/>
                </a:tc>
                <a:extLst>
                  <a:ext uri="{0D108BD9-81ED-4DB2-BD59-A6C34878D82A}">
                    <a16:rowId xmlns:a16="http://schemas.microsoft.com/office/drawing/2014/main" val="1142136140"/>
                  </a:ext>
                </a:extLst>
              </a:tr>
              <a:tr h="370840">
                <a:tc>
                  <a:txBody>
                    <a:bodyPr/>
                    <a:lstStyle/>
                    <a:p>
                      <a:r>
                        <a:rPr lang="en-US" sz="1600" dirty="0">
                          <a:latin typeface="Garamond" panose="02020404030301010803" pitchFamily="18" charset="0"/>
                        </a:rPr>
                        <a:t>Man</a:t>
                      </a: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extLst>
                  <a:ext uri="{0D108BD9-81ED-4DB2-BD59-A6C34878D82A}">
                    <a16:rowId xmlns:a16="http://schemas.microsoft.com/office/drawing/2014/main" val="1806934440"/>
                  </a:ext>
                </a:extLst>
              </a:tr>
              <a:tr h="370840">
                <a:tc>
                  <a:txBody>
                    <a:bodyPr/>
                    <a:lstStyle/>
                    <a:p>
                      <a:r>
                        <a:rPr lang="en-US" sz="1600" dirty="0">
                          <a:latin typeface="Garamond" panose="02020404030301010803" pitchFamily="18" charset="0"/>
                        </a:rPr>
                        <a:t>Woman</a:t>
                      </a: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extLst>
                  <a:ext uri="{0D108BD9-81ED-4DB2-BD59-A6C34878D82A}">
                    <a16:rowId xmlns:a16="http://schemas.microsoft.com/office/drawing/2014/main" val="3666194373"/>
                  </a:ext>
                </a:extLst>
              </a:tr>
              <a:tr h="370840">
                <a:tc>
                  <a:txBody>
                    <a:bodyPr/>
                    <a:lstStyle/>
                    <a:p>
                      <a:r>
                        <a:rPr lang="en-US" sz="1600" dirty="0">
                          <a:latin typeface="Garamond" panose="02020404030301010803" pitchFamily="18" charset="0"/>
                        </a:rPr>
                        <a:t>Boy</a:t>
                      </a: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extLst>
                  <a:ext uri="{0D108BD9-81ED-4DB2-BD59-A6C34878D82A}">
                    <a16:rowId xmlns:a16="http://schemas.microsoft.com/office/drawing/2014/main" val="879114113"/>
                  </a:ext>
                </a:extLst>
              </a:tr>
              <a:tr h="370840">
                <a:tc>
                  <a:txBody>
                    <a:bodyPr/>
                    <a:lstStyle/>
                    <a:p>
                      <a:r>
                        <a:rPr lang="en-US" sz="1600" dirty="0">
                          <a:latin typeface="Garamond" panose="02020404030301010803" pitchFamily="18" charset="0"/>
                        </a:rPr>
                        <a:t>Girl</a:t>
                      </a: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extLst>
                  <a:ext uri="{0D108BD9-81ED-4DB2-BD59-A6C34878D82A}">
                    <a16:rowId xmlns:a16="http://schemas.microsoft.com/office/drawing/2014/main" val="766247585"/>
                  </a:ext>
                </a:extLst>
              </a:tr>
              <a:tr h="370840">
                <a:tc>
                  <a:txBody>
                    <a:bodyPr/>
                    <a:lstStyle/>
                    <a:p>
                      <a:r>
                        <a:rPr lang="en-US" sz="1600" dirty="0">
                          <a:latin typeface="Garamond" panose="02020404030301010803" pitchFamily="18" charset="0"/>
                        </a:rPr>
                        <a:t>Prince</a:t>
                      </a: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extLst>
                  <a:ext uri="{0D108BD9-81ED-4DB2-BD59-A6C34878D82A}">
                    <a16:rowId xmlns:a16="http://schemas.microsoft.com/office/drawing/2014/main" val="3749390099"/>
                  </a:ext>
                </a:extLst>
              </a:tr>
              <a:tr h="370840">
                <a:tc>
                  <a:txBody>
                    <a:bodyPr/>
                    <a:lstStyle/>
                    <a:p>
                      <a:r>
                        <a:rPr lang="en-US" sz="1600" dirty="0">
                          <a:latin typeface="Garamond" panose="02020404030301010803" pitchFamily="18" charset="0"/>
                        </a:rPr>
                        <a:t>Princess</a:t>
                      </a: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extLst>
                  <a:ext uri="{0D108BD9-81ED-4DB2-BD59-A6C34878D82A}">
                    <a16:rowId xmlns:a16="http://schemas.microsoft.com/office/drawing/2014/main" val="115473912"/>
                  </a:ext>
                </a:extLst>
              </a:tr>
              <a:tr h="370840">
                <a:tc>
                  <a:txBody>
                    <a:bodyPr/>
                    <a:lstStyle/>
                    <a:p>
                      <a:r>
                        <a:rPr lang="en-US" sz="1600" dirty="0">
                          <a:latin typeface="Garamond" panose="02020404030301010803" pitchFamily="18" charset="0"/>
                        </a:rPr>
                        <a:t>Queen</a:t>
                      </a: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extLst>
                  <a:ext uri="{0D108BD9-81ED-4DB2-BD59-A6C34878D82A}">
                    <a16:rowId xmlns:a16="http://schemas.microsoft.com/office/drawing/2014/main" val="263876441"/>
                  </a:ext>
                </a:extLst>
              </a:tr>
              <a:tr h="370840">
                <a:tc>
                  <a:txBody>
                    <a:bodyPr/>
                    <a:lstStyle/>
                    <a:p>
                      <a:r>
                        <a:rPr lang="en-US" sz="1600" dirty="0">
                          <a:latin typeface="Garamond" panose="02020404030301010803" pitchFamily="18" charset="0"/>
                        </a:rPr>
                        <a:t>King</a:t>
                      </a: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extLst>
                  <a:ext uri="{0D108BD9-81ED-4DB2-BD59-A6C34878D82A}">
                    <a16:rowId xmlns:a16="http://schemas.microsoft.com/office/drawing/2014/main" val="327679617"/>
                  </a:ext>
                </a:extLst>
              </a:tr>
              <a:tr h="185420">
                <a:tc>
                  <a:txBody>
                    <a:bodyPr/>
                    <a:lstStyle/>
                    <a:p>
                      <a:r>
                        <a:rPr lang="en-US" sz="1600" dirty="0">
                          <a:latin typeface="Garamond" panose="02020404030301010803" pitchFamily="18" charset="0"/>
                        </a:rPr>
                        <a:t>Royalty</a:t>
                      </a: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extLst>
                  <a:ext uri="{0D108BD9-81ED-4DB2-BD59-A6C34878D82A}">
                    <a16:rowId xmlns:a16="http://schemas.microsoft.com/office/drawing/2014/main" val="3897771741"/>
                  </a:ext>
                </a:extLst>
              </a:tr>
              <a:tr h="185420">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tc>
                  <a:txBody>
                    <a:bodyPr/>
                    <a:lstStyle/>
                    <a:p>
                      <a:endParaRPr lang="en-US" sz="1600" dirty="0">
                        <a:latin typeface="Garamond" panose="02020404030301010803" pitchFamily="18" charset="0"/>
                      </a:endParaRPr>
                    </a:p>
                  </a:txBody>
                  <a:tcPr/>
                </a:tc>
                <a:extLst>
                  <a:ext uri="{0D108BD9-81ED-4DB2-BD59-A6C34878D82A}">
                    <a16:rowId xmlns:a16="http://schemas.microsoft.com/office/drawing/2014/main" val="2325901493"/>
                  </a:ext>
                </a:extLst>
              </a:tr>
            </a:tbl>
          </a:graphicData>
        </a:graphic>
      </p:graphicFrame>
      <p:pic>
        <p:nvPicPr>
          <p:cNvPr id="5" name="Picture 4">
            <a:extLst>
              <a:ext uri="{FF2B5EF4-FFF2-40B4-BE49-F238E27FC236}">
                <a16:creationId xmlns:a16="http://schemas.microsoft.com/office/drawing/2014/main" id="{EC7CA210-4711-4312-8C99-22BF1033D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84" y="2133600"/>
            <a:ext cx="3877216" cy="2467319"/>
          </a:xfrm>
          <a:prstGeom prst="rect">
            <a:avLst/>
          </a:prstGeom>
        </p:spPr>
      </p:pic>
      <p:sp>
        <p:nvSpPr>
          <p:cNvPr id="6" name="TextBox 5">
            <a:extLst>
              <a:ext uri="{FF2B5EF4-FFF2-40B4-BE49-F238E27FC236}">
                <a16:creationId xmlns:a16="http://schemas.microsoft.com/office/drawing/2014/main" id="{30A7447E-E160-4BBC-9F52-D37EA2C6B6C7}"/>
              </a:ext>
            </a:extLst>
          </p:cNvPr>
          <p:cNvSpPr txBox="1"/>
          <p:nvPr/>
        </p:nvSpPr>
        <p:spPr>
          <a:xfrm>
            <a:off x="457200" y="1066800"/>
            <a:ext cx="3425040" cy="1200329"/>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Goals: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Reduce dimensionality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Similar words </a:t>
            </a:r>
            <a:r>
              <a:rPr lang="en-US" dirty="0">
                <a:latin typeface="Calibri" panose="020F0502020204030204" pitchFamily="34" charset="0"/>
                <a:cs typeface="Calibri" panose="020F0502020204030204" pitchFamily="34" charset="0"/>
                <a:sym typeface="Wingdings" panose="05000000000000000000" pitchFamily="2" charset="2"/>
              </a:rPr>
              <a:t> similar vectors</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120D2B49-4D3B-4F29-8748-3C63B4570AF2}"/>
              </a:ext>
            </a:extLst>
          </p:cNvPr>
          <p:cNvSpPr txBox="1"/>
          <p:nvPr/>
        </p:nvSpPr>
        <p:spPr>
          <a:xfrm>
            <a:off x="4052160" y="5574268"/>
            <a:ext cx="4329840" cy="369332"/>
          </a:xfrm>
          <a:prstGeom prst="rect">
            <a:avLst/>
          </a:prstGeom>
          <a:noFill/>
        </p:spPr>
        <p:txBody>
          <a:bodyPr wrap="none" rtlCol="0">
            <a:spAutoFit/>
          </a:bodyPr>
          <a:lstStyle/>
          <a:p>
            <a:r>
              <a:rPr lang="en-US" dirty="0">
                <a:latin typeface="Garamond" panose="02020404030301010803" pitchFamily="18" charset="0"/>
              </a:rPr>
              <a:t>Each word will have 1x3 vector representation</a:t>
            </a:r>
          </a:p>
        </p:txBody>
      </p:sp>
      <p:sp>
        <p:nvSpPr>
          <p:cNvPr id="8" name="TextBox 7">
            <a:extLst>
              <a:ext uri="{FF2B5EF4-FFF2-40B4-BE49-F238E27FC236}">
                <a16:creationId xmlns:a16="http://schemas.microsoft.com/office/drawing/2014/main" id="{9B7E1070-5D7A-4D9F-A026-5E6C35A587CD}"/>
              </a:ext>
            </a:extLst>
          </p:cNvPr>
          <p:cNvSpPr txBox="1"/>
          <p:nvPr/>
        </p:nvSpPr>
        <p:spPr>
          <a:xfrm>
            <a:off x="1600200" y="6443990"/>
            <a:ext cx="6248400" cy="261610"/>
          </a:xfrm>
          <a:prstGeom prst="rect">
            <a:avLst/>
          </a:prstGeom>
          <a:noFill/>
        </p:spPr>
        <p:txBody>
          <a:bodyPr wrap="square">
            <a:spAutoFit/>
          </a:bodyPr>
          <a:lstStyle/>
          <a:p>
            <a:r>
              <a:rPr lang="en-US" sz="1100" b="1" u="sng" dirty="0">
                <a:latin typeface="Calibri" panose="020F0502020204030204" pitchFamily="34" charset="0"/>
                <a:hlinkClick r:id="rId3"/>
              </a:rPr>
              <a:t>Source: https://www.shanelynn.ie/get-busy-with-word-embeddings-introduction/</a:t>
            </a:r>
            <a:endParaRPr lang="en-US" sz="1100" b="1" u="sng" dirty="0">
              <a:latin typeface="Calibri" panose="020F0502020204030204" pitchFamily="34" charset="0"/>
            </a:endParaRPr>
          </a:p>
        </p:txBody>
      </p:sp>
    </p:spTree>
    <p:extLst>
      <p:ext uri="{BB962C8B-B14F-4D97-AF65-F5344CB8AC3E}">
        <p14:creationId xmlns:p14="http://schemas.microsoft.com/office/powerpoint/2010/main" val="60694850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2DEC-4FDF-4443-BAE7-9EE0347B255F}"/>
              </a:ext>
            </a:extLst>
          </p:cNvPr>
          <p:cNvSpPr>
            <a:spLocks noGrp="1"/>
          </p:cNvSpPr>
          <p:nvPr>
            <p:ph type="title"/>
          </p:nvPr>
        </p:nvSpPr>
        <p:spPr/>
        <p:txBody>
          <a:bodyPr/>
          <a:lstStyle/>
          <a:p>
            <a:r>
              <a:rPr lang="en-US" sz="3200" dirty="0"/>
              <a:t>Advantages of the New Encoding? </a:t>
            </a:r>
          </a:p>
        </p:txBody>
      </p:sp>
      <p:sp>
        <p:nvSpPr>
          <p:cNvPr id="3" name="Content Placeholder 2">
            <a:extLst>
              <a:ext uri="{FF2B5EF4-FFF2-40B4-BE49-F238E27FC236}">
                <a16:creationId xmlns:a16="http://schemas.microsoft.com/office/drawing/2014/main" id="{32EC540C-26EA-4F73-AE68-CE19FFD16EC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69425286"/>
      </p:ext>
    </p:extLst>
  </p:cSld>
  <p:clrMapOvr>
    <a:masterClrMapping/>
  </p:clrMapOvr>
  <p:transition>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8ACA-4448-4A6B-8B8E-BEAEB4E890DC}"/>
              </a:ext>
            </a:extLst>
          </p:cNvPr>
          <p:cNvSpPr>
            <a:spLocks noGrp="1"/>
          </p:cNvSpPr>
          <p:nvPr>
            <p:ph type="title"/>
          </p:nvPr>
        </p:nvSpPr>
        <p:spPr/>
        <p:txBody>
          <a:bodyPr/>
          <a:lstStyle/>
          <a:p>
            <a:r>
              <a:rPr lang="en-US" sz="2800" dirty="0"/>
              <a:t>Larger Vocabularies</a:t>
            </a:r>
          </a:p>
        </p:txBody>
      </p:sp>
      <p:sp>
        <p:nvSpPr>
          <p:cNvPr id="3" name="Content Placeholder 2">
            <a:extLst>
              <a:ext uri="{FF2B5EF4-FFF2-40B4-BE49-F238E27FC236}">
                <a16:creationId xmlns:a16="http://schemas.microsoft.com/office/drawing/2014/main" id="{11767626-57C3-4FB1-8DDC-06BF5F3EDD1E}"/>
              </a:ext>
            </a:extLst>
          </p:cNvPr>
          <p:cNvSpPr>
            <a:spLocks noGrp="1"/>
          </p:cNvSpPr>
          <p:nvPr>
            <p:ph idx="1"/>
          </p:nvPr>
        </p:nvSpPr>
        <p:spPr/>
        <p:txBody>
          <a:bodyPr/>
          <a:lstStyle/>
          <a:p>
            <a:pPr algn="l" fontAlgn="base"/>
            <a:r>
              <a:rPr lang="en-US" sz="2400" b="0" i="0" dirty="0">
                <a:solidFill>
                  <a:srgbClr val="3A3A3A"/>
                </a:solidFill>
                <a:effectLst/>
                <a:latin typeface="Garamond" panose="02020404030301010803" pitchFamily="18" charset="0"/>
              </a:rPr>
              <a:t>Creating </a:t>
            </a:r>
            <a:r>
              <a:rPr lang="en-US" sz="2400" dirty="0">
                <a:solidFill>
                  <a:srgbClr val="3A3A3A"/>
                </a:solidFill>
                <a:latin typeface="Garamond" panose="02020404030301010803" pitchFamily="18" charset="0"/>
              </a:rPr>
              <a:t>n</a:t>
            </a:r>
            <a:r>
              <a:rPr lang="en-US" sz="2400" b="0" i="0" dirty="0">
                <a:solidFill>
                  <a:srgbClr val="3A3A3A"/>
                </a:solidFill>
                <a:effectLst/>
                <a:latin typeface="Garamond" panose="02020404030301010803" pitchFamily="18" charset="0"/>
              </a:rPr>
              <a:t>-dimensional vectors from large corpus </a:t>
            </a:r>
          </a:p>
          <a:p>
            <a:pPr algn="l" fontAlgn="base"/>
            <a:r>
              <a:rPr lang="en-US" sz="2400" b="0" i="0" dirty="0">
                <a:solidFill>
                  <a:srgbClr val="3A3A3A"/>
                </a:solidFill>
                <a:effectLst/>
                <a:latin typeface="Garamond" panose="02020404030301010803" pitchFamily="18" charset="0"/>
              </a:rPr>
              <a:t>Manual assignment of vectors not possible</a:t>
            </a:r>
          </a:p>
          <a:p>
            <a:pPr algn="l" fontAlgn="base"/>
            <a:r>
              <a:rPr lang="en-US" sz="2400" b="0" i="0" dirty="0">
                <a:solidFill>
                  <a:srgbClr val="3A3A3A"/>
                </a:solidFill>
                <a:effectLst/>
                <a:latin typeface="Garamond" panose="02020404030301010803" pitchFamily="18" charset="0"/>
              </a:rPr>
              <a:t>Word embeddings should have hundreds of dimensions</a:t>
            </a:r>
          </a:p>
          <a:p>
            <a:pPr algn="l" fontAlgn="base"/>
            <a:r>
              <a:rPr lang="en-US" sz="2400" b="0" i="0" dirty="0">
                <a:solidFill>
                  <a:srgbClr val="3A3A3A"/>
                </a:solidFill>
                <a:effectLst/>
                <a:latin typeface="Garamond" panose="02020404030301010803" pitchFamily="18" charset="0"/>
              </a:rPr>
              <a:t>Vector values can be assigned in a variety of ways (including prediction, which is most useful)</a:t>
            </a:r>
          </a:p>
          <a:p>
            <a:pPr algn="l" fontAlgn="base"/>
            <a:r>
              <a:rPr lang="en-US" sz="2400" b="0" i="0" dirty="0">
                <a:solidFill>
                  <a:srgbClr val="3A3A3A"/>
                </a:solidFill>
                <a:effectLst/>
                <a:latin typeface="Garamond" panose="02020404030301010803" pitchFamily="18" charset="0"/>
              </a:rPr>
              <a:t>Algorithms take large bodies of text and create embeddings</a:t>
            </a:r>
          </a:p>
          <a:p>
            <a:pPr algn="l" fontAlgn="base"/>
            <a:r>
              <a:rPr lang="en-US" sz="2400" dirty="0">
                <a:solidFill>
                  <a:srgbClr val="3A3A3A"/>
                </a:solidFill>
                <a:latin typeface="Garamond" panose="02020404030301010803" pitchFamily="18" charset="0"/>
              </a:rPr>
              <a:t>Word2Vec (Mikolov et al., Google), GloVe (Stanford) &amp; fastText (Facebook)</a:t>
            </a:r>
          </a:p>
          <a:p>
            <a:pPr algn="l" fontAlgn="base"/>
            <a:endParaRPr lang="en-US" sz="2400" dirty="0">
              <a:solidFill>
                <a:srgbClr val="3A3A3A"/>
              </a:solidFill>
              <a:latin typeface="Garamond" panose="02020404030301010803" pitchFamily="18" charset="0"/>
            </a:endParaRPr>
          </a:p>
        </p:txBody>
      </p:sp>
      <p:sp>
        <p:nvSpPr>
          <p:cNvPr id="4" name="TextBox 3">
            <a:extLst>
              <a:ext uri="{FF2B5EF4-FFF2-40B4-BE49-F238E27FC236}">
                <a16:creationId xmlns:a16="http://schemas.microsoft.com/office/drawing/2014/main" id="{D77F31E4-213F-4650-98F0-7DD1D3B3D73C}"/>
              </a:ext>
            </a:extLst>
          </p:cNvPr>
          <p:cNvSpPr txBox="1"/>
          <p:nvPr/>
        </p:nvSpPr>
        <p:spPr>
          <a:xfrm>
            <a:off x="1828800" y="6215390"/>
            <a:ext cx="6248400" cy="261610"/>
          </a:xfrm>
          <a:prstGeom prst="rect">
            <a:avLst/>
          </a:prstGeom>
          <a:noFill/>
        </p:spPr>
        <p:txBody>
          <a:bodyPr wrap="square">
            <a:spAutoFit/>
          </a:bodyPr>
          <a:lstStyle/>
          <a:p>
            <a:r>
              <a:rPr lang="en-US" sz="1100" b="1" u="sng" dirty="0">
                <a:latin typeface="Calibri" panose="020F0502020204030204" pitchFamily="34" charset="0"/>
                <a:hlinkClick r:id="rId2"/>
              </a:rPr>
              <a:t>Source: https://www.shanelynn.ie/get-busy-with-word-embeddings-introduction/</a:t>
            </a:r>
            <a:endParaRPr lang="en-US" sz="1100" b="1" u="sng" dirty="0">
              <a:latin typeface="Calibri" panose="020F0502020204030204" pitchFamily="34" charset="0"/>
            </a:endParaRPr>
          </a:p>
        </p:txBody>
      </p:sp>
    </p:spTree>
    <p:extLst>
      <p:ext uri="{BB962C8B-B14F-4D97-AF65-F5344CB8AC3E}">
        <p14:creationId xmlns:p14="http://schemas.microsoft.com/office/powerpoint/2010/main" val="119325913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6D73-EAB8-452E-9180-4D269999A024}"/>
              </a:ext>
            </a:extLst>
          </p:cNvPr>
          <p:cNvSpPr>
            <a:spLocks noGrp="1"/>
          </p:cNvSpPr>
          <p:nvPr>
            <p:ph type="title"/>
          </p:nvPr>
        </p:nvSpPr>
        <p:spPr>
          <a:xfrm>
            <a:off x="0" y="122238"/>
            <a:ext cx="8001000" cy="1295400"/>
          </a:xfrm>
        </p:spPr>
        <p:txBody>
          <a:bodyPr/>
          <a:lstStyle/>
          <a:p>
            <a:r>
              <a:rPr lang="en-US" sz="3200" dirty="0"/>
              <a:t>Automating Word Vector Generation</a:t>
            </a:r>
          </a:p>
        </p:txBody>
      </p:sp>
      <p:pic>
        <p:nvPicPr>
          <p:cNvPr id="9218" name="Picture 2" descr="Centre words vs context words for word vectors">
            <a:extLst>
              <a:ext uri="{FF2B5EF4-FFF2-40B4-BE49-F238E27FC236}">
                <a16:creationId xmlns:a16="http://schemas.microsoft.com/office/drawing/2014/main" id="{CE47119F-C888-4420-9A32-E6E562E48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28900"/>
            <a:ext cx="9144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952DA0-5ADF-4832-ADD0-4E0666B8E364}"/>
              </a:ext>
            </a:extLst>
          </p:cNvPr>
          <p:cNvSpPr txBox="1"/>
          <p:nvPr/>
        </p:nvSpPr>
        <p:spPr>
          <a:xfrm>
            <a:off x="609600" y="2133600"/>
            <a:ext cx="6629400" cy="369332"/>
          </a:xfrm>
          <a:prstGeom prst="rect">
            <a:avLst/>
          </a:prstGeom>
          <a:noFill/>
        </p:spPr>
        <p:txBody>
          <a:bodyPr wrap="square">
            <a:spAutoFit/>
          </a:bodyPr>
          <a:lstStyle/>
          <a:p>
            <a:r>
              <a:rPr lang="en-US" i="0" dirty="0">
                <a:solidFill>
                  <a:srgbClr val="222222"/>
                </a:solidFill>
                <a:effectLst/>
                <a:latin typeface="Garamond" panose="02020404030301010803" pitchFamily="18" charset="0"/>
              </a:rPr>
              <a:t>“You shall know a word by the company it keeps” (Firth, 1957) </a:t>
            </a:r>
            <a:endParaRPr lang="en-US" dirty="0">
              <a:latin typeface="Garamond" panose="02020404030301010803" pitchFamily="18" charset="0"/>
            </a:endParaRPr>
          </a:p>
        </p:txBody>
      </p:sp>
      <p:pic>
        <p:nvPicPr>
          <p:cNvPr id="9220" name="Picture 4" descr="John Rupert Firth - Wikipedia">
            <a:extLst>
              <a:ext uri="{FF2B5EF4-FFF2-40B4-BE49-F238E27FC236}">
                <a16:creationId xmlns:a16="http://schemas.microsoft.com/office/drawing/2014/main" id="{5D613D67-9B00-4EE6-9A81-5AF23270E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9937"/>
            <a:ext cx="1813560"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280B26-2473-416A-A020-A7BD0913EF21}"/>
              </a:ext>
            </a:extLst>
          </p:cNvPr>
          <p:cNvSpPr txBox="1"/>
          <p:nvPr/>
        </p:nvSpPr>
        <p:spPr>
          <a:xfrm>
            <a:off x="7239000" y="2590800"/>
            <a:ext cx="1784015" cy="369332"/>
          </a:xfrm>
          <a:prstGeom prst="rect">
            <a:avLst/>
          </a:prstGeom>
          <a:noFill/>
        </p:spPr>
        <p:txBody>
          <a:bodyPr wrap="none" rtlCol="0">
            <a:spAutoFit/>
          </a:bodyPr>
          <a:lstStyle/>
          <a:p>
            <a:r>
              <a:rPr lang="en-US" dirty="0">
                <a:latin typeface="Garamond" panose="02020404030301010803" pitchFamily="18" charset="0"/>
              </a:rPr>
              <a:t>John Rupert Firth</a:t>
            </a:r>
          </a:p>
        </p:txBody>
      </p:sp>
      <p:sp>
        <p:nvSpPr>
          <p:cNvPr id="6" name="Rectangle 5">
            <a:extLst>
              <a:ext uri="{FF2B5EF4-FFF2-40B4-BE49-F238E27FC236}">
                <a16:creationId xmlns:a16="http://schemas.microsoft.com/office/drawing/2014/main" id="{E87FDFCD-9BBD-4C5C-9EAE-61BE9DAD936F}"/>
              </a:ext>
            </a:extLst>
          </p:cNvPr>
          <p:cNvSpPr/>
          <p:nvPr/>
        </p:nvSpPr>
        <p:spPr>
          <a:xfrm>
            <a:off x="3429000" y="4572000"/>
            <a:ext cx="2286000" cy="5098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aramond" panose="02020404030301010803" pitchFamily="18" charset="0"/>
              </a:rPr>
              <a:t>Center word</a:t>
            </a:r>
            <a:endParaRPr lang="en-US" dirty="0">
              <a:solidFill>
                <a:schemeClr val="tx1"/>
              </a:solidFill>
              <a:latin typeface="Garamond" panose="02020404030301010803" pitchFamily="18" charset="0"/>
            </a:endParaRPr>
          </a:p>
        </p:txBody>
      </p:sp>
    </p:spTree>
    <p:extLst>
      <p:ext uri="{BB962C8B-B14F-4D97-AF65-F5344CB8AC3E}">
        <p14:creationId xmlns:p14="http://schemas.microsoft.com/office/powerpoint/2010/main" val="306659539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957B-8C6E-40C3-849C-D627F61E5F32}"/>
              </a:ext>
            </a:extLst>
          </p:cNvPr>
          <p:cNvSpPr>
            <a:spLocks noGrp="1"/>
          </p:cNvSpPr>
          <p:nvPr>
            <p:ph type="title"/>
          </p:nvPr>
        </p:nvSpPr>
        <p:spPr>
          <a:xfrm>
            <a:off x="533400" y="76200"/>
            <a:ext cx="7772400" cy="1265238"/>
          </a:xfrm>
        </p:spPr>
        <p:txBody>
          <a:bodyPr/>
          <a:lstStyle/>
          <a:p>
            <a:r>
              <a:rPr lang="en-US" sz="2800" dirty="0"/>
              <a:t>Given a Center Word, Find Context Words</a:t>
            </a:r>
          </a:p>
        </p:txBody>
      </p:sp>
      <p:pic>
        <p:nvPicPr>
          <p:cNvPr id="10242" name="Picture 2">
            <a:extLst>
              <a:ext uri="{FF2B5EF4-FFF2-40B4-BE49-F238E27FC236}">
                <a16:creationId xmlns:a16="http://schemas.microsoft.com/office/drawing/2014/main" id="{DED6240D-C85D-4ED5-8042-F38831701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481122"/>
      </p:ext>
    </p:extLst>
  </p:cSld>
  <p:clrMapOvr>
    <a:masterClrMapping/>
  </p:clrMapOvr>
  <p:transition>
    <p:pull dir="lu"/>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45830</TotalTime>
  <Words>1772</Words>
  <Application>Microsoft Office PowerPoint</Application>
  <PresentationFormat>On-screen Show (4:3)</PresentationFormat>
  <Paragraphs>228</Paragraphs>
  <Slides>33</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Aharoni</vt:lpstr>
      <vt:lpstr>Arial</vt:lpstr>
      <vt:lpstr>Calibri</vt:lpstr>
      <vt:lpstr>Garamond</vt:lpstr>
      <vt:lpstr>Times New Roman</vt:lpstr>
      <vt:lpstr>Wingdings</vt:lpstr>
      <vt:lpstr>Network</vt:lpstr>
      <vt:lpstr>  Word Embeddings  Analytics for Unstructured Data MSBA, Fall 2021 16th September </vt:lpstr>
      <vt:lpstr>Word Embeddings</vt:lpstr>
      <vt:lpstr>One-hot Encoding</vt:lpstr>
      <vt:lpstr>One-hot Encoding for a 9-word Vocabulary</vt:lpstr>
      <vt:lpstr>Reducing Dimensionality: Custom Embeddings</vt:lpstr>
      <vt:lpstr>Advantages of the New Encoding? </vt:lpstr>
      <vt:lpstr>Larger Vocabularies</vt:lpstr>
      <vt:lpstr>Automating Word Vector Generation</vt:lpstr>
      <vt:lpstr>Given a Center Word, Find Context Words</vt:lpstr>
      <vt:lpstr>Pre-trained Word Embeddings</vt:lpstr>
      <vt:lpstr>Vector Addition and Subtraction:  The Case of Analogies </vt:lpstr>
      <vt:lpstr>Language Models</vt:lpstr>
      <vt:lpstr>Continuous Bag of Words (CBOW)</vt:lpstr>
      <vt:lpstr>Another Model: Skip-gram</vt:lpstr>
      <vt:lpstr>The Skip-gram Model</vt:lpstr>
      <vt:lpstr>The Sliding Window</vt:lpstr>
      <vt:lpstr>After Sliding Over Several Words</vt:lpstr>
      <vt:lpstr>Start the Training</vt:lpstr>
      <vt:lpstr>Updating Model Parameters</vt:lpstr>
      <vt:lpstr>Increase the Efficiency of the Model</vt:lpstr>
      <vt:lpstr>Negative Sampling</vt:lpstr>
      <vt:lpstr>All Set for Training</vt:lpstr>
      <vt:lpstr>The Training Process</vt:lpstr>
      <vt:lpstr>Word Similarities</vt:lpstr>
      <vt:lpstr>Discovery of “New” Words</vt:lpstr>
      <vt:lpstr>PowerPoint Presentation</vt:lpstr>
      <vt:lpstr>Discovering Relationships from Corpus</vt:lpstr>
      <vt:lpstr>“Automatic Extraction of Features of Mobile Apps from Version Release Notes” (Karanam, Agarwal and Barua, 2019)</vt:lpstr>
      <vt:lpstr>Challenges &amp; Solutions</vt:lpstr>
      <vt:lpstr>Feature Extraction: BIOES Tagging </vt:lpstr>
      <vt:lpstr>Flowchart of Our Feature Extraction Procedure</vt:lpstr>
      <vt:lpstr>PowerPoint Presentation</vt:lpstr>
      <vt:lpstr>Comparing Feature Extraction Results</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Information Systems MK. 605, Spring 2005 Slides for March 2, 3, 4, 6 &amp; 7, 2005</dc:title>
  <dc:creator>anitesh</dc:creator>
  <cp:lastModifiedBy>Anitesh Barfua</cp:lastModifiedBy>
  <cp:revision>579</cp:revision>
  <cp:lastPrinted>2014-03-05T16:29:33Z</cp:lastPrinted>
  <dcterms:created xsi:type="dcterms:W3CDTF">2000-10-19T17:22:27Z</dcterms:created>
  <dcterms:modified xsi:type="dcterms:W3CDTF">2021-09-16T10:54:19Z</dcterms:modified>
</cp:coreProperties>
</file>