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handoutMasterIdLst>
    <p:handoutMasterId r:id="rId23"/>
  </p:handoutMasterIdLst>
  <p:sldIdLst>
    <p:sldId id="954" r:id="rId2"/>
    <p:sldId id="924" r:id="rId3"/>
    <p:sldId id="918" r:id="rId4"/>
    <p:sldId id="913" r:id="rId5"/>
    <p:sldId id="925" r:id="rId6"/>
    <p:sldId id="926" r:id="rId7"/>
    <p:sldId id="916" r:id="rId8"/>
    <p:sldId id="919" r:id="rId9"/>
    <p:sldId id="927" r:id="rId10"/>
    <p:sldId id="899" r:id="rId11"/>
    <p:sldId id="955" r:id="rId12"/>
    <p:sldId id="922" r:id="rId13"/>
    <p:sldId id="928" r:id="rId14"/>
    <p:sldId id="929" r:id="rId15"/>
    <p:sldId id="952" r:id="rId16"/>
    <p:sldId id="951" r:id="rId17"/>
    <p:sldId id="934" r:id="rId18"/>
    <p:sldId id="935" r:id="rId19"/>
    <p:sldId id="936" r:id="rId20"/>
    <p:sldId id="915" r:id="rId2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720" autoAdjust="0"/>
  </p:normalViewPr>
  <p:slideViewPr>
    <p:cSldViewPr>
      <p:cViewPr varScale="1">
        <p:scale>
          <a:sx n="102" d="100"/>
          <a:sy n="102" d="100"/>
        </p:scale>
        <p:origin x="19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7</a:t>
            </a:fld>
            <a:endParaRPr lang="en-US" dirty="0"/>
          </a:p>
        </p:txBody>
      </p:sp>
    </p:spTree>
    <p:extLst>
      <p:ext uri="{BB962C8B-B14F-4D97-AF65-F5344CB8AC3E}">
        <p14:creationId xmlns:p14="http://schemas.microsoft.com/office/powerpoint/2010/main" val="450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Lookalike: Someone who resembles (characteristics/features) an existing customer but isn’t a customer currently. POTENTIAL CUSTOMER</a:t>
            </a:r>
          </a:p>
        </p:txBody>
      </p:sp>
      <p:sp>
        <p:nvSpPr>
          <p:cNvPr id="4" name="Slide Number Placeholder 3"/>
          <p:cNvSpPr>
            <a:spLocks noGrp="1"/>
          </p:cNvSpPr>
          <p:nvPr>
            <p:ph type="sldNum" sz="quarter" idx="10"/>
          </p:nvPr>
        </p:nvSpPr>
        <p:spPr/>
        <p:txBody>
          <a:bodyPr/>
          <a:lstStyle/>
          <a:p>
            <a:fld id="{8C4F6117-02DF-4CEA-A392-E20EABBE3022}" type="slidenum">
              <a:rPr lang="en-US" smtClean="0"/>
              <a:pPr/>
              <a:t>14</a:t>
            </a:fld>
            <a:endParaRPr lang="en-US" dirty="0"/>
          </a:p>
        </p:txBody>
      </p:sp>
    </p:spTree>
    <p:extLst>
      <p:ext uri="{BB962C8B-B14F-4D97-AF65-F5344CB8AC3E}">
        <p14:creationId xmlns:p14="http://schemas.microsoft.com/office/powerpoint/2010/main" val="345519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9433" y="523875"/>
            <a:ext cx="8150833" cy="2295525"/>
          </a:xfrm>
        </p:spPr>
        <p:txBody>
          <a:bodyPr/>
          <a:lstStyle/>
          <a:p>
            <a:pPr algn="ctr"/>
            <a:r>
              <a:rPr lang="en-US" sz="2400" dirty="0"/>
              <a:t>ANALYTICS FOR UNSTRUCTURED DATA</a:t>
            </a:r>
            <a:br>
              <a:rPr lang="en-US" sz="3600" dirty="0"/>
            </a:br>
            <a:br>
              <a:rPr lang="en-US" sz="2800" dirty="0"/>
            </a:br>
            <a:br>
              <a:rPr lang="en-US" sz="2400" dirty="0"/>
            </a:br>
            <a:r>
              <a:rPr lang="en-US" sz="1800" dirty="0"/>
              <a:t>Session 1, 26</a:t>
            </a:r>
            <a:r>
              <a:rPr lang="en-US" sz="1800" baseline="30000" dirty="0"/>
              <a:t>th</a:t>
            </a:r>
            <a:r>
              <a:rPr lang="en-US" sz="1800" dirty="0"/>
              <a:t> August, 2021</a:t>
            </a:r>
            <a:endParaRPr lang="en-US" sz="1400" dirty="0"/>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7022737" y="1381125"/>
            <a:ext cx="1154048" cy="1227138"/>
          </a:xfrm>
          <a:prstGeom prst="rect">
            <a:avLst/>
          </a:prstGeom>
          <a:noFill/>
        </p:spPr>
      </p:pic>
      <p:pic>
        <p:nvPicPr>
          <p:cNvPr id="2052" name="Picture 4" descr="http://www.kurtkomaromi.com/.a/6a00d8341c764653ef016303e8de29970d-800w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18444" y="2513013"/>
            <a:ext cx="917574" cy="91757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a:spLocks noGrp="1"/>
          </p:cNvSpPr>
          <p:nvPr>
            <p:ph type="subTitle" idx="1"/>
          </p:nvPr>
        </p:nvSpPr>
        <p:spPr>
          <a:xfrm>
            <a:off x="304800" y="3200400"/>
            <a:ext cx="7924800" cy="1752600"/>
          </a:xfrm>
        </p:spPr>
        <p:txBody>
          <a:bodyPr>
            <a:noAutofit/>
          </a:bodyPr>
          <a:lstStyle/>
          <a:p>
            <a:pPr algn="l"/>
            <a:r>
              <a:rPr lang="en-US" sz="2000" dirty="0"/>
              <a:t>Dr. Anitesh Barua</a:t>
            </a:r>
          </a:p>
          <a:p>
            <a:pPr algn="l"/>
            <a:r>
              <a:rPr lang="en-US" sz="1600" dirty="0"/>
              <a:t>David Bruton Jr. Centennial Chair Professor of Business</a:t>
            </a:r>
          </a:p>
          <a:p>
            <a:pPr algn="l"/>
            <a:r>
              <a:rPr lang="en-US" sz="1600" dirty="0"/>
              <a:t>Distinguished Fellow, INFORMS Information Systems Society</a:t>
            </a:r>
          </a:p>
          <a:p>
            <a:pPr algn="l"/>
            <a:r>
              <a:rPr lang="en-US" sz="1600" dirty="0"/>
              <a:t>University of Texas Distinguished Teaching Professor</a:t>
            </a:r>
          </a:p>
          <a:p>
            <a:pPr algn="l"/>
            <a:r>
              <a:rPr lang="en-US" sz="1600" dirty="0"/>
              <a:t>McCombs School of Business, University of Texas at Austin</a:t>
            </a:r>
          </a:p>
          <a:p>
            <a:pPr algn="l"/>
            <a:r>
              <a:rPr lang="en-US" sz="1600" dirty="0"/>
              <a:t>Email: </a:t>
            </a:r>
            <a:r>
              <a:rPr lang="en-US" sz="1600" u="sng" dirty="0"/>
              <a:t>aniteshb@gmail.com </a:t>
            </a:r>
            <a:endParaRPr lang="en-US" sz="1400" u="sng" dirty="0"/>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29400" y="533400"/>
            <a:ext cx="838200" cy="838200"/>
          </a:xfrm>
          <a:prstGeom prst="rect">
            <a:avLst/>
          </a:prstGeom>
        </p:spPr>
      </p:pic>
      <p:pic>
        <p:nvPicPr>
          <p:cNvPr id="1026" name="Picture 2" descr="TikTok - Make Your Day - Apps on Google Play">
            <a:extLst>
              <a:ext uri="{FF2B5EF4-FFF2-40B4-BE49-F238E27FC236}">
                <a16:creationId xmlns:a16="http://schemas.microsoft.com/office/drawing/2014/main" id="{21199C7C-AB36-4948-AA9B-A1E3DA62BA8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3589" y="2320353"/>
            <a:ext cx="784797" cy="784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emit New Logo - Credit To The Owner, HD Png Download , Transparent Png  Image - PNGitem">
            <a:extLst>
              <a:ext uri="{FF2B5EF4-FFF2-40B4-BE49-F238E27FC236}">
                <a16:creationId xmlns:a16="http://schemas.microsoft.com/office/drawing/2014/main" id="{10CEE680-A410-4AA6-B154-4ED827BFA19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18444" y="1666431"/>
            <a:ext cx="775411" cy="8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89348"/>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9102"/>
            <a:ext cx="7565448" cy="4721698"/>
          </a:xfrm>
          <a:prstGeom prst="rect">
            <a:avLst/>
          </a:prstGeom>
        </p:spPr>
      </p:pic>
      <p:sp>
        <p:nvSpPr>
          <p:cNvPr id="3" name="Title 2"/>
          <p:cNvSpPr>
            <a:spLocks noGrp="1"/>
          </p:cNvSpPr>
          <p:nvPr>
            <p:ph type="title"/>
          </p:nvPr>
        </p:nvSpPr>
        <p:spPr>
          <a:xfrm>
            <a:off x="457200" y="-457200"/>
            <a:ext cx="7543800" cy="1295400"/>
          </a:xfrm>
        </p:spPr>
        <p:txBody>
          <a:bodyPr/>
          <a:lstStyle/>
          <a:p>
            <a:r>
              <a:rPr lang="en-US" sz="3600" dirty="0"/>
              <a:t>Unstructured Data and Four Vs</a:t>
            </a:r>
          </a:p>
        </p:txBody>
      </p:sp>
      <p:sp>
        <p:nvSpPr>
          <p:cNvPr id="4" name="TextBox 3"/>
          <p:cNvSpPr txBox="1"/>
          <p:nvPr/>
        </p:nvSpPr>
        <p:spPr>
          <a:xfrm>
            <a:off x="3048000" y="6477000"/>
            <a:ext cx="2418278" cy="369332"/>
          </a:xfrm>
          <a:prstGeom prst="rect">
            <a:avLst/>
          </a:prstGeom>
          <a:noFill/>
        </p:spPr>
        <p:txBody>
          <a:bodyPr wrap="square" rtlCol="0">
            <a:spAutoFit/>
          </a:bodyPr>
          <a:lstStyle/>
          <a:p>
            <a:r>
              <a:rPr lang="en-US" dirty="0"/>
              <a:t>Source: IBM</a:t>
            </a:r>
          </a:p>
        </p:txBody>
      </p:sp>
      <p:sp>
        <p:nvSpPr>
          <p:cNvPr id="5" name="TextBox 4"/>
          <p:cNvSpPr txBox="1"/>
          <p:nvPr/>
        </p:nvSpPr>
        <p:spPr>
          <a:xfrm>
            <a:off x="305911" y="990600"/>
            <a:ext cx="6628289" cy="461665"/>
          </a:xfrm>
          <a:prstGeom prst="rect">
            <a:avLst/>
          </a:prstGeom>
          <a:noFill/>
        </p:spPr>
        <p:txBody>
          <a:bodyPr wrap="none" rtlCol="0">
            <a:spAutoFit/>
          </a:bodyPr>
          <a:lstStyle/>
          <a:p>
            <a:r>
              <a:rPr lang="en-US" sz="2400" dirty="0">
                <a:latin typeface="Calibri" panose="020F0502020204030204" pitchFamily="34" charset="0"/>
              </a:rPr>
              <a:t>What has unstructured data got to do with the Vs?</a:t>
            </a:r>
          </a:p>
        </p:txBody>
      </p:sp>
      <p:sp>
        <p:nvSpPr>
          <p:cNvPr id="6" name="Rectangle 5"/>
          <p:cNvSpPr/>
          <p:nvPr/>
        </p:nvSpPr>
        <p:spPr>
          <a:xfrm>
            <a:off x="304800" y="1679102"/>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Volume</a:t>
            </a:r>
          </a:p>
        </p:txBody>
      </p:sp>
      <p:sp>
        <p:nvSpPr>
          <p:cNvPr id="7" name="Rectangle 6"/>
          <p:cNvSpPr/>
          <p:nvPr/>
        </p:nvSpPr>
        <p:spPr>
          <a:xfrm>
            <a:off x="2237510" y="1752600"/>
            <a:ext cx="195349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Velocity</a:t>
            </a:r>
          </a:p>
        </p:txBody>
      </p:sp>
      <p:sp>
        <p:nvSpPr>
          <p:cNvPr id="8" name="Rectangle 7"/>
          <p:cNvSpPr/>
          <p:nvPr/>
        </p:nvSpPr>
        <p:spPr>
          <a:xfrm>
            <a:off x="4038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Variety</a:t>
            </a:r>
          </a:p>
        </p:txBody>
      </p:sp>
      <p:sp>
        <p:nvSpPr>
          <p:cNvPr id="9" name="Rectangle 8"/>
          <p:cNvSpPr/>
          <p:nvPr/>
        </p:nvSpPr>
        <p:spPr>
          <a:xfrm>
            <a:off x="5943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Veracity</a:t>
            </a:r>
          </a:p>
        </p:txBody>
      </p:sp>
      <p:pic>
        <p:nvPicPr>
          <p:cNvPr id="2050" name="Picture 2" descr="Concept of Big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843" y="0"/>
            <a:ext cx="183815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184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0" nodeType="clickEffect">
                                  <p:stCondLst>
                                    <p:cond delay="0"/>
                                  </p:stCondLst>
                                  <p:childTnLst>
                                    <p:animEffect transition="out" filter="fade">
                                      <p:cBhvr>
                                        <p:cTn id="22" dur="1000"/>
                                        <p:tgtEl>
                                          <p:spTgt spid="8"/>
                                        </p:tgtEl>
                                      </p:cBhvr>
                                    </p:animEffect>
                                    <p:anim calcmode="lin" valueType="num">
                                      <p:cBhvr>
                                        <p:cTn id="23" dur="1000"/>
                                        <p:tgtEl>
                                          <p:spTgt spid="8"/>
                                        </p:tgtEl>
                                        <p:attrNameLst>
                                          <p:attrName>ppt_x</p:attrName>
                                        </p:attrNameLst>
                                      </p:cBhvr>
                                      <p:tavLst>
                                        <p:tav tm="0">
                                          <p:val>
                                            <p:strVal val="ppt_x"/>
                                          </p:val>
                                        </p:tav>
                                        <p:tav tm="100000">
                                          <p:val>
                                            <p:strVal val="ppt_x"/>
                                          </p:val>
                                        </p:tav>
                                      </p:tavLst>
                                    </p:anim>
                                    <p:anim calcmode="lin" valueType="num">
                                      <p:cBhvr>
                                        <p:cTn id="24" dur="1000"/>
                                        <p:tgtEl>
                                          <p:spTgt spid="8"/>
                                        </p:tgtEl>
                                        <p:attrNameLst>
                                          <p:attrName>ppt_y</p:attrName>
                                        </p:attrNameLst>
                                      </p:cBhvr>
                                      <p:tavLst>
                                        <p:tav tm="0">
                                          <p:val>
                                            <p:strVal val="ppt_y"/>
                                          </p:val>
                                        </p:tav>
                                        <p:tav tm="100000">
                                          <p:val>
                                            <p:strVal val="ppt_y+.1"/>
                                          </p:val>
                                        </p:tav>
                                      </p:tavLst>
                                    </p:anim>
                                    <p:set>
                                      <p:cBhvr>
                                        <p:cTn id="25" dur="1" fill="hold">
                                          <p:stCondLst>
                                            <p:cond delay="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6" presetClass="exit" presetSubtype="32" fill="hold" grpId="0" nodeType="clickEffect">
                                  <p:stCondLst>
                                    <p:cond delay="0"/>
                                  </p:stCondLst>
                                  <p:childTnLst>
                                    <p:animEffect transition="out" filter="circle(out)">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Analytics: Puppy or Muffin?</a:t>
            </a:r>
          </a:p>
        </p:txBody>
      </p:sp>
      <p:pic>
        <p:nvPicPr>
          <p:cNvPr id="5" name="Picture 4"/>
          <p:cNvPicPr>
            <a:picLocks noChangeAspect="1"/>
          </p:cNvPicPr>
          <p:nvPr/>
        </p:nvPicPr>
        <p:blipFill>
          <a:blip r:embed="rId2"/>
          <a:stretch>
            <a:fillRect/>
          </a:stretch>
        </p:blipFill>
        <p:spPr>
          <a:xfrm>
            <a:off x="304800" y="1655210"/>
            <a:ext cx="3706061" cy="3547579"/>
          </a:xfrm>
          <a:prstGeom prst="rect">
            <a:avLst/>
          </a:prstGeom>
        </p:spPr>
      </p:pic>
      <p:pic>
        <p:nvPicPr>
          <p:cNvPr id="6" name="Picture 5"/>
          <p:cNvPicPr>
            <a:picLocks noChangeAspect="1"/>
          </p:cNvPicPr>
          <p:nvPr/>
        </p:nvPicPr>
        <p:blipFill>
          <a:blip r:embed="rId3"/>
          <a:stretch>
            <a:fillRect/>
          </a:stretch>
        </p:blipFill>
        <p:spPr>
          <a:xfrm>
            <a:off x="4191000" y="1710247"/>
            <a:ext cx="3852353" cy="3852353"/>
          </a:xfrm>
          <a:prstGeom prst="rect">
            <a:avLst/>
          </a:prstGeom>
        </p:spPr>
      </p:pic>
      <p:sp>
        <p:nvSpPr>
          <p:cNvPr id="2" name="TextBox 1">
            <a:extLst>
              <a:ext uri="{FF2B5EF4-FFF2-40B4-BE49-F238E27FC236}">
                <a16:creationId xmlns:a16="http://schemas.microsoft.com/office/drawing/2014/main" id="{6605501B-01B8-4052-BBF7-6FCCD9D3D1CA}"/>
              </a:ext>
            </a:extLst>
          </p:cNvPr>
          <p:cNvSpPr txBox="1"/>
          <p:nvPr/>
        </p:nvSpPr>
        <p:spPr>
          <a:xfrm>
            <a:off x="2819400" y="6564868"/>
            <a:ext cx="2186817" cy="307777"/>
          </a:xfrm>
          <a:prstGeom prst="rect">
            <a:avLst/>
          </a:prstGeom>
          <a:noFill/>
        </p:spPr>
        <p:txBody>
          <a:bodyPr wrap="none" rtlCol="0">
            <a:spAutoFit/>
          </a:bodyPr>
          <a:lstStyle/>
          <a:p>
            <a:r>
              <a:rPr lang="en-US" sz="1400" dirty="0"/>
              <a:t>Source: Erik Brynjolfsson</a:t>
            </a:r>
          </a:p>
        </p:txBody>
      </p:sp>
    </p:spTree>
    <p:extLst>
      <p:ext uri="{BB962C8B-B14F-4D97-AF65-F5344CB8AC3E}">
        <p14:creationId xmlns:p14="http://schemas.microsoft.com/office/powerpoint/2010/main" val="133574538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1295400"/>
          </a:xfrm>
        </p:spPr>
        <p:txBody>
          <a:bodyPr/>
          <a:lstStyle/>
          <a:p>
            <a:r>
              <a:rPr lang="en-US" sz="3200" dirty="0"/>
              <a:t>Business Applications With Unstructured Big Data</a:t>
            </a:r>
          </a:p>
        </p:txBody>
      </p:sp>
      <p:sp>
        <p:nvSpPr>
          <p:cNvPr id="3" name="Content Placeholder 2"/>
          <p:cNvSpPr>
            <a:spLocks noGrp="1"/>
          </p:cNvSpPr>
          <p:nvPr>
            <p:ph idx="1"/>
          </p:nvPr>
        </p:nvSpPr>
        <p:spPr>
          <a:xfrm>
            <a:off x="457200" y="1719263"/>
            <a:ext cx="8229600" cy="2014537"/>
          </a:xfrm>
        </p:spPr>
        <p:txBody>
          <a:bodyPr/>
          <a:lstStyle/>
          <a:p>
            <a:r>
              <a:rPr lang="en-US" dirty="0">
                <a:latin typeface="Calibri" panose="020F0502020204030204" pitchFamily="34" charset="0"/>
              </a:rPr>
              <a:t>Healthcare</a:t>
            </a:r>
          </a:p>
          <a:p>
            <a:pPr lvl="1"/>
            <a:r>
              <a:rPr lang="en-US" dirty="0">
                <a:latin typeface="Calibri" panose="020F0502020204030204" pitchFamily="34" charset="0"/>
              </a:rPr>
              <a:t>Which CHF patients will be readmitted?</a:t>
            </a:r>
          </a:p>
          <a:p>
            <a:pPr lvl="1"/>
            <a:r>
              <a:rPr lang="en-US" dirty="0">
                <a:latin typeface="Calibri" panose="020F0502020204030204" pitchFamily="34" charset="0"/>
              </a:rPr>
              <a:t>Free-form inputs (text) about lifestyle most important predictor</a:t>
            </a:r>
          </a:p>
        </p:txBody>
      </p:sp>
      <p:pic>
        <p:nvPicPr>
          <p:cNvPr id="1026" name="Picture 2" descr="Image result for heart attac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371601"/>
            <a:ext cx="2506765" cy="1676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57200" y="3886199"/>
            <a:ext cx="8229600" cy="1524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kern="0" dirty="0">
                <a:latin typeface="Calibri" panose="020F0502020204030204" pitchFamily="34" charset="0"/>
              </a:rPr>
              <a:t>Electric grid failures</a:t>
            </a:r>
          </a:p>
          <a:p>
            <a:pPr lvl="1"/>
            <a:r>
              <a:rPr lang="en-US" kern="0" dirty="0">
                <a:latin typeface="Calibri" panose="020F0502020204030204" pitchFamily="34" charset="0"/>
              </a:rPr>
              <a:t>Traditional models </a:t>
            </a:r>
          </a:p>
          <a:p>
            <a:pPr lvl="1"/>
            <a:r>
              <a:rPr lang="en-US" kern="0" dirty="0">
                <a:latin typeface="Calibri" panose="020F0502020204030204" pitchFamily="34" charset="0"/>
              </a:rPr>
              <a:t>Enriching with text</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505200"/>
            <a:ext cx="2754185" cy="2247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3CF583-4BE3-424A-9F0B-EB998FB3505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332185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543800" cy="1295400"/>
          </a:xfrm>
        </p:spPr>
        <p:txBody>
          <a:bodyPr/>
          <a:lstStyle/>
          <a:p>
            <a:r>
              <a:rPr lang="en-US" dirty="0"/>
              <a:t>“Told You, it’s all Fake!”</a:t>
            </a:r>
          </a:p>
        </p:txBody>
      </p:sp>
      <p:sp>
        <p:nvSpPr>
          <p:cNvPr id="4" name="Content Placeholder 3"/>
          <p:cNvSpPr>
            <a:spLocks noGrp="1"/>
          </p:cNvSpPr>
          <p:nvPr>
            <p:ph idx="1"/>
          </p:nvPr>
        </p:nvSpPr>
        <p:spPr>
          <a:xfrm>
            <a:off x="-76200" y="1447800"/>
            <a:ext cx="8229600" cy="4411662"/>
          </a:xfrm>
        </p:spPr>
        <p:txBody>
          <a:bodyPr/>
          <a:lstStyle/>
          <a:p>
            <a:pPr>
              <a:buFont typeface="+mj-lt"/>
              <a:buAutoNum type="arabicPeriod"/>
            </a:pPr>
            <a:r>
              <a:rPr lang="en-US" sz="18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8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8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8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8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8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800" b="1"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965488" y="76200"/>
            <a:ext cx="1254712" cy="1905000"/>
          </a:xfrm>
          <a:prstGeom prst="rect">
            <a:avLst/>
          </a:prstGeom>
        </p:spPr>
      </p:pic>
      <p:sp>
        <p:nvSpPr>
          <p:cNvPr id="6" name="Content Placeholder 3"/>
          <p:cNvSpPr txBox="1">
            <a:spLocks/>
          </p:cNvSpPr>
          <p:nvPr/>
        </p:nvSpPr>
        <p:spPr bwMode="auto">
          <a:xfrm>
            <a:off x="1600200" y="6103938"/>
            <a:ext cx="8229600" cy="906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endParaRPr lang="en-US" sz="1800" b="1" kern="0" dirty="0">
              <a:latin typeface="Calibri" panose="020F0502020204030204" pitchFamily="34" charset="0"/>
              <a:cs typeface="Calibri" panose="020F0502020204030204" pitchFamily="34" charset="0"/>
            </a:endParaRPr>
          </a:p>
          <a:p>
            <a:pPr marL="0" indent="0">
              <a:buFont typeface="Wingdings" pitchFamily="2" charset="2"/>
              <a:buNone/>
            </a:pPr>
            <a:r>
              <a:rPr lang="en-US" sz="1800" b="1" kern="0" dirty="0">
                <a:latin typeface="Calibri" panose="020F0502020204030204" pitchFamily="34" charset="0"/>
                <a:cs typeface="Calibri" panose="020F0502020204030204" pitchFamily="34" charset="0"/>
              </a:rPr>
              <a:t>1, 3 &amp; 4</a:t>
            </a:r>
            <a:r>
              <a:rPr lang="en-US" sz="1800" kern="0" dirty="0">
                <a:latin typeface="Calibri" panose="020F0502020204030204" pitchFamily="34" charset="0"/>
                <a:cs typeface="Calibri" panose="020F0502020204030204" pitchFamily="34" charset="0"/>
              </a:rPr>
              <a:t> are </a:t>
            </a:r>
            <a:r>
              <a:rPr lang="en-US" sz="1800" b="1" kern="0" dirty="0">
                <a:solidFill>
                  <a:srgbClr val="00B050"/>
                </a:solidFill>
                <a:latin typeface="Calibri" panose="020F0502020204030204" pitchFamily="34" charset="0"/>
                <a:cs typeface="Calibri" panose="020F0502020204030204" pitchFamily="34" charset="0"/>
              </a:rPr>
              <a:t>real</a:t>
            </a:r>
            <a:r>
              <a:rPr lang="en-US" sz="1800" kern="0" dirty="0">
                <a:latin typeface="Calibri" panose="020F0502020204030204" pitchFamily="34" charset="0"/>
                <a:cs typeface="Calibri" panose="020F0502020204030204" pitchFamily="34" charset="0"/>
              </a:rPr>
              <a:t>, </a:t>
            </a:r>
            <a:r>
              <a:rPr lang="en-US" sz="1800" b="1" kern="0" dirty="0">
                <a:latin typeface="Calibri" panose="020F0502020204030204" pitchFamily="34" charset="0"/>
                <a:cs typeface="Calibri" panose="020F0502020204030204" pitchFamily="34" charset="0"/>
              </a:rPr>
              <a:t>2, 5</a:t>
            </a:r>
            <a:r>
              <a:rPr lang="en-US" sz="1800" kern="0" dirty="0">
                <a:latin typeface="Calibri" panose="020F0502020204030204" pitchFamily="34" charset="0"/>
                <a:cs typeface="Calibri" panose="020F0502020204030204" pitchFamily="34" charset="0"/>
              </a:rPr>
              <a:t> and </a:t>
            </a:r>
            <a:r>
              <a:rPr lang="en-US" sz="1800" b="1" kern="0" dirty="0">
                <a:latin typeface="Calibri" panose="020F0502020204030204" pitchFamily="34" charset="0"/>
                <a:cs typeface="Calibri" panose="020F0502020204030204" pitchFamily="34" charset="0"/>
              </a:rPr>
              <a:t>6</a:t>
            </a:r>
            <a:r>
              <a:rPr lang="en-US" sz="1800" kern="0" dirty="0">
                <a:latin typeface="Calibri" panose="020F0502020204030204" pitchFamily="34" charset="0"/>
                <a:cs typeface="Calibri" panose="020F0502020204030204" pitchFamily="34" charset="0"/>
              </a:rPr>
              <a:t> are </a:t>
            </a:r>
            <a:r>
              <a:rPr lang="en-US" sz="1800" b="1" kern="0" dirty="0">
                <a:solidFill>
                  <a:srgbClr val="FF0000"/>
                </a:solidFill>
                <a:latin typeface="Calibri" panose="020F0502020204030204" pitchFamily="34" charset="0"/>
                <a:cs typeface="Calibri" panose="020F0502020204030204" pitchFamily="34" charset="0"/>
              </a:rPr>
              <a:t>fake</a:t>
            </a:r>
          </a:p>
          <a:p>
            <a:endParaRPr lang="en-US" sz="180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76200" y="9906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800" kern="0" dirty="0">
                <a:latin typeface="Calibri" panose="020F0502020204030204" pitchFamily="34" charset="0"/>
                <a:cs typeface="Calibri" panose="020F0502020204030204" pitchFamily="34" charset="0"/>
              </a:rPr>
              <a:t>	</a:t>
            </a:r>
            <a:r>
              <a:rPr lang="en-US" sz="2400" kern="0" dirty="0">
                <a:latin typeface="Calibri" panose="020F0502020204030204" pitchFamily="34" charset="0"/>
                <a:cs typeface="Calibri" panose="020F0502020204030204" pitchFamily="34" charset="0"/>
              </a:rPr>
              <a:t>When machine learning generates (fake) reviews</a:t>
            </a:r>
          </a:p>
        </p:txBody>
      </p:sp>
    </p:spTree>
    <p:extLst>
      <p:ext uri="{BB962C8B-B14F-4D97-AF65-F5344CB8AC3E}">
        <p14:creationId xmlns:p14="http://schemas.microsoft.com/office/powerpoint/2010/main" val="20631624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295400"/>
          </a:xfrm>
        </p:spPr>
        <p:txBody>
          <a:bodyPr/>
          <a:lstStyle/>
          <a:p>
            <a:r>
              <a:rPr lang="en-US" sz="2400" dirty="0"/>
              <a:t>But Machine Learning &amp; Artificial Intelligence can Far Exceed Human Performance</a:t>
            </a:r>
          </a:p>
        </p:txBody>
      </p:sp>
      <p:sp>
        <p:nvSpPr>
          <p:cNvPr id="3" name="Content Placeholder 2"/>
          <p:cNvSpPr>
            <a:spLocks noGrp="1"/>
          </p:cNvSpPr>
          <p:nvPr>
            <p:ph idx="1"/>
          </p:nvPr>
        </p:nvSpPr>
        <p:spPr>
          <a:xfrm>
            <a:off x="457200" y="1371600"/>
            <a:ext cx="8229600" cy="4411662"/>
          </a:xfrm>
        </p:spPr>
        <p:txBody>
          <a:bodyPr/>
          <a:lstStyle/>
          <a:p>
            <a:r>
              <a:rPr lang="en-US" sz="2000" dirty="0">
                <a:latin typeface="Calibri" panose="020F0502020204030204" pitchFamily="34" charset="0"/>
                <a:cs typeface="Calibri" panose="020F0502020204030204" pitchFamily="34" charset="0"/>
              </a:rPr>
              <a:t>Harley Davidson dealership in NYC selling 1-2 per week</a:t>
            </a:r>
          </a:p>
          <a:p>
            <a:r>
              <a:rPr lang="en-US" sz="2000" dirty="0">
                <a:latin typeface="Calibri" panose="020F0502020204030204" pitchFamily="34" charset="0"/>
                <a:cs typeface="Calibri" panose="020F0502020204030204" pitchFamily="34" charset="0"/>
              </a:rPr>
              <a:t>Chance encounter with CEO of an AI company</a:t>
            </a:r>
          </a:p>
          <a:p>
            <a:r>
              <a:rPr lang="en-US" sz="2000" dirty="0">
                <a:latin typeface="Calibri" panose="020F0502020204030204" pitchFamily="34" charset="0"/>
                <a:cs typeface="Calibri" panose="020F0502020204030204" pitchFamily="34" charset="0"/>
              </a:rPr>
              <a:t>AI driven marketing platform</a:t>
            </a:r>
          </a:p>
          <a:p>
            <a:r>
              <a:rPr lang="en-US" sz="2000" dirty="0">
                <a:latin typeface="Calibri" panose="020F0502020204030204" pitchFamily="34" charset="0"/>
                <a:cs typeface="Calibri" panose="020F0502020204030204" pitchFamily="34" charset="0"/>
              </a:rPr>
              <a:t>Measures, optimizes campaigns across digital channels</a:t>
            </a:r>
          </a:p>
          <a:p>
            <a:r>
              <a:rPr lang="en-US" sz="2000" dirty="0">
                <a:latin typeface="Calibri" panose="020F0502020204030204" pitchFamily="34" charset="0"/>
                <a:cs typeface="Calibri" panose="020F0502020204030204" pitchFamily="34" charset="0"/>
              </a:rPr>
              <a:t>Sold 15 in first weekend of deployment</a:t>
            </a:r>
          </a:p>
          <a:p>
            <a:r>
              <a:rPr lang="en-US" sz="2000" dirty="0">
                <a:latin typeface="Calibri" panose="020F0502020204030204" pitchFamily="34" charset="0"/>
                <a:cs typeface="Calibri" panose="020F0502020204030204" pitchFamily="34" charset="0"/>
              </a:rPr>
              <a:t>From 1 lead/day </a:t>
            </a:r>
            <a:r>
              <a:rPr lang="en-US" sz="2000" dirty="0">
                <a:latin typeface="Calibri" panose="020F0502020204030204" pitchFamily="34" charset="0"/>
                <a:cs typeface="Calibri" panose="020F0502020204030204" pitchFamily="34" charset="0"/>
                <a:sym typeface="Wingdings" panose="05000000000000000000" pitchFamily="2" charset="2"/>
              </a:rPr>
              <a:t> 40, new call center set up</a:t>
            </a:r>
          </a:p>
          <a:p>
            <a:r>
              <a:rPr lang="en-US" sz="2000" dirty="0">
                <a:latin typeface="Calibri" panose="020F0502020204030204" pitchFamily="34" charset="0"/>
                <a:cs typeface="Calibri" panose="020F0502020204030204" pitchFamily="34" charset="0"/>
                <a:sym typeface="Wingdings" panose="05000000000000000000" pitchFamily="2" charset="2"/>
              </a:rPr>
              <a:t>15% “lookalikes” </a:t>
            </a:r>
          </a:p>
          <a:p>
            <a:r>
              <a:rPr lang="en-US" sz="2000" dirty="0">
                <a:latin typeface="Calibri" panose="020F0502020204030204" pitchFamily="34" charset="0"/>
                <a:cs typeface="Calibri" panose="020F0502020204030204" pitchFamily="34" charset="0"/>
                <a:sym typeface="Wingdings" panose="05000000000000000000" pitchFamily="2" charset="2"/>
              </a:rPr>
              <a:t>Month 3: Leads </a:t>
            </a:r>
            <a:r>
              <a:rPr lang="en-US" sz="2000" b="1"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sym typeface="Wingdings" panose="05000000000000000000" pitchFamily="2" charset="2"/>
              </a:rPr>
              <a:t> 2930%, 50% lookalikes</a:t>
            </a:r>
          </a:p>
          <a:p>
            <a:r>
              <a:rPr lang="en-US" sz="2000" dirty="0">
                <a:latin typeface="Calibri" panose="020F0502020204030204" pitchFamily="34" charset="0"/>
                <a:cs typeface="Calibri" panose="020F0502020204030204" pitchFamily="34" charset="0"/>
                <a:sym typeface="Wingdings" panose="05000000000000000000" pitchFamily="2" charset="2"/>
              </a:rPr>
              <a:t>Redefining “potential customers”</a:t>
            </a:r>
          </a:p>
          <a:p>
            <a:r>
              <a:rPr lang="en-US" sz="2000" dirty="0">
                <a:latin typeface="Calibri" panose="020F0502020204030204" pitchFamily="34" charset="0"/>
                <a:cs typeface="Calibri" panose="020F0502020204030204" pitchFamily="34" charset="0"/>
                <a:sym typeface="Wingdings" panose="05000000000000000000" pitchFamily="2" charset="2"/>
              </a:rPr>
              <a:t>How does the AI based program do it?</a:t>
            </a:r>
          </a:p>
        </p:txBody>
      </p:sp>
      <p:sp>
        <p:nvSpPr>
          <p:cNvPr id="4" name="TextBox 3"/>
          <p:cNvSpPr txBox="1"/>
          <p:nvPr/>
        </p:nvSpPr>
        <p:spPr>
          <a:xfrm>
            <a:off x="3128347" y="6477000"/>
            <a:ext cx="1672253" cy="369332"/>
          </a:xfrm>
          <a:prstGeom prst="rect">
            <a:avLst/>
          </a:prstGeom>
          <a:noFill/>
        </p:spPr>
        <p:txBody>
          <a:bodyPr wrap="none" rtlCol="0">
            <a:spAutoFit/>
          </a:bodyPr>
          <a:lstStyle/>
          <a:p>
            <a:r>
              <a:rPr lang="en-US" dirty="0"/>
              <a:t>Source: HBSP</a:t>
            </a:r>
          </a:p>
        </p:txBody>
      </p:sp>
      <p:pic>
        <p:nvPicPr>
          <p:cNvPr id="3074" name="Picture 2" descr="Image result for harley david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142" y="1580660"/>
            <a:ext cx="2401658" cy="20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9958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543800" cy="1295400"/>
          </a:xfrm>
        </p:spPr>
        <p:txBody>
          <a:bodyPr/>
          <a:lstStyle/>
          <a:p>
            <a:r>
              <a:rPr lang="en-US" sz="2800" dirty="0"/>
              <a:t>Text Analytics in Pharma: </a:t>
            </a:r>
            <a:br>
              <a:rPr lang="en-US" sz="2800" dirty="0"/>
            </a:br>
            <a:r>
              <a:rPr lang="en-US" sz="2800" dirty="0"/>
              <a:t>Help Overturn Eroom’s Law?</a:t>
            </a:r>
          </a:p>
        </p:txBody>
      </p:sp>
      <p:sp>
        <p:nvSpPr>
          <p:cNvPr id="5" name="Content Placeholder 4"/>
          <p:cNvSpPr>
            <a:spLocks noGrp="1"/>
          </p:cNvSpPr>
          <p:nvPr>
            <p:ph idx="1"/>
          </p:nvPr>
        </p:nvSpPr>
        <p:spPr>
          <a:xfrm>
            <a:off x="304800" y="2310753"/>
            <a:ext cx="8229600" cy="500444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Biosciences: 10,000 new publications uploaded on a daily basis</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Must correlate, assimilate and connect massive amounts of data</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Make connections between data and generate hypotheses using criteria set by the scientist</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E.g., 200 hypotheses for </a:t>
            </a:r>
            <a:r>
              <a:rPr lang="en-US" sz="2400" dirty="0">
                <a:latin typeface="Calibri" panose="020F0502020204030204" pitchFamily="34" charset="0"/>
                <a:cs typeface="Calibri" panose="020F0502020204030204" pitchFamily="34" charset="0"/>
              </a:rPr>
              <a:t>Amyotrophic Lateral Sclerosis by BenevolentAI</a:t>
            </a:r>
            <a:endParaRPr lang="en-US" sz="2400" dirty="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endParaRPr lang="en-US" sz="3600" dirty="0">
              <a:solidFill>
                <a:srgbClr val="333333"/>
              </a:solidFill>
              <a:latin typeface="Calibri" panose="020F0502020204030204" pitchFamily="34" charset="0"/>
              <a:cs typeface="Calibri" panose="020F0502020204030204" pitchFamily="34" charset="0"/>
            </a:endParaRPr>
          </a:p>
          <a:p>
            <a:endParaRPr lang="en-US" dirty="0">
              <a:solidFill>
                <a:srgbClr val="333333"/>
              </a:solidFill>
              <a:latin typeface="Muli"/>
            </a:endParaRPr>
          </a:p>
        </p:txBody>
      </p:sp>
      <p:pic>
        <p:nvPicPr>
          <p:cNvPr id="6" name="Picture 5"/>
          <p:cNvPicPr>
            <a:picLocks noChangeAspect="1"/>
          </p:cNvPicPr>
          <p:nvPr/>
        </p:nvPicPr>
        <p:blipFill>
          <a:blip r:embed="rId2"/>
          <a:stretch>
            <a:fillRect/>
          </a:stretch>
        </p:blipFill>
        <p:spPr>
          <a:xfrm>
            <a:off x="5638800" y="0"/>
            <a:ext cx="3505200" cy="2320109"/>
          </a:xfrm>
          <a:prstGeom prst="rect">
            <a:avLst/>
          </a:prstGeom>
        </p:spPr>
      </p:pic>
    </p:spTree>
    <p:extLst>
      <p:ext uri="{BB962C8B-B14F-4D97-AF65-F5344CB8AC3E}">
        <p14:creationId xmlns:p14="http://schemas.microsoft.com/office/powerpoint/2010/main" val="262817345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81000"/>
            <a:ext cx="8229600" cy="1295400"/>
          </a:xfrm>
        </p:spPr>
        <p:txBody>
          <a:bodyPr/>
          <a:lstStyle/>
          <a:p>
            <a:r>
              <a:rPr lang="en-US" sz="2800" dirty="0"/>
              <a:t>The Connection to Business: The Long Tail*</a:t>
            </a:r>
          </a:p>
        </p:txBody>
      </p:sp>
      <p:pic>
        <p:nvPicPr>
          <p:cNvPr id="9218" name="Picture 2" descr="http://downloads.clipart.com/25858682.gif?t=1284282094&amp;h=cc3985043855cbee6973955098d25fac&amp;u=anitesh"/>
          <p:cNvPicPr>
            <a:picLocks noChangeAspect="1" noChangeArrowheads="1"/>
          </p:cNvPicPr>
          <p:nvPr/>
        </p:nvPicPr>
        <p:blipFill>
          <a:blip r:embed="rId2" cstate="print"/>
          <a:srcRect/>
          <a:stretch>
            <a:fillRect/>
          </a:stretch>
        </p:blipFill>
        <p:spPr bwMode="auto">
          <a:xfrm>
            <a:off x="7543800" y="0"/>
            <a:ext cx="1612595" cy="2362200"/>
          </a:xfrm>
          <a:prstGeom prst="rect">
            <a:avLst/>
          </a:prstGeom>
          <a:noFill/>
        </p:spPr>
      </p:pic>
      <p:sp>
        <p:nvSpPr>
          <p:cNvPr id="7" name="TextBox 6"/>
          <p:cNvSpPr txBox="1"/>
          <p:nvPr/>
        </p:nvSpPr>
        <p:spPr>
          <a:xfrm>
            <a:off x="1600200" y="6367046"/>
            <a:ext cx="5019195" cy="338554"/>
          </a:xfrm>
          <a:prstGeom prst="rect">
            <a:avLst/>
          </a:prstGeom>
          <a:noFill/>
        </p:spPr>
        <p:txBody>
          <a:bodyPr wrap="none" rtlCol="0">
            <a:spAutoFit/>
          </a:bodyPr>
          <a:lstStyle/>
          <a:p>
            <a:r>
              <a:rPr lang="en-US" sz="1600" dirty="0"/>
              <a:t>Source: Brynjolfsson, Hu and Smith; *Chris Anderson</a:t>
            </a:r>
          </a:p>
        </p:txBody>
      </p:sp>
      <p:pic>
        <p:nvPicPr>
          <p:cNvPr id="8" name="Picture 7" descr="long tail diagram.jpg"/>
          <p:cNvPicPr>
            <a:picLocks noChangeAspect="1"/>
          </p:cNvPicPr>
          <p:nvPr/>
        </p:nvPicPr>
        <p:blipFill>
          <a:blip r:embed="rId3" cstate="print"/>
          <a:stretch>
            <a:fillRect/>
          </a:stretch>
        </p:blipFill>
        <p:spPr>
          <a:xfrm>
            <a:off x="533400" y="917972"/>
            <a:ext cx="7010400" cy="3806428"/>
          </a:xfrm>
          <a:prstGeom prst="rect">
            <a:avLst/>
          </a:prstGeom>
        </p:spPr>
      </p:pic>
      <p:sp>
        <p:nvSpPr>
          <p:cNvPr id="9" name="TextBox 8"/>
          <p:cNvSpPr txBox="1"/>
          <p:nvPr/>
        </p:nvSpPr>
        <p:spPr>
          <a:xfrm rot="16200000">
            <a:off x="-253858" y="3175966"/>
            <a:ext cx="1183337" cy="523220"/>
          </a:xfrm>
          <a:prstGeom prst="rect">
            <a:avLst/>
          </a:prstGeom>
          <a:noFill/>
        </p:spPr>
        <p:txBody>
          <a:bodyPr wrap="none" rtlCol="0">
            <a:spAutoFit/>
          </a:bodyPr>
          <a:lstStyle/>
          <a:p>
            <a:r>
              <a:rPr lang="en-US" sz="2800" dirty="0"/>
              <a:t>Sales </a:t>
            </a:r>
          </a:p>
        </p:txBody>
      </p:sp>
      <p:sp>
        <p:nvSpPr>
          <p:cNvPr id="10" name="TextBox 9"/>
          <p:cNvSpPr txBox="1"/>
          <p:nvPr/>
        </p:nvSpPr>
        <p:spPr>
          <a:xfrm>
            <a:off x="685801" y="4648200"/>
            <a:ext cx="6857999" cy="461665"/>
          </a:xfrm>
          <a:prstGeom prst="rect">
            <a:avLst/>
          </a:prstGeom>
          <a:noFill/>
        </p:spPr>
        <p:txBody>
          <a:bodyPr wrap="square" rtlCol="0">
            <a:spAutoFit/>
          </a:bodyPr>
          <a:lstStyle/>
          <a:p>
            <a:r>
              <a:rPr lang="en-US" sz="2400" dirty="0"/>
              <a:t>High                       Popularity                       Low                   </a:t>
            </a:r>
          </a:p>
        </p:txBody>
      </p:sp>
      <p:cxnSp>
        <p:nvCxnSpPr>
          <p:cNvPr id="12" name="Straight Arrow Connector 11"/>
          <p:cNvCxnSpPr/>
          <p:nvPr/>
        </p:nvCxnSpPr>
        <p:spPr>
          <a:xfrm rot="5400000" flipH="1" flipV="1">
            <a:off x="76200" y="2513806"/>
            <a:ext cx="6096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762000" y="5181600"/>
            <a:ext cx="6299994" cy="646331"/>
          </a:xfrm>
          <a:prstGeom prst="rect">
            <a:avLst/>
          </a:prstGeom>
          <a:noFill/>
        </p:spPr>
        <p:txBody>
          <a:bodyPr wrap="none" rtlCol="0">
            <a:spAutoFit/>
          </a:bodyPr>
          <a:lstStyle/>
          <a:p>
            <a:pPr>
              <a:buFont typeface="Arial" pitchFamily="34" charset="0"/>
              <a:buChar char="•"/>
            </a:pPr>
            <a:r>
              <a:rPr lang="en-US" dirty="0"/>
              <a:t> </a:t>
            </a:r>
            <a:r>
              <a:rPr lang="en-US" dirty="0">
                <a:latin typeface="Calibri" pitchFamily="34" charset="0"/>
              </a:rPr>
              <a:t>Customer preferences are diverse</a:t>
            </a:r>
          </a:p>
          <a:p>
            <a:pPr>
              <a:buFont typeface="Arial" pitchFamily="34" charset="0"/>
              <a:buChar char="•"/>
            </a:pPr>
            <a:r>
              <a:rPr lang="en-US" dirty="0">
                <a:latin typeface="Calibri" pitchFamily="34" charset="0"/>
              </a:rPr>
              <a:t>  What is the role of recommender systems and word-of-mouth?</a:t>
            </a:r>
          </a:p>
        </p:txBody>
      </p:sp>
      <p:sp>
        <p:nvSpPr>
          <p:cNvPr id="14" name="TextBox 13"/>
          <p:cNvSpPr txBox="1"/>
          <p:nvPr/>
        </p:nvSpPr>
        <p:spPr>
          <a:xfrm>
            <a:off x="1295400" y="2971800"/>
            <a:ext cx="2322111" cy="369332"/>
          </a:xfrm>
          <a:prstGeom prst="rect">
            <a:avLst/>
          </a:prstGeom>
          <a:noFill/>
        </p:spPr>
        <p:txBody>
          <a:bodyPr wrap="none" rtlCol="0">
            <a:spAutoFit/>
          </a:bodyPr>
          <a:lstStyle/>
          <a:p>
            <a:r>
              <a:rPr lang="en-US" dirty="0"/>
              <a:t>Effect of the Internet </a:t>
            </a:r>
          </a:p>
        </p:txBody>
      </p:sp>
      <p:cxnSp>
        <p:nvCxnSpPr>
          <p:cNvPr id="16" name="Straight Arrow Connector 15"/>
          <p:cNvCxnSpPr/>
          <p:nvPr/>
        </p:nvCxnSpPr>
        <p:spPr>
          <a:xfrm rot="5400000">
            <a:off x="952500" y="3695700"/>
            <a:ext cx="1066800" cy="381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0080327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143500"/>
          </a:xfrm>
          <a:prstGeom prst="rect">
            <a:avLst/>
          </a:prstGeom>
        </p:spPr>
      </p:pic>
      <p:sp>
        <p:nvSpPr>
          <p:cNvPr id="4" name="TextBox 3"/>
          <p:cNvSpPr txBox="1"/>
          <p:nvPr/>
        </p:nvSpPr>
        <p:spPr>
          <a:xfrm>
            <a:off x="2209800" y="6564868"/>
            <a:ext cx="3825406" cy="338554"/>
          </a:xfrm>
          <a:prstGeom prst="rect">
            <a:avLst/>
          </a:prstGeom>
          <a:noFill/>
        </p:spPr>
        <p:txBody>
          <a:bodyPr wrap="none" rtlCol="0">
            <a:spAutoFit/>
          </a:bodyPr>
          <a:lstStyle/>
          <a:p>
            <a:r>
              <a:rPr lang="en-US" sz="1600" dirty="0"/>
              <a:t>*Students in UT Austin’s MSBA program</a:t>
            </a:r>
          </a:p>
        </p:txBody>
      </p:sp>
    </p:spTree>
    <p:extLst>
      <p:ext uri="{BB962C8B-B14F-4D97-AF65-F5344CB8AC3E}">
        <p14:creationId xmlns:p14="http://schemas.microsoft.com/office/powerpoint/2010/main" val="3047582843"/>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143500"/>
          </a:xfrm>
          <a:prstGeom prst="rect">
            <a:avLst/>
          </a:prstGeom>
        </p:spPr>
      </p:pic>
    </p:spTree>
    <p:extLst>
      <p:ext uri="{BB962C8B-B14F-4D97-AF65-F5344CB8AC3E}">
        <p14:creationId xmlns:p14="http://schemas.microsoft.com/office/powerpoint/2010/main" val="175055759"/>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143500"/>
          </a:xfrm>
          <a:prstGeom prst="rect">
            <a:avLst/>
          </a:prstGeom>
        </p:spPr>
      </p:pic>
    </p:spTree>
    <p:extLst>
      <p:ext uri="{BB962C8B-B14F-4D97-AF65-F5344CB8AC3E}">
        <p14:creationId xmlns:p14="http://schemas.microsoft.com/office/powerpoint/2010/main" val="4114697635"/>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Serious Analytics Course, But What is the Connection to Business?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Which brands do people compare with entry level Mercedes cars?</a:t>
            </a:r>
          </a:p>
          <a:p>
            <a:r>
              <a:rPr lang="en-US" sz="2000" dirty="0">
                <a:latin typeface="Calibri" panose="020F0502020204030204" pitchFamily="34" charset="0"/>
                <a:cs typeface="Calibri" panose="020F0502020204030204" pitchFamily="34" charset="0"/>
              </a:rPr>
              <a:t>How can we predict which brands and models customers will switch from to, say, a Tesla?</a:t>
            </a:r>
          </a:p>
          <a:p>
            <a:r>
              <a:rPr lang="en-US" sz="2000" dirty="0">
                <a:latin typeface="Calibri" panose="020F0502020204030204" pitchFamily="34" charset="0"/>
                <a:cs typeface="Calibri" panose="020F0502020204030204" pitchFamily="34" charset="0"/>
              </a:rPr>
              <a:t>How can we recommend products that meet specific customer requirements?</a:t>
            </a:r>
          </a:p>
          <a:p>
            <a:r>
              <a:rPr lang="en-US" sz="2000" dirty="0">
                <a:latin typeface="Calibri" panose="020F0502020204030204" pitchFamily="34" charset="0"/>
                <a:cs typeface="Calibri" panose="020F0502020204030204" pitchFamily="34" charset="0"/>
              </a:rPr>
              <a:t>How can we predict the sales of a new product that is yet to be released?</a:t>
            </a:r>
          </a:p>
          <a:p>
            <a:r>
              <a:rPr lang="en-US" sz="2000" dirty="0">
                <a:latin typeface="Calibri" panose="020F0502020204030204" pitchFamily="34" charset="0"/>
                <a:cs typeface="Calibri" panose="020F0502020204030204" pitchFamily="34" charset="0"/>
              </a:rPr>
              <a:t>How does Netflix figure out what will be a hit series?</a:t>
            </a:r>
          </a:p>
          <a:p>
            <a:r>
              <a:rPr lang="en-US" sz="2000" dirty="0">
                <a:latin typeface="Calibri" panose="020F0502020204030204" pitchFamily="34" charset="0"/>
                <a:cs typeface="Calibri" panose="020F0502020204030204" pitchFamily="34" charset="0"/>
              </a:rPr>
              <a:t>How does Airbnb predict which images and descriptions get a property rented faster? </a:t>
            </a:r>
          </a:p>
          <a:p>
            <a:r>
              <a:rPr lang="en-US" sz="2000" dirty="0">
                <a:latin typeface="Calibri" panose="020F0502020204030204" pitchFamily="34" charset="0"/>
                <a:cs typeface="Calibri" panose="020F0502020204030204" pitchFamily="34" charset="0"/>
              </a:rPr>
              <a:t>How can we discover new side effects of a prescription drug?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Yes, it connects to business, ……</a:t>
            </a:r>
          </a:p>
        </p:txBody>
      </p:sp>
      <p:sp>
        <p:nvSpPr>
          <p:cNvPr id="5" name="TextBox 4">
            <a:extLst>
              <a:ext uri="{FF2B5EF4-FFF2-40B4-BE49-F238E27FC236}">
                <a16:creationId xmlns:a16="http://schemas.microsoft.com/office/drawing/2014/main" id="{27A71963-DDEE-4EBE-B6F2-4E5450CC06E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2537333112"/>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1295400"/>
          </a:xfrm>
        </p:spPr>
        <p:txBody>
          <a:bodyPr/>
          <a:lstStyle/>
          <a:p>
            <a:r>
              <a:rPr lang="en-US" sz="3200" dirty="0"/>
              <a:t>Pros &amp; Cons of Online Social Data </a:t>
            </a:r>
          </a:p>
        </p:txBody>
      </p:sp>
      <p:graphicFrame>
        <p:nvGraphicFramePr>
          <p:cNvPr id="4" name="Table 3"/>
          <p:cNvGraphicFramePr>
            <a:graphicFrameLocks noGrp="1"/>
          </p:cNvGraphicFramePr>
          <p:nvPr>
            <p:extLst>
              <p:ext uri="{D42A27DB-BD31-4B8C-83A1-F6EECF244321}">
                <p14:modId xmlns:p14="http://schemas.microsoft.com/office/powerpoint/2010/main" val="2424291423"/>
              </p:ext>
            </p:extLst>
          </p:nvPr>
        </p:nvGraphicFramePr>
        <p:xfrm>
          <a:off x="457200" y="1905000"/>
          <a:ext cx="7620000" cy="2118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r>
                        <a:rPr lang="en-US" dirty="0"/>
                        <a:t>Pros (relative to a survey)</a:t>
                      </a:r>
                    </a:p>
                  </a:txBody>
                  <a:tcPr/>
                </a:tc>
                <a:tc>
                  <a:txBody>
                    <a:bodyPr/>
                    <a:lstStyle/>
                    <a:p>
                      <a:r>
                        <a:rPr lang="en-US" dirty="0"/>
                        <a:t>Cons</a:t>
                      </a:r>
                    </a:p>
                  </a:txBody>
                  <a:tcPr/>
                </a:tc>
                <a:tc>
                  <a:txBody>
                    <a:bodyPr/>
                    <a:lstStyle/>
                    <a:p>
                      <a:r>
                        <a:rPr lang="en-US" dirty="0"/>
                        <a:t>Mitigation?</a:t>
                      </a:r>
                    </a:p>
                  </a:txBody>
                  <a:tcPr/>
                </a:tc>
                <a:extLst>
                  <a:ext uri="{0D108BD9-81ED-4DB2-BD59-A6C34878D82A}">
                    <a16:rowId xmlns:a16="http://schemas.microsoft.com/office/drawing/2014/main" val="10000"/>
                  </a:ext>
                </a:extLst>
              </a:tr>
              <a:tr h="370840">
                <a:tc>
                  <a:txBody>
                    <a:bodyPr/>
                    <a:lstStyle/>
                    <a:p>
                      <a:r>
                        <a:rPr lang="en-US" dirty="0"/>
                        <a:t>Variability</a:t>
                      </a:r>
                    </a:p>
                  </a:txBody>
                  <a:tcPr/>
                </a:tc>
                <a:tc>
                  <a:txBody>
                    <a:bodyPr/>
                    <a:lstStyle/>
                    <a:p>
                      <a:r>
                        <a:rPr lang="en-US" dirty="0"/>
                        <a:t>Stratification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More Relevant &amp; Genuine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85420">
                <a:tc>
                  <a:txBody>
                    <a:bodyPr/>
                    <a:lstStyle/>
                    <a:p>
                      <a:r>
                        <a:rPr lang="en-US" dirty="0"/>
                        <a:t>Mitigates </a:t>
                      </a:r>
                      <a:r>
                        <a:rPr lang="en-US"/>
                        <a:t>Shy-Trump-Voter Syndrome</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7611717"/>
                  </a:ext>
                </a:extLst>
              </a:tr>
            </a:tbl>
          </a:graphicData>
        </a:graphic>
      </p:graphicFrame>
      <p:pic>
        <p:nvPicPr>
          <p:cNvPr id="5" name="Picture 2" descr="Image result for clipart 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032" y="304800"/>
            <a:ext cx="2080768"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251CFE-8B06-476D-8139-E7E803482EE6}"/>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62450370"/>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295400"/>
          </a:xfrm>
        </p:spPr>
        <p:txBody>
          <a:bodyPr/>
          <a:lstStyle/>
          <a:p>
            <a:r>
              <a:rPr lang="en-US" sz="2800" dirty="0"/>
              <a:t>User Generated Content Analytics</a:t>
            </a:r>
            <a:endParaRPr lang="en-US" sz="3200" b="0" dirty="0"/>
          </a:p>
        </p:txBody>
      </p:sp>
      <p:sp>
        <p:nvSpPr>
          <p:cNvPr id="4" name="Content Placeholder 3"/>
          <p:cNvSpPr>
            <a:spLocks noGrp="1"/>
          </p:cNvSpPr>
          <p:nvPr>
            <p:ph idx="1"/>
          </p:nvPr>
        </p:nvSpPr>
        <p:spPr>
          <a:xfrm>
            <a:off x="152400" y="1455738"/>
            <a:ext cx="8229600" cy="4411662"/>
          </a:xfrm>
        </p:spPr>
        <p:txBody>
          <a:bodyPr/>
          <a:lstStyle/>
          <a:p>
            <a:r>
              <a:rPr lang="en-US" sz="2400" dirty="0">
                <a:latin typeface="Calibri" panose="020F0502020204030204" pitchFamily="34" charset="0"/>
              </a:rPr>
              <a:t>User Generated Content (UGC) = unstructured data           (text, images, audio, video), structured data is numeric</a:t>
            </a:r>
          </a:p>
          <a:p>
            <a:endParaRPr lang="en-US" sz="2400" dirty="0">
              <a:latin typeface="Calibri" panose="020F0502020204030204" pitchFamily="34" charset="0"/>
            </a:endParaRPr>
          </a:p>
          <a:p>
            <a:r>
              <a:rPr lang="en-US" sz="2400" dirty="0">
                <a:latin typeface="Calibri" panose="020F0502020204030204" pitchFamily="34" charset="0"/>
              </a:rPr>
              <a:t>Two sources of UGC</a:t>
            </a:r>
          </a:p>
          <a:p>
            <a:pPr lvl="1"/>
            <a:r>
              <a:rPr lang="en-US" sz="2000" dirty="0">
                <a:latin typeface="Calibri" panose="020F0502020204030204" pitchFamily="34" charset="0"/>
              </a:rPr>
              <a:t>External: Social media, public documents (e.g., shareholder reports)</a:t>
            </a:r>
          </a:p>
          <a:p>
            <a:pPr lvl="1"/>
            <a:r>
              <a:rPr lang="en-US" sz="2000" dirty="0">
                <a:latin typeface="Calibri" panose="020F0502020204030204" pitchFamily="34" charset="0"/>
              </a:rPr>
              <a:t>Internal: HR evaluations, contracts, vendor reports, customer conversations, maintenance reports, medical reports, etc.</a:t>
            </a:r>
          </a:p>
          <a:p>
            <a:endParaRPr lang="en-US" sz="2400" dirty="0">
              <a:latin typeface="Calibri" panose="020F0502020204030204" pitchFamily="34" charset="0"/>
            </a:endParaRPr>
          </a:p>
        </p:txBody>
      </p:sp>
      <p:pic>
        <p:nvPicPr>
          <p:cNvPr id="6" name="Picture 2" descr="Image result for clipar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79115"/>
            <a:ext cx="1679575" cy="12924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38F7CD-9CA0-4FD3-A307-98F037FE3BFB}"/>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4756909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1143000"/>
          </a:xfrm>
        </p:spPr>
        <p:txBody>
          <a:bodyPr/>
          <a:lstStyle/>
          <a:p>
            <a:r>
              <a:rPr lang="en-US" sz="2800" dirty="0"/>
              <a:t>Why Bother About Unstructured Data?</a:t>
            </a:r>
          </a:p>
        </p:txBody>
      </p:sp>
      <p:sp>
        <p:nvSpPr>
          <p:cNvPr id="3" name="Content Placeholder 2"/>
          <p:cNvSpPr>
            <a:spLocks noGrp="1"/>
          </p:cNvSpPr>
          <p:nvPr>
            <p:ph idx="1"/>
          </p:nvPr>
        </p:nvSpPr>
        <p:spPr>
          <a:xfrm>
            <a:off x="228600" y="762000"/>
            <a:ext cx="8229600" cy="4525963"/>
          </a:xfrm>
        </p:spPr>
        <p:txBody>
          <a:bodyPr>
            <a:normAutofit/>
          </a:bodyPr>
          <a:lstStyle/>
          <a:p>
            <a:r>
              <a:rPr lang="en-US" sz="1800" dirty="0">
                <a:latin typeface="Calibri" panose="020F0502020204030204" pitchFamily="34" charset="0"/>
              </a:rPr>
              <a:t>&gt; 80% of all data are unstructured</a:t>
            </a:r>
          </a:p>
          <a:p>
            <a:r>
              <a:rPr lang="en-US" sz="1800" dirty="0">
                <a:latin typeface="Calibri" panose="020F0502020204030204" pitchFamily="34" charset="0"/>
              </a:rPr>
              <a:t>Web pages, online conversations/posts, digital libraries, etc.</a:t>
            </a:r>
          </a:p>
          <a:p>
            <a:r>
              <a:rPr lang="en-US" sz="1800" dirty="0">
                <a:latin typeface="Calibri" panose="020F0502020204030204" pitchFamily="34" charset="0"/>
              </a:rPr>
              <a:t>Twitter: 600 million daily tweets</a:t>
            </a:r>
          </a:p>
          <a:p>
            <a:r>
              <a:rPr lang="en-US" sz="1800" dirty="0">
                <a:latin typeface="Calibri" panose="020F0502020204030204" pitchFamily="34" charset="0"/>
              </a:rPr>
              <a:t>FB: 5+ billion pieces of content shared daily</a:t>
            </a:r>
          </a:p>
          <a:p>
            <a:r>
              <a:rPr lang="en-US" sz="1800" dirty="0">
                <a:latin typeface="Calibri" panose="020F0502020204030204" pitchFamily="34" charset="0"/>
              </a:rPr>
              <a:t>Conversations in online forums</a:t>
            </a:r>
          </a:p>
          <a:p>
            <a:pPr marL="0" indent="0">
              <a:buNone/>
            </a:pPr>
            <a:endParaRPr lang="en-US" sz="2400" dirty="0">
              <a:latin typeface="Calibri" panose="020F0502020204030204" pitchFamily="34" charset="0"/>
            </a:endParaRPr>
          </a:p>
          <a:p>
            <a:endParaRPr lang="en-US" dirty="0">
              <a:latin typeface="Calibri" panose="020F0502020204030204" pitchFamily="34" charset="0"/>
            </a:endParaRPr>
          </a:p>
        </p:txBody>
      </p:sp>
      <p:pic>
        <p:nvPicPr>
          <p:cNvPr id="6" name="Picture 5">
            <a:extLst>
              <a:ext uri="{FF2B5EF4-FFF2-40B4-BE49-F238E27FC236}">
                <a16:creationId xmlns:a16="http://schemas.microsoft.com/office/drawing/2014/main" id="{77377DB1-6114-4BB6-8BD6-A066A551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88839"/>
            <a:ext cx="3939010" cy="3188427"/>
          </a:xfrm>
          <a:prstGeom prst="rect">
            <a:avLst/>
          </a:prstGeom>
        </p:spPr>
      </p:pic>
      <p:sp>
        <p:nvSpPr>
          <p:cNvPr id="7" name="TextBox 6">
            <a:extLst>
              <a:ext uri="{FF2B5EF4-FFF2-40B4-BE49-F238E27FC236}">
                <a16:creationId xmlns:a16="http://schemas.microsoft.com/office/drawing/2014/main" id="{90A7FF59-554A-4403-BB8B-9C03DF69861D}"/>
              </a:ext>
            </a:extLst>
          </p:cNvPr>
          <p:cNvSpPr txBox="1"/>
          <p:nvPr/>
        </p:nvSpPr>
        <p:spPr>
          <a:xfrm>
            <a:off x="533400" y="5715000"/>
            <a:ext cx="486447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Monthly users of social media (in millions), source: Statista 2021</a:t>
            </a:r>
          </a:p>
        </p:txBody>
      </p:sp>
      <p:sp>
        <p:nvSpPr>
          <p:cNvPr id="8" name="TextBox 7">
            <a:extLst>
              <a:ext uri="{FF2B5EF4-FFF2-40B4-BE49-F238E27FC236}">
                <a16:creationId xmlns:a16="http://schemas.microsoft.com/office/drawing/2014/main" id="{7D62A9B3-37CE-43CA-8A04-4559C587D94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9866068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1295400"/>
          </a:xfrm>
        </p:spPr>
        <p:txBody>
          <a:bodyPr/>
          <a:lstStyle/>
          <a:p>
            <a:r>
              <a:rPr lang="en-US" sz="3200" dirty="0"/>
              <a:t>When Numeric Data Don’t Explain Differences in Preferences</a:t>
            </a:r>
          </a:p>
        </p:txBody>
      </p:sp>
      <p:pic>
        <p:nvPicPr>
          <p:cNvPr id="1026" name="Picture 2" descr="http://www.clker.com/cliparts/5/6/1/f/1516284637121151754people-discussion-clipart.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310"/>
            <a:ext cx="9046125" cy="4583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50570" y="3957935"/>
            <a:ext cx="1045030" cy="461665"/>
          </a:xfrm>
          <a:prstGeom prst="rect">
            <a:avLst/>
          </a:prstGeom>
          <a:noFill/>
        </p:spPr>
        <p:txBody>
          <a:bodyPr wrap="none" rtlCol="0">
            <a:spAutoFit/>
          </a:bodyPr>
          <a:lstStyle/>
          <a:p>
            <a:r>
              <a:rPr lang="en-US" sz="1200" dirty="0">
                <a:solidFill>
                  <a:schemeClr val="bg1"/>
                </a:solidFill>
              </a:rPr>
              <a:t>Engineer, 27</a:t>
            </a:r>
          </a:p>
          <a:p>
            <a:r>
              <a:rPr lang="en-US" sz="1200" dirty="0">
                <a:solidFill>
                  <a:schemeClr val="bg1"/>
                </a:solidFill>
              </a:rPr>
              <a:t>likes R&amp;B</a:t>
            </a:r>
          </a:p>
        </p:txBody>
      </p:sp>
      <p:sp>
        <p:nvSpPr>
          <p:cNvPr id="4" name="TextBox 3"/>
          <p:cNvSpPr txBox="1"/>
          <p:nvPr/>
        </p:nvSpPr>
        <p:spPr>
          <a:xfrm>
            <a:off x="5943600" y="4048780"/>
            <a:ext cx="1537600" cy="523220"/>
          </a:xfrm>
          <a:prstGeom prst="rect">
            <a:avLst/>
          </a:prstGeom>
          <a:noFill/>
        </p:spPr>
        <p:txBody>
          <a:bodyPr wrap="none" rtlCol="0">
            <a:spAutoFit/>
          </a:bodyPr>
          <a:lstStyle/>
          <a:p>
            <a:r>
              <a:rPr lang="en-US" sz="1400" b="1" dirty="0">
                <a:solidFill>
                  <a:schemeClr val="bg1"/>
                </a:solidFill>
              </a:rPr>
              <a:t>Economics, 25, </a:t>
            </a:r>
          </a:p>
          <a:p>
            <a:r>
              <a:rPr lang="en-US" sz="1400" b="1" dirty="0">
                <a:solidFill>
                  <a:schemeClr val="bg1"/>
                </a:solidFill>
              </a:rPr>
              <a:t>likes R&amp;B</a:t>
            </a:r>
          </a:p>
        </p:txBody>
      </p:sp>
      <p:sp>
        <p:nvSpPr>
          <p:cNvPr id="5" name="TextBox 4"/>
          <p:cNvSpPr txBox="1"/>
          <p:nvPr/>
        </p:nvSpPr>
        <p:spPr>
          <a:xfrm>
            <a:off x="816689" y="4123492"/>
            <a:ext cx="1088311" cy="677108"/>
          </a:xfrm>
          <a:prstGeom prst="rect">
            <a:avLst/>
          </a:prstGeom>
          <a:noFill/>
        </p:spPr>
        <p:txBody>
          <a:bodyPr wrap="none" rtlCol="0">
            <a:spAutoFit/>
          </a:bodyPr>
          <a:lstStyle/>
          <a:p>
            <a:r>
              <a:rPr lang="en-US" sz="1200" dirty="0">
                <a:solidFill>
                  <a:schemeClr val="bg1"/>
                </a:solidFill>
              </a:rPr>
              <a:t>Engineer, 26,</a:t>
            </a:r>
          </a:p>
          <a:p>
            <a:r>
              <a:rPr lang="en-US" sz="1200" dirty="0">
                <a:solidFill>
                  <a:schemeClr val="bg1"/>
                </a:solidFill>
              </a:rPr>
              <a:t>likes prog </a:t>
            </a:r>
          </a:p>
          <a:p>
            <a:r>
              <a:rPr lang="en-US" sz="1400" dirty="0">
                <a:solidFill>
                  <a:schemeClr val="bg1"/>
                </a:solidFill>
              </a:rPr>
              <a:t>rock</a:t>
            </a:r>
          </a:p>
        </p:txBody>
      </p:sp>
      <p:sp>
        <p:nvSpPr>
          <p:cNvPr id="6" name="TextBox 5"/>
          <p:cNvSpPr txBox="1"/>
          <p:nvPr/>
        </p:nvSpPr>
        <p:spPr>
          <a:xfrm>
            <a:off x="2967532" y="2768025"/>
            <a:ext cx="2214068" cy="584775"/>
          </a:xfrm>
          <a:prstGeom prst="rect">
            <a:avLst/>
          </a:prstGeom>
          <a:noFill/>
        </p:spPr>
        <p:txBody>
          <a:bodyPr wrap="none" rtlCol="0">
            <a:spAutoFit/>
          </a:bodyPr>
          <a:lstStyle/>
          <a:p>
            <a:r>
              <a:rPr lang="en-US" sz="1600" dirty="0"/>
              <a:t>Computer Science, 26</a:t>
            </a:r>
          </a:p>
          <a:p>
            <a:r>
              <a:rPr lang="en-US" sz="1600" dirty="0"/>
              <a:t>likes country music</a:t>
            </a:r>
          </a:p>
        </p:txBody>
      </p:sp>
      <p:sp>
        <p:nvSpPr>
          <p:cNvPr id="8" name="TextBox 7"/>
          <p:cNvSpPr txBox="1"/>
          <p:nvPr/>
        </p:nvSpPr>
        <p:spPr>
          <a:xfrm>
            <a:off x="7295215" y="4048780"/>
            <a:ext cx="1239185" cy="523220"/>
          </a:xfrm>
          <a:prstGeom prst="rect">
            <a:avLst/>
          </a:prstGeom>
          <a:noFill/>
        </p:spPr>
        <p:txBody>
          <a:bodyPr wrap="none" rtlCol="0">
            <a:spAutoFit/>
          </a:bodyPr>
          <a:lstStyle/>
          <a:p>
            <a:r>
              <a:rPr lang="en-US" sz="1400" b="1" dirty="0">
                <a:solidFill>
                  <a:schemeClr val="bg1"/>
                </a:solidFill>
              </a:rPr>
              <a:t>Engineer, 27</a:t>
            </a:r>
          </a:p>
          <a:p>
            <a:r>
              <a:rPr lang="en-US" sz="1400" b="1" dirty="0">
                <a:solidFill>
                  <a:schemeClr val="bg1"/>
                </a:solidFill>
              </a:rPr>
              <a:t>likes jazz</a:t>
            </a:r>
          </a:p>
        </p:txBody>
      </p:sp>
      <p:sp>
        <p:nvSpPr>
          <p:cNvPr id="9" name="TextBox 8"/>
          <p:cNvSpPr txBox="1"/>
          <p:nvPr/>
        </p:nvSpPr>
        <p:spPr>
          <a:xfrm>
            <a:off x="442351" y="1219200"/>
            <a:ext cx="7129067" cy="400110"/>
          </a:xfrm>
          <a:prstGeom prst="rect">
            <a:avLst/>
          </a:prstGeom>
          <a:noFill/>
        </p:spPr>
        <p:txBody>
          <a:bodyPr wrap="none" rtlCol="0">
            <a:spAutoFit/>
          </a:bodyPr>
          <a:lstStyle/>
          <a:p>
            <a:r>
              <a:rPr lang="en-US" sz="2000" dirty="0"/>
              <a:t>Similar demographics, but very different preferences in music</a:t>
            </a:r>
          </a:p>
        </p:txBody>
      </p:sp>
      <p:sp>
        <p:nvSpPr>
          <p:cNvPr id="11" name="TextBox 10"/>
          <p:cNvSpPr txBox="1"/>
          <p:nvPr/>
        </p:nvSpPr>
        <p:spPr>
          <a:xfrm>
            <a:off x="381000" y="1600200"/>
            <a:ext cx="8015849" cy="400110"/>
          </a:xfrm>
          <a:prstGeom prst="rect">
            <a:avLst/>
          </a:prstGeom>
          <a:noFill/>
        </p:spPr>
        <p:txBody>
          <a:bodyPr wrap="none" rtlCol="0">
            <a:spAutoFit/>
          </a:bodyPr>
          <a:lstStyle/>
          <a:p>
            <a:r>
              <a:rPr lang="en-US" sz="2000" dirty="0"/>
              <a:t>Yet, unstructured data (e.g., blogs) can predict much more accurately</a:t>
            </a:r>
          </a:p>
        </p:txBody>
      </p:sp>
      <p:sp>
        <p:nvSpPr>
          <p:cNvPr id="13" name="TextBox 12">
            <a:extLst>
              <a:ext uri="{FF2B5EF4-FFF2-40B4-BE49-F238E27FC236}">
                <a16:creationId xmlns:a16="http://schemas.microsoft.com/office/drawing/2014/main" id="{22CB44C2-C532-4946-AD94-B125C2A34CEC}"/>
              </a:ext>
            </a:extLst>
          </p:cNvPr>
          <p:cNvSpPr txBox="1"/>
          <p:nvPr/>
        </p:nvSpPr>
        <p:spPr>
          <a:xfrm>
            <a:off x="34290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6723645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838200"/>
            <a:ext cx="8001000" cy="1295400"/>
          </a:xfrm>
        </p:spPr>
        <p:txBody>
          <a:bodyPr/>
          <a:lstStyle/>
          <a:p>
            <a:r>
              <a:rPr lang="en-US" sz="2400" dirty="0"/>
              <a:t>The Untapped Potential of Unstructured Data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2984649"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60281" y="4572000"/>
            <a:ext cx="1787919"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Metrics, metrics &amp; more metrics</a:t>
            </a:r>
          </a:p>
        </p:txBody>
      </p:sp>
      <p:pic>
        <p:nvPicPr>
          <p:cNvPr id="9" name="Picture 2"/>
          <p:cNvPicPr>
            <a:picLocks noChangeAspect="1" noChangeArrowheads="1"/>
          </p:cNvPicPr>
          <p:nvPr/>
        </p:nvPicPr>
        <p:blipFill>
          <a:blip r:embed="rId3" cstate="print"/>
          <a:srcRect/>
          <a:stretch>
            <a:fillRect/>
          </a:stretch>
        </p:blipFill>
        <p:spPr bwMode="auto">
          <a:xfrm>
            <a:off x="3048000" y="939975"/>
            <a:ext cx="2512105" cy="2140900"/>
          </a:xfrm>
          <a:prstGeom prst="rect">
            <a:avLst/>
          </a:prstGeom>
          <a:noFill/>
          <a:ln w="9525">
            <a:noFill/>
            <a:miter lim="800000"/>
            <a:headEnd/>
            <a:tailEnd/>
          </a:ln>
        </p:spPr>
      </p:pic>
      <p:pic>
        <p:nvPicPr>
          <p:cNvPr id="1029" name="Picture 5" descr="http://www.business-clipart.com/business_clipart_images/businessman_giving_a_sales_presentation_predicting_increasing_sales_0521-1102-0822-3053_SM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11680"/>
            <a:ext cx="2420469" cy="164592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17232232">
            <a:off x="3239031" y="3646893"/>
            <a:ext cx="1538977"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9934350">
            <a:off x="4367603" y="4128908"/>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rot="317107">
            <a:off x="4324833" y="5528621"/>
            <a:ext cx="2776707" cy="4148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771857" y="457200"/>
            <a:ext cx="340034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Obtain insights: Analyze brand &amp; product associations, predict switching</a:t>
            </a:r>
          </a:p>
        </p:txBody>
      </p:sp>
      <p:sp>
        <p:nvSpPr>
          <p:cNvPr id="10" name="TextBox 9"/>
          <p:cNvSpPr txBox="1"/>
          <p:nvPr/>
        </p:nvSpPr>
        <p:spPr>
          <a:xfrm>
            <a:off x="5736499" y="3037582"/>
            <a:ext cx="2112101"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Predict: </a:t>
            </a:r>
          </a:p>
          <a:p>
            <a:r>
              <a:rPr lang="en-US" sz="1400" dirty="0">
                <a:latin typeface="Calibri" panose="020F0502020204030204" pitchFamily="34" charset="0"/>
                <a:cs typeface="Calibri" panose="020F0502020204030204" pitchFamily="34" charset="0"/>
              </a:rPr>
              <a:t>E.g., salesrank,</a:t>
            </a:r>
          </a:p>
          <a:p>
            <a:r>
              <a:rPr lang="en-US" sz="1400" dirty="0">
                <a:latin typeface="Calibri" panose="020F0502020204030204" pitchFamily="34" charset="0"/>
                <a:cs typeface="Calibri" panose="020F0502020204030204" pitchFamily="34" charset="0"/>
              </a:rPr>
              <a:t>retention, spend, </a:t>
            </a:r>
          </a:p>
          <a:p>
            <a:r>
              <a:rPr lang="en-US" sz="1400" dirty="0">
                <a:latin typeface="Calibri" panose="020F0502020204030204" pitchFamily="34" charset="0"/>
                <a:cs typeface="Calibri" panose="020F0502020204030204" pitchFamily="34" charset="0"/>
              </a:rPr>
              <a:t>etc.</a:t>
            </a: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183" y="5531057"/>
            <a:ext cx="1961817" cy="132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521542" y="6211669"/>
            <a:ext cx="1717458"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Who matter most:</a:t>
            </a:r>
          </a:p>
          <a:p>
            <a:r>
              <a:rPr lang="en-US" sz="1600" dirty="0">
                <a:latin typeface="Calibri" panose="020F0502020204030204" pitchFamily="34" charset="0"/>
                <a:cs typeface="Calibri" panose="020F0502020204030204" pitchFamily="34" charset="0"/>
              </a:rPr>
              <a:t>Find influencers</a:t>
            </a:r>
          </a:p>
        </p:txBody>
      </p:sp>
      <p:sp>
        <p:nvSpPr>
          <p:cNvPr id="16" name="Bent-Up Arrow 15"/>
          <p:cNvSpPr/>
          <p:nvPr/>
        </p:nvSpPr>
        <p:spPr>
          <a:xfrm rot="5400000">
            <a:off x="1333618" y="4153020"/>
            <a:ext cx="1981200" cy="9903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20731325">
            <a:off x="4600810" y="5005816"/>
            <a:ext cx="2208016"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8" descr="Image result for clipart light 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8591" y="3889034"/>
            <a:ext cx="815409" cy="91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lipart new movi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1789" y="4101692"/>
            <a:ext cx="1484011" cy="9275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362743" y="4876800"/>
            <a:ext cx="1660519"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Create new </a:t>
            </a:r>
          </a:p>
          <a:p>
            <a:r>
              <a:rPr lang="en-US" sz="1600" dirty="0">
                <a:latin typeface="Calibri" panose="020F0502020204030204" pitchFamily="34" charset="0"/>
                <a:cs typeface="Calibri" panose="020F0502020204030204" pitchFamily="34" charset="0"/>
              </a:rPr>
              <a:t>products/services</a:t>
            </a:r>
          </a:p>
        </p:txBody>
      </p:sp>
      <p:pic>
        <p:nvPicPr>
          <p:cNvPr id="1028" name="Picture 4" descr="Image result for clipart vac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727456"/>
            <a:ext cx="1363069" cy="109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part sick ch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4813069"/>
            <a:ext cx="1117600" cy="113053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219200" y="5105400"/>
            <a:ext cx="586809" cy="457200"/>
          </a:xfrm>
          <a:prstGeom prst="rightArrow">
            <a:avLst>
              <a:gd name="adj1" fmla="val 50000"/>
              <a:gd name="adj2" fmla="val 535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18494685">
            <a:off x="3700335" y="3002089"/>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04400"/>
            <a:ext cx="1565275" cy="14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533400"/>
            <a:ext cx="1624355"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Build crowdsourced</a:t>
            </a:r>
          </a:p>
          <a:p>
            <a:r>
              <a:rPr lang="en-US" sz="1400" dirty="0">
                <a:latin typeface="Calibri" panose="020F0502020204030204" pitchFamily="34" charset="0"/>
                <a:cs typeface="Calibri" panose="020F0502020204030204" pitchFamily="34" charset="0"/>
              </a:rPr>
              <a:t>recommendation </a:t>
            </a:r>
          </a:p>
          <a:p>
            <a:r>
              <a:rPr lang="en-US" sz="1400" dirty="0">
                <a:latin typeface="Calibri" panose="020F0502020204030204" pitchFamily="34" charset="0"/>
                <a:cs typeface="Calibri" panose="020F0502020204030204" pitchFamily="34" charset="0"/>
              </a:rPr>
              <a:t>systems</a:t>
            </a:r>
          </a:p>
        </p:txBody>
      </p:sp>
      <p:sp>
        <p:nvSpPr>
          <p:cNvPr id="26" name="TextBox 25">
            <a:extLst>
              <a:ext uri="{FF2B5EF4-FFF2-40B4-BE49-F238E27FC236}">
                <a16:creationId xmlns:a16="http://schemas.microsoft.com/office/drawing/2014/main" id="{09AE281C-B38F-48C5-849A-EA365C2F6EE6}"/>
              </a:ext>
            </a:extLst>
          </p:cNvPr>
          <p:cNvSpPr txBox="1"/>
          <p:nvPr/>
        </p:nvSpPr>
        <p:spPr>
          <a:xfrm>
            <a:off x="27432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736364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1" grpId="0" animBg="1"/>
      <p:bldP spid="8" grpId="0"/>
      <p:bldP spid="10" grpId="0"/>
      <p:bldP spid="15" grpId="0"/>
      <p:bldP spid="16" grpId="0" animBg="1"/>
      <p:bldP spid="17" grpId="0" animBg="1"/>
      <p:bldP spid="19" grpId="0"/>
      <p:bldP spid="2" grpId="0" animBg="1"/>
      <p:bldP spid="2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543800" cy="1295400"/>
          </a:xfrm>
        </p:spPr>
        <p:txBody>
          <a:bodyPr/>
          <a:lstStyle/>
          <a:p>
            <a:r>
              <a:rPr lang="en-US" dirty="0"/>
              <a:t>Before and After this Course</a:t>
            </a:r>
          </a:p>
        </p:txBody>
      </p:sp>
      <p:graphicFrame>
        <p:nvGraphicFramePr>
          <p:cNvPr id="5" name="Table 4"/>
          <p:cNvGraphicFramePr>
            <a:graphicFrameLocks noGrp="1"/>
          </p:cNvGraphicFramePr>
          <p:nvPr>
            <p:extLst>
              <p:ext uri="{D42A27DB-BD31-4B8C-83A1-F6EECF244321}">
                <p14:modId xmlns:p14="http://schemas.microsoft.com/office/powerpoint/2010/main" val="1395472546"/>
              </p:ext>
            </p:extLst>
          </p:nvPr>
        </p:nvGraphicFramePr>
        <p:xfrm>
          <a:off x="0" y="1437991"/>
          <a:ext cx="9067800" cy="4810409"/>
        </p:xfrm>
        <a:graphic>
          <a:graphicData uri="http://schemas.openxmlformats.org/drawingml/2006/table">
            <a:tbl>
              <a:tblPr firstRow="1" bandRow="1">
                <a:tableStyleId>{5C22544A-7EE6-4342-B048-85BDC9FD1C3A}</a:tableStyleId>
              </a:tblPr>
              <a:tblGrid>
                <a:gridCol w="7982764">
                  <a:extLst>
                    <a:ext uri="{9D8B030D-6E8A-4147-A177-3AD203B41FA5}">
                      <a16:colId xmlns:a16="http://schemas.microsoft.com/office/drawing/2014/main" val="20000"/>
                    </a:ext>
                  </a:extLst>
                </a:gridCol>
                <a:gridCol w="1085036">
                  <a:extLst>
                    <a:ext uri="{9D8B030D-6E8A-4147-A177-3AD203B41FA5}">
                      <a16:colId xmlns:a16="http://schemas.microsoft.com/office/drawing/2014/main" val="20001"/>
                    </a:ext>
                  </a:extLst>
                </a:gridCol>
              </a:tblGrid>
              <a:tr h="392317">
                <a:tc>
                  <a:txBody>
                    <a:bodyPr/>
                    <a:lstStyle/>
                    <a:p>
                      <a:r>
                        <a:rPr lang="en-US" dirty="0">
                          <a:solidFill>
                            <a:schemeClr val="tx1"/>
                          </a:solidFill>
                        </a:rPr>
                        <a:t>Do you know how to</a:t>
                      </a:r>
                    </a:p>
                  </a:txBody>
                  <a:tcPr/>
                </a:tc>
                <a:tc>
                  <a:txBody>
                    <a:bodyPr/>
                    <a:lstStyle/>
                    <a:p>
                      <a:r>
                        <a:rPr lang="en-US" dirty="0">
                          <a:solidFill>
                            <a:schemeClr val="tx1"/>
                          </a:solidFill>
                        </a:rPr>
                        <a:t>Yes/No</a:t>
                      </a:r>
                    </a:p>
                  </a:txBody>
                  <a:tcPr/>
                </a:tc>
                <a:extLst>
                  <a:ext uri="{0D108BD9-81ED-4DB2-BD59-A6C34878D82A}">
                    <a16:rowId xmlns:a16="http://schemas.microsoft.com/office/drawing/2014/main" val="10000"/>
                  </a:ext>
                </a:extLst>
              </a:tr>
              <a:tr h="445883">
                <a:tc>
                  <a:txBody>
                    <a:bodyPr/>
                    <a:lstStyle/>
                    <a:p>
                      <a:r>
                        <a:rPr lang="en-US" dirty="0">
                          <a:latin typeface="Calibri" panose="020F0502020204030204" pitchFamily="34" charset="0"/>
                        </a:rPr>
                        <a:t>Extract tweets with detailed user</a:t>
                      </a:r>
                      <a:r>
                        <a:rPr lang="en-US" baseline="0" dirty="0">
                          <a:latin typeface="Calibri" panose="020F0502020204030204" pitchFamily="34" charset="0"/>
                        </a:rPr>
                        <a:t> info including location &amp; other attributes?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1"/>
                  </a:ext>
                </a:extLst>
              </a:tr>
              <a:tr h="490396">
                <a:tc>
                  <a:txBody>
                    <a:bodyPr/>
                    <a:lstStyle/>
                    <a:p>
                      <a:r>
                        <a:rPr lang="en-US" dirty="0">
                          <a:latin typeface="Calibri" panose="020F0502020204030204" pitchFamily="34" charset="0"/>
                        </a:rPr>
                        <a:t>Extract conversations</a:t>
                      </a:r>
                      <a:r>
                        <a:rPr lang="en-US" baseline="0" dirty="0">
                          <a:latin typeface="Calibri" panose="020F0502020204030204" pitchFamily="34" charset="0"/>
                        </a:rPr>
                        <a:t> in online forums, blogs, Youtube, etc.?</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2"/>
                  </a:ext>
                </a:extLst>
              </a:tr>
              <a:tr h="539436">
                <a:tc>
                  <a:txBody>
                    <a:bodyPr/>
                    <a:lstStyle/>
                    <a:p>
                      <a:r>
                        <a:rPr lang="en-US" dirty="0">
                          <a:latin typeface="Calibri" panose="020F0502020204030204" pitchFamily="34" charset="0"/>
                        </a:rPr>
                        <a:t>Analyze unstructured data to</a:t>
                      </a:r>
                      <a:r>
                        <a:rPr lang="en-US" baseline="0" dirty="0">
                          <a:latin typeface="Calibri" panose="020F0502020204030204" pitchFamily="34" charset="0"/>
                        </a:rPr>
                        <a:t> generate new business insights and discover facts?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3"/>
                  </a:ext>
                </a:extLst>
              </a:tr>
              <a:tr h="490396">
                <a:tc>
                  <a:txBody>
                    <a:bodyPr/>
                    <a:lstStyle/>
                    <a:p>
                      <a:r>
                        <a:rPr lang="en-US" dirty="0">
                          <a:latin typeface="Calibri" panose="020F0502020204030204" pitchFamily="34" charset="0"/>
                        </a:rPr>
                        <a:t>Leverage the wisdom of the crowd to create new products/services?</a:t>
                      </a:r>
                    </a:p>
                  </a:txBody>
                  <a:tcPr/>
                </a:tc>
                <a:tc>
                  <a:txBody>
                    <a:bodyPr/>
                    <a:lstStyle/>
                    <a:p>
                      <a:endParaRPr lang="en-US" dirty="0"/>
                    </a:p>
                  </a:txBody>
                  <a:tcPr/>
                </a:tc>
                <a:extLst>
                  <a:ext uri="{0D108BD9-81ED-4DB2-BD59-A6C34878D82A}">
                    <a16:rowId xmlns:a16="http://schemas.microsoft.com/office/drawing/2014/main" val="10004"/>
                  </a:ext>
                </a:extLst>
              </a:tr>
              <a:tr h="572129">
                <a:tc>
                  <a:txBody>
                    <a:bodyPr/>
                    <a:lstStyle/>
                    <a:p>
                      <a:r>
                        <a:rPr lang="en-US" dirty="0">
                          <a:latin typeface="Calibri" panose="020F0502020204030204" pitchFamily="34" charset="0"/>
                        </a:rPr>
                        <a:t>Analyze</a:t>
                      </a:r>
                      <a:r>
                        <a:rPr lang="en-US" baseline="0" dirty="0">
                          <a:latin typeface="Calibri" panose="020F0502020204030204" pitchFamily="34" charset="0"/>
                        </a:rPr>
                        <a:t> consumer sentiments using supervised and unsupervised methods?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5"/>
                  </a:ext>
                </a:extLst>
              </a:tr>
              <a:tr h="523089">
                <a:tc>
                  <a:txBody>
                    <a:bodyPr/>
                    <a:lstStyle/>
                    <a:p>
                      <a:r>
                        <a:rPr lang="en-US" dirty="0">
                          <a:latin typeface="Calibri" panose="020F0502020204030204" pitchFamily="34" charset="0"/>
                        </a:rPr>
                        <a:t>Predict</a:t>
                      </a:r>
                      <a:r>
                        <a:rPr lang="en-US" baseline="0" dirty="0">
                          <a:latin typeface="Calibri" panose="020F0502020204030204" pitchFamily="34" charset="0"/>
                        </a:rPr>
                        <a:t> business outcomes (e.g., sales) from social data</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6"/>
                  </a:ext>
                </a:extLst>
              </a:tr>
              <a:tr h="572129">
                <a:tc>
                  <a:txBody>
                    <a:bodyPr/>
                    <a:lstStyle/>
                    <a:p>
                      <a:r>
                        <a:rPr lang="en-US" dirty="0">
                          <a:latin typeface="Calibri" panose="020F0502020204030204" pitchFamily="34" charset="0"/>
                        </a:rPr>
                        <a:t>Assess resonance between a message (e.g., a campaign)</a:t>
                      </a:r>
                      <a:r>
                        <a:rPr lang="en-US" baseline="0" dirty="0">
                          <a:latin typeface="Calibri" panose="020F0502020204030204" pitchFamily="34" charset="0"/>
                        </a:rPr>
                        <a:t> &amp; response?</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7"/>
                  </a:ext>
                </a:extLst>
              </a:tr>
              <a:tr h="7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power of images</a:t>
                      </a:r>
                      <a:r>
                        <a:rPr lang="en-US" baseline="0" dirty="0">
                          <a:latin typeface="Calibri" panose="020F0502020204030204" pitchFamily="34" charset="0"/>
                        </a:rPr>
                        <a:t> in making business predictions?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2" name="Rectangle 1"/>
          <p:cNvSpPr/>
          <p:nvPr/>
        </p:nvSpPr>
        <p:spPr>
          <a:xfrm>
            <a:off x="0" y="18288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28194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22860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3528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8862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44196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49548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70866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91D872-7365-4ACE-8B42-D67F310CFF26}"/>
              </a:ext>
            </a:extLst>
          </p:cNvPr>
          <p:cNvSpPr/>
          <p:nvPr/>
        </p:nvSpPr>
        <p:spPr>
          <a:xfrm>
            <a:off x="0" y="54120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15BCE7F-10BE-488C-91F0-8E78D9F2E67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555018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5" presetClass="exit" presetSubtype="0" fill="hold" grpId="0" nodeType="clickEffect">
                                  <p:stCondLst>
                                    <p:cond delay="0"/>
                                  </p:stCondLst>
                                  <p:childTnLst>
                                    <p:animEffect transition="out" filter="fade">
                                      <p:cBhvr>
                                        <p:cTn id="30" dur="2000"/>
                                        <p:tgtEl>
                                          <p:spTgt spid="10"/>
                                        </p:tgtEl>
                                      </p:cBhvr>
                                    </p:animEffect>
                                    <p:anim calcmode="lin" valueType="num">
                                      <p:cBhvr>
                                        <p:cTn id="31"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 dur="2000"/>
                                        <p:tgtEl>
                                          <p:spTgt spid="10"/>
                                        </p:tgtEl>
                                        <p:attrNameLst>
                                          <p:attrName>ppt_h</p:attrName>
                                        </p:attrNameLst>
                                      </p:cBhvr>
                                      <p:tavLst>
                                        <p:tav tm="0">
                                          <p:val>
                                            <p:strVal val="ppt_h"/>
                                          </p:val>
                                        </p:tav>
                                        <p:tav tm="100000">
                                          <p:val>
                                            <p:strVal val="ppt_h"/>
                                          </p:val>
                                        </p:tav>
                                      </p:tavLst>
                                    </p:anim>
                                    <p:set>
                                      <p:cBhvr>
                                        <p:cTn id="33" dur="1" fill="hold">
                                          <p:stCondLst>
                                            <p:cond delay="19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11"/>
                                        </p:tgtEl>
                                      </p:cBhvr>
                                    </p:animEffect>
                                    <p:anim calcmode="lin" valueType="num">
                                      <p:cBhvr>
                                        <p:cTn id="38" dur="1000"/>
                                        <p:tgtEl>
                                          <p:spTgt spid="11"/>
                                        </p:tgtEl>
                                        <p:attrNameLst>
                                          <p:attrName>ppt_x</p:attrName>
                                        </p:attrNameLst>
                                      </p:cBhvr>
                                      <p:tavLst>
                                        <p:tav tm="0">
                                          <p:val>
                                            <p:strVal val="ppt_x"/>
                                          </p:val>
                                        </p:tav>
                                        <p:tav tm="100000">
                                          <p:val>
                                            <p:strVal val="ppt_x"/>
                                          </p:val>
                                        </p:tav>
                                      </p:tavLst>
                                    </p:anim>
                                    <p:anim calcmode="lin" valueType="num">
                                      <p:cBhvr>
                                        <p:cTn id="39" dur="1000"/>
                                        <p:tgtEl>
                                          <p:spTgt spid="11"/>
                                        </p:tgtEl>
                                        <p:attrNameLst>
                                          <p:attrName>ppt_y</p:attrName>
                                        </p:attrNameLst>
                                      </p:cBhvr>
                                      <p:tavLst>
                                        <p:tav tm="0">
                                          <p:val>
                                            <p:strVal val="ppt_y"/>
                                          </p:val>
                                        </p:tav>
                                        <p:tav tm="100000">
                                          <p:val>
                                            <p:strVal val="ppt_y+.1"/>
                                          </p:val>
                                        </p:tav>
                                      </p:tavLst>
                                    </p:anim>
                                    <p:set>
                                      <p:cBhvr>
                                        <p:cTn id="40" dur="1" fill="hold">
                                          <p:stCondLst>
                                            <p:cond delay="9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15"/>
                                        </p:tgtEl>
                                      </p:cBhvr>
                                    </p:animEffect>
                                    <p:anim calcmode="lin" valueType="num">
                                      <p:cBhvr>
                                        <p:cTn id="50" dur="1000"/>
                                        <p:tgtEl>
                                          <p:spTgt spid="15"/>
                                        </p:tgtEl>
                                        <p:attrNameLst>
                                          <p:attrName>ppt_x</p:attrName>
                                        </p:attrNameLst>
                                      </p:cBhvr>
                                      <p:tavLst>
                                        <p:tav tm="0">
                                          <p:val>
                                            <p:strVal val="ppt_x"/>
                                          </p:val>
                                        </p:tav>
                                        <p:tav tm="100000">
                                          <p:val>
                                            <p:strVal val="ppt_x"/>
                                          </p:val>
                                        </p:tav>
                                      </p:tavLst>
                                    </p:anim>
                                    <p:anim calcmode="lin" valueType="num">
                                      <p:cBhvr>
                                        <p:cTn id="51" dur="1000"/>
                                        <p:tgtEl>
                                          <p:spTgt spid="15"/>
                                        </p:tgtEl>
                                        <p:attrNameLst>
                                          <p:attrName>ppt_y</p:attrName>
                                        </p:attrNameLst>
                                      </p:cBhvr>
                                      <p:tavLst>
                                        <p:tav tm="0">
                                          <p:val>
                                            <p:strVal val="ppt_y"/>
                                          </p:val>
                                        </p:tav>
                                        <p:tav tm="100000">
                                          <p:val>
                                            <p:strVal val="ppt_y+.1"/>
                                          </p:val>
                                        </p:tav>
                                      </p:tavLst>
                                    </p:anim>
                                    <p:set>
                                      <p:cBhvr>
                                        <p:cTn id="52"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543800" cy="1295400"/>
          </a:xfrm>
        </p:spPr>
        <p:txBody>
          <a:bodyPr/>
          <a:lstStyle/>
          <a:p>
            <a:r>
              <a:rPr lang="en-US" sz="2400" dirty="0"/>
              <a:t>Final Project (Group Presentations)</a:t>
            </a:r>
          </a:p>
        </p:txBody>
      </p:sp>
      <p:sp>
        <p:nvSpPr>
          <p:cNvPr id="3" name="Content Placeholder 2"/>
          <p:cNvSpPr>
            <a:spLocks noGrp="1"/>
          </p:cNvSpPr>
          <p:nvPr>
            <p:ph idx="1"/>
          </p:nvPr>
        </p:nvSpPr>
        <p:spPr>
          <a:xfrm>
            <a:off x="152400" y="1379538"/>
            <a:ext cx="8229600" cy="4411662"/>
          </a:xfrm>
        </p:spPr>
        <p:txBody>
          <a:bodyPr/>
          <a:lstStyle/>
          <a:p>
            <a:pPr>
              <a:spcAft>
                <a:spcPts val="600"/>
              </a:spcAft>
            </a:pPr>
            <a:r>
              <a:rPr lang="en-US" sz="2000" dirty="0">
                <a:latin typeface="Calibri" pitchFamily="34" charset="0"/>
              </a:rPr>
              <a:t>You are a consultant to a brand, organization, politician, etc.</a:t>
            </a:r>
          </a:p>
          <a:p>
            <a:pPr>
              <a:spcAft>
                <a:spcPts val="600"/>
              </a:spcAft>
            </a:pPr>
            <a:r>
              <a:rPr lang="en-US" sz="2000" dirty="0">
                <a:latin typeface="Calibri" pitchFamily="34" charset="0"/>
              </a:rPr>
              <a:t>Objectives: Obtain actionable insights from social mentions using unstructured data analytics</a:t>
            </a:r>
          </a:p>
          <a:p>
            <a:pPr>
              <a:spcAft>
                <a:spcPts val="600"/>
              </a:spcAft>
            </a:pPr>
            <a:r>
              <a:rPr lang="en-US" sz="2000" dirty="0">
                <a:latin typeface="Calibri" pitchFamily="34" charset="0"/>
              </a:rPr>
              <a:t>Analysis of competing brands or products</a:t>
            </a:r>
          </a:p>
          <a:p>
            <a:pPr lvl="1">
              <a:spcAft>
                <a:spcPts val="600"/>
              </a:spcAft>
            </a:pPr>
            <a:r>
              <a:rPr lang="en-US" sz="1600" dirty="0">
                <a:latin typeface="Calibri" pitchFamily="34" charset="0"/>
              </a:rPr>
              <a:t>E.g., airlines, automobiles, hotels, smartphones, etc. </a:t>
            </a:r>
          </a:p>
          <a:p>
            <a:pPr>
              <a:spcAft>
                <a:spcPts val="600"/>
              </a:spcAft>
            </a:pPr>
            <a:r>
              <a:rPr lang="en-US" sz="2000" dirty="0">
                <a:latin typeface="Calibri" pitchFamily="34" charset="0"/>
              </a:rPr>
              <a:t>Track events (e.g., political) or marketing campaigns</a:t>
            </a:r>
          </a:p>
          <a:p>
            <a:pPr lvl="1">
              <a:spcAft>
                <a:spcPts val="600"/>
              </a:spcAft>
            </a:pPr>
            <a:r>
              <a:rPr lang="en-US" sz="1600" dirty="0">
                <a:latin typeface="Calibri" pitchFamily="34" charset="0"/>
              </a:rPr>
              <a:t>Whether social mentions reflect the intended messages</a:t>
            </a:r>
          </a:p>
          <a:p>
            <a:pPr>
              <a:spcAft>
                <a:spcPts val="600"/>
              </a:spcAft>
            </a:pPr>
            <a:r>
              <a:rPr lang="en-US" sz="2000" dirty="0">
                <a:latin typeface="Calibri" pitchFamily="34" charset="0"/>
              </a:rPr>
              <a:t>Predict outcomes from social chatter</a:t>
            </a:r>
          </a:p>
          <a:p>
            <a:pPr lvl="1">
              <a:spcAft>
                <a:spcPts val="600"/>
              </a:spcAft>
            </a:pPr>
            <a:r>
              <a:rPr lang="en-US" sz="1800" dirty="0">
                <a:latin typeface="Calibri" pitchFamily="34" charset="0"/>
              </a:rPr>
              <a:t>E.g., box office revenues, stock prices, etc.</a:t>
            </a:r>
          </a:p>
          <a:p>
            <a:pPr>
              <a:spcAft>
                <a:spcPts val="600"/>
              </a:spcAft>
            </a:pPr>
            <a:r>
              <a:rPr lang="en-US" sz="2000" dirty="0">
                <a:latin typeface="Calibri" pitchFamily="34" charset="0"/>
              </a:rPr>
              <a:t>Develop a crowdsourced recommendation system</a:t>
            </a:r>
          </a:p>
          <a:p>
            <a:pPr>
              <a:spcAft>
                <a:spcPts val="600"/>
              </a:spcAft>
            </a:pPr>
            <a:r>
              <a:rPr lang="en-US" sz="2000" dirty="0">
                <a:latin typeface="Calibri" pitchFamily="34" charset="0"/>
              </a:rPr>
              <a:t>Use analytics to study the nature of emerging phenomena/movements</a:t>
            </a:r>
          </a:p>
          <a:p>
            <a:pPr lvl="1"/>
            <a:endParaRPr lang="en-US" sz="1800" dirty="0">
              <a:latin typeface="Calibri" pitchFamily="34" charset="0"/>
            </a:endParaRPr>
          </a:p>
        </p:txBody>
      </p:sp>
      <p:sp>
        <p:nvSpPr>
          <p:cNvPr id="5" name="TextBox 4">
            <a:extLst>
              <a:ext uri="{FF2B5EF4-FFF2-40B4-BE49-F238E27FC236}">
                <a16:creationId xmlns:a16="http://schemas.microsoft.com/office/drawing/2014/main" id="{A1853983-DC5D-432C-B1BF-1A54857D4288}"/>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75117071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295400"/>
          </a:xfrm>
        </p:spPr>
        <p:txBody>
          <a:bodyPr/>
          <a:lstStyle/>
          <a:p>
            <a:r>
              <a:rPr lang="en-US" dirty="0"/>
              <a:t>Tools, Techniques, ….</a:t>
            </a:r>
          </a:p>
        </p:txBody>
      </p:sp>
      <p:sp>
        <p:nvSpPr>
          <p:cNvPr id="3" name="Content Placeholder 2"/>
          <p:cNvSpPr>
            <a:spLocks noGrp="1"/>
          </p:cNvSpPr>
          <p:nvPr>
            <p:ph idx="1"/>
          </p:nvPr>
        </p:nvSpPr>
        <p:spPr>
          <a:xfrm>
            <a:off x="152400" y="1524000"/>
            <a:ext cx="8229600" cy="4411662"/>
          </a:xfrm>
        </p:spPr>
        <p:txBody>
          <a:bodyPr/>
          <a:lstStyle/>
          <a:p>
            <a:r>
              <a:rPr lang="en-US" sz="2400" dirty="0">
                <a:latin typeface="Calibri" panose="020F0502020204030204" pitchFamily="34" charset="0"/>
                <a:cs typeface="Calibri" panose="020F0502020204030204" pitchFamily="34" charset="0"/>
              </a:rPr>
              <a:t>Python scripts (or R, if you prefer, but no help from TA)</a:t>
            </a:r>
          </a:p>
          <a:p>
            <a:r>
              <a:rPr lang="en-US" sz="2400" dirty="0">
                <a:latin typeface="Calibri" panose="020F0502020204030204" pitchFamily="34" charset="0"/>
                <a:cs typeface="Calibri" panose="020F0502020204030204" pitchFamily="34" charset="0"/>
              </a:rPr>
              <a:t>Write your own scripts</a:t>
            </a:r>
          </a:p>
          <a:p>
            <a:pPr lvl="1"/>
            <a:r>
              <a:rPr lang="en-US" sz="2000" dirty="0">
                <a:latin typeface="Calibri" panose="020F0502020204030204" pitchFamily="34" charset="0"/>
                <a:cs typeface="Calibri" panose="020F0502020204030204" pitchFamily="34" charset="0"/>
              </a:rPr>
              <a:t>No coding taught in class (but TA will help if/when required)</a:t>
            </a:r>
          </a:p>
          <a:p>
            <a:pPr lvl="1"/>
            <a:r>
              <a:rPr lang="en-US" sz="2000" dirty="0">
                <a:latin typeface="Calibri" panose="020F0502020204030204" pitchFamily="34" charset="0"/>
                <a:cs typeface="Calibri" panose="020F0502020204030204" pitchFamily="34" charset="0"/>
              </a:rPr>
              <a:t>Scrapers &amp; data access tools (TA will provide demos)</a:t>
            </a:r>
          </a:p>
          <a:p>
            <a:pPr lvl="1"/>
            <a:r>
              <a:rPr lang="en-US" sz="2000" dirty="0">
                <a:latin typeface="Calibri" panose="020F0502020204030204" pitchFamily="34" charset="0"/>
                <a:cs typeface="Calibri" panose="020F0502020204030204" pitchFamily="34" charset="0"/>
              </a:rPr>
              <a:t>GitHub is your friend</a:t>
            </a:r>
          </a:p>
          <a:p>
            <a:pPr marL="344487" lvl="1" indent="0">
              <a:buNone/>
            </a:pPr>
            <a:endParaRPr lang="en-US" sz="2000" dirty="0">
              <a:latin typeface="Calibri" panose="020F0502020204030204" pitchFamily="34" charset="0"/>
              <a:cs typeface="Calibri" panose="020F0502020204030204" pitchFamily="34" charset="0"/>
            </a:endParaRPr>
          </a:p>
        </p:txBody>
      </p:sp>
      <p:sp>
        <p:nvSpPr>
          <p:cNvPr id="4" name="AutoShape 2" descr="Image result for clipart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2" name="Picture 4" descr="Tool Box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6769"/>
            <a:ext cx="1908175" cy="197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230496"/>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37719</TotalTime>
  <Words>1314</Words>
  <Application>Microsoft Macintosh PowerPoint</Application>
  <PresentationFormat>On-screen Show (4:3)</PresentationFormat>
  <Paragraphs>159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vt:lpstr>
      <vt:lpstr>Times New Roman</vt:lpstr>
      <vt:lpstr>Wingdings</vt:lpstr>
      <vt:lpstr>Network</vt:lpstr>
      <vt:lpstr>ANALYTICS FOR UNSTRUCTURED DATA   Session 1, 26th August, 2021</vt:lpstr>
      <vt:lpstr>A Serious Analytics Course, But What is the Connection to Business?</vt:lpstr>
      <vt:lpstr>User Generated Content Analytics</vt:lpstr>
      <vt:lpstr>Why Bother About Unstructured Data?</vt:lpstr>
      <vt:lpstr>When Numeric Data Don’t Explain Differences in Preferences</vt:lpstr>
      <vt:lpstr>The Untapped Potential of Unstructured Data</vt:lpstr>
      <vt:lpstr>Before and After this Course</vt:lpstr>
      <vt:lpstr>Final Project (Group Presentations)</vt:lpstr>
      <vt:lpstr>Tools, Techniques, ….</vt:lpstr>
      <vt:lpstr>Unstructured Data and Four Vs</vt:lpstr>
      <vt:lpstr>Image Analytics: Puppy or Muffin?</vt:lpstr>
      <vt:lpstr>Business Applications With Unstructured Big Data</vt:lpstr>
      <vt:lpstr>“Told You, it’s all Fake!”</vt:lpstr>
      <vt:lpstr>But Machine Learning &amp; Artificial Intelligence can Far Exceed Human Performance</vt:lpstr>
      <vt:lpstr>Text Analytics in Pharma:  Help Overturn Eroom’s Law?</vt:lpstr>
      <vt:lpstr>The Connection to Business: The Long Tail*</vt:lpstr>
      <vt:lpstr> </vt:lpstr>
      <vt:lpstr>PowerPoint Presentation</vt:lpstr>
      <vt:lpstr>PowerPoint Presentation</vt:lpstr>
      <vt:lpstr>Pros &amp; Cons of Online Social Data </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Chakraborty, Rohitashwa</cp:lastModifiedBy>
  <cp:revision>554</cp:revision>
  <cp:lastPrinted>2014-01-13T15:56:39Z</cp:lastPrinted>
  <dcterms:created xsi:type="dcterms:W3CDTF">2000-10-19T17:22:27Z</dcterms:created>
  <dcterms:modified xsi:type="dcterms:W3CDTF">2021-08-31T14:31:03Z</dcterms:modified>
</cp:coreProperties>
</file>