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897" r:id="rId2"/>
    <p:sldId id="984" r:id="rId3"/>
    <p:sldId id="985" r:id="rId4"/>
    <p:sldId id="990" r:id="rId5"/>
    <p:sldId id="991" r:id="rId6"/>
    <p:sldId id="951" r:id="rId7"/>
    <p:sldId id="952" r:id="rId8"/>
    <p:sldId id="956" r:id="rId9"/>
    <p:sldId id="918" r:id="rId10"/>
    <p:sldId id="922" r:id="rId11"/>
    <p:sldId id="923" r:id="rId12"/>
    <p:sldId id="924" r:id="rId13"/>
    <p:sldId id="927" r:id="rId14"/>
    <p:sldId id="928" r:id="rId15"/>
    <p:sldId id="929" r:id="rId16"/>
    <p:sldId id="930" r:id="rId17"/>
    <p:sldId id="986" r:id="rId18"/>
    <p:sldId id="936" r:id="rId19"/>
    <p:sldId id="983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93" autoAdjust="0"/>
  </p:normalViewPr>
  <p:slideViewPr>
    <p:cSldViewPr>
      <p:cViewPr varScale="1">
        <p:scale>
          <a:sx n="141" d="100"/>
          <a:sy n="141" d="100"/>
        </p:scale>
        <p:origin x="22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7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9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295275"/>
            <a:ext cx="7097713" cy="2295525"/>
          </a:xfrm>
        </p:spPr>
        <p:txBody>
          <a:bodyPr/>
          <a:lstStyle/>
          <a:p>
            <a:pPr algn="ctr"/>
            <a:r>
              <a:rPr lang="en-US" sz="3200" dirty="0"/>
              <a:t>Social Media Analytics</a:t>
            </a:r>
            <a:br>
              <a:rPr lang="en-US" sz="3200" dirty="0"/>
            </a:br>
            <a:br>
              <a:rPr lang="en-US" sz="2400" dirty="0"/>
            </a:br>
            <a:br>
              <a:rPr lang="en-US" sz="2800" dirty="0"/>
            </a:br>
            <a:r>
              <a:rPr lang="en-US" sz="2400" dirty="0"/>
              <a:t> </a:t>
            </a:r>
            <a:r>
              <a:rPr lang="en-US" sz="1800" dirty="0"/>
              <a:t>MSBA, Session 1, Jan 24, 2022</a:t>
            </a: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22" y="1507873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93" y="2166909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702" y="4327588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Dr. Anitesh Barua</a:t>
            </a:r>
          </a:p>
          <a:p>
            <a:pPr algn="l"/>
            <a:r>
              <a:rPr lang="en-US" sz="1400" dirty="0"/>
              <a:t>David Bruton Jr. Centennial Chair Professor of Business</a:t>
            </a:r>
          </a:p>
          <a:p>
            <a:pPr algn="l"/>
            <a:r>
              <a:rPr lang="en-US" sz="1400" dirty="0"/>
              <a:t>Distinguished Fellow, INFORMS Information Systems Society</a:t>
            </a:r>
          </a:p>
          <a:p>
            <a:pPr algn="l"/>
            <a:r>
              <a:rPr lang="en-US" sz="1400" dirty="0"/>
              <a:t>University of Texas Distinguished Teaching Professor</a:t>
            </a:r>
          </a:p>
          <a:p>
            <a:pPr algn="l"/>
            <a:r>
              <a:rPr lang="en-US" sz="1400" dirty="0"/>
              <a:t>Associate Director, Center for Research in e-Commerce</a:t>
            </a:r>
          </a:p>
          <a:p>
            <a:pPr algn="l"/>
            <a:r>
              <a:rPr lang="en-US" sz="1400" dirty="0"/>
              <a:t>McCombs School of Business, University of Texas at Austin</a:t>
            </a:r>
          </a:p>
          <a:p>
            <a:pPr algn="l"/>
            <a:r>
              <a:rPr lang="en-US" sz="1800" b="1" dirty="0"/>
              <a:t>Email: aniteshb@gmail.com 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1026" name="Picture 2" descr="Image result for IMDB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72" y="3417217"/>
            <a:ext cx="1450975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ikTok - Make Your Day - Apps on Google Play">
            <a:extLst>
              <a:ext uri="{FF2B5EF4-FFF2-40B4-BE49-F238E27FC236}">
                <a16:creationId xmlns:a16="http://schemas.microsoft.com/office/drawing/2014/main" id="{21199C7C-AB36-4948-AA9B-A1E3DA62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29" y="4326326"/>
            <a:ext cx="784797" cy="7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teemit New Logo - Credit To The Owner, HD Png Download , Transparent Png  Image - PNGitem">
            <a:extLst>
              <a:ext uri="{FF2B5EF4-FFF2-40B4-BE49-F238E27FC236}">
                <a16:creationId xmlns:a16="http://schemas.microsoft.com/office/drawing/2014/main" id="{10CEE680-A410-4AA6-B154-4ED827BF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48" y="2067067"/>
            <a:ext cx="775411" cy="8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F2B93A-0557-491C-94DC-1ADB2175596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01" y="2997172"/>
            <a:ext cx="1993990" cy="6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229600" cy="1143000"/>
          </a:xfrm>
        </p:spPr>
        <p:txBody>
          <a:bodyPr/>
          <a:lstStyle/>
          <a:p>
            <a:r>
              <a:rPr lang="en-US" sz="3200" dirty="0"/>
              <a:t>2. Network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4630" y="6553200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“Networks, Crowds and Markets”</a:t>
            </a:r>
          </a:p>
        </p:txBody>
      </p:sp>
      <p:pic>
        <p:nvPicPr>
          <p:cNvPr id="8" name="Picture 2" descr="C:\USERS\USER\APPDATA\LOCAL\TEMP\wz9300\cascad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14400"/>
            <a:ext cx="5341027" cy="522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610766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learn from epidemiology?</a:t>
            </a:r>
          </a:p>
        </p:txBody>
      </p:sp>
    </p:spTree>
    <p:extLst>
      <p:ext uri="{BB962C8B-B14F-4D97-AF65-F5344CB8AC3E}">
        <p14:creationId xmlns:p14="http://schemas.microsoft.com/office/powerpoint/2010/main" val="315029290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543800" cy="1295400"/>
          </a:xfrm>
        </p:spPr>
        <p:txBody>
          <a:bodyPr/>
          <a:lstStyle/>
          <a:p>
            <a:r>
              <a:rPr lang="en-US" sz="3200" dirty="0"/>
              <a:t>Your Network Location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84338"/>
            <a:ext cx="3901573" cy="4411662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Who are most popular?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Who are “best” connected?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Who can help spread a message?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Who can help connect diverse groups?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73" y="1676400"/>
            <a:ext cx="501382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6-Point Star 3"/>
          <p:cNvSpPr/>
          <p:nvPr/>
        </p:nvSpPr>
        <p:spPr>
          <a:xfrm>
            <a:off x="2895600" y="5486400"/>
            <a:ext cx="2590800" cy="94666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Who’s that guy?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19600" y="4038600"/>
            <a:ext cx="20574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E4B7D0-C9E2-4607-9E91-230DABBBBD66}"/>
              </a:ext>
            </a:extLst>
          </p:cNvPr>
          <p:cNvSpPr txBox="1"/>
          <p:nvPr/>
        </p:nvSpPr>
        <p:spPr>
          <a:xfrm>
            <a:off x="3258741" y="647700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</p:spTree>
    <p:extLst>
      <p:ext uri="{BB962C8B-B14F-4D97-AF65-F5344CB8AC3E}">
        <p14:creationId xmlns:p14="http://schemas.microsoft.com/office/powerpoint/2010/main" val="11335195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-533400"/>
            <a:ext cx="7543800" cy="1295400"/>
          </a:xfrm>
        </p:spPr>
        <p:txBody>
          <a:bodyPr/>
          <a:lstStyle/>
          <a:p>
            <a:r>
              <a:rPr lang="en-US" sz="3200" dirty="0"/>
              <a:t>3. The Network Value of a Customer</a:t>
            </a:r>
          </a:p>
        </p:txBody>
      </p:sp>
      <p:pic>
        <p:nvPicPr>
          <p:cNvPr id="1026" name="Picture 2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38200"/>
            <a:ext cx="6134101" cy="40861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4072" y="6488668"/>
            <a:ext cx="893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Source: http://www.wired.co.uk/news/archive/2012-08/13/customer-network-lifetime-value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00711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From Customer Lifetime Value (</a:t>
            </a:r>
            <a:r>
              <a:rPr lang="en-US" sz="2000" i="1" dirty="0"/>
              <a:t>CLV</a:t>
            </a:r>
            <a:r>
              <a:rPr lang="en-US" sz="2000" dirty="0"/>
              <a:t>) to Customer Influence Value (</a:t>
            </a:r>
            <a:r>
              <a:rPr lang="en-US" sz="2000" i="1" dirty="0"/>
              <a:t>CIV</a:t>
            </a:r>
            <a:r>
              <a:rPr lang="en-US" sz="2000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Customer Network Lifetime Value (</a:t>
            </a:r>
            <a:r>
              <a:rPr lang="en-US" sz="2000" i="1" dirty="0"/>
              <a:t>CNLV</a:t>
            </a:r>
            <a:r>
              <a:rPr lang="en-US" sz="2000" dirty="0"/>
              <a:t>) = </a:t>
            </a:r>
            <a:r>
              <a:rPr lang="en-US" sz="2000" i="1" dirty="0"/>
              <a:t>CLV</a:t>
            </a:r>
            <a:r>
              <a:rPr lang="en-US" sz="2000" dirty="0"/>
              <a:t> + </a:t>
            </a:r>
            <a:r>
              <a:rPr lang="en-US" sz="2000" i="1" dirty="0"/>
              <a:t>CIV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0" y="54102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61BB-8CB2-43D0-AECB-6E696D0F9123}"/>
              </a:ext>
            </a:extLst>
          </p:cNvPr>
          <p:cNvSpPr txBox="1"/>
          <p:nvPr/>
        </p:nvSpPr>
        <p:spPr>
          <a:xfrm>
            <a:off x="3258741" y="617220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</p:spTree>
    <p:extLst>
      <p:ext uri="{BB962C8B-B14F-4D97-AF65-F5344CB8AC3E}">
        <p14:creationId xmlns:p14="http://schemas.microsoft.com/office/powerpoint/2010/main" val="312300168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7620000" cy="1295400"/>
          </a:xfrm>
        </p:spPr>
        <p:txBody>
          <a:bodyPr/>
          <a:lstStyle/>
          <a:p>
            <a:r>
              <a:rPr lang="en-US" sz="2400" dirty="0"/>
              <a:t>4. Monitoring &amp; Visualization Through Social 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31938"/>
            <a:ext cx="8229600" cy="4411662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Unprecedented real time visibility into</a:t>
            </a:r>
          </a:p>
          <a:p>
            <a:pPr lvl="1"/>
            <a:r>
              <a:rPr lang="en-US" sz="2400" dirty="0">
                <a:latin typeface="Calibri" pitchFamily="34" charset="0"/>
              </a:rPr>
              <a:t>Public reactions</a:t>
            </a:r>
          </a:p>
          <a:p>
            <a:pPr lvl="1"/>
            <a:r>
              <a:rPr lang="en-US" sz="2400" dirty="0">
                <a:latin typeface="Calibri" pitchFamily="34" charset="0"/>
              </a:rPr>
              <a:t>Emerging phenomena or events</a:t>
            </a:r>
          </a:p>
          <a:p>
            <a:pPr lvl="1"/>
            <a:r>
              <a:rPr lang="en-US" sz="2400" dirty="0">
                <a:latin typeface="Calibri" pitchFamily="34" charset="0"/>
              </a:rPr>
              <a:t>Customer preferences</a:t>
            </a:r>
          </a:p>
          <a:p>
            <a:pPr>
              <a:buNone/>
            </a:pPr>
            <a:endParaRPr lang="en-US" sz="32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DA43A-1BE7-4A87-8782-50256488ADFF}"/>
              </a:ext>
            </a:extLst>
          </p:cNvPr>
          <p:cNvSpPr txBox="1"/>
          <p:nvPr/>
        </p:nvSpPr>
        <p:spPr>
          <a:xfrm>
            <a:off x="3258741" y="617220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</p:spTree>
    <p:extLst>
      <p:ext uri="{BB962C8B-B14F-4D97-AF65-F5344CB8AC3E}">
        <p14:creationId xmlns:p14="http://schemas.microsoft.com/office/powerpoint/2010/main" val="288174692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200" dirty="0"/>
              <a:t>Real-time Assessment of Sentiment &amp; Opinion: The “Oops” Tweets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87" y="1219200"/>
            <a:ext cx="858381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33600" y="6477000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April Underwood, Twitter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16880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953543378"/>
      </p:ext>
    </p:extLst>
  </p:cSld>
  <p:clrMapOvr>
    <a:masterClrMapping/>
  </p:clrMapOvr>
  <p:transition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/>
              <a:t>Tweets, Re-tweets: What do They Say?</a:t>
            </a:r>
          </a:p>
        </p:txBody>
      </p:sp>
      <p:pic>
        <p:nvPicPr>
          <p:cNvPr id="69634" name="Picture 2" descr="http://www.newscientist.com/blogs/onepercent/2011/11/17/occupy_lar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4910"/>
            <a:ext cx="7499350" cy="53668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6477000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www.newscientist.com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5626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57912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44958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2400" y="19812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47800" y="29718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5600" y="22860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33800" y="58674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09800" y="50292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53000" y="34290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86200" y="22860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05200" y="39624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24384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2215"/>
      </p:ext>
    </p:extLst>
  </p:cSld>
  <p:clrMapOvr>
    <a:masterClrMapping/>
  </p:clrMapOvr>
  <p:transition>
    <p:pull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600" dirty="0"/>
              <a:t>How is This Different From the Previous Network?</a:t>
            </a:r>
          </a:p>
        </p:txBody>
      </p:sp>
      <p:pic>
        <p:nvPicPr>
          <p:cNvPr id="81922" name="Picture 2" descr="http://www.newscientist.com/blogs/onepercent/2011/11/17/teaparty_lar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" y="1218449"/>
            <a:ext cx="7880350" cy="56395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" y="6477000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www.newscientist.com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25146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19800" y="57150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51816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35814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7800" y="44196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32004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2400" y="48768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53000" y="60960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95400" y="41910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69646"/>
      </p:ext>
    </p:extLst>
  </p:cSld>
  <p:clrMapOvr>
    <a:masterClrMapping/>
  </p:clrMapOvr>
  <p:transition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609600"/>
            <a:ext cx="8001000" cy="1295400"/>
          </a:xfrm>
        </p:spPr>
        <p:txBody>
          <a:bodyPr/>
          <a:lstStyle/>
          <a:p>
            <a:pPr algn="ctr"/>
            <a:r>
              <a:rPr lang="en-US" sz="2000" dirty="0"/>
              <a:t>Business Implications of Social Media </a:t>
            </a:r>
            <a:br>
              <a:rPr lang="en-US" sz="2000" dirty="0"/>
            </a:br>
            <a:r>
              <a:rPr lang="en-US" sz="2000" dirty="0"/>
              <a:t>(Beyond Advertising and Promotions)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165081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60281" y="4572000"/>
            <a:ext cx="1787919" cy="160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Metrics, metrics &amp; more metrics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5649" y="685800"/>
            <a:ext cx="2810351" cy="239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www.business-clipart.com/business_clipart_images/businessman_giving_a_sales_presentation_predicting_increasing_sales_0521-1102-0822-3053_SM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280146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17232232">
            <a:off x="3239031" y="3646893"/>
            <a:ext cx="1538977" cy="3841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9934350">
            <a:off x="4367603" y="4128908"/>
            <a:ext cx="3752825" cy="376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317107">
            <a:off x="4324833" y="5528621"/>
            <a:ext cx="2776707" cy="414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628471"/>
            <a:ext cx="16113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Obtain insights:</a:t>
            </a:r>
          </a:p>
          <a:p>
            <a:r>
              <a:rPr lang="en-US" sz="1600" dirty="0"/>
              <a:t>Analyze brand </a:t>
            </a:r>
          </a:p>
          <a:p>
            <a:r>
              <a:rPr lang="en-US" sz="1600" dirty="0"/>
              <a:t>&amp; product </a:t>
            </a:r>
          </a:p>
          <a:p>
            <a:r>
              <a:rPr lang="en-US" sz="1600" dirty="0"/>
              <a:t>associations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099" y="3200400"/>
            <a:ext cx="2112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Predict: </a:t>
            </a:r>
          </a:p>
          <a:p>
            <a:r>
              <a:rPr lang="en-US" sz="1600" dirty="0"/>
              <a:t>E.g., salesrank,</a:t>
            </a:r>
          </a:p>
          <a:p>
            <a:r>
              <a:rPr lang="en-US" sz="1600" dirty="0"/>
              <a:t>retention, spend, </a:t>
            </a:r>
          </a:p>
          <a:p>
            <a:r>
              <a:rPr lang="en-US" sz="1600" dirty="0"/>
              <a:t>etc.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83" y="5531057"/>
            <a:ext cx="1961817" cy="132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81600" y="6172200"/>
            <a:ext cx="20553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Who matter most:</a:t>
            </a:r>
          </a:p>
          <a:p>
            <a:r>
              <a:rPr lang="en-US" sz="1100" dirty="0"/>
              <a:t>Find influencers,</a:t>
            </a:r>
          </a:p>
          <a:p>
            <a:r>
              <a:rPr lang="en-US" sz="1100" dirty="0"/>
              <a:t>groups with common interests</a:t>
            </a:r>
          </a:p>
        </p:txBody>
      </p:sp>
      <p:sp>
        <p:nvSpPr>
          <p:cNvPr id="16" name="Bent-Up Arrow 15"/>
          <p:cNvSpPr/>
          <p:nvPr/>
        </p:nvSpPr>
        <p:spPr>
          <a:xfrm rot="5400000">
            <a:off x="1333618" y="4153020"/>
            <a:ext cx="1981200" cy="99036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0731325">
            <a:off x="4600810" y="5005816"/>
            <a:ext cx="2208016" cy="3841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8" descr="Image result for clipart light bul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657600"/>
            <a:ext cx="815409" cy="91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lipart new movi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03" y="4088789"/>
            <a:ext cx="1666297" cy="10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38943" y="497782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 new </a:t>
            </a:r>
          </a:p>
          <a:p>
            <a:r>
              <a:rPr lang="en-US" sz="1600" dirty="0"/>
              <a:t>products/services</a:t>
            </a:r>
          </a:p>
        </p:txBody>
      </p:sp>
      <p:pic>
        <p:nvPicPr>
          <p:cNvPr id="1028" name="Picture 4" descr="Image result for clipart vac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7456"/>
            <a:ext cx="1363069" cy="10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lipart sick chil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13069"/>
            <a:ext cx="1117600" cy="11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5105400"/>
            <a:ext cx="586809" cy="457200"/>
          </a:xfrm>
          <a:prstGeom prst="rightArrow">
            <a:avLst>
              <a:gd name="adj1" fmla="val 50000"/>
              <a:gd name="adj2" fmla="val 535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7000E-445A-461D-8920-14ACBF4767F8}"/>
              </a:ext>
            </a:extLst>
          </p:cNvPr>
          <p:cNvSpPr txBox="1"/>
          <p:nvPr/>
        </p:nvSpPr>
        <p:spPr>
          <a:xfrm>
            <a:off x="2895600" y="654535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F3AFA9-C52E-4213-AD01-90EB945B678E}"/>
              </a:ext>
            </a:extLst>
          </p:cNvPr>
          <p:cNvSpPr/>
          <p:nvPr/>
        </p:nvSpPr>
        <p:spPr>
          <a:xfrm>
            <a:off x="5056742" y="5365214"/>
            <a:ext cx="4065224" cy="1542362"/>
          </a:xfrm>
          <a:custGeom>
            <a:avLst/>
            <a:gdLst>
              <a:gd name="connsiteX0" fmla="*/ 3811836 w 4065224"/>
              <a:gd name="connsiteY0" fmla="*/ 44068 h 1542362"/>
              <a:gd name="connsiteX1" fmla="*/ 3117774 w 4065224"/>
              <a:gd name="connsiteY1" fmla="*/ 44068 h 1542362"/>
              <a:gd name="connsiteX2" fmla="*/ 3084723 w 4065224"/>
              <a:gd name="connsiteY2" fmla="*/ 55085 h 1542362"/>
              <a:gd name="connsiteX3" fmla="*/ 3029639 w 4065224"/>
              <a:gd name="connsiteY3" fmla="*/ 66102 h 1542362"/>
              <a:gd name="connsiteX4" fmla="*/ 2897436 w 4065224"/>
              <a:gd name="connsiteY4" fmla="*/ 99152 h 1542362"/>
              <a:gd name="connsiteX5" fmla="*/ 2864386 w 4065224"/>
              <a:gd name="connsiteY5" fmla="*/ 110169 h 1542362"/>
              <a:gd name="connsiteX6" fmla="*/ 2820318 w 4065224"/>
              <a:gd name="connsiteY6" fmla="*/ 132203 h 1542362"/>
              <a:gd name="connsiteX7" fmla="*/ 2765234 w 4065224"/>
              <a:gd name="connsiteY7" fmla="*/ 143220 h 1542362"/>
              <a:gd name="connsiteX8" fmla="*/ 2732183 w 4065224"/>
              <a:gd name="connsiteY8" fmla="*/ 154237 h 1542362"/>
              <a:gd name="connsiteX9" fmla="*/ 2644048 w 4065224"/>
              <a:gd name="connsiteY9" fmla="*/ 176270 h 1542362"/>
              <a:gd name="connsiteX10" fmla="*/ 2566930 w 4065224"/>
              <a:gd name="connsiteY10" fmla="*/ 198304 h 1542362"/>
              <a:gd name="connsiteX11" fmla="*/ 2478795 w 4065224"/>
              <a:gd name="connsiteY11" fmla="*/ 209321 h 1542362"/>
              <a:gd name="connsiteX12" fmla="*/ 2401677 w 4065224"/>
              <a:gd name="connsiteY12" fmla="*/ 220338 h 1542362"/>
              <a:gd name="connsiteX13" fmla="*/ 2313542 w 4065224"/>
              <a:gd name="connsiteY13" fmla="*/ 242372 h 1542362"/>
              <a:gd name="connsiteX14" fmla="*/ 2247441 w 4065224"/>
              <a:gd name="connsiteY14" fmla="*/ 264405 h 1542362"/>
              <a:gd name="connsiteX15" fmla="*/ 2214391 w 4065224"/>
              <a:gd name="connsiteY15" fmla="*/ 286439 h 1542362"/>
              <a:gd name="connsiteX16" fmla="*/ 2148289 w 4065224"/>
              <a:gd name="connsiteY16" fmla="*/ 308473 h 1542362"/>
              <a:gd name="connsiteX17" fmla="*/ 2082188 w 4065224"/>
              <a:gd name="connsiteY17" fmla="*/ 341523 h 1542362"/>
              <a:gd name="connsiteX18" fmla="*/ 2016087 w 4065224"/>
              <a:gd name="connsiteY18" fmla="*/ 385591 h 1542362"/>
              <a:gd name="connsiteX19" fmla="*/ 1961003 w 4065224"/>
              <a:gd name="connsiteY19" fmla="*/ 396608 h 1542362"/>
              <a:gd name="connsiteX20" fmla="*/ 1894901 w 4065224"/>
              <a:gd name="connsiteY20" fmla="*/ 418641 h 1542362"/>
              <a:gd name="connsiteX21" fmla="*/ 1861851 w 4065224"/>
              <a:gd name="connsiteY21" fmla="*/ 429658 h 1542362"/>
              <a:gd name="connsiteX22" fmla="*/ 1817783 w 4065224"/>
              <a:gd name="connsiteY22" fmla="*/ 440675 h 1542362"/>
              <a:gd name="connsiteX23" fmla="*/ 1784733 w 4065224"/>
              <a:gd name="connsiteY23" fmla="*/ 451692 h 1542362"/>
              <a:gd name="connsiteX24" fmla="*/ 1718631 w 4065224"/>
              <a:gd name="connsiteY24" fmla="*/ 462709 h 1542362"/>
              <a:gd name="connsiteX25" fmla="*/ 1641513 w 4065224"/>
              <a:gd name="connsiteY25" fmla="*/ 484743 h 1542362"/>
              <a:gd name="connsiteX26" fmla="*/ 1509311 w 4065224"/>
              <a:gd name="connsiteY26" fmla="*/ 506776 h 1542362"/>
              <a:gd name="connsiteX27" fmla="*/ 1421176 w 4065224"/>
              <a:gd name="connsiteY27" fmla="*/ 528810 h 1542362"/>
              <a:gd name="connsiteX28" fmla="*/ 1299991 w 4065224"/>
              <a:gd name="connsiteY28" fmla="*/ 561861 h 1542362"/>
              <a:gd name="connsiteX29" fmla="*/ 980501 w 4065224"/>
              <a:gd name="connsiteY29" fmla="*/ 594911 h 1542362"/>
              <a:gd name="connsiteX30" fmla="*/ 826265 w 4065224"/>
              <a:gd name="connsiteY30" fmla="*/ 616945 h 1542362"/>
              <a:gd name="connsiteX31" fmla="*/ 782198 w 4065224"/>
              <a:gd name="connsiteY31" fmla="*/ 627962 h 1542362"/>
              <a:gd name="connsiteX32" fmla="*/ 672029 w 4065224"/>
              <a:gd name="connsiteY32" fmla="*/ 649996 h 1542362"/>
              <a:gd name="connsiteX33" fmla="*/ 638978 w 4065224"/>
              <a:gd name="connsiteY33" fmla="*/ 661013 h 1542362"/>
              <a:gd name="connsiteX34" fmla="*/ 550844 w 4065224"/>
              <a:gd name="connsiteY34" fmla="*/ 683046 h 1542362"/>
              <a:gd name="connsiteX35" fmla="*/ 451692 w 4065224"/>
              <a:gd name="connsiteY35" fmla="*/ 727114 h 1542362"/>
              <a:gd name="connsiteX36" fmla="*/ 363557 w 4065224"/>
              <a:gd name="connsiteY36" fmla="*/ 738131 h 1542362"/>
              <a:gd name="connsiteX37" fmla="*/ 319489 w 4065224"/>
              <a:gd name="connsiteY37" fmla="*/ 749147 h 1542362"/>
              <a:gd name="connsiteX38" fmla="*/ 253388 w 4065224"/>
              <a:gd name="connsiteY38" fmla="*/ 760164 h 1542362"/>
              <a:gd name="connsiteX39" fmla="*/ 154236 w 4065224"/>
              <a:gd name="connsiteY39" fmla="*/ 793215 h 1542362"/>
              <a:gd name="connsiteX40" fmla="*/ 121186 w 4065224"/>
              <a:gd name="connsiteY40" fmla="*/ 804232 h 1542362"/>
              <a:gd name="connsiteX41" fmla="*/ 55085 w 4065224"/>
              <a:gd name="connsiteY41" fmla="*/ 848299 h 1542362"/>
              <a:gd name="connsiteX42" fmla="*/ 44068 w 4065224"/>
              <a:gd name="connsiteY42" fmla="*/ 881350 h 1542362"/>
              <a:gd name="connsiteX43" fmla="*/ 22034 w 4065224"/>
              <a:gd name="connsiteY43" fmla="*/ 914400 h 1542362"/>
              <a:gd name="connsiteX44" fmla="*/ 0 w 4065224"/>
              <a:gd name="connsiteY44" fmla="*/ 1090670 h 1542362"/>
              <a:gd name="connsiteX45" fmla="*/ 22034 w 4065224"/>
              <a:gd name="connsiteY45" fmla="*/ 1299991 h 1542362"/>
              <a:gd name="connsiteX46" fmla="*/ 44068 w 4065224"/>
              <a:gd name="connsiteY46" fmla="*/ 1366092 h 1542362"/>
              <a:gd name="connsiteX47" fmla="*/ 110169 w 4065224"/>
              <a:gd name="connsiteY47" fmla="*/ 1421176 h 1542362"/>
              <a:gd name="connsiteX48" fmla="*/ 209321 w 4065224"/>
              <a:gd name="connsiteY48" fmla="*/ 1465244 h 1542362"/>
              <a:gd name="connsiteX49" fmla="*/ 275422 w 4065224"/>
              <a:gd name="connsiteY49" fmla="*/ 1487278 h 1542362"/>
              <a:gd name="connsiteX50" fmla="*/ 308472 w 4065224"/>
              <a:gd name="connsiteY50" fmla="*/ 1498294 h 1542362"/>
              <a:gd name="connsiteX51" fmla="*/ 341523 w 4065224"/>
              <a:gd name="connsiteY51" fmla="*/ 1509311 h 1542362"/>
              <a:gd name="connsiteX52" fmla="*/ 440675 w 4065224"/>
              <a:gd name="connsiteY52" fmla="*/ 1498294 h 1542362"/>
              <a:gd name="connsiteX53" fmla="*/ 473725 w 4065224"/>
              <a:gd name="connsiteY53" fmla="*/ 1487278 h 1542362"/>
              <a:gd name="connsiteX54" fmla="*/ 506776 w 4065224"/>
              <a:gd name="connsiteY54" fmla="*/ 1465244 h 1542362"/>
              <a:gd name="connsiteX55" fmla="*/ 683046 w 4065224"/>
              <a:gd name="connsiteY55" fmla="*/ 1443210 h 1542362"/>
              <a:gd name="connsiteX56" fmla="*/ 749147 w 4065224"/>
              <a:gd name="connsiteY56" fmla="*/ 1432193 h 1542362"/>
              <a:gd name="connsiteX57" fmla="*/ 1068636 w 4065224"/>
              <a:gd name="connsiteY57" fmla="*/ 1421176 h 1542362"/>
              <a:gd name="connsiteX58" fmla="*/ 1233889 w 4065224"/>
              <a:gd name="connsiteY58" fmla="*/ 1410159 h 1542362"/>
              <a:gd name="connsiteX59" fmla="*/ 1542362 w 4065224"/>
              <a:gd name="connsiteY59" fmla="*/ 1421176 h 1542362"/>
              <a:gd name="connsiteX60" fmla="*/ 1619480 w 4065224"/>
              <a:gd name="connsiteY60" fmla="*/ 1432193 h 1542362"/>
              <a:gd name="connsiteX61" fmla="*/ 1795750 w 4065224"/>
              <a:gd name="connsiteY61" fmla="*/ 1454227 h 1542362"/>
              <a:gd name="connsiteX62" fmla="*/ 2126256 w 4065224"/>
              <a:gd name="connsiteY62" fmla="*/ 1487278 h 1542362"/>
              <a:gd name="connsiteX63" fmla="*/ 2203374 w 4065224"/>
              <a:gd name="connsiteY63" fmla="*/ 1498294 h 1542362"/>
              <a:gd name="connsiteX64" fmla="*/ 2346593 w 4065224"/>
              <a:gd name="connsiteY64" fmla="*/ 1509311 h 1542362"/>
              <a:gd name="connsiteX65" fmla="*/ 2533880 w 4065224"/>
              <a:gd name="connsiteY65" fmla="*/ 1531345 h 1542362"/>
              <a:gd name="connsiteX66" fmla="*/ 2765234 w 4065224"/>
              <a:gd name="connsiteY66" fmla="*/ 1542362 h 1542362"/>
              <a:gd name="connsiteX67" fmla="*/ 2996588 w 4065224"/>
              <a:gd name="connsiteY67" fmla="*/ 1531345 h 1542362"/>
              <a:gd name="connsiteX68" fmla="*/ 3029639 w 4065224"/>
              <a:gd name="connsiteY68" fmla="*/ 1520328 h 1542362"/>
              <a:gd name="connsiteX69" fmla="*/ 3084723 w 4065224"/>
              <a:gd name="connsiteY69" fmla="*/ 1509311 h 1542362"/>
              <a:gd name="connsiteX70" fmla="*/ 3194892 w 4065224"/>
              <a:gd name="connsiteY70" fmla="*/ 1498294 h 1542362"/>
              <a:gd name="connsiteX71" fmla="*/ 3283027 w 4065224"/>
              <a:gd name="connsiteY71" fmla="*/ 1487278 h 1542362"/>
              <a:gd name="connsiteX72" fmla="*/ 3492347 w 4065224"/>
              <a:gd name="connsiteY72" fmla="*/ 1465244 h 1542362"/>
              <a:gd name="connsiteX73" fmla="*/ 3569465 w 4065224"/>
              <a:gd name="connsiteY73" fmla="*/ 1443210 h 1542362"/>
              <a:gd name="connsiteX74" fmla="*/ 3635566 w 4065224"/>
              <a:gd name="connsiteY74" fmla="*/ 1421176 h 1542362"/>
              <a:gd name="connsiteX75" fmla="*/ 3668617 w 4065224"/>
              <a:gd name="connsiteY75" fmla="*/ 1410159 h 1542362"/>
              <a:gd name="connsiteX76" fmla="*/ 3734718 w 4065224"/>
              <a:gd name="connsiteY76" fmla="*/ 1366092 h 1542362"/>
              <a:gd name="connsiteX77" fmla="*/ 3767769 w 4065224"/>
              <a:gd name="connsiteY77" fmla="*/ 1344058 h 1542362"/>
              <a:gd name="connsiteX78" fmla="*/ 3844887 w 4065224"/>
              <a:gd name="connsiteY78" fmla="*/ 1255923 h 1542362"/>
              <a:gd name="connsiteX79" fmla="*/ 3855904 w 4065224"/>
              <a:gd name="connsiteY79" fmla="*/ 1222873 h 1542362"/>
              <a:gd name="connsiteX80" fmla="*/ 3910988 w 4065224"/>
              <a:gd name="connsiteY80" fmla="*/ 1167788 h 1542362"/>
              <a:gd name="connsiteX81" fmla="*/ 3955056 w 4065224"/>
              <a:gd name="connsiteY81" fmla="*/ 1068637 h 1542362"/>
              <a:gd name="connsiteX82" fmla="*/ 3977089 w 4065224"/>
              <a:gd name="connsiteY82" fmla="*/ 1002535 h 1542362"/>
              <a:gd name="connsiteX83" fmla="*/ 3988106 w 4065224"/>
              <a:gd name="connsiteY83" fmla="*/ 969485 h 1542362"/>
              <a:gd name="connsiteX84" fmla="*/ 4032174 w 4065224"/>
              <a:gd name="connsiteY84" fmla="*/ 903384 h 1542362"/>
              <a:gd name="connsiteX85" fmla="*/ 4054207 w 4065224"/>
              <a:gd name="connsiteY85" fmla="*/ 837282 h 1542362"/>
              <a:gd name="connsiteX86" fmla="*/ 4065224 w 4065224"/>
              <a:gd name="connsiteY86" fmla="*/ 804232 h 1542362"/>
              <a:gd name="connsiteX87" fmla="*/ 4054207 w 4065224"/>
              <a:gd name="connsiteY87" fmla="*/ 330506 h 1542362"/>
              <a:gd name="connsiteX88" fmla="*/ 4043191 w 4065224"/>
              <a:gd name="connsiteY88" fmla="*/ 264405 h 1542362"/>
              <a:gd name="connsiteX89" fmla="*/ 3988106 w 4065224"/>
              <a:gd name="connsiteY89" fmla="*/ 165253 h 1542362"/>
              <a:gd name="connsiteX90" fmla="*/ 3955056 w 4065224"/>
              <a:gd name="connsiteY90" fmla="*/ 132203 h 1542362"/>
              <a:gd name="connsiteX91" fmla="*/ 3922005 w 4065224"/>
              <a:gd name="connsiteY91" fmla="*/ 121186 h 1542362"/>
              <a:gd name="connsiteX92" fmla="*/ 3855904 w 4065224"/>
              <a:gd name="connsiteY92" fmla="*/ 66102 h 1542362"/>
              <a:gd name="connsiteX93" fmla="*/ 3811836 w 4065224"/>
              <a:gd name="connsiteY93" fmla="*/ 55085 h 1542362"/>
              <a:gd name="connsiteX94" fmla="*/ 3745735 w 4065224"/>
              <a:gd name="connsiteY94" fmla="*/ 33051 h 1542362"/>
              <a:gd name="connsiteX95" fmla="*/ 3712685 w 4065224"/>
              <a:gd name="connsiteY95" fmla="*/ 22034 h 1542362"/>
              <a:gd name="connsiteX96" fmla="*/ 3635566 w 4065224"/>
              <a:gd name="connsiteY96" fmla="*/ 11017 h 1542362"/>
              <a:gd name="connsiteX97" fmla="*/ 3602516 w 4065224"/>
              <a:gd name="connsiteY97" fmla="*/ 0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065224" h="1542362">
                <a:moveTo>
                  <a:pt x="3811836" y="44068"/>
                </a:moveTo>
                <a:cubicBezTo>
                  <a:pt x="3538471" y="5015"/>
                  <a:pt x="3702335" y="24252"/>
                  <a:pt x="3117774" y="44068"/>
                </a:cubicBezTo>
                <a:cubicBezTo>
                  <a:pt x="3106168" y="44461"/>
                  <a:pt x="3095989" y="52268"/>
                  <a:pt x="3084723" y="55085"/>
                </a:cubicBezTo>
                <a:cubicBezTo>
                  <a:pt x="3066557" y="59627"/>
                  <a:pt x="3047704" y="61175"/>
                  <a:pt x="3029639" y="66102"/>
                </a:cubicBezTo>
                <a:cubicBezTo>
                  <a:pt x="2892468" y="103512"/>
                  <a:pt x="3034420" y="76321"/>
                  <a:pt x="2897436" y="99152"/>
                </a:cubicBezTo>
                <a:cubicBezTo>
                  <a:pt x="2886419" y="102824"/>
                  <a:pt x="2875060" y="105595"/>
                  <a:pt x="2864386" y="110169"/>
                </a:cubicBezTo>
                <a:cubicBezTo>
                  <a:pt x="2849291" y="116638"/>
                  <a:pt x="2835898" y="127009"/>
                  <a:pt x="2820318" y="132203"/>
                </a:cubicBezTo>
                <a:cubicBezTo>
                  <a:pt x="2802554" y="138124"/>
                  <a:pt x="2783400" y="138678"/>
                  <a:pt x="2765234" y="143220"/>
                </a:cubicBezTo>
                <a:cubicBezTo>
                  <a:pt x="2753968" y="146037"/>
                  <a:pt x="2743387" y="151181"/>
                  <a:pt x="2732183" y="154237"/>
                </a:cubicBezTo>
                <a:cubicBezTo>
                  <a:pt x="2702968" y="162205"/>
                  <a:pt x="2672776" y="166694"/>
                  <a:pt x="2644048" y="176270"/>
                </a:cubicBezTo>
                <a:cubicBezTo>
                  <a:pt x="2617851" y="185003"/>
                  <a:pt x="2594599" y="193692"/>
                  <a:pt x="2566930" y="198304"/>
                </a:cubicBezTo>
                <a:cubicBezTo>
                  <a:pt x="2537726" y="203171"/>
                  <a:pt x="2508142" y="205408"/>
                  <a:pt x="2478795" y="209321"/>
                </a:cubicBezTo>
                <a:lnTo>
                  <a:pt x="2401677" y="220338"/>
                </a:lnTo>
                <a:cubicBezTo>
                  <a:pt x="2301412" y="253761"/>
                  <a:pt x="2459753" y="202497"/>
                  <a:pt x="2313542" y="242372"/>
                </a:cubicBezTo>
                <a:cubicBezTo>
                  <a:pt x="2291135" y="248483"/>
                  <a:pt x="2247441" y="264405"/>
                  <a:pt x="2247441" y="264405"/>
                </a:cubicBezTo>
                <a:cubicBezTo>
                  <a:pt x="2236424" y="271750"/>
                  <a:pt x="2226490" y="281061"/>
                  <a:pt x="2214391" y="286439"/>
                </a:cubicBezTo>
                <a:cubicBezTo>
                  <a:pt x="2193167" y="295872"/>
                  <a:pt x="2167614" y="295590"/>
                  <a:pt x="2148289" y="308473"/>
                </a:cubicBezTo>
                <a:cubicBezTo>
                  <a:pt x="2105576" y="336948"/>
                  <a:pt x="2127800" y="326319"/>
                  <a:pt x="2082188" y="341523"/>
                </a:cubicBezTo>
                <a:cubicBezTo>
                  <a:pt x="2060154" y="356212"/>
                  <a:pt x="2042054" y="380398"/>
                  <a:pt x="2016087" y="385591"/>
                </a:cubicBezTo>
                <a:cubicBezTo>
                  <a:pt x="1997726" y="389263"/>
                  <a:pt x="1979068" y="391681"/>
                  <a:pt x="1961003" y="396608"/>
                </a:cubicBezTo>
                <a:cubicBezTo>
                  <a:pt x="1938596" y="402719"/>
                  <a:pt x="1916935" y="411297"/>
                  <a:pt x="1894901" y="418641"/>
                </a:cubicBezTo>
                <a:cubicBezTo>
                  <a:pt x="1883884" y="422313"/>
                  <a:pt x="1873117" y="426842"/>
                  <a:pt x="1861851" y="429658"/>
                </a:cubicBezTo>
                <a:cubicBezTo>
                  <a:pt x="1847162" y="433330"/>
                  <a:pt x="1832342" y="436515"/>
                  <a:pt x="1817783" y="440675"/>
                </a:cubicBezTo>
                <a:cubicBezTo>
                  <a:pt x="1806617" y="443865"/>
                  <a:pt x="1796069" y="449173"/>
                  <a:pt x="1784733" y="451692"/>
                </a:cubicBezTo>
                <a:cubicBezTo>
                  <a:pt x="1762927" y="456538"/>
                  <a:pt x="1740535" y="458328"/>
                  <a:pt x="1718631" y="462709"/>
                </a:cubicBezTo>
                <a:cubicBezTo>
                  <a:pt x="1615581" y="483319"/>
                  <a:pt x="1725526" y="463740"/>
                  <a:pt x="1641513" y="484743"/>
                </a:cubicBezTo>
                <a:cubicBezTo>
                  <a:pt x="1598563" y="495480"/>
                  <a:pt x="1552828" y="500559"/>
                  <a:pt x="1509311" y="506776"/>
                </a:cubicBezTo>
                <a:cubicBezTo>
                  <a:pt x="1433761" y="531959"/>
                  <a:pt x="1527531" y="502221"/>
                  <a:pt x="1421176" y="528810"/>
                </a:cubicBezTo>
                <a:cubicBezTo>
                  <a:pt x="1365158" y="542815"/>
                  <a:pt x="1384367" y="554191"/>
                  <a:pt x="1299991" y="561861"/>
                </a:cubicBezTo>
                <a:cubicBezTo>
                  <a:pt x="1031759" y="586245"/>
                  <a:pt x="1137927" y="572421"/>
                  <a:pt x="980501" y="594911"/>
                </a:cubicBezTo>
                <a:cubicBezTo>
                  <a:pt x="900909" y="621442"/>
                  <a:pt x="987175" y="595490"/>
                  <a:pt x="826265" y="616945"/>
                </a:cubicBezTo>
                <a:cubicBezTo>
                  <a:pt x="811257" y="618946"/>
                  <a:pt x="797003" y="624789"/>
                  <a:pt x="782198" y="627962"/>
                </a:cubicBezTo>
                <a:cubicBezTo>
                  <a:pt x="745579" y="635809"/>
                  <a:pt x="707557" y="638153"/>
                  <a:pt x="672029" y="649996"/>
                </a:cubicBezTo>
                <a:cubicBezTo>
                  <a:pt x="661012" y="653668"/>
                  <a:pt x="650244" y="658197"/>
                  <a:pt x="638978" y="661013"/>
                </a:cubicBezTo>
                <a:cubicBezTo>
                  <a:pt x="613831" y="667299"/>
                  <a:pt x="576030" y="670453"/>
                  <a:pt x="550844" y="683046"/>
                </a:cubicBezTo>
                <a:cubicBezTo>
                  <a:pt x="500105" y="708416"/>
                  <a:pt x="527482" y="717640"/>
                  <a:pt x="451692" y="727114"/>
                </a:cubicBezTo>
                <a:cubicBezTo>
                  <a:pt x="422314" y="730786"/>
                  <a:pt x="392761" y="733264"/>
                  <a:pt x="363557" y="738131"/>
                </a:cubicBezTo>
                <a:cubicBezTo>
                  <a:pt x="348622" y="740620"/>
                  <a:pt x="334336" y="746178"/>
                  <a:pt x="319489" y="749147"/>
                </a:cubicBezTo>
                <a:cubicBezTo>
                  <a:pt x="297585" y="753528"/>
                  <a:pt x="275422" y="756492"/>
                  <a:pt x="253388" y="760164"/>
                </a:cubicBezTo>
                <a:lnTo>
                  <a:pt x="154236" y="793215"/>
                </a:lnTo>
                <a:cubicBezTo>
                  <a:pt x="143219" y="796887"/>
                  <a:pt x="130848" y="797791"/>
                  <a:pt x="121186" y="804232"/>
                </a:cubicBezTo>
                <a:lnTo>
                  <a:pt x="55085" y="848299"/>
                </a:lnTo>
                <a:cubicBezTo>
                  <a:pt x="51413" y="859316"/>
                  <a:pt x="49262" y="870963"/>
                  <a:pt x="44068" y="881350"/>
                </a:cubicBezTo>
                <a:cubicBezTo>
                  <a:pt x="38147" y="893193"/>
                  <a:pt x="26221" y="901839"/>
                  <a:pt x="22034" y="914400"/>
                </a:cubicBezTo>
                <a:cubicBezTo>
                  <a:pt x="12272" y="943686"/>
                  <a:pt x="1143" y="1079245"/>
                  <a:pt x="0" y="1090670"/>
                </a:cubicBezTo>
                <a:cubicBezTo>
                  <a:pt x="6939" y="1194752"/>
                  <a:pt x="-978" y="1223286"/>
                  <a:pt x="22034" y="1299991"/>
                </a:cubicBezTo>
                <a:cubicBezTo>
                  <a:pt x="28708" y="1322237"/>
                  <a:pt x="24743" y="1353209"/>
                  <a:pt x="44068" y="1366092"/>
                </a:cubicBezTo>
                <a:cubicBezTo>
                  <a:pt x="126125" y="1420798"/>
                  <a:pt x="25343" y="1350488"/>
                  <a:pt x="110169" y="1421176"/>
                </a:cubicBezTo>
                <a:cubicBezTo>
                  <a:pt x="145088" y="1450275"/>
                  <a:pt x="161278" y="1449230"/>
                  <a:pt x="209321" y="1465244"/>
                </a:cubicBezTo>
                <a:lnTo>
                  <a:pt x="275422" y="1487278"/>
                </a:lnTo>
                <a:lnTo>
                  <a:pt x="308472" y="1498294"/>
                </a:lnTo>
                <a:lnTo>
                  <a:pt x="341523" y="1509311"/>
                </a:lnTo>
                <a:cubicBezTo>
                  <a:pt x="374574" y="1505639"/>
                  <a:pt x="407873" y="1503761"/>
                  <a:pt x="440675" y="1498294"/>
                </a:cubicBezTo>
                <a:cubicBezTo>
                  <a:pt x="452130" y="1496385"/>
                  <a:pt x="463338" y="1492471"/>
                  <a:pt x="473725" y="1487278"/>
                </a:cubicBezTo>
                <a:cubicBezTo>
                  <a:pt x="485568" y="1481357"/>
                  <a:pt x="493819" y="1467972"/>
                  <a:pt x="506776" y="1465244"/>
                </a:cubicBezTo>
                <a:cubicBezTo>
                  <a:pt x="564720" y="1453045"/>
                  <a:pt x="624638" y="1452945"/>
                  <a:pt x="683046" y="1443210"/>
                </a:cubicBezTo>
                <a:cubicBezTo>
                  <a:pt x="705080" y="1439538"/>
                  <a:pt x="726846" y="1433467"/>
                  <a:pt x="749147" y="1432193"/>
                </a:cubicBezTo>
                <a:cubicBezTo>
                  <a:pt x="855533" y="1426114"/>
                  <a:pt x="962186" y="1426015"/>
                  <a:pt x="1068636" y="1421176"/>
                </a:cubicBezTo>
                <a:cubicBezTo>
                  <a:pt x="1123786" y="1418669"/>
                  <a:pt x="1178805" y="1413831"/>
                  <a:pt x="1233889" y="1410159"/>
                </a:cubicBezTo>
                <a:cubicBezTo>
                  <a:pt x="1336713" y="1413831"/>
                  <a:pt x="1439640" y="1415306"/>
                  <a:pt x="1542362" y="1421176"/>
                </a:cubicBezTo>
                <a:cubicBezTo>
                  <a:pt x="1568287" y="1422657"/>
                  <a:pt x="1593731" y="1428834"/>
                  <a:pt x="1619480" y="1432193"/>
                </a:cubicBezTo>
                <a:cubicBezTo>
                  <a:pt x="1678197" y="1439852"/>
                  <a:pt x="1736803" y="1448613"/>
                  <a:pt x="1795750" y="1454227"/>
                </a:cubicBezTo>
                <a:lnTo>
                  <a:pt x="2126256" y="1487278"/>
                </a:lnTo>
                <a:cubicBezTo>
                  <a:pt x="2152022" y="1490499"/>
                  <a:pt x="2177536" y="1495710"/>
                  <a:pt x="2203374" y="1498294"/>
                </a:cubicBezTo>
                <a:cubicBezTo>
                  <a:pt x="2251017" y="1503058"/>
                  <a:pt x="2298928" y="1504771"/>
                  <a:pt x="2346593" y="1509311"/>
                </a:cubicBezTo>
                <a:cubicBezTo>
                  <a:pt x="2415831" y="1515905"/>
                  <a:pt x="2463589" y="1526659"/>
                  <a:pt x="2533880" y="1531345"/>
                </a:cubicBezTo>
                <a:cubicBezTo>
                  <a:pt x="2610914" y="1536481"/>
                  <a:pt x="2688116" y="1538690"/>
                  <a:pt x="2765234" y="1542362"/>
                </a:cubicBezTo>
                <a:cubicBezTo>
                  <a:pt x="2842352" y="1538690"/>
                  <a:pt x="2919649" y="1537757"/>
                  <a:pt x="2996588" y="1531345"/>
                </a:cubicBezTo>
                <a:cubicBezTo>
                  <a:pt x="3008161" y="1530381"/>
                  <a:pt x="3018373" y="1523145"/>
                  <a:pt x="3029639" y="1520328"/>
                </a:cubicBezTo>
                <a:cubicBezTo>
                  <a:pt x="3047805" y="1515786"/>
                  <a:pt x="3066162" y="1511786"/>
                  <a:pt x="3084723" y="1509311"/>
                </a:cubicBezTo>
                <a:cubicBezTo>
                  <a:pt x="3121305" y="1504433"/>
                  <a:pt x="3158212" y="1502369"/>
                  <a:pt x="3194892" y="1498294"/>
                </a:cubicBezTo>
                <a:cubicBezTo>
                  <a:pt x="3224318" y="1495025"/>
                  <a:pt x="3253583" y="1490377"/>
                  <a:pt x="3283027" y="1487278"/>
                </a:cubicBezTo>
                <a:cubicBezTo>
                  <a:pt x="3543213" y="1459891"/>
                  <a:pt x="3284025" y="1491285"/>
                  <a:pt x="3492347" y="1465244"/>
                </a:cubicBezTo>
                <a:cubicBezTo>
                  <a:pt x="3603432" y="1428216"/>
                  <a:pt x="3431119" y="1484715"/>
                  <a:pt x="3569465" y="1443210"/>
                </a:cubicBezTo>
                <a:cubicBezTo>
                  <a:pt x="3591711" y="1436536"/>
                  <a:pt x="3613532" y="1428521"/>
                  <a:pt x="3635566" y="1421176"/>
                </a:cubicBezTo>
                <a:cubicBezTo>
                  <a:pt x="3646583" y="1417504"/>
                  <a:pt x="3658954" y="1416601"/>
                  <a:pt x="3668617" y="1410159"/>
                </a:cubicBezTo>
                <a:lnTo>
                  <a:pt x="3734718" y="1366092"/>
                </a:lnTo>
                <a:lnTo>
                  <a:pt x="3767769" y="1344058"/>
                </a:lnTo>
                <a:cubicBezTo>
                  <a:pt x="3819181" y="1266940"/>
                  <a:pt x="3789802" y="1292646"/>
                  <a:pt x="3844887" y="1255923"/>
                </a:cubicBezTo>
                <a:cubicBezTo>
                  <a:pt x="3848559" y="1244906"/>
                  <a:pt x="3848650" y="1231941"/>
                  <a:pt x="3855904" y="1222873"/>
                </a:cubicBezTo>
                <a:cubicBezTo>
                  <a:pt x="3903643" y="1163199"/>
                  <a:pt x="3877937" y="1242152"/>
                  <a:pt x="3910988" y="1167788"/>
                </a:cubicBezTo>
                <a:cubicBezTo>
                  <a:pt x="3963429" y="1049798"/>
                  <a:pt x="3905191" y="1143432"/>
                  <a:pt x="3955056" y="1068637"/>
                </a:cubicBezTo>
                <a:lnTo>
                  <a:pt x="3977089" y="1002535"/>
                </a:lnTo>
                <a:cubicBezTo>
                  <a:pt x="3980761" y="991518"/>
                  <a:pt x="3981664" y="979147"/>
                  <a:pt x="3988106" y="969485"/>
                </a:cubicBezTo>
                <a:lnTo>
                  <a:pt x="4032174" y="903384"/>
                </a:lnTo>
                <a:lnTo>
                  <a:pt x="4054207" y="837282"/>
                </a:lnTo>
                <a:lnTo>
                  <a:pt x="4065224" y="804232"/>
                </a:lnTo>
                <a:cubicBezTo>
                  <a:pt x="4061552" y="646323"/>
                  <a:pt x="4060648" y="488326"/>
                  <a:pt x="4054207" y="330506"/>
                </a:cubicBezTo>
                <a:cubicBezTo>
                  <a:pt x="4053296" y="308187"/>
                  <a:pt x="4048037" y="286211"/>
                  <a:pt x="4043191" y="264405"/>
                </a:cubicBezTo>
                <a:cubicBezTo>
                  <a:pt x="4035275" y="228783"/>
                  <a:pt x="4012447" y="189594"/>
                  <a:pt x="3988106" y="165253"/>
                </a:cubicBezTo>
                <a:cubicBezTo>
                  <a:pt x="3977089" y="154236"/>
                  <a:pt x="3968019" y="140845"/>
                  <a:pt x="3955056" y="132203"/>
                </a:cubicBezTo>
                <a:cubicBezTo>
                  <a:pt x="3945393" y="125761"/>
                  <a:pt x="3932392" y="126379"/>
                  <a:pt x="3922005" y="121186"/>
                </a:cubicBezTo>
                <a:cubicBezTo>
                  <a:pt x="3767077" y="43722"/>
                  <a:pt x="4026472" y="163568"/>
                  <a:pt x="3855904" y="66102"/>
                </a:cubicBezTo>
                <a:cubicBezTo>
                  <a:pt x="3842758" y="58590"/>
                  <a:pt x="3826339" y="59436"/>
                  <a:pt x="3811836" y="55085"/>
                </a:cubicBezTo>
                <a:cubicBezTo>
                  <a:pt x="3789590" y="48411"/>
                  <a:pt x="3767769" y="40396"/>
                  <a:pt x="3745735" y="33051"/>
                </a:cubicBezTo>
                <a:cubicBezTo>
                  <a:pt x="3734718" y="29379"/>
                  <a:pt x="3724181" y="23676"/>
                  <a:pt x="3712685" y="22034"/>
                </a:cubicBezTo>
                <a:lnTo>
                  <a:pt x="3635566" y="11017"/>
                </a:lnTo>
                <a:lnTo>
                  <a:pt x="3602516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0522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1" grpId="0" animBg="1"/>
      <p:bldP spid="8" grpId="0"/>
      <p:bldP spid="10" grpId="0"/>
      <p:bldP spid="15" grpId="0"/>
      <p:bldP spid="16" grpId="0" animBg="1"/>
      <p:bldP spid="17" grpId="0" animBg="1"/>
      <p:bldP spid="19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81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Social media conversations create new opportunities for business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Observe, engage &amp; discover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Not just ‘a’ customer but customers embedded their social networks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Individual </a:t>
            </a:r>
            <a:r>
              <a:rPr lang="en-US" sz="1800" i="1" dirty="0">
                <a:latin typeface="Calibri" panose="020F0502020204030204" pitchFamily="34" charset="0"/>
              </a:rPr>
              <a:t>CLV</a:t>
            </a:r>
            <a:r>
              <a:rPr lang="en-US" sz="1800" dirty="0">
                <a:latin typeface="Calibri" panose="020F0502020204030204" pitchFamily="34" charset="0"/>
              </a:rPr>
              <a:t> to </a:t>
            </a:r>
            <a:r>
              <a:rPr lang="en-US" sz="1800" i="1" dirty="0">
                <a:latin typeface="Calibri" panose="020F0502020204030204" pitchFamily="34" charset="0"/>
              </a:rPr>
              <a:t>CIV</a:t>
            </a:r>
            <a:r>
              <a:rPr lang="en-US" sz="1800" dirty="0">
                <a:latin typeface="Calibri" panose="020F0502020204030204" pitchFamily="34" charset="0"/>
              </a:rPr>
              <a:t> and </a:t>
            </a:r>
            <a:r>
              <a:rPr lang="en-US" sz="1800" i="1" dirty="0">
                <a:latin typeface="Calibri" panose="020F0502020204030204" pitchFamily="34" charset="0"/>
              </a:rPr>
              <a:t>CNLV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The voice &amp; connections of the customer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7CDB-C8EA-47AA-9633-1D12D9902F76}"/>
              </a:ext>
            </a:extLst>
          </p:cNvPr>
          <p:cNvSpPr txBox="1"/>
          <p:nvPr/>
        </p:nvSpPr>
        <p:spPr>
          <a:xfrm>
            <a:off x="3258741" y="646915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</p:spTree>
    <p:extLst>
      <p:ext uri="{BB962C8B-B14F-4D97-AF65-F5344CB8AC3E}">
        <p14:creationId xmlns:p14="http://schemas.microsoft.com/office/powerpoint/2010/main" val="38388865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(1/26)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 metrics &amp; applications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Visualization of networks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8001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 group assignment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Finding influencers, community detection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Final project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Final exam (online, date TBA)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Readings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Parts of Easley &amp; Kleinberg book (available for free from Cornell website)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Research articles (links provided in syllabus, some will be posted on Canvas)</a:t>
            </a:r>
          </a:p>
        </p:txBody>
      </p:sp>
    </p:spTree>
    <p:extLst>
      <p:ext uri="{BB962C8B-B14F-4D97-AF65-F5344CB8AC3E}">
        <p14:creationId xmlns:p14="http://schemas.microsoft.com/office/powerpoint/2010/main" val="302439154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Course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7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 course on social media advertising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content to connections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Extracting insights from a networked world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connections matter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Insights we can derive from connections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Predictions from connections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Concepts are common to any kind of network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Professional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Internal corporate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E-commerce, etc.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not just humans: Relationships between products, diseases, stocks, etc.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B2CC5-885D-4E6B-8592-088FF4A5311D}"/>
              </a:ext>
            </a:extLst>
          </p:cNvPr>
          <p:cNvSpPr txBox="1"/>
          <p:nvPr/>
        </p:nvSpPr>
        <p:spPr>
          <a:xfrm>
            <a:off x="3258741" y="647700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</p:spTree>
    <p:extLst>
      <p:ext uri="{BB962C8B-B14F-4D97-AF65-F5344CB8AC3E}">
        <p14:creationId xmlns:p14="http://schemas.microsoft.com/office/powerpoint/2010/main" val="197307608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543800" cy="1295400"/>
          </a:xfrm>
        </p:spPr>
        <p:txBody>
          <a:bodyPr/>
          <a:lstStyle/>
          <a:p>
            <a:r>
              <a:rPr lang="en-US" dirty="0"/>
              <a:t>A Networked View of Stocks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8258"/>
              </p:ext>
            </p:extLst>
          </p:nvPr>
        </p:nvGraphicFramePr>
        <p:xfrm>
          <a:off x="990600" y="14478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666010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322210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14250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87932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8940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5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1n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8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2n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1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1…1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8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5384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593068"/>
            <a:ext cx="79769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Stocks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≠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will have a link (edge) if price correlation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≥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threshold.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Many important properties can be studied using network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E.g., which stock is most important in explaining price movements of the group?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 ways to create a network of stocks?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5C99F-BBB9-4B58-AAEE-3FE9E2DC8BAC}"/>
              </a:ext>
            </a:extLst>
          </p:cNvPr>
          <p:cNvSpPr txBox="1"/>
          <p:nvPr/>
        </p:nvSpPr>
        <p:spPr>
          <a:xfrm>
            <a:off x="3258741" y="647700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</p:spTree>
    <p:extLst>
      <p:ext uri="{BB962C8B-B14F-4D97-AF65-F5344CB8AC3E}">
        <p14:creationId xmlns:p14="http://schemas.microsoft.com/office/powerpoint/2010/main" val="12488349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F8DF3A-BA5A-4254-BE4C-A8DCB3D4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FB1C2-8022-4CD9-B25B-1AF485BD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Unique aspects of social media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Who’s important: Attention &amp; influence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Visualization with networks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Detecting communities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Multi-mode networks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Homophily vs. social influence</a:t>
            </a:r>
          </a:p>
        </p:txBody>
      </p:sp>
    </p:spTree>
    <p:extLst>
      <p:ext uri="{BB962C8B-B14F-4D97-AF65-F5344CB8AC3E}">
        <p14:creationId xmlns:p14="http://schemas.microsoft.com/office/powerpoint/2010/main" val="332896553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4837"/>
            <a:ext cx="8229600" cy="452596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Role(s) of social media in consumers’ purchase decisions (esp. high involvement goods)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Implications/insights about interplay between channels (e.g., social and paid search) </a:t>
            </a:r>
          </a:p>
        </p:txBody>
      </p:sp>
    </p:spTree>
    <p:extLst>
      <p:ext uri="{BB962C8B-B14F-4D97-AF65-F5344CB8AC3E}">
        <p14:creationId xmlns:p14="http://schemas.microsoft.com/office/powerpoint/2010/main" val="151257295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7848600" cy="1295400"/>
          </a:xfrm>
        </p:spPr>
        <p:txBody>
          <a:bodyPr/>
          <a:lstStyle/>
          <a:p>
            <a:r>
              <a:rPr lang="en-US" sz="2800" dirty="0"/>
              <a:t>The Customer’s Journey to Online Purchase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663"/>
            <a:ext cx="8229600" cy="642937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Steps in a customer’s buying decision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Multiple “channels”, multiple interactions before purchase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447360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795" y="6477000"/>
            <a:ext cx="7305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http://analytics.blogspot.com/2013/04/introducing-customer-journey-to-online.html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91966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</a:rPr>
              <a:t>A channel may be more important in “Assist” or “Last interaction” (conversion)</a:t>
            </a:r>
          </a:p>
          <a:p>
            <a:r>
              <a:rPr lang="en-US" sz="2000" kern="0" dirty="0">
                <a:latin typeface="Calibri" panose="020F0502020204030204" pitchFamily="34" charset="0"/>
              </a:rPr>
              <a:t>Data collected from 36k businesses using 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423301015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200" dirty="0"/>
              <a:t>What Role Does Social 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11662"/>
          </a:xfrm>
        </p:spPr>
        <p:txBody>
          <a:bodyPr/>
          <a:lstStyle/>
          <a:p>
            <a:r>
              <a:rPr lang="en-US" sz="1600" i="1" dirty="0">
                <a:latin typeface="Calibri" panose="020F0502020204030204" pitchFamily="34" charset="0"/>
              </a:rPr>
              <a:t>Assist interaction</a:t>
            </a:r>
            <a:r>
              <a:rPr lang="en-US" sz="1600" dirty="0">
                <a:latin typeface="Calibri" panose="020F0502020204030204" pitchFamily="34" charset="0"/>
              </a:rPr>
              <a:t>: Any interaction that is on the conversion path but is not the last interaction.</a:t>
            </a:r>
          </a:p>
          <a:p>
            <a:r>
              <a:rPr lang="en-US" sz="1600" i="1" dirty="0">
                <a:latin typeface="Calibri" panose="020F0502020204030204" pitchFamily="34" charset="0"/>
              </a:rPr>
              <a:t>Last interaction</a:t>
            </a:r>
            <a:r>
              <a:rPr lang="en-US" sz="1600" dirty="0">
                <a:latin typeface="Calibri" panose="020F0502020204030204" pitchFamily="34" charset="0"/>
              </a:rPr>
              <a:t>: The interaction that immediately precedes the conversion (i.e., clicking on the buy button).</a:t>
            </a:r>
          </a:p>
          <a:p>
            <a:r>
              <a:rPr lang="en-US" sz="1600" dirty="0">
                <a:latin typeface="Calibri" panose="020F0502020204030204" pitchFamily="34" charset="0"/>
              </a:rPr>
              <a:t>Assist/Last interaction ratio = # times a channel was used in assist interaction / # times the channel was used for last interaction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E.g., in automotive, users visited a retailer’s website 30k times from a social site (e.g., Edmunds.com forum). 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21.5k times the user did not buy immediately, but came back later from another channel (say, paid search link) and bought. 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8.5k times users came from a social channel and bought immediately. 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Assist/Last interaction = 21.5/8.5 = 2.5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7" y="4446587"/>
            <a:ext cx="6278563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0596" y="6477000"/>
            <a:ext cx="7228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https://www.thinkwithgoogle.com/tools/customer-journey-to-online-purchase.html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5204C5-FFD2-4A44-ABA9-DDD2DB17FCDA}"/>
              </a:ext>
            </a:extLst>
          </p:cNvPr>
          <p:cNvCxnSpPr/>
          <p:nvPr/>
        </p:nvCxnSpPr>
        <p:spPr>
          <a:xfrm>
            <a:off x="3581400" y="4724400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4819BB-E97D-42F5-BB8E-96932A2B3929}"/>
              </a:ext>
            </a:extLst>
          </p:cNvPr>
          <p:cNvCxnSpPr/>
          <p:nvPr/>
        </p:nvCxnSpPr>
        <p:spPr>
          <a:xfrm flipH="1">
            <a:off x="2209800" y="4724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02160-B684-4197-A798-4E33ADBD3E86}"/>
              </a:ext>
            </a:extLst>
          </p:cNvPr>
          <p:cNvSpPr txBox="1"/>
          <p:nvPr/>
        </p:nvSpPr>
        <p:spPr>
          <a:xfrm>
            <a:off x="3962400" y="4648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&lt;1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19569-9A4A-4757-8E08-B19C8FE6382E}"/>
              </a:ext>
            </a:extLst>
          </p:cNvPr>
          <p:cNvSpPr txBox="1"/>
          <p:nvPr/>
        </p:nvSpPr>
        <p:spPr>
          <a:xfrm>
            <a:off x="2438400" y="4648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&gt;1</a:t>
            </a:r>
          </a:p>
        </p:txBody>
      </p:sp>
    </p:spTree>
    <p:extLst>
      <p:ext uri="{BB962C8B-B14F-4D97-AF65-F5344CB8AC3E}">
        <p14:creationId xmlns:p14="http://schemas.microsoft.com/office/powerpoint/2010/main" val="118000480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What’s Unique About Social Media? </a:t>
            </a:r>
            <a:br>
              <a:rPr lang="en-US" sz="2400" dirty="0"/>
            </a:br>
            <a:r>
              <a:rPr lang="en-US" sz="2400" dirty="0"/>
              <a:t>1. “Democratization of the Lady Gaga Effect”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066800"/>
            <a:ext cx="3793942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s://encrypted-tbn0.gstatic.com/images?q=tbn:ANd9GcRIUsmR1PaUPqBBV_Et8brjLWcg9FaL3R3LVThvecwYucZD5tfiZcn9DyJ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4999"/>
            <a:ext cx="1219200" cy="1219201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3733800" y="2438400"/>
            <a:ext cx="762000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5293" y="914400"/>
            <a:ext cx="479110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6200" y="4648200"/>
            <a:ext cx="4841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From channels to platforms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 Conversations are now visible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 Connections, attention, </a:t>
            </a:r>
          </a:p>
          <a:p>
            <a:r>
              <a:rPr lang="en-US" sz="2400" dirty="0">
                <a:latin typeface="Calibri" pitchFamily="34" charset="0"/>
              </a:rPr>
              <a:t>          influence, etc. can be measured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ABF9F-ABB3-4C51-AFB3-045B403DA298}"/>
              </a:ext>
            </a:extLst>
          </p:cNvPr>
          <p:cNvSpPr txBox="1"/>
          <p:nvPr/>
        </p:nvSpPr>
        <p:spPr>
          <a:xfrm>
            <a:off x="3258741" y="6477000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2022</a:t>
            </a:r>
          </a:p>
        </p:txBody>
      </p:sp>
    </p:spTree>
    <p:extLst>
      <p:ext uri="{BB962C8B-B14F-4D97-AF65-F5344CB8AC3E}">
        <p14:creationId xmlns:p14="http://schemas.microsoft.com/office/powerpoint/2010/main" val="357472165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37055</TotalTime>
  <Words>922</Words>
  <Application>Microsoft Office PowerPoint</Application>
  <PresentationFormat>On-screen Show (4:3)</PresentationFormat>
  <Paragraphs>151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Network</vt:lpstr>
      <vt:lpstr>Social Media Analytics    MSBA, Session 1, Jan 24, 2022</vt:lpstr>
      <vt:lpstr>Course Details</vt:lpstr>
      <vt:lpstr>Course Focus</vt:lpstr>
      <vt:lpstr>A Networked View of Stocks</vt:lpstr>
      <vt:lpstr>Topics to be Covered</vt:lpstr>
      <vt:lpstr>Learning Objectives</vt:lpstr>
      <vt:lpstr>The Customer’s Journey to Online Purchase</vt:lpstr>
      <vt:lpstr>What Role Does Social Play?</vt:lpstr>
      <vt:lpstr>What’s Unique About Social Media?  1. “Democratization of the Lady Gaga Effect”</vt:lpstr>
      <vt:lpstr>2. Network Structure</vt:lpstr>
      <vt:lpstr>Your Network Location Matters</vt:lpstr>
      <vt:lpstr>3. The Network Value of a Customer</vt:lpstr>
      <vt:lpstr>4. Monitoring &amp; Visualization Through Social Media </vt:lpstr>
      <vt:lpstr>Real-time Assessment of Sentiment &amp; Opinion: The “Oops” Tweets</vt:lpstr>
      <vt:lpstr>Tweets, Re-tweets: What do They Say?</vt:lpstr>
      <vt:lpstr>How is This Different From the Previous Network?</vt:lpstr>
      <vt:lpstr>Business Implications of Social Media  (Beyond Advertising and Promotions)</vt:lpstr>
      <vt:lpstr>Takeaways</vt:lpstr>
      <vt:lpstr>Next Class (1/26)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576</cp:revision>
  <cp:lastPrinted>2020-01-21T13:34:23Z</cp:lastPrinted>
  <dcterms:created xsi:type="dcterms:W3CDTF">2000-10-19T17:22:27Z</dcterms:created>
  <dcterms:modified xsi:type="dcterms:W3CDTF">2022-01-23T12:45:41Z</dcterms:modified>
</cp:coreProperties>
</file>