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897" r:id="rId2"/>
    <p:sldId id="958" r:id="rId3"/>
    <p:sldId id="888" r:id="rId4"/>
    <p:sldId id="992" r:id="rId5"/>
    <p:sldId id="964" r:id="rId6"/>
    <p:sldId id="959" r:id="rId7"/>
    <p:sldId id="960" r:id="rId8"/>
    <p:sldId id="961" r:id="rId9"/>
    <p:sldId id="965" r:id="rId10"/>
    <p:sldId id="988" r:id="rId11"/>
    <p:sldId id="989" r:id="rId12"/>
    <p:sldId id="966" r:id="rId13"/>
    <p:sldId id="967" r:id="rId14"/>
    <p:sldId id="968" r:id="rId15"/>
    <p:sldId id="977" r:id="rId16"/>
    <p:sldId id="990" r:id="rId17"/>
    <p:sldId id="969" r:id="rId18"/>
    <p:sldId id="970" r:id="rId19"/>
    <p:sldId id="971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393" autoAdjust="0"/>
  </p:normalViewPr>
  <p:slideViewPr>
    <p:cSldViewPr>
      <p:cViewPr varScale="1">
        <p:scale>
          <a:sx n="141" d="100"/>
          <a:sy n="141" d="100"/>
        </p:scale>
        <p:origin x="22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34719" y="4416427"/>
            <a:ext cx="5140959" cy="4183063"/>
          </a:xfrm>
          <a:prstGeom prst="rect">
            <a:avLst/>
          </a:prstGeom>
        </p:spPr>
        <p:txBody>
          <a:bodyPr lIns="91562" tIns="91562" rIns="91562" bIns="91562" anchor="t" anchorCtr="0"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67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F68C7-D1CD-8545-B93E-829B383B29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2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295275"/>
            <a:ext cx="7097713" cy="2295525"/>
          </a:xfrm>
        </p:spPr>
        <p:txBody>
          <a:bodyPr/>
          <a:lstStyle/>
          <a:p>
            <a:pPr algn="ctr"/>
            <a:r>
              <a:rPr lang="en-US" sz="3200" dirty="0"/>
              <a:t>Social Media Analytics</a:t>
            </a:r>
            <a:br>
              <a:rPr lang="en-US" sz="3200" dirty="0"/>
            </a:br>
            <a:r>
              <a:rPr lang="en-US" sz="1800" dirty="0"/>
              <a:t>Network Centrality Metrics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600" dirty="0"/>
              <a:t>MSBA, Session 2, Jan 26, 2022</a:t>
            </a: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Dr. Anitesh Barua</a:t>
            </a:r>
          </a:p>
          <a:p>
            <a:pPr algn="l"/>
            <a:r>
              <a:rPr lang="en-US" sz="1400" dirty="0"/>
              <a:t>David Bruton Jr. Centennial Chair Professor of Business</a:t>
            </a:r>
          </a:p>
          <a:p>
            <a:pPr algn="l"/>
            <a:r>
              <a:rPr lang="en-US" sz="1400" dirty="0"/>
              <a:t>Distinguished Fellow, INFORMS Information Systems Society</a:t>
            </a:r>
          </a:p>
          <a:p>
            <a:pPr algn="l"/>
            <a:r>
              <a:rPr lang="en-US" sz="1400" dirty="0"/>
              <a:t>University of Texas Distinguished Teaching Professor</a:t>
            </a:r>
          </a:p>
          <a:p>
            <a:pPr algn="l"/>
            <a:r>
              <a:rPr lang="en-US" sz="1400" dirty="0"/>
              <a:t>Associate Director, Center for Research in e-Commerce</a:t>
            </a:r>
          </a:p>
          <a:p>
            <a:pPr algn="l"/>
            <a:r>
              <a:rPr lang="en-US" sz="1400" dirty="0"/>
              <a:t>McCombs School of Business, University of Texas at Austin</a:t>
            </a:r>
          </a:p>
          <a:p>
            <a:pPr algn="l"/>
            <a:r>
              <a:rPr lang="en-US" sz="1800" b="1" dirty="0"/>
              <a:t>Email: aniteshb@gmail.com 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  <p:pic>
        <p:nvPicPr>
          <p:cNvPr id="1026" name="Picture 2" descr="Image result for IMDB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2514600"/>
            <a:ext cx="1450975" cy="1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31089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1" y="-37250"/>
            <a:ext cx="6400799" cy="693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152400" y="141983"/>
            <a:ext cx="5187445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Myriad Applications of Network Analytics: The 911 Terrorist Network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676400"/>
            <a:ext cx="3250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 are central to the network?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was the role of M. Atta?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can we watch out against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attacks?</a:t>
            </a:r>
          </a:p>
        </p:txBody>
      </p:sp>
    </p:spTree>
    <p:extLst>
      <p:ext uri="{BB962C8B-B14F-4D97-AF65-F5344CB8AC3E}">
        <p14:creationId xmlns:p14="http://schemas.microsoft.com/office/powerpoint/2010/main" val="337156494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Not All Networks Are Created Equal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8299"/>
            <a:ext cx="6899275" cy="41003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826" y="55626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summarize the essential properties of these networks?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6756" y="6477000"/>
            <a:ext cx="2641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P. Hoff, U. Washington</a:t>
            </a:r>
          </a:p>
        </p:txBody>
      </p:sp>
    </p:spTree>
    <p:extLst>
      <p:ext uri="{BB962C8B-B14F-4D97-AF65-F5344CB8AC3E}">
        <p14:creationId xmlns:p14="http://schemas.microsoft.com/office/powerpoint/2010/main" val="2459924025"/>
      </p:ext>
    </p:extLst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/>
              <a:t>Metric 1: Degree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5662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Who are most popular? Most connected?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Number of “edges” connected to a “node” or “vertex”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Normalized Degree Centrality: Degree centrality/(n -1)</a:t>
            </a:r>
          </a:p>
        </p:txBody>
      </p:sp>
      <p:pic>
        <p:nvPicPr>
          <p:cNvPr id="6" name="Picture 5" descr="network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971800"/>
            <a:ext cx="3835400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0822" y="3048000"/>
            <a:ext cx="3661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For node 1, degree centrality is 3;</a:t>
            </a:r>
          </a:p>
          <a:p>
            <a:pPr algn="ctr"/>
            <a:r>
              <a:rPr lang="en-US" sz="2000" dirty="0"/>
              <a:t>Normalized degree centrality is </a:t>
            </a:r>
          </a:p>
          <a:p>
            <a:pPr algn="ctr"/>
            <a:r>
              <a:rPr lang="en-US" sz="2000" dirty="0"/>
              <a:t>3/(9-1)=3/8.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648200"/>
            <a:ext cx="8229600" cy="356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latin typeface="Calibri" pitchFamily="34" charset="0"/>
                <a:cs typeface="Calibri" pitchFamily="34" charset="0"/>
              </a:rPr>
              <a:t>In-degree and out-degree for directed networks (e.g., Twitter, email, etc.)</a:t>
            </a:r>
          </a:p>
          <a:p>
            <a:r>
              <a:rPr lang="en-US" sz="2400" kern="0" dirty="0">
                <a:latin typeface="Calibri" pitchFamily="34" charset="0"/>
                <a:cs typeface="Calibri" pitchFamily="34" charset="0"/>
              </a:rPr>
              <a:t>Can degree be a useful metric?</a:t>
            </a:r>
          </a:p>
        </p:txBody>
      </p:sp>
    </p:spTree>
    <p:extLst>
      <p:ext uri="{BB962C8B-B14F-4D97-AF65-F5344CB8AC3E}">
        <p14:creationId xmlns:p14="http://schemas.microsoft.com/office/powerpoint/2010/main" val="57746509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es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685800"/>
            <a:ext cx="6144695" cy="533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-685800"/>
            <a:ext cx="7543800" cy="1295400"/>
          </a:xfrm>
        </p:spPr>
        <p:txBody>
          <a:bodyPr/>
          <a:lstStyle/>
          <a:p>
            <a:r>
              <a:rPr lang="en-US" sz="2800" dirty="0"/>
              <a:t>Is Degree a Good Indicator of Activity?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6245423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Easley &amp; Kleinberg, “Networks Crowds &amp; Markets”</a:t>
            </a:r>
          </a:p>
        </p:txBody>
      </p:sp>
    </p:spTree>
    <p:extLst>
      <p:ext uri="{BB962C8B-B14F-4D97-AF65-F5344CB8AC3E}">
        <p14:creationId xmlns:p14="http://schemas.microsoft.com/office/powerpoint/2010/main" val="907077720"/>
      </p:ext>
    </p:extLst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es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792176"/>
            <a:ext cx="9144000" cy="49990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dirty="0"/>
              <a:t>Strength of Ties on Twitter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6608" y="5791200"/>
            <a:ext cx="4084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What can we conclude here?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334000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 (# people you follow)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674751" y="2857220"/>
            <a:ext cx="407477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# people the user has mentioned at least </a:t>
            </a:r>
          </a:p>
          <a:p>
            <a:r>
              <a:rPr lang="en-US" dirty="0">
                <a:latin typeface="Calibri" panose="020F0502020204030204" pitchFamily="34" charset="0"/>
              </a:rPr>
              <a:t>twice in tweets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6443246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Easley &amp; Kleinberg, “Networks Crowds &amp; Markets”</a:t>
            </a:r>
          </a:p>
        </p:txBody>
      </p:sp>
    </p:spTree>
    <p:extLst>
      <p:ext uri="{BB962C8B-B14F-4D97-AF65-F5344CB8AC3E}">
        <p14:creationId xmlns:p14="http://schemas.microsoft.com/office/powerpoint/2010/main" val="2584967426"/>
      </p:ext>
    </p:extLst>
  </p:cSld>
  <p:clrMapOvr>
    <a:masterClrMapping/>
  </p:clrMapOvr>
  <p:transition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543800" cy="1295400"/>
          </a:xfrm>
        </p:spPr>
        <p:txBody>
          <a:bodyPr/>
          <a:lstStyle/>
          <a:p>
            <a:r>
              <a:rPr lang="en-US" dirty="0"/>
              <a:t>Degree Centrality Metric for the Overall Network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25474" y="2908743"/>
                <a:ext cx="7629333" cy="3198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degree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centrality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𝐶𝑑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  <m:aln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where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theoretical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highest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possible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numerator</m:t>
                    </m:r>
                  </m:oMath>
                </a14:m>
                <a:r>
                  <a:rPr 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only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benchmark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 </a:t>
                </a:r>
              </a:p>
              <a:p>
                <a:endParaRPr lang="en-US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4" y="2908743"/>
                <a:ext cx="7629333" cy="3198761"/>
              </a:xfrm>
              <a:prstGeom prst="rect">
                <a:avLst/>
              </a:prstGeom>
              <a:blipFill>
                <a:blip r:embed="rId2"/>
                <a:stretch>
                  <a:fillRect l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828800"/>
                <a:ext cx="7848600" cy="9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Suppose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highest</m:t>
                      </m:r>
                      <m:r>
                        <a:rPr lang="en-US" sz="24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degree</m:t>
                      </m:r>
                      <m:r>
                        <a:rPr lang="en-US" sz="24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in</m:t>
                      </m:r>
                      <m:r>
                        <a:rPr lang="en-US" sz="24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the</m:t>
                      </m:r>
                      <m:r>
                        <a:rPr lang="en-US" sz="24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network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degree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of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node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2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number of nodes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7848600" cy="985270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40802A4-D047-4B23-8E78-7A95B8DF213F}"/>
              </a:ext>
            </a:extLst>
          </p:cNvPr>
          <p:cNvSpPr/>
          <p:nvPr/>
        </p:nvSpPr>
        <p:spPr>
          <a:xfrm>
            <a:off x="896780" y="4977586"/>
            <a:ext cx="5656420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would the theoretical highest be?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which type of network?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600237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5559-6704-43C2-8B8B-14B8149D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 Network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00DB66-91DB-44EF-B546-8CE9DB87F7B7}"/>
              </a:ext>
            </a:extLst>
          </p:cNvPr>
          <p:cNvSpPr/>
          <p:nvPr/>
        </p:nvSpPr>
        <p:spPr>
          <a:xfrm>
            <a:off x="2971800" y="3276600"/>
            <a:ext cx="5334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E026E2-8442-4299-8773-DE9242099028}"/>
              </a:ext>
            </a:extLst>
          </p:cNvPr>
          <p:cNvSpPr/>
          <p:nvPr/>
        </p:nvSpPr>
        <p:spPr>
          <a:xfrm>
            <a:off x="1752600" y="3352800"/>
            <a:ext cx="5334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9B004D-95EF-4C25-A661-A7517D7FF10D}"/>
              </a:ext>
            </a:extLst>
          </p:cNvPr>
          <p:cNvSpPr/>
          <p:nvPr/>
        </p:nvSpPr>
        <p:spPr>
          <a:xfrm>
            <a:off x="2189995" y="2152650"/>
            <a:ext cx="5334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EF8AB5-BB06-4A6E-A18B-3CB4266BCD6D}"/>
              </a:ext>
            </a:extLst>
          </p:cNvPr>
          <p:cNvSpPr/>
          <p:nvPr/>
        </p:nvSpPr>
        <p:spPr>
          <a:xfrm>
            <a:off x="2362200" y="4419600"/>
            <a:ext cx="5334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95FB30-87C2-4736-A38F-A498D2648601}"/>
              </a:ext>
            </a:extLst>
          </p:cNvPr>
          <p:cNvSpPr/>
          <p:nvPr/>
        </p:nvSpPr>
        <p:spPr>
          <a:xfrm>
            <a:off x="3733800" y="4267200"/>
            <a:ext cx="5334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8AA091-3F60-42BB-AED5-92FBDC7BAA04}"/>
              </a:ext>
            </a:extLst>
          </p:cNvPr>
          <p:cNvSpPr/>
          <p:nvPr/>
        </p:nvSpPr>
        <p:spPr>
          <a:xfrm>
            <a:off x="4267200" y="3276600"/>
            <a:ext cx="5334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DA2A81-0317-4203-AA06-9E01975F2310}"/>
              </a:ext>
            </a:extLst>
          </p:cNvPr>
          <p:cNvSpPr/>
          <p:nvPr/>
        </p:nvSpPr>
        <p:spPr>
          <a:xfrm>
            <a:off x="3733800" y="2209800"/>
            <a:ext cx="5334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D0B869-2501-4629-8FDC-424ACE42A629}"/>
              </a:ext>
            </a:extLst>
          </p:cNvPr>
          <p:cNvCxnSpPr>
            <a:cxnSpLocks/>
            <a:stCxn id="5" idx="5"/>
            <a:endCxn id="3" idx="1"/>
          </p:cNvCxnSpPr>
          <p:nvPr/>
        </p:nvCxnSpPr>
        <p:spPr>
          <a:xfrm>
            <a:off x="2645280" y="2607935"/>
            <a:ext cx="404635" cy="746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A34D6F-F2F2-403E-B1C6-DC8855C167B3}"/>
              </a:ext>
            </a:extLst>
          </p:cNvPr>
          <p:cNvCxnSpPr>
            <a:stCxn id="9" idx="3"/>
            <a:endCxn id="3" idx="0"/>
          </p:cNvCxnSpPr>
          <p:nvPr/>
        </p:nvCxnSpPr>
        <p:spPr>
          <a:xfrm flipH="1">
            <a:off x="3427085" y="2665085"/>
            <a:ext cx="384830" cy="689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BC122A-CBA8-447A-82AD-A9ADF981578B}"/>
              </a:ext>
            </a:extLst>
          </p:cNvPr>
          <p:cNvCxnSpPr>
            <a:stCxn id="8" idx="2"/>
            <a:endCxn id="3" idx="6"/>
          </p:cNvCxnSpPr>
          <p:nvPr/>
        </p:nvCxnSpPr>
        <p:spPr>
          <a:xfrm flipH="1">
            <a:off x="3505200" y="3543300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25844-1F2E-40C1-A025-2332789496B2}"/>
              </a:ext>
            </a:extLst>
          </p:cNvPr>
          <p:cNvCxnSpPr>
            <a:stCxn id="7" idx="1"/>
            <a:endCxn id="3" idx="5"/>
          </p:cNvCxnSpPr>
          <p:nvPr/>
        </p:nvCxnSpPr>
        <p:spPr>
          <a:xfrm flipH="1" flipV="1">
            <a:off x="3427085" y="3731885"/>
            <a:ext cx="384830" cy="613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3BBB51-5A37-48C9-BDC5-27F22E000AE4}"/>
              </a:ext>
            </a:extLst>
          </p:cNvPr>
          <p:cNvCxnSpPr>
            <a:stCxn id="6" idx="0"/>
            <a:endCxn id="3" idx="3"/>
          </p:cNvCxnSpPr>
          <p:nvPr/>
        </p:nvCxnSpPr>
        <p:spPr>
          <a:xfrm flipV="1">
            <a:off x="2628900" y="3731885"/>
            <a:ext cx="421015" cy="687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65D26-39D5-48AA-9027-84A731F12F09}"/>
              </a:ext>
            </a:extLst>
          </p:cNvPr>
          <p:cNvCxnSpPr>
            <a:stCxn id="4" idx="6"/>
            <a:endCxn id="3" idx="2"/>
          </p:cNvCxnSpPr>
          <p:nvPr/>
        </p:nvCxnSpPr>
        <p:spPr>
          <a:xfrm flipV="1">
            <a:off x="2286000" y="3543300"/>
            <a:ext cx="685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3871BC5-95E5-477E-BA43-2DBAC7C87B99}"/>
              </a:ext>
            </a:extLst>
          </p:cNvPr>
          <p:cNvSpPr/>
          <p:nvPr/>
        </p:nvSpPr>
        <p:spPr>
          <a:xfrm>
            <a:off x="42672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CE8DA-C87D-42EF-8535-236E11CBEAFB}"/>
              </a:ext>
            </a:extLst>
          </p:cNvPr>
          <p:cNvSpPr/>
          <p:nvPr/>
        </p:nvSpPr>
        <p:spPr>
          <a:xfrm>
            <a:off x="43434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7D85CC-A4C6-4B99-8ED5-A0A04E5F07AF}"/>
              </a:ext>
            </a:extLst>
          </p:cNvPr>
          <p:cNvSpPr/>
          <p:nvPr/>
        </p:nvSpPr>
        <p:spPr>
          <a:xfrm>
            <a:off x="4419600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489F12-7FA6-4D72-9220-9AD2F5667453}"/>
              </a:ext>
            </a:extLst>
          </p:cNvPr>
          <p:cNvSpPr/>
          <p:nvPr/>
        </p:nvSpPr>
        <p:spPr>
          <a:xfrm>
            <a:off x="44958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67DF89-1DCF-46EF-9756-5D26D566F0F1}"/>
              </a:ext>
            </a:extLst>
          </p:cNvPr>
          <p:cNvSpPr txBox="1"/>
          <p:nvPr/>
        </p:nvSpPr>
        <p:spPr>
          <a:xfrm>
            <a:off x="5105400" y="3200400"/>
            <a:ext cx="358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Star network with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nodes 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Degree centrality of central node 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-1)</a:t>
            </a:r>
          </a:p>
        </p:txBody>
      </p:sp>
    </p:spTree>
    <p:extLst>
      <p:ext uri="{BB962C8B-B14F-4D97-AF65-F5344CB8AC3E}">
        <p14:creationId xmlns:p14="http://schemas.microsoft.com/office/powerpoint/2010/main" val="2562721216"/>
      </p:ext>
    </p:extLst>
  </p:cSld>
  <p:clrMapOvr>
    <a:masterClrMapping/>
  </p:clrMapOvr>
  <p:transition>
    <p:pull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0" y="914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914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1905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914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1905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4343400" y="1905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914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Connector 13"/>
          <p:cNvCxnSpPr>
            <a:endCxn id="8" idx="2"/>
          </p:cNvCxnSpPr>
          <p:nvPr/>
        </p:nvCxnSpPr>
        <p:spPr>
          <a:xfrm>
            <a:off x="2971800" y="10668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6"/>
            <a:endCxn id="3" idx="2"/>
          </p:cNvCxnSpPr>
          <p:nvPr/>
        </p:nvCxnSpPr>
        <p:spPr>
          <a:xfrm>
            <a:off x="1828800" y="1066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38800" y="1905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3" name="Straight Connector 22"/>
          <p:cNvCxnSpPr>
            <a:stCxn id="2" idx="4"/>
            <a:endCxn id="6" idx="0"/>
          </p:cNvCxnSpPr>
          <p:nvPr/>
        </p:nvCxnSpPr>
        <p:spPr>
          <a:xfrm>
            <a:off x="1676400" y="1219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4" idx="2"/>
          </p:cNvCxnSpPr>
          <p:nvPr/>
        </p:nvCxnSpPr>
        <p:spPr>
          <a:xfrm>
            <a:off x="1828800" y="2057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4"/>
            <a:endCxn id="4" idx="0"/>
          </p:cNvCxnSpPr>
          <p:nvPr/>
        </p:nvCxnSpPr>
        <p:spPr>
          <a:xfrm>
            <a:off x="2819400" y="1219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  <a:endCxn id="5" idx="2"/>
          </p:cNvCxnSpPr>
          <p:nvPr/>
        </p:nvCxnSpPr>
        <p:spPr>
          <a:xfrm>
            <a:off x="4648200" y="10668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7" idx="0"/>
          </p:cNvCxnSpPr>
          <p:nvPr/>
        </p:nvCxnSpPr>
        <p:spPr>
          <a:xfrm>
            <a:off x="4495800" y="1219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6"/>
            <a:endCxn id="21" idx="2"/>
          </p:cNvCxnSpPr>
          <p:nvPr/>
        </p:nvCxnSpPr>
        <p:spPr>
          <a:xfrm>
            <a:off x="4648200" y="2057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4"/>
            <a:endCxn id="21" idx="0"/>
          </p:cNvCxnSpPr>
          <p:nvPr/>
        </p:nvCxnSpPr>
        <p:spPr>
          <a:xfrm>
            <a:off x="5715000" y="1219200"/>
            <a:ext cx="76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" idx="5"/>
            <a:endCxn id="4" idx="1"/>
          </p:cNvCxnSpPr>
          <p:nvPr/>
        </p:nvCxnSpPr>
        <p:spPr>
          <a:xfrm>
            <a:off x="1784163" y="1174563"/>
            <a:ext cx="927474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" idx="3"/>
            <a:endCxn id="6" idx="7"/>
          </p:cNvCxnSpPr>
          <p:nvPr/>
        </p:nvCxnSpPr>
        <p:spPr>
          <a:xfrm flipH="1">
            <a:off x="1784163" y="1174563"/>
            <a:ext cx="927474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21" idx="1"/>
          </p:cNvCxnSpPr>
          <p:nvPr/>
        </p:nvCxnSpPr>
        <p:spPr>
          <a:xfrm>
            <a:off x="4603563" y="1174563"/>
            <a:ext cx="1079874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3"/>
            <a:endCxn id="7" idx="7"/>
          </p:cNvCxnSpPr>
          <p:nvPr/>
        </p:nvCxnSpPr>
        <p:spPr>
          <a:xfrm flipH="1">
            <a:off x="4603563" y="1174563"/>
            <a:ext cx="1003674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219200" y="-914400"/>
            <a:ext cx="7543800" cy="1295400"/>
          </a:xfrm>
        </p:spPr>
        <p:txBody>
          <a:bodyPr/>
          <a:lstStyle/>
          <a:p>
            <a:r>
              <a:rPr lang="en-US" sz="2400" dirty="0"/>
              <a:t>“The Strength of Weak Ties”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598738"/>
            <a:ext cx="8229600" cy="44116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has four friends, but the friendships are different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A, C, D and E probably share “strong” 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 may belongs to a different, distant world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A-B possibly represents a “weak” 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But may be a source of new information, ideas or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Captured by the “betweenness” centrality metric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6400" y="6290846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Easley &amp; Kleinberg, “Networks Crowds &amp; Markets”</a:t>
            </a:r>
          </a:p>
        </p:txBody>
      </p:sp>
      <p:sp>
        <p:nvSpPr>
          <p:cNvPr id="26" name="Content Placeholder 8"/>
          <p:cNvSpPr txBox="1">
            <a:spLocks/>
          </p:cNvSpPr>
          <p:nvPr/>
        </p:nvSpPr>
        <p:spPr bwMode="auto">
          <a:xfrm>
            <a:off x="457200" y="457200"/>
            <a:ext cx="769620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Granovetter’s observations on job leads</a:t>
            </a:r>
          </a:p>
        </p:txBody>
      </p:sp>
    </p:spTree>
    <p:extLst>
      <p:ext uri="{BB962C8B-B14F-4D97-AF65-F5344CB8AC3E}">
        <p14:creationId xmlns:p14="http://schemas.microsoft.com/office/powerpoint/2010/main" val="365378901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1" grpId="0" animBg="1"/>
      <p:bldP spid="9" grpId="0" build="p"/>
      <p:bldP spid="2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0" y="2514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2514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3505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14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3505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4343400" y="3505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2514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Connector 13"/>
          <p:cNvCxnSpPr>
            <a:endCxn id="8" idx="2"/>
          </p:cNvCxnSpPr>
          <p:nvPr/>
        </p:nvCxnSpPr>
        <p:spPr>
          <a:xfrm>
            <a:off x="2971800" y="26670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6"/>
            <a:endCxn id="3" idx="2"/>
          </p:cNvCxnSpPr>
          <p:nvPr/>
        </p:nvCxnSpPr>
        <p:spPr>
          <a:xfrm>
            <a:off x="1828800" y="26670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38800" y="3505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3" name="Straight Connector 22"/>
          <p:cNvCxnSpPr>
            <a:stCxn id="2" idx="4"/>
            <a:endCxn id="6" idx="0"/>
          </p:cNvCxnSpPr>
          <p:nvPr/>
        </p:nvCxnSpPr>
        <p:spPr>
          <a:xfrm>
            <a:off x="1676400" y="2819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4" idx="2"/>
          </p:cNvCxnSpPr>
          <p:nvPr/>
        </p:nvCxnSpPr>
        <p:spPr>
          <a:xfrm>
            <a:off x="1828800" y="365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4"/>
            <a:endCxn id="4" idx="0"/>
          </p:cNvCxnSpPr>
          <p:nvPr/>
        </p:nvCxnSpPr>
        <p:spPr>
          <a:xfrm>
            <a:off x="2819400" y="2819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  <a:endCxn id="5" idx="2"/>
          </p:cNvCxnSpPr>
          <p:nvPr/>
        </p:nvCxnSpPr>
        <p:spPr>
          <a:xfrm>
            <a:off x="4648200" y="26670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7" idx="0"/>
          </p:cNvCxnSpPr>
          <p:nvPr/>
        </p:nvCxnSpPr>
        <p:spPr>
          <a:xfrm>
            <a:off x="4495800" y="2819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6"/>
            <a:endCxn id="21" idx="2"/>
          </p:cNvCxnSpPr>
          <p:nvPr/>
        </p:nvCxnSpPr>
        <p:spPr>
          <a:xfrm>
            <a:off x="4648200" y="3657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4"/>
            <a:endCxn id="21" idx="0"/>
          </p:cNvCxnSpPr>
          <p:nvPr/>
        </p:nvCxnSpPr>
        <p:spPr>
          <a:xfrm>
            <a:off x="5715000" y="2819400"/>
            <a:ext cx="76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" idx="5"/>
            <a:endCxn id="4" idx="1"/>
          </p:cNvCxnSpPr>
          <p:nvPr/>
        </p:nvCxnSpPr>
        <p:spPr>
          <a:xfrm>
            <a:off x="1784163" y="2774763"/>
            <a:ext cx="927474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" idx="3"/>
            <a:endCxn id="6" idx="7"/>
          </p:cNvCxnSpPr>
          <p:nvPr/>
        </p:nvCxnSpPr>
        <p:spPr>
          <a:xfrm flipH="1">
            <a:off x="1784163" y="2774763"/>
            <a:ext cx="927474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5"/>
            <a:endCxn id="21" idx="1"/>
          </p:cNvCxnSpPr>
          <p:nvPr/>
        </p:nvCxnSpPr>
        <p:spPr>
          <a:xfrm>
            <a:off x="4603563" y="2774763"/>
            <a:ext cx="1079874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3"/>
            <a:endCxn id="7" idx="7"/>
          </p:cNvCxnSpPr>
          <p:nvPr/>
        </p:nvCxnSpPr>
        <p:spPr>
          <a:xfrm flipH="1">
            <a:off x="4603563" y="2774763"/>
            <a:ext cx="1003674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838200" y="-685800"/>
            <a:ext cx="7543800" cy="1295400"/>
          </a:xfrm>
        </p:spPr>
        <p:txBody>
          <a:bodyPr/>
          <a:lstStyle/>
          <a:p>
            <a:r>
              <a:rPr lang="en-US" sz="2800" dirty="0"/>
              <a:t>Local Bridges &amp; Their Significance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198938"/>
            <a:ext cx="8229600" cy="44116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A, B is a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local bridge of span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Formal definition?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Significance?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6400" y="6290846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Easley &amp; Kleinberg, “Networks Crowds &amp; Markets”</a:t>
            </a:r>
          </a:p>
        </p:txBody>
      </p:sp>
      <p:sp>
        <p:nvSpPr>
          <p:cNvPr id="26" name="Oval 25"/>
          <p:cNvSpPr/>
          <p:nvPr/>
        </p:nvSpPr>
        <p:spPr>
          <a:xfrm>
            <a:off x="3352800" y="838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" name="Oval 29"/>
          <p:cNvSpPr/>
          <p:nvPr/>
        </p:nvSpPr>
        <p:spPr>
          <a:xfrm>
            <a:off x="1905000" y="838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2" name="Oval 31"/>
          <p:cNvSpPr/>
          <p:nvPr/>
        </p:nvSpPr>
        <p:spPr>
          <a:xfrm>
            <a:off x="19050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4" name="Oval 33"/>
          <p:cNvSpPr/>
          <p:nvPr/>
        </p:nvSpPr>
        <p:spPr>
          <a:xfrm>
            <a:off x="4876800" y="838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6" name="Oval 35"/>
          <p:cNvSpPr/>
          <p:nvPr/>
        </p:nvSpPr>
        <p:spPr>
          <a:xfrm>
            <a:off x="48768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1" name="Straight Connector 10"/>
          <p:cNvCxnSpPr>
            <a:stCxn id="30" idx="4"/>
            <a:endCxn id="32" idx="0"/>
          </p:cNvCxnSpPr>
          <p:nvPr/>
        </p:nvCxnSpPr>
        <p:spPr>
          <a:xfrm>
            <a:off x="2057400" y="114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2" idx="3"/>
            <a:endCxn id="2" idx="0"/>
          </p:cNvCxnSpPr>
          <p:nvPr/>
        </p:nvCxnSpPr>
        <p:spPr>
          <a:xfrm flipH="1">
            <a:off x="1676400" y="1860363"/>
            <a:ext cx="273237" cy="65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2" idx="5"/>
            <a:endCxn id="3" idx="1"/>
          </p:cNvCxnSpPr>
          <p:nvPr/>
        </p:nvCxnSpPr>
        <p:spPr>
          <a:xfrm>
            <a:off x="2165163" y="1860363"/>
            <a:ext cx="546474" cy="69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0" idx="6"/>
            <a:endCxn id="26" idx="2"/>
          </p:cNvCxnSpPr>
          <p:nvPr/>
        </p:nvCxnSpPr>
        <p:spPr>
          <a:xfrm>
            <a:off x="2209800" y="990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6"/>
            <a:endCxn id="34" idx="2"/>
          </p:cNvCxnSpPr>
          <p:nvPr/>
        </p:nvCxnSpPr>
        <p:spPr>
          <a:xfrm>
            <a:off x="3657600" y="990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7"/>
            <a:endCxn id="26" idx="3"/>
          </p:cNvCxnSpPr>
          <p:nvPr/>
        </p:nvCxnSpPr>
        <p:spPr>
          <a:xfrm flipV="1">
            <a:off x="2165163" y="1098363"/>
            <a:ext cx="1232274" cy="54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5"/>
            <a:endCxn id="36" idx="1"/>
          </p:cNvCxnSpPr>
          <p:nvPr/>
        </p:nvCxnSpPr>
        <p:spPr>
          <a:xfrm>
            <a:off x="3612963" y="1098363"/>
            <a:ext cx="1308474" cy="54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4"/>
            <a:endCxn id="36" idx="0"/>
          </p:cNvCxnSpPr>
          <p:nvPr/>
        </p:nvCxnSpPr>
        <p:spPr>
          <a:xfrm>
            <a:off x="5029200" y="114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6" idx="3"/>
            <a:endCxn id="8" idx="0"/>
          </p:cNvCxnSpPr>
          <p:nvPr/>
        </p:nvCxnSpPr>
        <p:spPr>
          <a:xfrm flipH="1">
            <a:off x="4495800" y="1860363"/>
            <a:ext cx="425637" cy="65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6" idx="5"/>
            <a:endCxn id="5" idx="1"/>
          </p:cNvCxnSpPr>
          <p:nvPr/>
        </p:nvCxnSpPr>
        <p:spPr>
          <a:xfrm>
            <a:off x="5136963" y="1860363"/>
            <a:ext cx="470274" cy="69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0798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1" grpId="0" animBg="1"/>
      <p:bldP spid="9" grpId="0" build="p"/>
      <p:bldP spid="26" grpId="0" animBg="1"/>
      <p:bldP spid="30" grpId="0" animBg="1"/>
      <p:bldP spid="32" grpId="0" animBg="1"/>
      <p:bldP spid="34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3248"/>
            <a:ext cx="7543800" cy="832152"/>
          </a:xfrm>
        </p:spPr>
        <p:txBody>
          <a:bodyPr/>
          <a:lstStyle/>
          <a:p>
            <a:r>
              <a:rPr lang="en-US" sz="2400" dirty="0"/>
              <a:t>“Smoother” Metrics to Capture Weak/Strong </a:t>
            </a:r>
            <a:br>
              <a:rPr lang="en-US" sz="2400" dirty="0"/>
            </a:br>
            <a:r>
              <a:rPr lang="en-US" sz="2400" dirty="0"/>
              <a:t>Ties &amp; Local Bridges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08338"/>
            <a:ext cx="7121262" cy="441166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Can we also redefine local bridges (0/1) to be [0, 1]?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Suggestions?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Significance</a:t>
            </a:r>
          </a:p>
          <a:p>
            <a:r>
              <a:rPr lang="en-US" sz="2400" dirty="0">
                <a:latin typeface="Calibri" panose="020F0502020204030204" pitchFamily="34" charset="0"/>
              </a:rPr>
              <a:t>What can we say about strength of ties for A-B and B-C?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76400"/>
            <a:ext cx="2666999" cy="366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6290846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Easley &amp; Kleinberg, “Networks Crowds &amp; Markets”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049462"/>
            <a:ext cx="7121262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latin typeface="Calibri" panose="020F0502020204030204" pitchFamily="34" charset="0"/>
              </a:rPr>
              <a:t>What can we use instead of 0/1 for tie strength?</a:t>
            </a:r>
          </a:p>
          <a:p>
            <a:pPr lvl="1"/>
            <a:r>
              <a:rPr lang="en-US" sz="2000" kern="0" dirty="0">
                <a:latin typeface="Calibri" panose="020F0502020204030204" pitchFamily="34" charset="0"/>
              </a:rPr>
              <a:t>E.g., to understand tie strength in a cell phone network</a:t>
            </a:r>
          </a:p>
        </p:txBody>
      </p:sp>
    </p:spTree>
    <p:extLst>
      <p:ext uri="{BB962C8B-B14F-4D97-AF65-F5344CB8AC3E}">
        <p14:creationId xmlns:p14="http://schemas.microsoft.com/office/powerpoint/2010/main" val="324015161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How to create a network from conversations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 social network platform’s perspective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How to increase # connections &amp; interactions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Metrics to track such growth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Targeting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 user organization’s perspective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Who are important for our brand or product?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Metrics to rank them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How to pursue them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How networked customers make decisions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8059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200" dirty="0"/>
              <a:t>How to Create a Network From Conversations: The Case of Twitter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3048000"/>
            <a:ext cx="914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286000"/>
            <a:ext cx="91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Follower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343400"/>
            <a:ext cx="91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Follower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267200"/>
            <a:ext cx="914400" cy="685800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Friend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2209800"/>
            <a:ext cx="914400" cy="685800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Friend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38600" y="2705100"/>
            <a:ext cx="9906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3581400"/>
            <a:ext cx="990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2705100"/>
            <a:ext cx="990600" cy="8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09800" y="3429000"/>
            <a:ext cx="914400" cy="118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38600" y="2438400"/>
            <a:ext cx="99060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38600" y="3276600"/>
            <a:ext cx="9906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133600" y="2438400"/>
            <a:ext cx="99060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09800" y="3657600"/>
            <a:ext cx="914400" cy="1219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19400" y="5257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95600" y="56388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4724400"/>
            <a:ext cx="1338828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19628" y="5726668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Attention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407424-8F68-4006-8B37-21E7924F37D4}"/>
              </a:ext>
            </a:extLst>
          </p:cNvPr>
          <p:cNvSpPr txBox="1"/>
          <p:nvPr/>
        </p:nvSpPr>
        <p:spPr>
          <a:xfrm>
            <a:off x="3101159" y="6336268"/>
            <a:ext cx="2080441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2021</a:t>
            </a:r>
          </a:p>
        </p:txBody>
      </p:sp>
    </p:spTree>
    <p:extLst>
      <p:ext uri="{BB962C8B-B14F-4D97-AF65-F5344CB8AC3E}">
        <p14:creationId xmlns:p14="http://schemas.microsoft.com/office/powerpoint/2010/main" val="5717379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2CE9-3BCD-4D61-8CFA-8760110A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85800"/>
            <a:ext cx="7543800" cy="1295400"/>
          </a:xfrm>
        </p:spPr>
        <p:txBody>
          <a:bodyPr/>
          <a:lstStyle/>
          <a:p>
            <a:r>
              <a:rPr lang="en-US" sz="3200" dirty="0"/>
              <a:t>Creating a Network from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802A-55F4-412D-BE73-73FD30856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5" y="685800"/>
            <a:ext cx="6344535" cy="2924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59124-C4DC-4593-9CDA-C929F0FA4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33" y="3536386"/>
            <a:ext cx="4239067" cy="2940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6284A-923F-4840-BFA8-496C9386DBD2}"/>
              </a:ext>
            </a:extLst>
          </p:cNvPr>
          <p:cNvSpPr txBox="1"/>
          <p:nvPr/>
        </p:nvSpPr>
        <p:spPr>
          <a:xfrm>
            <a:off x="-4801" y="6553200"/>
            <a:ext cx="9301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Source: https://towardsdatascience.com/grassroots-or-influencer-driven-a-social-network-analysis-of-the-qanon-conspiracy-theory-f99617f8454d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BF785-0B70-4F40-B59E-1FDE8387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0" y="3771725"/>
            <a:ext cx="3191320" cy="1257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2A5F4A-3497-4C64-B785-F9CD0F4CDB61}"/>
              </a:ext>
            </a:extLst>
          </p:cNvPr>
          <p:cNvSpPr/>
          <p:nvPr/>
        </p:nvSpPr>
        <p:spPr>
          <a:xfrm>
            <a:off x="2438400" y="3352800"/>
            <a:ext cx="533400" cy="257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61EC3-C06B-4044-B13B-1A5D4D42F6DA}"/>
              </a:ext>
            </a:extLst>
          </p:cNvPr>
          <p:cNvSpPr/>
          <p:nvPr/>
        </p:nvSpPr>
        <p:spPr>
          <a:xfrm>
            <a:off x="4800600" y="6206774"/>
            <a:ext cx="16859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968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Describing Your Network to an Advertiser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metrics can we use to describe the connectedness of the network?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Network-level metrics</a:t>
            </a:r>
          </a:p>
          <a:p>
            <a:pPr lvl="2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Density</a:t>
            </a:r>
          </a:p>
          <a:p>
            <a:pPr lvl="2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Average geodesic</a:t>
            </a:r>
          </a:p>
          <a:p>
            <a:pPr lvl="2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Node-level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33706"/>
      </p:ext>
    </p:extLst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848600" cy="1295400"/>
          </a:xfrm>
        </p:spPr>
        <p:txBody>
          <a:bodyPr/>
          <a:lstStyle/>
          <a:p>
            <a:r>
              <a:rPr lang="en-US" sz="2800" dirty="0"/>
              <a:t>How Networks Grow: A Reality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“If you are friends with Alan, and friends with Betty, then it is likely that Alan and Betty will become friends as well, mostly because they already have something in common: You.” 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“You brought a friend to your favorite yoga studio and she started regularly attending class, even when you didn’t go.”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95378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Source: http://plainspokenlinguist.wordpress.com/2013/09/20/i-know-a-guy-the-power-of-triadic-closure/</a:t>
            </a:r>
          </a:p>
        </p:txBody>
      </p:sp>
    </p:spTree>
    <p:extLst>
      <p:ext uri="{BB962C8B-B14F-4D97-AF65-F5344CB8AC3E}">
        <p14:creationId xmlns:p14="http://schemas.microsoft.com/office/powerpoint/2010/main" val="371265778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0" y="1219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09800" y="1981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2895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066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1981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743200" y="2895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48000" y="1371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1784163" y="1479363"/>
            <a:ext cx="470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4" idx="1"/>
          </p:cNvCxnSpPr>
          <p:nvPr/>
        </p:nvCxnSpPr>
        <p:spPr>
          <a:xfrm>
            <a:off x="762000" y="1219200"/>
            <a:ext cx="806637" cy="4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8" idx="7"/>
          </p:cNvCxnSpPr>
          <p:nvPr/>
        </p:nvCxnSpPr>
        <p:spPr>
          <a:xfrm flipH="1">
            <a:off x="1174563" y="1479363"/>
            <a:ext cx="3940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6" idx="1"/>
          </p:cNvCxnSpPr>
          <p:nvPr/>
        </p:nvCxnSpPr>
        <p:spPr>
          <a:xfrm>
            <a:off x="1174563" y="2241363"/>
            <a:ext cx="4702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1860363" y="2241363"/>
            <a:ext cx="3940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7"/>
            <a:endCxn id="10" idx="3"/>
          </p:cNvCxnSpPr>
          <p:nvPr/>
        </p:nvCxnSpPr>
        <p:spPr>
          <a:xfrm flipV="1">
            <a:off x="2469963" y="1631763"/>
            <a:ext cx="6226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9" idx="0"/>
          </p:cNvCxnSpPr>
          <p:nvPr/>
        </p:nvCxnSpPr>
        <p:spPr>
          <a:xfrm>
            <a:off x="2469963" y="2241363"/>
            <a:ext cx="425637" cy="65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4"/>
            <a:endCxn id="9" idx="7"/>
          </p:cNvCxnSpPr>
          <p:nvPr/>
        </p:nvCxnSpPr>
        <p:spPr>
          <a:xfrm flipH="1">
            <a:off x="3003363" y="16764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1371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65532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5943600" y="3048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953000" y="1066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52578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/>
          <p:cNvSpPr/>
          <p:nvPr/>
        </p:nvSpPr>
        <p:spPr>
          <a:xfrm>
            <a:off x="7086600" y="3048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7391400" y="1524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6" name="Straight Connector 35"/>
          <p:cNvCxnSpPr>
            <a:stCxn id="29" idx="5"/>
            <a:endCxn id="30" idx="1"/>
          </p:cNvCxnSpPr>
          <p:nvPr/>
        </p:nvCxnSpPr>
        <p:spPr>
          <a:xfrm>
            <a:off x="6127563" y="1631763"/>
            <a:ext cx="470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6"/>
            <a:endCxn id="29" idx="1"/>
          </p:cNvCxnSpPr>
          <p:nvPr/>
        </p:nvCxnSpPr>
        <p:spPr>
          <a:xfrm>
            <a:off x="5257800" y="1219200"/>
            <a:ext cx="654237" cy="197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3"/>
            <a:endCxn id="33" idx="7"/>
          </p:cNvCxnSpPr>
          <p:nvPr/>
        </p:nvCxnSpPr>
        <p:spPr>
          <a:xfrm flipH="1">
            <a:off x="5517963" y="1631763"/>
            <a:ext cx="3940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5"/>
            <a:endCxn id="31" idx="1"/>
          </p:cNvCxnSpPr>
          <p:nvPr/>
        </p:nvCxnSpPr>
        <p:spPr>
          <a:xfrm>
            <a:off x="5517963" y="2393763"/>
            <a:ext cx="4702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7"/>
            <a:endCxn id="30" idx="3"/>
          </p:cNvCxnSpPr>
          <p:nvPr/>
        </p:nvCxnSpPr>
        <p:spPr>
          <a:xfrm flipV="1">
            <a:off x="6203763" y="2393763"/>
            <a:ext cx="3940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7"/>
            <a:endCxn id="35" idx="3"/>
          </p:cNvCxnSpPr>
          <p:nvPr/>
        </p:nvCxnSpPr>
        <p:spPr>
          <a:xfrm flipV="1">
            <a:off x="6813363" y="1784163"/>
            <a:ext cx="6226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5"/>
            <a:endCxn id="34" idx="0"/>
          </p:cNvCxnSpPr>
          <p:nvPr/>
        </p:nvCxnSpPr>
        <p:spPr>
          <a:xfrm>
            <a:off x="6813363" y="2393763"/>
            <a:ext cx="425637" cy="65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4"/>
            <a:endCxn id="34" idx="7"/>
          </p:cNvCxnSpPr>
          <p:nvPr/>
        </p:nvCxnSpPr>
        <p:spPr>
          <a:xfrm flipH="1">
            <a:off x="7346763" y="18288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733800" y="20574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>
            <a:stCxn id="29" idx="6"/>
            <a:endCxn id="35" idx="2"/>
          </p:cNvCxnSpPr>
          <p:nvPr/>
        </p:nvCxnSpPr>
        <p:spPr>
          <a:xfrm>
            <a:off x="6172200" y="1524000"/>
            <a:ext cx="12192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Down Arrow 46"/>
          <p:cNvSpPr/>
          <p:nvPr/>
        </p:nvSpPr>
        <p:spPr>
          <a:xfrm>
            <a:off x="6400800" y="33528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791200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Oval 48"/>
          <p:cNvSpPr/>
          <p:nvPr/>
        </p:nvSpPr>
        <p:spPr>
          <a:xfrm>
            <a:off x="6172200" y="5181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/>
          <p:cNvSpPr/>
          <p:nvPr/>
        </p:nvSpPr>
        <p:spPr>
          <a:xfrm>
            <a:off x="5867400" y="594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Oval 50"/>
          <p:cNvSpPr/>
          <p:nvPr/>
        </p:nvSpPr>
        <p:spPr>
          <a:xfrm>
            <a:off x="4876800" y="3962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5029200" y="5029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7010400" y="594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/>
          <p:cNvSpPr/>
          <p:nvPr/>
        </p:nvSpPr>
        <p:spPr>
          <a:xfrm>
            <a:off x="7391400" y="457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5" name="Straight Connector 54"/>
          <p:cNvCxnSpPr>
            <a:stCxn id="48" idx="5"/>
            <a:endCxn id="49" idx="1"/>
          </p:cNvCxnSpPr>
          <p:nvPr/>
        </p:nvCxnSpPr>
        <p:spPr>
          <a:xfrm>
            <a:off x="6051363" y="4679763"/>
            <a:ext cx="1654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48" idx="1"/>
          </p:cNvCxnSpPr>
          <p:nvPr/>
        </p:nvCxnSpPr>
        <p:spPr>
          <a:xfrm>
            <a:off x="5181600" y="4114800"/>
            <a:ext cx="654237" cy="349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3"/>
            <a:endCxn id="52" idx="7"/>
          </p:cNvCxnSpPr>
          <p:nvPr/>
        </p:nvCxnSpPr>
        <p:spPr>
          <a:xfrm flipH="1">
            <a:off x="5289363" y="4679763"/>
            <a:ext cx="5464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5"/>
            <a:endCxn id="50" idx="1"/>
          </p:cNvCxnSpPr>
          <p:nvPr/>
        </p:nvCxnSpPr>
        <p:spPr>
          <a:xfrm>
            <a:off x="5289363" y="5289363"/>
            <a:ext cx="6226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7"/>
            <a:endCxn id="49" idx="3"/>
          </p:cNvCxnSpPr>
          <p:nvPr/>
        </p:nvCxnSpPr>
        <p:spPr>
          <a:xfrm flipV="1">
            <a:off x="6127563" y="5441763"/>
            <a:ext cx="89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7"/>
            <a:endCxn id="54" idx="3"/>
          </p:cNvCxnSpPr>
          <p:nvPr/>
        </p:nvCxnSpPr>
        <p:spPr>
          <a:xfrm flipV="1">
            <a:off x="6432363" y="4832163"/>
            <a:ext cx="10036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53" idx="0"/>
          </p:cNvCxnSpPr>
          <p:nvPr/>
        </p:nvCxnSpPr>
        <p:spPr>
          <a:xfrm>
            <a:off x="6432363" y="5441763"/>
            <a:ext cx="730437" cy="501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4"/>
            <a:endCxn id="53" idx="7"/>
          </p:cNvCxnSpPr>
          <p:nvPr/>
        </p:nvCxnSpPr>
        <p:spPr>
          <a:xfrm flipH="1">
            <a:off x="7270563" y="4876800"/>
            <a:ext cx="273237" cy="111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8" idx="6"/>
            <a:endCxn id="54" idx="2"/>
          </p:cNvCxnSpPr>
          <p:nvPr/>
        </p:nvCxnSpPr>
        <p:spPr>
          <a:xfrm>
            <a:off x="6096000" y="4572000"/>
            <a:ext cx="12954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4"/>
            <a:endCxn id="52" idx="0"/>
          </p:cNvCxnSpPr>
          <p:nvPr/>
        </p:nvCxnSpPr>
        <p:spPr>
          <a:xfrm>
            <a:off x="5029200" y="4267200"/>
            <a:ext cx="15240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0" idx="6"/>
            <a:endCxn id="53" idx="2"/>
          </p:cNvCxnSpPr>
          <p:nvPr/>
        </p:nvCxnSpPr>
        <p:spPr>
          <a:xfrm>
            <a:off x="6172200" y="60960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6"/>
            <a:endCxn id="49" idx="2"/>
          </p:cNvCxnSpPr>
          <p:nvPr/>
        </p:nvCxnSpPr>
        <p:spPr>
          <a:xfrm>
            <a:off x="5334000" y="5181600"/>
            <a:ext cx="83820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7"/>
            <a:endCxn id="54" idx="1"/>
          </p:cNvCxnSpPr>
          <p:nvPr/>
        </p:nvCxnSpPr>
        <p:spPr>
          <a:xfrm>
            <a:off x="5136963" y="4007037"/>
            <a:ext cx="2299074" cy="6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1" idx="5"/>
            <a:endCxn id="50" idx="0"/>
          </p:cNvCxnSpPr>
          <p:nvPr/>
        </p:nvCxnSpPr>
        <p:spPr>
          <a:xfrm>
            <a:off x="5136963" y="4222563"/>
            <a:ext cx="882837" cy="172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0" idx="7"/>
            <a:endCxn id="54" idx="4"/>
          </p:cNvCxnSpPr>
          <p:nvPr/>
        </p:nvCxnSpPr>
        <p:spPr>
          <a:xfrm flipV="1">
            <a:off x="6127563" y="4876800"/>
            <a:ext cx="1416237" cy="1111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76200" y="-152400"/>
            <a:ext cx="8229600" cy="1143000"/>
          </a:xfrm>
        </p:spPr>
        <p:txBody>
          <a:bodyPr/>
          <a:lstStyle/>
          <a:p>
            <a:r>
              <a:rPr lang="en-US" sz="3200" dirty="0"/>
              <a:t>Predicting Future Links (Edges) </a:t>
            </a:r>
            <a:br>
              <a:rPr lang="en-US" sz="3200" dirty="0"/>
            </a:br>
            <a:r>
              <a:rPr lang="en-US" sz="3200" dirty="0"/>
              <a:t>With “Triadic Closure”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0" y="3352800"/>
            <a:ext cx="50168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“If two people in a social network have a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common friend, then there is an increased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likelihood that they will become friends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themselves at some point in the future”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“People you may know” in FB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1" name="Straight Connector 70"/>
          <p:cNvCxnSpPr>
            <a:endCxn id="49" idx="2"/>
          </p:cNvCxnSpPr>
          <p:nvPr/>
        </p:nvCxnSpPr>
        <p:spPr>
          <a:xfrm>
            <a:off x="5105400" y="4191000"/>
            <a:ext cx="1066800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8" idx="5"/>
            <a:endCxn id="53" idx="0"/>
          </p:cNvCxnSpPr>
          <p:nvPr/>
        </p:nvCxnSpPr>
        <p:spPr>
          <a:xfrm>
            <a:off x="6051363" y="4679763"/>
            <a:ext cx="1111437" cy="1263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" y="5352871"/>
            <a:ext cx="5216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Calibri" pitchFamily="34" charset="0"/>
                <a:cs typeface="Calibri" pitchFamily="34" charset="0"/>
              </a:rPr>
              <a:t>Clustering coefficient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a user: Probability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     that two randomly selected friends of the user are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     friends with each other.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6400" y="6443246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Easley &amp; Kleinberg, “Networks Crowds &amp; Markets”</a:t>
            </a:r>
          </a:p>
        </p:txBody>
      </p:sp>
    </p:spTree>
    <p:extLst>
      <p:ext uri="{BB962C8B-B14F-4D97-AF65-F5344CB8AC3E}">
        <p14:creationId xmlns:p14="http://schemas.microsoft.com/office/powerpoint/2010/main" val="123318951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1781"/>
            <a:ext cx="7239000" cy="2719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609600"/>
            <a:ext cx="60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UBC students wrote code that randomly sends friend requests</a:t>
            </a:r>
          </a:p>
          <a:p>
            <a:r>
              <a:rPr lang="en-US" dirty="0">
                <a:latin typeface="Calibri" panose="020F0502020204030204" pitchFamily="34" charset="0"/>
              </a:rPr>
              <a:t>If accepted, then …?</a:t>
            </a:r>
          </a:p>
          <a:p>
            <a:r>
              <a:rPr lang="en-US" dirty="0">
                <a:latin typeface="Calibri" panose="020F0502020204030204" pitchFamily="34" charset="0"/>
              </a:rPr>
              <a:t>8,954 users requested, 3,055 accepted</a:t>
            </a:r>
            <a:r>
              <a:rPr lang="en-US" dirty="0"/>
              <a:t> 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57268"/>
            <a:ext cx="3822316" cy="2748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5400" y="63246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i="1" dirty="0">
                <a:solidFill>
                  <a:schemeClr val="tx1"/>
                </a:solidFill>
              </a:rPr>
              <a:t>a</a:t>
            </a:r>
            <a:r>
              <a:rPr lang="en-US" sz="1400" b="1" dirty="0">
                <a:solidFill>
                  <a:schemeClr val="tx1"/>
                </a:solidFill>
              </a:rPr>
              <a:t>,</a:t>
            </a:r>
            <a:r>
              <a:rPr lang="en-US" sz="1400" b="1" i="1" dirty="0">
                <a:solidFill>
                  <a:schemeClr val="tx1"/>
                </a:solidFill>
              </a:rPr>
              <a:t>v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-685800"/>
            <a:ext cx="7696200" cy="1295400"/>
          </a:xfrm>
        </p:spPr>
        <p:txBody>
          <a:bodyPr/>
          <a:lstStyle/>
          <a:p>
            <a:r>
              <a:rPr lang="en-US" sz="3200" dirty="0"/>
              <a:t>Abusing the Triadic Closure Principle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944" y="6626423"/>
            <a:ext cx="6217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http://blogs.cornell.edu/info2040/2011/09/30/abusing-triadic-closure/</a:t>
            </a:r>
          </a:p>
        </p:txBody>
      </p:sp>
    </p:spTree>
    <p:extLst>
      <p:ext uri="{BB962C8B-B14F-4D97-AF65-F5344CB8AC3E}">
        <p14:creationId xmlns:p14="http://schemas.microsoft.com/office/powerpoint/2010/main" val="33043038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In addition to getting attention &amp; being active, your position in a network  matters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E.g.,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Who are most popular?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Who can spread information quickly?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Who help connect diverse groups?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Need to look into the structure of networks</a:t>
            </a:r>
          </a:p>
        </p:txBody>
      </p:sp>
    </p:spTree>
    <p:extLst>
      <p:ext uri="{BB962C8B-B14F-4D97-AF65-F5344CB8AC3E}">
        <p14:creationId xmlns:p14="http://schemas.microsoft.com/office/powerpoint/2010/main" val="49336461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37246</TotalTime>
  <Words>988</Words>
  <Application>Microsoft Office PowerPoint</Application>
  <PresentationFormat>On-screen Show (4:3)</PresentationFormat>
  <Paragraphs>176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Network</vt:lpstr>
      <vt:lpstr>Social Media Analytics Network Centrality Metrics    MSBA, Session 2, Jan 26, 2022</vt:lpstr>
      <vt:lpstr>Learning Objectives</vt:lpstr>
      <vt:lpstr>How to Create a Network From Conversations: The Case of Twitter</vt:lpstr>
      <vt:lpstr>Creating a Network from Tweets</vt:lpstr>
      <vt:lpstr>Describing Your Network to an Advertiser</vt:lpstr>
      <vt:lpstr>How Networks Grow: A Reality Check</vt:lpstr>
      <vt:lpstr>Predicting Future Links (Edges)  With “Triadic Closure”</vt:lpstr>
      <vt:lpstr>Abusing the Triadic Closure Principle </vt:lpstr>
      <vt:lpstr>Social Network Structure </vt:lpstr>
      <vt:lpstr>PowerPoint Presentation</vt:lpstr>
      <vt:lpstr>Not All Networks Are Created Equal</vt:lpstr>
      <vt:lpstr>Metric 1: Degree Centrality</vt:lpstr>
      <vt:lpstr>Is Degree a Good Indicator of Activity?</vt:lpstr>
      <vt:lpstr>Strength of Ties on Twitter</vt:lpstr>
      <vt:lpstr>Degree Centrality Metric for the Overall Network </vt:lpstr>
      <vt:lpstr>The Star Network </vt:lpstr>
      <vt:lpstr>“The Strength of Weak Ties”</vt:lpstr>
      <vt:lpstr>Local Bridges &amp; Their Significance</vt:lpstr>
      <vt:lpstr>“Smoother” Metrics to Capture Weak/Strong  Ties &amp; Local Bridges 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571</cp:revision>
  <cp:lastPrinted>2020-01-23T13:47:12Z</cp:lastPrinted>
  <dcterms:created xsi:type="dcterms:W3CDTF">2000-10-19T17:22:27Z</dcterms:created>
  <dcterms:modified xsi:type="dcterms:W3CDTF">2022-01-26T16:11:38Z</dcterms:modified>
</cp:coreProperties>
</file>