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7"/>
  </p:notesMasterIdLst>
  <p:handoutMasterIdLst>
    <p:handoutMasterId r:id="rId18"/>
  </p:handoutMasterIdLst>
  <p:sldIdLst>
    <p:sldId id="897" r:id="rId2"/>
    <p:sldId id="972" r:id="rId3"/>
    <p:sldId id="978" r:id="rId4"/>
    <p:sldId id="973" r:id="rId5"/>
    <p:sldId id="980" r:id="rId6"/>
    <p:sldId id="974" r:id="rId7"/>
    <p:sldId id="979" r:id="rId8"/>
    <p:sldId id="975" r:id="rId9"/>
    <p:sldId id="982" r:id="rId10"/>
    <p:sldId id="921" r:id="rId11"/>
    <p:sldId id="922" r:id="rId12"/>
    <p:sldId id="976" r:id="rId13"/>
    <p:sldId id="1129" r:id="rId14"/>
    <p:sldId id="1138" r:id="rId15"/>
    <p:sldId id="1165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99"/>
    <a:srgbClr val="99CCFF"/>
    <a:srgbClr val="0033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3" autoAdjust="0"/>
    <p:restoredTop sz="86393" autoAdjust="0"/>
  </p:normalViewPr>
  <p:slideViewPr>
    <p:cSldViewPr>
      <p:cViewPr varScale="1">
        <p:scale>
          <a:sx n="141" d="100"/>
          <a:sy n="141" d="100"/>
        </p:scale>
        <p:origin x="226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1" y="1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1265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1" y="8831265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F640535-6E4A-473E-99AE-93996BBAEA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3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1" y="1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1" y="4416426"/>
            <a:ext cx="514096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265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1" y="8831265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C4F6117-02DF-4CEA-A392-E20EABBE302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79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934719" y="4416427"/>
            <a:ext cx="5140959" cy="4183063"/>
          </a:xfrm>
          <a:prstGeom prst="rect">
            <a:avLst/>
          </a:prstGeom>
        </p:spPr>
        <p:txBody>
          <a:bodyPr lIns="91562" tIns="91562" rIns="91562" bIns="91562" anchor="t" anchorCtr="0">
            <a:noAutofit/>
          </a:bodyPr>
          <a:lstStyle/>
          <a:p>
            <a:pPr>
              <a:spcBef>
                <a:spcPts val="0"/>
              </a:spcBef>
            </a:pPr>
            <a:endParaRPr dirty="0"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8934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F6117-02DF-4CEA-A392-E20EABBE302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61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F6117-02DF-4CEA-A392-E20EABBE302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31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39EA57-FE6A-4E14-B8E1-5051AECB1DAE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978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5978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5981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70330-D1F6-4B48-8D1D-300B7E5C4A8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53E92-0A42-40C1-813A-46EBB1882D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DA83D99-D72D-4853-8189-73D6A17EF5A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CCC9D-7B99-4DAA-9FA2-FB1B7387398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08FE9-D741-4F28-8B8E-4CB4826D87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B2CD-A47E-40B1-82FC-EEEAC9D3993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96C75-8EE4-4507-8867-1603F58FE4C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FF0A6-0560-475D-B263-FA7A0FFB85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8F40-1A8B-417B-BF52-38888B3F84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A400-2207-4A18-B07D-E6870E5380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4F60-1BAB-4B66-BEEF-40C948A85E7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587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52CDFEB-5974-451B-A2DE-23769C6C5C23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876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587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pull dir="lu"/>
  </p:transition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gif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7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87313" y="295275"/>
            <a:ext cx="7097713" cy="2295525"/>
          </a:xfrm>
        </p:spPr>
        <p:txBody>
          <a:bodyPr/>
          <a:lstStyle/>
          <a:p>
            <a:pPr algn="ctr"/>
            <a:r>
              <a:rPr lang="en-US" sz="3200" dirty="0"/>
              <a:t>Social Media Analytics</a:t>
            </a:r>
            <a:br>
              <a:rPr lang="en-US" sz="3200" dirty="0"/>
            </a:br>
            <a:r>
              <a:rPr lang="en-US" sz="1800" dirty="0"/>
              <a:t>Network Centrality Metrics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600" dirty="0"/>
              <a:t>MSBA, Session 3, Jan 28, 2022</a:t>
            </a:r>
          </a:p>
        </p:txBody>
      </p:sp>
      <p:pic>
        <p:nvPicPr>
          <p:cNvPr id="6" name="Picture 8" descr="https://encrypted-tbn2.gstatic.com/images?q=tbn:ANd9GcRfe4U2sgVQYnnak_15zWjY7JvTJJsVIXCglztbsasXEAgdJca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609600"/>
            <a:ext cx="1066800" cy="1066800"/>
          </a:xfrm>
          <a:prstGeom prst="rect">
            <a:avLst/>
          </a:prstGeom>
          <a:noFill/>
        </p:spPr>
      </p:pic>
      <p:pic>
        <p:nvPicPr>
          <p:cNvPr id="7" name="Picture 18" descr="https://encrypted-tbn0.gstatic.com/images?q=tbn:ANd9GcTu6avYR-JReutw8Aq5Zi2B0euNYC8Nu-oVWVqfJPmKJxcAfGmcN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5748" y="1447800"/>
            <a:ext cx="1168252" cy="685800"/>
          </a:xfrm>
          <a:prstGeom prst="rect">
            <a:avLst/>
          </a:prstGeom>
          <a:noFill/>
        </p:spPr>
      </p:pic>
      <p:pic>
        <p:nvPicPr>
          <p:cNvPr id="8" name="Picture 7" descr="https://encrypted-tbn1.gstatic.com/images?q=tbn:ANd9GcTUNDkC75Te46cBoeuxApxyvVTrpNXSEygdK4-PkbsUqeTfxqW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914400" cy="914400"/>
          </a:xfrm>
          <a:prstGeom prst="rect">
            <a:avLst/>
          </a:prstGeom>
          <a:noFill/>
        </p:spPr>
      </p:pic>
      <p:pic>
        <p:nvPicPr>
          <p:cNvPr id="23554" name="Picture 2" descr="http://www.aboutleitrim.ie/wp-content/uploads/foursquare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0584" y="1363662"/>
            <a:ext cx="1154048" cy="1227138"/>
          </a:xfrm>
          <a:prstGeom prst="rect">
            <a:avLst/>
          </a:prstGeom>
          <a:noFill/>
        </p:spPr>
      </p:pic>
      <p:pic>
        <p:nvPicPr>
          <p:cNvPr id="2050" name="Picture 2" descr="http://media2.giga.de/2013/11/snapchat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422" y="1295400"/>
            <a:ext cx="1212995" cy="68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kurtkomaromi.com/.a/6a00d8341c764653ef016303e8de29970d-800wi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2141537"/>
            <a:ext cx="830262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cdn1.blackberryempire.com/wp-content/uploads/2013/09/Whatsapp-Icon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8104" y="0"/>
            <a:ext cx="83196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dc942d419843af05523b-ff74ae13537a01be6cfec5927837dcfe.r14.cf1.rackcdn.com/wp-content/uploads/Kik-Messenger-Logo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6" y="2057400"/>
            <a:ext cx="917574" cy="91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04800" y="3200400"/>
            <a:ext cx="7924800" cy="1752600"/>
          </a:xfrm>
        </p:spPr>
        <p:txBody>
          <a:bodyPr>
            <a:noAutofit/>
          </a:bodyPr>
          <a:lstStyle/>
          <a:p>
            <a:pPr algn="l"/>
            <a:r>
              <a:rPr lang="en-US" sz="1800" dirty="0"/>
              <a:t>Dr. Anitesh Barua</a:t>
            </a:r>
          </a:p>
          <a:p>
            <a:pPr algn="l"/>
            <a:r>
              <a:rPr lang="en-US" sz="1400" dirty="0"/>
              <a:t>David Bruton Jr. Centennial Chair Professor of Business</a:t>
            </a:r>
          </a:p>
          <a:p>
            <a:pPr algn="l"/>
            <a:r>
              <a:rPr lang="en-US" sz="1400" dirty="0"/>
              <a:t>Distinguished Fellow, INFORMS Information Systems Society</a:t>
            </a:r>
          </a:p>
          <a:p>
            <a:pPr algn="l"/>
            <a:r>
              <a:rPr lang="en-US" sz="1400" dirty="0"/>
              <a:t>University of Texas Distinguished Teaching Professor</a:t>
            </a:r>
          </a:p>
          <a:p>
            <a:pPr algn="l"/>
            <a:r>
              <a:rPr lang="en-US" sz="1400" dirty="0"/>
              <a:t>Associate Director, Center for Research in e-Commerce</a:t>
            </a:r>
          </a:p>
          <a:p>
            <a:pPr algn="l"/>
            <a:r>
              <a:rPr lang="en-US" sz="1400" dirty="0"/>
              <a:t>McCombs School of Business, University of Texas at Austin</a:t>
            </a:r>
          </a:p>
          <a:p>
            <a:pPr algn="l"/>
            <a:r>
              <a:rPr lang="en-US" sz="1800" b="1" dirty="0"/>
              <a:t>Email: aniteshb@gmail.com </a:t>
            </a:r>
            <a:endParaRPr lang="en-US" sz="16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09600"/>
            <a:ext cx="838200" cy="838200"/>
          </a:xfrm>
          <a:prstGeom prst="rect">
            <a:avLst/>
          </a:prstGeom>
        </p:spPr>
      </p:pic>
      <p:pic>
        <p:nvPicPr>
          <p:cNvPr id="1026" name="Picture 2" descr="Image result for IMDB 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825" y="2514600"/>
            <a:ext cx="1450975" cy="108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131089"/>
      </p:ext>
    </p:extLst>
  </p:cSld>
  <p:clrMapOvr>
    <a:masterClrMapping/>
  </p:clrMapOvr>
  <p:transition>
    <p:pull dir="l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4" y="-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/>
              <a:t>Not just People: Co-mentions of Car Models from Edmunds.com Sedan Forums</a:t>
            </a:r>
          </a:p>
        </p:txBody>
      </p:sp>
      <p:pic>
        <p:nvPicPr>
          <p:cNvPr id="3" name="Picture 2" descr="car brand grap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59657" y="914400"/>
            <a:ext cx="9532257" cy="5410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606087-B811-4073-ACDA-F29EE48BCEE8}"/>
              </a:ext>
            </a:extLst>
          </p:cNvPr>
          <p:cNvSpPr txBox="1"/>
          <p:nvPr/>
        </p:nvSpPr>
        <p:spPr>
          <a:xfrm>
            <a:off x="3449754" y="6477000"/>
            <a:ext cx="1655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Netzer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et al.</a:t>
            </a:r>
          </a:p>
        </p:txBody>
      </p:sp>
    </p:spTree>
    <p:extLst>
      <p:ext uri="{BB962C8B-B14F-4D97-AF65-F5344CB8AC3E}">
        <p14:creationId xmlns:p14="http://schemas.microsoft.com/office/powerpoint/2010/main" val="1740153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57600" y="533400"/>
            <a:ext cx="228600" cy="579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-3628"/>
            <a:ext cx="7086599" cy="6861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29000" y="457200"/>
            <a:ext cx="457200" cy="59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E2432-C86D-493B-887B-057C5EDFBF10}"/>
              </a:ext>
            </a:extLst>
          </p:cNvPr>
          <p:cNvSpPr txBox="1"/>
          <p:nvPr/>
        </p:nvSpPr>
        <p:spPr>
          <a:xfrm>
            <a:off x="5943600" y="6553200"/>
            <a:ext cx="1655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Netzer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et al.</a:t>
            </a:r>
          </a:p>
        </p:txBody>
      </p:sp>
    </p:spTree>
    <p:extLst>
      <p:ext uri="{BB962C8B-B14F-4D97-AF65-F5344CB8AC3E}">
        <p14:creationId xmlns:p14="http://schemas.microsoft.com/office/powerpoint/2010/main" val="1768298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Metric 4: Eigenvector Centrality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19263"/>
            <a:ext cx="8382000" cy="4411662"/>
          </a:xfrm>
        </p:spPr>
        <p:txBody>
          <a:bodyPr/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One’s importance is partly determined by “the company one keeps”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If one has many important friends, s/he should be important </a:t>
            </a:r>
            <a:r>
              <a:rPr lang="en-US" sz="2000" dirty="0">
                <a:latin typeface="Calibri" pitchFamily="34" charset="0"/>
                <a:cs typeface="Calibri" pitchFamily="34" charset="0"/>
                <a:sym typeface="Wingdings" pitchFamily="2" charset="2"/>
              </a:rPr>
              <a:t>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Eigenvector centrality considers not only your degree, but your friends’ degree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I.e., are your friends connected to large networks?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Google’s PageRank is closely related to Eigenvector centrality</a:t>
            </a: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6993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 of </a:t>
            </a:r>
            <a:br>
              <a:rPr lang="en-US" dirty="0"/>
            </a:br>
            <a:r>
              <a:rPr lang="en-US" dirty="0"/>
              <a:t>Web Pages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719263"/>
            <a:ext cx="3657600" cy="4411662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</a:rPr>
              <a:t>If many web pages refer to a page, the latter must be important</a:t>
            </a:r>
          </a:p>
          <a:p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</a:rPr>
              <a:t>If the referring pages are referred to  by many other pages, the effect is stronger</a:t>
            </a:r>
          </a:p>
          <a:p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0"/>
            <a:ext cx="5334000" cy="6810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10200" y="648866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Wikipedia</a:t>
            </a:r>
          </a:p>
        </p:txBody>
      </p:sp>
    </p:spTree>
    <p:extLst>
      <p:ext uri="{BB962C8B-B14F-4D97-AF65-F5344CB8AC3E}">
        <p14:creationId xmlns:p14="http://schemas.microsoft.com/office/powerpoint/2010/main" val="3355742749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-457200"/>
            <a:ext cx="7543800" cy="1295400"/>
          </a:xfrm>
        </p:spPr>
        <p:txBody>
          <a:bodyPr/>
          <a:lstStyle/>
          <a:p>
            <a:r>
              <a:rPr lang="en-US" sz="2800" dirty="0"/>
              <a:t>The Original Google PageRank Algorithm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143000"/>
            <a:ext cx="26670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page x</a:t>
            </a:r>
            <a:r>
              <a:rPr lang="en-US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Links to: </a:t>
            </a:r>
            <a:endParaRPr lang="en-US" u="sn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 x</a:t>
            </a:r>
            <a:r>
              <a:rPr lang="en-US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 x</a:t>
            </a:r>
            <a:r>
              <a:rPr lang="en-US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 x</a:t>
            </a:r>
            <a:r>
              <a:rPr lang="en-US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u="sn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u="sng" dirty="0">
              <a:solidFill>
                <a:schemeClr val="tx1"/>
              </a:solidFill>
            </a:endParaRPr>
          </a:p>
          <a:p>
            <a:pPr algn="ctr"/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3200400"/>
            <a:ext cx="2971800" cy="1524000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page x</a:t>
            </a:r>
            <a:r>
              <a:rPr lang="en-US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Links to: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 x</a:t>
            </a:r>
            <a:r>
              <a:rPr lang="en-US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 x</a:t>
            </a:r>
            <a:r>
              <a:rPr lang="en-US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u="sn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3200400"/>
            <a:ext cx="2667000" cy="1524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page x</a:t>
            </a:r>
            <a:r>
              <a:rPr lang="en-US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Links to: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 x</a:t>
            </a:r>
            <a:r>
              <a:rPr lang="en-US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 x</a:t>
            </a:r>
            <a:r>
              <a:rPr lang="en-US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u="sn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5800" y="1143000"/>
            <a:ext cx="2971800" cy="1600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page x</a:t>
            </a:r>
            <a:r>
              <a:rPr lang="en-US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Links to: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 x</a:t>
            </a:r>
            <a:r>
              <a:rPr lang="en-US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u="sn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4953000"/>
            <a:ext cx="819660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 if a page transfers its importance to other pages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E.g.,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transfers 1/3 of its importance to each of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Graph representation, transition matrix, Eigenvector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PageRank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calculation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Interpretation from a probabilistic perspective</a:t>
            </a:r>
          </a:p>
          <a:p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F17899-01AB-4E71-B352-35008CBEE874}"/>
              </a:ext>
            </a:extLst>
          </p:cNvPr>
          <p:cNvSpPr txBox="1"/>
          <p:nvPr/>
        </p:nvSpPr>
        <p:spPr>
          <a:xfrm>
            <a:off x="685800" y="6553200"/>
            <a:ext cx="6903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Source: http://pi.math.cornell.edu/~mec/Winter2009/RalucaRemus/Lecture3/lecture3.html</a:t>
            </a:r>
          </a:p>
        </p:txBody>
      </p:sp>
    </p:spTree>
    <p:extLst>
      <p:ext uri="{BB962C8B-B14F-4D97-AF65-F5344CB8AC3E}">
        <p14:creationId xmlns:p14="http://schemas.microsoft.com/office/powerpoint/2010/main" val="1150234572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9B6F-EEB3-45B3-B154-A49BDFB3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81000"/>
            <a:ext cx="7543800" cy="1295400"/>
          </a:xfrm>
        </p:spPr>
        <p:txBody>
          <a:bodyPr/>
          <a:lstStyle/>
          <a:p>
            <a:r>
              <a:rPr lang="en-US" dirty="0"/>
              <a:t>The Network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FDEB0A-EEA5-41B5-B209-F9FD13428D0F}"/>
              </a:ext>
            </a:extLst>
          </p:cNvPr>
          <p:cNvSpPr/>
          <p:nvPr/>
        </p:nvSpPr>
        <p:spPr>
          <a:xfrm>
            <a:off x="1828800" y="2209800"/>
            <a:ext cx="381000" cy="381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63E1DDB-46B4-4F30-88AE-877E3FB29B1B}"/>
              </a:ext>
            </a:extLst>
          </p:cNvPr>
          <p:cNvSpPr/>
          <p:nvPr/>
        </p:nvSpPr>
        <p:spPr>
          <a:xfrm>
            <a:off x="3810000" y="1828800"/>
            <a:ext cx="381000" cy="381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05EA3E-DF00-4025-BB73-4E4ACAB249F8}"/>
              </a:ext>
            </a:extLst>
          </p:cNvPr>
          <p:cNvSpPr/>
          <p:nvPr/>
        </p:nvSpPr>
        <p:spPr>
          <a:xfrm>
            <a:off x="1524000" y="3382962"/>
            <a:ext cx="381000" cy="381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2A3DFF-994F-4265-8FD1-08E4173A4A8A}"/>
              </a:ext>
            </a:extLst>
          </p:cNvPr>
          <p:cNvSpPr/>
          <p:nvPr/>
        </p:nvSpPr>
        <p:spPr>
          <a:xfrm>
            <a:off x="3733800" y="3429000"/>
            <a:ext cx="381000" cy="381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092B94-E961-4D66-A178-5411738FCA2B}"/>
              </a:ext>
            </a:extLst>
          </p:cNvPr>
          <p:cNvSpPr txBox="1"/>
          <p:nvPr/>
        </p:nvSpPr>
        <p:spPr>
          <a:xfrm>
            <a:off x="1362006" y="21336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59B9F1-D10F-4871-B666-70E14CCADF9E}"/>
              </a:ext>
            </a:extLst>
          </p:cNvPr>
          <p:cNvSpPr txBox="1"/>
          <p:nvPr/>
        </p:nvSpPr>
        <p:spPr>
          <a:xfrm>
            <a:off x="3724206" y="38216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4C8F8-3D73-4CD2-A9F5-563126C38016}"/>
              </a:ext>
            </a:extLst>
          </p:cNvPr>
          <p:cNvSpPr txBox="1"/>
          <p:nvPr/>
        </p:nvSpPr>
        <p:spPr>
          <a:xfrm>
            <a:off x="1524000" y="38216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D1F4D6-18A2-454E-8915-6D8F7CE756E9}"/>
              </a:ext>
            </a:extLst>
          </p:cNvPr>
          <p:cNvSpPr txBox="1"/>
          <p:nvPr/>
        </p:nvSpPr>
        <p:spPr>
          <a:xfrm>
            <a:off x="3343206" y="16764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</p:spTree>
    <p:extLst>
      <p:ext uri="{BB962C8B-B14F-4D97-AF65-F5344CB8AC3E}">
        <p14:creationId xmlns:p14="http://schemas.microsoft.com/office/powerpoint/2010/main" val="1960072417"/>
      </p:ext>
    </p:extLst>
  </p:cSld>
  <p:clrMapOvr>
    <a:masterClrMapping/>
  </p:clrMapOvr>
  <p:transition>
    <p:pull dir="l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543800" cy="1295400"/>
          </a:xfrm>
        </p:spPr>
        <p:txBody>
          <a:bodyPr/>
          <a:lstStyle/>
          <a:p>
            <a:r>
              <a:rPr lang="en-US" sz="2800" dirty="0"/>
              <a:t>Metric 2: Betweenness Centrality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720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Popularity (degree) is useful, but there are other roles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Connecting 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disparate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parts of a network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How difficult will it be for others (esp. at the “outskirts”) to communicate without you in the network?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Nodes with high betweenness are important in transmitting new information, ideas &amp; opportunities to a wide audience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678566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8600" y="3044280"/>
                <a:ext cx="8913273" cy="12010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Betweenness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centrality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node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𝑠𝑡</m:t>
                                      </m:r>
                                    </m:sub>
                                  </m:sSub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044280"/>
                <a:ext cx="8913273" cy="12010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8600" y="1752600"/>
                <a:ext cx="4572000" cy="110665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Let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be</m:t>
                          </m:r>
                          <m:r>
                            <a:rPr lang="en-US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the</m:t>
                          </m:r>
                          <m:r>
                            <a:rPr lang="en-US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number</m:t>
                          </m:r>
                          <m:r>
                            <a:rPr lang="en-US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of</m:t>
                          </m:r>
                          <m:r>
                            <a:rPr lang="en-US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geodesics</m:t>
                          </m:r>
                          <m:r>
                            <a:rPr lang="en-US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shortest</m:t>
                              </m:r>
                              <m: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paths</m:t>
                              </m:r>
                            </m:e>
                          </m:d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between</m:t>
                          </m:r>
                          <m:r>
                            <a:rPr lang="en-US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nodes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and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Let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be</m:t>
                          </m:r>
                          <m:r>
                            <a:rPr lang="en-US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the</m:t>
                          </m:r>
                          <m:r>
                            <a:rPr lang="en-US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number</m:t>
                          </m:r>
                          <m:r>
                            <a:rPr lang="en-US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of</m:t>
                          </m:r>
                          <m:r>
                            <a:rPr lang="en-US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geodesics</m:t>
                          </m:r>
                          <m:r>
                            <a:rPr lang="en-US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between</m:t>
                          </m:r>
                          <m:r>
                            <a:rPr lang="en-US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and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passing</m:t>
                          </m:r>
                          <m:r>
                            <a:rPr lang="en-US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through</m:t>
                          </m:r>
                          <m:r>
                            <a:rPr lang="en-US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node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eqAr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752600"/>
                <a:ext cx="4572000" cy="1106650"/>
              </a:xfrm>
              <a:prstGeom prst="rect">
                <a:avLst/>
              </a:prstGeom>
              <a:blipFill>
                <a:blip r:embed="rId3"/>
                <a:stretch>
                  <a:fillRect r="-85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84906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7543800" cy="1295400"/>
          </a:xfrm>
        </p:spPr>
        <p:txBody>
          <a:bodyPr/>
          <a:lstStyle/>
          <a:p>
            <a:r>
              <a:rPr lang="en-US" sz="3600" dirty="0"/>
              <a:t>Betweenness Centrality Example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57200" y="1814734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1341136" y="1277802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762000" y="3202770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Oval 11"/>
          <p:cNvSpPr/>
          <p:nvPr/>
        </p:nvSpPr>
        <p:spPr>
          <a:xfrm>
            <a:off x="1589664" y="2187526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Oval 12"/>
          <p:cNvSpPr/>
          <p:nvPr/>
        </p:nvSpPr>
        <p:spPr>
          <a:xfrm>
            <a:off x="2332920" y="1003466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Oval 13"/>
          <p:cNvSpPr/>
          <p:nvPr/>
        </p:nvSpPr>
        <p:spPr>
          <a:xfrm>
            <a:off x="2471252" y="3477086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" name="Oval 14"/>
          <p:cNvSpPr/>
          <p:nvPr/>
        </p:nvSpPr>
        <p:spPr>
          <a:xfrm>
            <a:off x="3017556" y="2025734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6" name="Oval 15"/>
          <p:cNvSpPr/>
          <p:nvPr/>
        </p:nvSpPr>
        <p:spPr>
          <a:xfrm>
            <a:off x="5519312" y="1207442"/>
            <a:ext cx="527538" cy="4853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7" name="Oval 16"/>
          <p:cNvSpPr/>
          <p:nvPr/>
        </p:nvSpPr>
        <p:spPr>
          <a:xfrm>
            <a:off x="4504068" y="1711542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8" name="Oval 17"/>
          <p:cNvSpPr/>
          <p:nvPr/>
        </p:nvSpPr>
        <p:spPr>
          <a:xfrm>
            <a:off x="3615436" y="2876838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8</a:t>
            </a:r>
          </a:p>
        </p:txBody>
      </p:sp>
      <p:cxnSp>
        <p:nvCxnSpPr>
          <p:cNvPr id="20" name="Straight Connector 19"/>
          <p:cNvCxnSpPr>
            <a:stCxn id="9" idx="7"/>
            <a:endCxn id="10" idx="2"/>
          </p:cNvCxnSpPr>
          <p:nvPr/>
        </p:nvCxnSpPr>
        <p:spPr>
          <a:xfrm flipV="1">
            <a:off x="907482" y="1509919"/>
            <a:ext cx="433654" cy="372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4"/>
            <a:endCxn id="11" idx="0"/>
          </p:cNvCxnSpPr>
          <p:nvPr/>
        </p:nvCxnSpPr>
        <p:spPr>
          <a:xfrm>
            <a:off x="720969" y="2278968"/>
            <a:ext cx="304800" cy="9238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5"/>
            <a:endCxn id="12" idx="1"/>
          </p:cNvCxnSpPr>
          <p:nvPr/>
        </p:nvCxnSpPr>
        <p:spPr>
          <a:xfrm>
            <a:off x="907482" y="2210983"/>
            <a:ext cx="759438" cy="44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0"/>
            <a:endCxn id="10" idx="4"/>
          </p:cNvCxnSpPr>
          <p:nvPr/>
        </p:nvCxnSpPr>
        <p:spPr>
          <a:xfrm flipH="1" flipV="1">
            <a:off x="1604905" y="1742036"/>
            <a:ext cx="248528" cy="4454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4"/>
            <a:endCxn id="14" idx="1"/>
          </p:cNvCxnSpPr>
          <p:nvPr/>
        </p:nvCxnSpPr>
        <p:spPr>
          <a:xfrm>
            <a:off x="720969" y="2278968"/>
            <a:ext cx="1827539" cy="12661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7"/>
            <a:endCxn id="13" idx="2"/>
          </p:cNvCxnSpPr>
          <p:nvPr/>
        </p:nvCxnSpPr>
        <p:spPr>
          <a:xfrm flipV="1">
            <a:off x="1791418" y="1235583"/>
            <a:ext cx="541502" cy="1102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5"/>
            <a:endCxn id="15" idx="2"/>
          </p:cNvCxnSpPr>
          <p:nvPr/>
        </p:nvCxnSpPr>
        <p:spPr>
          <a:xfrm>
            <a:off x="1791418" y="1674051"/>
            <a:ext cx="1226138" cy="583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2" idx="7"/>
            <a:endCxn id="15" idx="3"/>
          </p:cNvCxnSpPr>
          <p:nvPr/>
        </p:nvCxnSpPr>
        <p:spPr>
          <a:xfrm>
            <a:off x="2039946" y="2255511"/>
            <a:ext cx="1054866" cy="166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2" idx="5"/>
            <a:endCxn id="14" idx="0"/>
          </p:cNvCxnSpPr>
          <p:nvPr/>
        </p:nvCxnSpPr>
        <p:spPr>
          <a:xfrm>
            <a:off x="2039946" y="2583775"/>
            <a:ext cx="695075" cy="8933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4" idx="7"/>
            <a:endCxn id="15" idx="4"/>
          </p:cNvCxnSpPr>
          <p:nvPr/>
        </p:nvCxnSpPr>
        <p:spPr>
          <a:xfrm flipV="1">
            <a:off x="2921534" y="2489968"/>
            <a:ext cx="359791" cy="10551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3" idx="5"/>
            <a:endCxn id="15" idx="1"/>
          </p:cNvCxnSpPr>
          <p:nvPr/>
        </p:nvCxnSpPr>
        <p:spPr>
          <a:xfrm>
            <a:off x="2783202" y="1399715"/>
            <a:ext cx="311610" cy="694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5" idx="5"/>
            <a:endCxn id="18" idx="1"/>
          </p:cNvCxnSpPr>
          <p:nvPr/>
        </p:nvCxnSpPr>
        <p:spPr>
          <a:xfrm>
            <a:off x="3467838" y="2421983"/>
            <a:ext cx="224854" cy="5228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4" idx="6"/>
            <a:endCxn id="18" idx="3"/>
          </p:cNvCxnSpPr>
          <p:nvPr/>
        </p:nvCxnSpPr>
        <p:spPr>
          <a:xfrm flipV="1">
            <a:off x="2998790" y="3273087"/>
            <a:ext cx="693902" cy="4361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8" idx="7"/>
            <a:endCxn id="17" idx="3"/>
          </p:cNvCxnSpPr>
          <p:nvPr/>
        </p:nvCxnSpPr>
        <p:spPr>
          <a:xfrm flipV="1">
            <a:off x="4065718" y="2107791"/>
            <a:ext cx="515606" cy="837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7" idx="7"/>
            <a:endCxn id="16" idx="3"/>
          </p:cNvCxnSpPr>
          <p:nvPr/>
        </p:nvCxnSpPr>
        <p:spPr>
          <a:xfrm flipV="1">
            <a:off x="4954350" y="1621711"/>
            <a:ext cx="642218" cy="157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1" idx="7"/>
            <a:endCxn id="12" idx="3"/>
          </p:cNvCxnSpPr>
          <p:nvPr/>
        </p:nvCxnSpPr>
        <p:spPr>
          <a:xfrm flipV="1">
            <a:off x="1212282" y="2583775"/>
            <a:ext cx="454638" cy="686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1" idx="5"/>
            <a:endCxn id="14" idx="2"/>
          </p:cNvCxnSpPr>
          <p:nvPr/>
        </p:nvCxnSpPr>
        <p:spPr>
          <a:xfrm>
            <a:off x="1212282" y="3599019"/>
            <a:ext cx="1258970" cy="110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6"/>
            <a:endCxn id="15" idx="4"/>
          </p:cNvCxnSpPr>
          <p:nvPr/>
        </p:nvCxnSpPr>
        <p:spPr>
          <a:xfrm flipV="1">
            <a:off x="1289538" y="2489968"/>
            <a:ext cx="1991787" cy="944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3" idx="3"/>
            <a:endCxn id="12" idx="7"/>
          </p:cNvCxnSpPr>
          <p:nvPr/>
        </p:nvCxnSpPr>
        <p:spPr>
          <a:xfrm flipH="1">
            <a:off x="2039946" y="1399715"/>
            <a:ext cx="370230" cy="8557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4247314" y="2438400"/>
          <a:ext cx="4382260" cy="3990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05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0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0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0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0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0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0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07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0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057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338642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Level Metric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28600" y="1524000"/>
                <a:ext cx="7582845" cy="3199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Network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betweenness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centrality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𝐶𝑏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grow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  <m:aln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where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theoretical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highest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possible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value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numerator</m:t>
                    </m:r>
                  </m:oMath>
                </a14:m>
                <a:r>
                  <a:rPr lang="en-US" sz="24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only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benchmark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24000"/>
                <a:ext cx="7582845" cy="3199594"/>
              </a:xfrm>
              <a:prstGeom prst="rect">
                <a:avLst/>
              </a:prstGeom>
              <a:blipFill>
                <a:blip r:embed="rId2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15780" y="3810000"/>
            <a:ext cx="5656420" cy="21852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What would the theoretical highest be?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For which type of a network?</a:t>
            </a:r>
          </a:p>
          <a:p>
            <a:r>
              <a:rPr lang="en-US" dirty="0"/>
              <a:t> </a:t>
            </a:r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831649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3: Closeness Centrality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Some nodes can reach the whole network more quickly than other nodes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ow close a node is to all other nodes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Create a matrix of shortest distances (geodesic) between nodes 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Sum of shortest distances between a node and all other nodes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1/sum of shortest distances is the closeness centrality of the node</a:t>
            </a:r>
          </a:p>
          <a:p>
            <a:endParaRPr lang="en-US" sz="2000" dirty="0"/>
          </a:p>
          <a:p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22839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10812" y="2057400"/>
                <a:ext cx="7187993" cy="734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Closeness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centrality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node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d>
                              <m:dPr>
                                <m:begChr m:val="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−1)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12" y="2057400"/>
                <a:ext cx="7187993" cy="7341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33400" y="3789402"/>
                <a:ext cx="7794185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What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would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be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scaled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closeness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centrality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node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789402"/>
                <a:ext cx="7794185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09600" y="4643735"/>
                <a:ext cx="74815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What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would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be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network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level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closeness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centrality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?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643735"/>
                <a:ext cx="7481535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611744" y="3352800"/>
                <a:ext cx="7213385" cy="4069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average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geodesic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length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from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node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other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nodes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44" y="3352800"/>
                <a:ext cx="7213385" cy="406971"/>
              </a:xfrm>
              <a:prstGeom prst="rect">
                <a:avLst/>
              </a:prstGeom>
              <a:blipFill>
                <a:blip r:embed="rId5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A8F2F07-9048-4869-AF3F-B06D04930F9D}"/>
                  </a:ext>
                </a:extLst>
              </p:cNvPr>
              <p:cNvSpPr/>
              <p:nvPr/>
            </p:nvSpPr>
            <p:spPr>
              <a:xfrm>
                <a:off x="609600" y="2895600"/>
                <a:ext cx="5475730" cy="424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here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distance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between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nodes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A8F2F07-9048-4869-AF3F-B06D04930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895600"/>
                <a:ext cx="5475730" cy="424796"/>
              </a:xfrm>
              <a:prstGeom prst="rect">
                <a:avLst/>
              </a:prstGeom>
              <a:blipFill>
                <a:blip r:embed="rId6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517869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04800"/>
            <a:ext cx="8229600" cy="1143000"/>
          </a:xfrm>
        </p:spPr>
        <p:txBody>
          <a:bodyPr/>
          <a:lstStyle/>
          <a:p>
            <a:r>
              <a:rPr lang="en-US" dirty="0"/>
              <a:t>Closeness Centrality Example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57200" y="1814734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1341136" y="1277802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762000" y="3202770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2" name="Oval 11"/>
          <p:cNvSpPr/>
          <p:nvPr/>
        </p:nvSpPr>
        <p:spPr>
          <a:xfrm>
            <a:off x="1589664" y="2187526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3" name="Oval 12"/>
          <p:cNvSpPr/>
          <p:nvPr/>
        </p:nvSpPr>
        <p:spPr>
          <a:xfrm>
            <a:off x="2332920" y="1003466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14" name="Oval 13"/>
          <p:cNvSpPr/>
          <p:nvPr/>
        </p:nvSpPr>
        <p:spPr>
          <a:xfrm>
            <a:off x="2471252" y="3477086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15" name="Oval 14"/>
          <p:cNvSpPr/>
          <p:nvPr/>
        </p:nvSpPr>
        <p:spPr>
          <a:xfrm>
            <a:off x="3017556" y="2025734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16" name="Oval 15"/>
          <p:cNvSpPr/>
          <p:nvPr/>
        </p:nvSpPr>
        <p:spPr>
          <a:xfrm>
            <a:off x="5519312" y="1143000"/>
            <a:ext cx="576688" cy="5497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10</a:t>
            </a:r>
          </a:p>
        </p:txBody>
      </p:sp>
      <p:sp>
        <p:nvSpPr>
          <p:cNvPr id="17" name="Oval 16"/>
          <p:cNvSpPr/>
          <p:nvPr/>
        </p:nvSpPr>
        <p:spPr>
          <a:xfrm>
            <a:off x="4504068" y="1711542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18" name="Oval 17"/>
          <p:cNvSpPr/>
          <p:nvPr/>
        </p:nvSpPr>
        <p:spPr>
          <a:xfrm>
            <a:off x="3615436" y="2876838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cxnSp>
        <p:nvCxnSpPr>
          <p:cNvPr id="20" name="Straight Connector 19"/>
          <p:cNvCxnSpPr>
            <a:stCxn id="9" idx="7"/>
            <a:endCxn id="10" idx="2"/>
          </p:cNvCxnSpPr>
          <p:nvPr/>
        </p:nvCxnSpPr>
        <p:spPr>
          <a:xfrm flipV="1">
            <a:off x="907482" y="1509919"/>
            <a:ext cx="433654" cy="372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4"/>
            <a:endCxn id="11" idx="0"/>
          </p:cNvCxnSpPr>
          <p:nvPr/>
        </p:nvCxnSpPr>
        <p:spPr>
          <a:xfrm>
            <a:off x="720969" y="2278968"/>
            <a:ext cx="304800" cy="9238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5"/>
            <a:endCxn id="12" idx="1"/>
          </p:cNvCxnSpPr>
          <p:nvPr/>
        </p:nvCxnSpPr>
        <p:spPr>
          <a:xfrm>
            <a:off x="907482" y="2210983"/>
            <a:ext cx="759438" cy="44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0"/>
            <a:endCxn id="10" idx="4"/>
          </p:cNvCxnSpPr>
          <p:nvPr/>
        </p:nvCxnSpPr>
        <p:spPr>
          <a:xfrm flipH="1" flipV="1">
            <a:off x="1604905" y="1742036"/>
            <a:ext cx="248528" cy="4454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4"/>
            <a:endCxn id="14" idx="1"/>
          </p:cNvCxnSpPr>
          <p:nvPr/>
        </p:nvCxnSpPr>
        <p:spPr>
          <a:xfrm>
            <a:off x="720969" y="2278968"/>
            <a:ext cx="1827539" cy="12661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7"/>
            <a:endCxn id="13" idx="2"/>
          </p:cNvCxnSpPr>
          <p:nvPr/>
        </p:nvCxnSpPr>
        <p:spPr>
          <a:xfrm flipV="1">
            <a:off x="1791418" y="1235583"/>
            <a:ext cx="541502" cy="1102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5"/>
            <a:endCxn id="15" idx="2"/>
          </p:cNvCxnSpPr>
          <p:nvPr/>
        </p:nvCxnSpPr>
        <p:spPr>
          <a:xfrm>
            <a:off x="1791418" y="1674051"/>
            <a:ext cx="1226138" cy="583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2" idx="7"/>
            <a:endCxn id="15" idx="3"/>
          </p:cNvCxnSpPr>
          <p:nvPr/>
        </p:nvCxnSpPr>
        <p:spPr>
          <a:xfrm>
            <a:off x="2039946" y="2255511"/>
            <a:ext cx="1054866" cy="166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2" idx="5"/>
            <a:endCxn id="14" idx="0"/>
          </p:cNvCxnSpPr>
          <p:nvPr/>
        </p:nvCxnSpPr>
        <p:spPr>
          <a:xfrm>
            <a:off x="2039946" y="2583775"/>
            <a:ext cx="695075" cy="8933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4" idx="7"/>
            <a:endCxn id="15" idx="4"/>
          </p:cNvCxnSpPr>
          <p:nvPr/>
        </p:nvCxnSpPr>
        <p:spPr>
          <a:xfrm flipV="1">
            <a:off x="2921534" y="2489968"/>
            <a:ext cx="359791" cy="10551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3" idx="5"/>
            <a:endCxn id="15" idx="1"/>
          </p:cNvCxnSpPr>
          <p:nvPr/>
        </p:nvCxnSpPr>
        <p:spPr>
          <a:xfrm>
            <a:off x="2783202" y="1399715"/>
            <a:ext cx="311610" cy="694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5" idx="5"/>
            <a:endCxn id="18" idx="1"/>
          </p:cNvCxnSpPr>
          <p:nvPr/>
        </p:nvCxnSpPr>
        <p:spPr>
          <a:xfrm>
            <a:off x="3467838" y="2421983"/>
            <a:ext cx="224854" cy="5228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4" idx="6"/>
            <a:endCxn id="18" idx="3"/>
          </p:cNvCxnSpPr>
          <p:nvPr/>
        </p:nvCxnSpPr>
        <p:spPr>
          <a:xfrm flipV="1">
            <a:off x="2998790" y="3273087"/>
            <a:ext cx="693902" cy="4361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8" idx="7"/>
            <a:endCxn id="17" idx="3"/>
          </p:cNvCxnSpPr>
          <p:nvPr/>
        </p:nvCxnSpPr>
        <p:spPr>
          <a:xfrm flipV="1">
            <a:off x="4065718" y="2107791"/>
            <a:ext cx="515606" cy="837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7" idx="7"/>
            <a:endCxn id="16" idx="3"/>
          </p:cNvCxnSpPr>
          <p:nvPr/>
        </p:nvCxnSpPr>
        <p:spPr>
          <a:xfrm flipV="1">
            <a:off x="4954350" y="1612273"/>
            <a:ext cx="649416" cy="16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1" idx="7"/>
            <a:endCxn id="12" idx="3"/>
          </p:cNvCxnSpPr>
          <p:nvPr/>
        </p:nvCxnSpPr>
        <p:spPr>
          <a:xfrm flipV="1">
            <a:off x="1212282" y="2583775"/>
            <a:ext cx="454638" cy="686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1" idx="5"/>
            <a:endCxn id="14" idx="2"/>
          </p:cNvCxnSpPr>
          <p:nvPr/>
        </p:nvCxnSpPr>
        <p:spPr>
          <a:xfrm>
            <a:off x="1212282" y="3599019"/>
            <a:ext cx="1258970" cy="110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6"/>
            <a:endCxn id="15" idx="4"/>
          </p:cNvCxnSpPr>
          <p:nvPr/>
        </p:nvCxnSpPr>
        <p:spPr>
          <a:xfrm flipV="1">
            <a:off x="1289538" y="2489968"/>
            <a:ext cx="1991787" cy="944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3" idx="3"/>
            <a:endCxn id="12" idx="7"/>
          </p:cNvCxnSpPr>
          <p:nvPr/>
        </p:nvCxnSpPr>
        <p:spPr>
          <a:xfrm flipH="1">
            <a:off x="2039946" y="1399715"/>
            <a:ext cx="370230" cy="8557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4323516" y="2565020"/>
          <a:ext cx="4820486" cy="429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005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0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0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0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0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0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0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0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0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0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057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398299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Shape 2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1" y="-37250"/>
            <a:ext cx="6400799" cy="6930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Shape 2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15672" y="4800601"/>
            <a:ext cx="4535272" cy="2057398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 txBox="1"/>
          <p:nvPr/>
        </p:nvSpPr>
        <p:spPr>
          <a:xfrm>
            <a:off x="152400" y="141983"/>
            <a:ext cx="5187445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911 Terrorist Network Revisited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1676400"/>
            <a:ext cx="32501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Who are central to the network?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was the role of M. Atta?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can we watch out against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future attacks?</a:t>
            </a:r>
          </a:p>
        </p:txBody>
      </p:sp>
    </p:spTree>
    <p:extLst>
      <p:ext uri="{BB962C8B-B14F-4D97-AF65-F5344CB8AC3E}">
        <p14:creationId xmlns:p14="http://schemas.microsoft.com/office/powerpoint/2010/main" val="402779473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37352</TotalTime>
  <Words>662</Words>
  <Application>Microsoft Office PowerPoint</Application>
  <PresentationFormat>On-screen Show (4:3)</PresentationFormat>
  <Paragraphs>167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Times New Roman</vt:lpstr>
      <vt:lpstr>Wingdings</vt:lpstr>
      <vt:lpstr>Network</vt:lpstr>
      <vt:lpstr>Social Media Analytics Network Centrality Metrics    MSBA, Session 3, Jan 28, 2022</vt:lpstr>
      <vt:lpstr>Metric 2: Betweenness Centrality</vt:lpstr>
      <vt:lpstr>Formal Definition </vt:lpstr>
      <vt:lpstr>Betweenness Centrality Example</vt:lpstr>
      <vt:lpstr>Network Level Metric</vt:lpstr>
      <vt:lpstr>Metric 3: Closeness Centrality</vt:lpstr>
      <vt:lpstr>Formal Definition </vt:lpstr>
      <vt:lpstr>Closeness Centrality Example</vt:lpstr>
      <vt:lpstr>PowerPoint Presentation</vt:lpstr>
      <vt:lpstr>Not just People: Co-mentions of Car Models from Edmunds.com Sedan Forums</vt:lpstr>
      <vt:lpstr>PowerPoint Presentation</vt:lpstr>
      <vt:lpstr>Metric 4: Eigenvector Centrality</vt:lpstr>
      <vt:lpstr>PageRank of  Web Pages</vt:lpstr>
      <vt:lpstr>The Original Google PageRank Algorithm</vt:lpstr>
      <vt:lpstr>The Network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Information Systems MK. 605, Spring 2005 Slides for March 2, 3, 4, 6 &amp; 7, 2005</dc:title>
  <dc:creator>anitesh</dc:creator>
  <cp:lastModifiedBy>Anitesh Barfua</cp:lastModifiedBy>
  <cp:revision>569</cp:revision>
  <cp:lastPrinted>2020-01-23T13:47:12Z</cp:lastPrinted>
  <dcterms:created xsi:type="dcterms:W3CDTF">2000-10-19T17:22:27Z</dcterms:created>
  <dcterms:modified xsi:type="dcterms:W3CDTF">2022-01-28T15:35:40Z</dcterms:modified>
</cp:coreProperties>
</file>