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handoutMasterIdLst>
    <p:handoutMasterId r:id="rId21"/>
  </p:handoutMasterIdLst>
  <p:sldIdLst>
    <p:sldId id="975" r:id="rId2"/>
    <p:sldId id="974" r:id="rId3"/>
    <p:sldId id="957" r:id="rId4"/>
    <p:sldId id="955" r:id="rId5"/>
    <p:sldId id="956" r:id="rId6"/>
    <p:sldId id="963" r:id="rId7"/>
    <p:sldId id="964" r:id="rId8"/>
    <p:sldId id="947" r:id="rId9"/>
    <p:sldId id="946" r:id="rId10"/>
    <p:sldId id="965" r:id="rId11"/>
    <p:sldId id="966" r:id="rId12"/>
    <p:sldId id="969" r:id="rId13"/>
    <p:sldId id="970" r:id="rId14"/>
    <p:sldId id="971" r:id="rId15"/>
    <p:sldId id="972" r:id="rId16"/>
    <p:sldId id="973" r:id="rId17"/>
    <p:sldId id="968" r:id="rId18"/>
    <p:sldId id="967" r:id="rId1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FF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4" d="100"/>
          <a:sy n="154" d="100"/>
        </p:scale>
        <p:origin x="200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6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assets.datacamp.com/production/course_3286/slides/ch3_slides.pdf" TargetMode="External"/><Relationship Id="rId2" Type="http://schemas.openxmlformats.org/officeDocument/2006/relationships/hyperlink" Target="https://www.kaggle.com/mayeesha/network-analysis-for-dummies-stackoverflow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hibuta/k-core-subgraph" TargetMode="External"/><Relationship Id="rId4" Type="http://schemas.openxmlformats.org/officeDocument/2006/relationships/hyperlink" Target="https://towardsdatascience.com/intro-to-graphs-in-python-using-networkx-cfc84d1df31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benedekrozemberczki/datase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600075"/>
            <a:ext cx="7097713" cy="2295525"/>
          </a:xfrm>
        </p:spPr>
        <p:txBody>
          <a:bodyPr/>
          <a:lstStyle/>
          <a:p>
            <a:pPr algn="ctr"/>
            <a:r>
              <a:rPr lang="en-US" sz="3200" dirty="0"/>
              <a:t>Social Media Analytics</a:t>
            </a: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Community Detection</a:t>
            </a:r>
            <a:br>
              <a:rPr lang="en-US" sz="3200" dirty="0"/>
            </a:br>
            <a:r>
              <a:rPr lang="en-US" sz="1800" dirty="0"/>
              <a:t>Bi-partite Networks</a:t>
            </a:r>
            <a:br>
              <a:rPr lang="en-US" sz="1800" dirty="0"/>
            </a:br>
            <a:r>
              <a:rPr lang="en-US" sz="1800" dirty="0"/>
              <a:t>Cliques and cores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600" dirty="0"/>
              <a:t>MSBA, 14</a:t>
            </a:r>
            <a:r>
              <a:rPr lang="en-US" sz="1600" baseline="30000" dirty="0"/>
              <a:t>th</a:t>
            </a:r>
            <a:r>
              <a:rPr lang="en-US" sz="1600" dirty="0"/>
              <a:t> Feb, 2022</a:t>
            </a: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Dr. Anitesh Barua</a:t>
            </a:r>
          </a:p>
          <a:p>
            <a:pPr algn="l"/>
            <a:r>
              <a:rPr lang="en-US" sz="1400" dirty="0"/>
              <a:t>David Bruton Jr. Centennial Chair Professor of Business</a:t>
            </a:r>
          </a:p>
          <a:p>
            <a:pPr algn="l"/>
            <a:r>
              <a:rPr lang="en-US" sz="1400" dirty="0"/>
              <a:t>Distinguished Fellow, INFORMS Information Systems Society</a:t>
            </a:r>
          </a:p>
          <a:p>
            <a:pPr algn="l"/>
            <a:r>
              <a:rPr lang="en-US" sz="1400" dirty="0"/>
              <a:t>University of Texas Distinguished Teaching Professor</a:t>
            </a:r>
          </a:p>
          <a:p>
            <a:pPr algn="l"/>
            <a:r>
              <a:rPr lang="en-US" sz="1400" dirty="0"/>
              <a:t>Associate Director, Center for Research in e-Commerce</a:t>
            </a:r>
          </a:p>
          <a:p>
            <a:pPr algn="l"/>
            <a:r>
              <a:rPr lang="en-US" sz="1400" dirty="0"/>
              <a:t>McCombs School of Business, University of Texas at Austin</a:t>
            </a:r>
          </a:p>
          <a:p>
            <a:pPr algn="l"/>
            <a:r>
              <a:rPr lang="en-US" sz="1800" b="1" dirty="0"/>
              <a:t>Email: aniteshb@gmail.com 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  <p:pic>
        <p:nvPicPr>
          <p:cNvPr id="1026" name="Picture 2" descr="Image result for IMDB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2514600"/>
            <a:ext cx="1450975" cy="1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19266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B4726-6E45-4817-9B44-8AD0C54E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2238"/>
            <a:ext cx="8077200" cy="1295400"/>
          </a:xfrm>
        </p:spPr>
        <p:txBody>
          <a:bodyPr/>
          <a:lstStyle/>
          <a:p>
            <a:r>
              <a:rPr lang="en-US" sz="2800" dirty="0"/>
              <a:t>Detecting Communities in Bi-Partite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951102-730C-4709-AB95-9F36BA1DCA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719263"/>
            <a:ext cx="82296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Start dropping links with smallest clustering coefficient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Network will start splitting up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But much easier to first divide into two 1-mode networks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The apply G-N or other algorithms to detect communities within 1-mode networks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We do lose some information 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1155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https://medium.com/@adibarua2002/creating-smarter-online-communities-with-nlp-and-network-analytics-147810d3cee5?source=friends_link&amp;sk=d7f5809dfa0e7cc774448615e9287de5</a:t>
            </a:r>
          </a:p>
        </p:txBody>
      </p:sp>
    </p:spTree>
    <p:extLst>
      <p:ext uri="{BB962C8B-B14F-4D97-AF65-F5344CB8AC3E}">
        <p14:creationId xmlns:p14="http://schemas.microsoft.com/office/powerpoint/2010/main" val="276179359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74DA-69E1-4900-9353-C29E0BA4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Sample Project on Bi-Partite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96DB-8E16-4424-AAEF-450B156E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Readers and books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How to create a manageable network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Compare recommendations based on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Book-to-book similarity (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-partite)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Person-to-person and then recommending books that similar readers have read but not the focal reader.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Does the second method provide more variety?</a:t>
            </a:r>
          </a:p>
        </p:txBody>
      </p:sp>
    </p:spTree>
    <p:extLst>
      <p:ext uri="{BB962C8B-B14F-4D97-AF65-F5344CB8AC3E}">
        <p14:creationId xmlns:p14="http://schemas.microsoft.com/office/powerpoint/2010/main" val="178596079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sz="2800" dirty="0"/>
              <a:t>Identifying Trolls, Spammers and Fake Content Creators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Trolls, spammers, bots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Creators of fake content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Is there anything common across them?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Was not too difficult to detect fake content (e.g., reviews) from content in the past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Why is it difficult to detect now?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Network analytics may help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76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Come in Many Flavors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~ 19 million bot accounts tweeted in support of either Trump or Clinton in 2016 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&gt; 1,000 paid Russian trolls spread “fake news” on Hillary Clinton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CNN mobile app received 100s of thousands of 1-star reviews after the network’s treatment of a certain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Reddit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user 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The Boca Raton Resort hotel got a huge number of negative reviews (1000s) after a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Youtube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star angry at his treatment rallied his fanbase to retaliate online</a:t>
            </a:r>
          </a:p>
          <a:p>
            <a:r>
              <a:rPr lang="en-US" sz="1800" b="1" u="sng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But may be more connected than regular users!</a:t>
            </a:r>
          </a:p>
        </p:txBody>
      </p:sp>
    </p:spTree>
    <p:extLst>
      <p:ext uri="{BB962C8B-B14F-4D97-AF65-F5344CB8AC3E}">
        <p14:creationId xmlns:p14="http://schemas.microsoft.com/office/powerpoint/2010/main" val="8593922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“Cliques” and “Cores”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3" y="2415887"/>
            <a:ext cx="4343252" cy="15992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491" y="4208319"/>
            <a:ext cx="4850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Definition of an n-clique?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What is the significance of a clique?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 large network will consist of many cliques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Often the largest clique is of interest </a:t>
            </a:r>
          </a:p>
        </p:txBody>
      </p:sp>
    </p:spTree>
    <p:extLst>
      <p:ext uri="{BB962C8B-B14F-4D97-AF65-F5344CB8AC3E}">
        <p14:creationId xmlns:p14="http://schemas.microsoft.com/office/powerpoint/2010/main" val="59939858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K-core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52" y="1881728"/>
            <a:ext cx="2793206" cy="850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3692" y="2587336"/>
            <a:ext cx="566305" cy="20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04309" y="2847109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2-core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0491" y="3351069"/>
            <a:ext cx="4822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Definition of a k-core?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What is the significance?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Largest k for a network is of special interest </a:t>
            </a:r>
          </a:p>
        </p:txBody>
      </p:sp>
    </p:spTree>
    <p:extLst>
      <p:ext uri="{BB962C8B-B14F-4D97-AF65-F5344CB8AC3E}">
        <p14:creationId xmlns:p14="http://schemas.microsoft.com/office/powerpoint/2010/main" val="72741160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(Can be Tested)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Spammers have larger k-cores than non-spammers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Spammers have larger n-cliques than non-spammers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Spammers have higher network density</a:t>
            </a:r>
          </a:p>
        </p:txBody>
      </p:sp>
    </p:spTree>
    <p:extLst>
      <p:ext uri="{BB962C8B-B14F-4D97-AF65-F5344CB8AC3E}">
        <p14:creationId xmlns:p14="http://schemas.microsoft.com/office/powerpoint/2010/main" val="1417688797"/>
      </p:ext>
    </p:extLst>
  </p:cSld>
  <p:clrMapOvr>
    <a:masterClrMapping/>
  </p:clrMapOvr>
  <p:transition>
    <p:pull dir="l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7779-BB4E-4C7C-846A-33E31378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Calculating Cliques and k-cores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973A-7470-4030-9AFD-DD5078F3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Lots of python code available on GitHub and other sites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https://www.kaggle.com/mayeesha/network-analysis-for-dummies-stackoverflow-data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https://s3.amazonaws.com/assets.datacamp.com/production/course_3286/slides/ch3_slides.pdf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https://towardsdatascience.com/intro-to-graphs-in-python-using-networkx-cfc84d1df31f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Maximum value of k in k-cores within a network</a:t>
            </a:r>
          </a:p>
          <a:p>
            <a:pPr lvl="1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5"/>
              </a:rPr>
              <a:t>https://github.com/chibuta/k-core-subgraph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7" lvl="1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74408"/>
      </p:ext>
    </p:extLst>
  </p:cSld>
  <p:clrMapOvr>
    <a:masterClrMapping/>
  </p:clrMapOvr>
  <p:transition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054F-071D-4930-8016-A09F2262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09600"/>
            <a:ext cx="7543800" cy="1295400"/>
          </a:xfrm>
        </p:spPr>
        <p:txBody>
          <a:bodyPr/>
          <a:lstStyle/>
          <a:p>
            <a:r>
              <a:rPr lang="en-US" dirty="0"/>
              <a:t>Data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8AC4-DBEA-4ED0-84CF-508A9167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1143000"/>
          </a:xfrm>
        </p:spPr>
        <p:txBody>
          <a:bodyPr/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collecting primary data</a:t>
            </a:r>
          </a:p>
          <a:p>
            <a:pPr lvl="1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Twitter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Find out important hashtags (e.g., anti- vs. pro-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vaxxer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 anti-climate change vs. pro)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E418EA-4CCA-4F54-87B1-3CC668C55FE4}"/>
              </a:ext>
            </a:extLst>
          </p:cNvPr>
          <p:cNvSpPr txBox="1">
            <a:spLocks/>
          </p:cNvSpPr>
          <p:nvPr/>
        </p:nvSpPr>
        <p:spPr bwMode="auto">
          <a:xfrm>
            <a:off x="457200" y="38941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Other sources (like discussion forum): Separate source and target during scraping.</a:t>
            </a:r>
          </a:p>
          <a:p>
            <a:pPr lvl="2"/>
            <a:r>
              <a:rPr lang="en-US" sz="1800" kern="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E.g., creator of an original post in one column</a:t>
            </a:r>
          </a:p>
          <a:p>
            <a:pPr lvl="2"/>
            <a:r>
              <a:rPr lang="en-US" sz="1800" kern="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Person (or people) commenting in another column</a:t>
            </a:r>
          </a:p>
          <a:p>
            <a:r>
              <a:rPr lang="en-US" sz="2400" kern="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Many useful sources of archived network data</a:t>
            </a:r>
          </a:p>
          <a:p>
            <a:pPr lvl="1"/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  <a:hlinkClick r:id="rId2"/>
              </a:rPr>
              <a:t>https://github.com/benedekrozemberczki/datasets</a:t>
            </a:r>
            <a:endParaRPr lang="en-US" sz="2000" kern="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Other sources on GitHub, some on Kaggle   </a:t>
            </a:r>
            <a:endParaRPr lang="en-US" sz="2000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AA94D-9A74-4D85-8A1B-F1039EBC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64129"/>
            <a:ext cx="8071337" cy="19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951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E14B-F699-406F-B735-D94FA89D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Community Detection: 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056A-215E-4950-B381-17A5C905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en-US" sz="2000" b="0" i="0" dirty="0">
                <a:solidFill>
                  <a:srgbClr val="28282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Detecting networks of fraudulent/rogue websites</a:t>
            </a:r>
          </a:p>
          <a:p>
            <a:pPr lvl="1"/>
            <a:r>
              <a:rPr lang="en-US" sz="1800" b="0" i="0" dirty="0">
                <a:solidFill>
                  <a:srgbClr val="28282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Many use JavaScript redirects to link to each other to avoid detection through scraping</a:t>
            </a:r>
          </a:p>
          <a:p>
            <a:r>
              <a:rPr lang="en-US" sz="2000" b="0" i="0" dirty="0">
                <a:solidFill>
                  <a:srgbClr val="28282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Estimating unknown features of users in social networks</a:t>
            </a:r>
          </a:p>
          <a:p>
            <a:r>
              <a:rPr lang="en-US" sz="2000" b="0" i="0" dirty="0">
                <a:solidFill>
                  <a:srgbClr val="28282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Clustering similar users together</a:t>
            </a:r>
          </a:p>
          <a:p>
            <a:pPr lvl="1"/>
            <a:r>
              <a:rPr lang="en-US" sz="1800" b="0" i="0" dirty="0">
                <a:solidFill>
                  <a:srgbClr val="28282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Enhance meaningful communication</a:t>
            </a:r>
          </a:p>
          <a:p>
            <a:r>
              <a:rPr lang="en-US" sz="2000" dirty="0">
                <a:solidFill>
                  <a:srgbClr val="28282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Can be a network of products</a:t>
            </a:r>
          </a:p>
          <a:p>
            <a:pPr lvl="1"/>
            <a:r>
              <a:rPr lang="en-US" sz="1800" b="0" i="0" dirty="0">
                <a:solidFill>
                  <a:srgbClr val="28282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E.g., to show the effect of recommender systems on competition</a:t>
            </a:r>
          </a:p>
          <a:p>
            <a:pPr lvl="1"/>
            <a:r>
              <a:rPr lang="en-US" sz="1800" dirty="0">
                <a:solidFill>
                  <a:srgbClr val="28282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Show that a “community” has products from very different parts of the demand curve</a:t>
            </a:r>
          </a:p>
          <a:p>
            <a:pPr lvl="1"/>
            <a:r>
              <a:rPr lang="en-US" sz="1800" b="0" i="0" dirty="0">
                <a:solidFill>
                  <a:srgbClr val="282829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https://joshbarua2002.medium.com/who-is-your-competitor-in-the-era-of-the-long-tail-d0ac24fedde8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1925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609600"/>
            <a:ext cx="7924800" cy="1295400"/>
          </a:xfrm>
        </p:spPr>
        <p:txBody>
          <a:bodyPr/>
          <a:lstStyle/>
          <a:p>
            <a:r>
              <a:rPr lang="en-US" sz="2800" dirty="0"/>
              <a:t>How to Detect Communities Within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295400"/>
          </a:xfrm>
        </p:spPr>
        <p:txBody>
          <a:bodyPr/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Common for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uni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-partite (1-mode) networks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Girvan-Newman algorithm (divisive algorithm)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Calculate betweenness centrality of “links”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How?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D7EED1-3C03-45C4-B13D-E4D2D6BDB30D}"/>
              </a:ext>
            </a:extLst>
          </p:cNvPr>
          <p:cNvSpPr txBox="1">
            <a:spLocks/>
          </p:cNvSpPr>
          <p:nvPr/>
        </p:nvSpPr>
        <p:spPr bwMode="auto">
          <a:xfrm>
            <a:off x="609600" y="50371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1600" kern="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</a:t>
            </a:r>
            <a:r>
              <a:rPr lang="en-US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Cut the link with highest betweenness centrality </a:t>
            </a:r>
          </a:p>
          <a:p>
            <a:r>
              <a:rPr lang="en-US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(ii) Recalculate betweenness for all remaining links</a:t>
            </a:r>
          </a:p>
          <a:p>
            <a:r>
              <a:rPr lang="en-US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(iii) Cut the link with highest betweenness </a:t>
            </a:r>
          </a:p>
          <a:p>
            <a:r>
              <a:rPr lang="en-US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(iv) Repeat (ii) and (iii) until the network disintegrates into disjoint parts</a:t>
            </a:r>
          </a:p>
          <a:p>
            <a:r>
              <a:rPr lang="en-US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Excellent article: https://www.analyticsvidhya.com/blog/2020/04/community-detection-graphs-networks/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45CB9-02E9-492D-8E33-0FD2296A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4811030" cy="32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6146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Uni-partite, bi-partite, tri-partite (or multi-partite) networks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Also called 1-mode, 2-mode, etc.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Uni-partite: Only one type of nodes (e.g., people)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Bi-partite: E.g., authors &amp; articles, actors &amp; movies, FB users and their group memberships, etc.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6915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Bi-partite Networks: An Example</a:t>
            </a:r>
          </a:p>
        </p:txBody>
      </p:sp>
      <p:sp>
        <p:nvSpPr>
          <p:cNvPr id="5" name="Oval 4"/>
          <p:cNvSpPr/>
          <p:nvPr/>
        </p:nvSpPr>
        <p:spPr>
          <a:xfrm>
            <a:off x="1981200" y="2362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2362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800600" y="2362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172200" y="2362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4648200"/>
            <a:ext cx="9906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4648200"/>
            <a:ext cx="9906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4648200"/>
            <a:ext cx="9906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5146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48768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Articles</a:t>
            </a: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>
            <a:off x="3695700" y="3048000"/>
            <a:ext cx="800101" cy="15700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</p:cNvCxnSpPr>
          <p:nvPr/>
        </p:nvCxnSpPr>
        <p:spPr>
          <a:xfrm>
            <a:off x="3695700" y="3048000"/>
            <a:ext cx="2476500" cy="15700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</p:cNvCxnSpPr>
          <p:nvPr/>
        </p:nvCxnSpPr>
        <p:spPr>
          <a:xfrm flipH="1">
            <a:off x="4495801" y="3048000"/>
            <a:ext cx="2019299" cy="1600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</p:cNvCxnSpPr>
          <p:nvPr/>
        </p:nvCxnSpPr>
        <p:spPr>
          <a:xfrm flipH="1">
            <a:off x="6172200" y="3048000"/>
            <a:ext cx="342900" cy="1600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6091535"/>
            <a:ext cx="59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we reduce this network to 1-mode? How?</a:t>
            </a:r>
          </a:p>
        </p:txBody>
      </p:sp>
      <p:cxnSp>
        <p:nvCxnSpPr>
          <p:cNvPr id="28" name="Straight Arrow Connector 27"/>
          <p:cNvCxnSpPr>
            <a:stCxn id="5" idx="4"/>
          </p:cNvCxnSpPr>
          <p:nvPr/>
        </p:nvCxnSpPr>
        <p:spPr>
          <a:xfrm>
            <a:off x="2324100" y="3048000"/>
            <a:ext cx="723900" cy="15700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</p:cNvCxnSpPr>
          <p:nvPr/>
        </p:nvCxnSpPr>
        <p:spPr>
          <a:xfrm flipH="1">
            <a:off x="3048000" y="2947567"/>
            <a:ext cx="1853033" cy="16704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7800" y="5638800"/>
            <a:ext cx="630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connections between nodes of the same type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048000" y="3099967"/>
            <a:ext cx="622988" cy="15180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9823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/>
              <a:t>2-mode to 1-mode Networks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4116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2-mode: Congress(wo)man &amp;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How to reduce to 1-mode (person-to-person)?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87650"/>
            <a:ext cx="8960805" cy="3308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00800"/>
            <a:ext cx="863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http://www.umasocialmedia.com/socialnetworks/networks-lecture-13-qap-correlation/</a:t>
            </a:r>
          </a:p>
        </p:txBody>
      </p:sp>
    </p:spTree>
    <p:extLst>
      <p:ext uri="{BB962C8B-B14F-4D97-AF65-F5344CB8AC3E}">
        <p14:creationId xmlns:p14="http://schemas.microsoft.com/office/powerpoint/2010/main" val="39241683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04800"/>
            <a:ext cx="7543800" cy="1295400"/>
          </a:xfrm>
        </p:spPr>
        <p:txBody>
          <a:bodyPr/>
          <a:lstStyle/>
          <a:p>
            <a:r>
              <a:rPr lang="en-US" dirty="0"/>
              <a:t>Gender &amp; Committees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5" y="990600"/>
            <a:ext cx="7634275" cy="2999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8600"/>
            <a:ext cx="7257596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863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http://www.umasocialmedia.com/socialnetworks/networks-lecture-13-qap-correlation/</a:t>
            </a:r>
          </a:p>
        </p:txBody>
      </p:sp>
    </p:spTree>
    <p:extLst>
      <p:ext uri="{BB962C8B-B14F-4D97-AF65-F5344CB8AC3E}">
        <p14:creationId xmlns:p14="http://schemas.microsoft.com/office/powerpoint/2010/main" val="533137049"/>
      </p:ext>
    </p:extLst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85800"/>
            <a:ext cx="7543800" cy="1295400"/>
          </a:xfrm>
        </p:spPr>
        <p:txBody>
          <a:bodyPr/>
          <a:lstStyle/>
          <a:p>
            <a:r>
              <a:rPr lang="en-US" sz="3200" dirty="0"/>
              <a:t>Communities in Bi-partite Networks</a:t>
            </a:r>
            <a:r>
              <a:rPr lang="en-US" dirty="0"/>
              <a:t>  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1752600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1752600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91200" y="17526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71800"/>
            <a:ext cx="4572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2971800"/>
            <a:ext cx="457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5800" y="2971800"/>
            <a:ext cx="457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4" idx="4"/>
            <a:endCxn id="7" idx="0"/>
          </p:cNvCxnSpPr>
          <p:nvPr/>
        </p:nvCxnSpPr>
        <p:spPr>
          <a:xfrm>
            <a:off x="3581400" y="2209800"/>
            <a:ext cx="1524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5" idx="3"/>
          </p:cNvCxnSpPr>
          <p:nvPr/>
        </p:nvCxnSpPr>
        <p:spPr>
          <a:xfrm flipV="1">
            <a:off x="3733800" y="2142845"/>
            <a:ext cx="9051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9" idx="0"/>
          </p:cNvCxnSpPr>
          <p:nvPr/>
        </p:nvCxnSpPr>
        <p:spPr>
          <a:xfrm>
            <a:off x="3743045" y="21428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6" idx="3"/>
          </p:cNvCxnSpPr>
          <p:nvPr/>
        </p:nvCxnSpPr>
        <p:spPr>
          <a:xfrm flipV="1">
            <a:off x="4724400" y="2142845"/>
            <a:ext cx="11337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0"/>
          </p:cNvCxnSpPr>
          <p:nvPr/>
        </p:nvCxnSpPr>
        <p:spPr>
          <a:xfrm>
            <a:off x="4962245" y="21428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6" idx="4"/>
          </p:cNvCxnSpPr>
          <p:nvPr/>
        </p:nvCxnSpPr>
        <p:spPr>
          <a:xfrm flipV="1">
            <a:off x="5943600" y="2209800"/>
            <a:ext cx="762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5800" y="4648200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905000" y="4648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24200" y="46482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38200" y="5867400"/>
            <a:ext cx="45720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48000" y="5867400"/>
            <a:ext cx="45720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828800" y="5867400"/>
            <a:ext cx="457200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>
            <a:stCxn id="22" idx="4"/>
            <a:endCxn id="25" idx="0"/>
          </p:cNvCxnSpPr>
          <p:nvPr/>
        </p:nvCxnSpPr>
        <p:spPr>
          <a:xfrm>
            <a:off x="914400" y="5105400"/>
            <a:ext cx="1524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0"/>
            <a:endCxn id="23" idx="3"/>
          </p:cNvCxnSpPr>
          <p:nvPr/>
        </p:nvCxnSpPr>
        <p:spPr>
          <a:xfrm flipV="1">
            <a:off x="1066800" y="5038445"/>
            <a:ext cx="9051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5"/>
            <a:endCxn id="27" idx="0"/>
          </p:cNvCxnSpPr>
          <p:nvPr/>
        </p:nvCxnSpPr>
        <p:spPr>
          <a:xfrm>
            <a:off x="1076045" y="50384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4" idx="3"/>
          </p:cNvCxnSpPr>
          <p:nvPr/>
        </p:nvCxnSpPr>
        <p:spPr>
          <a:xfrm flipV="1">
            <a:off x="2057400" y="5038445"/>
            <a:ext cx="11337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5"/>
            <a:endCxn id="26" idx="0"/>
          </p:cNvCxnSpPr>
          <p:nvPr/>
        </p:nvCxnSpPr>
        <p:spPr>
          <a:xfrm>
            <a:off x="2295245" y="50384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0"/>
            <a:endCxn id="24" idx="4"/>
          </p:cNvCxnSpPr>
          <p:nvPr/>
        </p:nvCxnSpPr>
        <p:spPr>
          <a:xfrm flipV="1">
            <a:off x="3276600" y="5105400"/>
            <a:ext cx="762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715000" y="44196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934200" y="4419600"/>
            <a:ext cx="457200" cy="457200"/>
          </a:xfrm>
          <a:prstGeom prst="ellipse">
            <a:avLst/>
          </a:prstGeom>
          <a:solidFill>
            <a:srgbClr val="FF99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153400" y="441960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67400" y="5638800"/>
            <a:ext cx="4572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077200" y="5638800"/>
            <a:ext cx="4572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58000" y="5638800"/>
            <a:ext cx="4572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34" idx="4"/>
            <a:endCxn id="37" idx="0"/>
          </p:cNvCxnSpPr>
          <p:nvPr/>
        </p:nvCxnSpPr>
        <p:spPr>
          <a:xfrm>
            <a:off x="5943600" y="4876800"/>
            <a:ext cx="1524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  <a:endCxn id="35" idx="3"/>
          </p:cNvCxnSpPr>
          <p:nvPr/>
        </p:nvCxnSpPr>
        <p:spPr>
          <a:xfrm flipV="1">
            <a:off x="6096000" y="4809845"/>
            <a:ext cx="9051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5"/>
            <a:endCxn id="39" idx="0"/>
          </p:cNvCxnSpPr>
          <p:nvPr/>
        </p:nvCxnSpPr>
        <p:spPr>
          <a:xfrm>
            <a:off x="6105245" y="48098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0"/>
            <a:endCxn id="36" idx="3"/>
          </p:cNvCxnSpPr>
          <p:nvPr/>
        </p:nvCxnSpPr>
        <p:spPr>
          <a:xfrm flipV="1">
            <a:off x="7086600" y="4809845"/>
            <a:ext cx="11337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5"/>
            <a:endCxn id="38" idx="0"/>
          </p:cNvCxnSpPr>
          <p:nvPr/>
        </p:nvCxnSpPr>
        <p:spPr>
          <a:xfrm>
            <a:off x="7324445" y="4809845"/>
            <a:ext cx="9813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36" idx="4"/>
          </p:cNvCxnSpPr>
          <p:nvPr/>
        </p:nvCxnSpPr>
        <p:spPr>
          <a:xfrm flipV="1">
            <a:off x="8305800" y="4876800"/>
            <a:ext cx="762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3"/>
            <a:endCxn id="25" idx="0"/>
          </p:cNvCxnSpPr>
          <p:nvPr/>
        </p:nvCxnSpPr>
        <p:spPr>
          <a:xfrm flipH="1">
            <a:off x="1066800" y="2142845"/>
            <a:ext cx="2352955" cy="3724555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7"/>
          </p:cNvCxnSpPr>
          <p:nvPr/>
        </p:nvCxnSpPr>
        <p:spPr>
          <a:xfrm flipV="1">
            <a:off x="3514445" y="3352801"/>
            <a:ext cx="981355" cy="1362354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" idx="2"/>
            <a:endCxn id="34" idx="0"/>
          </p:cNvCxnSpPr>
          <p:nvPr/>
        </p:nvCxnSpPr>
        <p:spPr>
          <a:xfrm>
            <a:off x="5943600" y="3352800"/>
            <a:ext cx="0" cy="10668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5"/>
            <a:endCxn id="38" idx="0"/>
          </p:cNvCxnSpPr>
          <p:nvPr/>
        </p:nvCxnSpPr>
        <p:spPr>
          <a:xfrm>
            <a:off x="6181445" y="2142845"/>
            <a:ext cx="2124355" cy="3495955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038600" y="4648200"/>
            <a:ext cx="457200" cy="4572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>
            <a:stCxn id="57" idx="3"/>
            <a:endCxn id="26" idx="0"/>
          </p:cNvCxnSpPr>
          <p:nvPr/>
        </p:nvCxnSpPr>
        <p:spPr>
          <a:xfrm flipH="1">
            <a:off x="3276600" y="5038445"/>
            <a:ext cx="828955" cy="8289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953000" y="563880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/>
          <p:cNvCxnSpPr>
            <a:stCxn id="60" idx="0"/>
            <a:endCxn id="34" idx="4"/>
          </p:cNvCxnSpPr>
          <p:nvPr/>
        </p:nvCxnSpPr>
        <p:spPr>
          <a:xfrm flipV="1">
            <a:off x="5181600" y="4876800"/>
            <a:ext cx="762000" cy="762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6" idx="3"/>
            <a:endCxn id="34" idx="2"/>
          </p:cNvCxnSpPr>
          <p:nvPr/>
        </p:nvCxnSpPr>
        <p:spPr>
          <a:xfrm flipV="1">
            <a:off x="3505200" y="4648200"/>
            <a:ext cx="2209800" cy="14097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18872" y="676870"/>
            <a:ext cx="5120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Densely linked parts of a bi-partite network 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constitute communities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E.g., people’s memberships in a set of activities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3352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Concerts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09819" y="34406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Music lessons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6324600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Woodworking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6248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Painting</a:t>
            </a:r>
          </a:p>
        </p:txBody>
      </p:sp>
    </p:spTree>
    <p:extLst>
      <p:ext uri="{BB962C8B-B14F-4D97-AF65-F5344CB8AC3E}">
        <p14:creationId xmlns:p14="http://schemas.microsoft.com/office/powerpoint/2010/main" val="715785973"/>
      </p:ext>
    </p:extLst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228600"/>
            <a:ext cx="7924800" cy="1295400"/>
          </a:xfrm>
        </p:spPr>
        <p:txBody>
          <a:bodyPr/>
          <a:lstStyle/>
          <a:p>
            <a:r>
              <a:rPr lang="en-US" sz="3200" dirty="0"/>
              <a:t>Detecting Communities in Bi-partite Networks</a:t>
            </a:r>
          </a:p>
        </p:txBody>
      </p:sp>
      <p:sp>
        <p:nvSpPr>
          <p:cNvPr id="5" name="Oval 4"/>
          <p:cNvSpPr/>
          <p:nvPr/>
        </p:nvSpPr>
        <p:spPr>
          <a:xfrm>
            <a:off x="4419600" y="914400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90800" y="30480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69844" y="30480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41426" y="1981200"/>
            <a:ext cx="457200" cy="381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8800" y="1981200"/>
            <a:ext cx="457200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>
          <a:xfrm flipV="1">
            <a:off x="2819400" y="2362200"/>
            <a:ext cx="441146" cy="685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6800" y="83820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19005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1900535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3581400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62218" y="2967335"/>
            <a:ext cx="35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9800" y="3043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cxnSp>
        <p:nvCxnSpPr>
          <p:cNvPr id="21" name="Straight Connector 20"/>
          <p:cNvCxnSpPr>
            <a:stCxn id="5" idx="3"/>
          </p:cNvCxnSpPr>
          <p:nvPr/>
        </p:nvCxnSpPr>
        <p:spPr>
          <a:xfrm flipH="1">
            <a:off x="3698627" y="1304645"/>
            <a:ext cx="787928" cy="6765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09845" y="1304645"/>
            <a:ext cx="828955" cy="6765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19600" y="3505200"/>
            <a:ext cx="4572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5" idx="4"/>
            <a:endCxn id="23" idx="0"/>
          </p:cNvCxnSpPr>
          <p:nvPr/>
        </p:nvCxnSpPr>
        <p:spPr>
          <a:xfrm>
            <a:off x="4648200" y="1371600"/>
            <a:ext cx="0" cy="2133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0"/>
          </p:cNvCxnSpPr>
          <p:nvPr/>
        </p:nvCxnSpPr>
        <p:spPr>
          <a:xfrm>
            <a:off x="6035855" y="2362200"/>
            <a:ext cx="662589" cy="685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23" idx="1"/>
          </p:cNvCxnSpPr>
          <p:nvPr/>
        </p:nvCxnSpPr>
        <p:spPr>
          <a:xfrm>
            <a:off x="3048000" y="3276600"/>
            <a:ext cx="1371600" cy="4191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876800" y="3238500"/>
            <a:ext cx="1593044" cy="4191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743200" y="762000"/>
            <a:ext cx="45720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38" idx="3"/>
            <a:endCxn id="5" idx="2"/>
          </p:cNvCxnSpPr>
          <p:nvPr/>
        </p:nvCxnSpPr>
        <p:spPr>
          <a:xfrm>
            <a:off x="3200400" y="952500"/>
            <a:ext cx="1219200" cy="1905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8254" y="685800"/>
            <a:ext cx="44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" y="5205265"/>
                <a:ext cx="4572000" cy="17289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𝑖𝑗𝑚𝑛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𝑖𝑗𝑚𝑛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−1)+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𝑖𝑗𝑚𝑛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205265"/>
                <a:ext cx="4572000" cy="1728935"/>
              </a:xfrm>
              <a:prstGeom prst="rect">
                <a:avLst/>
              </a:prstGeom>
              <a:blipFill>
                <a:blip r:embed="rId3"/>
                <a:stretch>
                  <a:fillRect r="-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156" y="3962400"/>
            <a:ext cx="9029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For a pair of nodes,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let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be neighbors of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respectively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4343400"/>
            <a:ext cx="9164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ijmn</a:t>
            </a:r>
            <a:r>
              <a:rPr lang="en-US" sz="2000" dirty="0"/>
              <a:t> = 1 if </a:t>
            </a:r>
            <a:r>
              <a:rPr lang="en-US" sz="2000" i="1" dirty="0"/>
              <a:t>m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dirty="0"/>
              <a:t> are connected, 0 otherwise. </a:t>
            </a:r>
            <a:r>
              <a:rPr lang="el-GR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ijmn</a:t>
            </a:r>
            <a:r>
              <a:rPr lang="en-US" sz="2000" dirty="0"/>
              <a:t> has the opposite definition.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4702314"/>
            <a:ext cx="7864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Edge clustering coefficient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i, j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# squares that currently include 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-j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/ possible # squares that include </a:t>
            </a:r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-j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6556" y="1371600"/>
            <a:ext cx="3166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2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</a:t>
            </a:r>
            <a:r>
              <a:rPr lang="en-US" sz="2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2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degrees of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</a:t>
            </a:r>
            <a:r>
              <a:rPr lang="en-US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72520" y="6553200"/>
            <a:ext cx="277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P. Zhang et al. 2013</a:t>
            </a:r>
          </a:p>
        </p:txBody>
      </p:sp>
    </p:spTree>
    <p:extLst>
      <p:ext uri="{BB962C8B-B14F-4D97-AF65-F5344CB8AC3E}">
        <p14:creationId xmlns:p14="http://schemas.microsoft.com/office/powerpoint/2010/main" val="18558140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9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40420</TotalTime>
  <Words>1023</Words>
  <Application>Microsoft Office PowerPoint</Application>
  <PresentationFormat>On-screen Show (4:3)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Garamond</vt:lpstr>
      <vt:lpstr>Times New Roman</vt:lpstr>
      <vt:lpstr>Wingdings</vt:lpstr>
      <vt:lpstr>Network</vt:lpstr>
      <vt:lpstr>Social Media Analytics  Community Detection Bi-partite Networks Cliques and cores    MSBA, 14th Feb, 2022</vt:lpstr>
      <vt:lpstr>Community Detection: Why Bother?</vt:lpstr>
      <vt:lpstr>How to Detect Communities Within Networks</vt:lpstr>
      <vt:lpstr>Types of Networks</vt:lpstr>
      <vt:lpstr>Bi-partite Networks: An Example</vt:lpstr>
      <vt:lpstr>2-mode to 1-mode Networks</vt:lpstr>
      <vt:lpstr>Gender &amp; Committees</vt:lpstr>
      <vt:lpstr>Communities in Bi-partite Networks  </vt:lpstr>
      <vt:lpstr>Detecting Communities in Bi-partite Networks</vt:lpstr>
      <vt:lpstr>Detecting Communities in Bi-Partite Networks</vt:lpstr>
      <vt:lpstr>Sample Project on Bi-Partite Networks</vt:lpstr>
      <vt:lpstr>Identifying Trolls, Spammers and Fake Content Creators</vt:lpstr>
      <vt:lpstr>They Come in Many Flavors</vt:lpstr>
      <vt:lpstr>Of “Cliques” and “Cores”</vt:lpstr>
      <vt:lpstr>K-core</vt:lpstr>
      <vt:lpstr>Hypotheses (Can be Tested)</vt:lpstr>
      <vt:lpstr>Calculating Cliques and k-cores</vt:lpstr>
      <vt:lpstr>Data Issues 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569</cp:revision>
  <cp:lastPrinted>2014-01-13T15:56:39Z</cp:lastPrinted>
  <dcterms:created xsi:type="dcterms:W3CDTF">2000-10-19T17:22:27Z</dcterms:created>
  <dcterms:modified xsi:type="dcterms:W3CDTF">2022-02-14T13:41:01Z</dcterms:modified>
</cp:coreProperties>
</file>