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6"/>
  </p:notesMasterIdLst>
  <p:handoutMasterIdLst>
    <p:handoutMasterId r:id="rId17"/>
  </p:handoutMasterIdLst>
  <p:sldIdLst>
    <p:sldId id="897" r:id="rId2"/>
    <p:sldId id="966" r:id="rId3"/>
    <p:sldId id="968" r:id="rId4"/>
    <p:sldId id="970" r:id="rId5"/>
    <p:sldId id="969" r:id="rId6"/>
    <p:sldId id="973" r:id="rId7"/>
    <p:sldId id="974" r:id="rId8"/>
    <p:sldId id="975" r:id="rId9"/>
    <p:sldId id="971" r:id="rId10"/>
    <p:sldId id="972" r:id="rId11"/>
    <p:sldId id="976" r:id="rId12"/>
    <p:sldId id="977" r:id="rId13"/>
    <p:sldId id="978" r:id="rId14"/>
    <p:sldId id="979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9999"/>
    <a:srgbClr val="FFFF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154" d="100"/>
          <a:sy n="154" d="100"/>
        </p:scale>
        <p:origin x="200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1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0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1113" y="-76200"/>
            <a:ext cx="7097713" cy="2295525"/>
          </a:xfrm>
        </p:spPr>
        <p:txBody>
          <a:bodyPr/>
          <a:lstStyle/>
          <a:p>
            <a:pPr algn="ctr"/>
            <a:r>
              <a:rPr lang="en-US" sz="3200" dirty="0"/>
              <a:t>Social Media Analytics</a:t>
            </a:r>
            <a:br>
              <a:rPr lang="en-US" sz="3600" dirty="0"/>
            </a:br>
            <a:r>
              <a:rPr lang="en-US" sz="2400" dirty="0"/>
              <a:t>Homophily vs. Social Influence</a:t>
            </a:r>
            <a:br>
              <a:rPr lang="en-US" sz="24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400" dirty="0"/>
              <a:t>MSBA, S2022, Feb 21</a:t>
            </a:r>
            <a:endParaRPr lang="en-US" sz="1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2971800"/>
            <a:ext cx="7010400" cy="2743200"/>
          </a:xfrm>
        </p:spPr>
        <p:txBody>
          <a:bodyPr/>
          <a:lstStyle/>
          <a:p>
            <a:pPr algn="l"/>
            <a:r>
              <a:rPr lang="en-US" sz="2000" dirty="0">
                <a:latin typeface="Calibri" panose="020F0502020204030204" pitchFamily="34" charset="0"/>
              </a:rPr>
              <a:t>Dr. Anitesh Barua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David Bruton Jr. Centennial Chair Professor of Business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Distinguished Fellow, INFORMS Information Systems Society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Stevens Piper Foundation Professor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University of Texas Distinguished Teaching Professor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Associate Director, Center for Research in e-Commerce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McCombs School of Business, University of Texas at Austin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</a:rPr>
              <a:t>Email: aniteshb@gmail.com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31089"/>
      </p:ext>
    </p:extLst>
  </p:cSld>
  <p:clrMapOvr>
    <a:masterClrMapping/>
  </p:clrMapOvr>
  <p:transition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" y="838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447800" y="12954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133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6200" y="6858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533400" y="1600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1828800" y="2286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2133600" y="762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1098363" y="1098363"/>
            <a:ext cx="394074" cy="241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4" idx="1"/>
          </p:cNvCxnSpPr>
          <p:nvPr/>
        </p:nvCxnSpPr>
        <p:spPr>
          <a:xfrm>
            <a:off x="381000" y="838200"/>
            <a:ext cx="501837" cy="44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8" idx="7"/>
          </p:cNvCxnSpPr>
          <p:nvPr/>
        </p:nvCxnSpPr>
        <p:spPr>
          <a:xfrm flipH="1">
            <a:off x="793563" y="1098363"/>
            <a:ext cx="89274" cy="546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5"/>
            <a:endCxn id="6" idx="1"/>
          </p:cNvCxnSpPr>
          <p:nvPr/>
        </p:nvCxnSpPr>
        <p:spPr>
          <a:xfrm>
            <a:off x="793563" y="1860363"/>
            <a:ext cx="470274" cy="317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7"/>
            <a:endCxn id="5" idx="3"/>
          </p:cNvCxnSpPr>
          <p:nvPr/>
        </p:nvCxnSpPr>
        <p:spPr>
          <a:xfrm flipV="1">
            <a:off x="1479363" y="1555563"/>
            <a:ext cx="13074" cy="62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7"/>
            <a:endCxn id="10" idx="3"/>
          </p:cNvCxnSpPr>
          <p:nvPr/>
        </p:nvCxnSpPr>
        <p:spPr>
          <a:xfrm flipV="1">
            <a:off x="1707963" y="1022163"/>
            <a:ext cx="470274" cy="317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9" idx="0"/>
          </p:cNvCxnSpPr>
          <p:nvPr/>
        </p:nvCxnSpPr>
        <p:spPr>
          <a:xfrm>
            <a:off x="1707963" y="1555563"/>
            <a:ext cx="273237" cy="730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4"/>
            <a:endCxn id="9" idx="7"/>
          </p:cNvCxnSpPr>
          <p:nvPr/>
        </p:nvCxnSpPr>
        <p:spPr>
          <a:xfrm flipH="1">
            <a:off x="2088963" y="1066800"/>
            <a:ext cx="197037" cy="1263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733800" y="990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267200" y="1600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3886200" y="2133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3048000" y="762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3" name="Oval 32"/>
          <p:cNvSpPr/>
          <p:nvPr/>
        </p:nvSpPr>
        <p:spPr>
          <a:xfrm>
            <a:off x="3352800" y="16764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4" name="Oval 33"/>
          <p:cNvSpPr/>
          <p:nvPr/>
        </p:nvSpPr>
        <p:spPr>
          <a:xfrm>
            <a:off x="4572000" y="2286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5" name="Oval 34"/>
          <p:cNvSpPr/>
          <p:nvPr/>
        </p:nvSpPr>
        <p:spPr>
          <a:xfrm>
            <a:off x="4876800" y="990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6" name="Straight Connector 35"/>
          <p:cNvCxnSpPr>
            <a:stCxn id="29" idx="5"/>
            <a:endCxn id="30" idx="1"/>
          </p:cNvCxnSpPr>
          <p:nvPr/>
        </p:nvCxnSpPr>
        <p:spPr>
          <a:xfrm>
            <a:off x="3993963" y="1250763"/>
            <a:ext cx="317874" cy="3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6"/>
            <a:endCxn id="29" idx="1"/>
          </p:cNvCxnSpPr>
          <p:nvPr/>
        </p:nvCxnSpPr>
        <p:spPr>
          <a:xfrm>
            <a:off x="3352800" y="914400"/>
            <a:ext cx="425637" cy="12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3"/>
            <a:endCxn id="33" idx="7"/>
          </p:cNvCxnSpPr>
          <p:nvPr/>
        </p:nvCxnSpPr>
        <p:spPr>
          <a:xfrm flipH="1">
            <a:off x="3612963" y="1250763"/>
            <a:ext cx="165474" cy="470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5"/>
            <a:endCxn id="31" idx="1"/>
          </p:cNvCxnSpPr>
          <p:nvPr/>
        </p:nvCxnSpPr>
        <p:spPr>
          <a:xfrm>
            <a:off x="3612963" y="1936563"/>
            <a:ext cx="317874" cy="241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7"/>
            <a:endCxn id="30" idx="3"/>
          </p:cNvCxnSpPr>
          <p:nvPr/>
        </p:nvCxnSpPr>
        <p:spPr>
          <a:xfrm flipV="1">
            <a:off x="4146363" y="1860363"/>
            <a:ext cx="165474" cy="317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0" idx="7"/>
            <a:endCxn id="35" idx="3"/>
          </p:cNvCxnSpPr>
          <p:nvPr/>
        </p:nvCxnSpPr>
        <p:spPr>
          <a:xfrm flipV="1">
            <a:off x="4527363" y="1250763"/>
            <a:ext cx="394074" cy="3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0" idx="5"/>
            <a:endCxn id="34" idx="0"/>
          </p:cNvCxnSpPr>
          <p:nvPr/>
        </p:nvCxnSpPr>
        <p:spPr>
          <a:xfrm>
            <a:off x="4527363" y="1860363"/>
            <a:ext cx="197037" cy="425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4"/>
            <a:endCxn id="34" idx="7"/>
          </p:cNvCxnSpPr>
          <p:nvPr/>
        </p:nvCxnSpPr>
        <p:spPr>
          <a:xfrm flipH="1">
            <a:off x="4832163" y="1295400"/>
            <a:ext cx="197037" cy="1035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2362200" y="1447800"/>
            <a:ext cx="762000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/>
          <p:cNvCxnSpPr>
            <a:stCxn id="29" idx="6"/>
            <a:endCxn id="35" idx="2"/>
          </p:cNvCxnSpPr>
          <p:nvPr/>
        </p:nvCxnSpPr>
        <p:spPr>
          <a:xfrm>
            <a:off x="4038600" y="1143000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477000" y="1219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9" name="Oval 48"/>
          <p:cNvSpPr/>
          <p:nvPr/>
        </p:nvSpPr>
        <p:spPr>
          <a:xfrm>
            <a:off x="6858000" y="1905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Oval 49"/>
          <p:cNvSpPr/>
          <p:nvPr/>
        </p:nvSpPr>
        <p:spPr>
          <a:xfrm>
            <a:off x="6705600" y="25908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1" name="Oval 50"/>
          <p:cNvSpPr/>
          <p:nvPr/>
        </p:nvSpPr>
        <p:spPr>
          <a:xfrm>
            <a:off x="5715000" y="838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2" name="Oval 51"/>
          <p:cNvSpPr/>
          <p:nvPr/>
        </p:nvSpPr>
        <p:spPr>
          <a:xfrm>
            <a:off x="5867400" y="1905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3" name="Oval 52"/>
          <p:cNvSpPr/>
          <p:nvPr/>
        </p:nvSpPr>
        <p:spPr>
          <a:xfrm>
            <a:off x="7696200" y="2286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Oval 53"/>
          <p:cNvSpPr/>
          <p:nvPr/>
        </p:nvSpPr>
        <p:spPr>
          <a:xfrm>
            <a:off x="7620000" y="1219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5" name="Straight Connector 54"/>
          <p:cNvCxnSpPr>
            <a:stCxn id="48" idx="5"/>
            <a:endCxn id="49" idx="1"/>
          </p:cNvCxnSpPr>
          <p:nvPr/>
        </p:nvCxnSpPr>
        <p:spPr>
          <a:xfrm>
            <a:off x="6737163" y="1479363"/>
            <a:ext cx="165474" cy="470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6"/>
            <a:endCxn id="48" idx="1"/>
          </p:cNvCxnSpPr>
          <p:nvPr/>
        </p:nvCxnSpPr>
        <p:spPr>
          <a:xfrm>
            <a:off x="6019800" y="990600"/>
            <a:ext cx="501837" cy="273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8" idx="3"/>
            <a:endCxn id="52" idx="7"/>
          </p:cNvCxnSpPr>
          <p:nvPr/>
        </p:nvCxnSpPr>
        <p:spPr>
          <a:xfrm flipH="1">
            <a:off x="6127563" y="1479363"/>
            <a:ext cx="394074" cy="470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2" idx="5"/>
            <a:endCxn id="50" idx="1"/>
          </p:cNvCxnSpPr>
          <p:nvPr/>
        </p:nvCxnSpPr>
        <p:spPr>
          <a:xfrm>
            <a:off x="6127563" y="2165163"/>
            <a:ext cx="622674" cy="470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0" idx="0"/>
            <a:endCxn id="49" idx="3"/>
          </p:cNvCxnSpPr>
          <p:nvPr/>
        </p:nvCxnSpPr>
        <p:spPr>
          <a:xfrm flipV="1">
            <a:off x="6858000" y="2165163"/>
            <a:ext cx="44637" cy="425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9" idx="7"/>
            <a:endCxn id="54" idx="3"/>
          </p:cNvCxnSpPr>
          <p:nvPr/>
        </p:nvCxnSpPr>
        <p:spPr>
          <a:xfrm flipV="1">
            <a:off x="7118163" y="1479363"/>
            <a:ext cx="546474" cy="470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5"/>
            <a:endCxn id="53" idx="1"/>
          </p:cNvCxnSpPr>
          <p:nvPr/>
        </p:nvCxnSpPr>
        <p:spPr>
          <a:xfrm>
            <a:off x="7118163" y="2165163"/>
            <a:ext cx="622674" cy="165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4"/>
            <a:endCxn id="53" idx="7"/>
          </p:cNvCxnSpPr>
          <p:nvPr/>
        </p:nvCxnSpPr>
        <p:spPr>
          <a:xfrm>
            <a:off x="7772400" y="1524000"/>
            <a:ext cx="183963" cy="806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8" idx="6"/>
            <a:endCxn id="54" idx="2"/>
          </p:cNvCxnSpPr>
          <p:nvPr/>
        </p:nvCxnSpPr>
        <p:spPr>
          <a:xfrm>
            <a:off x="6781800" y="1371600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4"/>
            <a:endCxn id="52" idx="0"/>
          </p:cNvCxnSpPr>
          <p:nvPr/>
        </p:nvCxnSpPr>
        <p:spPr>
          <a:xfrm>
            <a:off x="5867400" y="1143000"/>
            <a:ext cx="152400" cy="76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0" idx="6"/>
            <a:endCxn id="53" idx="2"/>
          </p:cNvCxnSpPr>
          <p:nvPr/>
        </p:nvCxnSpPr>
        <p:spPr>
          <a:xfrm flipV="1">
            <a:off x="7010400" y="2438400"/>
            <a:ext cx="6858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6"/>
            <a:endCxn id="49" idx="2"/>
          </p:cNvCxnSpPr>
          <p:nvPr/>
        </p:nvCxnSpPr>
        <p:spPr>
          <a:xfrm>
            <a:off x="6172200" y="2057400"/>
            <a:ext cx="685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1" idx="7"/>
            <a:endCxn id="54" idx="1"/>
          </p:cNvCxnSpPr>
          <p:nvPr/>
        </p:nvCxnSpPr>
        <p:spPr>
          <a:xfrm>
            <a:off x="5975163" y="882837"/>
            <a:ext cx="1689474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1" idx="5"/>
            <a:endCxn id="50" idx="0"/>
          </p:cNvCxnSpPr>
          <p:nvPr/>
        </p:nvCxnSpPr>
        <p:spPr>
          <a:xfrm>
            <a:off x="5975163" y="1098363"/>
            <a:ext cx="882837" cy="1492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0" idx="7"/>
            <a:endCxn id="54" idx="4"/>
          </p:cNvCxnSpPr>
          <p:nvPr/>
        </p:nvCxnSpPr>
        <p:spPr>
          <a:xfrm flipV="1">
            <a:off x="6965763" y="1524000"/>
            <a:ext cx="806637" cy="1111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itle 62"/>
          <p:cNvSpPr>
            <a:spLocks noGrp="1"/>
          </p:cNvSpPr>
          <p:nvPr>
            <p:ph type="title" idx="4294967295"/>
          </p:nvPr>
        </p:nvSpPr>
        <p:spPr>
          <a:xfrm>
            <a:off x="0" y="-685800"/>
            <a:ext cx="8229600" cy="1143000"/>
          </a:xfrm>
        </p:spPr>
        <p:txBody>
          <a:bodyPr/>
          <a:lstStyle/>
          <a:p>
            <a:pPr algn="ctr"/>
            <a:r>
              <a:rPr lang="en-US" sz="2400" dirty="0"/>
              <a:t>Evidence of Homophily Versus Social Influence</a:t>
            </a:r>
          </a:p>
        </p:txBody>
      </p:sp>
      <p:cxnSp>
        <p:nvCxnSpPr>
          <p:cNvPr id="71" name="Straight Connector 70"/>
          <p:cNvCxnSpPr>
            <a:stCxn id="51" idx="5"/>
            <a:endCxn id="49" idx="2"/>
          </p:cNvCxnSpPr>
          <p:nvPr/>
        </p:nvCxnSpPr>
        <p:spPr>
          <a:xfrm>
            <a:off x="5975163" y="1098363"/>
            <a:ext cx="882837" cy="9590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8" idx="5"/>
            <a:endCxn id="53" idx="0"/>
          </p:cNvCxnSpPr>
          <p:nvPr/>
        </p:nvCxnSpPr>
        <p:spPr>
          <a:xfrm>
            <a:off x="6737163" y="1479363"/>
            <a:ext cx="1111437" cy="806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ight Arrow 72"/>
          <p:cNvSpPr/>
          <p:nvPr/>
        </p:nvSpPr>
        <p:spPr>
          <a:xfrm>
            <a:off x="5105400" y="1447800"/>
            <a:ext cx="762000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lowchart: Magnetic Disk 74"/>
          <p:cNvSpPr/>
          <p:nvPr/>
        </p:nvSpPr>
        <p:spPr>
          <a:xfrm>
            <a:off x="1295400" y="3657600"/>
            <a:ext cx="7620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lowchart: Magnetic Disk 78"/>
          <p:cNvSpPr/>
          <p:nvPr/>
        </p:nvSpPr>
        <p:spPr>
          <a:xfrm>
            <a:off x="4038600" y="3581400"/>
            <a:ext cx="9144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lowchart: Magnetic Disk 79"/>
          <p:cNvSpPr/>
          <p:nvPr/>
        </p:nvSpPr>
        <p:spPr>
          <a:xfrm>
            <a:off x="6553200" y="3581400"/>
            <a:ext cx="9906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057400" y="2438400"/>
            <a:ext cx="17526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286000" y="2057400"/>
            <a:ext cx="15240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029200" y="2362200"/>
            <a:ext cx="14478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4953000" y="2590800"/>
            <a:ext cx="16002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52400" y="2844225"/>
            <a:ext cx="7365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Time: </a:t>
            </a:r>
            <a:r>
              <a:rPr lang="en-US" sz="3200" i="1" dirty="0"/>
              <a:t>t                      t+</a:t>
            </a:r>
            <a:r>
              <a:rPr lang="en-US" sz="3200" dirty="0"/>
              <a:t>1</a:t>
            </a:r>
            <a:r>
              <a:rPr lang="en-US" sz="3200" i="1" dirty="0"/>
              <a:t>                    t+</a:t>
            </a:r>
            <a:r>
              <a:rPr lang="en-US" sz="3200" dirty="0"/>
              <a:t>2</a:t>
            </a:r>
          </a:p>
        </p:txBody>
      </p:sp>
      <p:sp>
        <p:nvSpPr>
          <p:cNvPr id="98" name="TextBox 97"/>
          <p:cNvSpPr txBox="1"/>
          <p:nvPr/>
        </p:nvSpPr>
        <p:spPr>
          <a:xfrm rot="19601903">
            <a:off x="2062387" y="327123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Homophily</a:t>
            </a:r>
          </a:p>
        </p:txBody>
      </p:sp>
      <p:sp>
        <p:nvSpPr>
          <p:cNvPr id="99" name="TextBox 98"/>
          <p:cNvSpPr txBox="1"/>
          <p:nvPr/>
        </p:nvSpPr>
        <p:spPr>
          <a:xfrm rot="2893149">
            <a:off x="2236688" y="218507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Influence</a:t>
            </a:r>
          </a:p>
        </p:txBody>
      </p:sp>
      <p:sp>
        <p:nvSpPr>
          <p:cNvPr id="100" name="TextBox 99"/>
          <p:cNvSpPr txBox="1"/>
          <p:nvPr/>
        </p:nvSpPr>
        <p:spPr>
          <a:xfrm rot="2410665">
            <a:off x="4948292" y="233747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Influence</a:t>
            </a:r>
          </a:p>
        </p:txBody>
      </p:sp>
      <p:sp>
        <p:nvSpPr>
          <p:cNvPr id="101" name="TextBox 100"/>
          <p:cNvSpPr txBox="1"/>
          <p:nvPr/>
        </p:nvSpPr>
        <p:spPr>
          <a:xfrm rot="19601903">
            <a:off x="4824560" y="336761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Homophily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77374" y="4648200"/>
            <a:ext cx="1138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Attribute</a:t>
            </a:r>
          </a:p>
          <a:p>
            <a:r>
              <a:rPr lang="en-US" sz="2000" dirty="0"/>
              <a:t>at time </a:t>
            </a:r>
            <a:r>
              <a:rPr lang="en-US" sz="2000" i="1" dirty="0"/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948684" y="4648200"/>
            <a:ext cx="1385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Attribute</a:t>
            </a:r>
          </a:p>
          <a:p>
            <a:r>
              <a:rPr lang="en-US" sz="2000" dirty="0"/>
              <a:t>at time </a:t>
            </a:r>
            <a:r>
              <a:rPr lang="en-US" sz="2000" i="1" dirty="0"/>
              <a:t>t</a:t>
            </a:r>
            <a:r>
              <a:rPr lang="en-US" sz="2000" dirty="0"/>
              <a:t>+1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477000" y="4572000"/>
            <a:ext cx="1385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Attribute</a:t>
            </a:r>
          </a:p>
          <a:p>
            <a:r>
              <a:rPr lang="en-US" sz="2000" dirty="0"/>
              <a:t>at time </a:t>
            </a:r>
            <a:r>
              <a:rPr lang="en-US" sz="2000" i="1" dirty="0"/>
              <a:t>t</a:t>
            </a:r>
            <a:r>
              <a:rPr lang="en-US" sz="2000" dirty="0"/>
              <a:t>+2</a:t>
            </a:r>
          </a:p>
        </p:txBody>
      </p: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76200" y="3779520"/>
          <a:ext cx="990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/>
        </p:nvGraphicFramePr>
        <p:xfrm>
          <a:off x="2819400" y="3855720"/>
          <a:ext cx="990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8" name="Straight Connector 107"/>
          <p:cNvCxnSpPr>
            <a:stCxn id="31" idx="6"/>
            <a:endCxn id="34" idx="2"/>
          </p:cNvCxnSpPr>
          <p:nvPr/>
        </p:nvCxnSpPr>
        <p:spPr>
          <a:xfrm>
            <a:off x="4191000" y="2286000"/>
            <a:ext cx="3810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13661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4" grpId="0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73" grpId="0" animBg="1"/>
      <p:bldP spid="75" grpId="0" animBg="1"/>
      <p:bldP spid="79" grpId="0" animBg="1"/>
      <p:bldP spid="80" grpId="0" animBg="1"/>
      <p:bldP spid="97" grpId="0"/>
      <p:bldP spid="97" grpId="1"/>
      <p:bldP spid="98" grpId="0"/>
      <p:bldP spid="99" grpId="0"/>
      <p:bldP spid="100" grpId="0"/>
      <p:bldP spid="101" grpId="0"/>
      <p:bldP spid="102" grpId="0"/>
      <p:bldP spid="103" grpId="0"/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r>
              <a:rPr lang="en-US" dirty="0"/>
              <a:t>Testing Significance Levels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4997"/>
            <a:ext cx="7131800" cy="1527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90600" y="4827704"/>
                <a:ext cx="6156108" cy="1268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𝑅𝑒𝑙𝑎𝑡𝑖𝑜𝑛𝑎𝑙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𝑎𝑢𝑡𝑜𝑐𝑜𝑟𝑟𝑒𝑙𝑎𝑡𝑖𝑜𝑛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𝑎𝑑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827704"/>
                <a:ext cx="6156108" cy="1268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81200" y="1295400"/>
                <a:ext cx="3970702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an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atttribute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0"/>
                <a:ext cx="3970702" cy="473591"/>
              </a:xfrm>
              <a:prstGeom prst="rect">
                <a:avLst/>
              </a:prstGeom>
              <a:blipFill>
                <a:blip r:embed="rId4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95400" y="1905000"/>
                <a:ext cx="67317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set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related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nodes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friends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network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905000"/>
                <a:ext cx="6731779" cy="46166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895600" y="64770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LaFond &amp; Neville</a:t>
            </a:r>
          </a:p>
        </p:txBody>
      </p:sp>
    </p:spTree>
    <p:extLst>
      <p:ext uri="{BB962C8B-B14F-4D97-AF65-F5344CB8AC3E}">
        <p14:creationId xmlns:p14="http://schemas.microsoft.com/office/powerpoint/2010/main" val="118500566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3000" y="1905000"/>
          <a:ext cx="64008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5968771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5446853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3499611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6970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Improved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Did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n’t improve</a:t>
                      </a:r>
                      <a:endPara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7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No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75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609538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22238"/>
            <a:ext cx="7543800" cy="1295400"/>
          </a:xfrm>
        </p:spPr>
        <p:txBody>
          <a:bodyPr/>
          <a:lstStyle/>
          <a:p>
            <a:r>
              <a:rPr lang="en-US" sz="3200" dirty="0"/>
              <a:t>Chi-Square (for Contingency Tables)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764" y="4643735"/>
                <a:ext cx="10314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764" y="4643735"/>
                <a:ext cx="1031436" cy="461665"/>
              </a:xfrm>
              <a:prstGeom prst="rect">
                <a:avLst/>
              </a:prstGeom>
              <a:blipFill>
                <a:blip r:embed="rId2"/>
                <a:stretch>
                  <a:fillRect l="-1775" r="-592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57400" y="5351091"/>
                <a:ext cx="4166525" cy="668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105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36∗25</m:t>
                                </m:r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30∗14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50∗55∗66∗39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=3.42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351091"/>
                <a:ext cx="4166525" cy="668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97725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Homophily: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C(</a:t>
            </a:r>
            <a:r>
              <a:rPr lang="en-US" sz="2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4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G</a:t>
            </a:r>
            <a:r>
              <a:rPr lang="en-US" sz="24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24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&gt; C(</a:t>
            </a:r>
            <a:r>
              <a:rPr lang="en-US" sz="2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4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G</a:t>
            </a:r>
            <a:r>
              <a:rPr lang="en-US" sz="24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Social influence: 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C(X</a:t>
            </a:r>
            <a:r>
              <a:rPr lang="en-US" sz="28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28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G</a:t>
            </a:r>
            <a:r>
              <a:rPr lang="en-US" sz="28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&gt; C(</a:t>
            </a:r>
            <a:r>
              <a:rPr lang="en-US" sz="2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8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8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G</a:t>
            </a:r>
            <a:r>
              <a:rPr lang="en-US" sz="28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804437"/>
      </p:ext>
    </p:extLst>
  </p:cSld>
  <p:clrMapOvr>
    <a:masterClrMapping/>
  </p:clrMapOvr>
  <p:transition>
    <p:pull dir="l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38200" y="685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6000" y="152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66800" y="2133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2400" y="1524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981200" y="1295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29000" y="838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286000" y="2590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505200" y="1981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stCxn id="8" idx="7"/>
            <a:endCxn id="5" idx="3"/>
          </p:cNvCxnSpPr>
          <p:nvPr/>
        </p:nvCxnSpPr>
        <p:spPr>
          <a:xfrm flipV="1">
            <a:off x="607685" y="1141085"/>
            <a:ext cx="308630" cy="461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7"/>
            <a:endCxn id="6" idx="2"/>
          </p:cNvCxnSpPr>
          <p:nvPr/>
        </p:nvCxnSpPr>
        <p:spPr>
          <a:xfrm flipV="1">
            <a:off x="1293485" y="419100"/>
            <a:ext cx="992515" cy="344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7" idx="1"/>
          </p:cNvCxnSpPr>
          <p:nvPr/>
        </p:nvCxnSpPr>
        <p:spPr>
          <a:xfrm>
            <a:off x="607685" y="1979285"/>
            <a:ext cx="537230" cy="232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6"/>
            <a:endCxn id="11" idx="1"/>
          </p:cNvCxnSpPr>
          <p:nvPr/>
        </p:nvCxnSpPr>
        <p:spPr>
          <a:xfrm>
            <a:off x="1600200" y="2400300"/>
            <a:ext cx="763915" cy="268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5"/>
            <a:endCxn id="10" idx="2"/>
          </p:cNvCxnSpPr>
          <p:nvPr/>
        </p:nvCxnSpPr>
        <p:spPr>
          <a:xfrm>
            <a:off x="2741285" y="607685"/>
            <a:ext cx="687715" cy="497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7"/>
            <a:endCxn id="9" idx="3"/>
          </p:cNvCxnSpPr>
          <p:nvPr/>
        </p:nvCxnSpPr>
        <p:spPr>
          <a:xfrm flipV="1">
            <a:off x="1522085" y="1750685"/>
            <a:ext cx="537230" cy="461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7"/>
            <a:endCxn id="10" idx="2"/>
          </p:cNvCxnSpPr>
          <p:nvPr/>
        </p:nvCxnSpPr>
        <p:spPr>
          <a:xfrm flipV="1">
            <a:off x="2436485" y="1104900"/>
            <a:ext cx="992515" cy="268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7"/>
            <a:endCxn id="12" idx="3"/>
          </p:cNvCxnSpPr>
          <p:nvPr/>
        </p:nvCxnSpPr>
        <p:spPr>
          <a:xfrm flipV="1">
            <a:off x="2741285" y="2436485"/>
            <a:ext cx="842030" cy="232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6"/>
            <a:endCxn id="12" idx="1"/>
          </p:cNvCxnSpPr>
          <p:nvPr/>
        </p:nvCxnSpPr>
        <p:spPr>
          <a:xfrm>
            <a:off x="2514600" y="1562100"/>
            <a:ext cx="1068715" cy="497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486401" y="1750685"/>
            <a:ext cx="838200" cy="8401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239000" y="1524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019800" y="3505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105400" y="2895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934200" y="2534607"/>
            <a:ext cx="951542" cy="9705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382000" y="2209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239000" y="3962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8458200" y="3352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/>
          <p:cNvCxnSpPr>
            <a:stCxn id="46" idx="7"/>
          </p:cNvCxnSpPr>
          <p:nvPr/>
        </p:nvCxnSpPr>
        <p:spPr>
          <a:xfrm flipV="1">
            <a:off x="5560685" y="2590800"/>
            <a:ext cx="172408" cy="382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7"/>
            <a:endCxn id="44" idx="2"/>
          </p:cNvCxnSpPr>
          <p:nvPr/>
        </p:nvCxnSpPr>
        <p:spPr>
          <a:xfrm flipV="1">
            <a:off x="6201849" y="1790700"/>
            <a:ext cx="1037151" cy="830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6" idx="5"/>
            <a:endCxn id="45" idx="1"/>
          </p:cNvCxnSpPr>
          <p:nvPr/>
        </p:nvCxnSpPr>
        <p:spPr>
          <a:xfrm>
            <a:off x="5560685" y="3350885"/>
            <a:ext cx="537230" cy="232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6"/>
            <a:endCxn id="49" idx="1"/>
          </p:cNvCxnSpPr>
          <p:nvPr/>
        </p:nvCxnSpPr>
        <p:spPr>
          <a:xfrm>
            <a:off x="6553200" y="3771900"/>
            <a:ext cx="763915" cy="268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4" idx="5"/>
            <a:endCxn id="48" idx="2"/>
          </p:cNvCxnSpPr>
          <p:nvPr/>
        </p:nvCxnSpPr>
        <p:spPr>
          <a:xfrm>
            <a:off x="7694285" y="1979285"/>
            <a:ext cx="687715" cy="497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7"/>
          </p:cNvCxnSpPr>
          <p:nvPr/>
        </p:nvCxnSpPr>
        <p:spPr>
          <a:xfrm flipV="1">
            <a:off x="6475085" y="3225409"/>
            <a:ext cx="460072" cy="3579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7"/>
            <a:endCxn id="48" idx="2"/>
          </p:cNvCxnSpPr>
          <p:nvPr/>
        </p:nvCxnSpPr>
        <p:spPr>
          <a:xfrm flipV="1">
            <a:off x="7746392" y="2476500"/>
            <a:ext cx="635608" cy="200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9" idx="7"/>
            <a:endCxn id="50" idx="3"/>
          </p:cNvCxnSpPr>
          <p:nvPr/>
        </p:nvCxnSpPr>
        <p:spPr>
          <a:xfrm flipV="1">
            <a:off x="7694285" y="3808085"/>
            <a:ext cx="842030" cy="232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7" idx="6"/>
            <a:endCxn id="50" idx="1"/>
          </p:cNvCxnSpPr>
          <p:nvPr/>
        </p:nvCxnSpPr>
        <p:spPr>
          <a:xfrm>
            <a:off x="7885742" y="3019904"/>
            <a:ext cx="650573" cy="411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752600" y="4191000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3200400" y="3657600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1981200" y="5638800"/>
            <a:ext cx="533400" cy="533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066800" y="5029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895600" y="4800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43434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200400" y="6096000"/>
            <a:ext cx="533400" cy="533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419600" y="548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>
            <a:stCxn id="63" idx="7"/>
            <a:endCxn id="60" idx="3"/>
          </p:cNvCxnSpPr>
          <p:nvPr/>
        </p:nvCxnSpPr>
        <p:spPr>
          <a:xfrm flipV="1">
            <a:off x="1522085" y="4646285"/>
            <a:ext cx="308630" cy="461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7"/>
            <a:endCxn id="61" idx="2"/>
          </p:cNvCxnSpPr>
          <p:nvPr/>
        </p:nvCxnSpPr>
        <p:spPr>
          <a:xfrm flipV="1">
            <a:off x="2207885" y="3924300"/>
            <a:ext cx="992515" cy="344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3" idx="5"/>
            <a:endCxn id="62" idx="1"/>
          </p:cNvCxnSpPr>
          <p:nvPr/>
        </p:nvCxnSpPr>
        <p:spPr>
          <a:xfrm>
            <a:off x="1522085" y="5484485"/>
            <a:ext cx="537230" cy="232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2" idx="6"/>
            <a:endCxn id="66" idx="1"/>
          </p:cNvCxnSpPr>
          <p:nvPr/>
        </p:nvCxnSpPr>
        <p:spPr>
          <a:xfrm>
            <a:off x="2514600" y="5905500"/>
            <a:ext cx="763915" cy="268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1" idx="5"/>
            <a:endCxn id="65" idx="2"/>
          </p:cNvCxnSpPr>
          <p:nvPr/>
        </p:nvCxnSpPr>
        <p:spPr>
          <a:xfrm>
            <a:off x="3655685" y="4112885"/>
            <a:ext cx="687715" cy="497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2" idx="7"/>
            <a:endCxn id="64" idx="3"/>
          </p:cNvCxnSpPr>
          <p:nvPr/>
        </p:nvCxnSpPr>
        <p:spPr>
          <a:xfrm flipV="1">
            <a:off x="2436485" y="5255885"/>
            <a:ext cx="537230" cy="461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4" idx="7"/>
            <a:endCxn id="65" idx="2"/>
          </p:cNvCxnSpPr>
          <p:nvPr/>
        </p:nvCxnSpPr>
        <p:spPr>
          <a:xfrm flipV="1">
            <a:off x="3350885" y="4610100"/>
            <a:ext cx="992515" cy="268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6" idx="7"/>
            <a:endCxn id="67" idx="3"/>
          </p:cNvCxnSpPr>
          <p:nvPr/>
        </p:nvCxnSpPr>
        <p:spPr>
          <a:xfrm flipV="1">
            <a:off x="3655685" y="5941685"/>
            <a:ext cx="842030" cy="232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4" idx="6"/>
            <a:endCxn id="67" idx="1"/>
          </p:cNvCxnSpPr>
          <p:nvPr/>
        </p:nvCxnSpPr>
        <p:spPr>
          <a:xfrm>
            <a:off x="3429000" y="5067300"/>
            <a:ext cx="1068715" cy="497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026774" y="152400"/>
            <a:ext cx="33430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Not all Networks are </a:t>
            </a:r>
          </a:p>
          <a:p>
            <a:r>
              <a:rPr lang="en-US" sz="2800" b="1" dirty="0">
                <a:latin typeface="Calibri" panose="020F0502020204030204" pitchFamily="34" charset="0"/>
              </a:rPr>
              <a:t>Created Equal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15000" y="4191000"/>
            <a:ext cx="3374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Possibility 2:  </a:t>
            </a:r>
          </a:p>
          <a:p>
            <a:r>
              <a:rPr lang="en-US" dirty="0">
                <a:latin typeface="Calibri" panose="020F0502020204030204" pitchFamily="34" charset="0"/>
              </a:rPr>
              <a:t>Social influence but no homophily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876800" y="5334000"/>
            <a:ext cx="3381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Possibility 3:  </a:t>
            </a:r>
          </a:p>
          <a:p>
            <a:r>
              <a:rPr lang="en-US" dirty="0">
                <a:latin typeface="Calibri" panose="020F0502020204030204" pitchFamily="34" charset="0"/>
              </a:rPr>
              <a:t>Homophily but no social influence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58972" y="6172200"/>
            <a:ext cx="421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4th possibility (not shown): Both influence </a:t>
            </a:r>
          </a:p>
          <a:p>
            <a:r>
              <a:rPr lang="en-US" dirty="0">
                <a:latin typeface="Calibri" panose="020F0502020204030204" pitchFamily="34" charset="0"/>
              </a:rPr>
              <a:t>&amp; homophily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1000" y="2819400"/>
            <a:ext cx="3366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Possibility 1:  </a:t>
            </a:r>
          </a:p>
          <a:p>
            <a:r>
              <a:rPr lang="en-US" dirty="0">
                <a:latin typeface="Calibri" panose="020F0502020204030204" pitchFamily="34" charset="0"/>
              </a:rPr>
              <a:t>No social influence, no homophily</a:t>
            </a:r>
          </a:p>
        </p:txBody>
      </p:sp>
    </p:spTree>
    <p:extLst>
      <p:ext uri="{BB962C8B-B14F-4D97-AF65-F5344CB8AC3E}">
        <p14:creationId xmlns:p14="http://schemas.microsoft.com/office/powerpoint/2010/main" val="385272695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1" grpId="0"/>
      <p:bldP spid="92" grpId="0"/>
      <p:bldP spid="93" grpId="0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r>
              <a:rPr lang="en-US" dirty="0"/>
              <a:t>Homophily (Similarity)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938"/>
            <a:ext cx="8229600" cy="4411662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“Birds of a feather flock together”</a:t>
            </a:r>
          </a:p>
          <a:p>
            <a:pPr lvl="1"/>
            <a:r>
              <a:rPr lang="en-US" sz="2400" dirty="0">
                <a:latin typeface="Calibri" pitchFamily="34" charset="0"/>
                <a:cs typeface="Calibri" pitchFamily="34" charset="0"/>
              </a:rPr>
              <a:t>Your friends/contacts vs. a random sample of people</a:t>
            </a:r>
          </a:p>
          <a:p>
            <a:pPr lvl="1"/>
            <a:r>
              <a:rPr lang="en-US" sz="2400" dirty="0">
                <a:latin typeface="Calibri" pitchFamily="34" charset="0"/>
                <a:cs typeface="Calibri" pitchFamily="34" charset="0"/>
              </a:rPr>
              <a:t>Social networks tend to connect people who are similar to each other</a:t>
            </a:r>
          </a:p>
          <a:p>
            <a:pPr lvl="1"/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 descr="homophily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819400"/>
            <a:ext cx="5114925" cy="33617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5943600"/>
            <a:ext cx="896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Friendships by race and across a middle and a high school in the same school district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647700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Easley &amp; Kleinberg</a:t>
            </a:r>
          </a:p>
        </p:txBody>
      </p:sp>
    </p:spTree>
    <p:extLst>
      <p:ext uri="{BB962C8B-B14F-4D97-AF65-F5344CB8AC3E}">
        <p14:creationId xmlns:p14="http://schemas.microsoft.com/office/powerpoint/2010/main" val="332313957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543800" cy="1295400"/>
          </a:xfrm>
        </p:spPr>
        <p:txBody>
          <a:bodyPr/>
          <a:lstStyle/>
          <a:p>
            <a:r>
              <a:rPr lang="en-US" dirty="0"/>
              <a:t>Distinguishing Between Social Influence and Homophily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1662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Can opinions, attitudes &amp; purchases be attributed to social influence?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Or is it due to homophily?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E.g., did I buy something because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you influenced me?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we are just similar?</a:t>
            </a:r>
          </a:p>
          <a:p>
            <a:r>
              <a:rPr lang="en-US" sz="2400" dirty="0">
                <a:latin typeface="Calibri" panose="020F0502020204030204" pitchFamily="34" charset="0"/>
              </a:rPr>
              <a:t>What difference would it make to a company’s strategy?</a:t>
            </a:r>
          </a:p>
        </p:txBody>
      </p:sp>
    </p:spTree>
    <p:extLst>
      <p:ext uri="{BB962C8B-B14F-4D97-AF65-F5344CB8AC3E}">
        <p14:creationId xmlns:p14="http://schemas.microsoft.com/office/powerpoint/2010/main" val="30051967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81000"/>
            <a:ext cx="7696200" cy="1295400"/>
          </a:xfrm>
        </p:spPr>
        <p:txBody>
          <a:bodyPr/>
          <a:lstStyle/>
          <a:p>
            <a:r>
              <a:rPr lang="en-US" sz="2800" dirty="0"/>
              <a:t>Detecting </a:t>
            </a:r>
            <a:r>
              <a:rPr lang="en-US" sz="2800" dirty="0" err="1"/>
              <a:t>Homophily</a:t>
            </a:r>
            <a:r>
              <a:rPr lang="en-US" sz="2800" dirty="0"/>
              <a:t> for Static Attributes</a:t>
            </a:r>
          </a:p>
        </p:txBody>
      </p:sp>
      <p:sp>
        <p:nvSpPr>
          <p:cNvPr id="4" name="Oval 3"/>
          <p:cNvSpPr/>
          <p:nvPr/>
        </p:nvSpPr>
        <p:spPr>
          <a:xfrm>
            <a:off x="4355971" y="25908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4355971" y="4038600"/>
            <a:ext cx="304800" cy="304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3746371" y="4953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2146171" y="24384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3060571" y="4038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9" name="Oval 8"/>
          <p:cNvSpPr/>
          <p:nvPr/>
        </p:nvSpPr>
        <p:spPr>
          <a:xfrm>
            <a:off x="4889371" y="4953000"/>
            <a:ext cx="304800" cy="304800"/>
          </a:xfrm>
          <a:prstGeom prst="ellipse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5194171" y="3429000"/>
            <a:ext cx="304800" cy="304800"/>
          </a:xfrm>
          <a:prstGeom prst="ellipse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/>
          <p:cNvCxnSpPr>
            <a:stCxn id="4" idx="5"/>
            <a:endCxn id="5" idx="1"/>
          </p:cNvCxnSpPr>
          <p:nvPr/>
        </p:nvCxnSpPr>
        <p:spPr>
          <a:xfrm flipH="1">
            <a:off x="4400608" y="2850963"/>
            <a:ext cx="215526" cy="1232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6"/>
            <a:endCxn id="4" idx="1"/>
          </p:cNvCxnSpPr>
          <p:nvPr/>
        </p:nvCxnSpPr>
        <p:spPr>
          <a:xfrm>
            <a:off x="2450971" y="2590800"/>
            <a:ext cx="1949637" cy="44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8" idx="7"/>
          </p:cNvCxnSpPr>
          <p:nvPr/>
        </p:nvCxnSpPr>
        <p:spPr>
          <a:xfrm flipH="1">
            <a:off x="3320734" y="2850963"/>
            <a:ext cx="1079874" cy="1232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5"/>
            <a:endCxn id="6" idx="1"/>
          </p:cNvCxnSpPr>
          <p:nvPr/>
        </p:nvCxnSpPr>
        <p:spPr>
          <a:xfrm>
            <a:off x="3320734" y="4298763"/>
            <a:ext cx="470274" cy="698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7"/>
            <a:endCxn id="5" idx="3"/>
          </p:cNvCxnSpPr>
          <p:nvPr/>
        </p:nvCxnSpPr>
        <p:spPr>
          <a:xfrm flipV="1">
            <a:off x="4006534" y="4298763"/>
            <a:ext cx="394074" cy="698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7"/>
            <a:endCxn id="10" idx="3"/>
          </p:cNvCxnSpPr>
          <p:nvPr/>
        </p:nvCxnSpPr>
        <p:spPr>
          <a:xfrm flipV="1">
            <a:off x="4616134" y="3689163"/>
            <a:ext cx="622674" cy="3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5"/>
            <a:endCxn id="9" idx="0"/>
          </p:cNvCxnSpPr>
          <p:nvPr/>
        </p:nvCxnSpPr>
        <p:spPr>
          <a:xfrm>
            <a:off x="4616134" y="4298763"/>
            <a:ext cx="425637" cy="65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4"/>
            <a:endCxn id="9" idx="7"/>
          </p:cNvCxnSpPr>
          <p:nvPr/>
        </p:nvCxnSpPr>
        <p:spPr>
          <a:xfrm flipH="1">
            <a:off x="5149534" y="3733800"/>
            <a:ext cx="197037" cy="1263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5"/>
            <a:endCxn id="10" idx="1"/>
          </p:cNvCxnSpPr>
          <p:nvPr/>
        </p:nvCxnSpPr>
        <p:spPr>
          <a:xfrm>
            <a:off x="4616134" y="2850963"/>
            <a:ext cx="622674" cy="62267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9" idx="2"/>
          </p:cNvCxnSpPr>
          <p:nvPr/>
        </p:nvCxnSpPr>
        <p:spPr>
          <a:xfrm>
            <a:off x="4051171" y="5105400"/>
            <a:ext cx="838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831971" y="3048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" name="Oval 24"/>
          <p:cNvSpPr/>
          <p:nvPr/>
        </p:nvSpPr>
        <p:spPr>
          <a:xfrm>
            <a:off x="1917571" y="4953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26" name="Straight Connector 25"/>
          <p:cNvCxnSpPr>
            <a:stCxn id="25" idx="6"/>
            <a:endCxn id="6" idx="2"/>
          </p:cNvCxnSpPr>
          <p:nvPr/>
        </p:nvCxnSpPr>
        <p:spPr>
          <a:xfrm>
            <a:off x="2222371" y="5105400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25" idx="7"/>
          </p:cNvCxnSpPr>
          <p:nvPr/>
        </p:nvCxnSpPr>
        <p:spPr>
          <a:xfrm flipH="1">
            <a:off x="2177734" y="4298763"/>
            <a:ext cx="927474" cy="698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5" idx="2"/>
          </p:cNvCxnSpPr>
          <p:nvPr/>
        </p:nvCxnSpPr>
        <p:spPr>
          <a:xfrm>
            <a:off x="3365371" y="4191000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4"/>
            <a:endCxn id="25" idx="0"/>
          </p:cNvCxnSpPr>
          <p:nvPr/>
        </p:nvCxnSpPr>
        <p:spPr>
          <a:xfrm flipH="1">
            <a:off x="2069971" y="2743200"/>
            <a:ext cx="228600" cy="220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3"/>
            <a:endCxn id="25" idx="7"/>
          </p:cNvCxnSpPr>
          <p:nvPr/>
        </p:nvCxnSpPr>
        <p:spPr>
          <a:xfrm flipH="1">
            <a:off x="2177734" y="3308163"/>
            <a:ext cx="698874" cy="1689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4" idx="6"/>
            <a:endCxn id="4" idx="2"/>
          </p:cNvCxnSpPr>
          <p:nvPr/>
        </p:nvCxnSpPr>
        <p:spPr>
          <a:xfrm flipV="1">
            <a:off x="3136771" y="2743200"/>
            <a:ext cx="12192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5"/>
            <a:endCxn id="24" idx="1"/>
          </p:cNvCxnSpPr>
          <p:nvPr/>
        </p:nvCxnSpPr>
        <p:spPr>
          <a:xfrm>
            <a:off x="2406334" y="2698563"/>
            <a:ext cx="470274" cy="3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4" idx="5"/>
            <a:endCxn id="8" idx="0"/>
          </p:cNvCxnSpPr>
          <p:nvPr/>
        </p:nvCxnSpPr>
        <p:spPr>
          <a:xfrm>
            <a:off x="3092134" y="3308163"/>
            <a:ext cx="120837" cy="730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9600" y="5417403"/>
            <a:ext cx="52569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Does this network exhibit homophily?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What measure can we use?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46571" y="41148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Nerds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95400" y="37338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Jocks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219200"/>
            <a:ext cx="6786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Have to know what attribute(s) may be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E.g., gender, interest, educational background, etc.</a:t>
            </a:r>
          </a:p>
        </p:txBody>
      </p:sp>
      <p:pic>
        <p:nvPicPr>
          <p:cNvPr id="2050" name="Picture 2" descr="Image result for revenge of the nerds og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44013"/>
            <a:ext cx="1752600" cy="101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venge of the nerds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3262439"/>
            <a:ext cx="1489075" cy="199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819400" y="647700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Easley &amp; Kleinberg</a:t>
            </a:r>
          </a:p>
        </p:txBody>
      </p:sp>
    </p:spTree>
    <p:extLst>
      <p:ext uri="{BB962C8B-B14F-4D97-AF65-F5344CB8AC3E}">
        <p14:creationId xmlns:p14="http://schemas.microsoft.com/office/powerpoint/2010/main" val="94301693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4" grpId="0" animBg="1"/>
      <p:bldP spid="25" grpId="0" animBg="1"/>
      <p:bldP spid="53" grpId="0"/>
      <p:bldP spid="54" grpId="0"/>
      <p:bldP spid="5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9600"/>
            <a:ext cx="7543800" cy="1295400"/>
          </a:xfrm>
        </p:spPr>
        <p:txBody>
          <a:bodyPr/>
          <a:lstStyle/>
          <a:p>
            <a:r>
              <a:rPr lang="en-US" dirty="0"/>
              <a:t>A Little Theoretical Detour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4800" y="914400"/>
                <a:ext cx="4572000" cy="7078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network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set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nodes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randomly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assigned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edges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14400"/>
                <a:ext cx="4572000" cy="707886"/>
              </a:xfrm>
              <a:prstGeom prst="rect">
                <a:avLst/>
              </a:prstGeom>
              <a:blipFill>
                <a:blip r:embed="rId2"/>
                <a:stretch>
                  <a:fillRect r="-6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4800" y="17526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Each node is assigned an attribute: say, type = jock with probability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type = nerd with probability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1-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2590800"/>
            <a:ext cx="8153400" cy="159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any edge (</a:t>
            </a:r>
            <a:r>
              <a:rPr lang="en-US" sz="2000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en-US" sz="2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i="1" baseline="30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this random network </a:t>
            </a:r>
            <a:r>
              <a:rPr lang="en-US" sz="2000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the random variable </a:t>
            </a:r>
            <a:r>
              <a:rPr lang="en-US" sz="2000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 if it is a “cross-edge”, and </a:t>
            </a:r>
            <a:r>
              <a:rPr lang="en-US" sz="2000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 otherwise. Then </a:t>
            </a:r>
            <a:r>
              <a:rPr lang="en-US" sz="2000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Bernoulli random variable such that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1) = </a:t>
            </a:r>
            <a:r>
              <a:rPr lang="en-US" sz="2000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2pq</a:t>
            </a:r>
            <a:endParaRPr lang="en-US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6781359-8153-4CF9-A022-B0E30CEFE47D}"/>
              </a:ext>
            </a:extLst>
          </p:cNvPr>
          <p:cNvSpPr/>
          <p:nvPr/>
        </p:nvSpPr>
        <p:spPr>
          <a:xfrm>
            <a:off x="762000" y="4495800"/>
            <a:ext cx="533400" cy="533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18ADD5-F0A0-45AC-B41D-FF102DBE0D30}"/>
              </a:ext>
            </a:extLst>
          </p:cNvPr>
          <p:cNvSpPr/>
          <p:nvPr/>
        </p:nvSpPr>
        <p:spPr>
          <a:xfrm>
            <a:off x="3962400" y="4518734"/>
            <a:ext cx="533400" cy="510466"/>
          </a:xfrm>
          <a:prstGeom prst="ellipse">
            <a:avLst/>
          </a:prstGeom>
          <a:solidFill>
            <a:srgbClr val="00B0F0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C853F2-3FB2-4562-A97B-B06913B5AE09}"/>
              </a:ext>
            </a:extLst>
          </p:cNvPr>
          <p:cNvSpPr/>
          <p:nvPr/>
        </p:nvSpPr>
        <p:spPr>
          <a:xfrm>
            <a:off x="3962400" y="5257800"/>
            <a:ext cx="533400" cy="533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24E966-FF0E-4586-A792-4216885FEE6E}"/>
              </a:ext>
            </a:extLst>
          </p:cNvPr>
          <p:cNvSpPr/>
          <p:nvPr/>
        </p:nvSpPr>
        <p:spPr>
          <a:xfrm>
            <a:off x="7620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26B155-E1B8-45DD-B33E-E0C4A4BD015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295400" y="4762500"/>
            <a:ext cx="2667000" cy="1146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8A3FB0-12B3-4A3A-93A9-931CBE4158ED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1295400" y="5524500"/>
            <a:ext cx="26670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3929A0-AB0D-48B0-84FA-ADDA25763155}"/>
              </a:ext>
            </a:extLst>
          </p:cNvPr>
          <p:cNvSpPr txBox="1"/>
          <p:nvPr/>
        </p:nvSpPr>
        <p:spPr>
          <a:xfrm>
            <a:off x="1211094" y="4278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3DAF11-6CB6-4F4A-9249-19A1A3B1CE5C}"/>
              </a:ext>
            </a:extLst>
          </p:cNvPr>
          <p:cNvSpPr txBox="1"/>
          <p:nvPr/>
        </p:nvSpPr>
        <p:spPr>
          <a:xfrm>
            <a:off x="2971800" y="426720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q = (1-p)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D5CFD8-8B53-47F3-A89C-0EAA6A75D57B}"/>
              </a:ext>
            </a:extLst>
          </p:cNvPr>
          <p:cNvSpPr txBox="1"/>
          <p:nvPr/>
        </p:nvSpPr>
        <p:spPr>
          <a:xfrm>
            <a:off x="1219200" y="502920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q = (1-p)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AC83C-791B-47D0-BDCB-6B80CA915F75}"/>
              </a:ext>
            </a:extLst>
          </p:cNvPr>
          <p:cNvSpPr txBox="1"/>
          <p:nvPr/>
        </p:nvSpPr>
        <p:spPr>
          <a:xfrm>
            <a:off x="3725694" y="5040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9BC07-BA49-44AA-9DF6-A4CE4639D212}"/>
              </a:ext>
            </a:extLst>
          </p:cNvPr>
          <p:cNvSpPr txBox="1"/>
          <p:nvPr/>
        </p:nvSpPr>
        <p:spPr>
          <a:xfrm>
            <a:off x="4495800" y="4583668"/>
            <a:ext cx="304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Jock on the left, nerd on the right</a:t>
            </a:r>
          </a:p>
        </p:txBody>
      </p:sp>
    </p:spTree>
    <p:extLst>
      <p:ext uri="{BB962C8B-B14F-4D97-AF65-F5344CB8AC3E}">
        <p14:creationId xmlns:p14="http://schemas.microsoft.com/office/powerpoint/2010/main" val="65914952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4" grpId="0" animBg="1"/>
      <p:bldP spid="8" grpId="0" animBg="1"/>
      <p:bldP spid="9" grpId="0" animBg="1"/>
      <p:bldP spid="10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Dynamic Attributes: How Can We Distinguish Between Homophily &amp; Influence?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0538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itchFamily="34" charset="0"/>
              </a:rPr>
              <a:t>Need multiple snapshots in time</a:t>
            </a:r>
          </a:p>
          <a:p>
            <a:r>
              <a:rPr lang="en-US" sz="2000" dirty="0">
                <a:latin typeface="Calibri" pitchFamily="34" charset="0"/>
              </a:rPr>
              <a:t>Homophily: Due to </a:t>
            </a:r>
            <a:r>
              <a:rPr lang="en-US" sz="2000" b="1" dirty="0">
                <a:latin typeface="Calibri" pitchFamily="34" charset="0"/>
              </a:rPr>
              <a:t>similar</a:t>
            </a:r>
            <a:r>
              <a:rPr lang="en-US" sz="2000" dirty="0">
                <a:latin typeface="Calibri" pitchFamily="34" charset="0"/>
              </a:rPr>
              <a:t> attributes in time </a:t>
            </a:r>
            <a:r>
              <a:rPr lang="en-US" sz="2000" i="1" dirty="0"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, some people may choose to become friends in </a:t>
            </a:r>
            <a:r>
              <a:rPr lang="en-US" sz="2000" i="1" dirty="0"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+1</a:t>
            </a:r>
          </a:p>
          <a:p>
            <a:pPr lvl="1"/>
            <a:r>
              <a:rPr lang="en-US" sz="1800" dirty="0">
                <a:latin typeface="Calibri" pitchFamily="34" charset="0"/>
              </a:rPr>
              <a:t>E.g., high achievers in a class may form links</a:t>
            </a:r>
          </a:p>
          <a:p>
            <a:r>
              <a:rPr lang="en-US" sz="2000" dirty="0">
                <a:latin typeface="Calibri" pitchFamily="34" charset="0"/>
              </a:rPr>
              <a:t>But some people may become friends in </a:t>
            </a:r>
            <a:r>
              <a:rPr lang="en-US" sz="2000" i="1" dirty="0"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+1 even though their attributes were different in </a:t>
            </a:r>
            <a:r>
              <a:rPr lang="en-US" sz="2000" i="1" dirty="0">
                <a:latin typeface="Calibri" pitchFamily="34" charset="0"/>
              </a:rPr>
              <a:t>t</a:t>
            </a:r>
          </a:p>
          <a:p>
            <a:r>
              <a:rPr lang="en-US" sz="2000" dirty="0">
                <a:latin typeface="Calibri" pitchFamily="34" charset="0"/>
              </a:rPr>
              <a:t>Check which effect is stronger</a:t>
            </a:r>
          </a:p>
          <a:p>
            <a:pPr>
              <a:buNone/>
            </a:pPr>
            <a:endParaRPr lang="en-US" sz="2800" dirty="0">
              <a:latin typeface="Calibri" pitchFamily="34" charset="0"/>
            </a:endParaRPr>
          </a:p>
          <a:p>
            <a:pPr lvl="1"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64770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LaFond &amp; Neville</a:t>
            </a:r>
          </a:p>
        </p:txBody>
      </p:sp>
    </p:spTree>
    <p:extLst>
      <p:ext uri="{BB962C8B-B14F-4D97-AF65-F5344CB8AC3E}">
        <p14:creationId xmlns:p14="http://schemas.microsoft.com/office/powerpoint/2010/main" val="30331548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Homophily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itchFamily="34" charset="0"/>
              </a:rPr>
              <a:t>Homophily exists if </a:t>
            </a:r>
          </a:p>
          <a:p>
            <a:r>
              <a:rPr lang="en-US" sz="2000" i="1" dirty="0">
                <a:latin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</a:rPr>
              <a:t>(Becoming friends in </a:t>
            </a:r>
            <a:r>
              <a:rPr lang="en-US" sz="2000" i="1" dirty="0"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+1 where attributes were same in </a:t>
            </a:r>
            <a:r>
              <a:rPr lang="en-US" sz="2000" i="1" dirty="0"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) &gt; </a:t>
            </a:r>
            <a:r>
              <a:rPr lang="en-US" sz="2000" i="1" dirty="0">
                <a:latin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</a:rPr>
              <a:t>(Becoming friends in </a:t>
            </a:r>
            <a:r>
              <a:rPr lang="en-US" sz="2000" i="1" dirty="0"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+1 where attributes were different in </a:t>
            </a:r>
            <a:r>
              <a:rPr lang="en-US" sz="2000" i="1" dirty="0"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)</a:t>
            </a:r>
          </a:p>
          <a:p>
            <a:r>
              <a:rPr lang="en-US" sz="2000" i="1" dirty="0">
                <a:latin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</a:rPr>
              <a:t>(Dissolving friendships in </a:t>
            </a:r>
            <a:r>
              <a:rPr lang="en-US" sz="2000" i="1" dirty="0"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+1 where attributes were same in t) &lt; </a:t>
            </a:r>
            <a:r>
              <a:rPr lang="en-US" sz="2000" i="1" dirty="0">
                <a:latin typeface="Calibri" pitchFamily="34" charset="0"/>
              </a:rPr>
              <a:t>p</a:t>
            </a:r>
            <a:r>
              <a:rPr lang="en-US" sz="2000" dirty="0">
                <a:latin typeface="Calibri" pitchFamily="34" charset="0"/>
              </a:rPr>
              <a:t>(Dissolving friendships in </a:t>
            </a:r>
            <a:r>
              <a:rPr lang="en-US" sz="2000" i="1" dirty="0"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+1 where attributes were different in </a:t>
            </a:r>
            <a:r>
              <a:rPr lang="en-US" sz="2000" i="1" dirty="0">
                <a:latin typeface="Calibri" pitchFamily="34" charset="0"/>
              </a:rPr>
              <a:t>t</a:t>
            </a:r>
            <a:r>
              <a:rPr lang="en-US" sz="2000" dirty="0">
                <a:latin typeface="Calibri" pitchFamily="34" charset="0"/>
              </a:rPr>
              <a:t>)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64770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LaFond &amp; Neville</a:t>
            </a:r>
          </a:p>
        </p:txBody>
      </p:sp>
    </p:spTree>
    <p:extLst>
      <p:ext uri="{BB962C8B-B14F-4D97-AF65-F5344CB8AC3E}">
        <p14:creationId xmlns:p14="http://schemas.microsoft.com/office/powerpoint/2010/main" val="116673749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Social Influence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r>
              <a:rPr lang="en-US" sz="1800" dirty="0">
                <a:latin typeface="Calibri" pitchFamily="34" charset="0"/>
              </a:rPr>
              <a:t>Some </a:t>
            </a:r>
            <a:r>
              <a:rPr lang="en-US" sz="1800" b="1" dirty="0">
                <a:latin typeface="Calibri" pitchFamily="34" charset="0"/>
              </a:rPr>
              <a:t>friends</a:t>
            </a:r>
            <a:r>
              <a:rPr lang="en-US" sz="1800" dirty="0">
                <a:latin typeface="Calibri" pitchFamily="34" charset="0"/>
              </a:rPr>
              <a:t> at </a:t>
            </a:r>
            <a:r>
              <a:rPr lang="en-US" sz="1800" i="1" dirty="0">
                <a:latin typeface="Calibri" pitchFamily="34" charset="0"/>
              </a:rPr>
              <a:t>t</a:t>
            </a:r>
            <a:r>
              <a:rPr lang="en-US" sz="1800" dirty="0">
                <a:latin typeface="Calibri" pitchFamily="34" charset="0"/>
              </a:rPr>
              <a:t> with different attributes may become similar in </a:t>
            </a:r>
            <a:r>
              <a:rPr lang="en-US" sz="1800" i="1" dirty="0">
                <a:latin typeface="Calibri" pitchFamily="34" charset="0"/>
              </a:rPr>
              <a:t>t</a:t>
            </a:r>
            <a:r>
              <a:rPr lang="en-US" sz="1800" dirty="0">
                <a:latin typeface="Calibri" pitchFamily="34" charset="0"/>
              </a:rPr>
              <a:t>+1 (due to social influence)</a:t>
            </a:r>
          </a:p>
          <a:p>
            <a:pPr lvl="1"/>
            <a:r>
              <a:rPr lang="en-US" sz="1600" dirty="0">
                <a:latin typeface="Calibri" pitchFamily="34" charset="0"/>
              </a:rPr>
              <a:t>E.g., some buy a product their friends have</a:t>
            </a:r>
          </a:p>
          <a:p>
            <a:pPr lvl="1"/>
            <a:r>
              <a:rPr lang="en-US" sz="1600" dirty="0">
                <a:latin typeface="Calibri" pitchFamily="34" charset="0"/>
              </a:rPr>
              <a:t>Some change their beliefs &amp; attitudes</a:t>
            </a:r>
          </a:p>
          <a:p>
            <a:r>
              <a:rPr lang="en-US" sz="1800" dirty="0">
                <a:latin typeface="Calibri" pitchFamily="34" charset="0"/>
              </a:rPr>
              <a:t>But people who are not friends and have different attributes at </a:t>
            </a:r>
            <a:r>
              <a:rPr lang="en-US" sz="1800" i="1" dirty="0">
                <a:latin typeface="Calibri" pitchFamily="34" charset="0"/>
              </a:rPr>
              <a:t>t</a:t>
            </a:r>
            <a:r>
              <a:rPr lang="en-US" sz="1800" dirty="0">
                <a:latin typeface="Calibri" pitchFamily="34" charset="0"/>
              </a:rPr>
              <a:t> can also become similar at </a:t>
            </a:r>
            <a:r>
              <a:rPr lang="en-US" sz="1800" i="1" dirty="0">
                <a:latin typeface="Calibri" pitchFamily="34" charset="0"/>
              </a:rPr>
              <a:t>t</a:t>
            </a:r>
            <a:r>
              <a:rPr lang="en-US" sz="1800" dirty="0">
                <a:latin typeface="Calibri" pitchFamily="34" charset="0"/>
              </a:rPr>
              <a:t>+1 due to “other” factors</a:t>
            </a:r>
          </a:p>
          <a:p>
            <a:r>
              <a:rPr lang="en-US" sz="1800" dirty="0">
                <a:latin typeface="Calibri" pitchFamily="34" charset="0"/>
              </a:rPr>
              <a:t>Which effect is stronger?</a:t>
            </a:r>
          </a:p>
          <a:p>
            <a:pPr lvl="1"/>
            <a:r>
              <a:rPr lang="en-US" sz="1600" dirty="0">
                <a:latin typeface="Calibri" pitchFamily="34" charset="0"/>
              </a:rPr>
              <a:t>I.e., is </a:t>
            </a:r>
            <a:r>
              <a:rPr lang="en-US" sz="1600" i="1" dirty="0">
                <a:latin typeface="Calibri" pitchFamily="34" charset="0"/>
              </a:rPr>
              <a:t>p</a:t>
            </a:r>
            <a:r>
              <a:rPr lang="en-US" sz="1600" dirty="0">
                <a:latin typeface="Calibri" pitchFamily="34" charset="0"/>
              </a:rPr>
              <a:t>(Attributes becoming same in </a:t>
            </a:r>
            <a:r>
              <a:rPr lang="en-US" sz="1600" i="1" dirty="0">
                <a:latin typeface="Calibri" pitchFamily="34" charset="0"/>
              </a:rPr>
              <a:t>t</a:t>
            </a:r>
            <a:r>
              <a:rPr lang="en-US" sz="1600" dirty="0">
                <a:latin typeface="Calibri" pitchFamily="34" charset="0"/>
              </a:rPr>
              <a:t>+1 where the individuals were friends in </a:t>
            </a:r>
            <a:r>
              <a:rPr lang="en-US" sz="1600" i="1" dirty="0">
                <a:latin typeface="Calibri" pitchFamily="34" charset="0"/>
              </a:rPr>
              <a:t>t</a:t>
            </a:r>
            <a:r>
              <a:rPr lang="en-US" sz="1600" dirty="0">
                <a:latin typeface="Calibri" pitchFamily="34" charset="0"/>
              </a:rPr>
              <a:t>) &gt; </a:t>
            </a:r>
            <a:r>
              <a:rPr lang="en-US" sz="1600" i="1" dirty="0">
                <a:latin typeface="Calibri" pitchFamily="34" charset="0"/>
              </a:rPr>
              <a:t>p</a:t>
            </a:r>
            <a:r>
              <a:rPr lang="en-US" sz="1600" dirty="0">
                <a:latin typeface="Calibri" pitchFamily="34" charset="0"/>
              </a:rPr>
              <a:t>(Attributes becoming same in </a:t>
            </a:r>
            <a:r>
              <a:rPr lang="en-US" sz="1600" i="1" dirty="0">
                <a:latin typeface="Calibri" pitchFamily="34" charset="0"/>
              </a:rPr>
              <a:t>t</a:t>
            </a:r>
            <a:r>
              <a:rPr lang="en-US" sz="1600" dirty="0">
                <a:latin typeface="Calibri" pitchFamily="34" charset="0"/>
              </a:rPr>
              <a:t>+1 where the individuals were not friends in </a:t>
            </a:r>
            <a:r>
              <a:rPr lang="en-US" sz="1600" i="1" dirty="0">
                <a:latin typeface="Calibri" pitchFamily="34" charset="0"/>
              </a:rPr>
              <a:t>t</a:t>
            </a:r>
            <a:r>
              <a:rPr lang="en-US" sz="1600" dirty="0">
                <a:latin typeface="Calibri" pitchFamily="34" charset="0"/>
              </a:rPr>
              <a:t>)?</a:t>
            </a:r>
          </a:p>
          <a:p>
            <a:pPr lvl="1"/>
            <a:r>
              <a:rPr lang="en-US" sz="1600" dirty="0">
                <a:latin typeface="Calibri" pitchFamily="34" charset="0"/>
              </a:rPr>
              <a:t>Is </a:t>
            </a:r>
            <a:r>
              <a:rPr lang="en-US" sz="1600" i="1" dirty="0">
                <a:latin typeface="Calibri" pitchFamily="34" charset="0"/>
              </a:rPr>
              <a:t>p</a:t>
            </a:r>
            <a:r>
              <a:rPr lang="en-US" sz="1600" dirty="0">
                <a:latin typeface="Calibri" pitchFamily="34" charset="0"/>
              </a:rPr>
              <a:t>(Attributes becoming different in </a:t>
            </a:r>
            <a:r>
              <a:rPr lang="en-US" sz="1600" i="1" dirty="0">
                <a:latin typeface="Calibri" pitchFamily="34" charset="0"/>
              </a:rPr>
              <a:t>t</a:t>
            </a:r>
            <a:r>
              <a:rPr lang="en-US" sz="1600" dirty="0">
                <a:latin typeface="Calibri" pitchFamily="34" charset="0"/>
              </a:rPr>
              <a:t>+1 where the individuals were friends in </a:t>
            </a:r>
            <a:r>
              <a:rPr lang="en-US" sz="1600" i="1" dirty="0">
                <a:latin typeface="Calibri" pitchFamily="34" charset="0"/>
              </a:rPr>
              <a:t>t</a:t>
            </a:r>
            <a:r>
              <a:rPr lang="en-US" sz="1600" dirty="0">
                <a:latin typeface="Calibri" pitchFamily="34" charset="0"/>
              </a:rPr>
              <a:t>) &lt; </a:t>
            </a:r>
            <a:r>
              <a:rPr lang="en-US" sz="1600" i="1" dirty="0">
                <a:latin typeface="Calibri" pitchFamily="34" charset="0"/>
              </a:rPr>
              <a:t>p</a:t>
            </a:r>
            <a:r>
              <a:rPr lang="en-US" sz="1600" dirty="0">
                <a:latin typeface="Calibri" pitchFamily="34" charset="0"/>
              </a:rPr>
              <a:t>(Attributes becoming different in </a:t>
            </a:r>
            <a:r>
              <a:rPr lang="en-US" sz="1600" i="1" dirty="0">
                <a:latin typeface="Calibri" pitchFamily="34" charset="0"/>
              </a:rPr>
              <a:t>t</a:t>
            </a:r>
            <a:r>
              <a:rPr lang="en-US" sz="1600" dirty="0">
                <a:latin typeface="Calibri" pitchFamily="34" charset="0"/>
              </a:rPr>
              <a:t>+1 where the individuals were not friends in </a:t>
            </a:r>
            <a:r>
              <a:rPr lang="en-US" sz="1600" i="1" dirty="0">
                <a:latin typeface="Calibri" pitchFamily="34" charset="0"/>
              </a:rPr>
              <a:t>t</a:t>
            </a:r>
            <a:r>
              <a:rPr lang="en-US" sz="1600" dirty="0">
                <a:latin typeface="Calibri" pitchFamily="34" charset="0"/>
              </a:rPr>
              <a:t>)?</a:t>
            </a:r>
          </a:p>
          <a:p>
            <a:pPr lvl="1"/>
            <a:endParaRPr lang="en-US" sz="1600" dirty="0">
              <a:latin typeface="Calibri" pitchFamily="34" charset="0"/>
            </a:endParaRPr>
          </a:p>
          <a:p>
            <a:pPr lvl="1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64770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LaFond &amp; Neville</a:t>
            </a:r>
          </a:p>
        </p:txBody>
      </p:sp>
    </p:spTree>
    <p:extLst>
      <p:ext uri="{BB962C8B-B14F-4D97-AF65-F5344CB8AC3E}">
        <p14:creationId xmlns:p14="http://schemas.microsoft.com/office/powerpoint/2010/main" val="229389742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" y="838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447800" y="12954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133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6200" y="6858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533400" y="1600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1981200" y="2286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2286000" y="762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1098363" y="1098363"/>
            <a:ext cx="394074" cy="241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4" idx="1"/>
          </p:cNvCxnSpPr>
          <p:nvPr/>
        </p:nvCxnSpPr>
        <p:spPr>
          <a:xfrm>
            <a:off x="381000" y="838200"/>
            <a:ext cx="501837" cy="44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8" idx="7"/>
          </p:cNvCxnSpPr>
          <p:nvPr/>
        </p:nvCxnSpPr>
        <p:spPr>
          <a:xfrm flipH="1">
            <a:off x="793563" y="1098363"/>
            <a:ext cx="89274" cy="546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5"/>
            <a:endCxn id="6" idx="1"/>
          </p:cNvCxnSpPr>
          <p:nvPr/>
        </p:nvCxnSpPr>
        <p:spPr>
          <a:xfrm>
            <a:off x="793563" y="1860363"/>
            <a:ext cx="470274" cy="317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7"/>
            <a:endCxn id="5" idx="3"/>
          </p:cNvCxnSpPr>
          <p:nvPr/>
        </p:nvCxnSpPr>
        <p:spPr>
          <a:xfrm flipV="1">
            <a:off x="1479363" y="1555563"/>
            <a:ext cx="13074" cy="62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7"/>
            <a:endCxn id="10" idx="3"/>
          </p:cNvCxnSpPr>
          <p:nvPr/>
        </p:nvCxnSpPr>
        <p:spPr>
          <a:xfrm flipV="1">
            <a:off x="1707963" y="1022163"/>
            <a:ext cx="622674" cy="317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9" idx="0"/>
          </p:cNvCxnSpPr>
          <p:nvPr/>
        </p:nvCxnSpPr>
        <p:spPr>
          <a:xfrm>
            <a:off x="1707963" y="1555563"/>
            <a:ext cx="425637" cy="730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4"/>
            <a:endCxn id="9" idx="7"/>
          </p:cNvCxnSpPr>
          <p:nvPr/>
        </p:nvCxnSpPr>
        <p:spPr>
          <a:xfrm flipH="1">
            <a:off x="2241363" y="1066800"/>
            <a:ext cx="197037" cy="1263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715000" y="990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6248400" y="1600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5867400" y="2133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5029200" y="762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3" name="Oval 32"/>
          <p:cNvSpPr/>
          <p:nvPr/>
        </p:nvSpPr>
        <p:spPr>
          <a:xfrm>
            <a:off x="5334000" y="16764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4" name="Oval 33"/>
          <p:cNvSpPr/>
          <p:nvPr/>
        </p:nvSpPr>
        <p:spPr>
          <a:xfrm>
            <a:off x="6553200" y="2286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5" name="Oval 34"/>
          <p:cNvSpPr/>
          <p:nvPr/>
        </p:nvSpPr>
        <p:spPr>
          <a:xfrm>
            <a:off x="6858000" y="990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6" name="Straight Connector 35"/>
          <p:cNvCxnSpPr>
            <a:stCxn id="29" idx="5"/>
            <a:endCxn id="30" idx="1"/>
          </p:cNvCxnSpPr>
          <p:nvPr/>
        </p:nvCxnSpPr>
        <p:spPr>
          <a:xfrm>
            <a:off x="5975163" y="1250763"/>
            <a:ext cx="317874" cy="3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6"/>
            <a:endCxn id="29" idx="1"/>
          </p:cNvCxnSpPr>
          <p:nvPr/>
        </p:nvCxnSpPr>
        <p:spPr>
          <a:xfrm>
            <a:off x="5334000" y="914400"/>
            <a:ext cx="425637" cy="12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3"/>
            <a:endCxn id="33" idx="7"/>
          </p:cNvCxnSpPr>
          <p:nvPr/>
        </p:nvCxnSpPr>
        <p:spPr>
          <a:xfrm flipH="1">
            <a:off x="5594163" y="1250763"/>
            <a:ext cx="165474" cy="470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5"/>
            <a:endCxn id="31" idx="1"/>
          </p:cNvCxnSpPr>
          <p:nvPr/>
        </p:nvCxnSpPr>
        <p:spPr>
          <a:xfrm>
            <a:off x="5594163" y="1936563"/>
            <a:ext cx="317874" cy="241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7"/>
            <a:endCxn id="30" idx="3"/>
          </p:cNvCxnSpPr>
          <p:nvPr/>
        </p:nvCxnSpPr>
        <p:spPr>
          <a:xfrm flipV="1">
            <a:off x="6127563" y="1860363"/>
            <a:ext cx="165474" cy="317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0" idx="7"/>
            <a:endCxn id="35" idx="3"/>
          </p:cNvCxnSpPr>
          <p:nvPr/>
        </p:nvCxnSpPr>
        <p:spPr>
          <a:xfrm flipV="1">
            <a:off x="6508563" y="1250763"/>
            <a:ext cx="394074" cy="3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0" idx="5"/>
            <a:endCxn id="34" idx="0"/>
          </p:cNvCxnSpPr>
          <p:nvPr/>
        </p:nvCxnSpPr>
        <p:spPr>
          <a:xfrm>
            <a:off x="6508563" y="1860363"/>
            <a:ext cx="197037" cy="425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4"/>
            <a:endCxn id="34" idx="7"/>
          </p:cNvCxnSpPr>
          <p:nvPr/>
        </p:nvCxnSpPr>
        <p:spPr>
          <a:xfrm flipH="1">
            <a:off x="6813363" y="1295400"/>
            <a:ext cx="197037" cy="1035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352800" y="1447800"/>
            <a:ext cx="762000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/>
          <p:cNvCxnSpPr>
            <a:stCxn id="29" idx="6"/>
            <a:endCxn id="35" idx="2"/>
          </p:cNvCxnSpPr>
          <p:nvPr/>
        </p:nvCxnSpPr>
        <p:spPr>
          <a:xfrm>
            <a:off x="6019800" y="1143000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itle 62"/>
          <p:cNvSpPr>
            <a:spLocks noGrp="1"/>
          </p:cNvSpPr>
          <p:nvPr>
            <p:ph type="title" idx="4294967295"/>
          </p:nvPr>
        </p:nvSpPr>
        <p:spPr>
          <a:xfrm>
            <a:off x="-152400" y="-304800"/>
            <a:ext cx="8229600" cy="1143000"/>
          </a:xfrm>
        </p:spPr>
        <p:txBody>
          <a:bodyPr/>
          <a:lstStyle/>
          <a:p>
            <a:pPr algn="ctr"/>
            <a:r>
              <a:rPr lang="en-US" sz="2000" dirty="0"/>
              <a:t>Distinguishing Between Homophily &amp; Social Influence: The Case of Dynamic Attributes</a:t>
            </a:r>
          </a:p>
        </p:txBody>
      </p:sp>
      <p:sp>
        <p:nvSpPr>
          <p:cNvPr id="75" name="Flowchart: Magnetic Disk 74"/>
          <p:cNvSpPr/>
          <p:nvPr/>
        </p:nvSpPr>
        <p:spPr>
          <a:xfrm>
            <a:off x="2286000" y="3657600"/>
            <a:ext cx="7620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lowchart: Magnetic Disk 78"/>
          <p:cNvSpPr/>
          <p:nvPr/>
        </p:nvSpPr>
        <p:spPr>
          <a:xfrm>
            <a:off x="5867400" y="3581400"/>
            <a:ext cx="9144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52400" y="2844225"/>
            <a:ext cx="6441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Time: </a:t>
            </a:r>
            <a:r>
              <a:rPr lang="en-US" sz="3200" i="1" dirty="0"/>
              <a:t>t                                       t+</a:t>
            </a:r>
            <a:r>
              <a:rPr lang="en-US" sz="3200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286000" y="4696361"/>
            <a:ext cx="23054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Attribute (e.g., </a:t>
            </a:r>
          </a:p>
          <a:p>
            <a:r>
              <a:rPr lang="en-US" sz="2000" dirty="0"/>
              <a:t>subscription </a:t>
            </a:r>
          </a:p>
          <a:p>
            <a:r>
              <a:rPr lang="en-US" sz="2000" dirty="0"/>
              <a:t>to a music service </a:t>
            </a:r>
          </a:p>
          <a:p>
            <a:r>
              <a:rPr lang="en-US" sz="2000" dirty="0"/>
              <a:t>at time </a:t>
            </a:r>
            <a:r>
              <a:rPr lang="en-US" sz="2000" i="1" dirty="0"/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777484" y="4702314"/>
            <a:ext cx="1385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Attribute </a:t>
            </a:r>
          </a:p>
          <a:p>
            <a:r>
              <a:rPr lang="en-US" sz="2000" dirty="0"/>
              <a:t>at time t+1</a:t>
            </a:r>
          </a:p>
        </p:txBody>
      </p: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76200" y="3779520"/>
          <a:ext cx="2057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/>
        </p:nvGraphicFramePr>
        <p:xfrm>
          <a:off x="4648200" y="3855720"/>
          <a:ext cx="990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8" name="Straight Connector 107"/>
          <p:cNvCxnSpPr>
            <a:stCxn id="31" idx="6"/>
            <a:endCxn id="34" idx="2"/>
          </p:cNvCxnSpPr>
          <p:nvPr/>
        </p:nvCxnSpPr>
        <p:spPr>
          <a:xfrm>
            <a:off x="6172200" y="2286000"/>
            <a:ext cx="3810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47187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4" grpId="0" animBg="1"/>
      <p:bldP spid="75" grpId="0" animBg="1"/>
      <p:bldP spid="79" grpId="0" animBg="1"/>
      <p:bldP spid="102" grpId="0"/>
      <p:bldP spid="103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39374</TotalTime>
  <Words>970</Words>
  <Application>Microsoft Office PowerPoint</Application>
  <PresentationFormat>On-screen Show (4:3)</PresentationFormat>
  <Paragraphs>223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Wingdings</vt:lpstr>
      <vt:lpstr>Network</vt:lpstr>
      <vt:lpstr>Social Media Analytics Homophily vs. Social Influence   MSBA, S2022, Feb 21</vt:lpstr>
      <vt:lpstr>Homophily (Similarity)</vt:lpstr>
      <vt:lpstr>Distinguishing Between Social Influence and Homophily</vt:lpstr>
      <vt:lpstr>Detecting Homophily for Static Attributes</vt:lpstr>
      <vt:lpstr>A Little Theoretical Detour</vt:lpstr>
      <vt:lpstr>Dynamic Attributes: How Can We Distinguish Between Homophily &amp; Influence?</vt:lpstr>
      <vt:lpstr>Test for Homophily</vt:lpstr>
      <vt:lpstr>Detecting Social Influence</vt:lpstr>
      <vt:lpstr>Distinguishing Between Homophily &amp; Social Influence: The Case of Dynamic Attributes</vt:lpstr>
      <vt:lpstr>Evidence of Homophily Versus Social Influence</vt:lpstr>
      <vt:lpstr>Testing Significance Levels</vt:lpstr>
      <vt:lpstr>Chi-Square (for Contingency Tables) </vt:lpstr>
      <vt:lpstr>Significance Tests</vt:lpstr>
      <vt:lpstr>PowerPoint Presentation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Anitesh Barfua</cp:lastModifiedBy>
  <cp:revision>560</cp:revision>
  <cp:lastPrinted>2019-11-04T16:06:49Z</cp:lastPrinted>
  <dcterms:created xsi:type="dcterms:W3CDTF">2000-10-19T17:22:27Z</dcterms:created>
  <dcterms:modified xsi:type="dcterms:W3CDTF">2022-02-21T17:39:26Z</dcterms:modified>
</cp:coreProperties>
</file>