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notesMasterIdLst>
    <p:notesMasterId r:id="rId20"/>
  </p:notesMasterIdLst>
  <p:handoutMasterIdLst>
    <p:handoutMasterId r:id="rId21"/>
  </p:handoutMasterIdLst>
  <p:sldIdLst>
    <p:sldId id="897" r:id="rId2"/>
    <p:sldId id="986" r:id="rId3"/>
    <p:sldId id="987" r:id="rId4"/>
    <p:sldId id="988" r:id="rId5"/>
    <p:sldId id="989" r:id="rId6"/>
    <p:sldId id="990" r:id="rId7"/>
    <p:sldId id="991" r:id="rId8"/>
    <p:sldId id="992" r:id="rId9"/>
    <p:sldId id="993" r:id="rId10"/>
    <p:sldId id="1143" r:id="rId11"/>
    <p:sldId id="1144" r:id="rId12"/>
    <p:sldId id="1145" r:id="rId13"/>
    <p:sldId id="1146" r:id="rId14"/>
    <p:sldId id="1140" r:id="rId15"/>
    <p:sldId id="1141" r:id="rId16"/>
    <p:sldId id="1142" r:id="rId17"/>
    <p:sldId id="1134" r:id="rId18"/>
    <p:sldId id="1125" r:id="rId19"/>
  </p:sldIdLst>
  <p:sldSz cx="9144000" cy="6858000" type="screen4x3"/>
  <p:notesSz cx="69977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  <a:srgbClr val="FF0000"/>
    <a:srgbClr val="002060"/>
    <a:srgbClr val="0070C0"/>
    <a:srgbClr val="CCCC00"/>
    <a:srgbClr val="0066CC"/>
    <a:srgbClr val="FFFFFF"/>
    <a:srgbClr val="FF9999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4578" autoAdjust="0"/>
    <p:restoredTop sz="86420" autoAdjust="0"/>
  </p:normalViewPr>
  <p:slideViewPr>
    <p:cSldViewPr>
      <p:cViewPr varScale="1">
        <p:scale>
          <a:sx n="159" d="100"/>
          <a:sy n="159" d="100"/>
        </p:scale>
        <p:origin x="2844" y="1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58" y="1543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337" cy="464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rgbClr val="00009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364" y="0"/>
            <a:ext cx="3032337" cy="464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00009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9200"/>
            <a:ext cx="3032337" cy="464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rgbClr val="00009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364" y="8819200"/>
            <a:ext cx="3032337" cy="464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000099"/>
                </a:solidFill>
              </a:defRPr>
            </a:lvl1pPr>
          </a:lstStyle>
          <a:p>
            <a:fld id="{8F640535-6E4A-473E-99AE-93996BBAEAA6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6691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337" cy="464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rgbClr val="00009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5364" y="0"/>
            <a:ext cx="3032337" cy="464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00009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5325"/>
            <a:ext cx="4641850" cy="34813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1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027" y="4410393"/>
            <a:ext cx="5131647" cy="4177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9200"/>
            <a:ext cx="3032337" cy="464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rgbClr val="00009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364" y="8819200"/>
            <a:ext cx="3032337" cy="464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000099"/>
                </a:solidFill>
              </a:defRPr>
            </a:lvl1pPr>
          </a:lstStyle>
          <a:p>
            <a:fld id="{8C4F6117-02DF-4CEA-A392-E20EABBE3022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9243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 dirty="0"/>
          </a:p>
        </p:txBody>
      </p:sp>
      <p:sp>
        <p:nvSpPr>
          <p:cNvPr id="83" name="Shape 8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defRPr sz="120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endParaRPr sz="1200" dirty="0">
              <a:solidFill>
                <a:srgbClr val="514A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5935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4070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35DAF7AB-5DCA-4C6F-B2B5-813F0F45183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2670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35DAF7AB-5DCA-4C6F-B2B5-813F0F45183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6355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35DAF7AB-5DCA-4C6F-B2B5-813F0F45183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940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8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45977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45978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459781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459782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459783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7739EA57-FE6A-4E14-B8E1-5051AECB1DAE}" type="slidenum">
              <a:rPr lang="en-US" altLang="en-US"/>
              <a:pPr/>
              <a:t>‹#›</a:t>
            </a:fld>
            <a:endParaRPr lang="en-US" altLang="en-US" dirty="0"/>
          </a:p>
        </p:txBody>
      </p:sp>
      <p:grpSp>
        <p:nvGrpSpPr>
          <p:cNvPr id="459784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459785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86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87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88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89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0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1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2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3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4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5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6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7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8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9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0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1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2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3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4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5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6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7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8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9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10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11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12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13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14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15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459816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770330-D1F6-4B48-8D1D-300B7E5C4A8F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953E92-0A42-40C1-813A-46EBB1882D92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719263"/>
            <a:ext cx="8229600" cy="441166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FDA83D99-D72D-4853-8189-73D6A17EF5A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7CCC9D-7B99-4DAA-9FA2-FB1B7387398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008FE9-D741-4F28-8B8E-4CB4826D8764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6DB2CD-A47E-40B1-82FC-EEEAC9D3993F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096C75-8EE4-4507-8867-1603F58FE4C1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1FF0A6-0560-475D-B263-FA7A0FFB851E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878F40-1A8B-417B-BF52-38888B3F841E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A7A400-2207-4A18-B07D-E6870E5380DE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5F4F60-1BAB-4B66-BEEF-40C948A85E74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45875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45875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5875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endParaRPr lang="en-US" altLang="en-US" dirty="0"/>
          </a:p>
        </p:txBody>
      </p:sp>
      <p:sp>
        <p:nvSpPr>
          <p:cNvPr id="45875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endParaRPr lang="en-US" altLang="en-US" dirty="0"/>
          </a:p>
        </p:txBody>
      </p:sp>
      <p:sp>
        <p:nvSpPr>
          <p:cNvPr id="45875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452CDFEB-5974-451B-A2DE-23769C6C5C23}" type="slidenum">
              <a:rPr lang="en-US" altLang="en-US"/>
              <a:pPr/>
              <a:t>‹#›</a:t>
            </a:fld>
            <a:endParaRPr lang="en-US" altLang="en-US" dirty="0"/>
          </a:p>
        </p:txBody>
      </p:sp>
      <p:grpSp>
        <p:nvGrpSpPr>
          <p:cNvPr id="458760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458761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2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3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4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5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6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7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8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9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0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1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2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3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4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5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6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7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8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9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0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1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2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3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4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5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6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7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8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9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90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91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</p:sldLayoutIdLst>
  <p:transition>
    <p:pull dir="lu"/>
  </p:transition>
  <p:txStyles>
    <p:titleStyle>
      <a:lvl1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600">
          <a:solidFill>
            <a:schemeClr val="tx1"/>
          </a:solidFill>
          <a:latin typeface="+mn-lt"/>
        </a:defRPr>
      </a:lvl2pPr>
      <a:lvl3pPr marL="987425" indent="-293688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>
          <a:solidFill>
            <a:schemeClr val="tx1"/>
          </a:solidFill>
          <a:latin typeface="+mn-lt"/>
        </a:defRPr>
      </a:lvl3pPr>
      <a:lvl4pPr marL="1281113" indent="-2921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gif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e2e.ti.com/support/data_converters/precision_data_converters/f/73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-87313" y="295275"/>
            <a:ext cx="7097713" cy="2295525"/>
          </a:xfrm>
        </p:spPr>
        <p:txBody>
          <a:bodyPr/>
          <a:lstStyle/>
          <a:p>
            <a:pPr algn="ctr"/>
            <a:r>
              <a:rPr lang="en-US" sz="3200" dirty="0"/>
              <a:t>Social Media Analytics</a:t>
            </a:r>
            <a:br>
              <a:rPr lang="en-US" sz="3200" dirty="0"/>
            </a:br>
            <a:r>
              <a:rPr lang="en-US" sz="1800" dirty="0"/>
              <a:t>Product Preference Networks</a:t>
            </a: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r>
              <a:rPr lang="en-US" sz="1600" dirty="0"/>
              <a:t>MSBA, 7</a:t>
            </a:r>
            <a:r>
              <a:rPr lang="en-US" sz="1600" baseline="30000" dirty="0"/>
              <a:t>th</a:t>
            </a:r>
            <a:r>
              <a:rPr lang="en-US" sz="1600" dirty="0"/>
              <a:t> Feb, 2022</a:t>
            </a:r>
          </a:p>
        </p:txBody>
      </p:sp>
      <p:pic>
        <p:nvPicPr>
          <p:cNvPr id="6" name="Picture 8" descr="https://encrypted-tbn2.gstatic.com/images?q=tbn:ANd9GcRfe4U2sgVQYnnak_15zWjY7JvTJJsVIXCglztbsasXEAgdJca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77200" y="609600"/>
            <a:ext cx="1066800" cy="1066800"/>
          </a:xfrm>
          <a:prstGeom prst="rect">
            <a:avLst/>
          </a:prstGeom>
          <a:noFill/>
        </p:spPr>
      </p:pic>
      <p:pic>
        <p:nvPicPr>
          <p:cNvPr id="7" name="Picture 18" descr="https://encrypted-tbn0.gstatic.com/images?q=tbn:ANd9GcTu6avYR-JReutw8Aq5Zi2B0euNYC8Nu-oVWVqfJPmKJxcAfGmcN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75748" y="1447800"/>
            <a:ext cx="1168252" cy="685800"/>
          </a:xfrm>
          <a:prstGeom prst="rect">
            <a:avLst/>
          </a:prstGeom>
          <a:noFill/>
        </p:spPr>
      </p:pic>
      <p:pic>
        <p:nvPicPr>
          <p:cNvPr id="8" name="Picture 7" descr="https://encrypted-tbn1.gstatic.com/images?q=tbn:ANd9GcTUNDkC75Te46cBoeuxApxyvVTrpNXSEygdK4-PkbsUqeTfxqWw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39000" y="381000"/>
            <a:ext cx="914400" cy="914400"/>
          </a:xfrm>
          <a:prstGeom prst="rect">
            <a:avLst/>
          </a:prstGeom>
          <a:noFill/>
        </p:spPr>
      </p:pic>
      <p:pic>
        <p:nvPicPr>
          <p:cNvPr id="23554" name="Picture 2" descr="http://www.aboutleitrim.ie/wp-content/uploads/foursquare.g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920584" y="1363662"/>
            <a:ext cx="1154048" cy="1227138"/>
          </a:xfrm>
          <a:prstGeom prst="rect">
            <a:avLst/>
          </a:prstGeom>
          <a:noFill/>
        </p:spPr>
      </p:pic>
      <p:pic>
        <p:nvPicPr>
          <p:cNvPr id="2050" name="Picture 2" descr="http://media2.giga.de/2013/11/snapchat1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1422" y="1295400"/>
            <a:ext cx="1212995" cy="681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kurtkomaromi.com/.a/6a00d8341c764653ef016303e8de29970d-800wi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1338" y="2141537"/>
            <a:ext cx="830262" cy="830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cdn1.blackberryempire.com/wp-content/uploads/2013/09/Whatsapp-Icon-Logo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078104" y="0"/>
            <a:ext cx="83196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://dc942d419843af05523b-ff74ae13537a01be6cfec5927837dcfe.r14.cf1.rackcdn.com/wp-content/uploads/Kik-Messenger-Logo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626" y="2057400"/>
            <a:ext cx="917574" cy="917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304800" y="3200400"/>
            <a:ext cx="7924800" cy="1752600"/>
          </a:xfrm>
        </p:spPr>
        <p:txBody>
          <a:bodyPr>
            <a:noAutofit/>
          </a:bodyPr>
          <a:lstStyle/>
          <a:p>
            <a:pPr algn="l"/>
            <a:r>
              <a:rPr lang="en-US" sz="1800" dirty="0"/>
              <a:t>Dr. Anitesh Barua</a:t>
            </a:r>
          </a:p>
          <a:p>
            <a:pPr algn="l"/>
            <a:r>
              <a:rPr lang="en-US" sz="1400" dirty="0"/>
              <a:t>David Bruton Jr. Centennial Chair Professor of Business</a:t>
            </a:r>
          </a:p>
          <a:p>
            <a:pPr algn="l"/>
            <a:r>
              <a:rPr lang="en-US" sz="1400" dirty="0"/>
              <a:t>Distinguished Fellow, INFORMS Information Systems Society</a:t>
            </a:r>
          </a:p>
          <a:p>
            <a:pPr algn="l"/>
            <a:r>
              <a:rPr lang="en-US" sz="1400" dirty="0"/>
              <a:t>University of Texas Distinguished Teaching Professor</a:t>
            </a:r>
          </a:p>
          <a:p>
            <a:pPr algn="l"/>
            <a:r>
              <a:rPr lang="en-US" sz="1400" dirty="0"/>
              <a:t>Associate Director, Center for Research in e-Commerce</a:t>
            </a:r>
          </a:p>
          <a:p>
            <a:pPr algn="l"/>
            <a:r>
              <a:rPr lang="en-US" sz="1400" dirty="0"/>
              <a:t>McCombs School of Business, University of Texas at Austin</a:t>
            </a:r>
          </a:p>
          <a:p>
            <a:pPr algn="l"/>
            <a:r>
              <a:rPr lang="en-US" sz="1800" b="1" dirty="0"/>
              <a:t>Email: aniteshb@gmail.com </a:t>
            </a:r>
            <a:endParaRPr lang="en-US" sz="1600" b="1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609600"/>
            <a:ext cx="838200" cy="838200"/>
          </a:xfrm>
          <a:prstGeom prst="rect">
            <a:avLst/>
          </a:prstGeom>
        </p:spPr>
      </p:pic>
      <p:pic>
        <p:nvPicPr>
          <p:cNvPr id="1026" name="Picture 2" descr="Image result for IMDB Logo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4825" y="2514600"/>
            <a:ext cx="1450975" cy="1088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8131089"/>
      </p:ext>
    </p:extLst>
  </p:cSld>
  <p:clrMapOvr>
    <a:masterClrMapping/>
  </p:clrMapOvr>
  <p:transition>
    <p:pull dir="l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Predicting Business Outcomes From User Generated 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latin typeface="Calibri" panose="020F0502020204030204" pitchFamily="34" charset="0"/>
              </a:rPr>
              <a:t>Can UGC (e.g., product reviews) predict business outcomes such as sales and market share?</a:t>
            </a:r>
          </a:p>
          <a:p>
            <a:r>
              <a:rPr lang="en-US" sz="2000" dirty="0">
                <a:latin typeface="Calibri" panose="020F0502020204030204" pitchFamily="34" charset="0"/>
              </a:rPr>
              <a:t>Often users mention competing products in reviews</a:t>
            </a:r>
          </a:p>
          <a:p>
            <a:r>
              <a:rPr lang="en-US" sz="2000" dirty="0">
                <a:latin typeface="Calibri" panose="020F0502020204030204" pitchFamily="34" charset="0"/>
              </a:rPr>
              <a:t>Can we extract preference information?</a:t>
            </a:r>
          </a:p>
          <a:p>
            <a:r>
              <a:rPr lang="en-US" sz="2000" dirty="0">
                <a:latin typeface="Calibri" panose="020F0502020204030204" pitchFamily="34" charset="0"/>
              </a:rPr>
              <a:t>Can we draw product preference networks from this information?</a:t>
            </a:r>
          </a:p>
          <a:p>
            <a:r>
              <a:rPr lang="en-US" sz="2000" dirty="0">
                <a:latin typeface="Calibri" panose="020F0502020204030204" pitchFamily="34" charset="0"/>
              </a:rPr>
              <a:t>Can such networks help predict business outcomes?</a:t>
            </a:r>
          </a:p>
          <a:p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2256487" y="6172200"/>
            <a:ext cx="3839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Slides based on Zhang et al. (2013)</a:t>
            </a:r>
          </a:p>
        </p:txBody>
      </p:sp>
    </p:spTree>
    <p:extLst>
      <p:ext uri="{BB962C8B-B14F-4D97-AF65-F5344CB8AC3E}">
        <p14:creationId xmlns:p14="http://schemas.microsoft.com/office/powerpoint/2010/main" val="2588081358"/>
      </p:ext>
    </p:extLst>
  </p:cSld>
  <p:clrMapOvr>
    <a:masterClrMapping/>
  </p:clrMapOvr>
  <p:transition>
    <p:pull dir="l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7543800" cy="1295400"/>
          </a:xfrm>
        </p:spPr>
        <p:txBody>
          <a:bodyPr/>
          <a:lstStyle/>
          <a:p>
            <a:r>
              <a:rPr lang="en-US" sz="3600" dirty="0"/>
              <a:t>From Product Comparisons to Preference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84338"/>
            <a:ext cx="8382000" cy="4411662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“The B&amp;W P7 are high on my favorite list after the H8 by B&amp;O. I also like the new P5 because their sound is almost as good as the P7.” </a:t>
            </a:r>
          </a:p>
          <a:p>
            <a:r>
              <a:rPr lang="en-US" sz="2000" dirty="0">
                <a:latin typeface="Calibri" panose="020F0502020204030204" pitchFamily="34" charset="0"/>
              </a:rPr>
              <a:t>“I just love the luxury, style and performance of the Audi A6; the Lexus GS300 is a nice reliable car and a very good value, but lacks the coolness factor.”  </a:t>
            </a:r>
          </a:p>
        </p:txBody>
      </p:sp>
      <p:sp>
        <p:nvSpPr>
          <p:cNvPr id="4" name="Oval 3"/>
          <p:cNvSpPr/>
          <p:nvPr/>
        </p:nvSpPr>
        <p:spPr>
          <a:xfrm>
            <a:off x="1981200" y="37338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791200" y="39624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Arrow Connector 6"/>
          <p:cNvCxnSpPr>
            <a:stCxn id="5" idx="2"/>
            <a:endCxn id="4" idx="6"/>
          </p:cNvCxnSpPr>
          <p:nvPr/>
        </p:nvCxnSpPr>
        <p:spPr>
          <a:xfrm flipH="1" flipV="1">
            <a:off x="2590800" y="4038600"/>
            <a:ext cx="3200400" cy="228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828800" y="4462046"/>
            <a:ext cx="8898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Audi A6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649580" y="4583668"/>
            <a:ext cx="14269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Lexus GS300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14600" y="3395246"/>
            <a:ext cx="17251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Sentiment score </a:t>
            </a:r>
          </a:p>
          <a:p>
            <a:r>
              <a:rPr lang="en-US" sz="1600" dirty="0"/>
              <a:t>= +4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410200" y="3886200"/>
            <a:ext cx="4187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+2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76600" y="3733800"/>
            <a:ext cx="17005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Weight = 4-2 = 2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457200" y="5113338"/>
            <a:ext cx="8229600" cy="441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+mn-lt"/>
              </a:defRPr>
            </a:lvl2pPr>
            <a:lvl3pPr marL="987425" indent="-29368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281113" indent="-2921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000" kern="0" dirty="0">
                <a:latin typeface="Calibri" panose="020F0502020204030204" pitchFamily="34" charset="0"/>
              </a:rPr>
              <a:t>“I need a super reliable car with the great creature comforts, and while the A6 is a wonderful car, it’s quite expensive; the Lexus GS300 isn’t exactly the lap of luxury, but really fits the bill for me in every way.” </a:t>
            </a:r>
          </a:p>
        </p:txBody>
      </p:sp>
      <p:cxnSp>
        <p:nvCxnSpPr>
          <p:cNvPr id="15" name="Straight Arrow Connector 14"/>
          <p:cNvCxnSpPr>
            <a:stCxn id="4" idx="5"/>
            <a:endCxn id="5" idx="3"/>
          </p:cNvCxnSpPr>
          <p:nvPr/>
        </p:nvCxnSpPr>
        <p:spPr>
          <a:xfrm>
            <a:off x="2501526" y="4254126"/>
            <a:ext cx="3378948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438400" y="4267200"/>
            <a:ext cx="4187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+3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267442" y="4431268"/>
            <a:ext cx="4187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+4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657600" y="4355068"/>
            <a:ext cx="8306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4-3 = 1</a:t>
            </a:r>
          </a:p>
        </p:txBody>
      </p:sp>
    </p:spTree>
    <p:extLst>
      <p:ext uri="{BB962C8B-B14F-4D97-AF65-F5344CB8AC3E}">
        <p14:creationId xmlns:p14="http://schemas.microsoft.com/office/powerpoint/2010/main" val="2578209171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8" grpId="0"/>
      <p:bldP spid="9" grpId="0"/>
      <p:bldP spid="10" grpId="0"/>
      <p:bldP spid="11" grpId="0"/>
      <p:bldP spid="12" grpId="0"/>
      <p:bldP spid="13" grpId="0"/>
      <p:bldP spid="16" grpId="0"/>
      <p:bldP spid="17" grpId="0"/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7543800" cy="1295400"/>
          </a:xfrm>
        </p:spPr>
        <p:txBody>
          <a:bodyPr/>
          <a:lstStyle/>
          <a:p>
            <a:r>
              <a:rPr lang="en-US" dirty="0"/>
              <a:t>The Main 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411662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</a:rPr>
              <a:t>Product preference networks</a:t>
            </a:r>
          </a:p>
          <a:p>
            <a:r>
              <a:rPr lang="en-US" sz="2000" dirty="0">
                <a:latin typeface="Calibri" panose="020F0502020204030204" pitchFamily="34" charset="0"/>
              </a:rPr>
              <a:t>Arrows indicate implicit preferences</a:t>
            </a:r>
          </a:p>
          <a:p>
            <a:r>
              <a:rPr lang="en-US" sz="2000" dirty="0">
                <a:latin typeface="Calibri" panose="020F0502020204030204" pitchFamily="34" charset="0"/>
              </a:rPr>
              <a:t>Relative desirability of a node</a:t>
            </a:r>
          </a:p>
          <a:p>
            <a:r>
              <a:rPr lang="en-US" sz="2000" dirty="0">
                <a:latin typeface="Calibri" panose="020F0502020204030204" pitchFamily="34" charset="0"/>
              </a:rPr>
              <a:t>A product review </a:t>
            </a:r>
          </a:p>
          <a:p>
            <a:pPr lvl="1"/>
            <a:r>
              <a:rPr lang="en-US" sz="1400" dirty="0">
                <a:latin typeface="Calibri" panose="020F0502020204030204" pitchFamily="34" charset="0"/>
              </a:rPr>
              <a:t>Must mention two or more products</a:t>
            </a:r>
          </a:p>
          <a:p>
            <a:pPr lvl="1"/>
            <a:r>
              <a:rPr lang="en-US" sz="1600" dirty="0">
                <a:latin typeface="Calibri" panose="020F0502020204030204" pitchFamily="34" charset="0"/>
              </a:rPr>
              <a:t>Has two sentiment scores (</a:t>
            </a:r>
            <a:r>
              <a:rPr lang="en-US" sz="1600" i="1" dirty="0">
                <a:latin typeface="Calibri" panose="020F0502020204030204" pitchFamily="34" charset="0"/>
              </a:rPr>
              <a:t>s</a:t>
            </a:r>
            <a:r>
              <a:rPr lang="en-US" sz="1600" baseline="-25000" dirty="0">
                <a:latin typeface="Calibri" panose="020F0502020204030204" pitchFamily="34" charset="0"/>
              </a:rPr>
              <a:t>1</a:t>
            </a:r>
            <a:r>
              <a:rPr lang="en-US" sz="1600" dirty="0">
                <a:latin typeface="Calibri" panose="020F0502020204030204" pitchFamily="34" charset="0"/>
              </a:rPr>
              <a:t> and </a:t>
            </a:r>
            <a:r>
              <a:rPr lang="en-US" sz="1600" i="1" dirty="0">
                <a:latin typeface="Calibri" panose="020F0502020204030204" pitchFamily="34" charset="0"/>
              </a:rPr>
              <a:t>s</a:t>
            </a:r>
            <a:r>
              <a:rPr lang="en-US" sz="1600" baseline="-25000" dirty="0">
                <a:latin typeface="Calibri" panose="020F0502020204030204" pitchFamily="34" charset="0"/>
              </a:rPr>
              <a:t>2</a:t>
            </a:r>
            <a:r>
              <a:rPr lang="en-US" sz="1600" dirty="0">
                <a:latin typeface="Calibri" panose="020F0502020204030204" pitchFamily="34" charset="0"/>
              </a:rPr>
              <a:t>) for two products 1 and 2 respectively. </a:t>
            </a:r>
          </a:p>
          <a:p>
            <a:pPr lvl="1"/>
            <a:r>
              <a:rPr lang="en-US" sz="1600" dirty="0">
                <a:latin typeface="Calibri" panose="020F0502020204030204" pitchFamily="34" charset="0"/>
              </a:rPr>
              <a:t>Arrow between the two product, tip ends on the product with higher sentiment score</a:t>
            </a:r>
          </a:p>
          <a:p>
            <a:pPr lvl="1"/>
            <a:r>
              <a:rPr lang="en-US" sz="1600" dirty="0">
                <a:latin typeface="Calibri" panose="020F0502020204030204" pitchFamily="34" charset="0"/>
              </a:rPr>
              <a:t>Difference in sentiment scores becomes the weight of the arrow</a:t>
            </a:r>
          </a:p>
          <a:p>
            <a:r>
              <a:rPr lang="en-US" sz="2000" dirty="0">
                <a:latin typeface="Calibri" panose="020F0502020204030204" pitchFamily="34" charset="0"/>
              </a:rPr>
              <a:t>How to put a score on each node which represents its desirability</a:t>
            </a:r>
          </a:p>
        </p:txBody>
      </p:sp>
    </p:spTree>
    <p:extLst>
      <p:ext uri="{BB962C8B-B14F-4D97-AF65-F5344CB8AC3E}">
        <p14:creationId xmlns:p14="http://schemas.microsoft.com/office/powerpoint/2010/main" val="1260940096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What Metric Can Capture the Relative Importance of a Product?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latin typeface="Calibri" panose="020F0502020204030204" pitchFamily="34" charset="0"/>
              </a:rPr>
              <a:t>Create a network of product preferences</a:t>
            </a:r>
          </a:p>
          <a:p>
            <a:r>
              <a:rPr lang="en-US" sz="2000" dirty="0">
                <a:latin typeface="Calibri" panose="020F0502020204030204" pitchFamily="34" charset="0"/>
              </a:rPr>
              <a:t>PageRank is one possibility</a:t>
            </a:r>
          </a:p>
          <a:p>
            <a:r>
              <a:rPr lang="en-US" sz="2000" dirty="0">
                <a:latin typeface="Calibri" panose="020F0502020204030204" pitchFamily="34" charset="0"/>
              </a:rPr>
              <a:t>Developed by Larry Page, Serge Brin &amp; Rajiv Motwani at Stanford </a:t>
            </a:r>
          </a:p>
          <a:p>
            <a:r>
              <a:rPr lang="en-US" sz="2000" dirty="0">
                <a:latin typeface="Calibri" panose="020F0502020204030204" pitchFamily="34" charset="0"/>
              </a:rPr>
              <a:t>A variation of the good old eigenvector algebra</a:t>
            </a:r>
          </a:p>
          <a:p>
            <a:r>
              <a:rPr lang="en-US" sz="2000" dirty="0">
                <a:latin typeface="Calibri" panose="020F0502020204030204" pitchFamily="34" charset="0"/>
              </a:rPr>
              <a:t>Based on how many web pages refer to a particular web page. </a:t>
            </a:r>
          </a:p>
        </p:txBody>
      </p:sp>
    </p:spTree>
    <p:extLst>
      <p:ext uri="{BB962C8B-B14F-4D97-AF65-F5344CB8AC3E}">
        <p14:creationId xmlns:p14="http://schemas.microsoft.com/office/powerpoint/2010/main" val="1145579597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4400" y="-533400"/>
            <a:ext cx="7543800" cy="1295400"/>
          </a:xfrm>
        </p:spPr>
        <p:txBody>
          <a:bodyPr/>
          <a:lstStyle/>
          <a:p>
            <a:r>
              <a:rPr lang="en-US" dirty="0"/>
              <a:t>Problems Galore …</a:t>
            </a:r>
          </a:p>
        </p:txBody>
      </p:sp>
      <p:sp>
        <p:nvSpPr>
          <p:cNvPr id="5" name="Rectangle 4"/>
          <p:cNvSpPr/>
          <p:nvPr/>
        </p:nvSpPr>
        <p:spPr>
          <a:xfrm>
            <a:off x="762000" y="1143000"/>
            <a:ext cx="2667000" cy="16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Web page x</a:t>
            </a:r>
            <a:r>
              <a:rPr lang="en-US" baseline="-25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  <a:p>
            <a:pPr algn="ctr"/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Links to: </a:t>
            </a:r>
            <a:endParaRPr lang="en-US" u="sng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Page x</a:t>
            </a:r>
            <a:r>
              <a:rPr lang="en-US" baseline="-25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  <a:p>
            <a:pPr algn="ctr"/>
            <a:endParaRPr lang="en-US" u="sng" dirty="0">
              <a:solidFill>
                <a:schemeClr val="tx1"/>
              </a:solidFill>
            </a:endParaRPr>
          </a:p>
          <a:p>
            <a:pPr algn="ctr"/>
            <a:endParaRPr lang="en-US" u="sng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2000" y="3200400"/>
            <a:ext cx="2667000" cy="1524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Web page x</a:t>
            </a:r>
            <a:r>
              <a:rPr lang="en-US" baseline="-25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  <a:p>
            <a:pPr algn="ctr"/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Links to: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Page x</a:t>
            </a:r>
            <a:r>
              <a:rPr lang="en-US" baseline="-25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  <a:p>
            <a:pPr algn="ctr"/>
            <a:endParaRPr lang="en-US" u="sng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495800" y="1143000"/>
            <a:ext cx="2971800" cy="1600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Web page x</a:t>
            </a:r>
            <a:r>
              <a:rPr lang="en-US" baseline="-25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  <a:p>
            <a:pPr algn="ctr"/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Links to: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None</a:t>
            </a:r>
            <a:endParaRPr lang="en-US" u="sng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4800" y="5100935"/>
            <a:ext cx="61736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What does the transition matrix look like?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What will be the PageRank scores? Will there be a problem?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3CA952-1CF9-47FC-BA45-E1576F4464F3}"/>
              </a:ext>
            </a:extLst>
          </p:cNvPr>
          <p:cNvSpPr txBox="1"/>
          <p:nvPr/>
        </p:nvSpPr>
        <p:spPr>
          <a:xfrm>
            <a:off x="685800" y="6553200"/>
            <a:ext cx="69038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Source: http://pi.math.cornell.edu/~mec/Winter2009/RalucaRemus/Lecture3/lecture3.html</a:t>
            </a:r>
          </a:p>
        </p:txBody>
      </p:sp>
    </p:spTree>
    <p:extLst>
      <p:ext uri="{BB962C8B-B14F-4D97-AF65-F5344CB8AC3E}">
        <p14:creationId xmlns:p14="http://schemas.microsoft.com/office/powerpoint/2010/main" val="575540954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4400" y="-533400"/>
            <a:ext cx="7543800" cy="1295400"/>
          </a:xfrm>
        </p:spPr>
        <p:txBody>
          <a:bodyPr/>
          <a:lstStyle/>
          <a:p>
            <a:r>
              <a:rPr lang="en-US" dirty="0"/>
              <a:t>Problem Cases (Contd.)</a:t>
            </a:r>
          </a:p>
        </p:txBody>
      </p:sp>
      <p:sp>
        <p:nvSpPr>
          <p:cNvPr id="5" name="Rectangle 4"/>
          <p:cNvSpPr/>
          <p:nvPr/>
        </p:nvSpPr>
        <p:spPr>
          <a:xfrm>
            <a:off x="762000" y="1143000"/>
            <a:ext cx="21336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Web page x</a:t>
            </a:r>
            <a:r>
              <a:rPr lang="en-US" baseline="-25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  <a:p>
            <a:pPr algn="ctr"/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Links to Page x</a:t>
            </a:r>
            <a:r>
              <a:rPr lang="en-US" baseline="-25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  <a:p>
            <a:pPr algn="ctr"/>
            <a:endParaRPr lang="en-US" u="sng" dirty="0">
              <a:solidFill>
                <a:schemeClr val="tx1"/>
              </a:solidFill>
            </a:endParaRPr>
          </a:p>
          <a:p>
            <a:pPr algn="ctr"/>
            <a:endParaRPr lang="en-US" u="sng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81400" y="2743200"/>
            <a:ext cx="2209800" cy="1219200"/>
          </a:xfrm>
          <a:prstGeom prst="rect">
            <a:avLst/>
          </a:prstGeom>
          <a:solidFill>
            <a:srgbClr val="99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Web page x</a:t>
            </a:r>
            <a:r>
              <a:rPr lang="en-US" baseline="-25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Links to: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Page x</a:t>
            </a:r>
            <a:r>
              <a:rPr lang="en-US" baseline="-25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&amp; x</a:t>
            </a:r>
            <a:r>
              <a:rPr lang="en-US" baseline="-25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endParaRPr lang="en-US" u="sng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u="sng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2000" y="2743200"/>
            <a:ext cx="2133600" cy="1219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Web page x</a:t>
            </a:r>
            <a:r>
              <a:rPr lang="en-US" baseline="-25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  <a:p>
            <a:pPr algn="ctr"/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Links to Page x</a:t>
            </a:r>
            <a:r>
              <a:rPr lang="en-US" baseline="-25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  <a:p>
            <a:pPr algn="ctr"/>
            <a:endParaRPr lang="en-US" u="sng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429000" y="1143000"/>
            <a:ext cx="2209800" cy="1143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Web page x</a:t>
            </a:r>
            <a:r>
              <a:rPr lang="en-US" baseline="-25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  <a:p>
            <a:pPr algn="ctr"/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Links to: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Pages x</a:t>
            </a:r>
            <a:r>
              <a:rPr lang="en-US" baseline="-25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&amp; x</a:t>
            </a:r>
            <a:r>
              <a:rPr lang="en-US" baseline="-25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endParaRPr lang="en-US" u="sng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9600" y="4648200"/>
            <a:ext cx="748737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What did Brin et al. suggest as a solution?</a:t>
            </a:r>
          </a:p>
          <a:p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6096000" y="1676400"/>
            <a:ext cx="2209800" cy="1219200"/>
          </a:xfrm>
          <a:prstGeom prst="rect">
            <a:avLst/>
          </a:prstGeom>
          <a:solidFill>
            <a:srgbClr val="99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Web page x</a:t>
            </a:r>
            <a:r>
              <a:rPr lang="en-US" baseline="-25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Links to: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Pages x</a:t>
            </a:r>
            <a:r>
              <a:rPr lang="en-US" baseline="-25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&amp; x</a:t>
            </a:r>
            <a:r>
              <a:rPr lang="en-US" baseline="-25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endParaRPr lang="en-US" u="sng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u="sng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07003" y="6324600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R. Remus</a:t>
            </a:r>
          </a:p>
        </p:txBody>
      </p:sp>
    </p:spTree>
    <p:extLst>
      <p:ext uri="{BB962C8B-B14F-4D97-AF65-F5344CB8AC3E}">
        <p14:creationId xmlns:p14="http://schemas.microsoft.com/office/powerpoint/2010/main" val="1644415522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Brin et al.’s Solution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828800"/>
            <a:ext cx="683161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Replace the original transition matrix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by </a:t>
            </a:r>
          </a:p>
          <a:p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(1-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).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+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where 0 &lt;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&lt; 1 (often taken to be a small number, like .05 or .1)</a:t>
            </a:r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" y="3276600"/>
            <a:ext cx="4373725" cy="1905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1000" y="5257800"/>
            <a:ext cx="87009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What is the interpretation of this version of the transition matrix?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How does this help?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07003" y="6324600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R. Remus</a:t>
            </a:r>
          </a:p>
        </p:txBody>
      </p:sp>
    </p:spTree>
    <p:extLst>
      <p:ext uri="{BB962C8B-B14F-4D97-AF65-F5344CB8AC3E}">
        <p14:creationId xmlns:p14="http://schemas.microsoft.com/office/powerpoint/2010/main" val="3831014028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Weighted PageRank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latin typeface="Calibri" panose="020F0502020204030204" pitchFamily="34" charset="0"/>
              </a:rPr>
              <a:t>Not all incoming links are created equal</a:t>
            </a:r>
          </a:p>
          <a:p>
            <a:r>
              <a:rPr lang="en-US" sz="2000" dirty="0">
                <a:latin typeface="Calibri" panose="020F0502020204030204" pitchFamily="34" charset="0"/>
              </a:rPr>
              <a:t>Different ways to create weights on links</a:t>
            </a:r>
          </a:p>
          <a:p>
            <a:r>
              <a:rPr lang="en-US" sz="2000" dirty="0">
                <a:latin typeface="Calibri" panose="020F0502020204030204" pitchFamily="34" charset="0"/>
              </a:rPr>
              <a:t>networkx library in python can calculate weighted PageRank scores</a:t>
            </a:r>
          </a:p>
        </p:txBody>
      </p:sp>
    </p:spTree>
    <p:extLst>
      <p:ext uri="{BB962C8B-B14F-4D97-AF65-F5344CB8AC3E}">
        <p14:creationId xmlns:p14="http://schemas.microsoft.com/office/powerpoint/2010/main" val="398757624"/>
      </p:ext>
    </p:extLst>
  </p:cSld>
  <p:clrMapOvr>
    <a:masterClrMapping/>
  </p:clrMapOvr>
  <p:transition>
    <p:pull dir="l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-228600"/>
            <a:ext cx="7543800" cy="1295400"/>
          </a:xfrm>
        </p:spPr>
        <p:txBody>
          <a:bodyPr/>
          <a:lstStyle/>
          <a:p>
            <a:r>
              <a:rPr lang="en-US" dirty="0"/>
              <a:t>Real World Implications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541530"/>
            <a:ext cx="5827712" cy="5316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8593283"/>
      </p:ext>
    </p:extLst>
  </p:cSld>
  <p:clrMapOvr>
    <a:masterClrMapping/>
  </p:clrMapOvr>
  <p:transition>
    <p:pull dir="l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/>
          </p:cNvSpPr>
          <p:nvPr>
            <p:ph type="body" idx="1"/>
          </p:nvPr>
        </p:nvSpPr>
        <p:spPr>
          <a:xfrm>
            <a:off x="1657350" y="2228850"/>
            <a:ext cx="5400675" cy="2314575"/>
          </a:xfrm>
          <a:prstGeom prst="rect">
            <a:avLst/>
          </a:prstGeom>
        </p:spPr>
        <p:txBody>
          <a:bodyPr>
            <a:normAutofit fontScale="62500" lnSpcReduction="20000"/>
          </a:bodyPr>
          <a:lstStyle/>
          <a:p>
            <a:pPr marL="168593" indent="-142875">
              <a:defRPr sz="1800">
                <a:solidFill>
                  <a:srgbClr val="000000"/>
                </a:solidFill>
              </a:defRPr>
            </a:pPr>
            <a:r>
              <a:rPr lang="en-US" sz="2175" dirty="0">
                <a:latin typeface="Garamond" panose="02020404030301010803" pitchFamily="18" charset="0"/>
              </a:rPr>
              <a:t>The Mantra: “Let customers help each other”</a:t>
            </a:r>
          </a:p>
          <a:p>
            <a:pPr marL="168593" indent="-142875">
              <a:defRPr sz="1800">
                <a:solidFill>
                  <a:srgbClr val="000000"/>
                </a:solidFill>
              </a:defRPr>
            </a:pPr>
            <a:r>
              <a:rPr lang="en-US" sz="2175" dirty="0">
                <a:solidFill>
                  <a:srgbClr val="000000"/>
                </a:solidFill>
                <a:latin typeface="Garamond" panose="02020404030301010803" pitchFamily="18" charset="0"/>
              </a:rPr>
              <a:t>Cisco and Dell implemented successfully</a:t>
            </a:r>
          </a:p>
          <a:p>
            <a:pPr marL="168593" indent="-142875">
              <a:defRPr sz="1800">
                <a:solidFill>
                  <a:srgbClr val="000000"/>
                </a:solidFill>
              </a:defRPr>
            </a:pPr>
            <a:r>
              <a:rPr lang="en-US" sz="2175" dirty="0">
                <a:solidFill>
                  <a:srgbClr val="000000"/>
                </a:solidFill>
                <a:latin typeface="Garamond" panose="02020404030301010803" pitchFamily="18" charset="0"/>
              </a:rPr>
              <a:t>Not a new idea, but difficult to succeed with</a:t>
            </a:r>
          </a:p>
          <a:p>
            <a:pPr marL="168593" indent="-142875">
              <a:defRPr sz="1800">
                <a:solidFill>
                  <a:srgbClr val="000000"/>
                </a:solidFill>
              </a:defRPr>
            </a:pPr>
            <a:r>
              <a:rPr lang="en-US" sz="2175" dirty="0">
                <a:solidFill>
                  <a:srgbClr val="000000"/>
                </a:solidFill>
                <a:latin typeface="Garamond" panose="02020404030301010803" pitchFamily="18" charset="0"/>
              </a:rPr>
              <a:t>Right kind of (typically social) incentives</a:t>
            </a:r>
          </a:p>
          <a:p>
            <a:pPr marL="168593" indent="-142875">
              <a:defRPr sz="1800">
                <a:solidFill>
                  <a:srgbClr val="000000"/>
                </a:solidFill>
              </a:defRPr>
            </a:pPr>
            <a:r>
              <a:rPr lang="en-US" sz="2175" dirty="0">
                <a:solidFill>
                  <a:srgbClr val="000000"/>
                </a:solidFill>
                <a:latin typeface="Garamond" panose="02020404030301010803" pitchFamily="18" charset="0"/>
              </a:rPr>
              <a:t>Enterprise to Enterprise (E2E) Community of Texas Instruments (TI)</a:t>
            </a:r>
          </a:p>
          <a:p>
            <a:pPr marL="362902" lvl="1">
              <a:defRPr sz="1800">
                <a:solidFill>
                  <a:srgbClr val="000000"/>
                </a:solidFill>
              </a:defRPr>
            </a:pPr>
            <a:r>
              <a:rPr lang="en-US" dirty="0">
                <a:solidFill>
                  <a:srgbClr val="000000"/>
                </a:solidFill>
                <a:latin typeface="Garamond" panose="02020404030301010803" pitchFamily="18" charset="0"/>
              </a:rPr>
              <a:t>Tools and software products</a:t>
            </a:r>
          </a:p>
          <a:p>
            <a:pPr marL="362902" lvl="1">
              <a:defRPr sz="1800">
                <a:solidFill>
                  <a:srgbClr val="000000"/>
                </a:solidFill>
              </a:defRPr>
            </a:pPr>
            <a:r>
              <a:rPr lang="en-US" dirty="0">
                <a:solidFill>
                  <a:srgbClr val="000000"/>
                </a:solidFill>
                <a:latin typeface="Garamond" panose="02020404030301010803" pitchFamily="18" charset="0"/>
              </a:rPr>
              <a:t>Both customers and TI employees</a:t>
            </a:r>
          </a:p>
          <a:p>
            <a:pPr marL="168593">
              <a:defRPr sz="1800">
                <a:solidFill>
                  <a:srgbClr val="000000"/>
                </a:solidFill>
              </a:defRPr>
            </a:pPr>
            <a:r>
              <a:rPr lang="en-US" sz="1950" dirty="0">
                <a:solidFill>
                  <a:srgbClr val="000000"/>
                </a:solidFill>
                <a:latin typeface="Garamond" panose="02020404030301010803" pitchFamily="18" charset="0"/>
              </a:rPr>
              <a:t>To what extent are customers helping each other?</a:t>
            </a:r>
          </a:p>
          <a:p>
            <a:pPr marL="168593">
              <a:defRPr sz="1800">
                <a:solidFill>
                  <a:srgbClr val="000000"/>
                </a:solidFill>
              </a:defRPr>
            </a:pPr>
            <a:r>
              <a:rPr lang="en-US" sz="1950" dirty="0">
                <a:solidFill>
                  <a:srgbClr val="000000"/>
                </a:solidFill>
                <a:latin typeface="Garamond" panose="02020404030301010803" pitchFamily="18" charset="0"/>
              </a:rPr>
              <a:t>What is the role of TI employees?</a:t>
            </a:r>
          </a:p>
          <a:p>
            <a:pPr marL="168593">
              <a:defRPr sz="1800">
                <a:solidFill>
                  <a:srgbClr val="000000"/>
                </a:solidFill>
              </a:defRPr>
            </a:pPr>
            <a:r>
              <a:rPr lang="en-US" sz="1950" dirty="0">
                <a:solidFill>
                  <a:srgbClr val="000000"/>
                </a:solidFill>
                <a:latin typeface="Garamond" panose="02020404030301010803" pitchFamily="18" charset="0"/>
              </a:rPr>
              <a:t>Is TI recognizing the right people?</a:t>
            </a:r>
          </a:p>
          <a:p>
            <a:pPr marL="220027" lvl="1" indent="0">
              <a:buNone/>
              <a:defRPr sz="1800">
                <a:solidFill>
                  <a:srgbClr val="000000"/>
                </a:solidFill>
              </a:defRPr>
            </a:pPr>
            <a:endParaRPr sz="1350" dirty="0">
              <a:solidFill>
                <a:srgbClr val="000000"/>
              </a:solidFill>
            </a:endParaRPr>
          </a:p>
        </p:txBody>
      </p:sp>
      <p:sp>
        <p:nvSpPr>
          <p:cNvPr id="4" name="Shape 62"/>
          <p:cNvSpPr/>
          <p:nvPr/>
        </p:nvSpPr>
        <p:spPr>
          <a:xfrm>
            <a:off x="1257300" y="5064342"/>
            <a:ext cx="5905500" cy="3289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5717" tIns="25717" rIns="25717" bIns="25717">
            <a:spAutoFit/>
          </a:bodyPr>
          <a:lstStyle>
            <a:lvl1pPr algn="r">
              <a:defRPr>
                <a:latin typeface="Berlin Sans FB"/>
                <a:ea typeface="Berlin Sans FB"/>
                <a:cs typeface="Berlin Sans FB"/>
                <a:sym typeface="Berlin Sans FB"/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 lang="en-US" dirty="0">
                <a:solidFill>
                  <a:srgbClr val="514A40"/>
                </a:solidFill>
              </a:rPr>
              <a:t>*MSBA project by Megan, Lydia</a:t>
            </a:r>
            <a:r>
              <a:rPr dirty="0">
                <a:solidFill>
                  <a:srgbClr val="514A40"/>
                </a:solidFill>
              </a:rPr>
              <a:t>, </a:t>
            </a:r>
            <a:r>
              <a:rPr lang="en-US" dirty="0">
                <a:solidFill>
                  <a:srgbClr val="514A40"/>
                </a:solidFill>
              </a:rPr>
              <a:t>Anusha, Diana </a:t>
            </a:r>
            <a:r>
              <a:rPr dirty="0">
                <a:solidFill>
                  <a:srgbClr val="514A40"/>
                </a:solidFill>
              </a:rPr>
              <a:t>&amp; Tianjiao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914400" y="1671637"/>
            <a:ext cx="7039155" cy="38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b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2000" kern="0" dirty="0"/>
              <a:t>Your Customers Help Each Others or Do They? An Analysis of an Enterprise-to-Enterprise Forum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427C30-D942-4CB1-B272-52015E80DEC7}"/>
              </a:ext>
            </a:extLst>
          </p:cNvPr>
          <p:cNvSpPr txBox="1"/>
          <p:nvPr/>
        </p:nvSpPr>
        <p:spPr>
          <a:xfrm>
            <a:off x="614916" y="558225"/>
            <a:ext cx="46071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SMA Project: Example #1</a:t>
            </a:r>
          </a:p>
        </p:txBody>
      </p:sp>
    </p:spTree>
    <p:extLst>
      <p:ext uri="{BB962C8B-B14F-4D97-AF65-F5344CB8AC3E}">
        <p14:creationId xmlns:p14="http://schemas.microsoft.com/office/powerpoint/2010/main" val="332178529"/>
      </p:ext>
    </p:extLst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/>
          </p:cNvSpPr>
          <p:nvPr>
            <p:ph type="body" idx="1"/>
          </p:nvPr>
        </p:nvSpPr>
        <p:spPr>
          <a:xfrm>
            <a:off x="1700213" y="1971675"/>
            <a:ext cx="5400675" cy="2314575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just">
              <a:defRPr sz="1800">
                <a:solidFill>
                  <a:srgbClr val="000000"/>
                </a:solidFill>
              </a:defRPr>
            </a:pPr>
            <a:r>
              <a:rPr lang="en-US" dirty="0">
                <a:latin typeface="Garamond" panose="02020404030301010803" pitchFamily="18" charset="0"/>
                <a:cs typeface="Arial" panose="020B0604020202020204" pitchFamily="34" charset="0"/>
                <a:hlinkClick r:id="rId3"/>
              </a:rPr>
              <a:t>http://e2e.ti.com/support/data_converters/precision_data_converters/f/73</a:t>
            </a:r>
            <a:endParaRPr lang="en-US" dirty="0">
              <a:latin typeface="Garamond" panose="02020404030301010803" pitchFamily="18" charset="0"/>
              <a:cs typeface="Arial" panose="020B0604020202020204" pitchFamily="34" charset="0"/>
            </a:endParaRPr>
          </a:p>
          <a:p>
            <a:pPr lvl="1"/>
            <a:r>
              <a:rPr lang="en-US" baseline="30000" dirty="0">
                <a:solidFill>
                  <a:srgbClr val="514A40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Python crawler, 24682 messages from one forum</a:t>
            </a:r>
          </a:p>
          <a:p>
            <a:pPr lvl="1"/>
            <a:r>
              <a:rPr lang="en-US" baseline="30000" dirty="0">
                <a:latin typeface="Garamond" panose="02020404030301010803" pitchFamily="18" charset="0"/>
                <a:cs typeface="Arial" panose="020B0604020202020204" pitchFamily="34" charset="0"/>
              </a:rPr>
              <a:t>Variables: Time, poster, level, points, member type, response to, content (text)</a:t>
            </a:r>
          </a:p>
          <a:p>
            <a:pPr lvl="1"/>
            <a:r>
              <a:rPr lang="en-US" baseline="30000" dirty="0">
                <a:latin typeface="Garamond" panose="02020404030301010803" pitchFamily="18" charset="0"/>
                <a:cs typeface="Arial" panose="020B0604020202020204" pitchFamily="34" charset="0"/>
              </a:rPr>
              <a:t>What kind of analysis can answer the questions?</a:t>
            </a:r>
            <a:endParaRPr baseline="30000" dirty="0">
              <a:latin typeface="Garamond" panose="02020404030301010803" pitchFamily="18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4038600"/>
            <a:ext cx="4162439" cy="211627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871663" y="1428750"/>
            <a:ext cx="5400675" cy="385763"/>
          </a:xfrm>
        </p:spPr>
        <p:txBody>
          <a:bodyPr>
            <a:normAutofit fontScale="90000"/>
          </a:bodyPr>
          <a:lstStyle/>
          <a:p>
            <a:r>
              <a:rPr lang="en-US" dirty="0"/>
              <a:t>The Forum</a:t>
            </a:r>
          </a:p>
        </p:txBody>
      </p:sp>
    </p:spTree>
    <p:extLst>
      <p:ext uri="{BB962C8B-B14F-4D97-AF65-F5344CB8AC3E}">
        <p14:creationId xmlns:p14="http://schemas.microsoft.com/office/powerpoint/2010/main" val="2833195489"/>
      </p:ext>
    </p:extLst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1663" y="1671637"/>
            <a:ext cx="5400675" cy="385763"/>
          </a:xfrm>
        </p:spPr>
        <p:txBody>
          <a:bodyPr>
            <a:normAutofit fontScale="90000"/>
          </a:bodyPr>
          <a:lstStyle/>
          <a:p>
            <a:r>
              <a:rPr lang="en-US" dirty="0"/>
              <a:t>TI Forum Network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 t="2015"/>
          <a:stretch>
            <a:fillRect/>
          </a:stretch>
        </p:blipFill>
        <p:spPr bwMode="auto">
          <a:xfrm>
            <a:off x="1871662" y="2271713"/>
            <a:ext cx="2443163" cy="263997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Content Placeholder 20"/>
          <p:cNvSpPr txBox="1">
            <a:spLocks/>
          </p:cNvSpPr>
          <p:nvPr/>
        </p:nvSpPr>
        <p:spPr>
          <a:xfrm>
            <a:off x="4657725" y="2528888"/>
            <a:ext cx="2614613" cy="857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5717" tIns="25717" rIns="25717" bIns="25717">
            <a:noAutofit/>
          </a:bodyPr>
          <a:lstStyle>
            <a:lvl1pPr marL="274320" indent="-228600">
              <a:lnSpc>
                <a:spcPct val="90000"/>
              </a:lnSpc>
              <a:spcBef>
                <a:spcPts val="1800"/>
              </a:spcBef>
              <a:buClr>
                <a:srgbClr val="A85229"/>
              </a:buClr>
              <a:buSzPct val="100000"/>
              <a:buFont typeface="Arial"/>
              <a:buChar char="•"/>
              <a:defRPr sz="200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619759" indent="-254000">
              <a:lnSpc>
                <a:spcPct val="90000"/>
              </a:lnSpc>
              <a:spcBef>
                <a:spcPts val="1800"/>
              </a:spcBef>
              <a:buClr>
                <a:srgbClr val="A85229"/>
              </a:buClr>
              <a:buSzPct val="100000"/>
              <a:buFont typeface="Arial"/>
              <a:buChar char="•"/>
              <a:defRPr sz="200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971550" indent="-285750">
              <a:lnSpc>
                <a:spcPct val="90000"/>
              </a:lnSpc>
              <a:spcBef>
                <a:spcPts val="1800"/>
              </a:spcBef>
              <a:buClr>
                <a:srgbClr val="A85229"/>
              </a:buClr>
              <a:buSzPct val="100000"/>
              <a:buFont typeface="Arial"/>
              <a:buChar char="•"/>
              <a:defRPr sz="200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332411" indent="-326571">
              <a:lnSpc>
                <a:spcPct val="90000"/>
              </a:lnSpc>
              <a:spcBef>
                <a:spcPts val="1800"/>
              </a:spcBef>
              <a:buClr>
                <a:srgbClr val="A85229"/>
              </a:buClr>
              <a:buSzPct val="100000"/>
              <a:buFont typeface="Arial"/>
              <a:buChar char="•"/>
              <a:defRPr sz="200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1652451" indent="-326570">
              <a:lnSpc>
                <a:spcPct val="90000"/>
              </a:lnSpc>
              <a:spcBef>
                <a:spcPts val="1800"/>
              </a:spcBef>
              <a:buClr>
                <a:srgbClr val="A85229"/>
              </a:buClr>
              <a:buSzPct val="100000"/>
              <a:buFont typeface="Arial"/>
              <a:buChar char="•"/>
              <a:defRPr sz="200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1926770" indent="-326570">
              <a:lnSpc>
                <a:spcPct val="90000"/>
              </a:lnSpc>
              <a:spcBef>
                <a:spcPts val="1800"/>
              </a:spcBef>
              <a:buClr>
                <a:srgbClr val="A85229"/>
              </a:buClr>
              <a:buSzPct val="100000"/>
              <a:buFont typeface="Arial"/>
              <a:buChar char="•"/>
              <a:defRPr sz="200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2201091" indent="-326570">
              <a:lnSpc>
                <a:spcPct val="90000"/>
              </a:lnSpc>
              <a:spcBef>
                <a:spcPts val="1800"/>
              </a:spcBef>
              <a:buClr>
                <a:srgbClr val="A85229"/>
              </a:buClr>
              <a:buSzPct val="100000"/>
              <a:buFont typeface="Arial"/>
              <a:buChar char="•"/>
              <a:defRPr sz="200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2475410" indent="-326570">
              <a:lnSpc>
                <a:spcPct val="90000"/>
              </a:lnSpc>
              <a:spcBef>
                <a:spcPts val="1800"/>
              </a:spcBef>
              <a:buClr>
                <a:srgbClr val="A85229"/>
              </a:buClr>
              <a:buSzPct val="100000"/>
              <a:buFont typeface="Arial"/>
              <a:buChar char="•"/>
              <a:defRPr sz="200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2749730" indent="-326570">
              <a:lnSpc>
                <a:spcPct val="90000"/>
              </a:lnSpc>
              <a:spcBef>
                <a:spcPts val="1800"/>
              </a:spcBef>
              <a:buClr>
                <a:srgbClr val="A85229"/>
              </a:buClr>
              <a:buSzPct val="100000"/>
              <a:buFont typeface="Arial"/>
              <a:buChar char="•"/>
              <a:defRPr sz="200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r>
              <a:rPr lang="en-US" sz="1350" dirty="0"/>
              <a:t>Includes all participants who have posted ≥ three times. </a:t>
            </a:r>
          </a:p>
          <a:p>
            <a:r>
              <a:rPr lang="en-US" sz="1350" dirty="0"/>
              <a:t>TI employees (Orange color) are central</a:t>
            </a:r>
          </a:p>
          <a:p>
            <a:r>
              <a:rPr lang="en-US" sz="1350" dirty="0"/>
              <a:t>Many self loops</a:t>
            </a:r>
          </a:p>
          <a:p>
            <a:r>
              <a:rPr lang="en-US" sz="1350" dirty="0"/>
              <a:t>Top 20 (by degree) are all TI employees</a:t>
            </a:r>
          </a:p>
        </p:txBody>
      </p:sp>
    </p:spTree>
    <p:extLst>
      <p:ext uri="{BB962C8B-B14F-4D97-AF65-F5344CB8AC3E}">
        <p14:creationId xmlns:p14="http://schemas.microsoft.com/office/powerpoint/2010/main" val="3911310806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600200" y="1371600"/>
            <a:ext cx="5400675" cy="557213"/>
          </a:xfrm>
        </p:spPr>
        <p:txBody>
          <a:bodyPr>
            <a:normAutofit fontScale="90000"/>
          </a:bodyPr>
          <a:lstStyle/>
          <a:p>
            <a:r>
              <a:rPr lang="en-US" dirty="0"/>
              <a:t>What Happens When we Remove the Top 5?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909046" y="2250400"/>
            <a:ext cx="5325909" cy="2357201"/>
            <a:chOff x="914400" y="1447800"/>
            <a:chExt cx="9468283" cy="4190578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 r="673"/>
            <a:stretch>
              <a:fillRect/>
            </a:stretch>
          </p:blipFill>
          <p:spPr bwMode="auto">
            <a:xfrm>
              <a:off x="5724741" y="1447800"/>
              <a:ext cx="4657942" cy="4190578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 t="2015"/>
            <a:stretch>
              <a:fillRect/>
            </a:stretch>
          </p:blipFill>
          <p:spPr bwMode="auto">
            <a:xfrm>
              <a:off x="914400" y="1447800"/>
              <a:ext cx="4657941" cy="4190578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761525660"/>
      </p:ext>
    </p:extLst>
  </p:cSld>
  <p:clrMapOvr>
    <a:masterClrMapping/>
  </p:clrMapOvr>
  <p:transition>
    <p:pull dir="l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7350" y="1585913"/>
            <a:ext cx="5829300" cy="428625"/>
          </a:xfrm>
        </p:spPr>
        <p:txBody>
          <a:bodyPr>
            <a:noAutofit/>
          </a:bodyPr>
          <a:lstStyle/>
          <a:p>
            <a:r>
              <a:rPr lang="en-US" sz="2800" dirty="0"/>
              <a:t>What Happens if we Remove all </a:t>
            </a:r>
            <a:br>
              <a:rPr lang="en-US" sz="2800" dirty="0"/>
            </a:br>
            <a:r>
              <a:rPr lang="en-US" sz="2800" dirty="0"/>
              <a:t>TI Employees?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915302" y="2251139"/>
            <a:ext cx="5313400" cy="2355723"/>
            <a:chOff x="1140244" y="1371600"/>
            <a:chExt cx="9446044" cy="4187952"/>
          </a:xfrm>
        </p:grpSpPr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940844" y="1371600"/>
              <a:ext cx="4645444" cy="4187952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 t="2015"/>
            <a:stretch>
              <a:fillRect/>
            </a:stretch>
          </p:blipFill>
          <p:spPr bwMode="auto">
            <a:xfrm>
              <a:off x="1140244" y="1371600"/>
              <a:ext cx="4648200" cy="4187952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917167763"/>
      </p:ext>
    </p:extLst>
  </p:cSld>
  <p:clrMapOvr>
    <a:masterClrMapping/>
  </p:clrMapOvr>
  <p:transition>
    <p:pull dir="l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85913"/>
            <a:ext cx="5400675" cy="428625"/>
          </a:xfrm>
        </p:spPr>
        <p:txBody>
          <a:bodyPr>
            <a:normAutofit fontScale="90000"/>
          </a:bodyPr>
          <a:lstStyle/>
          <a:p>
            <a:r>
              <a:rPr lang="en-US" dirty="0"/>
              <a:t>From the Overall Network Perspective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714502" y="3563298"/>
          <a:ext cx="5812222" cy="1542102"/>
        </p:xfrm>
        <a:graphic>
          <a:graphicData uri="http://schemas.openxmlformats.org/drawingml/2006/table">
            <a:tbl>
              <a:tblPr/>
              <a:tblGrid>
                <a:gridCol w="16277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83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83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76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957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Metrics</a:t>
                      </a:r>
                    </a:p>
                  </a:txBody>
                  <a:tcPr marL="10796" marR="10796" marT="80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Members</a:t>
                      </a:r>
                      <a:r>
                        <a:rPr lang="en-US" sz="1400" b="1" i="0" u="none" strike="noStrike" baseline="0" dirty="0">
                          <a:solidFill>
                            <a:srgbClr val="FFFFFF"/>
                          </a:solidFill>
                          <a:latin typeface="Calibri"/>
                        </a:rPr>
                        <a:t> and TI Employees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10796" marR="10796" marT="80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Top 5 Missing</a:t>
                      </a:r>
                    </a:p>
                  </a:txBody>
                  <a:tcPr marL="10796" marR="10796" marT="80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No TI Employees</a:t>
                      </a:r>
                    </a:p>
                  </a:txBody>
                  <a:tcPr marL="10796" marR="10796" marT="80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83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Vertices</a:t>
                      </a:r>
                    </a:p>
                  </a:txBody>
                  <a:tcPr marL="10796" marR="10796" marT="80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1091</a:t>
                      </a:r>
                    </a:p>
                  </a:txBody>
                  <a:tcPr marL="10796" marR="10796" marT="80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828</a:t>
                      </a:r>
                    </a:p>
                  </a:txBody>
                  <a:tcPr marL="10796" marR="10796" marT="80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636</a:t>
                      </a:r>
                    </a:p>
                  </a:txBody>
                  <a:tcPr marL="10796" marR="10796" marT="80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83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Edges</a:t>
                      </a:r>
                    </a:p>
                  </a:txBody>
                  <a:tcPr marL="10796" marR="10796" marT="80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2092</a:t>
                      </a:r>
                    </a:p>
                  </a:txBody>
                  <a:tcPr marL="10796" marR="10796" marT="80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1130</a:t>
                      </a:r>
                    </a:p>
                  </a:txBody>
                  <a:tcPr marL="10796" marR="10796" marT="80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654</a:t>
                      </a:r>
                    </a:p>
                  </a:txBody>
                  <a:tcPr marL="10796" marR="10796" marT="80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383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Average Degree</a:t>
                      </a:r>
                    </a:p>
                  </a:txBody>
                  <a:tcPr marL="10796" marR="10796" marT="80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2.8</a:t>
                      </a:r>
                    </a:p>
                  </a:txBody>
                  <a:tcPr marL="10796" marR="10796" marT="80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2.4</a:t>
                      </a:r>
                    </a:p>
                  </a:txBody>
                  <a:tcPr marL="10796" marR="10796" marT="80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2.1</a:t>
                      </a:r>
                    </a:p>
                  </a:txBody>
                  <a:tcPr marL="10796" marR="10796" marT="80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383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Average Betweeness</a:t>
                      </a:r>
                    </a:p>
                  </a:txBody>
                  <a:tcPr marL="10796" marR="10796" marT="80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1217.501</a:t>
                      </a:r>
                    </a:p>
                  </a:txBody>
                  <a:tcPr marL="10796" marR="10796" marT="80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50.205</a:t>
                      </a:r>
                    </a:p>
                  </a:txBody>
                  <a:tcPr marL="10796" marR="10796" marT="80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0.019</a:t>
                      </a:r>
                    </a:p>
                  </a:txBody>
                  <a:tcPr marL="10796" marR="10796" marT="80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383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Density</a:t>
                      </a:r>
                    </a:p>
                  </a:txBody>
                  <a:tcPr marL="10796" marR="10796" marT="80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0.0012</a:t>
                      </a:r>
                    </a:p>
                  </a:txBody>
                  <a:tcPr marL="10796" marR="10796" marT="80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0.00066</a:t>
                      </a:r>
                    </a:p>
                  </a:txBody>
                  <a:tcPr marL="10796" marR="10796" marT="80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0.00008</a:t>
                      </a:r>
                    </a:p>
                  </a:txBody>
                  <a:tcPr marL="10796" marR="10796" marT="80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3" name="Group 2"/>
          <p:cNvGrpSpPr/>
          <p:nvPr/>
        </p:nvGrpSpPr>
        <p:grpSpPr>
          <a:xfrm>
            <a:off x="2667000" y="2357438"/>
            <a:ext cx="3943350" cy="946404"/>
            <a:chOff x="4064001" y="1524000"/>
            <a:chExt cx="7010400" cy="1682496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 t="2015"/>
            <a:stretch>
              <a:fillRect/>
            </a:stretch>
          </p:blipFill>
          <p:spPr bwMode="auto">
            <a:xfrm>
              <a:off x="4064001" y="1524847"/>
              <a:ext cx="2073999" cy="1680803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 r="673"/>
            <a:stretch>
              <a:fillRect/>
            </a:stretch>
          </p:blipFill>
          <p:spPr bwMode="auto">
            <a:xfrm>
              <a:off x="6497976" y="1524000"/>
              <a:ext cx="2036425" cy="1682496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7" name="Picture 3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9021813" y="1524000"/>
              <a:ext cx="2052588" cy="1682496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4014567161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381000"/>
            <a:ext cx="5400675" cy="428625"/>
          </a:xfrm>
        </p:spPr>
        <p:txBody>
          <a:bodyPr>
            <a:normAutofit fontScale="90000"/>
          </a:bodyPr>
          <a:lstStyle/>
          <a:p>
            <a:r>
              <a:rPr lang="en-US" dirty="0"/>
              <a:t>Sentiment Analysis</a:t>
            </a:r>
          </a:p>
        </p:txBody>
      </p:sp>
      <p:sp>
        <p:nvSpPr>
          <p:cNvPr id="3" name="Rectangle 2"/>
          <p:cNvSpPr/>
          <p:nvPr/>
        </p:nvSpPr>
        <p:spPr>
          <a:xfrm>
            <a:off x="2133600" y="1533524"/>
            <a:ext cx="742950" cy="37909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CFF104-FD64-4C53-95E9-7634492725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838477"/>
            <a:ext cx="5041505" cy="454058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FC2AB96-2C62-41AF-AF74-4742A385E77D}"/>
              </a:ext>
            </a:extLst>
          </p:cNvPr>
          <p:cNvSpPr/>
          <p:nvPr/>
        </p:nvSpPr>
        <p:spPr>
          <a:xfrm>
            <a:off x="2032986" y="1302642"/>
            <a:ext cx="1167414" cy="40218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9193206"/>
      </p:ext>
    </p:extLst>
  </p:cSld>
  <p:clrMapOvr>
    <a:masterClrMapping/>
  </p:clrMapOvr>
  <p:transition>
    <p:pull dir="l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00" y="628650"/>
            <a:ext cx="5657850" cy="971550"/>
          </a:xfrm>
        </p:spPr>
        <p:txBody>
          <a:bodyPr/>
          <a:lstStyle/>
          <a:p>
            <a:r>
              <a:rPr lang="en-US" dirty="0"/>
              <a:t>Implications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57350" y="1771650"/>
            <a:ext cx="5400675" cy="2828925"/>
          </a:xfrm>
        </p:spPr>
        <p:txBody>
          <a:bodyPr/>
          <a:lstStyle/>
          <a:p>
            <a:r>
              <a:rPr lang="en-US" sz="1800" dirty="0">
                <a:latin typeface="Garamond" panose="02020404030301010803" pitchFamily="18" charset="0"/>
              </a:rPr>
              <a:t>Customers are not helping customers!</a:t>
            </a:r>
          </a:p>
          <a:p>
            <a:r>
              <a:rPr lang="en-US" sz="1800" dirty="0">
                <a:latin typeface="Garamond" panose="02020404030301010803" pitchFamily="18" charset="0"/>
              </a:rPr>
              <a:t>Employee performance appraisal</a:t>
            </a:r>
          </a:p>
          <a:p>
            <a:pPr lvl="1"/>
            <a:r>
              <a:rPr lang="en-US" sz="1800" dirty="0">
                <a:latin typeface="Garamond" panose="02020404030301010803" pitchFamily="18" charset="0"/>
              </a:rPr>
              <a:t>Network – visualize the position and calculate the centrality of employees </a:t>
            </a:r>
          </a:p>
          <a:p>
            <a:pPr lvl="1"/>
            <a:r>
              <a:rPr lang="en-US" sz="1800" dirty="0">
                <a:latin typeface="Garamond" panose="02020404030301010803" pitchFamily="18" charset="0"/>
              </a:rPr>
              <a:t>Sentiment Analysis - identify which employees give the highest quality responses (e.g., John Doe)</a:t>
            </a:r>
          </a:p>
          <a:p>
            <a:r>
              <a:rPr lang="en-US" sz="1800" dirty="0">
                <a:latin typeface="Garamond" panose="02020404030301010803" pitchFamily="18" charset="0"/>
              </a:rPr>
              <a:t>Improving TI’s technical documents </a:t>
            </a:r>
          </a:p>
          <a:p>
            <a:pPr lvl="1"/>
            <a:r>
              <a:rPr lang="en-US" sz="1800" dirty="0">
                <a:latin typeface="Garamond" panose="02020404030301010803" pitchFamily="18" charset="0"/>
              </a:rPr>
              <a:t>Look at posts with negative sentiment scores</a:t>
            </a:r>
          </a:p>
          <a:p>
            <a:pPr lvl="1"/>
            <a:r>
              <a:rPr lang="en-US" sz="1800" dirty="0">
                <a:latin typeface="Garamond" panose="02020404030301010803" pitchFamily="18" charset="0"/>
              </a:rPr>
              <a:t>Find the posts of “isolated members” </a:t>
            </a:r>
          </a:p>
          <a:p>
            <a:pPr marL="258365" lvl="1" indent="0">
              <a:buNone/>
            </a:pPr>
            <a:endParaRPr lang="en-US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6719243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51695</TotalTime>
  <Words>977</Words>
  <Application>Microsoft Office PowerPoint</Application>
  <PresentationFormat>On-screen Show (4:3)</PresentationFormat>
  <Paragraphs>159</Paragraphs>
  <Slides>18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Berlin Sans FB</vt:lpstr>
      <vt:lpstr>Calibri</vt:lpstr>
      <vt:lpstr>Cambria</vt:lpstr>
      <vt:lpstr>Garamond</vt:lpstr>
      <vt:lpstr>Times New Roman</vt:lpstr>
      <vt:lpstr>Wingdings</vt:lpstr>
      <vt:lpstr>Network</vt:lpstr>
      <vt:lpstr>Social Media Analytics Product Preference Networks    MSBA, 7th Feb, 2022</vt:lpstr>
      <vt:lpstr>PowerPoint Presentation</vt:lpstr>
      <vt:lpstr>The Forum</vt:lpstr>
      <vt:lpstr>TI Forum Network</vt:lpstr>
      <vt:lpstr>What Happens When we Remove the Top 5?</vt:lpstr>
      <vt:lpstr>What Happens if we Remove all  TI Employees?</vt:lpstr>
      <vt:lpstr>From the Overall Network Perspective</vt:lpstr>
      <vt:lpstr>Sentiment Analysis</vt:lpstr>
      <vt:lpstr>Implications</vt:lpstr>
      <vt:lpstr>Predicting Business Outcomes From User Generated Content</vt:lpstr>
      <vt:lpstr>From Product Comparisons to Preference Networks</vt:lpstr>
      <vt:lpstr>The Main Idea</vt:lpstr>
      <vt:lpstr>What Metric Can Capture the Relative Importance of a Product?</vt:lpstr>
      <vt:lpstr>Problems Galore …</vt:lpstr>
      <vt:lpstr>Problem Cases (Contd.)</vt:lpstr>
      <vt:lpstr>Brin et al.’s Solution</vt:lpstr>
      <vt:lpstr>Weighted PageRank</vt:lpstr>
      <vt:lpstr>Real World Implications</vt:lpstr>
    </vt:vector>
  </TitlesOfParts>
  <Company>University of Texas at Austin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Marketing Information Systems MK. 605, Spring 2005 Slides for March 2, 3, 4, 6 &amp; 7, 2005</dc:title>
  <dc:creator>anitesh</dc:creator>
  <cp:lastModifiedBy>Anitesh Barfua</cp:lastModifiedBy>
  <cp:revision>769</cp:revision>
  <dcterms:created xsi:type="dcterms:W3CDTF">2000-10-19T17:22:27Z</dcterms:created>
  <dcterms:modified xsi:type="dcterms:W3CDTF">2022-02-07T15:20:02Z</dcterms:modified>
</cp:coreProperties>
</file>