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Playfair Display" panose="020B0604020202020204" charset="0"/>
      <p:regular r:id="rId26"/>
      <p:bold r:id="rId27"/>
      <p:italic r:id="rId28"/>
      <p:boldItalic r:id="rId29"/>
    </p:embeddedFont>
    <p:embeddedFont>
      <p:font typeface="Source Code Pro"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CDF5A5-BEAF-42BA-94EF-9D5BB2C926E3}">
  <a:tblStyle styleId="{ECCDF5A5-BEAF-42BA-94EF-9D5BB2C926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1c8fd30f7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1c8fd30f7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Projection: </a:t>
            </a:r>
            <a:r>
              <a:rPr lang="en" sz="950">
                <a:solidFill>
                  <a:srgbClr val="414141"/>
                </a:solidFill>
                <a:highlight>
                  <a:srgbClr val="FFFFFF"/>
                </a:highlight>
              </a:rPr>
              <a:t>This method operates by selecting the primary nodes and linking two nodes if they have at least one common secondary node.</a:t>
            </a:r>
            <a:endParaRPr sz="950">
              <a:solidFill>
                <a:srgbClr val="414141"/>
              </a:solidFill>
              <a:highlight>
                <a:srgbClr val="FFFFFF"/>
              </a:highlight>
            </a:endParaRPr>
          </a:p>
          <a:p>
            <a:pPr marL="0" lvl="0" indent="0" algn="l" rtl="0">
              <a:spcBef>
                <a:spcPts val="0"/>
              </a:spcBef>
              <a:spcAft>
                <a:spcPts val="0"/>
              </a:spcAft>
              <a:buNone/>
            </a:pPr>
            <a:endParaRPr sz="950">
              <a:solidFill>
                <a:srgbClr val="414141"/>
              </a:solidFill>
              <a:highlight>
                <a:srgbClr val="FFFFFF"/>
              </a:highlight>
            </a:endParaRPr>
          </a:p>
          <a:p>
            <a:pPr marL="0" lvl="0" indent="0" algn="l" rtl="0">
              <a:spcBef>
                <a:spcPts val="0"/>
              </a:spcBef>
              <a:spcAft>
                <a:spcPts val="0"/>
              </a:spcAft>
              <a:buNone/>
            </a:pPr>
            <a:endParaRPr sz="950">
              <a:solidFill>
                <a:srgbClr val="41414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02f47af38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02f47af38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Cliques and k-cores are two methods to identify sub-groups of a social network relationship.</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1c8fd30f7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1c8fd30f7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02f47af38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02f47af38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sum up our findings, clustering coef of the fake news network tends to be lower, because people have basic knowledge to differentiate the fake news and real news. So overall, people do not propagate the same fake news and the square would be less than real news. But for one mode settings, we see that clique and kcore of the fake news network tend to be higher. The reason is that people who propagate fake news work together as a group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02f47af38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02f47af38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Tried logistics regression: using the network characteristic didn’t influence the confusion matrix, and therefore used the random forest to check the results.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02f47af38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02f47af38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only 240 news in total, not enough data to train the model, which is also the reason why the confusion matrix didn’t change: the test size is too small.</a:t>
            </a:r>
            <a:endParaRPr/>
          </a:p>
          <a:p>
            <a:pPr marL="0" lvl="0" indent="0" algn="l" rtl="0">
              <a:spcBef>
                <a:spcPts val="0"/>
              </a:spcBef>
              <a:spcAft>
                <a:spcPts val="0"/>
              </a:spcAft>
              <a:buNone/>
            </a:pPr>
            <a:endParaRPr/>
          </a:p>
          <a:p>
            <a:pPr marL="0" lvl="0" indent="0" algn="l" rtl="0">
              <a:spcBef>
                <a:spcPts val="0"/>
              </a:spcBef>
              <a:spcAft>
                <a:spcPts val="0"/>
              </a:spcAft>
              <a:buNone/>
            </a:pPr>
            <a:r>
              <a:rPr lang="en"/>
              <a:t>Recently, most of the articles about using network characteristic to analyze real life network just use degree. The potential reason is that there are still not advanced algorithm to get the betweenness and closeness for large network.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02f47af38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02f47af3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Degree ranks num 4 in the feature importances plot.</a:t>
            </a:r>
            <a:endParaRPr/>
          </a:p>
          <a:p>
            <a:pPr marL="0" lvl="0" indent="0" algn="l" rtl="0">
              <a:spcBef>
                <a:spcPts val="0"/>
              </a:spcBef>
              <a:spcAft>
                <a:spcPts val="0"/>
              </a:spcAft>
              <a:buNone/>
            </a:pPr>
            <a:endParaRPr/>
          </a:p>
          <a:p>
            <a:pPr marL="0" lvl="0" indent="0" algn="l" rtl="0">
              <a:spcBef>
                <a:spcPts val="0"/>
              </a:spcBef>
              <a:spcAft>
                <a:spcPts val="0"/>
              </a:spcAft>
              <a:buNone/>
            </a:pPr>
            <a:r>
              <a:rPr lang="en"/>
              <a:t>We can also get an overview of fake news detection: Presidential, hillary, ABC, CNN, Donald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02f47af38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02f47af38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02f47af38_0_7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02f47af38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2f47af38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02f47af38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02f47af3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02f47af3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02f47af38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02f47af38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latin typeface="Source Code Pro"/>
                <a:ea typeface="Source Code Pro"/>
                <a:cs typeface="Source Code Pro"/>
                <a:sym typeface="Source Code Pro"/>
              </a:rPr>
              <a:t>Understand the behavior of fake news spreader group as it is important to realize how some organization hire a group of spreader to manipulate or mislead opinion trend.</a:t>
            </a:r>
            <a:endParaRPr sz="1400">
              <a:latin typeface="Source Code Pro"/>
              <a:ea typeface="Source Code Pro"/>
              <a:cs typeface="Source Code Pro"/>
              <a:sym typeface="Source Code Pr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02f47af38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02f47af38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 - News.txt: the news_id list, index by the row num. For example, 'PolitiFact_Real_1' is in the 1st row, so it's corresponding to index 1.</a:t>
            </a:r>
            <a:endParaRPr/>
          </a:p>
          <a:p>
            <a:pPr marL="0" lvl="0" indent="0" algn="l" rtl="0">
              <a:spcBef>
                <a:spcPts val="0"/>
              </a:spcBef>
              <a:spcAft>
                <a:spcPts val="0"/>
              </a:spcAft>
              <a:buClr>
                <a:srgbClr val="000000"/>
              </a:buClr>
              <a:buSzPts val="1100"/>
              <a:buFont typeface="Arial"/>
              <a:buNone/>
            </a:pPr>
            <a:r>
              <a:rPr lang="en"/>
              <a:t> - User.txt: the user_name list, index by the row num. For example, 'f4b46be21c2f553811cc8a73c4f0ff05' is in the 1st row, so so it's corresponding to index 1.</a:t>
            </a:r>
            <a:endParaRPr/>
          </a:p>
          <a:p>
            <a:pPr marL="0" lvl="0" indent="0" algn="l" rtl="0">
              <a:spcBef>
                <a:spcPts val="0"/>
              </a:spcBef>
              <a:spcAft>
                <a:spcPts val="0"/>
              </a:spcAft>
              <a:buClr>
                <a:srgbClr val="000000"/>
              </a:buClr>
              <a:buSzPts val="1100"/>
              <a:buFont typeface="Arial"/>
              <a:buNone/>
            </a:pPr>
            <a:r>
              <a:rPr lang="en"/>
              <a:t> - FakeNewsContent/@news_id_Webpage.json: the detail fake news content meta data, with news source, headline, image, body_text, publish_data, etc. The file name is the news id.</a:t>
            </a:r>
            <a:endParaRPr/>
          </a:p>
          <a:p>
            <a:pPr marL="0" lvl="0" indent="0" algn="l" rtl="0">
              <a:spcBef>
                <a:spcPts val="0"/>
              </a:spcBef>
              <a:spcAft>
                <a:spcPts val="0"/>
              </a:spcAft>
              <a:buClr>
                <a:srgbClr val="000000"/>
              </a:buClr>
              <a:buSzPts val="1100"/>
              <a:buFont typeface="Arial"/>
              <a:buNone/>
            </a:pPr>
            <a:r>
              <a:rPr lang="en"/>
              <a:t> - RealNewsContent/@news_id_Webpage.json: the detail real news content meta data, with news source, headline, image, body_text, publish_data, etc. The file name is the news id.</a:t>
            </a:r>
            <a:endParaRPr/>
          </a:p>
          <a:p>
            <a:pPr marL="0" lvl="0" indent="0" algn="l" rtl="0">
              <a:spcBef>
                <a:spcPts val="0"/>
              </a:spcBef>
              <a:spcAft>
                <a:spcPts val="0"/>
              </a:spcAft>
              <a:buClr>
                <a:srgbClr val="000000"/>
              </a:buClr>
              <a:buSzPts val="1100"/>
              <a:buFont typeface="Arial"/>
              <a:buNone/>
            </a:pPr>
            <a:r>
              <a:rPr lang="en"/>
              <a:t> - PolitiFactNewsUser.txt: the news-user relationship. For example, '240	1	1' means news 240 is posted/spreaded by user 1 for 1 time.</a:t>
            </a:r>
            <a:endParaRPr/>
          </a:p>
          <a:p>
            <a:pPr marL="0" lvl="0" indent="0" algn="l" rtl="0">
              <a:spcBef>
                <a:spcPts val="0"/>
              </a:spcBef>
              <a:spcAft>
                <a:spcPts val="0"/>
              </a:spcAft>
              <a:buClr>
                <a:srgbClr val="000000"/>
              </a:buClr>
              <a:buSzPts val="1100"/>
              <a:buFont typeface="Arial"/>
              <a:buNone/>
            </a:pPr>
            <a:r>
              <a:rPr lang="en"/>
              <a:t> - PolitiFactUserUser.txt: the user-user relationship. For example, '1589	1' means user 1589 is following user 1;</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PolitiFact: a fact-checking website. Journalists and domain experts review the political news and provide fact-checking evaluation results to claim news articles as fake or real.</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02f47af3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02f47af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02f47af38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02f47af38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02fb14d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02fb14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02f47af38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02f47af38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Global clustering coefficient: four times the number of four cycles, divided by the number of three paths in a bipartite graph.</a:t>
            </a:r>
            <a:endParaRPr/>
          </a:p>
          <a:p>
            <a:pPr marL="0" lvl="0" indent="0" algn="l" rtl="0">
              <a:spcBef>
                <a:spcPts val="0"/>
              </a:spcBef>
              <a:spcAft>
                <a:spcPts val="0"/>
              </a:spcAft>
              <a:buNone/>
            </a:pPr>
            <a:endParaRPr/>
          </a:p>
          <a:p>
            <a:pPr marL="0" lvl="0" indent="0" algn="l" rtl="0">
              <a:spcBef>
                <a:spcPts val="0"/>
              </a:spcBef>
              <a:spcAft>
                <a:spcPts val="0"/>
              </a:spcAft>
              <a:buNone/>
            </a:pPr>
            <a:r>
              <a:rPr lang="en"/>
              <a:t>Explanation: More squares are formed in the real news network than in the fake news network, because in the fake news network, only the fake news spreader will keep spreading the fake news. Common people will figure out some fake news and therefore lose connection to the fake news spreader.</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02f47af38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02f47af38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Projection: </a:t>
            </a:r>
            <a:r>
              <a:rPr lang="en" sz="950">
                <a:solidFill>
                  <a:srgbClr val="414141"/>
                </a:solidFill>
                <a:highlight>
                  <a:srgbClr val="FFFFFF"/>
                </a:highlight>
              </a:rPr>
              <a:t>This method operates by selecting the primary nodes and linking two nodes if they have at least one common secondary node.</a:t>
            </a:r>
            <a:endParaRPr sz="950">
              <a:solidFill>
                <a:srgbClr val="414141"/>
              </a:solidFill>
              <a:highlight>
                <a:srgbClr val="FFFFFF"/>
              </a:highlight>
            </a:endParaRPr>
          </a:p>
          <a:p>
            <a:pPr marL="0" lvl="0" indent="0" algn="l" rtl="0">
              <a:spcBef>
                <a:spcPts val="0"/>
              </a:spcBef>
              <a:spcAft>
                <a:spcPts val="0"/>
              </a:spcAft>
              <a:buNone/>
            </a:pPr>
            <a:endParaRPr sz="950">
              <a:solidFill>
                <a:srgbClr val="414141"/>
              </a:solidFill>
              <a:highlight>
                <a:srgbClr val="FFFFFF"/>
              </a:highlight>
            </a:endParaRPr>
          </a:p>
          <a:p>
            <a:pPr marL="0" lvl="0" indent="0" algn="l" rtl="0">
              <a:spcBef>
                <a:spcPts val="0"/>
              </a:spcBef>
              <a:spcAft>
                <a:spcPts val="0"/>
              </a:spcAft>
              <a:buNone/>
            </a:pPr>
            <a:endParaRPr sz="950">
              <a:solidFill>
                <a:srgbClr val="41414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0" y="9413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Fake News </a:t>
            </a:r>
            <a:endParaRPr sz="4800"/>
          </a:p>
          <a:p>
            <a:pPr marL="0" lvl="0" indent="0" algn="ctr" rtl="0">
              <a:spcBef>
                <a:spcPts val="0"/>
              </a:spcBef>
              <a:spcAft>
                <a:spcPts val="0"/>
              </a:spcAft>
              <a:buNone/>
            </a:pPr>
            <a:r>
              <a:rPr lang="en" sz="4800"/>
              <a:t>Detection</a:t>
            </a:r>
            <a:endParaRPr sz="4800"/>
          </a:p>
          <a:p>
            <a:pPr marL="0" lvl="0" indent="0" algn="ctr" rtl="0">
              <a:spcBef>
                <a:spcPts val="0"/>
              </a:spcBef>
              <a:spcAft>
                <a:spcPts val="0"/>
              </a:spcAft>
              <a:buNone/>
            </a:pPr>
            <a:endParaRPr sz="3600"/>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t>Jason, Joey, Grace, </a:t>
            </a:r>
            <a:endParaRPr sz="2000"/>
          </a:p>
          <a:p>
            <a:pPr marL="0" lvl="0" indent="0" algn="ctr" rtl="0">
              <a:lnSpc>
                <a:spcPct val="115000"/>
              </a:lnSpc>
              <a:spcBef>
                <a:spcPts val="0"/>
              </a:spcBef>
              <a:spcAft>
                <a:spcPts val="0"/>
              </a:spcAft>
              <a:buNone/>
            </a:pPr>
            <a:r>
              <a:rPr lang="en" sz="2000"/>
              <a:t>Shan, Serena, Kimmy</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3600"/>
              <a:t>1-mode networks</a:t>
            </a:r>
            <a:endParaRPr sz="3600"/>
          </a:p>
        </p:txBody>
      </p:sp>
      <p:sp>
        <p:nvSpPr>
          <p:cNvPr id="129" name="Google Shape;129;p22"/>
          <p:cNvSpPr txBox="1"/>
          <p:nvPr/>
        </p:nvSpPr>
        <p:spPr>
          <a:xfrm>
            <a:off x="758325" y="1294175"/>
            <a:ext cx="7366800" cy="340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3000">
              <a:solidFill>
                <a:schemeClr val="dk2"/>
              </a:solidFill>
              <a:latin typeface="Source Code Pro"/>
              <a:ea typeface="Source Code Pro"/>
              <a:cs typeface="Source Code Pro"/>
              <a:sym typeface="Source Code Pro"/>
            </a:endParaRPr>
          </a:p>
        </p:txBody>
      </p:sp>
      <p:sp>
        <p:nvSpPr>
          <p:cNvPr id="130" name="Google Shape;130;p22"/>
          <p:cNvSpPr txBox="1">
            <a:spLocks noGrp="1"/>
          </p:cNvSpPr>
          <p:nvPr>
            <p:ph type="body" idx="1"/>
          </p:nvPr>
        </p:nvSpPr>
        <p:spPr>
          <a:xfrm>
            <a:off x="381200" y="14768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14141"/>
                </a:solidFill>
              </a:rPr>
              <a:t>Issues of Projection:</a:t>
            </a:r>
            <a:endParaRPr>
              <a:solidFill>
                <a:srgbClr val="414141"/>
              </a:solidFill>
            </a:endParaRPr>
          </a:p>
          <a:p>
            <a:pPr marL="457200" lvl="0" indent="-342900" algn="l" rtl="0">
              <a:lnSpc>
                <a:spcPct val="150000"/>
              </a:lnSpc>
              <a:spcBef>
                <a:spcPts val="1600"/>
              </a:spcBef>
              <a:spcAft>
                <a:spcPts val="0"/>
              </a:spcAft>
              <a:buClr>
                <a:srgbClr val="414141"/>
              </a:buClr>
              <a:buSzPts val="1800"/>
              <a:buChar char="●"/>
            </a:pPr>
            <a:r>
              <a:rPr lang="en">
                <a:solidFill>
                  <a:srgbClr val="414141"/>
                </a:solidFill>
              </a:rPr>
              <a:t>Tends to have more and larger fully-connected cliques than prototypical 1-mode networks. </a:t>
            </a:r>
            <a:endParaRPr>
              <a:solidFill>
                <a:srgbClr val="414141"/>
              </a:solidFill>
            </a:endParaRPr>
          </a:p>
          <a:p>
            <a:pPr marL="457200" lvl="0" indent="-342900" algn="l" rtl="0">
              <a:lnSpc>
                <a:spcPct val="150000"/>
              </a:lnSpc>
              <a:spcBef>
                <a:spcPts val="0"/>
              </a:spcBef>
              <a:spcAft>
                <a:spcPts val="0"/>
              </a:spcAft>
              <a:buClr>
                <a:srgbClr val="414141"/>
              </a:buClr>
              <a:buSzPts val="1800"/>
              <a:buChar char="●"/>
            </a:pPr>
            <a:r>
              <a:rPr lang="en">
                <a:solidFill>
                  <a:srgbClr val="414141"/>
                </a:solidFill>
              </a:rPr>
              <a:t>The density and average degree of two transformed 1-mode networks are very close.</a:t>
            </a:r>
            <a:endParaRPr>
              <a:solidFill>
                <a:srgbClr val="41414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3600"/>
              <a:t>Clique</a:t>
            </a:r>
            <a:endParaRPr sz="3600"/>
          </a:p>
        </p:txBody>
      </p:sp>
      <p:sp>
        <p:nvSpPr>
          <p:cNvPr id="136" name="Google Shape;136;p23"/>
          <p:cNvSpPr txBox="1">
            <a:spLocks noGrp="1"/>
          </p:cNvSpPr>
          <p:nvPr>
            <p:ph type="body" idx="1"/>
          </p:nvPr>
        </p:nvSpPr>
        <p:spPr>
          <a:xfrm>
            <a:off x="1597438" y="1117900"/>
            <a:ext cx="150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14141"/>
                </a:solidFill>
              </a:rPr>
              <a:t>Real News</a:t>
            </a:r>
            <a:endParaRPr>
              <a:solidFill>
                <a:srgbClr val="414141"/>
              </a:solidFill>
            </a:endParaRPr>
          </a:p>
        </p:txBody>
      </p:sp>
      <p:pic>
        <p:nvPicPr>
          <p:cNvPr id="137" name="Google Shape;137;p23"/>
          <p:cNvPicPr preferRelativeResize="0"/>
          <p:nvPr/>
        </p:nvPicPr>
        <p:blipFill>
          <a:blip r:embed="rId3">
            <a:alphaModFix/>
          </a:blip>
          <a:stretch>
            <a:fillRect/>
          </a:stretch>
        </p:blipFill>
        <p:spPr>
          <a:xfrm>
            <a:off x="225650" y="2087925"/>
            <a:ext cx="4253476" cy="2682101"/>
          </a:xfrm>
          <a:prstGeom prst="rect">
            <a:avLst/>
          </a:prstGeom>
          <a:noFill/>
          <a:ln>
            <a:noFill/>
          </a:ln>
        </p:spPr>
      </p:pic>
      <p:sp>
        <p:nvSpPr>
          <p:cNvPr id="138" name="Google Shape;138;p23"/>
          <p:cNvSpPr txBox="1"/>
          <p:nvPr/>
        </p:nvSpPr>
        <p:spPr>
          <a:xfrm>
            <a:off x="1318938" y="1595100"/>
            <a:ext cx="25290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Mean Clique: 186.82</a:t>
            </a:r>
            <a:endParaRPr>
              <a:latin typeface="Lato"/>
              <a:ea typeface="Lato"/>
              <a:cs typeface="Lato"/>
              <a:sym typeface="Lato"/>
            </a:endParaRPr>
          </a:p>
        </p:txBody>
      </p:sp>
      <p:grpSp>
        <p:nvGrpSpPr>
          <p:cNvPr id="139" name="Google Shape;139;p23"/>
          <p:cNvGrpSpPr/>
          <p:nvPr/>
        </p:nvGrpSpPr>
        <p:grpSpPr>
          <a:xfrm>
            <a:off x="4710136" y="1117900"/>
            <a:ext cx="4304564" cy="3652125"/>
            <a:chOff x="-79739" y="1010750"/>
            <a:chExt cx="4304564" cy="3652125"/>
          </a:xfrm>
        </p:grpSpPr>
        <p:pic>
          <p:nvPicPr>
            <p:cNvPr id="140" name="Google Shape;140;p23"/>
            <p:cNvPicPr preferRelativeResize="0"/>
            <p:nvPr/>
          </p:nvPicPr>
          <p:blipFill>
            <a:blip r:embed="rId4">
              <a:alphaModFix/>
            </a:blip>
            <a:stretch>
              <a:fillRect/>
            </a:stretch>
          </p:blipFill>
          <p:spPr>
            <a:xfrm>
              <a:off x="-79739" y="1895050"/>
              <a:ext cx="4304564" cy="2767825"/>
            </a:xfrm>
            <a:prstGeom prst="rect">
              <a:avLst/>
            </a:prstGeom>
            <a:noFill/>
            <a:ln>
              <a:noFill/>
            </a:ln>
          </p:spPr>
        </p:pic>
        <p:sp>
          <p:nvSpPr>
            <p:cNvPr id="141" name="Google Shape;141;p23"/>
            <p:cNvSpPr txBox="1"/>
            <p:nvPr/>
          </p:nvSpPr>
          <p:spPr>
            <a:xfrm>
              <a:off x="1517750" y="1010750"/>
              <a:ext cx="16074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14141"/>
                  </a:solidFill>
                  <a:latin typeface="Lato"/>
                  <a:ea typeface="Lato"/>
                  <a:cs typeface="Lato"/>
                  <a:sym typeface="Lato"/>
                </a:rPr>
                <a:t>Fake News</a:t>
              </a:r>
              <a:endParaRPr sz="1800">
                <a:solidFill>
                  <a:srgbClr val="414141"/>
                </a:solidFill>
                <a:latin typeface="Lato"/>
                <a:ea typeface="Lato"/>
                <a:cs typeface="Lato"/>
                <a:sym typeface="Lato"/>
              </a:endParaRPr>
            </a:p>
          </p:txBody>
        </p:sp>
        <p:sp>
          <p:nvSpPr>
            <p:cNvPr id="142" name="Google Shape;142;p23"/>
            <p:cNvSpPr txBox="1"/>
            <p:nvPr/>
          </p:nvSpPr>
          <p:spPr>
            <a:xfrm flipH="1">
              <a:off x="1378550" y="1487950"/>
              <a:ext cx="1885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Mean Clique: 389.42</a:t>
              </a:r>
              <a:endParaRPr>
                <a:latin typeface="Lato"/>
                <a:ea typeface="Lato"/>
                <a:cs typeface="Lato"/>
                <a:sym typeface="La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Fake News “Criminal Group”</a:t>
            </a:r>
            <a:endParaRPr/>
          </a:p>
        </p:txBody>
      </p:sp>
      <p:pic>
        <p:nvPicPr>
          <p:cNvPr id="148" name="Google Shape;148;p24"/>
          <p:cNvPicPr preferRelativeResize="0"/>
          <p:nvPr/>
        </p:nvPicPr>
        <p:blipFill>
          <a:blip r:embed="rId3">
            <a:alphaModFix/>
          </a:blip>
          <a:stretch>
            <a:fillRect/>
          </a:stretch>
        </p:blipFill>
        <p:spPr>
          <a:xfrm>
            <a:off x="1373225" y="1492375"/>
            <a:ext cx="1851400" cy="3503674"/>
          </a:xfrm>
          <a:prstGeom prst="rect">
            <a:avLst/>
          </a:prstGeom>
          <a:noFill/>
          <a:ln>
            <a:noFill/>
          </a:ln>
        </p:spPr>
      </p:pic>
      <p:sp>
        <p:nvSpPr>
          <p:cNvPr id="149" name="Google Shape;149;p24"/>
          <p:cNvSpPr txBox="1"/>
          <p:nvPr/>
        </p:nvSpPr>
        <p:spPr>
          <a:xfrm>
            <a:off x="1774081" y="1017450"/>
            <a:ext cx="1049700" cy="5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Real News</a:t>
            </a:r>
            <a:endParaRPr>
              <a:latin typeface="Lato"/>
              <a:ea typeface="Lato"/>
              <a:cs typeface="Lato"/>
              <a:sym typeface="Lato"/>
            </a:endParaRPr>
          </a:p>
        </p:txBody>
      </p:sp>
      <p:pic>
        <p:nvPicPr>
          <p:cNvPr id="150" name="Google Shape;150;p24"/>
          <p:cNvPicPr preferRelativeResize="0"/>
          <p:nvPr/>
        </p:nvPicPr>
        <p:blipFill>
          <a:blip r:embed="rId4">
            <a:alphaModFix/>
          </a:blip>
          <a:stretch>
            <a:fillRect/>
          </a:stretch>
        </p:blipFill>
        <p:spPr>
          <a:xfrm>
            <a:off x="5648750" y="1521150"/>
            <a:ext cx="1851400" cy="3446137"/>
          </a:xfrm>
          <a:prstGeom prst="rect">
            <a:avLst/>
          </a:prstGeom>
          <a:noFill/>
          <a:ln>
            <a:noFill/>
          </a:ln>
        </p:spPr>
      </p:pic>
      <p:sp>
        <p:nvSpPr>
          <p:cNvPr id="151" name="Google Shape;151;p24"/>
          <p:cNvSpPr txBox="1"/>
          <p:nvPr/>
        </p:nvSpPr>
        <p:spPr>
          <a:xfrm>
            <a:off x="6049606" y="1017450"/>
            <a:ext cx="1049700" cy="5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Fake News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3600"/>
              <a:t>K-core</a:t>
            </a:r>
            <a:endParaRPr sz="3600"/>
          </a:p>
        </p:txBody>
      </p:sp>
      <p:sp>
        <p:nvSpPr>
          <p:cNvPr id="157" name="Google Shape;157;p25"/>
          <p:cNvSpPr txBox="1">
            <a:spLocks noGrp="1"/>
          </p:cNvSpPr>
          <p:nvPr>
            <p:ph type="body" idx="1"/>
          </p:nvPr>
        </p:nvSpPr>
        <p:spPr>
          <a:xfrm>
            <a:off x="6249925" y="1017450"/>
            <a:ext cx="2688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14141"/>
                </a:solidFill>
              </a:rPr>
              <a:t>Fake News</a:t>
            </a:r>
            <a:endParaRPr>
              <a:solidFill>
                <a:srgbClr val="414141"/>
              </a:solidFill>
            </a:endParaRPr>
          </a:p>
          <a:p>
            <a:pPr marL="0" lvl="0" indent="0" algn="l" rtl="0">
              <a:spcBef>
                <a:spcPts val="1600"/>
              </a:spcBef>
              <a:spcAft>
                <a:spcPts val="1600"/>
              </a:spcAft>
              <a:buNone/>
            </a:pPr>
            <a:endParaRPr/>
          </a:p>
        </p:txBody>
      </p:sp>
      <p:pic>
        <p:nvPicPr>
          <p:cNvPr id="158" name="Google Shape;158;p25"/>
          <p:cNvPicPr preferRelativeResize="0"/>
          <p:nvPr/>
        </p:nvPicPr>
        <p:blipFill>
          <a:blip r:embed="rId3">
            <a:alphaModFix/>
          </a:blip>
          <a:stretch>
            <a:fillRect/>
          </a:stretch>
        </p:blipFill>
        <p:spPr>
          <a:xfrm>
            <a:off x="4877425" y="2061875"/>
            <a:ext cx="3954875" cy="2614600"/>
          </a:xfrm>
          <a:prstGeom prst="rect">
            <a:avLst/>
          </a:prstGeom>
          <a:noFill/>
          <a:ln>
            <a:noFill/>
          </a:ln>
        </p:spPr>
      </p:pic>
      <p:sp>
        <p:nvSpPr>
          <p:cNvPr id="159" name="Google Shape;159;p25"/>
          <p:cNvSpPr txBox="1"/>
          <p:nvPr/>
        </p:nvSpPr>
        <p:spPr>
          <a:xfrm>
            <a:off x="5960400" y="1590275"/>
            <a:ext cx="28719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Mean K-core: 1187.40</a:t>
            </a:r>
            <a:endParaRPr>
              <a:latin typeface="Lato"/>
              <a:ea typeface="Lato"/>
              <a:cs typeface="Lato"/>
              <a:sym typeface="Lato"/>
            </a:endParaRPr>
          </a:p>
        </p:txBody>
      </p:sp>
      <p:grpSp>
        <p:nvGrpSpPr>
          <p:cNvPr id="160" name="Google Shape;160;p25"/>
          <p:cNvGrpSpPr/>
          <p:nvPr/>
        </p:nvGrpSpPr>
        <p:grpSpPr>
          <a:xfrm>
            <a:off x="0" y="1011825"/>
            <a:ext cx="4045750" cy="3664652"/>
            <a:chOff x="4839900" y="1135950"/>
            <a:chExt cx="4045750" cy="3664652"/>
          </a:xfrm>
        </p:grpSpPr>
        <p:pic>
          <p:nvPicPr>
            <p:cNvPr id="161" name="Google Shape;161;p25"/>
            <p:cNvPicPr preferRelativeResize="0"/>
            <p:nvPr/>
          </p:nvPicPr>
          <p:blipFill>
            <a:blip r:embed="rId4">
              <a:alphaModFix/>
            </a:blip>
            <a:stretch>
              <a:fillRect/>
            </a:stretch>
          </p:blipFill>
          <p:spPr>
            <a:xfrm>
              <a:off x="4839900" y="2186001"/>
              <a:ext cx="4045742" cy="2614600"/>
            </a:xfrm>
            <a:prstGeom prst="rect">
              <a:avLst/>
            </a:prstGeom>
            <a:noFill/>
            <a:ln>
              <a:noFill/>
            </a:ln>
          </p:spPr>
        </p:pic>
        <p:sp>
          <p:nvSpPr>
            <p:cNvPr id="162" name="Google Shape;162;p25"/>
            <p:cNvSpPr txBox="1"/>
            <p:nvPr/>
          </p:nvSpPr>
          <p:spPr>
            <a:xfrm>
              <a:off x="6367450" y="1135950"/>
              <a:ext cx="25182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14141"/>
                  </a:solidFill>
                  <a:latin typeface="Lato"/>
                  <a:ea typeface="Lato"/>
                  <a:cs typeface="Lato"/>
                  <a:sym typeface="Lato"/>
                </a:rPr>
                <a:t>Real News</a:t>
              </a:r>
              <a:endParaRPr sz="1800">
                <a:solidFill>
                  <a:srgbClr val="414141"/>
                </a:solidFill>
                <a:latin typeface="Lato"/>
                <a:ea typeface="Lato"/>
                <a:cs typeface="Lato"/>
                <a:sym typeface="Lato"/>
              </a:endParaRPr>
            </a:p>
          </p:txBody>
        </p:sp>
        <p:sp>
          <p:nvSpPr>
            <p:cNvPr id="163" name="Google Shape;163;p25"/>
            <p:cNvSpPr txBox="1"/>
            <p:nvPr/>
          </p:nvSpPr>
          <p:spPr>
            <a:xfrm>
              <a:off x="6000000" y="1714400"/>
              <a:ext cx="28719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Mean K-core: 284.46</a:t>
              </a:r>
              <a:endParaRPr>
                <a:latin typeface="Lato"/>
                <a:ea typeface="Lato"/>
                <a:cs typeface="Lato"/>
                <a:sym typeface="La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3600"/>
              <a:t>Fake News Detection</a:t>
            </a:r>
            <a:endParaRPr sz="3600"/>
          </a:p>
        </p:txBody>
      </p:sp>
      <p:sp>
        <p:nvSpPr>
          <p:cNvPr id="169" name="Google Shape;169;p26"/>
          <p:cNvSpPr txBox="1"/>
          <p:nvPr/>
        </p:nvSpPr>
        <p:spPr>
          <a:xfrm>
            <a:off x="389100" y="1283225"/>
            <a:ext cx="8215800" cy="839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1"/>
              </a:buClr>
              <a:buSzPts val="1800"/>
              <a:buFont typeface="Playfair Display"/>
              <a:buChar char="●"/>
            </a:pPr>
            <a:r>
              <a:rPr lang="en" sz="1800">
                <a:solidFill>
                  <a:schemeClr val="accent1"/>
                </a:solidFill>
                <a:latin typeface="Playfair Display"/>
                <a:ea typeface="Playfair Display"/>
                <a:cs typeface="Playfair Display"/>
                <a:sym typeface="Playfair Display"/>
              </a:rPr>
              <a:t>Random Forest: Use news’ content and network characteristics to predict whether it is a real news or fake news</a:t>
            </a:r>
            <a:endParaRPr sz="1800">
              <a:solidFill>
                <a:schemeClr val="accent1"/>
              </a:solidFill>
              <a:latin typeface="Playfair Display"/>
              <a:ea typeface="Playfair Display"/>
              <a:cs typeface="Playfair Display"/>
              <a:sym typeface="Playfair Display"/>
            </a:endParaRPr>
          </a:p>
        </p:txBody>
      </p:sp>
      <p:graphicFrame>
        <p:nvGraphicFramePr>
          <p:cNvPr id="170" name="Google Shape;170;p26"/>
          <p:cNvGraphicFramePr/>
          <p:nvPr/>
        </p:nvGraphicFramePr>
        <p:xfrm>
          <a:off x="560750" y="2348600"/>
          <a:ext cx="3000000" cy="3000000"/>
        </p:xfrm>
        <a:graphic>
          <a:graphicData uri="http://schemas.openxmlformats.org/drawingml/2006/table">
            <a:tbl>
              <a:tblPr>
                <a:noFill/>
                <a:tableStyleId>{ECCDF5A5-BEAF-42BA-94EF-9D5BB2C926E3}</a:tableStyleId>
              </a:tblPr>
              <a:tblGrid>
                <a:gridCol w="4516575">
                  <a:extLst>
                    <a:ext uri="{9D8B030D-6E8A-4147-A177-3AD203B41FA5}">
                      <a16:colId xmlns:a16="http://schemas.microsoft.com/office/drawing/2014/main" val="20000"/>
                    </a:ext>
                  </a:extLst>
                </a:gridCol>
                <a:gridCol w="31158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800" b="1">
                          <a:solidFill>
                            <a:schemeClr val="dk2"/>
                          </a:solidFill>
                          <a:latin typeface="Lato"/>
                          <a:ea typeface="Lato"/>
                          <a:cs typeface="Lato"/>
                          <a:sym typeface="Lato"/>
                        </a:rPr>
                        <a:t>Variables</a:t>
                      </a:r>
                      <a:endParaRPr sz="1800" b="1">
                        <a:solidFill>
                          <a:schemeClr val="dk2"/>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800" b="1">
                          <a:solidFill>
                            <a:schemeClr val="dk2"/>
                          </a:solidFill>
                          <a:latin typeface="Lato"/>
                          <a:ea typeface="Lato"/>
                          <a:cs typeface="Lato"/>
                          <a:sym typeface="Lato"/>
                        </a:rPr>
                        <a:t>Accuracy (MSE)</a:t>
                      </a:r>
                      <a:endParaRPr sz="1800" b="1">
                        <a:solidFill>
                          <a:schemeClr val="dk2"/>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800">
                          <a:solidFill>
                            <a:schemeClr val="dk2"/>
                          </a:solidFill>
                          <a:latin typeface="Lato"/>
                          <a:ea typeface="Lato"/>
                          <a:cs typeface="Lato"/>
                          <a:sym typeface="Lato"/>
                        </a:rPr>
                        <a:t>News’ content only</a:t>
                      </a:r>
                      <a:endParaRPr sz="1800">
                        <a:solidFill>
                          <a:schemeClr val="dk2"/>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800">
                          <a:solidFill>
                            <a:schemeClr val="dk2"/>
                          </a:solidFill>
                          <a:latin typeface="Lato"/>
                          <a:ea typeface="Lato"/>
                          <a:cs typeface="Lato"/>
                          <a:sym typeface="Lato"/>
                        </a:rPr>
                        <a:t>0.185</a:t>
                      </a:r>
                      <a:endParaRPr sz="1800">
                        <a:solidFill>
                          <a:schemeClr val="dk2"/>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0"/>
                        </a:spcAft>
                        <a:buClr>
                          <a:srgbClr val="000000"/>
                        </a:buClr>
                        <a:buSzPts val="1100"/>
                        <a:buFont typeface="Arial"/>
                        <a:buNone/>
                      </a:pPr>
                      <a:r>
                        <a:rPr lang="en" sz="1800">
                          <a:solidFill>
                            <a:schemeClr val="dk2"/>
                          </a:solidFill>
                          <a:latin typeface="Lato"/>
                          <a:ea typeface="Lato"/>
                          <a:cs typeface="Lato"/>
                          <a:sym typeface="Lato"/>
                        </a:rPr>
                        <a:t>Network characteristics only</a:t>
                      </a:r>
                      <a:endParaRPr sz="1800">
                        <a:solidFill>
                          <a:schemeClr val="dk2"/>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800">
                          <a:solidFill>
                            <a:schemeClr val="dk2"/>
                          </a:solidFill>
                          <a:latin typeface="Lato"/>
                          <a:ea typeface="Lato"/>
                          <a:cs typeface="Lato"/>
                          <a:sym typeface="Lato"/>
                        </a:rPr>
                        <a:t>0.385</a:t>
                      </a:r>
                      <a:endParaRPr sz="1800">
                        <a:solidFill>
                          <a:schemeClr val="dk2"/>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800">
                          <a:solidFill>
                            <a:schemeClr val="dk2"/>
                          </a:solidFill>
                          <a:latin typeface="Lato"/>
                          <a:ea typeface="Lato"/>
                          <a:cs typeface="Lato"/>
                          <a:sym typeface="Lato"/>
                        </a:rPr>
                        <a:t>Both</a:t>
                      </a:r>
                      <a:endParaRPr sz="1800">
                        <a:solidFill>
                          <a:schemeClr val="dk2"/>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800">
                          <a:solidFill>
                            <a:schemeClr val="dk2"/>
                          </a:solidFill>
                          <a:latin typeface="Lato"/>
                          <a:ea typeface="Lato"/>
                          <a:cs typeface="Lato"/>
                          <a:sym typeface="Lato"/>
                        </a:rPr>
                        <a:t>0.168</a:t>
                      </a:r>
                      <a:endParaRPr sz="1800">
                        <a:solidFill>
                          <a:schemeClr val="dk2"/>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Drawback</a:t>
            </a:r>
            <a:endParaRPr sz="3600"/>
          </a:p>
        </p:txBody>
      </p:sp>
      <p:sp>
        <p:nvSpPr>
          <p:cNvPr id="176" name="Google Shape;176;p27"/>
          <p:cNvSpPr txBox="1"/>
          <p:nvPr/>
        </p:nvSpPr>
        <p:spPr>
          <a:xfrm>
            <a:off x="443750" y="1801950"/>
            <a:ext cx="7967400" cy="153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accent1"/>
              </a:buClr>
              <a:buSzPts val="1800"/>
              <a:buFont typeface="Playfair Display"/>
              <a:buChar char="●"/>
            </a:pPr>
            <a:r>
              <a:rPr lang="en" sz="1800">
                <a:solidFill>
                  <a:schemeClr val="accent1"/>
                </a:solidFill>
                <a:latin typeface="Playfair Display"/>
                <a:ea typeface="Playfair Display"/>
                <a:cs typeface="Playfair Display"/>
                <a:sym typeface="Playfair Display"/>
              </a:rPr>
              <a:t>Number of both types of news are not enough</a:t>
            </a:r>
            <a:endParaRPr sz="1800">
              <a:solidFill>
                <a:schemeClr val="accent1"/>
              </a:solidFill>
              <a:latin typeface="Playfair Display"/>
              <a:ea typeface="Playfair Display"/>
              <a:cs typeface="Playfair Display"/>
              <a:sym typeface="Playfair Display"/>
            </a:endParaRPr>
          </a:p>
          <a:p>
            <a:pPr marL="457200" lvl="0" indent="0" algn="l" rtl="0">
              <a:spcBef>
                <a:spcPts val="0"/>
              </a:spcBef>
              <a:spcAft>
                <a:spcPts val="0"/>
              </a:spcAft>
              <a:buNone/>
            </a:pPr>
            <a:endParaRPr sz="1800">
              <a:solidFill>
                <a:schemeClr val="accent1"/>
              </a:solidFill>
              <a:latin typeface="Playfair Display"/>
              <a:ea typeface="Playfair Display"/>
              <a:cs typeface="Playfair Display"/>
              <a:sym typeface="Playfair Display"/>
            </a:endParaRPr>
          </a:p>
          <a:p>
            <a:pPr marL="457200" lvl="0" indent="-342900" algn="l" rtl="0">
              <a:spcBef>
                <a:spcPts val="0"/>
              </a:spcBef>
              <a:spcAft>
                <a:spcPts val="0"/>
              </a:spcAft>
              <a:buClr>
                <a:schemeClr val="accent1"/>
              </a:buClr>
              <a:buSzPts val="1800"/>
              <a:buFont typeface="Playfair Display"/>
              <a:buChar char="●"/>
            </a:pPr>
            <a:r>
              <a:rPr lang="en" sz="1800">
                <a:solidFill>
                  <a:schemeClr val="accent1"/>
                </a:solidFill>
                <a:latin typeface="Playfair Display"/>
                <a:ea typeface="Playfair Display"/>
                <a:cs typeface="Playfair Display"/>
                <a:sym typeface="Playfair Display"/>
              </a:rPr>
              <a:t>Closeness and betweenness are not available for such large network</a:t>
            </a:r>
            <a:endParaRPr sz="1800">
              <a:solidFill>
                <a:schemeClr val="accent1"/>
              </a:solidFill>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346525"/>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Feature importances</a:t>
            </a:r>
            <a:endParaRPr sz="3600"/>
          </a:p>
        </p:txBody>
      </p:sp>
      <p:pic>
        <p:nvPicPr>
          <p:cNvPr id="182" name="Google Shape;182;p28"/>
          <p:cNvPicPr preferRelativeResize="0"/>
          <p:nvPr/>
        </p:nvPicPr>
        <p:blipFill>
          <a:blip r:embed="rId3">
            <a:alphaModFix/>
          </a:blip>
          <a:stretch>
            <a:fillRect/>
          </a:stretch>
        </p:blipFill>
        <p:spPr>
          <a:xfrm>
            <a:off x="1559275" y="1198300"/>
            <a:ext cx="5737375" cy="344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Conclusion</a:t>
            </a:r>
            <a:endParaRPr sz="3600"/>
          </a:p>
        </p:txBody>
      </p:sp>
      <p:sp>
        <p:nvSpPr>
          <p:cNvPr id="188" name="Google Shape;188;p29"/>
          <p:cNvSpPr txBox="1"/>
          <p:nvPr/>
        </p:nvSpPr>
        <p:spPr>
          <a:xfrm>
            <a:off x="473400" y="1384900"/>
            <a:ext cx="8197200" cy="36213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Font typeface="Playfair Display"/>
              <a:buChar char="●"/>
            </a:pPr>
            <a:r>
              <a:rPr lang="en" sz="2400">
                <a:latin typeface="Playfair Display"/>
                <a:ea typeface="Playfair Display"/>
                <a:cs typeface="Playfair Display"/>
                <a:sym typeface="Playfair Display"/>
              </a:rPr>
              <a:t>Social Network Characteristic can help detect fake news spreader group within social network </a:t>
            </a:r>
            <a:endParaRPr sz="2400">
              <a:latin typeface="Playfair Display"/>
              <a:ea typeface="Playfair Display"/>
              <a:cs typeface="Playfair Display"/>
              <a:sym typeface="Playfair Display"/>
            </a:endParaRPr>
          </a:p>
          <a:p>
            <a:pPr marL="457200" lvl="0" indent="-381000" algn="l" rtl="0">
              <a:lnSpc>
                <a:spcPct val="150000"/>
              </a:lnSpc>
              <a:spcBef>
                <a:spcPts val="0"/>
              </a:spcBef>
              <a:spcAft>
                <a:spcPts val="0"/>
              </a:spcAft>
              <a:buSzPts val="2400"/>
              <a:buFont typeface="Playfair Display"/>
              <a:buChar char="●"/>
            </a:pPr>
            <a:r>
              <a:rPr lang="en" sz="2400">
                <a:latin typeface="Playfair Display"/>
                <a:ea typeface="Playfair Display"/>
                <a:cs typeface="Playfair Display"/>
                <a:sym typeface="Playfair Display"/>
              </a:rPr>
              <a:t>Social Network Characteristic can improve the accuracy of detecting fake news</a:t>
            </a:r>
            <a:endParaRPr sz="2400">
              <a:latin typeface="Playfair Display"/>
              <a:ea typeface="Playfair Display"/>
              <a:cs typeface="Playfair Display"/>
              <a:sym typeface="Playfair Display"/>
            </a:endParaRPr>
          </a:p>
          <a:p>
            <a:pPr marL="0" lvl="0" indent="0" algn="l" rtl="0">
              <a:lnSpc>
                <a:spcPct val="150000"/>
              </a:lnSpc>
              <a:spcBef>
                <a:spcPts val="0"/>
              </a:spcBef>
              <a:spcAft>
                <a:spcPts val="0"/>
              </a:spcAft>
              <a:buNone/>
            </a:pPr>
            <a:endParaRPr sz="1800">
              <a:latin typeface="Playfair Display"/>
              <a:ea typeface="Playfair Display"/>
              <a:cs typeface="Playfair Display"/>
              <a:sym typeface="Playfair Display"/>
            </a:endParaRPr>
          </a:p>
          <a:p>
            <a:pPr marL="457200" lvl="0" indent="0" algn="l" rtl="0">
              <a:lnSpc>
                <a:spcPct val="150000"/>
              </a:lnSpc>
              <a:spcBef>
                <a:spcPts val="0"/>
              </a:spcBef>
              <a:spcAft>
                <a:spcPts val="0"/>
              </a:spcAft>
              <a:buNone/>
            </a:pPr>
            <a:endParaRPr sz="24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2400">
                <a:latin typeface="Source Code Pro"/>
                <a:ea typeface="Source Code Pro"/>
                <a:cs typeface="Source Code Pro"/>
                <a:sym typeface="Source Code Pro"/>
              </a:rPr>
              <a:t>      </a:t>
            </a:r>
            <a:endParaRPr sz="2400">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Business Value &amp; Potential Application</a:t>
            </a:r>
            <a:endParaRPr sz="3600"/>
          </a:p>
        </p:txBody>
      </p:sp>
      <p:sp>
        <p:nvSpPr>
          <p:cNvPr id="194" name="Google Shape;194;p30"/>
          <p:cNvSpPr txBox="1"/>
          <p:nvPr/>
        </p:nvSpPr>
        <p:spPr>
          <a:xfrm>
            <a:off x="433100" y="1164775"/>
            <a:ext cx="8710800" cy="36213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Font typeface="Playfair Display"/>
              <a:buChar char="●"/>
            </a:pPr>
            <a:r>
              <a:rPr lang="en" sz="2400">
                <a:latin typeface="Playfair Display"/>
                <a:ea typeface="Playfair Display"/>
                <a:cs typeface="Playfair Display"/>
                <a:sym typeface="Playfair Display"/>
              </a:rPr>
              <a:t>Fake News Detection</a:t>
            </a:r>
            <a:endParaRPr sz="2400">
              <a:latin typeface="Playfair Display"/>
              <a:ea typeface="Playfair Display"/>
              <a:cs typeface="Playfair Display"/>
              <a:sym typeface="Playfair Display"/>
            </a:endParaRPr>
          </a:p>
          <a:p>
            <a:pPr marL="457200" lvl="0" indent="-381000" algn="l" rtl="0">
              <a:lnSpc>
                <a:spcPct val="150000"/>
              </a:lnSpc>
              <a:spcBef>
                <a:spcPts val="0"/>
              </a:spcBef>
              <a:spcAft>
                <a:spcPts val="0"/>
              </a:spcAft>
              <a:buSzPts val="2400"/>
              <a:buFont typeface="Playfair Display"/>
              <a:buChar char="●"/>
            </a:pPr>
            <a:r>
              <a:rPr lang="en" sz="2400">
                <a:latin typeface="Playfair Display"/>
                <a:ea typeface="Playfair Display"/>
                <a:cs typeface="Playfair Display"/>
                <a:sym typeface="Playfair Display"/>
              </a:rPr>
              <a:t>Fake News Evolution</a:t>
            </a:r>
            <a:endParaRPr sz="2400">
              <a:latin typeface="Playfair Display"/>
              <a:ea typeface="Playfair Display"/>
              <a:cs typeface="Playfair Display"/>
              <a:sym typeface="Playfair Display"/>
            </a:endParaRPr>
          </a:p>
          <a:p>
            <a:pPr marL="914400" lvl="1" indent="-342900" algn="l" rtl="0">
              <a:lnSpc>
                <a:spcPct val="150000"/>
              </a:lnSpc>
              <a:spcBef>
                <a:spcPts val="0"/>
              </a:spcBef>
              <a:spcAft>
                <a:spcPts val="0"/>
              </a:spcAft>
              <a:buSzPts val="1800"/>
              <a:buFont typeface="Playfair Display"/>
              <a:buChar char="○"/>
            </a:pPr>
            <a:r>
              <a:rPr lang="en" sz="1800">
                <a:latin typeface="Playfair Display"/>
                <a:ea typeface="Playfair Display"/>
                <a:cs typeface="Playfair Display"/>
                <a:sym typeface="Playfair Display"/>
              </a:rPr>
              <a:t>track the life cycle of fake news on social media</a:t>
            </a:r>
            <a:endParaRPr sz="1800">
              <a:latin typeface="Playfair Display"/>
              <a:ea typeface="Playfair Display"/>
              <a:cs typeface="Playfair Display"/>
              <a:sym typeface="Playfair Display"/>
            </a:endParaRPr>
          </a:p>
          <a:p>
            <a:pPr marL="457200" lvl="0" indent="-381000" algn="l" rtl="0">
              <a:lnSpc>
                <a:spcPct val="150000"/>
              </a:lnSpc>
              <a:spcBef>
                <a:spcPts val="0"/>
              </a:spcBef>
              <a:spcAft>
                <a:spcPts val="0"/>
              </a:spcAft>
              <a:buSzPts val="2400"/>
              <a:buFont typeface="Playfair Display"/>
              <a:buChar char="●"/>
            </a:pPr>
            <a:r>
              <a:rPr lang="en" sz="2400">
                <a:latin typeface="Playfair Display"/>
                <a:ea typeface="Playfair Display"/>
                <a:cs typeface="Playfair Display"/>
                <a:sym typeface="Playfair Display"/>
              </a:rPr>
              <a:t>Fake News Mitigation</a:t>
            </a:r>
            <a:endParaRPr sz="2400">
              <a:latin typeface="Playfair Display"/>
              <a:ea typeface="Playfair Display"/>
              <a:cs typeface="Playfair Display"/>
              <a:sym typeface="Playfair Display"/>
            </a:endParaRPr>
          </a:p>
          <a:p>
            <a:pPr marL="914400" lvl="1" indent="-342900" algn="l" rtl="0">
              <a:lnSpc>
                <a:spcPct val="150000"/>
              </a:lnSpc>
              <a:spcBef>
                <a:spcPts val="0"/>
              </a:spcBef>
              <a:spcAft>
                <a:spcPts val="0"/>
              </a:spcAft>
              <a:buSzPts val="1800"/>
              <a:buFont typeface="Playfair Display"/>
              <a:buChar char="○"/>
            </a:pPr>
            <a:r>
              <a:rPr lang="en" sz="1800">
                <a:latin typeface="Playfair Display"/>
                <a:ea typeface="Playfair Display"/>
                <a:cs typeface="Playfair Display"/>
                <a:sym typeface="Playfair Display"/>
              </a:rPr>
              <a:t>reduce the negative effects brought by fake news</a:t>
            </a:r>
            <a:endParaRPr sz="1800">
              <a:latin typeface="Playfair Display"/>
              <a:ea typeface="Playfair Display"/>
              <a:cs typeface="Playfair Display"/>
              <a:sym typeface="Playfair Display"/>
            </a:endParaRPr>
          </a:p>
          <a:p>
            <a:pPr marL="457200" lvl="0" indent="-381000" algn="l" rtl="0">
              <a:lnSpc>
                <a:spcPct val="150000"/>
              </a:lnSpc>
              <a:spcBef>
                <a:spcPts val="0"/>
              </a:spcBef>
              <a:spcAft>
                <a:spcPts val="0"/>
              </a:spcAft>
              <a:buSzPts val="2400"/>
              <a:buFont typeface="Playfair Display"/>
              <a:buChar char="●"/>
            </a:pPr>
            <a:r>
              <a:rPr lang="en" sz="2400">
                <a:latin typeface="Playfair Display"/>
                <a:ea typeface="Playfair Display"/>
                <a:cs typeface="Playfair Display"/>
                <a:sym typeface="Playfair Display"/>
              </a:rPr>
              <a:t>Malicious Account Detection</a:t>
            </a:r>
            <a:endParaRPr sz="2400">
              <a:latin typeface="Playfair Display"/>
              <a:ea typeface="Playfair Display"/>
              <a:cs typeface="Playfair Display"/>
              <a:sym typeface="Playfair Display"/>
            </a:endParaRPr>
          </a:p>
          <a:p>
            <a:pPr marL="914400" lvl="1" indent="-342900" algn="l" rtl="0">
              <a:lnSpc>
                <a:spcPct val="150000"/>
              </a:lnSpc>
              <a:spcBef>
                <a:spcPts val="0"/>
              </a:spcBef>
              <a:spcAft>
                <a:spcPts val="0"/>
              </a:spcAft>
              <a:buSzPts val="1800"/>
              <a:buFont typeface="Playfair Display"/>
              <a:buChar char="○"/>
            </a:pPr>
            <a:r>
              <a:rPr lang="en" sz="1800">
                <a:latin typeface="Playfair Display"/>
                <a:ea typeface="Playfair Display"/>
                <a:cs typeface="Playfair Display"/>
                <a:sym typeface="Playfair Display"/>
              </a:rPr>
              <a:t>identify social bots, trolls, and cyborg users</a:t>
            </a:r>
            <a:endParaRPr sz="1800">
              <a:latin typeface="Playfair Display"/>
              <a:ea typeface="Playfair Display"/>
              <a:cs typeface="Playfair Display"/>
              <a:sym typeface="Playfair Display"/>
            </a:endParaRPr>
          </a:p>
          <a:p>
            <a:pPr marL="457200" lvl="0" indent="0" algn="l" rtl="0">
              <a:lnSpc>
                <a:spcPct val="150000"/>
              </a:lnSpc>
              <a:spcBef>
                <a:spcPts val="0"/>
              </a:spcBef>
              <a:spcAft>
                <a:spcPts val="0"/>
              </a:spcAft>
              <a:buNone/>
            </a:pPr>
            <a:endParaRPr sz="24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2400">
                <a:latin typeface="Source Code Pro"/>
                <a:ea typeface="Source Code Pro"/>
                <a:cs typeface="Source Code Pro"/>
                <a:sym typeface="Source Code Pro"/>
              </a:rPr>
              <a:t>      </a:t>
            </a:r>
            <a:endParaRPr sz="2400">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8"/>
        <p:cNvGrpSpPr/>
        <p:nvPr/>
      </p:nvGrpSpPr>
      <p:grpSpPr>
        <a:xfrm>
          <a:off x="0" y="0"/>
          <a:ext cx="0" cy="0"/>
          <a:chOff x="0" y="0"/>
          <a:chExt cx="0" cy="0"/>
        </a:xfrm>
      </p:grpSpPr>
      <p:sp>
        <p:nvSpPr>
          <p:cNvPr id="199" name="Google Shape;199;p31"/>
          <p:cNvSpPr txBox="1">
            <a:spLocks noGrp="1"/>
          </p:cNvSpPr>
          <p:nvPr>
            <p:ph type="ctrTitle"/>
          </p:nvPr>
        </p:nvSpPr>
        <p:spPr>
          <a:xfrm>
            <a:off x="3096300" y="1940975"/>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Thank you!</a:t>
            </a:r>
            <a:endParaRPr sz="4000"/>
          </a:p>
          <a:p>
            <a:pPr marL="0" lvl="0" indent="0" algn="ctr" rtl="0">
              <a:spcBef>
                <a:spcPts val="0"/>
              </a:spcBef>
              <a:spcAft>
                <a:spcPts val="0"/>
              </a:spcAft>
              <a:buNone/>
            </a:pPr>
            <a:r>
              <a:rPr lang="en" sz="3600"/>
              <a:t>Questions?</a:t>
            </a:r>
            <a:endParaRPr sz="3600"/>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152025" y="1729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l" rtl="0">
              <a:lnSpc>
                <a:spcPct val="150000"/>
              </a:lnSpc>
              <a:spcBef>
                <a:spcPts val="0"/>
              </a:spcBef>
              <a:spcAft>
                <a:spcPts val="0"/>
              </a:spcAft>
              <a:buNone/>
            </a:pPr>
            <a:r>
              <a:rPr lang="en"/>
              <a:t>Agenda</a:t>
            </a:r>
            <a:endParaRPr/>
          </a:p>
          <a:p>
            <a:pPr marL="0" lvl="0" indent="0" algn="ctr" rtl="0">
              <a:spcBef>
                <a:spcPts val="0"/>
              </a:spcBef>
              <a:spcAft>
                <a:spcPts val="0"/>
              </a:spcAft>
              <a:buNone/>
            </a:pPr>
            <a:endParaRPr sz="3000"/>
          </a:p>
        </p:txBody>
      </p:sp>
      <p:sp>
        <p:nvSpPr>
          <p:cNvPr id="66" name="Google Shape;66;p14"/>
          <p:cNvSpPr txBox="1">
            <a:spLocks noGrp="1"/>
          </p:cNvSpPr>
          <p:nvPr>
            <p:ph type="body" idx="2"/>
          </p:nvPr>
        </p:nvSpPr>
        <p:spPr>
          <a:xfrm>
            <a:off x="4917075" y="1306900"/>
            <a:ext cx="3837000" cy="3695100"/>
          </a:xfrm>
          <a:prstGeom prst="rect">
            <a:avLst/>
          </a:prstGeom>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Clr>
                <a:schemeClr val="lt1"/>
              </a:buClr>
              <a:buSzPts val="2400"/>
              <a:buFont typeface="Playfair Display"/>
              <a:buAutoNum type="arabicPeriod"/>
            </a:pPr>
            <a:r>
              <a:rPr lang="en" sz="2400" b="1">
                <a:latin typeface="Playfair Display"/>
                <a:ea typeface="Playfair Display"/>
                <a:cs typeface="Playfair Display"/>
                <a:sym typeface="Playfair Display"/>
              </a:rPr>
              <a:t>Problem Statement</a:t>
            </a:r>
            <a:endParaRPr sz="2400" b="1">
              <a:latin typeface="Playfair Display"/>
              <a:ea typeface="Playfair Display"/>
              <a:cs typeface="Playfair Display"/>
              <a:sym typeface="Playfair Display"/>
            </a:endParaRPr>
          </a:p>
          <a:p>
            <a:pPr marL="457200" lvl="0" indent="-381000" algn="l" rtl="0">
              <a:lnSpc>
                <a:spcPct val="150000"/>
              </a:lnSpc>
              <a:spcBef>
                <a:spcPts val="0"/>
              </a:spcBef>
              <a:spcAft>
                <a:spcPts val="0"/>
              </a:spcAft>
              <a:buClr>
                <a:schemeClr val="lt1"/>
              </a:buClr>
              <a:buSzPts val="2400"/>
              <a:buFont typeface="Playfair Display"/>
              <a:buAutoNum type="arabicPeriod"/>
            </a:pPr>
            <a:r>
              <a:rPr lang="en" sz="2400" b="1">
                <a:latin typeface="Playfair Display"/>
                <a:ea typeface="Playfair Display"/>
                <a:cs typeface="Playfair Display"/>
                <a:sym typeface="Playfair Display"/>
              </a:rPr>
              <a:t>Data Description</a:t>
            </a:r>
            <a:endParaRPr sz="2400" b="1">
              <a:latin typeface="Playfair Display"/>
              <a:ea typeface="Playfair Display"/>
              <a:cs typeface="Playfair Display"/>
              <a:sym typeface="Playfair Display"/>
            </a:endParaRPr>
          </a:p>
          <a:p>
            <a:pPr marL="457200" lvl="0" indent="-381000" algn="l" rtl="0">
              <a:lnSpc>
                <a:spcPct val="150000"/>
              </a:lnSpc>
              <a:spcBef>
                <a:spcPts val="0"/>
              </a:spcBef>
              <a:spcAft>
                <a:spcPts val="0"/>
              </a:spcAft>
              <a:buClr>
                <a:schemeClr val="lt1"/>
              </a:buClr>
              <a:buSzPts val="2400"/>
              <a:buFont typeface="Playfair Display"/>
              <a:buAutoNum type="arabicPeriod"/>
            </a:pPr>
            <a:r>
              <a:rPr lang="en" sz="2400" b="1">
                <a:latin typeface="Playfair Display"/>
                <a:ea typeface="Playfair Display"/>
                <a:cs typeface="Playfair Display"/>
                <a:sym typeface="Playfair Display"/>
              </a:rPr>
              <a:t>Methodology</a:t>
            </a:r>
            <a:endParaRPr sz="2400" b="1">
              <a:latin typeface="Playfair Display"/>
              <a:ea typeface="Playfair Display"/>
              <a:cs typeface="Playfair Display"/>
              <a:sym typeface="Playfair Display"/>
            </a:endParaRPr>
          </a:p>
          <a:p>
            <a:pPr marL="457200" lvl="0" indent="-381000" algn="l" rtl="0">
              <a:lnSpc>
                <a:spcPct val="150000"/>
              </a:lnSpc>
              <a:spcBef>
                <a:spcPts val="0"/>
              </a:spcBef>
              <a:spcAft>
                <a:spcPts val="0"/>
              </a:spcAft>
              <a:buClr>
                <a:schemeClr val="lt1"/>
              </a:buClr>
              <a:buSzPts val="2400"/>
              <a:buFont typeface="Playfair Display"/>
              <a:buAutoNum type="arabicPeriod"/>
            </a:pPr>
            <a:r>
              <a:rPr lang="en" sz="2400" b="1">
                <a:latin typeface="Playfair Display"/>
                <a:ea typeface="Playfair Display"/>
                <a:cs typeface="Playfair Display"/>
                <a:sym typeface="Playfair Display"/>
              </a:rPr>
              <a:t>Conclusion</a:t>
            </a:r>
            <a:endParaRPr sz="2400" b="1">
              <a:latin typeface="Playfair Display"/>
              <a:ea typeface="Playfair Display"/>
              <a:cs typeface="Playfair Display"/>
              <a:sym typeface="Playfair Display"/>
            </a:endParaRPr>
          </a:p>
          <a:p>
            <a:pPr marL="457200" lvl="0" indent="-381000" algn="l" rtl="0">
              <a:lnSpc>
                <a:spcPct val="150000"/>
              </a:lnSpc>
              <a:spcBef>
                <a:spcPts val="0"/>
              </a:spcBef>
              <a:spcAft>
                <a:spcPts val="0"/>
              </a:spcAft>
              <a:buClr>
                <a:schemeClr val="lt1"/>
              </a:buClr>
              <a:buSzPts val="2400"/>
              <a:buFont typeface="Playfair Display"/>
              <a:buAutoNum type="arabicPeriod"/>
            </a:pPr>
            <a:r>
              <a:rPr lang="en" sz="2400" b="1">
                <a:latin typeface="Playfair Display"/>
                <a:ea typeface="Playfair Display"/>
                <a:cs typeface="Playfair Display"/>
                <a:sym typeface="Playfair Display"/>
              </a:rPr>
              <a:t>Business Value </a:t>
            </a:r>
            <a:endParaRPr sz="2400" b="1">
              <a:latin typeface="Playfair Display"/>
              <a:ea typeface="Playfair Display"/>
              <a:cs typeface="Playfair Display"/>
              <a:sym typeface="Playfair Display"/>
            </a:endParaRPr>
          </a:p>
          <a:p>
            <a:pPr marL="0" lvl="0" indent="0" algn="l" rtl="0">
              <a:spcBef>
                <a:spcPts val="0"/>
              </a:spcBef>
              <a:spcAft>
                <a:spcPts val="1600"/>
              </a:spcAft>
              <a:buNone/>
            </a:pPr>
            <a:endParaRPr/>
          </a:p>
        </p:txBody>
      </p:sp>
      <p:sp>
        <p:nvSpPr>
          <p:cNvPr id="67" name="Google Shape;67;p14"/>
          <p:cNvSpPr/>
          <p:nvPr/>
        </p:nvSpPr>
        <p:spPr>
          <a:xfrm>
            <a:off x="4863350" y="4370300"/>
            <a:ext cx="748500" cy="291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Problem statement</a:t>
            </a:r>
            <a:endParaRPr sz="3600"/>
          </a:p>
        </p:txBody>
      </p:sp>
      <p:sp>
        <p:nvSpPr>
          <p:cNvPr id="73" name="Google Shape;73;p15"/>
          <p:cNvSpPr txBox="1">
            <a:spLocks noGrp="1"/>
          </p:cNvSpPr>
          <p:nvPr>
            <p:ph type="body" idx="1"/>
          </p:nvPr>
        </p:nvSpPr>
        <p:spPr>
          <a:xfrm>
            <a:off x="311700" y="1490475"/>
            <a:ext cx="8520600" cy="33402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chemeClr val="accent1"/>
              </a:buClr>
              <a:buSzPts val="2800"/>
              <a:buFont typeface="Playfair Display"/>
              <a:buChar char="●"/>
            </a:pPr>
            <a:r>
              <a:rPr lang="en" sz="2400">
                <a:solidFill>
                  <a:schemeClr val="accent1"/>
                </a:solidFill>
                <a:latin typeface="Playfair Display"/>
                <a:ea typeface="Playfair Display"/>
                <a:cs typeface="Playfair Display"/>
                <a:sym typeface="Playfair Display"/>
              </a:rPr>
              <a:t>Detect Fake News and Fake News Spreader Community based on News Content &amp; Users Network</a:t>
            </a:r>
            <a:endParaRPr sz="2800">
              <a:solidFill>
                <a:schemeClr val="accent1"/>
              </a:solidFill>
              <a:latin typeface="Playfair Display"/>
              <a:ea typeface="Playfair Display"/>
              <a:cs typeface="Playfair Display"/>
              <a:sym typeface="Playfair Display"/>
            </a:endParaRPr>
          </a:p>
          <a:p>
            <a:pPr marL="0" lvl="0" indent="0" algn="l" rtl="0">
              <a:spcBef>
                <a:spcPts val="0"/>
              </a:spcBef>
              <a:spcAft>
                <a:spcPts val="0"/>
              </a:spcAft>
              <a:buNone/>
            </a:pPr>
            <a:endParaRPr>
              <a:solidFill>
                <a:srgbClr val="000000"/>
              </a:solidFill>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rot="447564">
            <a:off x="4974925" y="2637694"/>
            <a:ext cx="3438876" cy="193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3600"/>
              <a:t>Data Description</a:t>
            </a:r>
            <a:endParaRPr sz="3600"/>
          </a:p>
        </p:txBody>
      </p:sp>
      <p:sp>
        <p:nvSpPr>
          <p:cNvPr id="80" name="Google Shape;80;p16"/>
          <p:cNvSpPr txBox="1">
            <a:spLocks noGrp="1"/>
          </p:cNvSpPr>
          <p:nvPr>
            <p:ph type="body" idx="1"/>
          </p:nvPr>
        </p:nvSpPr>
        <p:spPr>
          <a:xfrm>
            <a:off x="569450" y="1239875"/>
            <a:ext cx="8520600" cy="3340200"/>
          </a:xfrm>
          <a:prstGeom prst="rect">
            <a:avLst/>
          </a:prstGeom>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News and social context information from PolitiFact</a:t>
            </a:r>
            <a:endParaRPr sz="2400">
              <a:solidFill>
                <a:schemeClr val="accent1"/>
              </a:solidFill>
              <a:latin typeface="Playfair Display"/>
              <a:ea typeface="Playfair Display"/>
              <a:cs typeface="Playfair Display"/>
              <a:sym typeface="Playfair Display"/>
            </a:endParaRPr>
          </a:p>
          <a:p>
            <a:pPr marL="457200" lvl="0" indent="-381000" algn="l" rtl="0">
              <a:lnSpc>
                <a:spcPct val="115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240 News</a:t>
            </a:r>
            <a:endParaRPr sz="2400">
              <a:solidFill>
                <a:schemeClr val="accent1"/>
              </a:solidFill>
              <a:latin typeface="Playfair Display"/>
              <a:ea typeface="Playfair Display"/>
              <a:cs typeface="Playfair Display"/>
              <a:sym typeface="Playfair Display"/>
            </a:endParaRPr>
          </a:p>
          <a:p>
            <a:pPr marL="914400" lvl="1" indent="-381000" algn="l" rtl="0">
              <a:lnSpc>
                <a:spcPct val="115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120 fake news, 120 real news</a:t>
            </a:r>
            <a:endParaRPr sz="2400">
              <a:solidFill>
                <a:schemeClr val="accent1"/>
              </a:solidFill>
              <a:latin typeface="Playfair Display"/>
              <a:ea typeface="Playfair Display"/>
              <a:cs typeface="Playfair Display"/>
              <a:sym typeface="Playfair Display"/>
            </a:endParaRPr>
          </a:p>
          <a:p>
            <a:pPr marL="914400" lvl="1" indent="-381000" algn="l" rtl="0">
              <a:lnSpc>
                <a:spcPct val="150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News id, content</a:t>
            </a:r>
            <a:endParaRPr sz="2400">
              <a:solidFill>
                <a:schemeClr val="accent1"/>
              </a:solidFill>
              <a:latin typeface="Playfair Display"/>
              <a:ea typeface="Playfair Display"/>
              <a:cs typeface="Playfair Display"/>
              <a:sym typeface="Playfair Display"/>
            </a:endParaRPr>
          </a:p>
          <a:p>
            <a:pPr marL="457200" lvl="0" indent="-381000" algn="l" rtl="0">
              <a:lnSpc>
                <a:spcPct val="150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23,865 Twitter Users </a:t>
            </a:r>
            <a:endParaRPr sz="2400">
              <a:solidFill>
                <a:schemeClr val="accent1"/>
              </a:solidFill>
              <a:latin typeface="Playfair Display"/>
              <a:ea typeface="Playfair Display"/>
              <a:cs typeface="Playfair Display"/>
              <a:sym typeface="Playfair Display"/>
            </a:endParaRPr>
          </a:p>
          <a:p>
            <a:pPr marL="914400" lvl="1" indent="-381000" algn="l" rtl="0">
              <a:lnSpc>
                <a:spcPct val="115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User-user relationship</a:t>
            </a:r>
            <a:endParaRPr sz="2400">
              <a:solidFill>
                <a:schemeClr val="accent1"/>
              </a:solidFill>
              <a:latin typeface="Playfair Display"/>
              <a:ea typeface="Playfair Display"/>
              <a:cs typeface="Playfair Display"/>
              <a:sym typeface="Playfair Display"/>
            </a:endParaRPr>
          </a:p>
          <a:p>
            <a:pPr marL="914400" lvl="1" indent="-381000" algn="l" rtl="0">
              <a:lnSpc>
                <a:spcPct val="115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News-user relationship</a:t>
            </a:r>
            <a:endParaRPr sz="2400">
              <a:solidFill>
                <a:schemeClr val="accent1"/>
              </a:solidFill>
              <a:latin typeface="Playfair Display"/>
              <a:ea typeface="Playfair Display"/>
              <a:cs typeface="Playfair Display"/>
              <a:sym typeface="Playfair Display"/>
            </a:endParaRPr>
          </a:p>
          <a:p>
            <a:pPr marL="0" lvl="0" indent="0" algn="l" rtl="0">
              <a:spcBef>
                <a:spcPts val="1600"/>
              </a:spcBef>
              <a:spcAft>
                <a:spcPts val="1600"/>
              </a:spcAft>
              <a:buNone/>
            </a:pP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3600"/>
              <a:t>Methodology</a:t>
            </a:r>
            <a:endParaRPr sz="3600"/>
          </a:p>
        </p:txBody>
      </p:sp>
      <p:sp>
        <p:nvSpPr>
          <p:cNvPr id="86" name="Google Shape;86;p17"/>
          <p:cNvSpPr txBox="1"/>
          <p:nvPr/>
        </p:nvSpPr>
        <p:spPr>
          <a:xfrm>
            <a:off x="758325" y="1294175"/>
            <a:ext cx="7366800" cy="34068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2-Mode Networks</a:t>
            </a:r>
            <a:endParaRPr sz="2400">
              <a:solidFill>
                <a:schemeClr val="accent1"/>
              </a:solidFill>
              <a:latin typeface="Playfair Display"/>
              <a:ea typeface="Playfair Display"/>
              <a:cs typeface="Playfair Display"/>
              <a:sym typeface="Playfair Display"/>
            </a:endParaRPr>
          </a:p>
          <a:p>
            <a:pPr marL="457200" lvl="0" indent="-381000" algn="l" rtl="0">
              <a:lnSpc>
                <a:spcPct val="150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Transformed 1-Mode Networks</a:t>
            </a:r>
            <a:endParaRPr sz="2400">
              <a:solidFill>
                <a:schemeClr val="accent1"/>
              </a:solidFill>
              <a:latin typeface="Playfair Display"/>
              <a:ea typeface="Playfair Display"/>
              <a:cs typeface="Playfair Display"/>
              <a:sym typeface="Playfair Display"/>
            </a:endParaRPr>
          </a:p>
          <a:p>
            <a:pPr marL="457200" lvl="0" indent="-381000" algn="l" rtl="0">
              <a:lnSpc>
                <a:spcPct val="150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Clustering Coefficients</a:t>
            </a:r>
            <a:endParaRPr sz="2400">
              <a:solidFill>
                <a:schemeClr val="accent1"/>
              </a:solidFill>
              <a:latin typeface="Playfair Display"/>
              <a:ea typeface="Playfair Display"/>
              <a:cs typeface="Playfair Display"/>
              <a:sym typeface="Playfair Display"/>
            </a:endParaRPr>
          </a:p>
          <a:p>
            <a:pPr marL="457200" lvl="0" indent="-381000" algn="l" rtl="0">
              <a:lnSpc>
                <a:spcPct val="150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Clique and K_core</a:t>
            </a:r>
            <a:endParaRPr sz="2400">
              <a:solidFill>
                <a:schemeClr val="accent1"/>
              </a:solidFill>
              <a:latin typeface="Playfair Display"/>
              <a:ea typeface="Playfair Display"/>
              <a:cs typeface="Playfair Display"/>
              <a:sym typeface="Playfair Display"/>
            </a:endParaRPr>
          </a:p>
          <a:p>
            <a:pPr marL="457200" lvl="0" indent="-381000" algn="l" rtl="0">
              <a:lnSpc>
                <a:spcPct val="150000"/>
              </a:lnSpc>
              <a:spcBef>
                <a:spcPts val="0"/>
              </a:spcBef>
              <a:spcAft>
                <a:spcPts val="0"/>
              </a:spcAft>
              <a:buClr>
                <a:schemeClr val="accent1"/>
              </a:buClr>
              <a:buSzPts val="2400"/>
              <a:buFont typeface="Playfair Display"/>
              <a:buChar char="●"/>
            </a:pPr>
            <a:r>
              <a:rPr lang="en" sz="2400">
                <a:solidFill>
                  <a:schemeClr val="accent1"/>
                </a:solidFill>
                <a:latin typeface="Playfair Display"/>
                <a:ea typeface="Playfair Display"/>
                <a:cs typeface="Playfair Display"/>
                <a:sym typeface="Playfair Display"/>
              </a:rPr>
              <a:t>Logistic Regression &amp; Random Forest</a:t>
            </a:r>
            <a:endParaRPr sz="2400">
              <a:solidFill>
                <a:schemeClr val="accent1"/>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3600"/>
              <a:t>Real vs Fake</a:t>
            </a:r>
            <a:endParaRPr sz="3600"/>
          </a:p>
        </p:txBody>
      </p:sp>
      <p:pic>
        <p:nvPicPr>
          <p:cNvPr id="92" name="Google Shape;92;p18"/>
          <p:cNvPicPr preferRelativeResize="0"/>
          <p:nvPr/>
        </p:nvPicPr>
        <p:blipFill>
          <a:blip r:embed="rId3">
            <a:alphaModFix/>
          </a:blip>
          <a:stretch>
            <a:fillRect/>
          </a:stretch>
        </p:blipFill>
        <p:spPr>
          <a:xfrm>
            <a:off x="403300" y="1616575"/>
            <a:ext cx="3818833" cy="2422550"/>
          </a:xfrm>
          <a:prstGeom prst="rect">
            <a:avLst/>
          </a:prstGeom>
          <a:noFill/>
          <a:ln>
            <a:noFill/>
          </a:ln>
        </p:spPr>
      </p:pic>
      <p:pic>
        <p:nvPicPr>
          <p:cNvPr id="93" name="Google Shape;93;p18"/>
          <p:cNvPicPr preferRelativeResize="0"/>
          <p:nvPr/>
        </p:nvPicPr>
        <p:blipFill>
          <a:blip r:embed="rId4">
            <a:alphaModFix/>
          </a:blip>
          <a:stretch>
            <a:fillRect/>
          </a:stretch>
        </p:blipFill>
        <p:spPr>
          <a:xfrm>
            <a:off x="4572000" y="1668900"/>
            <a:ext cx="3995074" cy="24225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3600"/>
              <a:t>2-mode networks</a:t>
            </a:r>
            <a:endParaRPr sz="3600"/>
          </a:p>
        </p:txBody>
      </p:sp>
      <p:pic>
        <p:nvPicPr>
          <p:cNvPr id="99" name="Google Shape;99;p19"/>
          <p:cNvPicPr preferRelativeResize="0"/>
          <p:nvPr/>
        </p:nvPicPr>
        <p:blipFill>
          <a:blip r:embed="rId3">
            <a:alphaModFix/>
          </a:blip>
          <a:stretch>
            <a:fillRect/>
          </a:stretch>
        </p:blipFill>
        <p:spPr>
          <a:xfrm>
            <a:off x="394100" y="1178375"/>
            <a:ext cx="3715105" cy="3821250"/>
          </a:xfrm>
          <a:prstGeom prst="rect">
            <a:avLst/>
          </a:prstGeom>
          <a:noFill/>
          <a:ln>
            <a:noFill/>
          </a:ln>
        </p:spPr>
      </p:pic>
      <p:pic>
        <p:nvPicPr>
          <p:cNvPr id="100" name="Google Shape;100;p19"/>
          <p:cNvPicPr preferRelativeResize="0"/>
          <p:nvPr/>
        </p:nvPicPr>
        <p:blipFill>
          <a:blip r:embed="rId4">
            <a:alphaModFix/>
          </a:blip>
          <a:stretch>
            <a:fillRect/>
          </a:stretch>
        </p:blipFill>
        <p:spPr>
          <a:xfrm>
            <a:off x="4572005" y="1093650"/>
            <a:ext cx="3740803" cy="3821250"/>
          </a:xfrm>
          <a:prstGeom prst="rect">
            <a:avLst/>
          </a:prstGeom>
          <a:noFill/>
          <a:ln>
            <a:noFill/>
          </a:ln>
        </p:spPr>
      </p:pic>
      <p:sp>
        <p:nvSpPr>
          <p:cNvPr id="101" name="Google Shape;101;p19"/>
          <p:cNvSpPr/>
          <p:nvPr/>
        </p:nvSpPr>
        <p:spPr>
          <a:xfrm>
            <a:off x="1888275" y="1130375"/>
            <a:ext cx="729900" cy="162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6077450" y="1052675"/>
            <a:ext cx="729900" cy="162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txBox="1"/>
          <p:nvPr/>
        </p:nvSpPr>
        <p:spPr>
          <a:xfrm>
            <a:off x="1245375" y="1007825"/>
            <a:ext cx="2015700" cy="2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Real News Network</a:t>
            </a:r>
            <a:endParaRPr>
              <a:latin typeface="Lato"/>
              <a:ea typeface="Lato"/>
              <a:cs typeface="Lato"/>
              <a:sym typeface="Lato"/>
            </a:endParaRPr>
          </a:p>
        </p:txBody>
      </p:sp>
      <p:sp>
        <p:nvSpPr>
          <p:cNvPr id="104" name="Google Shape;104;p19"/>
          <p:cNvSpPr txBox="1"/>
          <p:nvPr/>
        </p:nvSpPr>
        <p:spPr>
          <a:xfrm>
            <a:off x="5230650" y="1007825"/>
            <a:ext cx="2015700" cy="2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Fake News Network</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3600"/>
              <a:t>Clustering Coefficients</a:t>
            </a:r>
            <a:endParaRPr sz="3600"/>
          </a:p>
        </p:txBody>
      </p:sp>
      <p:sp>
        <p:nvSpPr>
          <p:cNvPr id="110" name="Google Shape;110;p20"/>
          <p:cNvSpPr txBox="1"/>
          <p:nvPr/>
        </p:nvSpPr>
        <p:spPr>
          <a:xfrm>
            <a:off x="758325" y="1294175"/>
            <a:ext cx="7366800" cy="340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3000">
              <a:solidFill>
                <a:schemeClr val="dk2"/>
              </a:solidFill>
              <a:latin typeface="Source Code Pro"/>
              <a:ea typeface="Source Code Pro"/>
              <a:cs typeface="Source Code Pro"/>
              <a:sym typeface="Source Code Pro"/>
            </a:endParaRPr>
          </a:p>
        </p:txBody>
      </p:sp>
      <p:sp>
        <p:nvSpPr>
          <p:cNvPr id="111" name="Google Shape;111;p20"/>
          <p:cNvSpPr txBox="1">
            <a:spLocks noGrp="1"/>
          </p:cNvSpPr>
          <p:nvPr>
            <p:ph type="body" idx="1"/>
          </p:nvPr>
        </p:nvSpPr>
        <p:spPr>
          <a:xfrm>
            <a:off x="311700" y="1602950"/>
            <a:ext cx="8520600" cy="3416400"/>
          </a:xfrm>
          <a:prstGeom prst="rect">
            <a:avLst/>
          </a:prstGeom>
        </p:spPr>
        <p:txBody>
          <a:bodyPr spcFirstLastPara="1" wrap="square" lIns="91425" tIns="91425" rIns="91425" bIns="91425" anchor="t" anchorCtr="0">
            <a:noAutofit/>
          </a:bodyPr>
          <a:lstStyle/>
          <a:p>
            <a:pPr marL="457200" lvl="0" indent="-355600" algn="l" rtl="0">
              <a:lnSpc>
                <a:spcPct val="200000"/>
              </a:lnSpc>
              <a:spcBef>
                <a:spcPts val="0"/>
              </a:spcBef>
              <a:spcAft>
                <a:spcPts val="0"/>
              </a:spcAft>
              <a:buClr>
                <a:srgbClr val="414141"/>
              </a:buClr>
              <a:buSzPts val="2000"/>
              <a:buChar char="●"/>
            </a:pPr>
            <a:r>
              <a:rPr lang="en" sz="2000">
                <a:solidFill>
                  <a:srgbClr val="414141"/>
                </a:solidFill>
              </a:rPr>
              <a:t>Global Clustering Coefficients (Robins and Alexander Clustering)</a:t>
            </a:r>
            <a:endParaRPr sz="2000">
              <a:solidFill>
                <a:srgbClr val="414141"/>
              </a:solidFill>
            </a:endParaRPr>
          </a:p>
          <a:p>
            <a:pPr marL="914400" lvl="1" indent="-355600" algn="l" rtl="0">
              <a:lnSpc>
                <a:spcPct val="200000"/>
              </a:lnSpc>
              <a:spcBef>
                <a:spcPts val="0"/>
              </a:spcBef>
              <a:spcAft>
                <a:spcPts val="0"/>
              </a:spcAft>
              <a:buClr>
                <a:srgbClr val="414141"/>
              </a:buClr>
              <a:buSzPts val="2000"/>
              <a:buChar char="○"/>
            </a:pPr>
            <a:r>
              <a:rPr lang="en" sz="2000">
                <a:solidFill>
                  <a:srgbClr val="414141"/>
                </a:solidFill>
              </a:rPr>
              <a:t>Fake news 2-mode network: 0.040</a:t>
            </a:r>
            <a:endParaRPr sz="2000">
              <a:solidFill>
                <a:srgbClr val="414141"/>
              </a:solidFill>
            </a:endParaRPr>
          </a:p>
          <a:p>
            <a:pPr marL="914400" lvl="1" indent="-355600" algn="l" rtl="0">
              <a:lnSpc>
                <a:spcPct val="200000"/>
              </a:lnSpc>
              <a:spcBef>
                <a:spcPts val="0"/>
              </a:spcBef>
              <a:spcAft>
                <a:spcPts val="0"/>
              </a:spcAft>
              <a:buClr>
                <a:srgbClr val="414141"/>
              </a:buClr>
              <a:buSzPts val="2000"/>
              <a:buChar char="○"/>
            </a:pPr>
            <a:r>
              <a:rPr lang="en" sz="2000">
                <a:solidFill>
                  <a:srgbClr val="414141"/>
                </a:solidFill>
              </a:rPr>
              <a:t>Real news 2-mode network: 0.197</a:t>
            </a:r>
            <a:endParaRPr sz="2000">
              <a:solidFill>
                <a:srgbClr val="414141"/>
              </a:solidFill>
            </a:endParaRPr>
          </a:p>
          <a:p>
            <a:pPr marL="45720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3600"/>
              <a:t>1-mode networks</a:t>
            </a:r>
            <a:endParaRPr sz="3600"/>
          </a:p>
        </p:txBody>
      </p:sp>
      <p:sp>
        <p:nvSpPr>
          <p:cNvPr id="117" name="Google Shape;117;p21"/>
          <p:cNvSpPr txBox="1"/>
          <p:nvPr/>
        </p:nvSpPr>
        <p:spPr>
          <a:xfrm>
            <a:off x="758325" y="1294175"/>
            <a:ext cx="7366800" cy="340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3000">
              <a:solidFill>
                <a:schemeClr val="dk2"/>
              </a:solidFill>
              <a:latin typeface="Source Code Pro"/>
              <a:ea typeface="Source Code Pro"/>
              <a:cs typeface="Source Code Pro"/>
              <a:sym typeface="Source Code Pro"/>
            </a:endParaRPr>
          </a:p>
        </p:txBody>
      </p:sp>
      <p:sp>
        <p:nvSpPr>
          <p:cNvPr id="118" name="Google Shape;118;p21"/>
          <p:cNvSpPr txBox="1">
            <a:spLocks noGrp="1"/>
          </p:cNvSpPr>
          <p:nvPr>
            <p:ph type="body" idx="1"/>
          </p:nvPr>
        </p:nvSpPr>
        <p:spPr>
          <a:xfrm>
            <a:off x="311700" y="1365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14141"/>
                </a:solidFill>
              </a:rPr>
              <a:t>Projection: The common method to transform 2-mode to 1-mode</a:t>
            </a:r>
            <a:endParaRPr>
              <a:solidFill>
                <a:srgbClr val="414141"/>
              </a:solidFill>
            </a:endParaRPr>
          </a:p>
          <a:p>
            <a:pPr marL="457200" lvl="0" indent="0" algn="l" rtl="0">
              <a:lnSpc>
                <a:spcPct val="150000"/>
              </a:lnSpc>
              <a:spcBef>
                <a:spcPts val="1600"/>
              </a:spcBef>
              <a:spcAft>
                <a:spcPts val="1600"/>
              </a:spcAft>
              <a:buNone/>
            </a:pPr>
            <a:endParaRPr>
              <a:solidFill>
                <a:srgbClr val="414141"/>
              </a:solidFill>
            </a:endParaRPr>
          </a:p>
        </p:txBody>
      </p:sp>
      <p:pic>
        <p:nvPicPr>
          <p:cNvPr id="119" name="Google Shape;119;p21"/>
          <p:cNvPicPr preferRelativeResize="0"/>
          <p:nvPr/>
        </p:nvPicPr>
        <p:blipFill>
          <a:blip r:embed="rId3">
            <a:alphaModFix/>
          </a:blip>
          <a:stretch>
            <a:fillRect/>
          </a:stretch>
        </p:blipFill>
        <p:spPr>
          <a:xfrm>
            <a:off x="253775" y="2300287"/>
            <a:ext cx="3261150" cy="2525525"/>
          </a:xfrm>
          <a:prstGeom prst="rect">
            <a:avLst/>
          </a:prstGeom>
          <a:noFill/>
          <a:ln>
            <a:noFill/>
          </a:ln>
        </p:spPr>
      </p:pic>
      <p:pic>
        <p:nvPicPr>
          <p:cNvPr id="120" name="Google Shape;120;p21"/>
          <p:cNvPicPr preferRelativeResize="0"/>
          <p:nvPr/>
        </p:nvPicPr>
        <p:blipFill rotWithShape="1">
          <a:blip r:embed="rId4">
            <a:alphaModFix/>
          </a:blip>
          <a:srcRect t="15881" r="51449"/>
          <a:stretch/>
        </p:blipFill>
        <p:spPr>
          <a:xfrm>
            <a:off x="5134050" y="2175450"/>
            <a:ext cx="2607775" cy="2525525"/>
          </a:xfrm>
          <a:prstGeom prst="rect">
            <a:avLst/>
          </a:prstGeom>
          <a:noFill/>
          <a:ln>
            <a:noFill/>
          </a:ln>
        </p:spPr>
      </p:pic>
      <p:sp>
        <p:nvSpPr>
          <p:cNvPr id="121" name="Google Shape;121;p21"/>
          <p:cNvSpPr/>
          <p:nvPr/>
        </p:nvSpPr>
        <p:spPr>
          <a:xfrm>
            <a:off x="4147225" y="3119249"/>
            <a:ext cx="1083900" cy="5184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21"/>
          <p:cNvPicPr preferRelativeResize="0"/>
          <p:nvPr/>
        </p:nvPicPr>
        <p:blipFill rotWithShape="1">
          <a:blip r:embed="rId4">
            <a:alphaModFix/>
          </a:blip>
          <a:srcRect l="76197"/>
          <a:stretch/>
        </p:blipFill>
        <p:spPr>
          <a:xfrm>
            <a:off x="7124450" y="2079900"/>
            <a:ext cx="1181600" cy="2857325"/>
          </a:xfrm>
          <a:prstGeom prst="rect">
            <a:avLst/>
          </a:prstGeom>
          <a:noFill/>
          <a:ln>
            <a:noFill/>
          </a:ln>
        </p:spPr>
      </p:pic>
      <p:sp>
        <p:nvSpPr>
          <p:cNvPr id="123" name="Google Shape;123;p21"/>
          <p:cNvSpPr txBox="1"/>
          <p:nvPr/>
        </p:nvSpPr>
        <p:spPr>
          <a:xfrm>
            <a:off x="-915175" y="2733925"/>
            <a:ext cx="6672600" cy="7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985</Words>
  <Application>Microsoft Office PowerPoint</Application>
  <PresentationFormat>On-screen Show (16:9)</PresentationFormat>
  <Paragraphs>112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Lato</vt:lpstr>
      <vt:lpstr>Playfair Display</vt:lpstr>
      <vt:lpstr>Source Code Pro</vt:lpstr>
      <vt:lpstr>Coral</vt:lpstr>
      <vt:lpstr>Fake News  Detection </vt:lpstr>
      <vt:lpstr> Agenda </vt:lpstr>
      <vt:lpstr>Problem statement</vt:lpstr>
      <vt:lpstr>Data Description</vt:lpstr>
      <vt:lpstr>Methodology</vt:lpstr>
      <vt:lpstr>Real vs Fake</vt:lpstr>
      <vt:lpstr>2-mode networks</vt:lpstr>
      <vt:lpstr>Clustering Coefficients</vt:lpstr>
      <vt:lpstr>1-mode networks</vt:lpstr>
      <vt:lpstr>1-mode networks</vt:lpstr>
      <vt:lpstr>Clique</vt:lpstr>
      <vt:lpstr>Fake News “Criminal Group”</vt:lpstr>
      <vt:lpstr>K-core</vt:lpstr>
      <vt:lpstr>Fake News Detection</vt:lpstr>
      <vt:lpstr>Drawback</vt:lpstr>
      <vt:lpstr>Feature importances</vt:lpstr>
      <vt:lpstr>Conclusion</vt:lpstr>
      <vt:lpstr>Business Value &amp; Potential Application</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dc:title>
  <dc:creator>Anitesh Barfua</dc:creator>
  <cp:lastModifiedBy>Anitesh Barfua</cp:lastModifiedBy>
  <cp:revision>1</cp:revision>
  <dcterms:modified xsi:type="dcterms:W3CDTF">2020-12-02T18:15:54Z</dcterms:modified>
</cp:coreProperties>
</file>