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8" r:id="rId5"/>
    <p:sldId id="260" r:id="rId6"/>
    <p:sldId id="269" r:id="rId7"/>
    <p:sldId id="267" r:id="rId8"/>
    <p:sldId id="261" r:id="rId9"/>
    <p:sldId id="262" r:id="rId10"/>
    <p:sldId id="283" r:id="rId11"/>
    <p:sldId id="265" r:id="rId12"/>
    <p:sldId id="263" r:id="rId13"/>
    <p:sldId id="264" r:id="rId14"/>
    <p:sldId id="282" r:id="rId15"/>
    <p:sldId id="281" r:id="rId16"/>
    <p:sldId id="280" r:id="rId17"/>
    <p:sldId id="279" r:id="rId18"/>
    <p:sldId id="278" r:id="rId19"/>
    <p:sldId id="277" r:id="rId20"/>
    <p:sldId id="276" r:id="rId21"/>
    <p:sldId id="275" r:id="rId22"/>
    <p:sldId id="273" r:id="rId23"/>
    <p:sldId id="274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ECCA-6F35-4654-8E54-19C80A5E15C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65870-243C-43B3-B8D1-D12603BE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2AD-7F7F-4E7A-8B4D-341150C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20437-98DC-4341-93A2-22144BE7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F9F-BCFE-4383-BEDD-1C52E34A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DABF-01C5-4826-97DB-CEAFE6C2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FED-AD8A-4707-AE30-68FA8F2D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7B9-3F86-4D38-B2B8-2B1BF965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4A339-A015-4B66-9F9F-9227D61D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963A-2DCA-456D-B95D-C12A5904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B111-EB5F-44A8-B66B-B5806D97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CBB5-6559-4634-A8FE-BC67A19A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33A29-BFCA-4998-B20F-E08FF3C5A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A0ACC-79DF-4523-968B-7C9D1F10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726F-C325-4647-A524-CE240711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0D19-5797-4618-A864-0DC95AE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79E6-B215-4EA8-9378-84BA1B8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681D-2BC2-4E60-A949-B7AF48E3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8BFA-2F2C-443C-A30B-21E9D3CB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62E3-206E-4697-A6C4-B7238663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92B-09A0-4C19-BC59-21436953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FD90-1039-4287-823D-41E49BD9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0F01-7C90-430C-9F5F-C7C06F8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C00E-3BCF-40F7-958F-DE41C289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4E2B-65C8-42D0-85BB-6ED31967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B659-6AA5-4006-946E-72248B1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082E-017C-4045-BD59-A8222A8B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0B14-9067-4D07-BB8C-AE40C5D0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5B3B-FA30-4978-8A5C-FC8B80B23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8F59E-995D-450B-B54B-B1FFB11A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72D5-018D-4CF7-8DEC-53C3F696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138A-A88C-40BE-A10B-05A82CE8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5086-4619-4BCB-AA9D-0CBDDC6C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CF42-C433-434E-B0E5-ACFEA85E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0C57-29F4-4D8A-831A-41209AAC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ACE55-7D3B-452E-B6C0-10BED114A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8EC7B-C9EE-49C1-BD4C-281D55433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CD87-B9E7-4E5B-B0D8-76667664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766C9-F94A-47AD-87BC-88AF1EDF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8761C-FBFE-4DBF-AC7C-8BC530D2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D5AF2-E807-488F-B6D3-DF7BDC8F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2CEB-A0A4-41EC-B076-B854A3BF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B64A-E2FC-4D9C-BCD6-AC82266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CCC3-53D0-4175-A8CA-C16A169F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651D0-D784-4FC8-A436-00F555E9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3277A-9771-4026-AEF4-6B06B341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7717D-179E-40D0-85EF-21042491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C365-A6C7-4CEE-B771-B9B17F2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6947-2EBF-4C95-9694-5E3E8FE0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9E35-9F43-4A78-A82D-3E431B2C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B649-FFE3-41A4-A31E-11DDA7C7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D8586-2754-416B-9CEB-F733386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B23E-7EB8-4563-B8A4-AE7851A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B9C8-A87B-43D6-99A1-7F884179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5B3-9E4A-4AB2-BFC3-83F346C3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A5229-33D7-4B52-9DEC-52D99472F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28FE8-AAC8-4D87-AC0D-40CE5898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D299C-6E78-4CD6-835E-EDFE622B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104C1-5034-4E51-96EC-9243689F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B923-AD94-4D4C-9755-F1A60C06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97178-51E9-41E5-A966-BC8741DB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D22C-CE6B-4E13-A885-4A6E5B21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CD76-0D7A-4EAF-9E98-3C0432F88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5155-D1AA-428C-9614-EC5533005AA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2EAC-D0B3-4622-9886-7D6E8DA5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3728-94E5-4CF3-8AF2-68BB5AAE2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5AE5-B470-4089-B9E5-475F1A36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9F72FC-D11F-4E9F-8430-B0789EDC3236}"/>
              </a:ext>
            </a:extLst>
          </p:cNvPr>
          <p:cNvSpPr txBox="1"/>
          <p:nvPr/>
        </p:nvSpPr>
        <p:spPr>
          <a:xfrm>
            <a:off x="3539524" y="2875002"/>
            <a:ext cx="4521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>
                    <a:lumMod val="90000"/>
                  </a:schemeClr>
                </a:solidFill>
              </a:rPr>
              <a:t>API TESTING</a:t>
            </a:r>
          </a:p>
        </p:txBody>
      </p:sp>
    </p:spTree>
    <p:extLst>
      <p:ext uri="{BB962C8B-B14F-4D97-AF65-F5344CB8AC3E}">
        <p14:creationId xmlns:p14="http://schemas.microsoft.com/office/powerpoint/2010/main" val="10284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EC304-A9B4-49EF-8960-58275D271A61}"/>
              </a:ext>
            </a:extLst>
          </p:cNvPr>
          <p:cNvSpPr txBox="1"/>
          <p:nvPr/>
        </p:nvSpPr>
        <p:spPr>
          <a:xfrm>
            <a:off x="2970866" y="854443"/>
            <a:ext cx="324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API Testing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77C22-BF63-45A7-AF74-1E680C48C47D}"/>
              </a:ext>
            </a:extLst>
          </p:cNvPr>
          <p:cNvSpPr txBox="1"/>
          <p:nvPr/>
        </p:nvSpPr>
        <p:spPr>
          <a:xfrm>
            <a:off x="619008" y="1454044"/>
            <a:ext cx="79124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API testing is the testing of a set of application programming interfaces</a:t>
            </a:r>
          </a:p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(APIs) directly and as part of an integration test to specify whether they</a:t>
            </a:r>
          </a:p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meet requirements for functionality, reliability, performance, and security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0233150-5167-4AE2-9E58-34710D0A3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9" y="2848131"/>
            <a:ext cx="7869836" cy="3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649139-7E3C-4D69-BF4D-7DA594948A75}"/>
              </a:ext>
            </a:extLst>
          </p:cNvPr>
          <p:cNvSpPr txBox="1"/>
          <p:nvPr/>
        </p:nvSpPr>
        <p:spPr>
          <a:xfrm>
            <a:off x="677371" y="1124266"/>
            <a:ext cx="249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WHY ? API Testing</a:t>
            </a:r>
          </a:p>
        </p:txBody>
      </p:sp>
      <p:pic>
        <p:nvPicPr>
          <p:cNvPr id="18" name="Graphic 17" descr="Alarm clock">
            <a:extLst>
              <a:ext uri="{FF2B5EF4-FFF2-40B4-BE49-F238E27FC236}">
                <a16:creationId xmlns:a16="http://schemas.microsoft.com/office/drawing/2014/main" id="{07F0013A-A68F-4BEB-8BF3-13B447CAD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71" y="1905218"/>
            <a:ext cx="914400" cy="914400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5AC65B83-FC39-4844-9431-14B8DEF30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71" y="3241623"/>
            <a:ext cx="914400" cy="914400"/>
          </a:xfrm>
          <a:prstGeom prst="rect">
            <a:avLst/>
          </a:prstGeom>
        </p:spPr>
      </p:pic>
      <p:pic>
        <p:nvPicPr>
          <p:cNvPr id="22" name="Graphic 21" descr="Run">
            <a:extLst>
              <a:ext uri="{FF2B5EF4-FFF2-40B4-BE49-F238E27FC236}">
                <a16:creationId xmlns:a16="http://schemas.microsoft.com/office/drawing/2014/main" id="{D01D9F77-5298-4E83-8DA7-3F1351EF4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71" y="4404602"/>
            <a:ext cx="914400" cy="914400"/>
          </a:xfrm>
          <a:prstGeom prst="rect">
            <a:avLst/>
          </a:prstGeom>
        </p:spPr>
      </p:pic>
      <p:pic>
        <p:nvPicPr>
          <p:cNvPr id="24" name="Graphic 23" descr="Aspiration">
            <a:extLst>
              <a:ext uri="{FF2B5EF4-FFF2-40B4-BE49-F238E27FC236}">
                <a16:creationId xmlns:a16="http://schemas.microsoft.com/office/drawing/2014/main" id="{B376FAA5-402A-41EA-AE44-4703F4D4D2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655" y="556758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9C906A-CA4A-4576-BB99-65D980D2B8FF}"/>
              </a:ext>
            </a:extLst>
          </p:cNvPr>
          <p:cNvSpPr txBox="1"/>
          <p:nvPr/>
        </p:nvSpPr>
        <p:spPr>
          <a:xfrm>
            <a:off x="1797522" y="2056231"/>
            <a:ext cx="8630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Earlier Testing 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Once the logic is implemented tests can be built to validate the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correctness in response and data. We don’t have to wait for front-end to be built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488C7-79C4-455A-873D-8AD966779115}"/>
              </a:ext>
            </a:extLst>
          </p:cNvPr>
          <p:cNvSpPr txBox="1"/>
          <p:nvPr/>
        </p:nvSpPr>
        <p:spPr>
          <a:xfrm>
            <a:off x="1839564" y="3091506"/>
            <a:ext cx="8034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Easier Test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Maintenance 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UI constantly change, and they are accessed from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different browsers, devices and screen orientation making UI relatively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unstable however API has no such challenges.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CE047-6507-4C08-B8B9-4BFE9646AFCC}"/>
              </a:ext>
            </a:extLst>
          </p:cNvPr>
          <p:cNvSpPr txBox="1"/>
          <p:nvPr/>
        </p:nvSpPr>
        <p:spPr>
          <a:xfrm>
            <a:off x="1871871" y="4447347"/>
            <a:ext cx="8685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Faster Time to Resolution 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When API test fail, we know exactly where our system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Broke and where the defect can be found. This helps us to quickly fix the bug.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C61FD-6259-4C7F-A73B-55A2836211CD}"/>
              </a:ext>
            </a:extLst>
          </p:cNvPr>
          <p:cNvSpPr txBox="1"/>
          <p:nvPr/>
        </p:nvSpPr>
        <p:spPr>
          <a:xfrm>
            <a:off x="1934156" y="5613992"/>
            <a:ext cx="7562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Speed and Coverage of Testing 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300 UI tests may take 30 hours to run.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300 API tests could be run in 3 min.</a:t>
            </a:r>
          </a:p>
        </p:txBody>
      </p:sp>
    </p:spTree>
    <p:extLst>
      <p:ext uri="{BB962C8B-B14F-4D97-AF65-F5344CB8AC3E}">
        <p14:creationId xmlns:p14="http://schemas.microsoft.com/office/powerpoint/2010/main" val="292417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15D2D-A5F6-42C0-9E39-50B79A2677BF}"/>
              </a:ext>
            </a:extLst>
          </p:cNvPr>
          <p:cNvSpPr txBox="1"/>
          <p:nvPr/>
        </p:nvSpPr>
        <p:spPr>
          <a:xfrm>
            <a:off x="677371" y="1019336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API Testing Tools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6CDBFF-04D0-406D-A331-4CCA9F6D8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1" y="1862761"/>
            <a:ext cx="1566239" cy="1566239"/>
          </a:xfrm>
          <a:prstGeom prst="rect">
            <a:avLst/>
          </a:prstGeom>
        </p:spPr>
      </p:pic>
      <p:pic>
        <p:nvPicPr>
          <p:cNvPr id="7" name="Picture 6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529EDE7C-B757-4EA6-99B1-6B3753B00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86" y="4167494"/>
            <a:ext cx="1566240" cy="1566240"/>
          </a:xfrm>
          <a:prstGeom prst="rect">
            <a:avLst/>
          </a:prstGeom>
        </p:spPr>
      </p:pic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65A515B1-464D-41B2-A1A3-76D5E6368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00" y="1862761"/>
            <a:ext cx="1584977" cy="1584977"/>
          </a:xfrm>
          <a:prstGeom prst="rect">
            <a:avLst/>
          </a:prstGeom>
        </p:spPr>
      </p:pic>
      <p:pic>
        <p:nvPicPr>
          <p:cNvPr id="12" name="Picture 11" descr="A picture containing aircraft, kite&#10;&#10;Description automatically generated">
            <a:extLst>
              <a:ext uri="{FF2B5EF4-FFF2-40B4-BE49-F238E27FC236}">
                <a16:creationId xmlns:a16="http://schemas.microsoft.com/office/drawing/2014/main" id="{DC127237-7789-4520-9B75-FFA9EE361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4" y="4167494"/>
            <a:ext cx="1566239" cy="1566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A68D9D-55BA-4F00-AA68-0DD153D4AFED}"/>
              </a:ext>
            </a:extLst>
          </p:cNvPr>
          <p:cNvSpPr txBox="1"/>
          <p:nvPr/>
        </p:nvSpPr>
        <p:spPr>
          <a:xfrm>
            <a:off x="722467" y="3705830"/>
            <a:ext cx="150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POSTMAN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D68FF-77B9-47AB-AB2F-0ADD91C42820}"/>
              </a:ext>
            </a:extLst>
          </p:cNvPr>
          <p:cNvSpPr txBox="1"/>
          <p:nvPr/>
        </p:nvSpPr>
        <p:spPr>
          <a:xfrm>
            <a:off x="2636060" y="5986834"/>
            <a:ext cx="206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REST ASSURED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C973E-B06C-4F26-AA74-2AB013C8F33E}"/>
              </a:ext>
            </a:extLst>
          </p:cNvPr>
          <p:cNvSpPr txBox="1"/>
          <p:nvPr/>
        </p:nvSpPr>
        <p:spPr>
          <a:xfrm>
            <a:off x="5460767" y="3705830"/>
            <a:ext cx="123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SOAP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8CD11-B872-400C-B4F4-CB4141A91BDC}"/>
              </a:ext>
            </a:extLst>
          </p:cNvPr>
          <p:cNvSpPr txBox="1"/>
          <p:nvPr/>
        </p:nvSpPr>
        <p:spPr>
          <a:xfrm>
            <a:off x="7861404" y="598683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172578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D4BBF-E874-4FFD-BF99-F78F0DEC2F1E}"/>
              </a:ext>
            </a:extLst>
          </p:cNvPr>
          <p:cNvSpPr txBox="1"/>
          <p:nvPr/>
        </p:nvSpPr>
        <p:spPr>
          <a:xfrm>
            <a:off x="2596122" y="1064306"/>
            <a:ext cx="474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Before Start API Testing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How to start ? and Where to start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8DE2-92FA-4340-A8F4-6D6C5AC37777}"/>
              </a:ext>
            </a:extLst>
          </p:cNvPr>
          <p:cNvSpPr txBox="1"/>
          <p:nvPr/>
        </p:nvSpPr>
        <p:spPr>
          <a:xfrm>
            <a:off x="803379" y="2728211"/>
            <a:ext cx="8181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API Documentation 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URL,  METHOD, Content-Type, Format data for request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B468-E606-49D1-ACE3-5CFBB334DA7F}"/>
              </a:ext>
            </a:extLst>
          </p:cNvPr>
          <p:cNvSpPr txBox="1"/>
          <p:nvPr/>
        </p:nvSpPr>
        <p:spPr>
          <a:xfrm>
            <a:off x="803379" y="3409919"/>
            <a:ext cx="918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Test Scope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Decide which type of testing is required functional testing or performance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Testing or Load testing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A1448-81EC-44D5-BCD0-D1D227B0B608}"/>
              </a:ext>
            </a:extLst>
          </p:cNvPr>
          <p:cNvSpPr txBox="1"/>
          <p:nvPr/>
        </p:nvSpPr>
        <p:spPr>
          <a:xfrm>
            <a:off x="833695" y="4348518"/>
            <a:ext cx="882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Tool Selection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According to your requirement of project select tool for API Testing </a:t>
            </a:r>
          </a:p>
        </p:txBody>
      </p:sp>
    </p:spTree>
    <p:extLst>
      <p:ext uri="{BB962C8B-B14F-4D97-AF65-F5344CB8AC3E}">
        <p14:creationId xmlns:p14="http://schemas.microsoft.com/office/powerpoint/2010/main" val="2622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762ACA-00A7-4F21-9BC5-50DD768D3CD2}"/>
              </a:ext>
            </a:extLst>
          </p:cNvPr>
          <p:cNvSpPr txBox="1"/>
          <p:nvPr/>
        </p:nvSpPr>
        <p:spPr>
          <a:xfrm>
            <a:off x="2146417" y="1064306"/>
            <a:ext cx="623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exactly needs to be verified in API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BF92D-5EBC-41B1-BA32-49229F7F0F23}"/>
              </a:ext>
            </a:extLst>
          </p:cNvPr>
          <p:cNvSpPr txBox="1"/>
          <p:nvPr/>
        </p:nvSpPr>
        <p:spPr>
          <a:xfrm>
            <a:off x="803379" y="2274838"/>
            <a:ext cx="87747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Basically, on API Testing, we send a request to the API with the known data and we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analyse the response.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HTTP status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Response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Error codes in case API returns any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Authorization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Non -functional testing such as performance testing, security testing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6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16042"/>
            <a:ext cx="35576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60CEB6-9A02-434E-B850-AC892B5E96A7}"/>
              </a:ext>
            </a:extLst>
          </p:cNvPr>
          <p:cNvSpPr/>
          <p:nvPr/>
        </p:nvSpPr>
        <p:spPr>
          <a:xfrm>
            <a:off x="2739332" y="1040779"/>
            <a:ext cx="4428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 Methods introduction CRUD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1631BA57-4373-4D27-963F-F0ABC8DA13C6}"/>
              </a:ext>
            </a:extLst>
          </p:cNvPr>
          <p:cNvSpPr/>
          <p:nvPr/>
        </p:nvSpPr>
        <p:spPr>
          <a:xfrm>
            <a:off x="2102793" y="3801979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1AC37693-0500-4A4A-BD6D-1924A32FAFE2}"/>
              </a:ext>
            </a:extLst>
          </p:cNvPr>
          <p:cNvSpPr/>
          <p:nvPr/>
        </p:nvSpPr>
        <p:spPr>
          <a:xfrm>
            <a:off x="370245" y="2863516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4C43C4EF-4A6C-4958-83DD-1C65505B0109}"/>
              </a:ext>
            </a:extLst>
          </p:cNvPr>
          <p:cNvSpPr/>
          <p:nvPr/>
        </p:nvSpPr>
        <p:spPr>
          <a:xfrm>
            <a:off x="370245" y="3801979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C62A8D7-DF90-40A9-A110-DE6A57DA1DB5}"/>
              </a:ext>
            </a:extLst>
          </p:cNvPr>
          <p:cNvSpPr/>
          <p:nvPr/>
        </p:nvSpPr>
        <p:spPr>
          <a:xfrm>
            <a:off x="370245" y="4740442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462351F4-B9F9-4799-8ACA-1CE5A45FC75D}"/>
              </a:ext>
            </a:extLst>
          </p:cNvPr>
          <p:cNvSpPr/>
          <p:nvPr/>
        </p:nvSpPr>
        <p:spPr>
          <a:xfrm>
            <a:off x="370245" y="5678905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1B86FCAA-0C69-4D70-A6A8-0F7B78D8370A}"/>
              </a:ext>
            </a:extLst>
          </p:cNvPr>
          <p:cNvSpPr/>
          <p:nvPr/>
        </p:nvSpPr>
        <p:spPr>
          <a:xfrm>
            <a:off x="2109065" y="1925053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96CEBEDE-90A3-4907-95E7-5FBD549BE088}"/>
              </a:ext>
            </a:extLst>
          </p:cNvPr>
          <p:cNvSpPr/>
          <p:nvPr/>
        </p:nvSpPr>
        <p:spPr>
          <a:xfrm>
            <a:off x="2109065" y="2863516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3EDD3366-20C4-4887-9E60-7834E4311DCD}"/>
              </a:ext>
            </a:extLst>
          </p:cNvPr>
          <p:cNvSpPr/>
          <p:nvPr/>
        </p:nvSpPr>
        <p:spPr>
          <a:xfrm>
            <a:off x="394309" y="1949117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9986D88F-DF18-4C00-B7FD-8FFF246A78A4}"/>
              </a:ext>
            </a:extLst>
          </p:cNvPr>
          <p:cNvSpPr/>
          <p:nvPr/>
        </p:nvSpPr>
        <p:spPr>
          <a:xfrm>
            <a:off x="2102793" y="4740442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F7C94A0E-0FAC-4787-A415-92D46CF4145E}"/>
              </a:ext>
            </a:extLst>
          </p:cNvPr>
          <p:cNvSpPr/>
          <p:nvPr/>
        </p:nvSpPr>
        <p:spPr>
          <a:xfrm>
            <a:off x="2102793" y="5678905"/>
            <a:ext cx="1410432" cy="6577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90C2CFC-78FC-417E-82A5-F0220BB7F7CB}"/>
              </a:ext>
            </a:extLst>
          </p:cNvPr>
          <p:cNvSpPr/>
          <p:nvPr/>
        </p:nvSpPr>
        <p:spPr>
          <a:xfrm>
            <a:off x="1748593" y="5879432"/>
            <a:ext cx="298052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91B961-F6EB-4207-8C67-72C616D2B556}"/>
              </a:ext>
            </a:extLst>
          </p:cNvPr>
          <p:cNvSpPr/>
          <p:nvPr/>
        </p:nvSpPr>
        <p:spPr>
          <a:xfrm>
            <a:off x="1748594" y="3120190"/>
            <a:ext cx="298052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7DB4855-A966-4D38-A8DC-8526A0E600C4}"/>
              </a:ext>
            </a:extLst>
          </p:cNvPr>
          <p:cNvSpPr/>
          <p:nvPr/>
        </p:nvSpPr>
        <p:spPr>
          <a:xfrm>
            <a:off x="1744583" y="4022559"/>
            <a:ext cx="298052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3EF9085-7821-4B88-A6A5-53CC2AF891D8}"/>
              </a:ext>
            </a:extLst>
          </p:cNvPr>
          <p:cNvSpPr/>
          <p:nvPr/>
        </p:nvSpPr>
        <p:spPr>
          <a:xfrm>
            <a:off x="1748594" y="4924926"/>
            <a:ext cx="298052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AA9889E-0F4B-4D9C-8C13-20B42A8F3941}"/>
              </a:ext>
            </a:extLst>
          </p:cNvPr>
          <p:cNvSpPr/>
          <p:nvPr/>
        </p:nvSpPr>
        <p:spPr>
          <a:xfrm>
            <a:off x="1780679" y="2173707"/>
            <a:ext cx="298052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EB643-148B-4AF6-9CEC-049A1620E758}"/>
              </a:ext>
            </a:extLst>
          </p:cNvPr>
          <p:cNvSpPr txBox="1"/>
          <p:nvPr/>
        </p:nvSpPr>
        <p:spPr>
          <a:xfrm>
            <a:off x="3823821" y="1964797"/>
            <a:ext cx="5992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HTTP GET method is used to **read** (or retrieve)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 representation of a resource.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D2534E-A548-4529-A049-A16C237602C3}"/>
              </a:ext>
            </a:extLst>
          </p:cNvPr>
          <p:cNvSpPr/>
          <p:nvPr/>
        </p:nvSpPr>
        <p:spPr>
          <a:xfrm>
            <a:off x="3824727" y="29567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POST verb is most-often utilized to **create** new resources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C6ABE8-F460-436D-AF7B-9DF75EB75527}"/>
              </a:ext>
            </a:extLst>
          </p:cNvPr>
          <p:cNvSpPr/>
          <p:nvPr/>
        </p:nvSpPr>
        <p:spPr>
          <a:xfrm>
            <a:off x="3769897" y="395680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PUT is most-often utilized for **update** capabilities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C26BD2-464F-4E07-8D08-E1A649438CEF}"/>
              </a:ext>
            </a:extLst>
          </p:cNvPr>
          <p:cNvSpPr/>
          <p:nvPr/>
        </p:nvSpPr>
        <p:spPr>
          <a:xfrm>
            <a:off x="3697051" y="4860758"/>
            <a:ext cx="6247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 It is used to **delete** a resource identified by a URI.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6BF5AD-BB2B-4D92-9186-468164373C52}"/>
              </a:ext>
            </a:extLst>
          </p:cNvPr>
          <p:cNvSpPr/>
          <p:nvPr/>
        </p:nvSpPr>
        <p:spPr>
          <a:xfrm>
            <a:off x="3769897" y="5641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The PATCH request only needs to contain the changes to the resource, not the complete resource.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2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18A2F-4F39-4CC3-86FC-F6E75D7FD1A5}"/>
              </a:ext>
            </a:extLst>
          </p:cNvPr>
          <p:cNvSpPr/>
          <p:nvPr/>
        </p:nvSpPr>
        <p:spPr>
          <a:xfrm>
            <a:off x="4564456" y="646556"/>
            <a:ext cx="17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GET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95E0F-325A-471F-8ECD-7B02634917B4}"/>
              </a:ext>
            </a:extLst>
          </p:cNvPr>
          <p:cNvSpPr txBox="1"/>
          <p:nvPr/>
        </p:nvSpPr>
        <p:spPr>
          <a:xfrm>
            <a:off x="397196" y="1343321"/>
            <a:ext cx="98866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Retrieve data / information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if the resource is found on the server, then it must return HTTP response code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-200 (OK) Along with response body. Which is usually XML or JSON content.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 case resource is not found on the server , then it must return HTTP response code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- 404 (NOT Found)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if it is determined that GET request itself is not correctly formed then server will return HTTP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response code – 400 (BAD Request)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Example: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http://www.appdomain.com/users?size=20&amp;page=5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http://www.appdomain.com/users/123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9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6D5162-9B26-413F-80D7-F13E2C483177}"/>
              </a:ext>
            </a:extLst>
          </p:cNvPr>
          <p:cNvSpPr/>
          <p:nvPr/>
        </p:nvSpPr>
        <p:spPr>
          <a:xfrm>
            <a:off x="4204976" y="631553"/>
            <a:ext cx="194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POST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7DA38-8634-4A26-8A67-72FA12B745E5}"/>
              </a:ext>
            </a:extLst>
          </p:cNvPr>
          <p:cNvSpPr txBox="1"/>
          <p:nvPr/>
        </p:nvSpPr>
        <p:spPr>
          <a:xfrm>
            <a:off x="539646" y="1439055"/>
            <a:ext cx="927670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Send data to create new subordinate resources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data sent to the server is stored in the request body of the HTTP request.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if a resource has been created on the origin server, the response SHOULD be HTTP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response code -201 (Created)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Responses to this method are 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not cacheable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 unless the response includes appropriate 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Cache-Control or Expires header fields.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Example 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http://www.appdomain.com/users/123/accounts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9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898CA4-4B92-4401-8904-6275E924649D}"/>
              </a:ext>
            </a:extLst>
          </p:cNvPr>
          <p:cNvSpPr/>
          <p:nvPr/>
        </p:nvSpPr>
        <p:spPr>
          <a:xfrm>
            <a:off x="4263354" y="731036"/>
            <a:ext cx="1795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PUT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47B2F-6B7A-49D8-B76E-1F9CB75732A1}"/>
              </a:ext>
            </a:extLst>
          </p:cNvPr>
          <p:cNvSpPr txBox="1"/>
          <p:nvPr/>
        </p:nvSpPr>
        <p:spPr>
          <a:xfrm>
            <a:off x="591150" y="1753850"/>
            <a:ext cx="875618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 To update existing resource (if the resource does not exist, then API may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decide to create a new resource or not).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 If a new resource has been created by the PUT API, the origin server MUST inform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the user agent via the HTTP response code 201 (Created).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if an existing resource is modified, either the 200 (OK)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Example 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http://www.appdomain.com/users/123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http://www.appdomain.com/users/123/accounts/456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2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EA5891-8733-4B23-A58C-65146CA02254}"/>
              </a:ext>
            </a:extLst>
          </p:cNvPr>
          <p:cNvSpPr txBox="1"/>
          <p:nvPr/>
        </p:nvSpPr>
        <p:spPr>
          <a:xfrm>
            <a:off x="539646" y="929391"/>
            <a:ext cx="109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93F4F-328F-48F4-9ADB-ED497397C3E2}"/>
              </a:ext>
            </a:extLst>
          </p:cNvPr>
          <p:cNvSpPr txBox="1"/>
          <p:nvPr/>
        </p:nvSpPr>
        <p:spPr>
          <a:xfrm>
            <a:off x="539646" y="1597358"/>
            <a:ext cx="760945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Rest API where it is used in project Architecture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API Testing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What exactly needs to be verified in API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Http Methods introduction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Different Type of Status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API Testing using Postman tool (Manual)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Testing an API with GET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Testing an API with POST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Testing an API with UPDATE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Testing an API with DELETE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API Testing using Rest Assured (Automation)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Rest Assured Setup practice on creating project and update pom.xml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API Testing Testcases understanding automation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Practice on Validate status code and status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Handling validating headers and response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Testing API using Rest Assured</a:t>
            </a:r>
          </a:p>
        </p:txBody>
      </p:sp>
    </p:spTree>
    <p:extLst>
      <p:ext uri="{BB962C8B-B14F-4D97-AF65-F5344CB8AC3E}">
        <p14:creationId xmlns:p14="http://schemas.microsoft.com/office/powerpoint/2010/main" val="269460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E4A83-AA24-466E-890A-FFA194DB7F6F}"/>
              </a:ext>
            </a:extLst>
          </p:cNvPr>
          <p:cNvSpPr/>
          <p:nvPr/>
        </p:nvSpPr>
        <p:spPr>
          <a:xfrm>
            <a:off x="4263354" y="731036"/>
            <a:ext cx="2207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DELETE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67100-C1BB-4EED-A090-2138D0622BB4}"/>
              </a:ext>
            </a:extLst>
          </p:cNvPr>
          <p:cNvSpPr txBox="1"/>
          <p:nvPr/>
        </p:nvSpPr>
        <p:spPr>
          <a:xfrm>
            <a:off x="803379" y="1797784"/>
            <a:ext cx="909030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the resource at the specified URL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If a new user is created with a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POST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request to  /users, and it can be retrieved with a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request to /users/{{user_id}} , then making a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DELETE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request to /users/{{userid}}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will completely remove that user.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 successful response of DELETE requests SHOULD be HTTP response 200 (OK)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Example 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 DELETE http://www.appdomain.com/users/123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 DELETE http://www.appdomain.com/users/123/accounts/456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5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7647F-C625-4974-8929-CA40B0771C70}"/>
              </a:ext>
            </a:extLst>
          </p:cNvPr>
          <p:cNvSpPr/>
          <p:nvPr/>
        </p:nvSpPr>
        <p:spPr>
          <a:xfrm>
            <a:off x="4263354" y="731036"/>
            <a:ext cx="2086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PATCH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DA107-7363-475E-B7BE-07D2760A0D1A}"/>
              </a:ext>
            </a:extLst>
          </p:cNvPr>
          <p:cNvSpPr txBox="1"/>
          <p:nvPr/>
        </p:nvSpPr>
        <p:spPr>
          <a:xfrm>
            <a:off x="803379" y="1723869"/>
            <a:ext cx="94277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To make partial update on a resource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PATCH method is the correct choice for partially updating an existing resource and PUT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should only be used if you’re replacing a resource in its entirety.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2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0E0D35-D821-40E5-BCEA-71A9B816B29F}"/>
              </a:ext>
            </a:extLst>
          </p:cNvPr>
          <p:cNvSpPr/>
          <p:nvPr/>
        </p:nvSpPr>
        <p:spPr>
          <a:xfrm>
            <a:off x="494677" y="1468319"/>
            <a:ext cx="8379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HTTP defines 40 standard status codes that can be used to convey the results of a client’s request. The status codes are divided into the five categories presented below.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1AFFC-F98E-40D3-A38C-B070592E2697}"/>
              </a:ext>
            </a:extLst>
          </p:cNvPr>
          <p:cNvSpPr txBox="1"/>
          <p:nvPr/>
        </p:nvSpPr>
        <p:spPr>
          <a:xfrm>
            <a:off x="803379" y="3087974"/>
            <a:ext cx="9820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1xx: Informational     :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Communicates transfer protocol-level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2xx: Success                :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Indicates that the client’s request was accepted successfully.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3xx: Redirection         :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Indicates that the client must take some additional action in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	                to complete their request.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4xx: Client Error         :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This category of error status codes points the finger at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5xx: Server Error        :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server takes responsibility for these error status codes.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ED42C-04F3-45FC-AD2C-604F369E3582}"/>
              </a:ext>
            </a:extLst>
          </p:cNvPr>
          <p:cNvSpPr/>
          <p:nvPr/>
        </p:nvSpPr>
        <p:spPr>
          <a:xfrm>
            <a:off x="4098431" y="676871"/>
            <a:ext cx="1661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Status code</a:t>
            </a:r>
          </a:p>
        </p:txBody>
      </p:sp>
    </p:spTree>
    <p:extLst>
      <p:ext uri="{BB962C8B-B14F-4D97-AF65-F5344CB8AC3E}">
        <p14:creationId xmlns:p14="http://schemas.microsoft.com/office/powerpoint/2010/main" val="7957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BBD660-B664-41A9-931E-A96D82619F70}"/>
              </a:ext>
            </a:extLst>
          </p:cNvPr>
          <p:cNvSpPr/>
          <p:nvPr/>
        </p:nvSpPr>
        <p:spPr>
          <a:xfrm>
            <a:off x="3229033" y="925908"/>
            <a:ext cx="3886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Different Type of Status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A5ABD-B128-4476-BC0F-D36EABF948C8}"/>
              </a:ext>
            </a:extLst>
          </p:cNvPr>
          <p:cNvSpPr txBox="1"/>
          <p:nvPr/>
        </p:nvSpPr>
        <p:spPr>
          <a:xfrm>
            <a:off x="989351" y="1903751"/>
            <a:ext cx="899682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200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OK</a:t>
            </a:r>
            <a:r>
              <a:rPr lang="en-US" sz="2000" dirty="0">
                <a:solidFill>
                  <a:schemeClr val="bg1"/>
                </a:solidFill>
              </a:rPr>
              <a:t> : Successful.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201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Created</a:t>
            </a:r>
            <a:r>
              <a:rPr lang="en-US" sz="2000" dirty="0">
                <a:solidFill>
                  <a:schemeClr val="bg1"/>
                </a:solidFill>
              </a:rPr>
              <a:t> :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400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Bad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Request</a:t>
            </a:r>
            <a:r>
              <a:rPr lang="en-US" sz="2000" dirty="0">
                <a:solidFill>
                  <a:schemeClr val="bg1"/>
                </a:solidFill>
              </a:rPr>
              <a:t>: Bad input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401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Unauthorized</a:t>
            </a:r>
            <a:r>
              <a:rPr lang="en-US" sz="2000" dirty="0">
                <a:solidFill>
                  <a:schemeClr val="bg1"/>
                </a:solidFill>
              </a:rPr>
              <a:t>: The client passed in the invalid Auth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403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Forbidden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404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Not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Found</a:t>
            </a:r>
            <a:r>
              <a:rPr lang="en-US" sz="2000" dirty="0">
                <a:solidFill>
                  <a:schemeClr val="bg1"/>
                </a:solidFill>
              </a:rPr>
              <a:t> : Resource not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405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Method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Not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Allowed</a:t>
            </a:r>
            <a:r>
              <a:rPr lang="en-US" sz="2000" dirty="0">
                <a:solidFill>
                  <a:schemeClr val="bg1"/>
                </a:solidFill>
              </a:rPr>
              <a:t> : The resource doesn't support the specified HTTP verb.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409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Conflict</a:t>
            </a:r>
            <a:r>
              <a:rPr lang="en-US" sz="2000" dirty="0">
                <a:solidFill>
                  <a:schemeClr val="bg1"/>
                </a:solidFill>
              </a:rPr>
              <a:t> : Conflict.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411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Length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Required</a:t>
            </a:r>
            <a:r>
              <a:rPr lang="en-US" sz="2000" dirty="0">
                <a:solidFill>
                  <a:schemeClr val="bg1"/>
                </a:solidFill>
              </a:rPr>
              <a:t> : The Content-Length header was not specified.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412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Precondition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Failed</a:t>
            </a:r>
            <a:r>
              <a:rPr lang="en-US" sz="2000" dirty="0">
                <a:solidFill>
                  <a:schemeClr val="bg1"/>
                </a:solidFill>
              </a:rPr>
              <a:t> : Precondition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429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Too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Many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Requests</a:t>
            </a:r>
            <a:r>
              <a:rPr lang="en-US" sz="2000" dirty="0">
                <a:solidFill>
                  <a:schemeClr val="bg1"/>
                </a:solidFill>
              </a:rPr>
              <a:t> : Too many request for rate limiting.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500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Internal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Server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Error</a:t>
            </a:r>
            <a:r>
              <a:rPr lang="en-US" sz="2000" dirty="0">
                <a:solidFill>
                  <a:schemeClr val="bg1"/>
                </a:solidFill>
              </a:rPr>
              <a:t> : Servers are not working as expected.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503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Service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Unavailable</a:t>
            </a:r>
            <a:r>
              <a:rPr lang="en-US" sz="2000" dirty="0">
                <a:solidFill>
                  <a:schemeClr val="bg1"/>
                </a:solidFill>
              </a:rPr>
              <a:t> : Service Unavailable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087D373-24A0-47E4-9149-3957A6C5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87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C7573B48-55F1-4E63-BB51-B24EBEE2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87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1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4718C0-D4B2-4F5F-9DA7-5EB06BC88A64}"/>
              </a:ext>
            </a:extLst>
          </p:cNvPr>
          <p:cNvSpPr/>
          <p:nvPr/>
        </p:nvSpPr>
        <p:spPr>
          <a:xfrm>
            <a:off x="2898100" y="935848"/>
            <a:ext cx="5330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API Testing using Postman tool (Manual)</a:t>
            </a:r>
          </a:p>
        </p:txBody>
      </p:sp>
    </p:spTree>
    <p:extLst>
      <p:ext uri="{BB962C8B-B14F-4D97-AF65-F5344CB8AC3E}">
        <p14:creationId xmlns:p14="http://schemas.microsoft.com/office/powerpoint/2010/main" val="120388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3E568C-C18D-4BDB-94F1-48D89283D1DA}"/>
              </a:ext>
            </a:extLst>
          </p:cNvPr>
          <p:cNvSpPr txBox="1"/>
          <p:nvPr/>
        </p:nvSpPr>
        <p:spPr>
          <a:xfrm>
            <a:off x="302614" y="1184223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Webservices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77B1B-CD70-4466-8485-5B9ED80838BF}"/>
              </a:ext>
            </a:extLst>
          </p:cNvPr>
          <p:cNvSpPr/>
          <p:nvPr/>
        </p:nvSpPr>
        <p:spPr>
          <a:xfrm>
            <a:off x="803379" y="266091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SOAP (Simple Object Access Protocol) is a standards-based web services access protocol that has been around for a long time. Originally developed by Microsoft, SOAP isn’t as simple as the acronym would suggest.</a:t>
            </a:r>
          </a:p>
          <a:p>
            <a:endParaRPr lang="en-US" sz="2000" b="0" i="0" dirty="0">
              <a:solidFill>
                <a:schemeClr val="bg2">
                  <a:lumMod val="90000"/>
                </a:schemeClr>
              </a:solidFill>
              <a:effectLst/>
              <a:latin typeface="Open Sans"/>
            </a:endParaRPr>
          </a:p>
          <a:p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REST (Representational State Transfer) is another standard, made in response to SOAP’s shortcomings. It seeks to fix the problems with SOAP and provide a simpler method of accessing web services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Open Sans"/>
              </a:rPr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6F916-7C45-428F-98A8-B4D5D20B23EE}"/>
              </a:ext>
            </a:extLst>
          </p:cNvPr>
          <p:cNvSpPr txBox="1"/>
          <p:nvPr/>
        </p:nvSpPr>
        <p:spPr>
          <a:xfrm>
            <a:off x="803379" y="2006768"/>
            <a:ext cx="144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413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3E568C-C18D-4BDB-94F1-48D89283D1DA}"/>
              </a:ext>
            </a:extLst>
          </p:cNvPr>
          <p:cNvSpPr txBox="1"/>
          <p:nvPr/>
        </p:nvSpPr>
        <p:spPr>
          <a:xfrm>
            <a:off x="302614" y="1184223"/>
            <a:ext cx="8246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Introduction to Rest API where it is used in project Architecture</a:t>
            </a:r>
          </a:p>
          <a:p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8CC3F-D73D-4869-B03C-7DC58A8502AE}"/>
              </a:ext>
            </a:extLst>
          </p:cNvPr>
          <p:cNvSpPr/>
          <p:nvPr/>
        </p:nvSpPr>
        <p:spPr>
          <a:xfrm>
            <a:off x="302614" y="1830554"/>
            <a:ext cx="345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Application Programming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FB14E-6C45-4EB0-9262-967D397671FD}"/>
              </a:ext>
            </a:extLst>
          </p:cNvPr>
          <p:cNvSpPr txBox="1"/>
          <p:nvPr/>
        </p:nvSpPr>
        <p:spPr>
          <a:xfrm>
            <a:off x="302614" y="2383223"/>
            <a:ext cx="81091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Why API ?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Example : Marriott Hotel 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Marriott hotel website which provide hotel reservation and room services across the world.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Assume website is written in JAVA. i.e. front-end and back-end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The below dig shows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Front-end : what user see the website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Back-end : It is server to handle the operations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Database : to store the information.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EEF1C8-CDC7-459A-9B0E-11355DE6F3BC}"/>
              </a:ext>
            </a:extLst>
          </p:cNvPr>
          <p:cNvSpPr/>
          <p:nvPr/>
        </p:nvSpPr>
        <p:spPr>
          <a:xfrm>
            <a:off x="584616" y="1588957"/>
            <a:ext cx="2203554" cy="2008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	</a:t>
            </a:r>
          </a:p>
          <a:p>
            <a:pPr algn="ctr"/>
            <a:r>
              <a:rPr lang="en-US" dirty="0"/>
              <a:t>Marriot.com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161F0-8B40-427E-BD65-5B3709592C2C}"/>
              </a:ext>
            </a:extLst>
          </p:cNvPr>
          <p:cNvSpPr/>
          <p:nvPr/>
        </p:nvSpPr>
        <p:spPr>
          <a:xfrm>
            <a:off x="5636302" y="1783829"/>
            <a:ext cx="2203554" cy="1813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r>
              <a:rPr lang="en-US" dirty="0"/>
              <a:t>createReservation()    {       </a:t>
            </a:r>
          </a:p>
          <a:p>
            <a:r>
              <a:rPr lang="en-US" dirty="0"/>
              <a:t>    //code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B1261AC-0BD6-4706-B00A-B9AADA088BBE}"/>
              </a:ext>
            </a:extLst>
          </p:cNvPr>
          <p:cNvSpPr/>
          <p:nvPr/>
        </p:nvSpPr>
        <p:spPr>
          <a:xfrm>
            <a:off x="5966083" y="4811843"/>
            <a:ext cx="1648918" cy="160394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80FF895-9495-4FC0-87C2-7AAC4A03245E}"/>
              </a:ext>
            </a:extLst>
          </p:cNvPr>
          <p:cNvSpPr/>
          <p:nvPr/>
        </p:nvSpPr>
        <p:spPr>
          <a:xfrm>
            <a:off x="2893102" y="2083637"/>
            <a:ext cx="2728210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17F0C0C-B95F-4E2A-81DE-BA5B588AB925}"/>
              </a:ext>
            </a:extLst>
          </p:cNvPr>
          <p:cNvSpPr/>
          <p:nvPr/>
        </p:nvSpPr>
        <p:spPr>
          <a:xfrm>
            <a:off x="6520720" y="3672589"/>
            <a:ext cx="479685" cy="10792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BD057-64F8-4983-9148-2139D0DB123C}"/>
              </a:ext>
            </a:extLst>
          </p:cNvPr>
          <p:cNvSpPr txBox="1"/>
          <p:nvPr/>
        </p:nvSpPr>
        <p:spPr>
          <a:xfrm>
            <a:off x="6945075" y="3812366"/>
            <a:ext cx="129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Store the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27AEB-5D99-4EAE-85FC-EFD1A1E7F110}"/>
              </a:ext>
            </a:extLst>
          </p:cNvPr>
          <p:cNvSpPr txBox="1"/>
          <p:nvPr/>
        </p:nvSpPr>
        <p:spPr>
          <a:xfrm>
            <a:off x="3307913" y="1783829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Reservation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3FCD5-85AB-4553-A42B-AB06680BFF1E}"/>
              </a:ext>
            </a:extLst>
          </p:cNvPr>
          <p:cNvSpPr txBox="1"/>
          <p:nvPr/>
        </p:nvSpPr>
        <p:spPr>
          <a:xfrm>
            <a:off x="302614" y="4668878"/>
            <a:ext cx="4288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Note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Reservation created easily here Marriott website case it is possible because front end and backend both belong to Marriott and it is written JAVA</a:t>
            </a:r>
          </a:p>
        </p:txBody>
      </p:sp>
    </p:spTree>
    <p:extLst>
      <p:ext uri="{BB962C8B-B14F-4D97-AF65-F5344CB8AC3E}">
        <p14:creationId xmlns:p14="http://schemas.microsoft.com/office/powerpoint/2010/main" val="29188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FCBF03-B62A-4F2D-90CF-AC193DBA07DA}"/>
              </a:ext>
            </a:extLst>
          </p:cNvPr>
          <p:cNvSpPr txBox="1"/>
          <p:nvPr/>
        </p:nvSpPr>
        <p:spPr>
          <a:xfrm>
            <a:off x="302614" y="1228397"/>
            <a:ext cx="8109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 1 :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There are many websites to display Marriott Hotel information like booking.com, makemytrip.com etc. 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So the problem is how do they are getting the Marriott information on their front end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ABAF2-C8D3-4CE0-A9E8-992921326CD2}"/>
              </a:ext>
            </a:extLst>
          </p:cNvPr>
          <p:cNvSpPr txBox="1"/>
          <p:nvPr/>
        </p:nvSpPr>
        <p:spPr>
          <a:xfrm>
            <a:off x="302613" y="3690611"/>
            <a:ext cx="8109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 2 :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If suppose makemytrip.com use the angular type script on front-end and Mariotte Hotel use JAVA in back-end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So the problem is how do they are getting the Marriott information on their front end ?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6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EEF1C8-CDC7-459A-9B0E-11355DE6F3BC}"/>
              </a:ext>
            </a:extLst>
          </p:cNvPr>
          <p:cNvSpPr/>
          <p:nvPr/>
        </p:nvSpPr>
        <p:spPr>
          <a:xfrm>
            <a:off x="584616" y="1588957"/>
            <a:ext cx="2203554" cy="2008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	</a:t>
            </a:r>
          </a:p>
          <a:p>
            <a:pPr algn="ctr"/>
            <a:r>
              <a:rPr lang="en-US" dirty="0"/>
              <a:t>makemytrip.com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Angular Typescript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161F0-8B40-427E-BD65-5B3709592C2C}"/>
              </a:ext>
            </a:extLst>
          </p:cNvPr>
          <p:cNvSpPr/>
          <p:nvPr/>
        </p:nvSpPr>
        <p:spPr>
          <a:xfrm>
            <a:off x="5636302" y="1783829"/>
            <a:ext cx="2203554" cy="1813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r>
              <a:rPr lang="en-US" dirty="0"/>
              <a:t>createReservation()    {       </a:t>
            </a:r>
          </a:p>
          <a:p>
            <a:r>
              <a:rPr lang="en-US" dirty="0"/>
              <a:t>    //code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JAVA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B1261AC-0BD6-4706-B00A-B9AADA088BBE}"/>
              </a:ext>
            </a:extLst>
          </p:cNvPr>
          <p:cNvSpPr/>
          <p:nvPr/>
        </p:nvSpPr>
        <p:spPr>
          <a:xfrm>
            <a:off x="5966083" y="4811843"/>
            <a:ext cx="1648918" cy="160394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80FF895-9495-4FC0-87C2-7AAC4A03245E}"/>
              </a:ext>
            </a:extLst>
          </p:cNvPr>
          <p:cNvSpPr/>
          <p:nvPr/>
        </p:nvSpPr>
        <p:spPr>
          <a:xfrm>
            <a:off x="2893102" y="2323477"/>
            <a:ext cx="2728210" cy="4497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17F0C0C-B95F-4E2A-81DE-BA5B588AB925}"/>
              </a:ext>
            </a:extLst>
          </p:cNvPr>
          <p:cNvSpPr/>
          <p:nvPr/>
        </p:nvSpPr>
        <p:spPr>
          <a:xfrm>
            <a:off x="6520720" y="3672589"/>
            <a:ext cx="479685" cy="10792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6FA7C04-EB45-4F7C-B076-5225A4627803}"/>
              </a:ext>
            </a:extLst>
          </p:cNvPr>
          <p:cNvSpPr/>
          <p:nvPr/>
        </p:nvSpPr>
        <p:spPr>
          <a:xfrm>
            <a:off x="3672590" y="1986198"/>
            <a:ext cx="1049313" cy="1124261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D9D3B-53C9-4D48-823D-46B6AF2AE74A}"/>
              </a:ext>
            </a:extLst>
          </p:cNvPr>
          <p:cNvSpPr txBox="1"/>
          <p:nvPr/>
        </p:nvSpPr>
        <p:spPr>
          <a:xfrm>
            <a:off x="302614" y="4668878"/>
            <a:ext cx="4288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Note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makemytrip.com can not access the information from Marriott hotel because here MakeMyTrip front-end written in angular typescript and Marriott hotel back-end use 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3AFB3-5B9C-4985-8602-A9DFEA3D8FCC}"/>
              </a:ext>
            </a:extLst>
          </p:cNvPr>
          <p:cNvSpPr txBox="1"/>
          <p:nvPr/>
        </p:nvSpPr>
        <p:spPr>
          <a:xfrm>
            <a:off x="3307913" y="1783829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Reservation</a:t>
            </a:r>
          </a:p>
        </p:txBody>
      </p:sp>
    </p:spTree>
    <p:extLst>
      <p:ext uri="{BB962C8B-B14F-4D97-AF65-F5344CB8AC3E}">
        <p14:creationId xmlns:p14="http://schemas.microsoft.com/office/powerpoint/2010/main" val="9467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5A1A5-11C9-4AC3-AC11-C9DE2DD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" y="345401"/>
            <a:ext cx="1001531" cy="28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0B6BF-B6EB-41C5-9E8B-A55E48FB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34" y="0"/>
            <a:ext cx="355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6427</TotalTime>
  <Words>1513</Words>
  <Application>Microsoft Office PowerPoint</Application>
  <PresentationFormat>Widescreen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Helvetica Neue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Bhosale</dc:creator>
  <cp:lastModifiedBy>Rohit Bhosale</cp:lastModifiedBy>
  <cp:revision>62</cp:revision>
  <dcterms:created xsi:type="dcterms:W3CDTF">2020-04-23T05:41:27Z</dcterms:created>
  <dcterms:modified xsi:type="dcterms:W3CDTF">2020-05-13T06:10:25Z</dcterms:modified>
</cp:coreProperties>
</file>