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CD44-3368-4DD6-8D3A-2E843BA54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27017D-D9FD-4EE2-8961-2E20B35697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14CA1-413C-4E82-84C2-0FAD8717CA41}"/>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8BA38C94-0B42-4899-B489-FDEAD4CA6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EC885-5872-4C29-B649-2AC23D67716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52238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088E-0235-4763-B83A-0D3AFB590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B8F5A-7F6F-4498-B9CE-0EBC23567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3D40C-17C9-4432-B66D-EA19160F3080}"/>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0150E9A3-FFDC-41F2-BCF8-20DC46C6F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A3FF8-0060-4208-A811-8E9589B9F321}"/>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89189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ABB98-33C0-4D35-B1D1-10E33E894C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CB4E6-E389-4938-9AB3-DD2D8F8F21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66573-C98A-4A26-AA74-00F37072354F}"/>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784C4C99-FA6C-46C0-A95E-57BD80DE0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9D75D-D0D7-49F8-B165-7CD8FADA79D4}"/>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357096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3245-9DAE-4552-B9E7-3BAD86A967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7CB9-4B26-497E-8CEE-C1B0A14FB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7AA4E-224B-4BC7-A8AE-C847B8FC3095}"/>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4307C790-FAF6-4559-BF11-7D00C8DBD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C8FEA-B670-4405-B84F-04B40CE9A255}"/>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15460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BF44-C1F8-4906-A88C-D0A5C7F45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D1D97A-B051-4CE3-97FF-D5E5D25E2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38A33-CDBE-4B68-8F86-9D17161CF7F8}"/>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355C4426-C8FA-4C9F-8BAA-DBCB9D675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564CE-1E64-47EB-A950-9F7E8CAB545A}"/>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54686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369-E392-4F02-B0D0-8C959C4C7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F4D75-43EE-402B-A34D-61C5768A75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8D51B1-9A03-4146-A058-555B793B7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CC7D4-2B86-4520-9BB7-2EC855EDCBBE}"/>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6" name="Footer Placeholder 5">
            <a:extLst>
              <a:ext uri="{FF2B5EF4-FFF2-40B4-BE49-F238E27FC236}">
                <a16:creationId xmlns:a16="http://schemas.microsoft.com/office/drawing/2014/main" id="{D0F0716B-30D8-428E-BAED-5D3899759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79B86-2080-4BE3-857C-134891A01C7B}"/>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83947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CC75-4C9F-45D6-895A-13905A11E4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45A9E1-9335-4A2D-9904-8C31BF4C7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8DFCC2-F10D-492F-AE34-3202C43AE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C5FB6-E55C-47C7-B70D-DD550C644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38777-827C-4626-846B-F808DB1916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98D0C2-B272-451E-B612-D100E8A2D5FF}"/>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8" name="Footer Placeholder 7">
            <a:extLst>
              <a:ext uri="{FF2B5EF4-FFF2-40B4-BE49-F238E27FC236}">
                <a16:creationId xmlns:a16="http://schemas.microsoft.com/office/drawing/2014/main" id="{7A510F04-57C8-4E86-9563-B636909247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68FD9-F50E-47E8-93AB-75D40D4A18DB}"/>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95445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7597-7DFD-4E9B-971A-B4C0EB0983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E7C9F-C800-491C-98AD-6CD8699BB5B3}"/>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4" name="Footer Placeholder 3">
            <a:extLst>
              <a:ext uri="{FF2B5EF4-FFF2-40B4-BE49-F238E27FC236}">
                <a16:creationId xmlns:a16="http://schemas.microsoft.com/office/drawing/2014/main" id="{B900652A-8E21-4B1C-80C7-66F2E45B8B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4C3ADA-FB86-4B65-A244-E223863B2E46}"/>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56474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F66CC-BCA1-4738-A3FF-53C0675CA162}"/>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3" name="Footer Placeholder 2">
            <a:extLst>
              <a:ext uri="{FF2B5EF4-FFF2-40B4-BE49-F238E27FC236}">
                <a16:creationId xmlns:a16="http://schemas.microsoft.com/office/drawing/2014/main" id="{86BDF017-DE40-405B-A83D-CDAE1E1BF3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534343-E9B2-4A71-B1A5-C3DB607FA36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37423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032D-A261-4C4C-81DE-C4B9B1551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E2CC98-ECB0-4635-93F2-EB0A2F301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1D95BD-2B7E-4689-B7AF-6F708A61C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30EE2-DC27-4EB1-8D2C-0615DC0D3E63}"/>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6" name="Footer Placeholder 5">
            <a:extLst>
              <a:ext uri="{FF2B5EF4-FFF2-40B4-BE49-F238E27FC236}">
                <a16:creationId xmlns:a16="http://schemas.microsoft.com/office/drawing/2014/main" id="{F42C20A4-17D9-4CE5-BC52-761BCD9A2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D2EA6A-5DF5-4BA4-A6DD-AD0E75BA3C9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79107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C22D-270B-4B2F-A8A5-60EF90287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19E850-3BB5-42A5-968D-50E61C769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9B557-375B-4F0D-8F2D-65A056D29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544AC-EA91-4156-BC14-B8E2DFF2E5C5}"/>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6" name="Footer Placeholder 5">
            <a:extLst>
              <a:ext uri="{FF2B5EF4-FFF2-40B4-BE49-F238E27FC236}">
                <a16:creationId xmlns:a16="http://schemas.microsoft.com/office/drawing/2014/main" id="{562E8C11-B099-404C-A59E-76C9CBCC9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BD262C-C42F-4F2C-BDFC-0E359D460516}"/>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159745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1F2C9-368E-4B02-8393-55F9EA3BA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0D4810-F1CA-4074-80C7-B4F55147C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61869-1A97-4B0C-9C5C-42539D234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FB22FD64-5D4A-44B6-A017-6222AE2B0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9DF950-F786-4F43-9E64-35020342E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B0B9C-A459-4F34-96C7-0A40B2A06704}" type="slidenum">
              <a:rPr lang="en-US" smtClean="0"/>
              <a:t>‹#›</a:t>
            </a:fld>
            <a:endParaRPr lang="en-US"/>
          </a:p>
        </p:txBody>
      </p:sp>
    </p:spTree>
    <p:extLst>
      <p:ext uri="{BB962C8B-B14F-4D97-AF65-F5344CB8AC3E}">
        <p14:creationId xmlns:p14="http://schemas.microsoft.com/office/powerpoint/2010/main" val="326667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966E6C-6D4B-4EDE-A598-CEE89DB06F55}"/>
              </a:ext>
            </a:extLst>
          </p:cNvPr>
          <p:cNvSpPr txBox="1"/>
          <p:nvPr/>
        </p:nvSpPr>
        <p:spPr>
          <a:xfrm>
            <a:off x="513347" y="529389"/>
            <a:ext cx="2701573" cy="584775"/>
          </a:xfrm>
          <a:prstGeom prst="rect">
            <a:avLst/>
          </a:prstGeom>
          <a:noFill/>
        </p:spPr>
        <p:txBody>
          <a:bodyPr wrap="none" rtlCol="0">
            <a:spAutoFit/>
          </a:bodyPr>
          <a:lstStyle/>
          <a:p>
            <a:r>
              <a:rPr lang="en-US" sz="3200" b="1" dirty="0"/>
              <a:t>About yourself</a:t>
            </a:r>
          </a:p>
        </p:txBody>
      </p:sp>
      <p:sp>
        <p:nvSpPr>
          <p:cNvPr id="3" name="TextBox 2">
            <a:extLst>
              <a:ext uri="{FF2B5EF4-FFF2-40B4-BE49-F238E27FC236}">
                <a16:creationId xmlns:a16="http://schemas.microsoft.com/office/drawing/2014/main" id="{2BFB5805-A8A9-447F-9BE4-BEACBCBC5864}"/>
              </a:ext>
            </a:extLst>
          </p:cNvPr>
          <p:cNvSpPr txBox="1"/>
          <p:nvPr/>
        </p:nvSpPr>
        <p:spPr>
          <a:xfrm>
            <a:off x="513347" y="1267326"/>
            <a:ext cx="10860506" cy="4247317"/>
          </a:xfrm>
          <a:prstGeom prst="rect">
            <a:avLst/>
          </a:prstGeom>
          <a:noFill/>
        </p:spPr>
        <p:txBody>
          <a:bodyPr wrap="square" rtlCol="0">
            <a:spAutoFit/>
          </a:bodyPr>
          <a:lstStyle/>
          <a:p>
            <a:r>
              <a:rPr lang="en-US" dirty="0"/>
              <a:t>I have 4.5 year of experience </a:t>
            </a:r>
          </a:p>
          <a:p>
            <a:r>
              <a:rPr lang="en-US" dirty="0"/>
              <a:t>From last 3 n half years I m working with KPIT</a:t>
            </a:r>
          </a:p>
          <a:p>
            <a:r>
              <a:rPr lang="en-US" dirty="0"/>
              <a:t>In KPIT I have worked on multiple projects, So I have learned lots of things here</a:t>
            </a:r>
          </a:p>
          <a:p>
            <a:r>
              <a:rPr lang="en-US" dirty="0"/>
              <a:t>Overall my experience in Testing and I have done manual and automation testing.</a:t>
            </a:r>
          </a:p>
          <a:p>
            <a:endParaRPr lang="en-US" dirty="0"/>
          </a:p>
          <a:p>
            <a:r>
              <a:rPr lang="en-US" dirty="0"/>
              <a:t>In manual I have done smoke, regression, ad-hoc testing almost all type of manual testing.</a:t>
            </a:r>
          </a:p>
          <a:p>
            <a:endParaRPr lang="en-US" dirty="0"/>
          </a:p>
          <a:p>
            <a:r>
              <a:rPr lang="en-US" dirty="0"/>
              <a:t>In automation I have knowledge and hands of experience on selenium ,</a:t>
            </a:r>
          </a:p>
          <a:p>
            <a:r>
              <a:rPr lang="en-US" dirty="0"/>
              <a:t> </a:t>
            </a:r>
          </a:p>
          <a:p>
            <a:r>
              <a:rPr lang="en-US" dirty="0"/>
              <a:t>I have also knowledge about Appium to automate mobile application. And I have started to automate API’s using Rest Assured.</a:t>
            </a:r>
          </a:p>
          <a:p>
            <a:endParaRPr lang="en-US" dirty="0"/>
          </a:p>
          <a:p>
            <a:r>
              <a:rPr lang="en-US" dirty="0"/>
              <a:t>Apart from testing I have starting exploring and good knowledge about </a:t>
            </a:r>
            <a:r>
              <a:rPr lang="en-US" dirty="0" err="1"/>
              <a:t>devOps</a:t>
            </a:r>
            <a:r>
              <a:rPr lang="en-US" dirty="0"/>
              <a:t> CICD part. </a:t>
            </a:r>
            <a:r>
              <a:rPr lang="en-US" dirty="0" err="1"/>
              <a:t>Infact</a:t>
            </a:r>
            <a:r>
              <a:rPr lang="en-US" dirty="0"/>
              <a:t> under </a:t>
            </a:r>
          </a:p>
          <a:p>
            <a:r>
              <a:rPr lang="en-US" dirty="0"/>
              <a:t>Vinod </a:t>
            </a:r>
            <a:r>
              <a:rPr lang="en-US" dirty="0" err="1"/>
              <a:t>kondekar</a:t>
            </a:r>
            <a:r>
              <a:rPr lang="en-US" dirty="0"/>
              <a:t> when I on bench and work in tools and practice team I have learn and hands on </a:t>
            </a:r>
            <a:r>
              <a:rPr lang="en-US" dirty="0" err="1"/>
              <a:t>zuul</a:t>
            </a:r>
            <a:r>
              <a:rPr lang="en-US" dirty="0"/>
              <a:t> part </a:t>
            </a:r>
          </a:p>
          <a:p>
            <a:r>
              <a:rPr lang="en-US" dirty="0"/>
              <a:t>Which is used to CICD implementation even last week we give demo on </a:t>
            </a:r>
            <a:r>
              <a:rPr lang="en-US" dirty="0" err="1"/>
              <a:t>zuul</a:t>
            </a:r>
            <a:r>
              <a:rPr lang="en-US" dirty="0"/>
              <a:t> part to Pradeep and all team.</a:t>
            </a:r>
          </a:p>
        </p:txBody>
      </p:sp>
    </p:spTree>
    <p:extLst>
      <p:ext uri="{BB962C8B-B14F-4D97-AF65-F5344CB8AC3E}">
        <p14:creationId xmlns:p14="http://schemas.microsoft.com/office/powerpoint/2010/main" val="125842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D2F47-B5E5-4084-9F8C-B39576606E42}"/>
              </a:ext>
            </a:extLst>
          </p:cNvPr>
          <p:cNvSpPr txBox="1"/>
          <p:nvPr/>
        </p:nvSpPr>
        <p:spPr>
          <a:xfrm>
            <a:off x="602724" y="1287228"/>
            <a:ext cx="11405937" cy="1754326"/>
          </a:xfrm>
          <a:prstGeom prst="rect">
            <a:avLst/>
          </a:prstGeom>
          <a:noFill/>
        </p:spPr>
        <p:txBody>
          <a:bodyPr wrap="square">
            <a:spAutoFit/>
          </a:bodyPr>
          <a:lstStyle/>
          <a:p>
            <a:r>
              <a:rPr lang="en-US" b="1" dirty="0"/>
              <a:t>Sampler : </a:t>
            </a:r>
          </a:p>
          <a:p>
            <a:r>
              <a:rPr lang="en-US" dirty="0"/>
              <a:t>	JMeter to send specific types of requests to the server, through samplers, thread group decides which 	type of request it need to make. Some of the useful samplers are HTTP request, FTP request, JDBC request etc.</a:t>
            </a:r>
          </a:p>
          <a:p>
            <a:endParaRPr lang="en-US" dirty="0"/>
          </a:p>
          <a:p>
            <a:r>
              <a:rPr lang="en-US" b="1" dirty="0"/>
              <a:t>Thread Group : </a:t>
            </a:r>
          </a:p>
          <a:p>
            <a:r>
              <a:rPr lang="en-US" dirty="0"/>
              <a:t>	where you can set number of users and time to load all the users given in the thread group..</a:t>
            </a:r>
          </a:p>
        </p:txBody>
      </p:sp>
      <p:sp>
        <p:nvSpPr>
          <p:cNvPr id="5" name="TextBox 4">
            <a:extLst>
              <a:ext uri="{FF2B5EF4-FFF2-40B4-BE49-F238E27FC236}">
                <a16:creationId xmlns:a16="http://schemas.microsoft.com/office/drawing/2014/main" id="{68A0A473-395B-4FF2-9D95-8F80BEC42F7F}"/>
              </a:ext>
            </a:extLst>
          </p:cNvPr>
          <p:cNvSpPr txBox="1"/>
          <p:nvPr/>
        </p:nvSpPr>
        <p:spPr>
          <a:xfrm>
            <a:off x="602724" y="4529766"/>
            <a:ext cx="11405937" cy="1754326"/>
          </a:xfrm>
          <a:prstGeom prst="rect">
            <a:avLst/>
          </a:prstGeom>
          <a:noFill/>
        </p:spPr>
        <p:txBody>
          <a:bodyPr wrap="square">
            <a:spAutoFit/>
          </a:bodyPr>
          <a:lstStyle/>
          <a:p>
            <a:r>
              <a:rPr lang="en-US" b="1" dirty="0"/>
              <a:t>Pre-processor:</a:t>
            </a:r>
          </a:p>
          <a:p>
            <a:r>
              <a:rPr lang="en-US" dirty="0"/>
              <a:t>	 A pre-processor is something that will happen before sampler executes</a:t>
            </a:r>
          </a:p>
          <a:p>
            <a:endParaRPr lang="en-US" dirty="0"/>
          </a:p>
          <a:p>
            <a:r>
              <a:rPr lang="en-US" b="1" dirty="0"/>
              <a:t>Post processor :</a:t>
            </a:r>
          </a:p>
          <a:p>
            <a:r>
              <a:rPr lang="en-US" dirty="0"/>
              <a:t>	 A Post-Processor executes after a sampler finishes its execution. This element is most often used to process 	the response data.</a:t>
            </a:r>
          </a:p>
        </p:txBody>
      </p:sp>
      <p:sp>
        <p:nvSpPr>
          <p:cNvPr id="7" name="TextBox 6">
            <a:extLst>
              <a:ext uri="{FF2B5EF4-FFF2-40B4-BE49-F238E27FC236}">
                <a16:creationId xmlns:a16="http://schemas.microsoft.com/office/drawing/2014/main" id="{2F55F3F3-73C7-4EB5-A501-4D454EA7590B}"/>
              </a:ext>
            </a:extLst>
          </p:cNvPr>
          <p:cNvSpPr txBox="1"/>
          <p:nvPr/>
        </p:nvSpPr>
        <p:spPr>
          <a:xfrm>
            <a:off x="602724" y="3816446"/>
            <a:ext cx="1629420" cy="523220"/>
          </a:xfrm>
          <a:prstGeom prst="rect">
            <a:avLst/>
          </a:prstGeom>
          <a:noFill/>
        </p:spPr>
        <p:txBody>
          <a:bodyPr wrap="none" rtlCol="0">
            <a:spAutoFit/>
          </a:bodyPr>
          <a:lstStyle/>
          <a:p>
            <a:r>
              <a:rPr lang="en-US" sz="2800" b="1" dirty="0"/>
              <a:t>Processor</a:t>
            </a:r>
          </a:p>
        </p:txBody>
      </p:sp>
      <p:sp>
        <p:nvSpPr>
          <p:cNvPr id="9" name="TextBox 8">
            <a:extLst>
              <a:ext uri="{FF2B5EF4-FFF2-40B4-BE49-F238E27FC236}">
                <a16:creationId xmlns:a16="http://schemas.microsoft.com/office/drawing/2014/main" id="{B9D934E3-E695-433E-885D-1D95B3EB95DC}"/>
              </a:ext>
            </a:extLst>
          </p:cNvPr>
          <p:cNvSpPr txBox="1"/>
          <p:nvPr/>
        </p:nvSpPr>
        <p:spPr>
          <a:xfrm>
            <a:off x="602724" y="254187"/>
            <a:ext cx="4138890" cy="523220"/>
          </a:xfrm>
          <a:prstGeom prst="rect">
            <a:avLst/>
          </a:prstGeom>
          <a:noFill/>
        </p:spPr>
        <p:txBody>
          <a:bodyPr wrap="none" rtlCol="0">
            <a:spAutoFit/>
          </a:bodyPr>
          <a:lstStyle/>
          <a:p>
            <a:r>
              <a:rPr lang="en-US" sz="2800" b="1" dirty="0"/>
              <a:t>Sampler and Thread group</a:t>
            </a:r>
          </a:p>
        </p:txBody>
      </p:sp>
    </p:spTree>
    <p:extLst>
      <p:ext uri="{BB962C8B-B14F-4D97-AF65-F5344CB8AC3E}">
        <p14:creationId xmlns:p14="http://schemas.microsoft.com/office/powerpoint/2010/main" val="322311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C0C44B-6465-4D9C-AC0D-67DA5CD5D61F}"/>
              </a:ext>
            </a:extLst>
          </p:cNvPr>
          <p:cNvSpPr txBox="1"/>
          <p:nvPr/>
        </p:nvSpPr>
        <p:spPr>
          <a:xfrm>
            <a:off x="417095" y="1329677"/>
            <a:ext cx="11630526" cy="4801314"/>
          </a:xfrm>
          <a:prstGeom prst="rect">
            <a:avLst/>
          </a:prstGeom>
          <a:noFill/>
        </p:spPr>
        <p:txBody>
          <a:bodyPr wrap="square">
            <a:spAutoFit/>
          </a:bodyPr>
          <a:lstStyle/>
          <a:p>
            <a:r>
              <a:rPr lang="en-US" b="1" dirty="0"/>
              <a:t>Response Assertion </a:t>
            </a:r>
            <a:r>
              <a:rPr lang="en-US" dirty="0"/>
              <a:t>– </a:t>
            </a:r>
          </a:p>
          <a:p>
            <a:r>
              <a:rPr lang="en-US" dirty="0"/>
              <a:t>	It facilitates the user by comparing the server response against a string pattern to check that the result is as 	expected.</a:t>
            </a:r>
          </a:p>
          <a:p>
            <a:endParaRPr lang="en-US" dirty="0"/>
          </a:p>
          <a:p>
            <a:r>
              <a:rPr lang="en-US" b="1" dirty="0"/>
              <a:t>Duration Assertion </a:t>
            </a:r>
            <a:r>
              <a:rPr lang="en-US" dirty="0"/>
              <a:t>– </a:t>
            </a:r>
          </a:p>
          <a:p>
            <a:r>
              <a:rPr lang="en-US" dirty="0"/>
              <a:t>	You may need to test the response from the server reaches in user-defined time. If it takes longer than the 	defined time, server response fails.</a:t>
            </a:r>
          </a:p>
          <a:p>
            <a:endParaRPr lang="en-US" dirty="0"/>
          </a:p>
          <a:p>
            <a:r>
              <a:rPr lang="en-US" b="1" dirty="0"/>
              <a:t>Size Assertion </a:t>
            </a:r>
            <a:r>
              <a:rPr lang="en-US" dirty="0"/>
              <a:t>–</a:t>
            </a:r>
          </a:p>
          <a:p>
            <a:r>
              <a:rPr lang="en-US" dirty="0"/>
              <a:t>	 It is to test that each response coming from server holds the expected number of bytes. It facilitates the user to 	specify the size.</a:t>
            </a:r>
          </a:p>
          <a:p>
            <a:endParaRPr lang="en-US" b="1" dirty="0"/>
          </a:p>
          <a:p>
            <a:r>
              <a:rPr lang="en-US" b="1" dirty="0"/>
              <a:t>XML Assertion </a:t>
            </a:r>
            <a:r>
              <a:rPr lang="en-US" dirty="0"/>
              <a:t>–</a:t>
            </a:r>
          </a:p>
          <a:p>
            <a:r>
              <a:rPr lang="en-US" dirty="0"/>
              <a:t>	 It verifies that the response coming from the server holds the data in a correct XML format.</a:t>
            </a:r>
          </a:p>
          <a:p>
            <a:endParaRPr lang="en-US" dirty="0"/>
          </a:p>
          <a:p>
            <a:r>
              <a:rPr lang="en-US" b="1" dirty="0"/>
              <a:t>HTML Assertion </a:t>
            </a:r>
            <a:r>
              <a:rPr lang="en-US" dirty="0"/>
              <a:t>–</a:t>
            </a:r>
          </a:p>
          <a:p>
            <a:r>
              <a:rPr lang="en-US" dirty="0"/>
              <a:t>	 It is helpful for checking the syntax of the response data.</a:t>
            </a:r>
          </a:p>
        </p:txBody>
      </p:sp>
      <p:sp>
        <p:nvSpPr>
          <p:cNvPr id="4" name="TextBox 3">
            <a:extLst>
              <a:ext uri="{FF2B5EF4-FFF2-40B4-BE49-F238E27FC236}">
                <a16:creationId xmlns:a16="http://schemas.microsoft.com/office/drawing/2014/main" id="{4516B2AF-1F57-4D72-B046-F09C4832639B}"/>
              </a:ext>
            </a:extLst>
          </p:cNvPr>
          <p:cNvSpPr txBox="1"/>
          <p:nvPr/>
        </p:nvSpPr>
        <p:spPr>
          <a:xfrm>
            <a:off x="417095" y="465399"/>
            <a:ext cx="1677062" cy="523220"/>
          </a:xfrm>
          <a:prstGeom prst="rect">
            <a:avLst/>
          </a:prstGeom>
          <a:noFill/>
        </p:spPr>
        <p:txBody>
          <a:bodyPr wrap="none" rtlCol="0">
            <a:spAutoFit/>
          </a:bodyPr>
          <a:lstStyle/>
          <a:p>
            <a:r>
              <a:rPr lang="en-US" sz="2800" b="1" dirty="0"/>
              <a:t>Assertion </a:t>
            </a:r>
          </a:p>
        </p:txBody>
      </p:sp>
    </p:spTree>
    <p:extLst>
      <p:ext uri="{BB962C8B-B14F-4D97-AF65-F5344CB8AC3E}">
        <p14:creationId xmlns:p14="http://schemas.microsoft.com/office/powerpoint/2010/main" val="190589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8B1A6C-5564-4FEF-B814-50C591E16717}"/>
              </a:ext>
            </a:extLst>
          </p:cNvPr>
          <p:cNvSpPr txBox="1"/>
          <p:nvPr/>
        </p:nvSpPr>
        <p:spPr>
          <a:xfrm>
            <a:off x="641684" y="280555"/>
            <a:ext cx="6096000" cy="523220"/>
          </a:xfrm>
          <a:prstGeom prst="rect">
            <a:avLst/>
          </a:prstGeom>
          <a:noFill/>
        </p:spPr>
        <p:txBody>
          <a:bodyPr wrap="square">
            <a:spAutoFit/>
          </a:bodyPr>
          <a:lstStyle/>
          <a:p>
            <a:r>
              <a:rPr lang="en-US" sz="2800" b="1" dirty="0"/>
              <a:t>Execution order</a:t>
            </a:r>
          </a:p>
        </p:txBody>
      </p:sp>
      <p:sp>
        <p:nvSpPr>
          <p:cNvPr id="6" name="TextBox 5">
            <a:extLst>
              <a:ext uri="{FF2B5EF4-FFF2-40B4-BE49-F238E27FC236}">
                <a16:creationId xmlns:a16="http://schemas.microsoft.com/office/drawing/2014/main" id="{5FE3E407-6EE4-47D3-A698-64B660D9DA3E}"/>
              </a:ext>
            </a:extLst>
          </p:cNvPr>
          <p:cNvSpPr txBox="1"/>
          <p:nvPr/>
        </p:nvSpPr>
        <p:spPr>
          <a:xfrm>
            <a:off x="641684" y="1066618"/>
            <a:ext cx="11229474" cy="3693319"/>
          </a:xfrm>
          <a:prstGeom prst="rect">
            <a:avLst/>
          </a:prstGeom>
          <a:noFill/>
        </p:spPr>
        <p:txBody>
          <a:bodyPr wrap="square">
            <a:spAutoFit/>
          </a:bodyPr>
          <a:lstStyle/>
          <a:p>
            <a:pPr marL="285750" indent="-285750">
              <a:buFont typeface="Arial" panose="020B0604020202020204" pitchFamily="34" charset="0"/>
              <a:buChar char="•"/>
            </a:pPr>
            <a:r>
              <a:rPr lang="en-US" dirty="0"/>
              <a:t>Configuration elements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Pre-Processors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Timers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Sampler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Post-Processors (unless Sample Result is null)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Assertions (unless Sample Result is null)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Listeners (unless Sample Result is null) : View Result Tree, View Result in Table, Summary Report</a:t>
            </a:r>
          </a:p>
        </p:txBody>
      </p:sp>
    </p:spTree>
    <p:extLst>
      <p:ext uri="{BB962C8B-B14F-4D97-AF65-F5344CB8AC3E}">
        <p14:creationId xmlns:p14="http://schemas.microsoft.com/office/powerpoint/2010/main" val="271201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5465E6EC-06BC-4E20-9DE7-A7BA34E511AD}"/>
              </a:ext>
            </a:extLst>
          </p:cNvPr>
          <p:cNvSpPr/>
          <p:nvPr/>
        </p:nvSpPr>
        <p:spPr>
          <a:xfrm>
            <a:off x="5145918" y="2476653"/>
            <a:ext cx="6564819" cy="3884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B0336922-879E-4245-A4C2-E9BBF5B3CF77}"/>
              </a:ext>
            </a:extLst>
          </p:cNvPr>
          <p:cNvSpPr txBox="1"/>
          <p:nvPr/>
        </p:nvSpPr>
        <p:spPr>
          <a:xfrm>
            <a:off x="2743604" y="111530"/>
            <a:ext cx="6772239" cy="523220"/>
          </a:xfrm>
          <a:prstGeom prst="rect">
            <a:avLst/>
          </a:prstGeom>
          <a:noFill/>
        </p:spPr>
        <p:txBody>
          <a:bodyPr wrap="none" rtlCol="0">
            <a:spAutoFit/>
          </a:bodyPr>
          <a:lstStyle/>
          <a:p>
            <a:r>
              <a:rPr lang="en-US" sz="2800" b="1" dirty="0"/>
              <a:t>Page Object Model Framework Using </a:t>
            </a:r>
            <a:r>
              <a:rPr lang="en-US" sz="2800" b="1" dirty="0" err="1"/>
              <a:t>TestNg</a:t>
            </a:r>
            <a:endParaRPr lang="en-US" sz="2800" b="1" dirty="0"/>
          </a:p>
        </p:txBody>
      </p:sp>
      <p:sp>
        <p:nvSpPr>
          <p:cNvPr id="3" name="Flowchart: Document 2">
            <a:extLst>
              <a:ext uri="{FF2B5EF4-FFF2-40B4-BE49-F238E27FC236}">
                <a16:creationId xmlns:a16="http://schemas.microsoft.com/office/drawing/2014/main" id="{B533BE09-D5BF-4FB2-95C7-1589DBD38469}"/>
              </a:ext>
            </a:extLst>
          </p:cNvPr>
          <p:cNvSpPr/>
          <p:nvPr/>
        </p:nvSpPr>
        <p:spPr>
          <a:xfrm>
            <a:off x="481262" y="3208421"/>
            <a:ext cx="898358" cy="946484"/>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XML file</a:t>
            </a:r>
          </a:p>
        </p:txBody>
      </p:sp>
      <p:sp>
        <p:nvSpPr>
          <p:cNvPr id="4" name="Rectangle 3">
            <a:extLst>
              <a:ext uri="{FF2B5EF4-FFF2-40B4-BE49-F238E27FC236}">
                <a16:creationId xmlns:a16="http://schemas.microsoft.com/office/drawing/2014/main" id="{35C96C56-E8D3-41B2-876A-5B96345FA30A}"/>
              </a:ext>
            </a:extLst>
          </p:cNvPr>
          <p:cNvSpPr/>
          <p:nvPr/>
        </p:nvSpPr>
        <p:spPr>
          <a:xfrm>
            <a:off x="2229852" y="866273"/>
            <a:ext cx="1636295" cy="1299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Base Before method  After method </a:t>
            </a:r>
          </a:p>
        </p:txBody>
      </p:sp>
      <p:sp>
        <p:nvSpPr>
          <p:cNvPr id="6" name="Rectangle 5">
            <a:extLst>
              <a:ext uri="{FF2B5EF4-FFF2-40B4-BE49-F238E27FC236}">
                <a16:creationId xmlns:a16="http://schemas.microsoft.com/office/drawing/2014/main" id="{1B48E341-F309-4193-AE08-EE9D5369D581}"/>
              </a:ext>
            </a:extLst>
          </p:cNvPr>
          <p:cNvSpPr/>
          <p:nvPr/>
        </p:nvSpPr>
        <p:spPr>
          <a:xfrm>
            <a:off x="2778869" y="3177791"/>
            <a:ext cx="1636295" cy="14277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Class</a:t>
            </a:r>
          </a:p>
        </p:txBody>
      </p:sp>
      <p:sp>
        <p:nvSpPr>
          <p:cNvPr id="7" name="Rectangle 6">
            <a:extLst>
              <a:ext uri="{FF2B5EF4-FFF2-40B4-BE49-F238E27FC236}">
                <a16:creationId xmlns:a16="http://schemas.microsoft.com/office/drawing/2014/main" id="{6BACBF61-A4FE-4A7D-8E29-B90DE1DE8E60}"/>
              </a:ext>
            </a:extLst>
          </p:cNvPr>
          <p:cNvSpPr/>
          <p:nvPr/>
        </p:nvSpPr>
        <p:spPr>
          <a:xfrm>
            <a:off x="5406188" y="834189"/>
            <a:ext cx="1892969" cy="1299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Browser</a:t>
            </a:r>
          </a:p>
        </p:txBody>
      </p:sp>
      <p:cxnSp>
        <p:nvCxnSpPr>
          <p:cNvPr id="13" name="Straight Arrow Connector 12">
            <a:extLst>
              <a:ext uri="{FF2B5EF4-FFF2-40B4-BE49-F238E27FC236}">
                <a16:creationId xmlns:a16="http://schemas.microsoft.com/office/drawing/2014/main" id="{8A569E3A-E85A-4BC4-9345-DD0657F3FEAA}"/>
              </a:ext>
            </a:extLst>
          </p:cNvPr>
          <p:cNvCxnSpPr>
            <a:cxnSpLocks/>
          </p:cNvCxnSpPr>
          <p:nvPr/>
        </p:nvCxnSpPr>
        <p:spPr>
          <a:xfrm flipV="1">
            <a:off x="3866147" y="1427746"/>
            <a:ext cx="1540041" cy="32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3A9444-5473-4A44-9B5F-83FAF89E0591}"/>
              </a:ext>
            </a:extLst>
          </p:cNvPr>
          <p:cNvCxnSpPr>
            <a:cxnSpLocks/>
          </p:cNvCxnSpPr>
          <p:nvPr/>
        </p:nvCxnSpPr>
        <p:spPr>
          <a:xfrm flipV="1">
            <a:off x="3866147" y="1859032"/>
            <a:ext cx="1491915" cy="32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D3AA626-2807-4907-AE7D-A63728664B68}"/>
              </a:ext>
            </a:extLst>
          </p:cNvPr>
          <p:cNvSpPr txBox="1"/>
          <p:nvPr/>
        </p:nvSpPr>
        <p:spPr>
          <a:xfrm>
            <a:off x="4052285" y="1150746"/>
            <a:ext cx="1093633" cy="276999"/>
          </a:xfrm>
          <a:prstGeom prst="rect">
            <a:avLst/>
          </a:prstGeom>
          <a:noFill/>
        </p:spPr>
        <p:txBody>
          <a:bodyPr wrap="none" rtlCol="0">
            <a:spAutoFit/>
          </a:bodyPr>
          <a:lstStyle/>
          <a:p>
            <a:r>
              <a:rPr lang="en-US" sz="1200" b="1" dirty="0"/>
              <a:t>Open browser</a:t>
            </a:r>
          </a:p>
        </p:txBody>
      </p:sp>
      <p:sp>
        <p:nvSpPr>
          <p:cNvPr id="21" name="TextBox 20">
            <a:extLst>
              <a:ext uri="{FF2B5EF4-FFF2-40B4-BE49-F238E27FC236}">
                <a16:creationId xmlns:a16="http://schemas.microsoft.com/office/drawing/2014/main" id="{A75610F6-FB85-468B-8353-83259D7318E5}"/>
              </a:ext>
            </a:extLst>
          </p:cNvPr>
          <p:cNvSpPr txBox="1"/>
          <p:nvPr/>
        </p:nvSpPr>
        <p:spPr>
          <a:xfrm>
            <a:off x="4100411" y="1864909"/>
            <a:ext cx="1087221" cy="276999"/>
          </a:xfrm>
          <a:prstGeom prst="rect">
            <a:avLst/>
          </a:prstGeom>
          <a:noFill/>
        </p:spPr>
        <p:txBody>
          <a:bodyPr wrap="none" rtlCol="0">
            <a:spAutoFit/>
          </a:bodyPr>
          <a:lstStyle/>
          <a:p>
            <a:r>
              <a:rPr lang="en-US" sz="1200" b="1" dirty="0"/>
              <a:t>Close browser</a:t>
            </a:r>
          </a:p>
        </p:txBody>
      </p:sp>
      <p:cxnSp>
        <p:nvCxnSpPr>
          <p:cNvPr id="22" name="Straight Arrow Connector 21">
            <a:extLst>
              <a:ext uri="{FF2B5EF4-FFF2-40B4-BE49-F238E27FC236}">
                <a16:creationId xmlns:a16="http://schemas.microsoft.com/office/drawing/2014/main" id="{C150386E-6DD5-4466-9B54-269AD96B1463}"/>
              </a:ext>
            </a:extLst>
          </p:cNvPr>
          <p:cNvCxnSpPr>
            <a:cxnSpLocks/>
            <a:stCxn id="4" idx="2"/>
            <a:endCxn id="6" idx="0"/>
          </p:cNvCxnSpPr>
          <p:nvPr/>
        </p:nvCxnSpPr>
        <p:spPr>
          <a:xfrm>
            <a:off x="3048000" y="2165684"/>
            <a:ext cx="549017" cy="1012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D0BE5F8-5ACD-4E08-9F45-37891451AA2F}"/>
              </a:ext>
            </a:extLst>
          </p:cNvPr>
          <p:cNvSpPr txBox="1"/>
          <p:nvPr/>
        </p:nvSpPr>
        <p:spPr>
          <a:xfrm>
            <a:off x="3319908" y="2603844"/>
            <a:ext cx="686150" cy="276999"/>
          </a:xfrm>
          <a:prstGeom prst="rect">
            <a:avLst/>
          </a:prstGeom>
          <a:noFill/>
        </p:spPr>
        <p:txBody>
          <a:bodyPr wrap="none" rtlCol="0">
            <a:spAutoFit/>
          </a:bodyPr>
          <a:lstStyle/>
          <a:p>
            <a:r>
              <a:rPr lang="en-US" sz="1200" b="1" dirty="0"/>
              <a:t>Extends</a:t>
            </a:r>
          </a:p>
        </p:txBody>
      </p:sp>
      <p:cxnSp>
        <p:nvCxnSpPr>
          <p:cNvPr id="33" name="Straight Arrow Connector 32">
            <a:extLst>
              <a:ext uri="{FF2B5EF4-FFF2-40B4-BE49-F238E27FC236}">
                <a16:creationId xmlns:a16="http://schemas.microsoft.com/office/drawing/2014/main" id="{1FE48F20-C27D-442C-BDD6-054A8F4D5CA9}"/>
              </a:ext>
            </a:extLst>
          </p:cNvPr>
          <p:cNvCxnSpPr>
            <a:cxnSpLocks/>
            <a:stCxn id="3" idx="3"/>
            <a:endCxn id="6" idx="1"/>
          </p:cNvCxnSpPr>
          <p:nvPr/>
        </p:nvCxnSpPr>
        <p:spPr>
          <a:xfrm>
            <a:off x="1379620" y="3681663"/>
            <a:ext cx="1399249" cy="210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449C879-B06A-4A9D-98A7-1D10635A6D29}"/>
              </a:ext>
            </a:extLst>
          </p:cNvPr>
          <p:cNvSpPr txBox="1"/>
          <p:nvPr/>
        </p:nvSpPr>
        <p:spPr>
          <a:xfrm>
            <a:off x="1493745" y="3978181"/>
            <a:ext cx="679289" cy="276999"/>
          </a:xfrm>
          <a:prstGeom prst="rect">
            <a:avLst/>
          </a:prstGeom>
          <a:noFill/>
        </p:spPr>
        <p:txBody>
          <a:bodyPr wrap="none" rtlCol="0">
            <a:spAutoFit/>
          </a:bodyPr>
          <a:lstStyle/>
          <a:p>
            <a:r>
              <a:rPr lang="en-US" sz="1200" b="1" dirty="0"/>
              <a:t>Execute</a:t>
            </a:r>
          </a:p>
        </p:txBody>
      </p:sp>
      <p:sp>
        <p:nvSpPr>
          <p:cNvPr id="50" name="Rectangle 49">
            <a:extLst>
              <a:ext uri="{FF2B5EF4-FFF2-40B4-BE49-F238E27FC236}">
                <a16:creationId xmlns:a16="http://schemas.microsoft.com/office/drawing/2014/main" id="{C24199D9-5035-4861-BF89-541022729CCB}"/>
              </a:ext>
            </a:extLst>
          </p:cNvPr>
          <p:cNvSpPr/>
          <p:nvPr/>
        </p:nvSpPr>
        <p:spPr>
          <a:xfrm>
            <a:off x="7127629" y="5682352"/>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Utility</a:t>
            </a:r>
          </a:p>
        </p:txBody>
      </p:sp>
      <p:sp>
        <p:nvSpPr>
          <p:cNvPr id="52" name="Rectangle 51">
            <a:extLst>
              <a:ext uri="{FF2B5EF4-FFF2-40B4-BE49-F238E27FC236}">
                <a16:creationId xmlns:a16="http://schemas.microsoft.com/office/drawing/2014/main" id="{164AB20B-EEE4-4294-9BC0-5B5E16F1C8D2}"/>
              </a:ext>
            </a:extLst>
          </p:cNvPr>
          <p:cNvSpPr/>
          <p:nvPr/>
        </p:nvSpPr>
        <p:spPr>
          <a:xfrm>
            <a:off x="9069818" y="4119740"/>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Page Object </a:t>
            </a:r>
          </a:p>
        </p:txBody>
      </p:sp>
      <p:sp>
        <p:nvSpPr>
          <p:cNvPr id="54" name="Rectangle 53">
            <a:extLst>
              <a:ext uri="{FF2B5EF4-FFF2-40B4-BE49-F238E27FC236}">
                <a16:creationId xmlns:a16="http://schemas.microsoft.com/office/drawing/2014/main" id="{22E386D5-8E20-4FF7-87C9-EBF7314223F7}"/>
              </a:ext>
            </a:extLst>
          </p:cNvPr>
          <p:cNvSpPr/>
          <p:nvPr/>
        </p:nvSpPr>
        <p:spPr>
          <a:xfrm>
            <a:off x="8218492" y="2895849"/>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Page Implementation</a:t>
            </a:r>
          </a:p>
        </p:txBody>
      </p:sp>
      <p:sp>
        <p:nvSpPr>
          <p:cNvPr id="56" name="Rectangle 55">
            <a:extLst>
              <a:ext uri="{FF2B5EF4-FFF2-40B4-BE49-F238E27FC236}">
                <a16:creationId xmlns:a16="http://schemas.microsoft.com/office/drawing/2014/main" id="{7BFF2989-C43B-4455-AC62-18D76A4547D8}"/>
              </a:ext>
            </a:extLst>
          </p:cNvPr>
          <p:cNvSpPr/>
          <p:nvPr/>
        </p:nvSpPr>
        <p:spPr>
          <a:xfrm>
            <a:off x="1263729" y="5109410"/>
            <a:ext cx="966123" cy="9625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Report</a:t>
            </a:r>
          </a:p>
        </p:txBody>
      </p:sp>
      <p:sp>
        <p:nvSpPr>
          <p:cNvPr id="58" name="Rectangle 57">
            <a:extLst>
              <a:ext uri="{FF2B5EF4-FFF2-40B4-BE49-F238E27FC236}">
                <a16:creationId xmlns:a16="http://schemas.microsoft.com/office/drawing/2014/main" id="{E9679998-4BBB-4901-AF2C-B46312EC27A2}"/>
              </a:ext>
            </a:extLst>
          </p:cNvPr>
          <p:cNvSpPr/>
          <p:nvPr/>
        </p:nvSpPr>
        <p:spPr>
          <a:xfrm>
            <a:off x="5325347" y="4241056"/>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Resources</a:t>
            </a:r>
          </a:p>
        </p:txBody>
      </p:sp>
      <p:sp>
        <p:nvSpPr>
          <p:cNvPr id="62" name="TextBox 61">
            <a:extLst>
              <a:ext uri="{FF2B5EF4-FFF2-40B4-BE49-F238E27FC236}">
                <a16:creationId xmlns:a16="http://schemas.microsoft.com/office/drawing/2014/main" id="{6D729704-2B50-4E5A-8176-CDB62DEB1B56}"/>
              </a:ext>
            </a:extLst>
          </p:cNvPr>
          <p:cNvSpPr txBox="1"/>
          <p:nvPr/>
        </p:nvSpPr>
        <p:spPr>
          <a:xfrm>
            <a:off x="5368317" y="3965851"/>
            <a:ext cx="1234056" cy="307777"/>
          </a:xfrm>
          <a:prstGeom prst="rect">
            <a:avLst/>
          </a:prstGeom>
          <a:noFill/>
        </p:spPr>
        <p:txBody>
          <a:bodyPr wrap="none" rtlCol="0">
            <a:spAutoFit/>
          </a:bodyPr>
          <a:lstStyle/>
          <a:p>
            <a:r>
              <a:rPr lang="en-US" sz="1400" b="1" dirty="0"/>
              <a:t>Properties file</a:t>
            </a:r>
          </a:p>
        </p:txBody>
      </p:sp>
      <p:sp>
        <p:nvSpPr>
          <p:cNvPr id="69" name="TextBox 68">
            <a:extLst>
              <a:ext uri="{FF2B5EF4-FFF2-40B4-BE49-F238E27FC236}">
                <a16:creationId xmlns:a16="http://schemas.microsoft.com/office/drawing/2014/main" id="{614B42F2-ECDB-4838-B8F0-02D57879C11C}"/>
              </a:ext>
            </a:extLst>
          </p:cNvPr>
          <p:cNvSpPr txBox="1"/>
          <p:nvPr/>
        </p:nvSpPr>
        <p:spPr>
          <a:xfrm>
            <a:off x="6734772" y="3956608"/>
            <a:ext cx="836191" cy="307777"/>
          </a:xfrm>
          <a:prstGeom prst="rect">
            <a:avLst/>
          </a:prstGeom>
          <a:noFill/>
        </p:spPr>
        <p:txBody>
          <a:bodyPr wrap="none" rtlCol="0">
            <a:spAutoFit/>
          </a:bodyPr>
          <a:lstStyle/>
          <a:p>
            <a:r>
              <a:rPr lang="en-US" sz="1400" b="1" dirty="0"/>
              <a:t>Excel file</a:t>
            </a:r>
          </a:p>
        </p:txBody>
      </p:sp>
      <p:sp>
        <p:nvSpPr>
          <p:cNvPr id="71" name="TextBox 70">
            <a:extLst>
              <a:ext uri="{FF2B5EF4-FFF2-40B4-BE49-F238E27FC236}">
                <a16:creationId xmlns:a16="http://schemas.microsoft.com/office/drawing/2014/main" id="{E16C4E1A-2BCC-4DC2-A4E9-F9D2A567EDC7}"/>
              </a:ext>
            </a:extLst>
          </p:cNvPr>
          <p:cNvSpPr txBox="1"/>
          <p:nvPr/>
        </p:nvSpPr>
        <p:spPr>
          <a:xfrm>
            <a:off x="5708712" y="5175186"/>
            <a:ext cx="2796984" cy="523220"/>
          </a:xfrm>
          <a:prstGeom prst="rect">
            <a:avLst/>
          </a:prstGeom>
          <a:noFill/>
        </p:spPr>
        <p:txBody>
          <a:bodyPr wrap="none" rtlCol="0">
            <a:spAutoFit/>
          </a:bodyPr>
          <a:lstStyle/>
          <a:p>
            <a:r>
              <a:rPr lang="en-US" sz="1400" b="1" dirty="0"/>
              <a:t>Common method : Property reader</a:t>
            </a:r>
          </a:p>
          <a:p>
            <a:r>
              <a:rPr lang="en-US" sz="1400" b="1" dirty="0"/>
              <a:t>Test Data Provider, Log initializer</a:t>
            </a:r>
          </a:p>
        </p:txBody>
      </p:sp>
      <p:sp>
        <p:nvSpPr>
          <p:cNvPr id="73" name="TextBox 72">
            <a:extLst>
              <a:ext uri="{FF2B5EF4-FFF2-40B4-BE49-F238E27FC236}">
                <a16:creationId xmlns:a16="http://schemas.microsoft.com/office/drawing/2014/main" id="{4894A482-03DA-4D25-802D-E645CCA230F7}"/>
              </a:ext>
            </a:extLst>
          </p:cNvPr>
          <p:cNvSpPr txBox="1"/>
          <p:nvPr/>
        </p:nvSpPr>
        <p:spPr>
          <a:xfrm>
            <a:off x="10007689" y="3445846"/>
            <a:ext cx="668773" cy="307777"/>
          </a:xfrm>
          <a:prstGeom prst="rect">
            <a:avLst/>
          </a:prstGeom>
          <a:noFill/>
        </p:spPr>
        <p:txBody>
          <a:bodyPr wrap="none" rtlCol="0">
            <a:spAutoFit/>
          </a:bodyPr>
          <a:lstStyle/>
          <a:p>
            <a:r>
              <a:rPr lang="en-US" sz="1400" b="1" dirty="0"/>
              <a:t>Action</a:t>
            </a:r>
          </a:p>
        </p:txBody>
      </p:sp>
      <p:sp>
        <p:nvSpPr>
          <p:cNvPr id="75" name="TextBox 74">
            <a:extLst>
              <a:ext uri="{FF2B5EF4-FFF2-40B4-BE49-F238E27FC236}">
                <a16:creationId xmlns:a16="http://schemas.microsoft.com/office/drawing/2014/main" id="{02CD1E28-35DD-460E-B61A-AA5FE3B5C1B0}"/>
              </a:ext>
            </a:extLst>
          </p:cNvPr>
          <p:cNvSpPr txBox="1"/>
          <p:nvPr/>
        </p:nvSpPr>
        <p:spPr>
          <a:xfrm>
            <a:off x="9797978" y="4688106"/>
            <a:ext cx="1125501" cy="307777"/>
          </a:xfrm>
          <a:prstGeom prst="rect">
            <a:avLst/>
          </a:prstGeom>
          <a:noFill/>
        </p:spPr>
        <p:txBody>
          <a:bodyPr wrap="none" rtlCol="0">
            <a:spAutoFit/>
          </a:bodyPr>
          <a:lstStyle/>
          <a:p>
            <a:r>
              <a:rPr lang="en-US" sz="1400" b="1" dirty="0"/>
              <a:t>Page Factory</a:t>
            </a:r>
          </a:p>
        </p:txBody>
      </p:sp>
      <p:cxnSp>
        <p:nvCxnSpPr>
          <p:cNvPr id="76" name="Straight Arrow Connector 75">
            <a:extLst>
              <a:ext uri="{FF2B5EF4-FFF2-40B4-BE49-F238E27FC236}">
                <a16:creationId xmlns:a16="http://schemas.microsoft.com/office/drawing/2014/main" id="{F01CAB4C-CCE2-4FDF-8969-1BB5EB3D129E}"/>
              </a:ext>
            </a:extLst>
          </p:cNvPr>
          <p:cNvCxnSpPr>
            <a:cxnSpLocks/>
            <a:endCxn id="52" idx="1"/>
          </p:cNvCxnSpPr>
          <p:nvPr/>
        </p:nvCxnSpPr>
        <p:spPr>
          <a:xfrm flipV="1">
            <a:off x="7501335" y="4360372"/>
            <a:ext cx="1568483" cy="22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F076268-D8BC-41D9-B5FB-EFA625470E74}"/>
              </a:ext>
            </a:extLst>
          </p:cNvPr>
          <p:cNvCxnSpPr>
            <a:cxnSpLocks/>
          </p:cNvCxnSpPr>
          <p:nvPr/>
        </p:nvCxnSpPr>
        <p:spPr>
          <a:xfrm flipV="1">
            <a:off x="8445523" y="4620763"/>
            <a:ext cx="1352455" cy="1039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405D325-1A09-4334-A058-D8BD83B0CFCF}"/>
              </a:ext>
            </a:extLst>
          </p:cNvPr>
          <p:cNvCxnSpPr>
            <a:cxnSpLocks/>
            <a:stCxn id="52" idx="0"/>
          </p:cNvCxnSpPr>
          <p:nvPr/>
        </p:nvCxnSpPr>
        <p:spPr>
          <a:xfrm flipH="1" flipV="1">
            <a:off x="9713398" y="3377112"/>
            <a:ext cx="463324" cy="742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D13544-2BE0-471E-8FC1-56CF5010E06A}"/>
              </a:ext>
            </a:extLst>
          </p:cNvPr>
          <p:cNvSpPr txBox="1"/>
          <p:nvPr/>
        </p:nvSpPr>
        <p:spPr>
          <a:xfrm>
            <a:off x="5282334" y="2722854"/>
            <a:ext cx="825867" cy="461665"/>
          </a:xfrm>
          <a:prstGeom prst="rect">
            <a:avLst/>
          </a:prstGeom>
          <a:noFill/>
        </p:spPr>
        <p:txBody>
          <a:bodyPr wrap="none" rtlCol="0">
            <a:spAutoFit/>
          </a:bodyPr>
          <a:lstStyle/>
          <a:p>
            <a:r>
              <a:rPr lang="en-US" sz="2400" b="1" dirty="0"/>
              <a:t>POM</a:t>
            </a:r>
          </a:p>
        </p:txBody>
      </p:sp>
      <p:cxnSp>
        <p:nvCxnSpPr>
          <p:cNvPr id="93" name="Straight Arrow Connector 92">
            <a:extLst>
              <a:ext uri="{FF2B5EF4-FFF2-40B4-BE49-F238E27FC236}">
                <a16:creationId xmlns:a16="http://schemas.microsoft.com/office/drawing/2014/main" id="{4C2AECA1-5C95-4E90-8E45-454D6A5E4F49}"/>
              </a:ext>
            </a:extLst>
          </p:cNvPr>
          <p:cNvCxnSpPr>
            <a:cxnSpLocks/>
            <a:stCxn id="6" idx="3"/>
          </p:cNvCxnSpPr>
          <p:nvPr/>
        </p:nvCxnSpPr>
        <p:spPr>
          <a:xfrm>
            <a:off x="4415164" y="3891665"/>
            <a:ext cx="730754" cy="2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1D5AE52-EC5F-49EA-B4CC-C3AB804708E5}"/>
              </a:ext>
            </a:extLst>
          </p:cNvPr>
          <p:cNvCxnSpPr>
            <a:cxnSpLocks/>
            <a:endCxn id="56" idx="3"/>
          </p:cNvCxnSpPr>
          <p:nvPr/>
        </p:nvCxnSpPr>
        <p:spPr>
          <a:xfrm flipH="1">
            <a:off x="2229852" y="4638704"/>
            <a:ext cx="979048" cy="95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A6FE8D9-7A05-4906-9CFF-C1381ECD2936}"/>
              </a:ext>
            </a:extLst>
          </p:cNvPr>
          <p:cNvCxnSpPr/>
          <p:nvPr/>
        </p:nvCxnSpPr>
        <p:spPr>
          <a:xfrm flipV="1">
            <a:off x="6602373" y="3494821"/>
            <a:ext cx="0" cy="746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0A529B5-C255-4120-AC01-3334E1724781}"/>
              </a:ext>
            </a:extLst>
          </p:cNvPr>
          <p:cNvCxnSpPr>
            <a:cxnSpLocks/>
          </p:cNvCxnSpPr>
          <p:nvPr/>
        </p:nvCxnSpPr>
        <p:spPr>
          <a:xfrm flipV="1">
            <a:off x="6602373" y="3208422"/>
            <a:ext cx="1580362" cy="28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D5B8B9C-E5D2-406C-AD27-03BB3F25CD15}"/>
              </a:ext>
            </a:extLst>
          </p:cNvPr>
          <p:cNvCxnSpPr>
            <a:cxnSpLocks/>
          </p:cNvCxnSpPr>
          <p:nvPr/>
        </p:nvCxnSpPr>
        <p:spPr>
          <a:xfrm flipH="1">
            <a:off x="7332353" y="1289245"/>
            <a:ext cx="17374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495EB08-4781-479A-842C-F410A0711BFD}"/>
              </a:ext>
            </a:extLst>
          </p:cNvPr>
          <p:cNvCxnSpPr>
            <a:cxnSpLocks/>
          </p:cNvCxnSpPr>
          <p:nvPr/>
        </p:nvCxnSpPr>
        <p:spPr>
          <a:xfrm flipH="1" flipV="1">
            <a:off x="9069818" y="1289245"/>
            <a:ext cx="51933" cy="11874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85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F3783-1943-4F75-A3D2-43DBBDF16680}"/>
              </a:ext>
            </a:extLst>
          </p:cNvPr>
          <p:cNvSpPr txBox="1"/>
          <p:nvPr/>
        </p:nvSpPr>
        <p:spPr>
          <a:xfrm>
            <a:off x="641684" y="280555"/>
            <a:ext cx="6096000" cy="523220"/>
          </a:xfrm>
          <a:prstGeom prst="rect">
            <a:avLst/>
          </a:prstGeom>
          <a:noFill/>
        </p:spPr>
        <p:txBody>
          <a:bodyPr wrap="square">
            <a:spAutoFit/>
          </a:bodyPr>
          <a:lstStyle/>
          <a:p>
            <a:r>
              <a:rPr lang="en-US" sz="2800" b="1" dirty="0"/>
              <a:t>Explain Framework</a:t>
            </a:r>
          </a:p>
        </p:txBody>
      </p:sp>
      <p:sp>
        <p:nvSpPr>
          <p:cNvPr id="4" name="TextBox 3">
            <a:extLst>
              <a:ext uri="{FF2B5EF4-FFF2-40B4-BE49-F238E27FC236}">
                <a16:creationId xmlns:a16="http://schemas.microsoft.com/office/drawing/2014/main" id="{1FE43A7B-51D3-4A5B-97DD-76D8D215F911}"/>
              </a:ext>
            </a:extLst>
          </p:cNvPr>
          <p:cNvSpPr txBox="1"/>
          <p:nvPr/>
        </p:nvSpPr>
        <p:spPr>
          <a:xfrm>
            <a:off x="641684" y="1491916"/>
            <a:ext cx="1090363" cy="369332"/>
          </a:xfrm>
          <a:prstGeom prst="rect">
            <a:avLst/>
          </a:prstGeom>
          <a:noFill/>
        </p:spPr>
        <p:txBody>
          <a:bodyPr wrap="none" rtlCol="0">
            <a:spAutoFit/>
          </a:bodyPr>
          <a:lstStyle/>
          <a:p>
            <a:r>
              <a:rPr lang="en-US" dirty="0"/>
              <a:t>Xml File : </a:t>
            </a:r>
          </a:p>
        </p:txBody>
      </p:sp>
    </p:spTree>
    <p:extLst>
      <p:ext uri="{BB962C8B-B14F-4D97-AF65-F5344CB8AC3E}">
        <p14:creationId xmlns:p14="http://schemas.microsoft.com/office/powerpoint/2010/main" val="378180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C4F5B-8151-4752-A860-BE66590B64AB}"/>
              </a:ext>
            </a:extLst>
          </p:cNvPr>
          <p:cNvSpPr txBox="1"/>
          <p:nvPr/>
        </p:nvSpPr>
        <p:spPr>
          <a:xfrm>
            <a:off x="513347" y="499409"/>
            <a:ext cx="3606885" cy="584775"/>
          </a:xfrm>
          <a:prstGeom prst="rect">
            <a:avLst/>
          </a:prstGeom>
          <a:noFill/>
        </p:spPr>
        <p:txBody>
          <a:bodyPr wrap="none" rtlCol="0">
            <a:spAutoFit/>
          </a:bodyPr>
          <a:lstStyle/>
          <a:p>
            <a:r>
              <a:rPr lang="en-US" sz="3200" b="1" dirty="0"/>
              <a:t>About work on UDD</a:t>
            </a:r>
          </a:p>
        </p:txBody>
      </p:sp>
      <p:sp>
        <p:nvSpPr>
          <p:cNvPr id="5" name="TextBox 4">
            <a:extLst>
              <a:ext uri="{FF2B5EF4-FFF2-40B4-BE49-F238E27FC236}">
                <a16:creationId xmlns:a16="http://schemas.microsoft.com/office/drawing/2014/main" id="{7A51621B-DE2D-4929-B516-0DA60D8F1FF4}"/>
              </a:ext>
            </a:extLst>
          </p:cNvPr>
          <p:cNvSpPr txBox="1"/>
          <p:nvPr/>
        </p:nvSpPr>
        <p:spPr>
          <a:xfrm>
            <a:off x="513347" y="1267326"/>
            <a:ext cx="10860506" cy="5909310"/>
          </a:xfrm>
          <a:prstGeom prst="rect">
            <a:avLst/>
          </a:prstGeom>
          <a:noFill/>
        </p:spPr>
        <p:txBody>
          <a:bodyPr wrap="square" rtlCol="0">
            <a:spAutoFit/>
          </a:bodyPr>
          <a:lstStyle/>
          <a:p>
            <a:r>
              <a:rPr lang="en-US" dirty="0"/>
              <a:t>So before coming to bench I was working under the UDD project which is part of FCA.</a:t>
            </a:r>
          </a:p>
          <a:p>
            <a:endParaRPr lang="en-US" dirty="0"/>
          </a:p>
          <a:p>
            <a:r>
              <a:rPr lang="en-US" dirty="0"/>
              <a:t>Basically UDD (Unified Design Dictionary) is tool or interface or you can say platform to control development engineering activity. </a:t>
            </a:r>
          </a:p>
          <a:p>
            <a:r>
              <a:rPr lang="en-US" dirty="0"/>
              <a:t>It means It works on Autosar application layer to create multiple SWC (Software component).</a:t>
            </a:r>
          </a:p>
          <a:p>
            <a:endParaRPr lang="en-US" dirty="0"/>
          </a:p>
          <a:p>
            <a:r>
              <a:rPr lang="en-US" dirty="0"/>
              <a:t>So our job was in it to test the functionality against the requirement </a:t>
            </a:r>
          </a:p>
          <a:p>
            <a:r>
              <a:rPr lang="en-US" dirty="0"/>
              <a:t>so we had to create ports, </a:t>
            </a:r>
            <a:r>
              <a:rPr lang="en-US" dirty="0" err="1"/>
              <a:t>swc</a:t>
            </a:r>
            <a:r>
              <a:rPr lang="en-US" dirty="0"/>
              <a:t>, interface manually and</a:t>
            </a:r>
          </a:p>
          <a:p>
            <a:r>
              <a:rPr lang="en-US" dirty="0"/>
              <a:t>we had do regression testing on existing test cases</a:t>
            </a:r>
          </a:p>
          <a:p>
            <a:r>
              <a:rPr lang="en-US" dirty="0"/>
              <a:t>we had more than 2000 test cases, we were dived task and execute test cases.</a:t>
            </a:r>
          </a:p>
          <a:p>
            <a:endParaRPr lang="en-US" dirty="0"/>
          </a:p>
          <a:p>
            <a:r>
              <a:rPr lang="en-US" dirty="0"/>
              <a:t>I had started to automate the all test cases and even I had created one framework also</a:t>
            </a:r>
          </a:p>
          <a:p>
            <a:r>
              <a:rPr lang="en-US" dirty="0"/>
              <a:t>But this is cost project and they started reduced the team so that’s why I came on bench.</a:t>
            </a:r>
          </a:p>
          <a:p>
            <a:endParaRPr lang="en-US" dirty="0"/>
          </a:p>
          <a:p>
            <a:r>
              <a:rPr lang="en-US" dirty="0"/>
              <a:t>I told my manager this the actual time to automate because project going on maintains</a:t>
            </a:r>
          </a:p>
          <a:p>
            <a:r>
              <a:rPr lang="en-US" dirty="0"/>
              <a:t>But don’t know what happened.</a:t>
            </a:r>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76728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2AE2E-8C4A-4380-8F75-FCFE4905BA3E}"/>
              </a:ext>
            </a:extLst>
          </p:cNvPr>
          <p:cNvSpPr txBox="1"/>
          <p:nvPr/>
        </p:nvSpPr>
        <p:spPr>
          <a:xfrm>
            <a:off x="616139" y="268131"/>
            <a:ext cx="6687856" cy="1077218"/>
          </a:xfrm>
          <a:prstGeom prst="rect">
            <a:avLst/>
          </a:prstGeom>
          <a:noFill/>
        </p:spPr>
        <p:txBody>
          <a:bodyPr wrap="none" rtlCol="0">
            <a:spAutoFit/>
          </a:bodyPr>
          <a:lstStyle/>
          <a:p>
            <a:r>
              <a:rPr lang="en-US" sz="3200" b="1" dirty="0"/>
              <a:t>About UDD and </a:t>
            </a:r>
            <a:r>
              <a:rPr lang="en-US" sz="3200" b="1" dirty="0" err="1"/>
              <a:t>Autosar</a:t>
            </a:r>
            <a:endParaRPr lang="en-US" sz="3200" b="1" dirty="0"/>
          </a:p>
          <a:p>
            <a:r>
              <a:rPr lang="en-US" sz="3200" b="1" dirty="0" err="1"/>
              <a:t>AUTmotive</a:t>
            </a:r>
            <a:r>
              <a:rPr lang="en-US" sz="3200" b="1" dirty="0"/>
              <a:t> Open System </a:t>
            </a:r>
            <a:r>
              <a:rPr lang="en-US" sz="3200" b="1" dirty="0" err="1"/>
              <a:t>ARchitecture</a:t>
            </a:r>
            <a:endParaRPr lang="en-US" sz="3200" b="1" dirty="0"/>
          </a:p>
        </p:txBody>
      </p:sp>
      <p:sp>
        <p:nvSpPr>
          <p:cNvPr id="4" name="TextBox 3">
            <a:extLst>
              <a:ext uri="{FF2B5EF4-FFF2-40B4-BE49-F238E27FC236}">
                <a16:creationId xmlns:a16="http://schemas.microsoft.com/office/drawing/2014/main" id="{83932FE6-94F9-4873-9529-2D52BEBDEFE3}"/>
              </a:ext>
            </a:extLst>
          </p:cNvPr>
          <p:cNvSpPr txBox="1"/>
          <p:nvPr/>
        </p:nvSpPr>
        <p:spPr>
          <a:xfrm>
            <a:off x="1814286" y="2438400"/>
            <a:ext cx="184731" cy="369332"/>
          </a:xfrm>
          <a:prstGeom prst="rect">
            <a:avLst/>
          </a:prstGeom>
          <a:noFill/>
        </p:spPr>
        <p:txBody>
          <a:bodyPr wrap="none" rtlCol="0">
            <a:spAutoFit/>
          </a:bodyPr>
          <a:lstStyle/>
          <a:p>
            <a:endParaRPr lang="en-US" dirty="0"/>
          </a:p>
        </p:txBody>
      </p:sp>
      <p:pic>
        <p:nvPicPr>
          <p:cNvPr id="6" name="Picture 5" descr="A screenshot of a cell phone&#10;&#10;Description automatically generated">
            <a:extLst>
              <a:ext uri="{FF2B5EF4-FFF2-40B4-BE49-F238E27FC236}">
                <a16:creationId xmlns:a16="http://schemas.microsoft.com/office/drawing/2014/main" id="{E50A0224-A410-4DCA-B781-F090CFC77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08" y="1908642"/>
            <a:ext cx="7990832" cy="3872410"/>
          </a:xfrm>
          <a:prstGeom prst="rect">
            <a:avLst/>
          </a:prstGeom>
        </p:spPr>
      </p:pic>
      <p:sp>
        <p:nvSpPr>
          <p:cNvPr id="7" name="TextBox 6">
            <a:extLst>
              <a:ext uri="{FF2B5EF4-FFF2-40B4-BE49-F238E27FC236}">
                <a16:creationId xmlns:a16="http://schemas.microsoft.com/office/drawing/2014/main" id="{52E897FF-5B95-486F-8F2E-73A68C8B14D1}"/>
              </a:ext>
            </a:extLst>
          </p:cNvPr>
          <p:cNvSpPr txBox="1"/>
          <p:nvPr/>
        </p:nvSpPr>
        <p:spPr>
          <a:xfrm>
            <a:off x="8696912" y="3844847"/>
            <a:ext cx="3201967" cy="369332"/>
          </a:xfrm>
          <a:prstGeom prst="rect">
            <a:avLst/>
          </a:prstGeom>
          <a:noFill/>
        </p:spPr>
        <p:txBody>
          <a:bodyPr wrap="none" rtlCol="0">
            <a:spAutoFit/>
          </a:bodyPr>
          <a:lstStyle/>
          <a:p>
            <a:r>
              <a:rPr lang="en-US" dirty="0"/>
              <a:t>BSW: collection of software files</a:t>
            </a:r>
          </a:p>
        </p:txBody>
      </p:sp>
    </p:spTree>
    <p:extLst>
      <p:ext uri="{BB962C8B-B14F-4D97-AF65-F5344CB8AC3E}">
        <p14:creationId xmlns:p14="http://schemas.microsoft.com/office/powerpoint/2010/main" val="181498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2D75B-90B9-48B4-AE60-E7EF5CD8AED6}"/>
              </a:ext>
            </a:extLst>
          </p:cNvPr>
          <p:cNvSpPr txBox="1"/>
          <p:nvPr/>
        </p:nvSpPr>
        <p:spPr>
          <a:xfrm>
            <a:off x="513347" y="529389"/>
            <a:ext cx="4694683" cy="584775"/>
          </a:xfrm>
          <a:prstGeom prst="rect">
            <a:avLst/>
          </a:prstGeom>
          <a:noFill/>
        </p:spPr>
        <p:txBody>
          <a:bodyPr wrap="none" rtlCol="0">
            <a:spAutoFit/>
          </a:bodyPr>
          <a:lstStyle/>
          <a:p>
            <a:r>
              <a:rPr lang="en-US" sz="3200" b="1" dirty="0"/>
              <a:t>About Autosar Framework</a:t>
            </a:r>
          </a:p>
        </p:txBody>
      </p:sp>
      <p:sp>
        <p:nvSpPr>
          <p:cNvPr id="4" name="TextBox 3">
            <a:extLst>
              <a:ext uri="{FF2B5EF4-FFF2-40B4-BE49-F238E27FC236}">
                <a16:creationId xmlns:a16="http://schemas.microsoft.com/office/drawing/2014/main" id="{29E7D972-5B55-4261-A551-E18C1EBF77F0}"/>
              </a:ext>
            </a:extLst>
          </p:cNvPr>
          <p:cNvSpPr txBox="1"/>
          <p:nvPr/>
        </p:nvSpPr>
        <p:spPr>
          <a:xfrm>
            <a:off x="2104571" y="2452914"/>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9EE9161A-4FAB-4139-B2A6-165FB4A9A794}"/>
              </a:ext>
            </a:extLst>
          </p:cNvPr>
          <p:cNvSpPr txBox="1"/>
          <p:nvPr/>
        </p:nvSpPr>
        <p:spPr>
          <a:xfrm>
            <a:off x="801990" y="1414207"/>
            <a:ext cx="10170810" cy="3693319"/>
          </a:xfrm>
          <a:prstGeom prst="rect">
            <a:avLst/>
          </a:prstGeom>
          <a:noFill/>
        </p:spPr>
        <p:txBody>
          <a:bodyPr wrap="square" rtlCol="0">
            <a:spAutoFit/>
          </a:bodyPr>
          <a:lstStyle/>
          <a:p>
            <a:r>
              <a:rPr lang="en-US" b="1" dirty="0"/>
              <a:t>Micro controller</a:t>
            </a:r>
            <a:r>
              <a:rPr lang="en-US" dirty="0"/>
              <a:t> : It is hardware part of ECU</a:t>
            </a:r>
          </a:p>
          <a:p>
            <a:endParaRPr lang="en-US" dirty="0"/>
          </a:p>
          <a:p>
            <a:r>
              <a:rPr lang="en-US" b="1" dirty="0"/>
              <a:t>Micro controller Abstraction Layer :</a:t>
            </a:r>
          </a:p>
          <a:p>
            <a:r>
              <a:rPr lang="en-US" dirty="0"/>
              <a:t>	Lowest layer of basic software</a:t>
            </a:r>
          </a:p>
          <a:p>
            <a:r>
              <a:rPr lang="en-US" dirty="0"/>
              <a:t>	It contains internal driver and direct access to micro-controller</a:t>
            </a:r>
          </a:p>
          <a:p>
            <a:r>
              <a:rPr lang="en-US" dirty="0"/>
              <a:t>	Microcontroller Driver, Memory Driver , Wireless communication Driver, I/O Driver</a:t>
            </a:r>
          </a:p>
          <a:p>
            <a:endParaRPr lang="en-US" dirty="0"/>
          </a:p>
          <a:p>
            <a:r>
              <a:rPr lang="en-US" b="1" dirty="0"/>
              <a:t>ECU Abstraction Layer :</a:t>
            </a:r>
          </a:p>
          <a:p>
            <a:r>
              <a:rPr lang="en-US" b="1" dirty="0"/>
              <a:t>	</a:t>
            </a:r>
            <a:r>
              <a:rPr lang="en-US" dirty="0"/>
              <a:t>Interaction to Micro controller driver by using ECU Abstraction Layer</a:t>
            </a:r>
          </a:p>
          <a:p>
            <a:r>
              <a:rPr lang="en-US" dirty="0"/>
              <a:t>	It contain drivers for external devices</a:t>
            </a:r>
          </a:p>
          <a:p>
            <a:r>
              <a:rPr lang="en-US" dirty="0"/>
              <a:t>	Onboard device Abstraction, Memory HW abstraction, Wireless communication HW abstraction</a:t>
            </a:r>
          </a:p>
          <a:p>
            <a:endParaRPr lang="en-US" dirty="0"/>
          </a:p>
          <a:p>
            <a:endParaRPr lang="en-US" b="1" dirty="0"/>
          </a:p>
        </p:txBody>
      </p:sp>
    </p:spTree>
    <p:extLst>
      <p:ext uri="{BB962C8B-B14F-4D97-AF65-F5344CB8AC3E}">
        <p14:creationId xmlns:p14="http://schemas.microsoft.com/office/powerpoint/2010/main" val="322628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57975-862A-45C7-BF59-CCBC8FF79D8F}"/>
              </a:ext>
            </a:extLst>
          </p:cNvPr>
          <p:cNvSpPr txBox="1"/>
          <p:nvPr/>
        </p:nvSpPr>
        <p:spPr>
          <a:xfrm>
            <a:off x="672789" y="266842"/>
            <a:ext cx="10170810" cy="1754326"/>
          </a:xfrm>
          <a:prstGeom prst="rect">
            <a:avLst/>
          </a:prstGeom>
          <a:noFill/>
        </p:spPr>
        <p:txBody>
          <a:bodyPr wrap="square" rtlCol="0">
            <a:spAutoFit/>
          </a:bodyPr>
          <a:lstStyle/>
          <a:p>
            <a:r>
              <a:rPr lang="en-US" b="1" dirty="0"/>
              <a:t>RTE Layer</a:t>
            </a:r>
          </a:p>
          <a:p>
            <a:r>
              <a:rPr lang="en-US" b="1" dirty="0"/>
              <a:t>	</a:t>
            </a:r>
          </a:p>
          <a:p>
            <a:r>
              <a:rPr lang="en-US" b="1" dirty="0"/>
              <a:t>	</a:t>
            </a:r>
            <a:endParaRPr lang="en-US" dirty="0"/>
          </a:p>
          <a:p>
            <a:endParaRPr lang="en-US" dirty="0"/>
          </a:p>
          <a:p>
            <a:endParaRPr lang="en-US" dirty="0"/>
          </a:p>
          <a:p>
            <a:endParaRPr lang="en-US" b="1" dirty="0"/>
          </a:p>
        </p:txBody>
      </p:sp>
      <p:sp>
        <p:nvSpPr>
          <p:cNvPr id="4" name="TextBox 3">
            <a:extLst>
              <a:ext uri="{FF2B5EF4-FFF2-40B4-BE49-F238E27FC236}">
                <a16:creationId xmlns:a16="http://schemas.microsoft.com/office/drawing/2014/main" id="{B7767C8A-4E7A-4811-9B19-272B333F822D}"/>
              </a:ext>
            </a:extLst>
          </p:cNvPr>
          <p:cNvSpPr txBox="1"/>
          <p:nvPr/>
        </p:nvSpPr>
        <p:spPr>
          <a:xfrm>
            <a:off x="828206" y="784241"/>
            <a:ext cx="11148934" cy="3416320"/>
          </a:xfrm>
          <a:prstGeom prst="rect">
            <a:avLst/>
          </a:prstGeom>
          <a:noFill/>
        </p:spPr>
        <p:txBody>
          <a:bodyPr wrap="square">
            <a:spAutoFit/>
          </a:bodyPr>
          <a:lstStyle/>
          <a:p>
            <a:pPr marL="285750" indent="-285750">
              <a:buFont typeface="Arial" panose="020B0604020202020204" pitchFamily="34" charset="0"/>
              <a:buChar char="•"/>
            </a:pPr>
            <a:r>
              <a:rPr lang="en-US" dirty="0"/>
              <a:t> RTE is responsible to establish link between AUTOSAR software components</a:t>
            </a:r>
          </a:p>
          <a:p>
            <a:r>
              <a:rPr lang="en-US" dirty="0"/>
              <a:t> </a:t>
            </a:r>
          </a:p>
          <a:p>
            <a:pPr marL="285750" indent="-285750">
              <a:buFont typeface="Arial" panose="020B0604020202020204" pitchFamily="34" charset="0"/>
              <a:buChar char="•"/>
            </a:pPr>
            <a:r>
              <a:rPr lang="en-US" dirty="0"/>
              <a:t> Software components communicate via this link provided by RTE</a:t>
            </a:r>
          </a:p>
          <a:p>
            <a:endParaRPr lang="en-US" dirty="0"/>
          </a:p>
          <a:p>
            <a:pPr marL="285750" indent="-285750">
              <a:buFont typeface="Arial" panose="020B0604020202020204" pitchFamily="34" charset="0"/>
              <a:buChar char="•"/>
            </a:pPr>
            <a:r>
              <a:rPr lang="en-US" dirty="0"/>
              <a:t> RTE acts as means by which AUTOSAR software components access basic software modules including the OS and  Communication service</a:t>
            </a:r>
          </a:p>
          <a:p>
            <a:endParaRPr lang="en-US" dirty="0"/>
          </a:p>
          <a:p>
            <a:pPr marL="285750" indent="-285750">
              <a:buFont typeface="Arial" panose="020B0604020202020204" pitchFamily="34" charset="0"/>
              <a:buChar char="•"/>
            </a:pPr>
            <a:r>
              <a:rPr lang="en-US" dirty="0"/>
              <a:t> RTE implements the VFB for each ECU</a:t>
            </a:r>
          </a:p>
          <a:p>
            <a:endParaRPr lang="en-US" dirty="0"/>
          </a:p>
          <a:p>
            <a:pPr marL="285750" indent="-285750">
              <a:buFont typeface="Arial" panose="020B0604020202020204" pitchFamily="34" charset="0"/>
              <a:buChar char="•"/>
            </a:pPr>
            <a:r>
              <a:rPr lang="en-US" dirty="0"/>
              <a:t> RTE abstracts the software component layer from implementation of the Basic software and from the hardware</a:t>
            </a:r>
          </a:p>
          <a:p>
            <a:endParaRPr lang="en-US" dirty="0"/>
          </a:p>
          <a:p>
            <a:pPr marL="285750" indent="-285750">
              <a:buFont typeface="Arial" panose="020B0604020202020204" pitchFamily="34" charset="0"/>
              <a:buChar char="•"/>
            </a:pPr>
            <a:r>
              <a:rPr lang="en-US" dirty="0"/>
              <a:t> RTE enables software components to be reused in different ECUs</a:t>
            </a:r>
          </a:p>
        </p:txBody>
      </p:sp>
      <p:sp>
        <p:nvSpPr>
          <p:cNvPr id="10" name="TextBox 9">
            <a:extLst>
              <a:ext uri="{FF2B5EF4-FFF2-40B4-BE49-F238E27FC236}">
                <a16:creationId xmlns:a16="http://schemas.microsoft.com/office/drawing/2014/main" id="{323C8B9B-4BA0-4747-93BF-D81F45C82B1E}"/>
              </a:ext>
            </a:extLst>
          </p:cNvPr>
          <p:cNvSpPr txBox="1"/>
          <p:nvPr/>
        </p:nvSpPr>
        <p:spPr>
          <a:xfrm>
            <a:off x="828206" y="5196595"/>
            <a:ext cx="10170810" cy="1754326"/>
          </a:xfrm>
          <a:prstGeom prst="rect">
            <a:avLst/>
          </a:prstGeom>
          <a:noFill/>
        </p:spPr>
        <p:txBody>
          <a:bodyPr wrap="square" rtlCol="0">
            <a:spAutoFit/>
          </a:bodyPr>
          <a:lstStyle/>
          <a:p>
            <a:r>
              <a:rPr lang="en-US" b="1" dirty="0"/>
              <a:t>Application Layer</a:t>
            </a:r>
          </a:p>
          <a:p>
            <a:r>
              <a:rPr lang="en-US" b="1" dirty="0"/>
              <a:t>	</a:t>
            </a:r>
          </a:p>
          <a:p>
            <a:r>
              <a:rPr lang="en-US" b="1" dirty="0"/>
              <a:t>	</a:t>
            </a:r>
            <a:endParaRPr lang="en-US" dirty="0"/>
          </a:p>
          <a:p>
            <a:endParaRPr lang="en-US" dirty="0"/>
          </a:p>
          <a:p>
            <a:endParaRPr lang="en-US" dirty="0"/>
          </a:p>
          <a:p>
            <a:endParaRPr lang="en-US" b="1" dirty="0"/>
          </a:p>
        </p:txBody>
      </p:sp>
      <p:sp>
        <p:nvSpPr>
          <p:cNvPr id="12" name="TextBox 11">
            <a:extLst>
              <a:ext uri="{FF2B5EF4-FFF2-40B4-BE49-F238E27FC236}">
                <a16:creationId xmlns:a16="http://schemas.microsoft.com/office/drawing/2014/main" id="{98657EB6-1246-40F6-844A-2C40161A117E}"/>
              </a:ext>
            </a:extLst>
          </p:cNvPr>
          <p:cNvSpPr txBox="1"/>
          <p:nvPr/>
        </p:nvSpPr>
        <p:spPr>
          <a:xfrm>
            <a:off x="3792511" y="4504098"/>
            <a:ext cx="7444026" cy="3139321"/>
          </a:xfrm>
          <a:prstGeom prst="rect">
            <a:avLst/>
          </a:prstGeom>
          <a:noFill/>
        </p:spPr>
        <p:txBody>
          <a:bodyPr wrap="none" rtlCol="0">
            <a:spAutoFit/>
          </a:bodyPr>
          <a:lstStyle/>
          <a:p>
            <a:r>
              <a:rPr lang="en-US" dirty="0"/>
              <a:t>Application Layer there multiple software component for multiple application</a:t>
            </a:r>
          </a:p>
          <a:p>
            <a:r>
              <a:rPr lang="en-US" dirty="0"/>
              <a:t>Like Application SWC, Sensor-Actuator SWC, Service SWC</a:t>
            </a:r>
          </a:p>
          <a:p>
            <a:endParaRPr lang="en-US" dirty="0"/>
          </a:p>
          <a:p>
            <a:r>
              <a:rPr lang="en-US" dirty="0"/>
              <a:t>Different SWC have some ports to communicate with each other.</a:t>
            </a:r>
          </a:p>
          <a:p>
            <a:r>
              <a:rPr lang="en-US" dirty="0"/>
              <a:t> </a:t>
            </a:r>
          </a:p>
          <a:p>
            <a:r>
              <a:rPr lang="en-US" dirty="0"/>
              <a:t>There are multiple ways to communicate we called as interface</a:t>
            </a:r>
          </a:p>
          <a:p>
            <a:r>
              <a:rPr lang="en-US" dirty="0"/>
              <a:t>Like Sender-Receiver, Mode-switch interface , Client-server interface</a:t>
            </a:r>
          </a:p>
          <a:p>
            <a:endParaRPr lang="en-US" dirty="0"/>
          </a:p>
          <a:p>
            <a:endParaRPr lang="en-US" dirty="0"/>
          </a:p>
          <a:p>
            <a:endParaRPr lang="en-US" dirty="0"/>
          </a:p>
          <a:p>
            <a:r>
              <a:rPr lang="en-US" dirty="0"/>
              <a:t> </a:t>
            </a:r>
          </a:p>
        </p:txBody>
      </p:sp>
      <p:sp>
        <p:nvSpPr>
          <p:cNvPr id="13" name="Rectangle 12">
            <a:extLst>
              <a:ext uri="{FF2B5EF4-FFF2-40B4-BE49-F238E27FC236}">
                <a16:creationId xmlns:a16="http://schemas.microsoft.com/office/drawing/2014/main" id="{A7621C14-D5D7-4209-83A8-15FAE4958B9B}"/>
              </a:ext>
            </a:extLst>
          </p:cNvPr>
          <p:cNvSpPr/>
          <p:nvPr/>
        </p:nvSpPr>
        <p:spPr>
          <a:xfrm>
            <a:off x="329784" y="4275511"/>
            <a:ext cx="11647356" cy="1315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46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D4F0CE-E2AE-43FF-B3C9-DAA335FCCC13}"/>
              </a:ext>
            </a:extLst>
          </p:cNvPr>
          <p:cNvSpPr txBox="1"/>
          <p:nvPr/>
        </p:nvSpPr>
        <p:spPr>
          <a:xfrm>
            <a:off x="513347" y="529389"/>
            <a:ext cx="3507499" cy="584775"/>
          </a:xfrm>
          <a:prstGeom prst="rect">
            <a:avLst/>
          </a:prstGeom>
          <a:noFill/>
        </p:spPr>
        <p:txBody>
          <a:bodyPr wrap="none" rtlCol="0">
            <a:spAutoFit/>
          </a:bodyPr>
          <a:lstStyle/>
          <a:p>
            <a:r>
              <a:rPr lang="en-US" sz="3200" b="1" dirty="0"/>
              <a:t>About work on KIVI</a:t>
            </a:r>
          </a:p>
        </p:txBody>
      </p:sp>
      <p:sp>
        <p:nvSpPr>
          <p:cNvPr id="5" name="TextBox 4">
            <a:extLst>
              <a:ext uri="{FF2B5EF4-FFF2-40B4-BE49-F238E27FC236}">
                <a16:creationId xmlns:a16="http://schemas.microsoft.com/office/drawing/2014/main" id="{4135F1F1-8419-48D9-A81F-4565FA8DDEAB}"/>
              </a:ext>
            </a:extLst>
          </p:cNvPr>
          <p:cNvSpPr txBox="1"/>
          <p:nvPr/>
        </p:nvSpPr>
        <p:spPr>
          <a:xfrm>
            <a:off x="513347" y="1267326"/>
            <a:ext cx="10860506" cy="6186309"/>
          </a:xfrm>
          <a:prstGeom prst="rect">
            <a:avLst/>
          </a:prstGeom>
          <a:noFill/>
        </p:spPr>
        <p:txBody>
          <a:bodyPr wrap="square" rtlCol="0">
            <a:spAutoFit/>
          </a:bodyPr>
          <a:lstStyle/>
          <a:p>
            <a:r>
              <a:rPr lang="en-US" dirty="0"/>
              <a:t>So before UDD I was worked in KIVI product </a:t>
            </a:r>
          </a:p>
          <a:p>
            <a:endParaRPr lang="en-US" dirty="0"/>
          </a:p>
          <a:p>
            <a:r>
              <a:rPr lang="en-US" dirty="0"/>
              <a:t>I give quick intro about the product and work culture </a:t>
            </a:r>
          </a:p>
          <a:p>
            <a:r>
              <a:rPr lang="en-US" dirty="0"/>
              <a:t>It was hardware box which name was KIVI Box and we called KIVI Wi-Fi box also. </a:t>
            </a:r>
          </a:p>
          <a:p>
            <a:endParaRPr lang="en-US" dirty="0"/>
          </a:p>
          <a:p>
            <a:r>
              <a:rPr lang="en-US" dirty="0"/>
              <a:t>Inside the box there was some component like router, SSD, VTS, Banana pi (single board computer).</a:t>
            </a:r>
          </a:p>
          <a:p>
            <a:r>
              <a:rPr lang="en-US" dirty="0"/>
              <a:t>It was installed in the bus.</a:t>
            </a:r>
          </a:p>
          <a:p>
            <a:r>
              <a:rPr lang="en-US" dirty="0"/>
              <a:t>So passengers has connect his smartphone to the KIVI Wi-Fi and watching movies serial etc.</a:t>
            </a:r>
          </a:p>
          <a:p>
            <a:r>
              <a:rPr lang="en-US" dirty="0"/>
              <a:t>and this was free of cost by passengers travelling in Buses operated by (MSRTC) and(KSRTC).</a:t>
            </a:r>
          </a:p>
          <a:p>
            <a:endParaRPr lang="en-US" dirty="0"/>
          </a:p>
          <a:p>
            <a:r>
              <a:rPr lang="en-US" dirty="0"/>
              <a:t>To handle this product we had operation and service team </a:t>
            </a:r>
          </a:p>
          <a:p>
            <a:r>
              <a:rPr lang="en-US" dirty="0"/>
              <a:t>we provide some portals like production and service portal</a:t>
            </a:r>
          </a:p>
          <a:p>
            <a:endParaRPr lang="en-US" dirty="0"/>
          </a:p>
          <a:p>
            <a:r>
              <a:rPr lang="en-US" dirty="0"/>
              <a:t>So there was near about 20000 boxes were installed in bus to handle and upgrade we create production portal</a:t>
            </a:r>
          </a:p>
          <a:p>
            <a:r>
              <a:rPr lang="en-US" dirty="0"/>
              <a:t>And we have huge team to handle 20000 boxes around 100 + so for them we create service portal.</a:t>
            </a:r>
          </a:p>
          <a:p>
            <a:r>
              <a:rPr lang="en-US" b="1" dirty="0"/>
              <a:t>Production portal : </a:t>
            </a:r>
            <a:r>
              <a:rPr lang="en-US" dirty="0"/>
              <a:t>add new boxes and their details</a:t>
            </a:r>
          </a:p>
          <a:p>
            <a:r>
              <a:rPr lang="en-US" b="1" dirty="0"/>
              <a:t>Service portal </a:t>
            </a:r>
            <a:r>
              <a:rPr lang="en-US" dirty="0"/>
              <a:t>: user management like service engineer(Admin) , Field engineer (division and region), Technician.</a:t>
            </a:r>
          </a:p>
          <a:p>
            <a:r>
              <a:rPr lang="en-US" dirty="0"/>
              <a:t>Box management like Assign , Reassign , Remove</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18707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71586A-AF23-4390-89EB-3F304637A18B}"/>
              </a:ext>
            </a:extLst>
          </p:cNvPr>
          <p:cNvSpPr/>
          <p:nvPr/>
        </p:nvSpPr>
        <p:spPr>
          <a:xfrm>
            <a:off x="1179226" y="442449"/>
            <a:ext cx="9833548" cy="2248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2BCBDCF-1145-4F60-96DE-79AB0FB2F1B2}"/>
              </a:ext>
            </a:extLst>
          </p:cNvPr>
          <p:cNvSpPr txBox="1"/>
          <p:nvPr/>
        </p:nvSpPr>
        <p:spPr>
          <a:xfrm>
            <a:off x="1329128" y="689548"/>
            <a:ext cx="8905387" cy="1754326"/>
          </a:xfrm>
          <a:prstGeom prst="rect">
            <a:avLst/>
          </a:prstGeom>
          <a:noFill/>
        </p:spPr>
        <p:txBody>
          <a:bodyPr wrap="none" rtlCol="0">
            <a:spAutoFit/>
          </a:bodyPr>
          <a:lstStyle/>
          <a:p>
            <a:r>
              <a:rPr lang="en-US" b="1" dirty="0"/>
              <a:t>Role</a:t>
            </a:r>
          </a:p>
          <a:p>
            <a:r>
              <a:rPr lang="en-US" b="1" dirty="0"/>
              <a:t>	done Catalog Testing : Verify catalog : It is xml file</a:t>
            </a:r>
          </a:p>
          <a:p>
            <a:r>
              <a:rPr lang="en-US" b="1" dirty="0"/>
              <a:t>			      Verify only selected content display which define in catalog</a:t>
            </a:r>
          </a:p>
          <a:p>
            <a:r>
              <a:rPr lang="en-US" b="1" dirty="0"/>
              <a:t>			      Verify catalog against the requirements</a:t>
            </a:r>
          </a:p>
          <a:p>
            <a:r>
              <a:rPr lang="en-US" b="1" dirty="0"/>
              <a:t>	</a:t>
            </a:r>
          </a:p>
          <a:p>
            <a:r>
              <a:rPr lang="en-US" b="1" dirty="0"/>
              <a:t>	done automation on production portal and service portal</a:t>
            </a:r>
          </a:p>
        </p:txBody>
      </p:sp>
      <p:sp>
        <p:nvSpPr>
          <p:cNvPr id="5" name="TextBox 4">
            <a:extLst>
              <a:ext uri="{FF2B5EF4-FFF2-40B4-BE49-F238E27FC236}">
                <a16:creationId xmlns:a16="http://schemas.microsoft.com/office/drawing/2014/main" id="{3291563A-0DBA-4641-80B3-10E89ABBA160}"/>
              </a:ext>
            </a:extLst>
          </p:cNvPr>
          <p:cNvSpPr txBox="1"/>
          <p:nvPr/>
        </p:nvSpPr>
        <p:spPr>
          <a:xfrm>
            <a:off x="1179226" y="2690973"/>
            <a:ext cx="10414416" cy="2308324"/>
          </a:xfrm>
          <a:prstGeom prst="rect">
            <a:avLst/>
          </a:prstGeom>
          <a:noFill/>
        </p:spPr>
        <p:txBody>
          <a:bodyPr wrap="square">
            <a:spAutoFit/>
          </a:bodyPr>
          <a:lstStyle/>
          <a:p>
            <a:endParaRPr lang="en-US" dirty="0"/>
          </a:p>
          <a:p>
            <a:r>
              <a:rPr lang="en-US" dirty="0"/>
              <a:t>we had use command center to observe and perform some action like</a:t>
            </a:r>
          </a:p>
          <a:p>
            <a:r>
              <a:rPr lang="en-US" dirty="0"/>
              <a:t>Box installation , uninstall, Replacement, incident , upgrade.</a:t>
            </a:r>
          </a:p>
          <a:p>
            <a:endParaRPr lang="en-US" dirty="0"/>
          </a:p>
          <a:p>
            <a:r>
              <a:rPr lang="en-US" dirty="0"/>
              <a:t>For upgrade we had use OTA model Over the air</a:t>
            </a:r>
          </a:p>
          <a:p>
            <a:r>
              <a:rPr lang="en-US" dirty="0"/>
              <a:t>Software upgrade, catalog upgrade, content upgrade</a:t>
            </a:r>
          </a:p>
          <a:p>
            <a:endParaRPr lang="en-US" dirty="0"/>
          </a:p>
          <a:p>
            <a:r>
              <a:rPr lang="en-US" dirty="0"/>
              <a:t>to handle this upgrade we had some python scripts.</a:t>
            </a:r>
          </a:p>
        </p:txBody>
      </p:sp>
      <p:sp>
        <p:nvSpPr>
          <p:cNvPr id="8" name="TextBox 7">
            <a:extLst>
              <a:ext uri="{FF2B5EF4-FFF2-40B4-BE49-F238E27FC236}">
                <a16:creationId xmlns:a16="http://schemas.microsoft.com/office/drawing/2014/main" id="{A2760F0E-3E8A-46CE-A543-CCBE526B4B60}"/>
              </a:ext>
            </a:extLst>
          </p:cNvPr>
          <p:cNvSpPr txBox="1"/>
          <p:nvPr/>
        </p:nvSpPr>
        <p:spPr>
          <a:xfrm>
            <a:off x="1271570" y="5044106"/>
            <a:ext cx="9648860" cy="1477328"/>
          </a:xfrm>
          <a:prstGeom prst="rect">
            <a:avLst/>
          </a:prstGeom>
          <a:noFill/>
        </p:spPr>
        <p:txBody>
          <a:bodyPr wrap="none" rtlCol="0">
            <a:spAutoFit/>
          </a:bodyPr>
          <a:lstStyle/>
          <a:p>
            <a:r>
              <a:rPr lang="en-US" b="1" dirty="0"/>
              <a:t>Role</a:t>
            </a:r>
          </a:p>
          <a:p>
            <a:r>
              <a:rPr lang="en-US" b="1" dirty="0"/>
              <a:t>	Test python scripts using the logger : scripts are working properly or not</a:t>
            </a:r>
          </a:p>
          <a:p>
            <a:r>
              <a:rPr lang="en-US" b="1" dirty="0"/>
              <a:t>	Work : When we run the script it download the xml file from azure cloud and it download</a:t>
            </a:r>
          </a:p>
          <a:p>
            <a:r>
              <a:rPr lang="en-US" b="1" dirty="0"/>
              <a:t>	              the all files which is requested and mention on xml file (</a:t>
            </a:r>
            <a:r>
              <a:rPr lang="en-US" b="1" dirty="0" err="1"/>
              <a:t>download.lock</a:t>
            </a:r>
            <a:r>
              <a:rPr lang="en-US" b="1" dirty="0"/>
              <a:t>)</a:t>
            </a:r>
          </a:p>
          <a:p>
            <a:r>
              <a:rPr lang="en-US" b="1" dirty="0"/>
              <a:t>	             After download it check the </a:t>
            </a:r>
            <a:r>
              <a:rPr lang="en-US" b="1" dirty="0" err="1"/>
              <a:t>cheksome</a:t>
            </a:r>
            <a:r>
              <a:rPr lang="en-US" b="1" dirty="0"/>
              <a:t> and copy to particular location (</a:t>
            </a:r>
            <a:r>
              <a:rPr lang="en-US" b="1" dirty="0" err="1"/>
              <a:t>Deploy.lock</a:t>
            </a:r>
            <a:r>
              <a:rPr lang="en-US" b="1" dirty="0"/>
              <a:t>)</a:t>
            </a:r>
          </a:p>
        </p:txBody>
      </p:sp>
    </p:spTree>
    <p:extLst>
      <p:ext uri="{BB962C8B-B14F-4D97-AF65-F5344CB8AC3E}">
        <p14:creationId xmlns:p14="http://schemas.microsoft.com/office/powerpoint/2010/main" val="245365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C05F4-AE53-4D3E-80CA-CBA527A7E9EE}"/>
              </a:ext>
            </a:extLst>
          </p:cNvPr>
          <p:cNvSpPr txBox="1"/>
          <p:nvPr/>
        </p:nvSpPr>
        <p:spPr>
          <a:xfrm>
            <a:off x="1038069" y="677268"/>
            <a:ext cx="6093500" cy="369332"/>
          </a:xfrm>
          <a:prstGeom prst="rect">
            <a:avLst/>
          </a:prstGeom>
          <a:noFill/>
        </p:spPr>
        <p:txBody>
          <a:bodyPr wrap="square">
            <a:spAutoFit/>
          </a:bodyPr>
          <a:lstStyle/>
          <a:p>
            <a:r>
              <a:rPr lang="en-US" b="1" dirty="0"/>
              <a:t>Work Culture</a:t>
            </a:r>
          </a:p>
        </p:txBody>
      </p:sp>
      <p:sp>
        <p:nvSpPr>
          <p:cNvPr id="8" name="TextBox 7">
            <a:extLst>
              <a:ext uri="{FF2B5EF4-FFF2-40B4-BE49-F238E27FC236}">
                <a16:creationId xmlns:a16="http://schemas.microsoft.com/office/drawing/2014/main" id="{D9C0D055-10A6-4F32-8E6F-13385D93E1CF}"/>
              </a:ext>
            </a:extLst>
          </p:cNvPr>
          <p:cNvSpPr txBox="1"/>
          <p:nvPr/>
        </p:nvSpPr>
        <p:spPr>
          <a:xfrm>
            <a:off x="1038069" y="1386911"/>
            <a:ext cx="10924082" cy="4524315"/>
          </a:xfrm>
          <a:prstGeom prst="rect">
            <a:avLst/>
          </a:prstGeom>
          <a:noFill/>
        </p:spPr>
        <p:txBody>
          <a:bodyPr wrap="square">
            <a:spAutoFit/>
          </a:bodyPr>
          <a:lstStyle/>
          <a:p>
            <a:pPr marL="285750" indent="-285750">
              <a:buFont typeface="Arial" panose="020B0604020202020204" pitchFamily="34" charset="0"/>
              <a:buChar char="•"/>
            </a:pPr>
            <a:r>
              <a:rPr lang="en-US" dirty="0"/>
              <a:t>We follow the agile process and we have sprint for week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Before development we have meeting with developers and dev team explain the feature using use case dig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meeting tester gives suggestion or gap or gives some scenarios to break the system. If new feature flow is not breakage any other feature then tester give go ahead for development.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another meeting  for discussion about testcases we have to write testcases on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completing the development the build has to come for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7 testers and we divide task between 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do smoke testing i.e. check positive flow only if it is ok then we move for end to end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bug found we raised the bug and send the report of end of the day</a:t>
            </a:r>
          </a:p>
        </p:txBody>
      </p:sp>
    </p:spTree>
    <p:extLst>
      <p:ext uri="{BB962C8B-B14F-4D97-AF65-F5344CB8AC3E}">
        <p14:creationId xmlns:p14="http://schemas.microsoft.com/office/powerpoint/2010/main" val="113781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E8C58-98AA-4CA2-99C9-41167D1804E8}"/>
              </a:ext>
            </a:extLst>
          </p:cNvPr>
          <p:cNvSpPr txBox="1"/>
          <p:nvPr/>
        </p:nvSpPr>
        <p:spPr>
          <a:xfrm>
            <a:off x="593558" y="433137"/>
            <a:ext cx="1226233" cy="523220"/>
          </a:xfrm>
          <a:prstGeom prst="rect">
            <a:avLst/>
          </a:prstGeom>
          <a:noFill/>
        </p:spPr>
        <p:txBody>
          <a:bodyPr wrap="none" rtlCol="0">
            <a:spAutoFit/>
          </a:bodyPr>
          <a:lstStyle/>
          <a:p>
            <a:r>
              <a:rPr lang="en-US" sz="2800" b="1" dirty="0"/>
              <a:t>JMeter</a:t>
            </a:r>
          </a:p>
        </p:txBody>
      </p:sp>
      <p:sp>
        <p:nvSpPr>
          <p:cNvPr id="3" name="TextBox 2">
            <a:extLst>
              <a:ext uri="{FF2B5EF4-FFF2-40B4-BE49-F238E27FC236}">
                <a16:creationId xmlns:a16="http://schemas.microsoft.com/office/drawing/2014/main" id="{D1BCDCC5-B214-4A8E-A095-DBC44471A9CE}"/>
              </a:ext>
            </a:extLst>
          </p:cNvPr>
          <p:cNvSpPr txBox="1"/>
          <p:nvPr/>
        </p:nvSpPr>
        <p:spPr>
          <a:xfrm>
            <a:off x="770022" y="1283368"/>
            <a:ext cx="10544297" cy="5078313"/>
          </a:xfrm>
          <a:prstGeom prst="rect">
            <a:avLst/>
          </a:prstGeom>
          <a:noFill/>
        </p:spPr>
        <p:txBody>
          <a:bodyPr wrap="none" rtlCol="0">
            <a:spAutoFit/>
          </a:bodyPr>
          <a:lstStyle/>
          <a:p>
            <a:r>
              <a:rPr lang="en-US" dirty="0"/>
              <a:t>One of my project / When I was </a:t>
            </a:r>
            <a:r>
              <a:rPr lang="en-US" dirty="0" err="1"/>
              <a:t>kivi</a:t>
            </a:r>
            <a:r>
              <a:rPr lang="en-US" dirty="0"/>
              <a:t> project</a:t>
            </a:r>
          </a:p>
          <a:p>
            <a:endParaRPr lang="en-US" dirty="0"/>
          </a:p>
          <a:p>
            <a:r>
              <a:rPr lang="en-US" dirty="0"/>
              <a:t>As I told about project,  we had use command center to observe and perform some action like</a:t>
            </a:r>
          </a:p>
          <a:p>
            <a:r>
              <a:rPr lang="en-US" dirty="0"/>
              <a:t>Box installation , uninstallation, Replacement, incident , upgrade</a:t>
            </a:r>
          </a:p>
          <a:p>
            <a:r>
              <a:rPr lang="en-US" dirty="0"/>
              <a:t>So on production there are 20000 boxes but we had 10 to 15 boxes for testing.</a:t>
            </a:r>
          </a:p>
          <a:p>
            <a:endParaRPr lang="en-US" dirty="0"/>
          </a:p>
          <a:p>
            <a:r>
              <a:rPr lang="en-US" dirty="0"/>
              <a:t>We were created more than 20000 dummy boxes on test server using JMeter</a:t>
            </a:r>
          </a:p>
          <a:p>
            <a:r>
              <a:rPr lang="en-US" dirty="0"/>
              <a:t>And send the all type of request on that boxes and resolve these request using </a:t>
            </a:r>
            <a:r>
              <a:rPr lang="en-US" dirty="0" err="1"/>
              <a:t>Jmeter</a:t>
            </a:r>
            <a:endParaRPr lang="en-US" dirty="0"/>
          </a:p>
          <a:p>
            <a:endParaRPr lang="en-US" dirty="0"/>
          </a:p>
          <a:p>
            <a:r>
              <a:rPr lang="en-US" dirty="0"/>
              <a:t>We analyze and evaluate performance test result against performance criteria. </a:t>
            </a:r>
          </a:p>
          <a:p>
            <a:r>
              <a:rPr lang="en-US" dirty="0"/>
              <a:t>Verify maximum number of request can handle before it crashes.</a:t>
            </a:r>
          </a:p>
          <a:p>
            <a:r>
              <a:rPr lang="en-US" dirty="0"/>
              <a:t>Check database execution time </a:t>
            </a:r>
          </a:p>
          <a:p>
            <a:endParaRPr lang="en-US" dirty="0"/>
          </a:p>
          <a:p>
            <a:pPr marL="285750" indent="-285750">
              <a:buFont typeface="Arial" panose="020B0604020202020204" pitchFamily="34" charset="0"/>
              <a:buChar char="•"/>
            </a:pPr>
            <a:r>
              <a:rPr lang="en-US" dirty="0"/>
              <a:t>we create test data in csv file and give header on first row</a:t>
            </a:r>
          </a:p>
          <a:p>
            <a:pPr marL="285750" indent="-285750">
              <a:buFont typeface="Arial" panose="020B0604020202020204" pitchFamily="34" charset="0"/>
              <a:buChar char="•"/>
            </a:pPr>
            <a:r>
              <a:rPr lang="en-US" dirty="0"/>
              <a:t>Under thread group add config element and select CSV data set config inside we provide location of csv file </a:t>
            </a:r>
          </a:p>
          <a:p>
            <a:pPr marL="285750" indent="-285750">
              <a:buFont typeface="Arial" panose="020B0604020202020204" pitchFamily="34" charset="0"/>
              <a:buChar char="•"/>
            </a:pPr>
            <a:r>
              <a:rPr lang="en-US" dirty="0"/>
              <a:t>In sampler add variable using $ sign and it is similar name  to header used in csv file.</a:t>
            </a:r>
          </a:p>
          <a:p>
            <a:pPr marL="285750" indent="-285750">
              <a:buFont typeface="Arial" panose="020B0604020202020204" pitchFamily="34" charset="0"/>
              <a:buChar char="•"/>
            </a:pPr>
            <a:r>
              <a:rPr lang="en-US" dirty="0"/>
              <a:t>Using Listeners for report- View Result Tree, View Result in Table, Summary Report </a:t>
            </a:r>
          </a:p>
          <a:p>
            <a:endParaRPr lang="en-US" dirty="0"/>
          </a:p>
        </p:txBody>
      </p:sp>
    </p:spTree>
    <p:extLst>
      <p:ext uri="{BB962C8B-B14F-4D97-AF65-F5344CB8AC3E}">
        <p14:creationId xmlns:p14="http://schemas.microsoft.com/office/powerpoint/2010/main" val="371336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1597</Words>
  <Application>Microsoft Office PowerPoint</Application>
  <PresentationFormat>Widescreen</PresentationFormat>
  <Paragraphs>221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Bhosale</dc:creator>
  <cp:lastModifiedBy>Rohit Bhosale</cp:lastModifiedBy>
  <cp:revision>38</cp:revision>
  <dcterms:created xsi:type="dcterms:W3CDTF">2020-09-14T14:01:46Z</dcterms:created>
  <dcterms:modified xsi:type="dcterms:W3CDTF">2020-09-15T11:53:50Z</dcterms:modified>
</cp:coreProperties>
</file>