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72" r:id="rId6"/>
    <p:sldId id="257" r:id="rId7"/>
    <p:sldId id="258" r:id="rId8"/>
    <p:sldId id="259" r:id="rId9"/>
    <p:sldId id="260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505326"/>
            <a:ext cx="7766936" cy="3545510"/>
          </a:xfrm>
        </p:spPr>
        <p:txBody>
          <a:bodyPr/>
          <a:lstStyle/>
          <a:p>
            <a:endParaRPr lang="en-US" sz="1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842211"/>
            <a:ext cx="7766936" cy="4305522"/>
          </a:xfrm>
        </p:spPr>
        <p:txBody>
          <a:bodyPr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Today’s Agenda: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1.Variables </a:t>
            </a:r>
            <a:r>
              <a:rPr lang="en-US" b="1" dirty="0">
                <a:solidFill>
                  <a:schemeClr val="tx1"/>
                </a:solidFill>
              </a:rPr>
              <a:t>and Data types and usage in Selenium </a:t>
            </a:r>
            <a:r>
              <a:rPr lang="en-US" b="1" dirty="0" err="1" smtClean="0">
                <a:solidFill>
                  <a:schemeClr val="tx1"/>
                </a:solidFill>
              </a:rPr>
              <a:t>Webdriver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r>
              <a:rPr lang="en-US" b="1" dirty="0" smtClean="0">
                <a:solidFill>
                  <a:schemeClr val="tx1"/>
                </a:solidFill>
              </a:rPr>
              <a:t>.Class,Mehods and Objects in Java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r>
              <a:rPr lang="en-US" b="1" dirty="0">
                <a:solidFill>
                  <a:schemeClr val="tx1"/>
                </a:solidFill>
              </a:rPr>
              <a:t>. Passing parameters in method and return </a:t>
            </a:r>
            <a:r>
              <a:rPr lang="en-US" b="1" dirty="0" smtClean="0">
                <a:solidFill>
                  <a:schemeClr val="tx1"/>
                </a:solidFill>
              </a:rPr>
              <a:t>values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4. Loop control</a:t>
            </a:r>
          </a:p>
          <a:p>
            <a:pPr algn="ctr"/>
            <a:endParaRPr lang="en-US" b="1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162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28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Passing parameters </a:t>
            </a:r>
            <a:r>
              <a:rPr lang="en-US" sz="2800" dirty="0" smtClean="0">
                <a:solidFill>
                  <a:schemeClr val="tx1"/>
                </a:solidFill>
              </a:rPr>
              <a:t>in</a:t>
            </a:r>
            <a:r>
              <a:rPr lang="en-US" sz="2800" dirty="0" smtClean="0">
                <a:solidFill>
                  <a:schemeClr val="tx2"/>
                </a:solidFill>
              </a:rPr>
              <a:t> methods and Return Values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9885"/>
            <a:ext cx="8596668" cy="4561478"/>
          </a:xfrm>
        </p:spPr>
        <p:txBody>
          <a:bodyPr/>
          <a:lstStyle/>
          <a:p>
            <a:r>
              <a:rPr lang="en-US" dirty="0" smtClean="0"/>
              <a:t>What is parameters</a:t>
            </a:r>
          </a:p>
          <a:p>
            <a:r>
              <a:rPr lang="en-US" dirty="0" smtClean="0"/>
              <a:t>How to pass parameters</a:t>
            </a:r>
          </a:p>
          <a:p>
            <a:r>
              <a:rPr lang="en-US" dirty="0" smtClean="0"/>
              <a:t>Return values from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03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Parameters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3633"/>
            <a:ext cx="8596668" cy="4657730"/>
          </a:xfrm>
        </p:spPr>
        <p:txBody>
          <a:bodyPr/>
          <a:lstStyle/>
          <a:p>
            <a:r>
              <a:rPr lang="en-US" dirty="0" smtClean="0"/>
              <a:t>To make our program dynamic we can pass parameter while calling methods.</a:t>
            </a:r>
          </a:p>
          <a:p>
            <a:r>
              <a:rPr lang="en-US" dirty="0" smtClean="0"/>
              <a:t>Parameter can be compiled time and run time as well.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2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90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to pass parameter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0043"/>
            <a:ext cx="8596668" cy="4501320"/>
          </a:xfrm>
        </p:spPr>
        <p:txBody>
          <a:bodyPr/>
          <a:lstStyle/>
          <a:p>
            <a:r>
              <a:rPr lang="en-US" dirty="0" smtClean="0"/>
              <a:t>Hard coded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Public void sum()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void sum(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c=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630779" y="2695074"/>
            <a:ext cx="3092116" cy="138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obj1.sum(10,20)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1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809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How to Return values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7695"/>
            <a:ext cx="8596668" cy="46336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Public void sum(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a,int</a:t>
            </a:r>
            <a:r>
              <a:rPr lang="en-US" dirty="0" smtClean="0"/>
              <a:t> b)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c= </a:t>
            </a:r>
            <a:r>
              <a:rPr lang="en-US" dirty="0" err="1" smtClean="0"/>
              <a:t>a+b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a,intb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c= </a:t>
            </a:r>
            <a:r>
              <a:rPr lang="en-US" dirty="0" err="1" smtClean="0"/>
              <a:t>a+b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Return c;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630779" y="2695074"/>
            <a:ext cx="3092116" cy="138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sum=obj1.sum(10,20)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355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Loop Statement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r>
              <a:rPr lang="en-US" dirty="0" smtClean="0"/>
              <a:t>What is loop</a:t>
            </a:r>
          </a:p>
          <a:p>
            <a:r>
              <a:rPr lang="en-US" dirty="0" smtClean="0"/>
              <a:t>For Loop</a:t>
            </a:r>
          </a:p>
          <a:p>
            <a:r>
              <a:rPr lang="en-US" dirty="0" smtClean="0"/>
              <a:t>While Loop</a:t>
            </a:r>
          </a:p>
          <a:p>
            <a:r>
              <a:rPr lang="en-US" dirty="0" smtClean="0"/>
              <a:t>Do while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3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136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Loops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431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Loop is general concept in any programming language which allow you to run certain piece of code multiple times.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Read 100 rows from a excel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Fetch 500 records from database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3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558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For Loop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1443"/>
            <a:ext cx="8596668" cy="4729920"/>
          </a:xfrm>
        </p:spPr>
        <p:txBody>
          <a:bodyPr/>
          <a:lstStyle/>
          <a:p>
            <a:r>
              <a:rPr lang="en-US" dirty="0" smtClean="0"/>
              <a:t>Basic Loop- Widely used</a:t>
            </a:r>
          </a:p>
          <a:p>
            <a:r>
              <a:rPr lang="en-US" dirty="0" smtClean="0"/>
              <a:t>Syntax: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For(Initialize; condition; increment/decrement)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Code here/Logic here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93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While Loop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7537"/>
            <a:ext cx="8596668" cy="4693825"/>
          </a:xfrm>
        </p:spPr>
        <p:txBody>
          <a:bodyPr/>
          <a:lstStyle/>
          <a:p>
            <a:r>
              <a:rPr lang="en-US" dirty="0" smtClean="0"/>
              <a:t>While loop is another loop control and it will execute if condition is true.</a:t>
            </a:r>
          </a:p>
          <a:p>
            <a:r>
              <a:rPr lang="en-US" dirty="0" smtClean="0"/>
              <a:t>Syntax: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While(Condition)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//Logic here</a:t>
            </a:r>
          </a:p>
          <a:p>
            <a:pPr marL="0" indent="0">
              <a:buNone/>
            </a:pPr>
            <a:r>
              <a:rPr lang="en-US" dirty="0" smtClean="0"/>
              <a:t>//Increment or decrement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87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Variables and Data types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5979"/>
            <a:ext cx="8596668" cy="452538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Variable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Non Primitive Data type-Arrays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Primitive Data type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Local Variables and Global variables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Examples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57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90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What is variable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5505"/>
            <a:ext cx="8596668" cy="470585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Variable is a name of memory location to store values.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use variable to store data and use the data once it is required.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 type is the Type of data that we are storing in a variable.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Data Type: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Two types of Data Type</a:t>
            </a:r>
          </a:p>
          <a:p>
            <a:pPr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Primitive Data Type</a:t>
            </a:r>
          </a:p>
          <a:p>
            <a:pPr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Non Primitive Data type –</a:t>
            </a:r>
            <a:r>
              <a:rPr lang="en-US" dirty="0" err="1" smtClean="0">
                <a:solidFill>
                  <a:schemeClr val="tx1"/>
                </a:solidFill>
              </a:rPr>
              <a:t>String,Array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76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87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Primitive Data Type: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61556" y="1323975"/>
          <a:ext cx="7828926" cy="4718051"/>
        </p:xfrm>
        <a:graphic>
          <a:graphicData uri="http://schemas.openxmlformats.org/drawingml/2006/table">
            <a:tbl>
              <a:tblPr/>
              <a:tblGrid>
                <a:gridCol w="1570964"/>
                <a:gridCol w="1329277"/>
                <a:gridCol w="4928685"/>
              </a:tblGrid>
              <a:tr h="38627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Data Type</a:t>
                      </a:r>
                    </a:p>
                  </a:txBody>
                  <a:tcPr marL="137955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Size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27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byte</a:t>
                      </a:r>
                    </a:p>
                  </a:txBody>
                  <a:tcPr marL="137955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 byte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whole numbers from -128 to 127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8627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short</a:t>
                      </a:r>
                    </a:p>
                  </a:txBody>
                  <a:tcPr marL="137955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 bytes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whole numbers from -32,768 to 32,767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137955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 bytes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Stores whole numbers from -2,147,483,648 to 2,147,483,647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8829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long</a:t>
                      </a:r>
                    </a:p>
                  </a:txBody>
                  <a:tcPr marL="137955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8 bytes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whole numbers from -9,223,372,036,854,775,808 to 9,223,372,036,854,775,807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137955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 bytes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Stores fractional numbers. Sufficient for storing 6 to 7 decimal digits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34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double</a:t>
                      </a:r>
                    </a:p>
                  </a:txBody>
                  <a:tcPr marL="137955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8 bytes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fractional numbers. Sufficient for storing 15 decimal digits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27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boolean</a:t>
                      </a:r>
                    </a:p>
                  </a:txBody>
                  <a:tcPr marL="137955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 bit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true or false values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8627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char</a:t>
                      </a:r>
                    </a:p>
                  </a:txBody>
                  <a:tcPr marL="137955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 bytes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Stores a single character/letter or ASCII values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09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231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Local Variable : </a:t>
            </a:r>
            <a:r>
              <a:rPr lang="en-US" sz="2000" dirty="0" smtClean="0">
                <a:solidFill>
                  <a:schemeClr val="tx1"/>
                </a:solidFill>
              </a:rPr>
              <a:t>Which is declared inside the method and applicable to that particular method only.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4579"/>
            <a:ext cx="8596668" cy="4296783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Global Variable: </a:t>
            </a:r>
            <a:r>
              <a:rPr lang="en-US" dirty="0" smtClean="0">
                <a:solidFill>
                  <a:schemeClr val="tx1"/>
                </a:solidFill>
              </a:rPr>
              <a:t>Which is declared at the class level and applicable to all methods of that class.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Local variable contains garbage values.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Global variable contain null/default value.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78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6453"/>
            <a:ext cx="8596668" cy="434490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 is an entity which binds data members and </a:t>
            </a:r>
            <a:r>
              <a:rPr lang="en-US" dirty="0" smtClean="0">
                <a:solidFill>
                  <a:schemeClr val="tx1"/>
                </a:solidFill>
              </a:rPr>
              <a:t>member methods </a:t>
            </a:r>
            <a:r>
              <a:rPr lang="en-US" dirty="0">
                <a:solidFill>
                  <a:schemeClr val="tx1"/>
                </a:solidFill>
              </a:rPr>
              <a:t>into a single </a:t>
            </a:r>
            <a:r>
              <a:rPr lang="en-US" dirty="0" smtClean="0">
                <a:solidFill>
                  <a:schemeClr val="tx1"/>
                </a:solidFill>
              </a:rPr>
              <a:t>unit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Class is a best example of Encapsulation(encapsulating into a single unit)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75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8095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8327"/>
            <a:ext cx="8596668" cy="4393036"/>
          </a:xfrm>
        </p:spPr>
        <p:txBody>
          <a:bodyPr/>
          <a:lstStyle/>
          <a:p>
            <a:r>
              <a:rPr lang="en-US" dirty="0"/>
              <a:t>Method: is just a block of java statements that performs a particular task.</a:t>
            </a:r>
          </a:p>
          <a:p>
            <a:pPr marL="0" indent="0">
              <a:buNone/>
            </a:pPr>
            <a:r>
              <a:rPr lang="en-US" dirty="0" smtClean="0"/>
              <a:t>(Increases Reusability)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Examples:</a:t>
            </a:r>
          </a:p>
          <a:p>
            <a:r>
              <a:rPr lang="en-US" dirty="0" smtClean="0"/>
              <a:t>CalculateEMI()</a:t>
            </a:r>
          </a:p>
          <a:p>
            <a:r>
              <a:rPr lang="en-US" dirty="0" smtClean="0"/>
              <a:t>CalculateResult()</a:t>
            </a:r>
          </a:p>
          <a:p>
            <a:r>
              <a:rPr lang="en-US" dirty="0" smtClean="0"/>
              <a:t>StartBrowser()</a:t>
            </a:r>
          </a:p>
          <a:p>
            <a:r>
              <a:rPr lang="en-US" dirty="0" smtClean="0"/>
              <a:t>Clocebroser()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355" y="128337"/>
            <a:ext cx="8596668" cy="6898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method can be called using (.)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3633"/>
            <a:ext cx="8596668" cy="465773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Access-Specifier static/non-static </a:t>
            </a:r>
            <a:r>
              <a:rPr lang="en-US" dirty="0" err="1">
                <a:solidFill>
                  <a:schemeClr val="tx1"/>
                </a:solidFill>
              </a:rPr>
              <a:t>returntype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methodname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Types of Access Specifier:</a:t>
            </a:r>
          </a:p>
          <a:p>
            <a:pPr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Public: </a:t>
            </a:r>
            <a:r>
              <a:rPr lang="en-US" dirty="0">
                <a:solidFill>
                  <a:schemeClr val="tx1"/>
                </a:solidFill>
              </a:rPr>
              <a:t>The scope of public access modifier is everywhere. It has no restrictions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Private: </a:t>
            </a:r>
            <a:r>
              <a:rPr lang="en-US" dirty="0">
                <a:solidFill>
                  <a:schemeClr val="tx1"/>
                </a:solidFill>
              </a:rPr>
              <a:t>The scope of private access modifier is only within the classes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Protected: </a:t>
            </a:r>
            <a:r>
              <a:rPr lang="en-US" dirty="0">
                <a:solidFill>
                  <a:schemeClr val="tx1"/>
                </a:solidFill>
              </a:rPr>
              <a:t>The scope of protected access modifier is within a package and also outside the </a:t>
            </a:r>
            <a:r>
              <a:rPr lang="en-US" dirty="0" smtClean="0">
                <a:solidFill>
                  <a:schemeClr val="tx1"/>
                </a:solidFill>
              </a:rPr>
              <a:t>package</a:t>
            </a:r>
          </a:p>
          <a:p>
            <a:pPr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default:</a:t>
            </a:r>
            <a:r>
              <a:rPr lang="en-US" dirty="0">
                <a:solidFill>
                  <a:schemeClr val="tx1"/>
                </a:solidFill>
              </a:rPr>
              <a:t> The scope of default access modifier is limited to the package only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92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33137"/>
            <a:ext cx="8596668" cy="64970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What is Object and Syntax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3315"/>
            <a:ext cx="8596668" cy="477804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 Entity that has state and behavior is known as an object.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Ekta/Real Worlds Entity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State- Name, Phone Number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Behaviour</a:t>
            </a:r>
            <a:r>
              <a:rPr lang="en-US" dirty="0" smtClean="0">
                <a:solidFill>
                  <a:schemeClr val="tx1"/>
                </a:solidFill>
              </a:rPr>
              <a:t>- Singing(), dancing()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Classname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objectname</a:t>
            </a:r>
            <a:r>
              <a:rPr lang="en-US" dirty="0" smtClean="0">
                <a:solidFill>
                  <a:schemeClr val="tx1"/>
                </a:solidFill>
              </a:rPr>
              <a:t>= new </a:t>
            </a:r>
            <a:r>
              <a:rPr lang="en-US" dirty="0" err="1" smtClean="0">
                <a:solidFill>
                  <a:schemeClr val="tx1"/>
                </a:solidFill>
              </a:rPr>
              <a:t>Classname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Example: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Calculator </a:t>
            </a:r>
            <a:r>
              <a:rPr lang="en-US" dirty="0" err="1" smtClean="0">
                <a:solidFill>
                  <a:schemeClr val="tx1"/>
                </a:solidFill>
              </a:rPr>
              <a:t>cal</a:t>
            </a:r>
            <a:r>
              <a:rPr lang="en-US" dirty="0" smtClean="0">
                <a:solidFill>
                  <a:schemeClr val="tx1"/>
                </a:solidFill>
              </a:rPr>
              <a:t>= new Calculator();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69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1338</TotalTime>
  <Words>562</Words>
  <Application>Microsoft Office PowerPoint</Application>
  <PresentationFormat>Widescreen</PresentationFormat>
  <Paragraphs>150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PowerPoint Presentation</vt:lpstr>
      <vt:lpstr>Variables and Data types</vt:lpstr>
      <vt:lpstr>What is variable</vt:lpstr>
      <vt:lpstr>Primitive Data Type:</vt:lpstr>
      <vt:lpstr>Local Variable : Which is declared inside the method and applicable to that particular method only.</vt:lpstr>
      <vt:lpstr>Class</vt:lpstr>
      <vt:lpstr>Methods</vt:lpstr>
      <vt:lpstr>   method can be called using (.) operator</vt:lpstr>
      <vt:lpstr>What is Object and Syntax</vt:lpstr>
      <vt:lpstr>Passing parameters in methods and Return Values</vt:lpstr>
      <vt:lpstr>Parameters</vt:lpstr>
      <vt:lpstr>How to pass parameter</vt:lpstr>
      <vt:lpstr>How to Return values</vt:lpstr>
      <vt:lpstr>Loop Statement</vt:lpstr>
      <vt:lpstr>Loops</vt:lpstr>
      <vt:lpstr>For Loop</vt:lpstr>
      <vt:lpstr>While Loop</vt:lpstr>
    </vt:vector>
  </TitlesOfParts>
  <Company>KPIT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Ekta Hirani</dc:creator>
  <cp:lastModifiedBy>Ekta Hirani</cp:lastModifiedBy>
  <cp:revision>15</cp:revision>
  <dcterms:created xsi:type="dcterms:W3CDTF">2019-07-14T11:14:46Z</dcterms:created>
  <dcterms:modified xsi:type="dcterms:W3CDTF">2019-07-15T09:33:29Z</dcterms:modified>
</cp:coreProperties>
</file>