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25004"/>
            <a:ext cx="7766936" cy="631064"/>
          </a:xfrm>
        </p:spPr>
        <p:txBody>
          <a:bodyPr/>
          <a:lstStyle/>
          <a:p>
            <a:pPr algn="ctr"/>
            <a:r>
              <a:rPr lang="en-US" sz="2800" dirty="0" smtClean="0">
                <a:solidFill>
                  <a:schemeClr val="tx1"/>
                </a:solidFill>
              </a:rPr>
              <a:t>Today’s Agenda</a:t>
            </a:r>
            <a:endParaRPr lang="en-US" sz="2800" dirty="0">
              <a:solidFill>
                <a:schemeClr val="tx1"/>
              </a:solidFill>
            </a:endParaRPr>
          </a:p>
        </p:txBody>
      </p:sp>
      <p:sp>
        <p:nvSpPr>
          <p:cNvPr id="3" name="Subtitle 2"/>
          <p:cNvSpPr>
            <a:spLocks noGrp="1"/>
          </p:cNvSpPr>
          <p:nvPr>
            <p:ph type="subTitle" idx="1"/>
          </p:nvPr>
        </p:nvSpPr>
        <p:spPr>
          <a:xfrm>
            <a:off x="1507067" y="1249251"/>
            <a:ext cx="7766936" cy="3898481"/>
          </a:xfrm>
        </p:spPr>
        <p:txBody>
          <a:bodyPr/>
          <a:lstStyle/>
          <a:p>
            <a:pPr marL="285750" indent="-285750" algn="l">
              <a:buFont typeface="Arial" panose="020B0604020202020204" pitchFamily="34" charset="0"/>
              <a:buChar char="•"/>
            </a:pPr>
            <a:r>
              <a:rPr lang="en-US" dirty="0" smtClean="0">
                <a:solidFill>
                  <a:schemeClr val="tx1"/>
                </a:solidFill>
              </a:rPr>
              <a:t>Conditional Statement</a:t>
            </a:r>
          </a:p>
          <a:p>
            <a:pPr marL="285750" indent="-285750" algn="l">
              <a:buFont typeface="Arial" panose="020B0604020202020204" pitchFamily="34" charset="0"/>
              <a:buChar char="•"/>
            </a:pPr>
            <a:r>
              <a:rPr lang="en-US" dirty="0" smtClean="0">
                <a:solidFill>
                  <a:schemeClr val="tx1"/>
                </a:solidFill>
              </a:rPr>
              <a:t>Inheritance</a:t>
            </a:r>
          </a:p>
          <a:p>
            <a:pPr marL="285750" indent="-285750" algn="l">
              <a:buFont typeface="Arial" panose="020B0604020202020204" pitchFamily="34" charset="0"/>
              <a:buChar char="•"/>
            </a:pPr>
            <a:r>
              <a:rPr lang="en-US" dirty="0" smtClean="0">
                <a:solidFill>
                  <a:schemeClr val="tx1"/>
                </a:solidFill>
              </a:rPr>
              <a:t>Polymorphism</a:t>
            </a:r>
          </a:p>
          <a:p>
            <a:pPr marL="285750" indent="-285750" algn="l">
              <a:buFont typeface="Arial" panose="020B0604020202020204" pitchFamily="34" charset="0"/>
              <a:buChar char="•"/>
            </a:pPr>
            <a:r>
              <a:rPr lang="en-US" dirty="0" smtClean="0">
                <a:solidFill>
                  <a:schemeClr val="tx1"/>
                </a:solidFill>
              </a:rPr>
              <a:t>Abstraction</a:t>
            </a:r>
          </a:p>
          <a:p>
            <a:pPr marL="285750" indent="-285750" algn="l">
              <a:buFont typeface="Arial" panose="020B0604020202020204" pitchFamily="34" charset="0"/>
              <a:buChar char="•"/>
            </a:pPr>
            <a:r>
              <a:rPr lang="en-US" smtClean="0">
                <a:solidFill>
                  <a:schemeClr val="tx1"/>
                </a:solidFill>
              </a:rPr>
              <a:t>String Class</a:t>
            </a:r>
            <a:endParaRPr lang="en-US" dirty="0" smtClean="0">
              <a:solidFill>
                <a:schemeClr val="tx1"/>
              </a:solidFill>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9282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normAutofit/>
          </a:bodyPr>
          <a:lstStyle/>
          <a:p>
            <a:r>
              <a:rPr lang="en-US" sz="2800" dirty="0" smtClean="0">
                <a:solidFill>
                  <a:schemeClr val="tx1"/>
                </a:solidFill>
              </a:rPr>
              <a:t>Types of Polymorphism:</a:t>
            </a:r>
            <a:endParaRPr lang="en-US" sz="2800" dirty="0">
              <a:solidFill>
                <a:schemeClr val="tx1"/>
              </a:solidFill>
            </a:endParaRPr>
          </a:p>
        </p:txBody>
      </p:sp>
      <p:sp>
        <p:nvSpPr>
          <p:cNvPr id="3" name="Content Placeholder 2"/>
          <p:cNvSpPr>
            <a:spLocks noGrp="1"/>
          </p:cNvSpPr>
          <p:nvPr>
            <p:ph idx="1"/>
          </p:nvPr>
        </p:nvSpPr>
        <p:spPr>
          <a:xfrm>
            <a:off x="677334" y="1468191"/>
            <a:ext cx="8596668" cy="4573171"/>
          </a:xfrm>
        </p:spPr>
        <p:txBody>
          <a:bodyPr/>
          <a:lstStyle/>
          <a:p>
            <a:r>
              <a:rPr lang="en-US" dirty="0" smtClean="0"/>
              <a:t>Method Overloading/Compile type polymorphism</a:t>
            </a:r>
          </a:p>
          <a:p>
            <a:r>
              <a:rPr lang="en-US" dirty="0" smtClean="0"/>
              <a:t>Method Overriding/</a:t>
            </a:r>
            <a:r>
              <a:rPr lang="en-US" dirty="0" err="1" smtClean="0"/>
              <a:t>RunTime</a:t>
            </a:r>
            <a:r>
              <a:rPr lang="en-US" dirty="0" smtClean="0"/>
              <a:t> polymorphism</a:t>
            </a:r>
            <a:endParaRPr lang="en-US" dirty="0"/>
          </a:p>
        </p:txBody>
      </p:sp>
    </p:spTree>
    <p:extLst>
      <p:ext uri="{BB962C8B-B14F-4D97-AF65-F5344CB8AC3E}">
        <p14:creationId xmlns:p14="http://schemas.microsoft.com/office/powerpoint/2010/main" val="217534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1623"/>
          </a:xfrm>
        </p:spPr>
        <p:txBody>
          <a:bodyPr>
            <a:normAutofit/>
          </a:bodyPr>
          <a:lstStyle/>
          <a:p>
            <a:r>
              <a:rPr lang="en-US" sz="2800" dirty="0" smtClean="0">
                <a:solidFill>
                  <a:schemeClr val="tx1"/>
                </a:solidFill>
              </a:rPr>
              <a:t>Method Overloading: </a:t>
            </a:r>
            <a:r>
              <a:rPr lang="en-US" sz="2000" dirty="0" smtClean="0">
                <a:solidFill>
                  <a:schemeClr val="tx1"/>
                </a:solidFill>
              </a:rPr>
              <a:t>Method having same name but with different signature.</a:t>
            </a:r>
            <a:endParaRPr lang="en-US" sz="2000" dirty="0">
              <a:solidFill>
                <a:schemeClr val="tx1"/>
              </a:solidFill>
            </a:endParaRPr>
          </a:p>
        </p:txBody>
      </p:sp>
      <p:sp>
        <p:nvSpPr>
          <p:cNvPr id="3" name="Content Placeholder 2"/>
          <p:cNvSpPr>
            <a:spLocks noGrp="1"/>
          </p:cNvSpPr>
          <p:nvPr>
            <p:ph idx="1"/>
          </p:nvPr>
        </p:nvSpPr>
        <p:spPr>
          <a:xfrm>
            <a:off x="677334" y="1687133"/>
            <a:ext cx="8596668" cy="4354230"/>
          </a:xfrm>
        </p:spPr>
        <p:txBody>
          <a:bodyPr/>
          <a:lstStyle/>
          <a:p>
            <a:r>
              <a:rPr lang="en-US" dirty="0" smtClean="0"/>
              <a:t>Signature:</a:t>
            </a:r>
          </a:p>
          <a:p>
            <a:r>
              <a:rPr lang="en-US" dirty="0" smtClean="0"/>
              <a:t>No of Arguments</a:t>
            </a:r>
          </a:p>
          <a:p>
            <a:r>
              <a:rPr lang="en-US" dirty="0" smtClean="0"/>
              <a:t>Type of Arguments</a:t>
            </a:r>
          </a:p>
          <a:p>
            <a:r>
              <a:rPr lang="en-US" dirty="0" smtClean="0"/>
              <a:t>Order of arguments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5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a:bodyPr>
          <a:lstStyle/>
          <a:p>
            <a:r>
              <a:rPr lang="en-US" sz="2800" dirty="0" smtClean="0">
                <a:solidFill>
                  <a:schemeClr val="tx1"/>
                </a:solidFill>
              </a:rPr>
              <a:t>Different Number of Arguments:</a:t>
            </a:r>
            <a:endParaRPr lang="en-US" sz="2800" dirty="0">
              <a:solidFill>
                <a:schemeClr val="tx1"/>
              </a:solidFill>
            </a:endParaRPr>
          </a:p>
        </p:txBody>
      </p:sp>
      <p:sp>
        <p:nvSpPr>
          <p:cNvPr id="3" name="Content Placeholder 2"/>
          <p:cNvSpPr>
            <a:spLocks noGrp="1"/>
          </p:cNvSpPr>
          <p:nvPr>
            <p:ph idx="1"/>
          </p:nvPr>
        </p:nvSpPr>
        <p:spPr>
          <a:xfrm>
            <a:off x="677334" y="1326525"/>
            <a:ext cx="8596668" cy="4714838"/>
          </a:xfrm>
        </p:spPr>
        <p:txBody>
          <a:bodyPr>
            <a:normAutofit lnSpcReduction="10000"/>
          </a:bodyPr>
          <a:lstStyle/>
          <a:p>
            <a:r>
              <a:rPr lang="en-US" dirty="0" smtClean="0"/>
              <a:t>Add(</a:t>
            </a:r>
            <a:r>
              <a:rPr lang="en-US" dirty="0" err="1" smtClean="0"/>
              <a:t>int</a:t>
            </a:r>
            <a:r>
              <a:rPr lang="en-US" dirty="0" smtClean="0"/>
              <a:t> </a:t>
            </a:r>
            <a:r>
              <a:rPr lang="en-US" dirty="0" err="1" smtClean="0"/>
              <a:t>a,int</a:t>
            </a:r>
            <a:r>
              <a:rPr lang="en-US" dirty="0" smtClean="0"/>
              <a:t> b)</a:t>
            </a:r>
          </a:p>
          <a:p>
            <a:r>
              <a:rPr lang="en-US" dirty="0" smtClean="0"/>
              <a:t>Add(</a:t>
            </a:r>
            <a:r>
              <a:rPr lang="en-US" dirty="0" err="1" smtClean="0"/>
              <a:t>Int</a:t>
            </a:r>
            <a:r>
              <a:rPr lang="en-US" dirty="0" smtClean="0"/>
              <a:t> </a:t>
            </a:r>
            <a:r>
              <a:rPr lang="en-US" dirty="0" err="1" smtClean="0"/>
              <a:t>a,int</a:t>
            </a:r>
            <a:r>
              <a:rPr lang="en-US" dirty="0" smtClean="0"/>
              <a:t> </a:t>
            </a:r>
            <a:r>
              <a:rPr lang="en-US" dirty="0" err="1" smtClean="0"/>
              <a:t>b,intc</a:t>
            </a:r>
            <a:r>
              <a:rPr lang="en-US" dirty="0" smtClean="0"/>
              <a:t>)</a:t>
            </a:r>
          </a:p>
          <a:p>
            <a:endParaRPr lang="en-US" dirty="0"/>
          </a:p>
          <a:p>
            <a:pPr marL="0" indent="0">
              <a:buNone/>
            </a:pPr>
            <a:r>
              <a:rPr lang="en-US" sz="2800" dirty="0" smtClean="0"/>
              <a:t>Different type of argument:</a:t>
            </a:r>
          </a:p>
          <a:p>
            <a:r>
              <a:rPr lang="en-US" sz="2400" dirty="0" smtClean="0"/>
              <a:t>Add(double a, double </a:t>
            </a:r>
            <a:r>
              <a:rPr lang="en-US" sz="2400" dirty="0"/>
              <a:t>b)</a:t>
            </a:r>
          </a:p>
          <a:p>
            <a:r>
              <a:rPr lang="en-US" sz="2400" dirty="0"/>
              <a:t>Add(</a:t>
            </a:r>
            <a:r>
              <a:rPr lang="en-US" sz="2400" dirty="0" err="1"/>
              <a:t>Int</a:t>
            </a:r>
            <a:r>
              <a:rPr lang="en-US" sz="2400" dirty="0"/>
              <a:t> a</a:t>
            </a:r>
            <a:r>
              <a:rPr lang="en-US" sz="2400" dirty="0" smtClean="0"/>
              <a:t>, </a:t>
            </a:r>
            <a:r>
              <a:rPr lang="en-US" sz="2400" dirty="0" err="1" smtClean="0"/>
              <a:t>int</a:t>
            </a:r>
            <a:r>
              <a:rPr lang="en-US" sz="2400" dirty="0" smtClean="0"/>
              <a:t> b)</a:t>
            </a:r>
          </a:p>
          <a:p>
            <a:endParaRPr lang="en-US" sz="2400" dirty="0"/>
          </a:p>
          <a:p>
            <a:pPr marL="0" indent="0">
              <a:buNone/>
            </a:pPr>
            <a:r>
              <a:rPr lang="en-US" sz="2800" dirty="0"/>
              <a:t>Different </a:t>
            </a:r>
            <a:r>
              <a:rPr lang="en-US" sz="2800" dirty="0" smtClean="0"/>
              <a:t>order </a:t>
            </a:r>
            <a:r>
              <a:rPr lang="en-US" sz="2800" dirty="0"/>
              <a:t>of argument:</a:t>
            </a:r>
          </a:p>
          <a:p>
            <a:r>
              <a:rPr lang="en-US" sz="2400" dirty="0" smtClean="0"/>
              <a:t>Add(</a:t>
            </a:r>
            <a:r>
              <a:rPr lang="en-US" sz="2400" dirty="0" err="1" smtClean="0"/>
              <a:t>int</a:t>
            </a:r>
            <a:r>
              <a:rPr lang="en-US" sz="2400" dirty="0" smtClean="0"/>
              <a:t> </a:t>
            </a:r>
            <a:r>
              <a:rPr lang="en-US" sz="2400" dirty="0"/>
              <a:t>a, double b)</a:t>
            </a:r>
          </a:p>
          <a:p>
            <a:r>
              <a:rPr lang="en-US" sz="2400" dirty="0" smtClean="0"/>
              <a:t>Add(double </a:t>
            </a:r>
            <a:r>
              <a:rPr lang="en-US" sz="2400" dirty="0"/>
              <a:t>a, </a:t>
            </a:r>
            <a:r>
              <a:rPr lang="en-US" sz="2400" dirty="0" err="1"/>
              <a:t>int</a:t>
            </a:r>
            <a:r>
              <a:rPr lang="en-US" sz="2400" dirty="0"/>
              <a:t> b)</a:t>
            </a:r>
          </a:p>
          <a:p>
            <a:endParaRPr lang="en-US" sz="2400" dirty="0"/>
          </a:p>
          <a:p>
            <a:pPr marL="0" indent="0">
              <a:buNone/>
            </a:pPr>
            <a:endParaRPr lang="en-US" sz="2800" dirty="0"/>
          </a:p>
        </p:txBody>
      </p:sp>
    </p:spTree>
    <p:extLst>
      <p:ext uri="{BB962C8B-B14F-4D97-AF65-F5344CB8AC3E}">
        <p14:creationId xmlns:p14="http://schemas.microsoft.com/office/powerpoint/2010/main" val="86038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86" y="373488"/>
            <a:ext cx="8596668" cy="1751526"/>
          </a:xfrm>
        </p:spPr>
        <p:txBody>
          <a:bodyPr>
            <a:normAutofit fontScale="90000"/>
          </a:bodyPr>
          <a:lstStyle/>
          <a:p>
            <a:r>
              <a:rPr lang="en-US" sz="2800" dirty="0">
                <a:solidFill>
                  <a:schemeClr val="tx1"/>
                </a:solidFill>
              </a:rPr>
              <a:t>Method Overriding: </a:t>
            </a:r>
            <a:r>
              <a:rPr lang="en-US" sz="2000" dirty="0">
                <a:solidFill>
                  <a:schemeClr val="tx1"/>
                </a:solidFill>
              </a:rPr>
              <a:t>Declaring the same method in child class which is already present in the base class to provide its specific implementation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700" dirty="0" smtClean="0">
                <a:solidFill>
                  <a:schemeClr val="tx1"/>
                </a:solidFill>
              </a:rPr>
              <a:t>Scenarios:</a:t>
            </a:r>
            <a:endParaRPr lang="en-US" sz="2700" dirty="0">
              <a:solidFill>
                <a:schemeClr val="tx1"/>
              </a:solidFill>
            </a:endParaRPr>
          </a:p>
        </p:txBody>
      </p:sp>
      <p:sp>
        <p:nvSpPr>
          <p:cNvPr id="3" name="Content Placeholder 2"/>
          <p:cNvSpPr>
            <a:spLocks noGrp="1"/>
          </p:cNvSpPr>
          <p:nvPr>
            <p:ph idx="1"/>
          </p:nvPr>
        </p:nvSpPr>
        <p:spPr>
          <a:xfrm>
            <a:off x="677334" y="2305317"/>
            <a:ext cx="8596668" cy="3736045"/>
          </a:xfrm>
        </p:spPr>
        <p:txBody>
          <a:bodyPr/>
          <a:lstStyle/>
          <a:p>
            <a:r>
              <a:rPr lang="en-US" dirty="0" smtClean="0"/>
              <a:t>Child class </a:t>
            </a:r>
            <a:r>
              <a:rPr lang="en-US" dirty="0" err="1" smtClean="0"/>
              <a:t>referenece</a:t>
            </a:r>
            <a:r>
              <a:rPr lang="en-US" dirty="0" smtClean="0"/>
              <a:t> and child class object: </a:t>
            </a:r>
            <a:r>
              <a:rPr lang="en-US" dirty="0"/>
              <a:t>This will execute child class method.</a:t>
            </a:r>
            <a:endParaRPr lang="en-US" dirty="0" smtClean="0"/>
          </a:p>
          <a:p>
            <a:pPr marL="0" indent="0">
              <a:buNone/>
            </a:pPr>
            <a:endParaRPr lang="en-US" dirty="0" smtClean="0"/>
          </a:p>
          <a:p>
            <a:r>
              <a:rPr lang="en-US" dirty="0" smtClean="0"/>
              <a:t>Base class reference and child class object: This will execute child class method.</a:t>
            </a:r>
          </a:p>
          <a:p>
            <a:pPr marL="0" indent="0">
              <a:buNone/>
            </a:pPr>
            <a:endParaRPr lang="en-US" dirty="0" smtClean="0"/>
          </a:p>
          <a:p>
            <a:endParaRPr lang="en-US" dirty="0"/>
          </a:p>
        </p:txBody>
      </p:sp>
    </p:spTree>
    <p:extLst>
      <p:ext uri="{BB962C8B-B14F-4D97-AF65-F5344CB8AC3E}">
        <p14:creationId xmlns:p14="http://schemas.microsoft.com/office/powerpoint/2010/main" val="176624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tx1"/>
                </a:solidFill>
              </a:rPr>
              <a:t>Abstraction</a:t>
            </a:r>
            <a:r>
              <a:rPr lang="en-US" sz="2800" dirty="0">
                <a:solidFill>
                  <a:schemeClr val="tx1"/>
                </a:solidFill>
              </a:rPr>
              <a:t> </a:t>
            </a:r>
            <a:r>
              <a:rPr lang="en-US" sz="2800" dirty="0" smtClean="0">
                <a:solidFill>
                  <a:schemeClr val="tx1"/>
                </a:solidFill>
              </a:rPr>
              <a:t>:</a:t>
            </a:r>
            <a:r>
              <a:rPr lang="en-US" sz="2000" dirty="0" smtClean="0">
                <a:solidFill>
                  <a:schemeClr val="tx1"/>
                </a:solidFill>
              </a:rPr>
              <a:t>is </a:t>
            </a:r>
            <a:r>
              <a:rPr lang="en-US" sz="2000" dirty="0">
                <a:solidFill>
                  <a:schemeClr val="tx1"/>
                </a:solidFill>
              </a:rPr>
              <a:t>a process of hiding the implementation details and showing only functionality to the user.</a:t>
            </a:r>
          </a:p>
        </p:txBody>
      </p:sp>
      <p:sp>
        <p:nvSpPr>
          <p:cNvPr id="3" name="Content Placeholder 2"/>
          <p:cNvSpPr>
            <a:spLocks noGrp="1"/>
          </p:cNvSpPr>
          <p:nvPr>
            <p:ph idx="1"/>
          </p:nvPr>
        </p:nvSpPr>
        <p:spPr/>
        <p:txBody>
          <a:bodyPr/>
          <a:lstStyle/>
          <a:p>
            <a:r>
              <a:rPr lang="en-US" dirty="0"/>
              <a:t>Another way, it shows only essential things to the user and hides the internal details, for example, sending SMS where you type the text and send the message. You don't know the internal processing about the message delivery</a:t>
            </a:r>
            <a:r>
              <a:rPr lang="en-US" dirty="0" smtClean="0"/>
              <a:t>.</a:t>
            </a:r>
          </a:p>
          <a:p>
            <a:endParaRPr lang="en-US" dirty="0"/>
          </a:p>
          <a:p>
            <a:r>
              <a:rPr lang="en-US" dirty="0" smtClean="0"/>
              <a:t>Abstraction </a:t>
            </a:r>
            <a:r>
              <a:rPr lang="en-US" dirty="0"/>
              <a:t>lets you focus on what the object does instead of how it does it</a:t>
            </a:r>
            <a:r>
              <a:rPr lang="en-US" dirty="0" smtClean="0"/>
              <a:t>.</a:t>
            </a:r>
          </a:p>
          <a:p>
            <a:endParaRPr lang="en-US" dirty="0"/>
          </a:p>
          <a:p>
            <a:endParaRPr lang="en-US" dirty="0"/>
          </a:p>
        </p:txBody>
      </p:sp>
    </p:spTree>
    <p:extLst>
      <p:ext uri="{BB962C8B-B14F-4D97-AF65-F5344CB8AC3E}">
        <p14:creationId xmlns:p14="http://schemas.microsoft.com/office/powerpoint/2010/main" val="1599199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a:bodyPr>
          <a:lstStyle/>
          <a:p>
            <a:r>
              <a:rPr lang="en-US" sz="2800" dirty="0">
                <a:solidFill>
                  <a:schemeClr val="tx1"/>
                </a:solidFill>
              </a:rPr>
              <a:t>Ways to achieve </a:t>
            </a:r>
            <a:r>
              <a:rPr lang="en-US" sz="2800" dirty="0" smtClean="0">
                <a:solidFill>
                  <a:schemeClr val="tx1"/>
                </a:solidFill>
              </a:rPr>
              <a:t>Abstraction:</a:t>
            </a:r>
            <a:endParaRPr lang="en-US" sz="2800" dirty="0">
              <a:solidFill>
                <a:schemeClr val="tx1"/>
              </a:solidFill>
            </a:endParaRPr>
          </a:p>
        </p:txBody>
      </p:sp>
      <p:sp>
        <p:nvSpPr>
          <p:cNvPr id="3" name="Content Placeholder 2"/>
          <p:cNvSpPr>
            <a:spLocks noGrp="1"/>
          </p:cNvSpPr>
          <p:nvPr>
            <p:ph idx="1"/>
          </p:nvPr>
        </p:nvSpPr>
        <p:spPr>
          <a:xfrm>
            <a:off x="677334" y="1326525"/>
            <a:ext cx="8596668" cy="4714838"/>
          </a:xfrm>
        </p:spPr>
        <p:txBody>
          <a:bodyPr/>
          <a:lstStyle/>
          <a:p>
            <a:endParaRPr lang="en-US" dirty="0" smtClean="0"/>
          </a:p>
          <a:p>
            <a:r>
              <a:rPr lang="en-US" dirty="0"/>
              <a:t>There are two ways to achieve abstraction in java</a:t>
            </a:r>
          </a:p>
          <a:p>
            <a:r>
              <a:rPr lang="en-US" dirty="0"/>
              <a:t>Abstract class (0 to 100%)</a:t>
            </a:r>
          </a:p>
          <a:p>
            <a:r>
              <a:rPr lang="en-US" dirty="0"/>
              <a:t>Interface (100%)</a:t>
            </a:r>
          </a:p>
          <a:p>
            <a:endParaRPr lang="en-US" dirty="0"/>
          </a:p>
        </p:txBody>
      </p:sp>
    </p:spTree>
    <p:extLst>
      <p:ext uri="{BB962C8B-B14F-4D97-AF65-F5344CB8AC3E}">
        <p14:creationId xmlns:p14="http://schemas.microsoft.com/office/powerpoint/2010/main" val="242196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159358"/>
          </a:xfrm>
        </p:spPr>
        <p:txBody>
          <a:bodyPr>
            <a:normAutofit/>
          </a:bodyPr>
          <a:lstStyle/>
          <a:p>
            <a:r>
              <a:rPr lang="en-US" sz="2800" dirty="0" smtClean="0"/>
              <a:t>Abstract Class:</a:t>
            </a:r>
            <a:r>
              <a:rPr lang="en-US" sz="2800" dirty="0"/>
              <a:t> </a:t>
            </a:r>
            <a:r>
              <a:rPr lang="en-US" sz="2000" dirty="0"/>
              <a:t>A class which is declared as abstract is known as an </a:t>
            </a:r>
            <a:r>
              <a:rPr lang="en-US" sz="2000" b="1" dirty="0"/>
              <a:t>abstract class</a:t>
            </a:r>
            <a:r>
              <a:rPr lang="en-US" sz="2000" dirty="0"/>
              <a:t>. </a:t>
            </a:r>
          </a:p>
        </p:txBody>
      </p:sp>
      <p:sp>
        <p:nvSpPr>
          <p:cNvPr id="3" name="Content Placeholder 2"/>
          <p:cNvSpPr>
            <a:spLocks noGrp="1"/>
          </p:cNvSpPr>
          <p:nvPr>
            <p:ph idx="1"/>
          </p:nvPr>
        </p:nvSpPr>
        <p:spPr>
          <a:xfrm>
            <a:off x="677334" y="1751527"/>
            <a:ext cx="8596668" cy="4289835"/>
          </a:xfrm>
        </p:spPr>
        <p:txBody>
          <a:bodyPr/>
          <a:lstStyle/>
          <a:p>
            <a:r>
              <a:rPr lang="en-US" dirty="0"/>
              <a:t>It can have abstract and non-abstract methods. It needs to be extended and its method implemented. It cannot be instantiated.</a:t>
            </a:r>
            <a:endParaRPr lang="en-US" dirty="0" smtClean="0"/>
          </a:p>
          <a:p>
            <a:r>
              <a:rPr lang="en-US" dirty="0" smtClean="0"/>
              <a:t>An </a:t>
            </a:r>
            <a:r>
              <a:rPr lang="en-US" dirty="0"/>
              <a:t>abstract class must be declared with an abstract keyword.</a:t>
            </a:r>
          </a:p>
          <a:p>
            <a:r>
              <a:rPr lang="en-US" dirty="0" smtClean="0"/>
              <a:t>It </a:t>
            </a:r>
            <a:r>
              <a:rPr lang="en-US" dirty="0"/>
              <a:t>cannot be instantiated.</a:t>
            </a:r>
          </a:p>
          <a:p>
            <a:r>
              <a:rPr lang="en-US" dirty="0"/>
              <a:t>It can have constructors and static methods also.</a:t>
            </a:r>
          </a:p>
          <a:p>
            <a:endParaRPr lang="en-US" dirty="0"/>
          </a:p>
          <a:p>
            <a:r>
              <a:rPr lang="en-US" b="1" dirty="0"/>
              <a:t>Example of abstract </a:t>
            </a:r>
            <a:r>
              <a:rPr lang="en-US" b="1" dirty="0" smtClean="0"/>
              <a:t>class:</a:t>
            </a:r>
          </a:p>
          <a:p>
            <a:endParaRPr lang="en-US" b="1" dirty="0"/>
          </a:p>
          <a:p>
            <a:r>
              <a:rPr lang="en-US" b="1" dirty="0"/>
              <a:t>abstract</a:t>
            </a:r>
            <a:r>
              <a:rPr lang="en-US" dirty="0"/>
              <a:t> </a:t>
            </a:r>
            <a:r>
              <a:rPr lang="en-US" b="1" dirty="0"/>
              <a:t>class</a:t>
            </a:r>
            <a:r>
              <a:rPr lang="en-US" dirty="0"/>
              <a:t> A{}  </a:t>
            </a:r>
          </a:p>
          <a:p>
            <a:endParaRPr lang="en-US" dirty="0" smtClean="0"/>
          </a:p>
        </p:txBody>
      </p:sp>
    </p:spTree>
    <p:extLst>
      <p:ext uri="{BB962C8B-B14F-4D97-AF65-F5344CB8AC3E}">
        <p14:creationId xmlns:p14="http://schemas.microsoft.com/office/powerpoint/2010/main" val="322590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fontScale="90000"/>
          </a:bodyPr>
          <a:lstStyle/>
          <a:p>
            <a:r>
              <a:rPr lang="en-US" sz="2800" dirty="0">
                <a:solidFill>
                  <a:schemeClr val="tx1"/>
                </a:solidFill>
              </a:rPr>
              <a:t>Abstract Method in </a:t>
            </a:r>
            <a:r>
              <a:rPr lang="en-US" sz="2800" dirty="0" smtClean="0">
                <a:solidFill>
                  <a:schemeClr val="tx1"/>
                </a:solidFill>
              </a:rPr>
              <a:t>Java:</a:t>
            </a:r>
            <a:r>
              <a:rPr lang="en-US" sz="2200" dirty="0" smtClean="0">
                <a:solidFill>
                  <a:schemeClr val="tx1"/>
                </a:solidFill>
              </a:rPr>
              <a:t> </a:t>
            </a:r>
            <a:r>
              <a:rPr lang="en-US" sz="2200" dirty="0">
                <a:solidFill>
                  <a:schemeClr val="tx1"/>
                </a:solidFill>
              </a:rPr>
              <a:t>A method which is declared as abstract and does not have implementation is known as an abstract method.</a:t>
            </a:r>
          </a:p>
        </p:txBody>
      </p:sp>
      <p:sp>
        <p:nvSpPr>
          <p:cNvPr id="3" name="Content Placeholder 2"/>
          <p:cNvSpPr>
            <a:spLocks noGrp="1"/>
          </p:cNvSpPr>
          <p:nvPr>
            <p:ph idx="1"/>
          </p:nvPr>
        </p:nvSpPr>
        <p:spPr>
          <a:xfrm>
            <a:off x="677334" y="1622739"/>
            <a:ext cx="8596668" cy="4418624"/>
          </a:xfrm>
        </p:spPr>
        <p:txBody>
          <a:bodyPr/>
          <a:lstStyle/>
          <a:p>
            <a:r>
              <a:rPr lang="en-US" dirty="0" smtClean="0"/>
              <a:t>Example:</a:t>
            </a:r>
          </a:p>
          <a:p>
            <a:endParaRPr lang="en-US" dirty="0"/>
          </a:p>
          <a:p>
            <a:r>
              <a:rPr lang="en-US" b="1" dirty="0"/>
              <a:t>abstract</a:t>
            </a:r>
            <a:r>
              <a:rPr lang="en-US" dirty="0"/>
              <a:t> </a:t>
            </a:r>
            <a:r>
              <a:rPr lang="en-US" b="1" dirty="0"/>
              <a:t>void</a:t>
            </a:r>
            <a:r>
              <a:rPr lang="en-US" dirty="0"/>
              <a:t> </a:t>
            </a:r>
            <a:r>
              <a:rPr lang="en-US" dirty="0" err="1"/>
              <a:t>printStatus</a:t>
            </a:r>
            <a:r>
              <a:rPr lang="en-US" dirty="0"/>
              <a:t>();//no method body and </a:t>
            </a:r>
            <a:r>
              <a:rPr lang="en-US" dirty="0" smtClean="0"/>
              <a:t>abstract</a:t>
            </a:r>
            <a:endParaRPr lang="en-US" dirty="0"/>
          </a:p>
        </p:txBody>
      </p:sp>
    </p:spTree>
    <p:extLst>
      <p:ext uri="{BB962C8B-B14F-4D97-AF65-F5344CB8AC3E}">
        <p14:creationId xmlns:p14="http://schemas.microsoft.com/office/powerpoint/2010/main" val="314563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a:bodyPr>
          <a:lstStyle/>
          <a:p>
            <a:r>
              <a:rPr lang="en-US" sz="2800" dirty="0" smtClean="0">
                <a:solidFill>
                  <a:schemeClr val="tx1"/>
                </a:solidFill>
              </a:rPr>
              <a:t>Program:</a:t>
            </a:r>
            <a:endParaRPr lang="en-US" sz="2800" dirty="0">
              <a:solidFill>
                <a:schemeClr val="tx1"/>
              </a:solidFill>
            </a:endParaRPr>
          </a:p>
        </p:txBody>
      </p:sp>
      <p:sp>
        <p:nvSpPr>
          <p:cNvPr id="3" name="Content Placeholder 2"/>
          <p:cNvSpPr>
            <a:spLocks noGrp="1"/>
          </p:cNvSpPr>
          <p:nvPr>
            <p:ph idx="1"/>
          </p:nvPr>
        </p:nvSpPr>
        <p:spPr>
          <a:xfrm>
            <a:off x="677334" y="1481071"/>
            <a:ext cx="8596668" cy="4560292"/>
          </a:xfrm>
        </p:spPr>
        <p:txBody>
          <a:bodyPr>
            <a:normAutofit fontScale="92500" lnSpcReduction="20000"/>
          </a:bodyPr>
          <a:lstStyle/>
          <a:p>
            <a:pPr marL="0" indent="0">
              <a:buNone/>
            </a:pPr>
            <a:r>
              <a:rPr lang="en-US" b="1" dirty="0"/>
              <a:t>abstract</a:t>
            </a:r>
            <a:r>
              <a:rPr lang="en-US" dirty="0"/>
              <a:t> </a:t>
            </a:r>
            <a:r>
              <a:rPr lang="en-US" b="1" dirty="0"/>
              <a:t>class</a:t>
            </a:r>
            <a:r>
              <a:rPr lang="en-US" dirty="0"/>
              <a:t> Bike{  </a:t>
            </a:r>
          </a:p>
          <a:p>
            <a:pPr marL="0" indent="0">
              <a:buNone/>
            </a:pPr>
            <a:r>
              <a:rPr lang="en-US" dirty="0"/>
              <a:t>  </a:t>
            </a:r>
            <a:r>
              <a:rPr lang="en-US" b="1" dirty="0"/>
              <a:t>abstract</a:t>
            </a:r>
            <a:r>
              <a:rPr lang="en-US" dirty="0"/>
              <a:t> </a:t>
            </a:r>
            <a:r>
              <a:rPr lang="en-US" b="1" dirty="0"/>
              <a:t>void</a:t>
            </a:r>
            <a:r>
              <a:rPr lang="en-US" dirty="0"/>
              <a:t> run();  </a:t>
            </a:r>
          </a:p>
          <a:p>
            <a:pPr marL="0" indent="0">
              <a:buNone/>
            </a:pPr>
            <a:r>
              <a:rPr lang="en-US" dirty="0"/>
              <a:t>}  </a:t>
            </a:r>
          </a:p>
          <a:p>
            <a:pPr marL="0" indent="0">
              <a:buNone/>
            </a:pPr>
            <a:r>
              <a:rPr lang="en-US" b="1" dirty="0"/>
              <a:t>class</a:t>
            </a:r>
            <a:r>
              <a:rPr lang="en-US" dirty="0"/>
              <a:t> Honda4 </a:t>
            </a:r>
            <a:r>
              <a:rPr lang="en-US" b="1" dirty="0"/>
              <a:t>extends</a:t>
            </a:r>
            <a:r>
              <a:rPr lang="en-US" dirty="0"/>
              <a:t> Bike{  </a:t>
            </a:r>
          </a:p>
          <a:p>
            <a:pPr marL="0" indent="0">
              <a:buNone/>
            </a:pPr>
            <a:r>
              <a:rPr lang="en-US" b="1" dirty="0"/>
              <a:t>void</a:t>
            </a:r>
            <a:r>
              <a:rPr lang="en-US" dirty="0"/>
              <a:t> run</a:t>
            </a:r>
            <a:r>
              <a:rPr lang="en-US" dirty="0" smtClean="0"/>
              <a:t>()</a:t>
            </a:r>
          </a:p>
          <a:p>
            <a:pPr marL="0" indent="0">
              <a:buNone/>
            </a:pPr>
            <a:r>
              <a:rPr lang="en-US" dirty="0" smtClean="0"/>
              <a:t>{</a:t>
            </a:r>
          </a:p>
          <a:p>
            <a:pPr marL="0" indent="0">
              <a:buNone/>
            </a:pPr>
            <a:r>
              <a:rPr lang="en-US" dirty="0" err="1" smtClean="0"/>
              <a:t>System.out.println</a:t>
            </a:r>
            <a:r>
              <a:rPr lang="en-US" dirty="0"/>
              <a:t>("running safely</a:t>
            </a:r>
            <a:r>
              <a:rPr lang="en-US" dirty="0" smtClean="0"/>
              <a:t>");</a:t>
            </a:r>
          </a:p>
          <a:p>
            <a:pPr marL="0" indent="0">
              <a:buNone/>
            </a:pPr>
            <a:r>
              <a:rPr lang="en-US" dirty="0" smtClean="0"/>
              <a:t>}</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 </a:t>
            </a:r>
            <a:r>
              <a:rPr lang="en-US" dirty="0" err="1"/>
              <a:t>obj</a:t>
            </a:r>
            <a:r>
              <a:rPr lang="en-US" dirty="0"/>
              <a:t> = </a:t>
            </a:r>
            <a:r>
              <a:rPr lang="en-US" b="1" dirty="0"/>
              <a:t>new</a:t>
            </a:r>
            <a:r>
              <a:rPr lang="en-US" dirty="0"/>
              <a:t> Honda4();  </a:t>
            </a:r>
          </a:p>
          <a:p>
            <a:pPr marL="0" indent="0">
              <a:buNone/>
            </a:pPr>
            <a:r>
              <a:rPr lang="en-US" dirty="0"/>
              <a:t> </a:t>
            </a:r>
            <a:r>
              <a:rPr lang="en-US" dirty="0" err="1"/>
              <a:t>obj.run</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50102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7532"/>
          </a:xfrm>
        </p:spPr>
        <p:txBody>
          <a:bodyPr>
            <a:normAutofit/>
          </a:bodyPr>
          <a:lstStyle/>
          <a:p>
            <a:r>
              <a:rPr lang="en-US" sz="2800" dirty="0" smtClean="0">
                <a:solidFill>
                  <a:schemeClr val="tx1"/>
                </a:solidFill>
              </a:rPr>
              <a:t>Interface: </a:t>
            </a:r>
            <a:r>
              <a:rPr lang="en-US" sz="2000" dirty="0">
                <a:solidFill>
                  <a:schemeClr val="tx1"/>
                </a:solidFill>
              </a:rPr>
              <a:t>An </a:t>
            </a:r>
            <a:r>
              <a:rPr lang="en-US" sz="2000" b="1" dirty="0">
                <a:solidFill>
                  <a:schemeClr val="tx1"/>
                </a:solidFill>
              </a:rPr>
              <a:t>interface in java</a:t>
            </a:r>
            <a:r>
              <a:rPr lang="en-US" sz="2000" dirty="0">
                <a:solidFill>
                  <a:schemeClr val="tx1"/>
                </a:solidFill>
              </a:rPr>
              <a:t> is a blueprint of a class. It has static constants and abstract methods.</a:t>
            </a:r>
            <a:r>
              <a:rPr lang="en-US" sz="2000" dirty="0" smtClean="0">
                <a:solidFill>
                  <a:schemeClr val="tx1"/>
                </a:solidFill>
              </a:rPr>
              <a:t> </a:t>
            </a:r>
            <a:endParaRPr lang="en-US" sz="2000" dirty="0">
              <a:solidFill>
                <a:schemeClr val="tx1"/>
              </a:solidFill>
            </a:endParaRPr>
          </a:p>
        </p:txBody>
      </p:sp>
      <p:sp>
        <p:nvSpPr>
          <p:cNvPr id="3" name="Content Placeholder 2"/>
          <p:cNvSpPr>
            <a:spLocks noGrp="1"/>
          </p:cNvSpPr>
          <p:nvPr>
            <p:ph idx="1"/>
          </p:nvPr>
        </p:nvSpPr>
        <p:spPr>
          <a:xfrm>
            <a:off x="677334" y="1687133"/>
            <a:ext cx="8596668" cy="4354230"/>
          </a:xfrm>
        </p:spPr>
        <p:txBody>
          <a:bodyPr>
            <a:normAutofit fontScale="92500" lnSpcReduction="20000"/>
          </a:bodyPr>
          <a:lstStyle/>
          <a:p>
            <a:r>
              <a:rPr lang="en-US" dirty="0"/>
              <a:t>In other words, you can say that interfaces can have abstract methods and variables. It cannot have a method body</a:t>
            </a:r>
            <a:r>
              <a:rPr lang="en-US" dirty="0" smtClean="0"/>
              <a:t>.</a:t>
            </a:r>
          </a:p>
          <a:p>
            <a:r>
              <a:rPr lang="en-US" dirty="0"/>
              <a:t>It cannot be instantiated just like the abstract class</a:t>
            </a:r>
            <a:r>
              <a:rPr lang="en-US" dirty="0" smtClean="0"/>
              <a:t>.</a:t>
            </a:r>
          </a:p>
          <a:p>
            <a:r>
              <a:rPr lang="en-US" dirty="0" smtClean="0"/>
              <a:t>Implements keyword is used</a:t>
            </a:r>
          </a:p>
          <a:p>
            <a:endParaRPr lang="en-US" dirty="0"/>
          </a:p>
          <a:p>
            <a:r>
              <a:rPr lang="en-US" dirty="0" smtClean="0"/>
              <a:t>Syntax:</a:t>
            </a:r>
          </a:p>
          <a:p>
            <a:pPr marL="0" indent="0">
              <a:buNone/>
            </a:pPr>
            <a:endParaRPr lang="en-US" dirty="0" smtClean="0"/>
          </a:p>
          <a:p>
            <a:pPr marL="0" indent="0">
              <a:buNone/>
            </a:pPr>
            <a:r>
              <a:rPr lang="en-US" b="1" dirty="0"/>
              <a:t>interface</a:t>
            </a:r>
            <a:r>
              <a:rPr lang="en-US" dirty="0"/>
              <a:t> &lt;</a:t>
            </a:r>
            <a:r>
              <a:rPr lang="en-US" dirty="0" err="1"/>
              <a:t>interface_name</a:t>
            </a:r>
            <a:r>
              <a:rPr lang="en-US" dirty="0"/>
              <a:t>&gt;{  </a:t>
            </a:r>
          </a:p>
          <a:p>
            <a:pPr marL="0" indent="0">
              <a:buNone/>
            </a:pPr>
            <a:r>
              <a:rPr lang="en-US" dirty="0"/>
              <a:t>      </a:t>
            </a:r>
          </a:p>
          <a:p>
            <a:pPr marL="0" indent="0">
              <a:buNone/>
            </a:pPr>
            <a:r>
              <a:rPr lang="en-US" dirty="0"/>
              <a:t>    // declare constant fields  </a:t>
            </a:r>
          </a:p>
          <a:p>
            <a:pPr marL="0" indent="0">
              <a:buNone/>
            </a:pPr>
            <a:r>
              <a:rPr lang="en-US" dirty="0"/>
              <a:t>    // declare methods that abstract   </a:t>
            </a:r>
          </a:p>
          <a:p>
            <a:pPr marL="0" indent="0">
              <a:buNone/>
            </a:pPr>
            <a:r>
              <a:rPr lang="en-US" dirty="0"/>
              <a:t>    // by default.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628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4806"/>
          </a:xfrm>
        </p:spPr>
        <p:txBody>
          <a:bodyPr>
            <a:noAutofit/>
          </a:bodyPr>
          <a:lstStyle/>
          <a:p>
            <a:r>
              <a:rPr lang="en-US" sz="2800" dirty="0" smtClean="0">
                <a:solidFill>
                  <a:schemeClr val="tx1"/>
                </a:solidFill>
              </a:rPr>
              <a:t>Conditional statement: </a:t>
            </a:r>
            <a:r>
              <a:rPr lang="en-US" sz="1800" dirty="0" smtClean="0">
                <a:solidFill>
                  <a:schemeClr val="tx1"/>
                </a:solidFill>
              </a:rPr>
              <a:t>It gives you the power to take decision when to execute and what to be done if condition is true.</a:t>
            </a:r>
            <a:endParaRPr lang="en-US" sz="2800" dirty="0">
              <a:solidFill>
                <a:schemeClr val="tx1"/>
              </a:solidFill>
            </a:endParaRPr>
          </a:p>
        </p:txBody>
      </p:sp>
      <p:sp>
        <p:nvSpPr>
          <p:cNvPr id="3" name="Content Placeholder 2"/>
          <p:cNvSpPr>
            <a:spLocks noGrp="1"/>
          </p:cNvSpPr>
          <p:nvPr>
            <p:ph idx="1"/>
          </p:nvPr>
        </p:nvSpPr>
        <p:spPr>
          <a:xfrm>
            <a:off x="677334" y="1764407"/>
            <a:ext cx="8596668" cy="4276956"/>
          </a:xfrm>
        </p:spPr>
        <p:txBody>
          <a:bodyPr/>
          <a:lstStyle/>
          <a:p>
            <a:r>
              <a:rPr lang="en-US" dirty="0" smtClean="0"/>
              <a:t>Example:</a:t>
            </a:r>
          </a:p>
          <a:p>
            <a:endParaRPr lang="en-US" dirty="0"/>
          </a:p>
          <a:p>
            <a:r>
              <a:rPr lang="en-US" dirty="0" smtClean="0"/>
              <a:t>Fetch the database record </a:t>
            </a:r>
            <a:r>
              <a:rPr lang="en-US" dirty="0"/>
              <a:t>i</a:t>
            </a:r>
            <a:r>
              <a:rPr lang="en-US" dirty="0" smtClean="0"/>
              <a:t>f database connection successful.</a:t>
            </a:r>
          </a:p>
          <a:p>
            <a:r>
              <a:rPr lang="en-US" dirty="0" smtClean="0"/>
              <a:t>Run test case if browser does not equal to null</a:t>
            </a:r>
            <a:endParaRPr lang="en-US" dirty="0"/>
          </a:p>
        </p:txBody>
      </p:sp>
    </p:spTree>
    <p:extLst>
      <p:ext uri="{BB962C8B-B14F-4D97-AF65-F5344CB8AC3E}">
        <p14:creationId xmlns:p14="http://schemas.microsoft.com/office/powerpoint/2010/main" val="194133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The relationship between classes and interfaces</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Verdana" panose="020B0604030504040204" pitchFamily="34" charset="0"/>
              </a:rPr>
              <a:t>As shown in the figure given below, a class extends another class, an interface extends another interface, but a </a:t>
            </a:r>
            <a:r>
              <a:rPr kumimoji="0" lang="en-US" altLang="en-US" sz="900" b="1" i="0" u="none" strike="noStrike" cap="none" normalizeH="0" baseline="0" dirty="0" smtClean="0">
                <a:ln>
                  <a:noFill/>
                </a:ln>
                <a:solidFill>
                  <a:srgbClr val="000000"/>
                </a:solidFill>
                <a:effectLst/>
                <a:latin typeface="Verdana" panose="020B0604030504040204" pitchFamily="34" charset="0"/>
              </a:rPr>
              <a:t>class implements an interface</a:t>
            </a:r>
            <a:r>
              <a:rPr kumimoji="0" lang="en-US" altLang="en-US" sz="900" b="0" i="0" u="none" strike="noStrike" cap="none" normalizeH="0" baseline="0" dirty="0" smtClean="0">
                <a:ln>
                  <a:noFill/>
                </a:ln>
                <a:solidFill>
                  <a:srgbClr val="000000"/>
                </a:solidFill>
                <a:effectLst/>
                <a:latin typeface="Verdana" panose="020B0604030504040204" pitchFamily="34"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7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The relationship between class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829" y="2525490"/>
            <a:ext cx="7278472" cy="351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4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33589"/>
          </a:xfrm>
        </p:spPr>
        <p:txBody>
          <a:bodyPr>
            <a:normAutofit fontScale="90000"/>
          </a:bodyPr>
          <a:lstStyle/>
          <a:p>
            <a:r>
              <a:rPr lang="en-US" sz="2800" dirty="0" smtClean="0"/>
              <a:t>Program:</a:t>
            </a:r>
            <a:endParaRPr lang="en-US" sz="2800" dirty="0"/>
          </a:p>
        </p:txBody>
      </p:sp>
      <p:sp>
        <p:nvSpPr>
          <p:cNvPr id="3" name="Content Placeholder 2"/>
          <p:cNvSpPr>
            <a:spLocks noGrp="1"/>
          </p:cNvSpPr>
          <p:nvPr>
            <p:ph idx="1"/>
          </p:nvPr>
        </p:nvSpPr>
        <p:spPr>
          <a:xfrm>
            <a:off x="677334" y="1390919"/>
            <a:ext cx="8596668" cy="4650444"/>
          </a:xfrm>
        </p:spPr>
        <p:txBody>
          <a:bodyPr>
            <a:normAutofit fontScale="92500" lnSpcReduction="10000"/>
          </a:bodyPr>
          <a:lstStyle/>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class</a:t>
            </a:r>
            <a:r>
              <a:rPr lang="en-US" dirty="0"/>
              <a:t> A6 </a:t>
            </a:r>
            <a:r>
              <a:rPr lang="en-US" b="1" dirty="0"/>
              <a:t>implements</a:t>
            </a:r>
            <a:r>
              <a:rPr lang="en-US" dirty="0"/>
              <a:t> printable{  </a:t>
            </a:r>
          </a:p>
          <a:p>
            <a:pPr marL="0" indent="0">
              <a:buNone/>
            </a:pPr>
            <a:r>
              <a:rPr lang="en-US" b="1" dirty="0"/>
              <a:t>public</a:t>
            </a:r>
            <a:r>
              <a:rPr lang="en-US" dirty="0"/>
              <a:t> </a:t>
            </a:r>
            <a:r>
              <a:rPr lang="en-US" b="1" dirty="0"/>
              <a:t>void</a:t>
            </a:r>
            <a:r>
              <a:rPr lang="en-US" dirty="0"/>
              <a:t> print</a:t>
            </a:r>
            <a:r>
              <a:rPr lang="en-US" dirty="0" smtClean="0"/>
              <a:t>()</a:t>
            </a:r>
          </a:p>
          <a:p>
            <a:pPr marL="0" indent="0">
              <a:buNone/>
            </a:pPr>
            <a:r>
              <a:rPr lang="en-US" dirty="0" smtClean="0"/>
              <a:t>{</a:t>
            </a:r>
          </a:p>
          <a:p>
            <a:pPr marL="0" indent="0">
              <a:buNone/>
            </a:pPr>
            <a:r>
              <a:rPr lang="en-US" dirty="0" err="1" smtClean="0"/>
              <a:t>System.out.println</a:t>
            </a:r>
            <a:r>
              <a:rPr lang="en-US" dirty="0"/>
              <a:t>("Hello</a:t>
            </a:r>
            <a:r>
              <a:rPr lang="en-US" dirty="0" smtClean="0"/>
              <a:t>"):</a:t>
            </a:r>
          </a:p>
          <a:p>
            <a:pPr marL="0" indent="0">
              <a:buNone/>
            </a:pPr>
            <a:r>
              <a:rPr lang="en-US" dirty="0" smtClean="0"/>
              <a:t>}</a:t>
            </a:r>
            <a:r>
              <a:rPr lang="en-US" dirty="0"/>
              <a:t>  </a:t>
            </a:r>
          </a:p>
          <a:p>
            <a:pPr marL="0" indent="0">
              <a:buNone/>
            </a:pPr>
            <a:r>
              <a:rPr lang="en-US" dirty="0"/>
              <a:t> </a:t>
            </a: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A6 </a:t>
            </a:r>
            <a:r>
              <a:rPr lang="en-US" dirty="0" err="1"/>
              <a:t>obj</a:t>
            </a:r>
            <a:r>
              <a:rPr lang="en-US" dirty="0"/>
              <a:t> = </a:t>
            </a:r>
            <a:r>
              <a:rPr lang="en-US" b="1" dirty="0"/>
              <a:t>new</a:t>
            </a:r>
            <a:r>
              <a:rPr lang="en-US" dirty="0"/>
              <a:t> A6();  </a:t>
            </a:r>
          </a:p>
          <a:p>
            <a:pPr marL="0" indent="0">
              <a:buNone/>
            </a:pPr>
            <a:r>
              <a:rPr lang="en-US" dirty="0" err="1"/>
              <a:t>obj.print</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83963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dirty="0" smtClean="0">
                <a:solidFill>
                  <a:schemeClr val="tx1"/>
                </a:solidFill>
              </a:rPr>
              <a:t>String Class:</a:t>
            </a:r>
            <a:endParaRPr lang="en-US" dirty="0">
              <a:solidFill>
                <a:schemeClr val="tx1"/>
              </a:solidFill>
            </a:endParaRPr>
          </a:p>
        </p:txBody>
      </p:sp>
      <p:sp>
        <p:nvSpPr>
          <p:cNvPr id="3" name="Content Placeholder 2"/>
          <p:cNvSpPr>
            <a:spLocks noGrp="1"/>
          </p:cNvSpPr>
          <p:nvPr>
            <p:ph idx="1"/>
          </p:nvPr>
        </p:nvSpPr>
        <p:spPr>
          <a:xfrm>
            <a:off x="677334" y="1455313"/>
            <a:ext cx="8596668" cy="4586049"/>
          </a:xfrm>
        </p:spPr>
        <p:txBody>
          <a:bodyPr/>
          <a:lstStyle/>
          <a:p>
            <a:r>
              <a:rPr lang="en-US" dirty="0" smtClean="0"/>
              <a:t>String is a class belongs to </a:t>
            </a:r>
            <a:r>
              <a:rPr lang="en-US" dirty="0" err="1" smtClean="0"/>
              <a:t>java.lang.string</a:t>
            </a:r>
            <a:endParaRPr lang="en-US" dirty="0" smtClean="0"/>
          </a:p>
          <a:p>
            <a:r>
              <a:rPr lang="en-US" dirty="0" smtClean="0"/>
              <a:t>String class has many inbuilt methods which will help you to perform operation on strings.</a:t>
            </a:r>
          </a:p>
          <a:p>
            <a:r>
              <a:rPr lang="en-US" dirty="0" smtClean="0"/>
              <a:t>Comparing, converting, split, concatenate and so on.</a:t>
            </a:r>
            <a:endParaRPr lang="en-US" dirty="0"/>
          </a:p>
        </p:txBody>
      </p:sp>
    </p:spTree>
    <p:extLst>
      <p:ext uri="{BB962C8B-B14F-4D97-AF65-F5344CB8AC3E}">
        <p14:creationId xmlns:p14="http://schemas.microsoft.com/office/powerpoint/2010/main" val="100559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normAutofit/>
          </a:bodyPr>
          <a:lstStyle/>
          <a:p>
            <a:r>
              <a:rPr lang="en-US" sz="2800" dirty="0" smtClean="0">
                <a:solidFill>
                  <a:schemeClr val="tx1"/>
                </a:solidFill>
              </a:rPr>
              <a:t>Conditional Statement:</a:t>
            </a:r>
            <a:endParaRPr lang="en-US" sz="2800" dirty="0">
              <a:solidFill>
                <a:schemeClr val="tx1"/>
              </a:solidFill>
            </a:endParaRPr>
          </a:p>
        </p:txBody>
      </p:sp>
      <p:sp>
        <p:nvSpPr>
          <p:cNvPr id="3" name="Content Placeholder 2"/>
          <p:cNvSpPr>
            <a:spLocks noGrp="1"/>
          </p:cNvSpPr>
          <p:nvPr>
            <p:ph idx="1"/>
          </p:nvPr>
        </p:nvSpPr>
        <p:spPr>
          <a:xfrm>
            <a:off x="677334" y="1532587"/>
            <a:ext cx="8596668" cy="4508776"/>
          </a:xfrm>
        </p:spPr>
        <p:txBody>
          <a:bodyPr/>
          <a:lstStyle/>
          <a:p>
            <a:r>
              <a:rPr lang="en-US" dirty="0" smtClean="0"/>
              <a:t>If</a:t>
            </a:r>
          </a:p>
          <a:p>
            <a:r>
              <a:rPr lang="en-US" dirty="0" smtClean="0"/>
              <a:t>If Else</a:t>
            </a:r>
          </a:p>
          <a:p>
            <a:r>
              <a:rPr lang="en-US" dirty="0" smtClean="0"/>
              <a:t>Nested if-else</a:t>
            </a:r>
            <a:endParaRPr lang="en-US" dirty="0"/>
          </a:p>
        </p:txBody>
      </p:sp>
    </p:spTree>
    <p:extLst>
      <p:ext uri="{BB962C8B-B14F-4D97-AF65-F5344CB8AC3E}">
        <p14:creationId xmlns:p14="http://schemas.microsoft.com/office/powerpoint/2010/main" val="289225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0412"/>
          </a:xfrm>
        </p:spPr>
        <p:txBody>
          <a:bodyPr/>
          <a:lstStyle/>
          <a:p>
            <a:r>
              <a:rPr lang="en-US" dirty="0" smtClean="0"/>
              <a:t>If: </a:t>
            </a:r>
            <a:r>
              <a:rPr lang="en-US" sz="2000" dirty="0" smtClean="0"/>
              <a:t>It check the condition if condition is true then execute the code.</a:t>
            </a:r>
            <a:endParaRPr lang="en-US" sz="2000" dirty="0"/>
          </a:p>
        </p:txBody>
      </p:sp>
      <p:sp>
        <p:nvSpPr>
          <p:cNvPr id="3" name="Content Placeholder 2"/>
          <p:cNvSpPr>
            <a:spLocks noGrp="1"/>
          </p:cNvSpPr>
          <p:nvPr>
            <p:ph idx="1"/>
          </p:nvPr>
        </p:nvSpPr>
        <p:spPr>
          <a:xfrm>
            <a:off x="677334" y="1700013"/>
            <a:ext cx="8596668" cy="4341350"/>
          </a:xfrm>
        </p:spPr>
        <p:txBody>
          <a:bodyPr/>
          <a:lstStyle/>
          <a:p>
            <a:r>
              <a:rPr lang="en-US" dirty="0" smtClean="0"/>
              <a:t>Syntax:</a:t>
            </a:r>
          </a:p>
          <a:p>
            <a:pPr marL="0" indent="0">
              <a:buNone/>
            </a:pPr>
            <a:endParaRPr lang="en-US" dirty="0" smtClean="0"/>
          </a:p>
          <a:p>
            <a:r>
              <a:rPr lang="en-US" dirty="0" smtClean="0"/>
              <a:t>If(Condition)</a:t>
            </a:r>
          </a:p>
          <a:p>
            <a:pPr marL="0" indent="0">
              <a:buNone/>
            </a:pPr>
            <a:r>
              <a:rPr lang="en-US" dirty="0" smtClean="0"/>
              <a:t>{</a:t>
            </a:r>
          </a:p>
          <a:p>
            <a:endParaRPr lang="en-US" dirty="0"/>
          </a:p>
          <a:p>
            <a:endParaRPr lang="en-US" dirty="0" smtClean="0"/>
          </a:p>
          <a:p>
            <a:pPr marL="0" indent="0">
              <a:buNone/>
            </a:pPr>
            <a:r>
              <a:rPr lang="en-US" dirty="0"/>
              <a:t>}</a:t>
            </a:r>
          </a:p>
        </p:txBody>
      </p:sp>
    </p:spTree>
    <p:extLst>
      <p:ext uri="{BB962C8B-B14F-4D97-AF65-F5344CB8AC3E}">
        <p14:creationId xmlns:p14="http://schemas.microsoft.com/office/powerpoint/2010/main" val="136826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4654"/>
          </a:xfrm>
        </p:spPr>
        <p:txBody>
          <a:bodyPr/>
          <a:lstStyle/>
          <a:p>
            <a:r>
              <a:rPr lang="en-US" dirty="0" smtClean="0">
                <a:solidFill>
                  <a:schemeClr val="tx1"/>
                </a:solidFill>
              </a:rPr>
              <a:t>If-Else:</a:t>
            </a:r>
            <a:r>
              <a:rPr lang="en-US" sz="2000" dirty="0" smtClean="0">
                <a:solidFill>
                  <a:schemeClr val="tx1"/>
                </a:solidFill>
              </a:rPr>
              <a:t> If condition is true then execute if block if not true then execute else block.</a:t>
            </a:r>
            <a:endParaRPr lang="en-US" dirty="0">
              <a:solidFill>
                <a:schemeClr val="tx1"/>
              </a:solidFill>
            </a:endParaRPr>
          </a:p>
        </p:txBody>
      </p:sp>
      <p:sp>
        <p:nvSpPr>
          <p:cNvPr id="3" name="Content Placeholder 2"/>
          <p:cNvSpPr>
            <a:spLocks noGrp="1"/>
          </p:cNvSpPr>
          <p:nvPr>
            <p:ph idx="1"/>
          </p:nvPr>
        </p:nvSpPr>
        <p:spPr>
          <a:xfrm>
            <a:off x="677334" y="1803043"/>
            <a:ext cx="8596668" cy="4238320"/>
          </a:xfrm>
        </p:spPr>
        <p:txBody>
          <a:bodyPr/>
          <a:lstStyle/>
          <a:p>
            <a:r>
              <a:rPr lang="en-US" dirty="0" smtClean="0"/>
              <a:t>Syntax:</a:t>
            </a:r>
          </a:p>
          <a:p>
            <a:endParaRPr lang="en-US" dirty="0"/>
          </a:p>
          <a:p>
            <a:pPr marL="0" indent="0">
              <a:buNone/>
            </a:pPr>
            <a:r>
              <a:rPr lang="en-US" dirty="0" smtClean="0"/>
              <a:t>If(condition)</a:t>
            </a:r>
          </a:p>
          <a:p>
            <a:pPr marL="0" indent="0">
              <a:buNone/>
            </a:pPr>
            <a:r>
              <a:rPr lang="en-US" dirty="0" smtClean="0"/>
              <a:t>{</a:t>
            </a:r>
          </a:p>
          <a:p>
            <a:pPr marL="0" indent="0">
              <a:buNone/>
            </a:pPr>
            <a:endParaRPr lang="en-US" dirty="0"/>
          </a:p>
          <a:p>
            <a:pPr marL="0" indent="0">
              <a:buNone/>
            </a:pPr>
            <a:r>
              <a:rPr lang="en-US" dirty="0" smtClean="0"/>
              <a:t>}</a:t>
            </a:r>
          </a:p>
          <a:p>
            <a:pPr marL="0" indent="0">
              <a:buNone/>
            </a:pPr>
            <a:r>
              <a:rPr lang="en-US" dirty="0" smtClean="0"/>
              <a:t>Else{</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22879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a:bodyPr>
          <a:lstStyle/>
          <a:p>
            <a:r>
              <a:rPr lang="en-US" sz="2800" dirty="0" smtClean="0">
                <a:solidFill>
                  <a:schemeClr val="tx1"/>
                </a:solidFill>
              </a:rPr>
              <a:t>Nested if-else: </a:t>
            </a:r>
            <a:r>
              <a:rPr lang="en-US" sz="2200" dirty="0" smtClean="0">
                <a:solidFill>
                  <a:schemeClr val="tx1"/>
                </a:solidFill>
              </a:rPr>
              <a:t>we can give multiple if-else conditions </a:t>
            </a:r>
            <a:r>
              <a:rPr lang="en-US" sz="2200" dirty="0" err="1" smtClean="0">
                <a:solidFill>
                  <a:schemeClr val="tx1"/>
                </a:solidFill>
              </a:rPr>
              <a:t>aswell</a:t>
            </a:r>
            <a:r>
              <a:rPr lang="en-US" sz="2200" dirty="0" smtClean="0">
                <a:solidFill>
                  <a:schemeClr val="tx1"/>
                </a:solidFill>
              </a:rPr>
              <a:t>.</a:t>
            </a:r>
            <a:endParaRPr lang="en-US" sz="2200" dirty="0">
              <a:solidFill>
                <a:schemeClr val="tx1"/>
              </a:solidFill>
            </a:endParaRPr>
          </a:p>
        </p:txBody>
      </p:sp>
      <p:sp>
        <p:nvSpPr>
          <p:cNvPr id="3" name="Content Placeholder 2"/>
          <p:cNvSpPr>
            <a:spLocks noGrp="1"/>
          </p:cNvSpPr>
          <p:nvPr>
            <p:ph idx="1"/>
          </p:nvPr>
        </p:nvSpPr>
        <p:spPr>
          <a:xfrm>
            <a:off x="677334" y="1970467"/>
            <a:ext cx="8596668" cy="4753475"/>
          </a:xfrm>
        </p:spPr>
        <p:txBody>
          <a:bodyPr>
            <a:normAutofit fontScale="92500" lnSpcReduction="20000"/>
          </a:bodyPr>
          <a:lstStyle/>
          <a:p>
            <a:r>
              <a:rPr lang="en-US" dirty="0" smtClean="0"/>
              <a:t>Syntax:</a:t>
            </a:r>
          </a:p>
          <a:p>
            <a:endParaRPr lang="en-US" dirty="0"/>
          </a:p>
          <a:p>
            <a:pPr marL="0" indent="0">
              <a:buNone/>
            </a:pPr>
            <a:r>
              <a:rPr lang="en-US" dirty="0" smtClean="0"/>
              <a:t>If(condition)</a:t>
            </a:r>
          </a:p>
          <a:p>
            <a:pPr marL="0" indent="0">
              <a:buNone/>
            </a:pPr>
            <a:r>
              <a:rPr lang="en-US" dirty="0" smtClean="0"/>
              <a:t>{</a:t>
            </a:r>
          </a:p>
          <a:p>
            <a:pPr marL="0" indent="0">
              <a:buNone/>
            </a:pPr>
            <a:r>
              <a:rPr lang="en-US" dirty="0" smtClean="0"/>
              <a:t>}</a:t>
            </a:r>
          </a:p>
          <a:p>
            <a:pPr marL="0" indent="0">
              <a:buNone/>
            </a:pPr>
            <a:r>
              <a:rPr lang="en-US" dirty="0" smtClean="0"/>
              <a:t>Else if(condition)</a:t>
            </a:r>
          </a:p>
          <a:p>
            <a:pPr marL="0" indent="0">
              <a:buNone/>
            </a:pPr>
            <a:r>
              <a:rPr lang="en-US" dirty="0" smtClean="0"/>
              <a:t>{</a:t>
            </a:r>
          </a:p>
          <a:p>
            <a:pPr marL="0" indent="0">
              <a:buNone/>
            </a:pPr>
            <a:r>
              <a:rPr lang="en-US" dirty="0" smtClean="0"/>
              <a:t>}</a:t>
            </a:r>
          </a:p>
          <a:p>
            <a:pPr marL="0" indent="0">
              <a:buNone/>
            </a:pPr>
            <a:r>
              <a:rPr lang="en-US" dirty="0"/>
              <a:t>Else if(condition)</a:t>
            </a:r>
          </a:p>
          <a:p>
            <a:pPr marL="0" indent="0">
              <a:buNone/>
            </a:pPr>
            <a:r>
              <a:rPr lang="en-US" dirty="0"/>
              <a:t>{</a:t>
            </a:r>
          </a:p>
          <a:p>
            <a:pPr marL="0" indent="0">
              <a:buNone/>
            </a:pPr>
            <a:r>
              <a:rPr lang="en-US" dirty="0"/>
              <a:t>}</a:t>
            </a:r>
          </a:p>
          <a:p>
            <a:pPr marL="0" indent="0">
              <a:buNone/>
            </a:pPr>
            <a:r>
              <a:rPr lang="en-US" dirty="0" smtClean="0"/>
              <a:t>Else</a:t>
            </a:r>
          </a:p>
          <a:p>
            <a:pPr marL="0" indent="0">
              <a:buNone/>
            </a:pPr>
            <a:r>
              <a:rPr lang="en-US" dirty="0" smtClean="0"/>
              <a:t>{</a:t>
            </a:r>
          </a:p>
          <a:p>
            <a:pPr marL="0" indent="0">
              <a:buNone/>
            </a:pPr>
            <a:r>
              <a:rPr lang="en-US" dirty="0"/>
              <a:t>}</a:t>
            </a:r>
          </a:p>
        </p:txBody>
      </p:sp>
    </p:spTree>
    <p:extLst>
      <p:ext uri="{BB962C8B-B14F-4D97-AF65-F5344CB8AC3E}">
        <p14:creationId xmlns:p14="http://schemas.microsoft.com/office/powerpoint/2010/main" val="40550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fontScale="90000"/>
          </a:bodyPr>
          <a:lstStyle/>
          <a:p>
            <a:r>
              <a:rPr lang="en-US" sz="2800" dirty="0" smtClean="0">
                <a:solidFill>
                  <a:schemeClr val="tx1"/>
                </a:solidFill>
              </a:rPr>
              <a:t>Inheritance: </a:t>
            </a:r>
            <a:r>
              <a:rPr lang="en-US" sz="2000" dirty="0" smtClean="0">
                <a:solidFill>
                  <a:schemeClr val="tx1"/>
                </a:solidFill>
              </a:rPr>
              <a:t>Inheritance is the basic concept of OOP which will allow you to use parent class features.</a:t>
            </a:r>
            <a:endParaRPr lang="en-US" sz="2000" dirty="0">
              <a:solidFill>
                <a:schemeClr val="tx1"/>
              </a:solidFill>
            </a:endParaRPr>
          </a:p>
        </p:txBody>
      </p:sp>
      <p:sp>
        <p:nvSpPr>
          <p:cNvPr id="3" name="Content Placeholder 2"/>
          <p:cNvSpPr>
            <a:spLocks noGrp="1"/>
          </p:cNvSpPr>
          <p:nvPr>
            <p:ph idx="1"/>
          </p:nvPr>
        </p:nvSpPr>
        <p:spPr>
          <a:xfrm>
            <a:off x="677334" y="1519707"/>
            <a:ext cx="8596668" cy="4521656"/>
          </a:xfrm>
        </p:spPr>
        <p:txBody>
          <a:bodyPr/>
          <a:lstStyle/>
          <a:p>
            <a:r>
              <a:rPr lang="en-US" dirty="0" smtClean="0"/>
              <a:t>Using inheritance you can use parent class variables and method using class object.</a:t>
            </a:r>
          </a:p>
          <a:p>
            <a:r>
              <a:rPr lang="en-US" dirty="0" smtClean="0"/>
              <a:t>Extends keyword is used.</a:t>
            </a:r>
          </a:p>
          <a:p>
            <a:endParaRPr lang="en-US" dirty="0"/>
          </a:p>
          <a:p>
            <a:r>
              <a:rPr lang="en-US" dirty="0" smtClean="0"/>
              <a:t>Use:</a:t>
            </a:r>
          </a:p>
          <a:p>
            <a:r>
              <a:rPr lang="en-US" dirty="0" smtClean="0"/>
              <a:t>Code Reusability</a:t>
            </a:r>
          </a:p>
          <a:p>
            <a:r>
              <a:rPr lang="en-US" dirty="0" smtClean="0"/>
              <a:t>No code duplication</a:t>
            </a:r>
          </a:p>
          <a:p>
            <a:endParaRPr lang="en-US" dirty="0"/>
          </a:p>
          <a:p>
            <a:endParaRPr lang="en-US" dirty="0" smtClean="0"/>
          </a:p>
          <a:p>
            <a:pPr marL="0" indent="0">
              <a:buNone/>
            </a:pP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25113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4"/>
          </a:xfrm>
        </p:spPr>
        <p:txBody>
          <a:bodyPr>
            <a:normAutofit/>
          </a:bodyPr>
          <a:lstStyle/>
          <a:p>
            <a:r>
              <a:rPr lang="en-US" sz="2800" dirty="0" smtClean="0">
                <a:solidFill>
                  <a:schemeClr val="tx1"/>
                </a:solidFill>
              </a:rPr>
              <a:t>Scenarios:</a:t>
            </a:r>
            <a:endParaRPr lang="en-US" sz="2800" dirty="0">
              <a:solidFill>
                <a:schemeClr val="tx1"/>
              </a:solidFill>
            </a:endParaRPr>
          </a:p>
        </p:txBody>
      </p:sp>
      <p:sp>
        <p:nvSpPr>
          <p:cNvPr id="3" name="Content Placeholder 2"/>
          <p:cNvSpPr>
            <a:spLocks noGrp="1"/>
          </p:cNvSpPr>
          <p:nvPr>
            <p:ph idx="1"/>
          </p:nvPr>
        </p:nvSpPr>
        <p:spPr>
          <a:xfrm>
            <a:off x="677334" y="1596981"/>
            <a:ext cx="8596668" cy="4444382"/>
          </a:xfrm>
        </p:spPr>
        <p:txBody>
          <a:bodyPr/>
          <a:lstStyle/>
          <a:p>
            <a:r>
              <a:rPr lang="en-US" dirty="0" smtClean="0"/>
              <a:t>Child class </a:t>
            </a:r>
            <a:r>
              <a:rPr lang="en-US" dirty="0" err="1" smtClean="0"/>
              <a:t>referenece</a:t>
            </a:r>
            <a:r>
              <a:rPr lang="en-US" dirty="0" smtClean="0"/>
              <a:t> and child class object: This allows you to access all the methods of base class and child class.</a:t>
            </a:r>
          </a:p>
          <a:p>
            <a:endParaRPr lang="en-US" dirty="0" smtClean="0"/>
          </a:p>
          <a:p>
            <a:r>
              <a:rPr lang="en-US" dirty="0" smtClean="0"/>
              <a:t>Base class reference and base class object: This will allow to access all the methods of base class only.</a:t>
            </a:r>
          </a:p>
          <a:p>
            <a:endParaRPr lang="en-US" dirty="0"/>
          </a:p>
          <a:p>
            <a:r>
              <a:rPr lang="en-US" dirty="0" smtClean="0"/>
              <a:t>Base class reference and child class object: This will allow to access all the methods of base class only and not child class method.</a:t>
            </a:r>
          </a:p>
          <a:p>
            <a:pPr marL="0" indent="0">
              <a:buNone/>
            </a:pPr>
            <a:endParaRPr lang="en-US" dirty="0"/>
          </a:p>
          <a:p>
            <a:endParaRPr lang="en-US" dirty="0"/>
          </a:p>
        </p:txBody>
      </p:sp>
    </p:spTree>
    <p:extLst>
      <p:ext uri="{BB962C8B-B14F-4D97-AF65-F5344CB8AC3E}">
        <p14:creationId xmlns:p14="http://schemas.microsoft.com/office/powerpoint/2010/main" val="360373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a:bodyPr>
          <a:lstStyle/>
          <a:p>
            <a:r>
              <a:rPr lang="en-US" sz="2800" dirty="0" smtClean="0">
                <a:solidFill>
                  <a:schemeClr val="tx1"/>
                </a:solidFill>
              </a:rPr>
              <a:t>Polymorphism: </a:t>
            </a:r>
            <a:r>
              <a:rPr lang="en-US" sz="2000" dirty="0" smtClean="0">
                <a:solidFill>
                  <a:schemeClr val="tx1"/>
                </a:solidFill>
              </a:rPr>
              <a:t>In Simple words one thing in multiple forms.</a:t>
            </a:r>
            <a:endParaRPr lang="en-US" sz="2000" dirty="0">
              <a:solidFill>
                <a:schemeClr val="tx1"/>
              </a:solidFill>
            </a:endParaRPr>
          </a:p>
        </p:txBody>
      </p:sp>
      <p:sp>
        <p:nvSpPr>
          <p:cNvPr id="3" name="Content Placeholder 2"/>
          <p:cNvSpPr>
            <a:spLocks noGrp="1"/>
          </p:cNvSpPr>
          <p:nvPr>
            <p:ph idx="1"/>
          </p:nvPr>
        </p:nvSpPr>
        <p:spPr>
          <a:xfrm>
            <a:off x="677334" y="1390918"/>
            <a:ext cx="8596668" cy="4650445"/>
          </a:xfrm>
        </p:spPr>
        <p:txBody>
          <a:bodyPr/>
          <a:lstStyle/>
          <a:p>
            <a:r>
              <a:rPr lang="en-US" dirty="0" smtClean="0"/>
              <a:t>Add()</a:t>
            </a:r>
          </a:p>
          <a:p>
            <a:r>
              <a:rPr lang="en-US" dirty="0" smtClean="0"/>
              <a:t>Add(</a:t>
            </a:r>
            <a:r>
              <a:rPr lang="en-US" dirty="0" err="1" smtClean="0"/>
              <a:t>int</a:t>
            </a:r>
            <a:r>
              <a:rPr lang="en-US" dirty="0" smtClean="0"/>
              <a:t> a)</a:t>
            </a:r>
          </a:p>
          <a:p>
            <a:r>
              <a:rPr lang="en-US" dirty="0" smtClean="0"/>
              <a:t>Add(</a:t>
            </a:r>
            <a:r>
              <a:rPr lang="en-US" dirty="0" err="1" smtClean="0"/>
              <a:t>Int</a:t>
            </a:r>
            <a:r>
              <a:rPr lang="en-US" dirty="0" smtClean="0"/>
              <a:t> </a:t>
            </a:r>
            <a:r>
              <a:rPr lang="en-US" dirty="0" err="1" smtClean="0"/>
              <a:t>a,Intb</a:t>
            </a:r>
            <a:r>
              <a:rPr lang="en-US" dirty="0" smtClean="0"/>
              <a:t>)</a:t>
            </a:r>
            <a:endParaRPr lang="en-US" dirty="0"/>
          </a:p>
        </p:txBody>
      </p:sp>
    </p:spTree>
    <p:extLst>
      <p:ext uri="{BB962C8B-B14F-4D97-AF65-F5344CB8AC3E}">
        <p14:creationId xmlns:p14="http://schemas.microsoft.com/office/powerpoint/2010/main" val="3225031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705</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Verdana</vt:lpstr>
      <vt:lpstr>Wingdings 3</vt:lpstr>
      <vt:lpstr>Facet</vt:lpstr>
      <vt:lpstr>Today’s Agenda</vt:lpstr>
      <vt:lpstr>Conditional statement: It gives you the power to take decision when to execute and what to be done if condition is true.</vt:lpstr>
      <vt:lpstr>Conditional Statement:</vt:lpstr>
      <vt:lpstr>If: It check the condition if condition is true then execute the code.</vt:lpstr>
      <vt:lpstr>If-Else: If condition is true then execute if block if not true then execute else block.</vt:lpstr>
      <vt:lpstr>Nested if-else: we can give multiple if-else conditions aswell.</vt:lpstr>
      <vt:lpstr>Inheritance: Inheritance is the basic concept of OOP which will allow you to use parent class features.</vt:lpstr>
      <vt:lpstr>Scenarios:</vt:lpstr>
      <vt:lpstr>Polymorphism: In Simple words one thing in multiple forms.</vt:lpstr>
      <vt:lpstr>Types of Polymorphism:</vt:lpstr>
      <vt:lpstr>Method Overloading: Method having same name but with different signature.</vt:lpstr>
      <vt:lpstr>Different Number of Arguments:</vt:lpstr>
      <vt:lpstr>Method Overriding: Declaring the same method in child class which is already present in the base class to provide its specific implementation.  Scenarios:</vt:lpstr>
      <vt:lpstr>Abstraction :is a process of hiding the implementation details and showing only functionality to the user.</vt:lpstr>
      <vt:lpstr>Ways to achieve Abstraction:</vt:lpstr>
      <vt:lpstr>Abstract Class: A class which is declared as abstract is known as an abstract class. </vt:lpstr>
      <vt:lpstr>Abstract Method in Java: A method which is declared as abstract and does not have implementation is known as an abstract method.</vt:lpstr>
      <vt:lpstr>Program:</vt:lpstr>
      <vt:lpstr>Interface: An interface in java is a blueprint of a class. It has static constants and abstract methods. </vt:lpstr>
      <vt:lpstr>The relationship between classes and interfaces</vt:lpstr>
      <vt:lpstr>Program:</vt:lpstr>
      <vt:lpstr>String Class:</vt:lpstr>
    </vt:vector>
  </TitlesOfParts>
  <Company>KPIT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Agenda</dc:title>
  <dc:creator>Ekta Hirani</dc:creator>
  <cp:lastModifiedBy>Ekta Hirani</cp:lastModifiedBy>
  <cp:revision>18</cp:revision>
  <dcterms:created xsi:type="dcterms:W3CDTF">2019-07-16T08:43:42Z</dcterms:created>
  <dcterms:modified xsi:type="dcterms:W3CDTF">2019-07-19T07:33:29Z</dcterms:modified>
</cp:coreProperties>
</file>