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5" r:id="rId2"/>
    <p:sldId id="256" r:id="rId3"/>
    <p:sldId id="257" r:id="rId4"/>
    <p:sldId id="258" r:id="rId5"/>
    <p:sldId id="259" r:id="rId6"/>
    <p:sldId id="260" r:id="rId7"/>
    <p:sldId id="261" r:id="rId8"/>
    <p:sldId id="262" r:id="rId9"/>
    <p:sldId id="263" r:id="rId10"/>
    <p:sldId id="265" r:id="rId11"/>
    <p:sldId id="264" r:id="rId12"/>
    <p:sldId id="266" r:id="rId13"/>
    <p:sldId id="267" r:id="rId14"/>
    <p:sldId id="268" r:id="rId15"/>
    <p:sldId id="269" r:id="rId16"/>
    <p:sldId id="270" r:id="rId17"/>
    <p:sldId id="273" r:id="rId18"/>
    <p:sldId id="271"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7/19/2019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425004"/>
            <a:ext cx="7766936" cy="631064"/>
          </a:xfrm>
        </p:spPr>
        <p:txBody>
          <a:bodyPr/>
          <a:lstStyle/>
          <a:p>
            <a:pPr algn="ctr"/>
            <a:r>
              <a:rPr lang="en-US" sz="2800" dirty="0" smtClean="0">
                <a:solidFill>
                  <a:schemeClr val="tx1"/>
                </a:solidFill>
              </a:rPr>
              <a:t>Today’s Agenda</a:t>
            </a:r>
            <a:endParaRPr lang="en-US" sz="2800" dirty="0">
              <a:solidFill>
                <a:schemeClr val="tx1"/>
              </a:solidFill>
            </a:endParaRPr>
          </a:p>
        </p:txBody>
      </p:sp>
      <p:sp>
        <p:nvSpPr>
          <p:cNvPr id="3" name="Subtitle 2"/>
          <p:cNvSpPr>
            <a:spLocks noGrp="1"/>
          </p:cNvSpPr>
          <p:nvPr>
            <p:ph type="subTitle" idx="1"/>
          </p:nvPr>
        </p:nvSpPr>
        <p:spPr>
          <a:xfrm>
            <a:off x="1507067" y="1249251"/>
            <a:ext cx="7766936" cy="3898481"/>
          </a:xfrm>
        </p:spPr>
        <p:txBody>
          <a:bodyPr/>
          <a:lstStyle/>
          <a:p>
            <a:pPr marL="285750" indent="-285750" algn="l">
              <a:buFont typeface="Arial" panose="020B0604020202020204" pitchFamily="34" charset="0"/>
              <a:buChar char="•"/>
            </a:pPr>
            <a:r>
              <a:rPr lang="en-US" dirty="0" smtClean="0">
                <a:solidFill>
                  <a:schemeClr val="tx1"/>
                </a:solidFill>
              </a:rPr>
              <a:t>Arrays</a:t>
            </a:r>
            <a:endParaRPr lang="en-US" dirty="0" smtClean="0">
              <a:solidFill>
                <a:schemeClr val="tx1"/>
              </a:solidFill>
            </a:endParaRPr>
          </a:p>
          <a:p>
            <a:pPr marL="285750" indent="-285750" algn="l">
              <a:buFont typeface="Arial" panose="020B0604020202020204" pitchFamily="34" charset="0"/>
              <a:buChar char="•"/>
            </a:pPr>
            <a:r>
              <a:rPr lang="en-US" dirty="0" err="1" smtClean="0">
                <a:solidFill>
                  <a:schemeClr val="tx1"/>
                </a:solidFill>
              </a:rPr>
              <a:t>Arraylist</a:t>
            </a:r>
            <a:endParaRPr lang="en-US" dirty="0" smtClean="0">
              <a:solidFill>
                <a:schemeClr val="tx1"/>
              </a:solidFill>
            </a:endParaRPr>
          </a:p>
          <a:p>
            <a:pPr marL="285750" indent="-285750" algn="l">
              <a:buFont typeface="Arial" panose="020B0604020202020204" pitchFamily="34" charset="0"/>
              <a:buChar char="•"/>
            </a:pPr>
            <a:r>
              <a:rPr lang="en-US" dirty="0" smtClean="0">
                <a:solidFill>
                  <a:schemeClr val="tx1"/>
                </a:solidFill>
              </a:rPr>
              <a:t>Set</a:t>
            </a:r>
            <a:endParaRPr lang="en-US" dirty="0" smtClean="0">
              <a:solidFill>
                <a:schemeClr val="tx1"/>
              </a:solidFill>
            </a:endParaRPr>
          </a:p>
          <a:p>
            <a:pPr marL="285750" indent="-285750" algn="l">
              <a:buFont typeface="Arial" panose="020B0604020202020204" pitchFamily="34" charset="0"/>
              <a:buChar char="•"/>
            </a:pPr>
            <a:r>
              <a:rPr lang="en-US" dirty="0" smtClean="0">
                <a:solidFill>
                  <a:schemeClr val="tx1"/>
                </a:solidFill>
              </a:rPr>
              <a:t>Exception handling</a:t>
            </a:r>
            <a:endParaRPr lang="en-US" dirty="0" smtClean="0">
              <a:solidFill>
                <a:schemeClr val="tx1"/>
              </a:solidFill>
            </a:endParaRPr>
          </a:p>
          <a:p>
            <a:pPr marL="285750" indent="-285750" algn="l">
              <a:buFont typeface="Arial" panose="020B0604020202020204" pitchFamily="34" charset="0"/>
              <a:buChar char="•"/>
            </a:pPr>
            <a:endParaRPr lang="en-US" dirty="0"/>
          </a:p>
        </p:txBody>
      </p:sp>
    </p:spTree>
    <p:extLst>
      <p:ext uri="{BB962C8B-B14F-4D97-AF65-F5344CB8AC3E}">
        <p14:creationId xmlns:p14="http://schemas.microsoft.com/office/powerpoint/2010/main" val="2954510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36620"/>
          </a:xfrm>
        </p:spPr>
        <p:txBody>
          <a:bodyPr>
            <a:normAutofit/>
          </a:bodyPr>
          <a:lstStyle/>
          <a:p>
            <a:r>
              <a:rPr lang="en-US" sz="2000" dirty="0" smtClean="0">
                <a:solidFill>
                  <a:schemeClr val="tx1"/>
                </a:solidFill>
              </a:rPr>
              <a:t>Program:</a:t>
            </a:r>
            <a:endParaRPr lang="en-US" sz="2000" dirty="0">
              <a:solidFill>
                <a:schemeClr val="tx1"/>
              </a:solidFill>
            </a:endParaRPr>
          </a:p>
        </p:txBody>
      </p:sp>
      <p:sp>
        <p:nvSpPr>
          <p:cNvPr id="3" name="Content Placeholder 2"/>
          <p:cNvSpPr>
            <a:spLocks noGrp="1"/>
          </p:cNvSpPr>
          <p:nvPr>
            <p:ph idx="1"/>
          </p:nvPr>
        </p:nvSpPr>
        <p:spPr>
          <a:xfrm>
            <a:off x="677334" y="1352283"/>
            <a:ext cx="8596668" cy="4689080"/>
          </a:xfrm>
        </p:spPr>
        <p:txBody>
          <a:bodyPr/>
          <a:lstStyle/>
          <a:p>
            <a:pPr marL="0" indent="0">
              <a:buNone/>
            </a:pPr>
            <a:r>
              <a:rPr lang="en-US" dirty="0"/>
              <a:t>public class </a:t>
            </a:r>
            <a:r>
              <a:rPr lang="en-US" dirty="0" err="1"/>
              <a:t>MyClass</a:t>
            </a:r>
            <a:r>
              <a:rPr lang="en-US" dirty="0"/>
              <a:t> { </a:t>
            </a:r>
            <a:r>
              <a:rPr lang="en-US" dirty="0"/>
              <a:t/>
            </a:r>
            <a:br>
              <a:rPr lang="en-US" dirty="0"/>
            </a:br>
            <a:r>
              <a:rPr lang="en-US" dirty="0"/>
              <a:t>  public static void main(String[] </a:t>
            </a:r>
            <a:r>
              <a:rPr lang="en-US" dirty="0" err="1"/>
              <a:t>args</a:t>
            </a:r>
            <a:r>
              <a:rPr lang="en-US" dirty="0"/>
              <a:t>) { </a:t>
            </a:r>
            <a:r>
              <a:rPr lang="en-US" dirty="0"/>
              <a:t/>
            </a:r>
            <a:br>
              <a:rPr lang="en-US" dirty="0"/>
            </a:br>
            <a:r>
              <a:rPr lang="en-US" dirty="0"/>
              <a:t>    </a:t>
            </a:r>
            <a:r>
              <a:rPr lang="en-US" dirty="0" err="1"/>
              <a:t>ArrayList</a:t>
            </a:r>
            <a:r>
              <a:rPr lang="en-US" dirty="0"/>
              <a:t>&lt;String&gt; cars = new </a:t>
            </a:r>
            <a:r>
              <a:rPr lang="en-US" dirty="0" err="1"/>
              <a:t>ArrayList</a:t>
            </a:r>
            <a:r>
              <a:rPr lang="en-US" dirty="0"/>
              <a:t>&lt;String&gt;();</a:t>
            </a:r>
            <a:r>
              <a:rPr lang="en-US" dirty="0"/>
              <a:t/>
            </a:r>
            <a:br>
              <a:rPr lang="en-US" dirty="0"/>
            </a:br>
            <a:r>
              <a:rPr lang="en-US" dirty="0"/>
              <a:t>    </a:t>
            </a:r>
            <a:r>
              <a:rPr lang="en-US" dirty="0" err="1"/>
              <a:t>cars.add</a:t>
            </a:r>
            <a:r>
              <a:rPr lang="en-US" dirty="0"/>
              <a:t>("Volvo");</a:t>
            </a:r>
            <a:r>
              <a:rPr lang="en-US" dirty="0"/>
              <a:t/>
            </a:r>
            <a:br>
              <a:rPr lang="en-US" dirty="0"/>
            </a:br>
            <a:r>
              <a:rPr lang="en-US" dirty="0"/>
              <a:t>    </a:t>
            </a:r>
            <a:r>
              <a:rPr lang="en-US" dirty="0" err="1"/>
              <a:t>cars.add</a:t>
            </a:r>
            <a:r>
              <a:rPr lang="en-US" dirty="0"/>
              <a:t>("BMW");</a:t>
            </a:r>
            <a:r>
              <a:rPr lang="en-US" dirty="0"/>
              <a:t/>
            </a:r>
            <a:br>
              <a:rPr lang="en-US" dirty="0"/>
            </a:br>
            <a:r>
              <a:rPr lang="en-US" dirty="0"/>
              <a:t>    </a:t>
            </a:r>
            <a:r>
              <a:rPr lang="en-US" dirty="0" err="1"/>
              <a:t>cars.add</a:t>
            </a:r>
            <a:r>
              <a:rPr lang="en-US" dirty="0"/>
              <a:t>("Ford");</a:t>
            </a:r>
            <a:r>
              <a:rPr lang="en-US" dirty="0"/>
              <a:t/>
            </a:r>
            <a:br>
              <a:rPr lang="en-US" dirty="0"/>
            </a:br>
            <a:r>
              <a:rPr lang="en-US" dirty="0"/>
              <a:t>    </a:t>
            </a:r>
            <a:r>
              <a:rPr lang="en-US" dirty="0" err="1"/>
              <a:t>cars.add</a:t>
            </a:r>
            <a:r>
              <a:rPr lang="en-US" dirty="0"/>
              <a:t>("Mazda");</a:t>
            </a:r>
            <a:r>
              <a:rPr lang="en-US" dirty="0"/>
              <a:t/>
            </a:r>
            <a:br>
              <a:rPr lang="en-US" dirty="0"/>
            </a:br>
            <a:r>
              <a:rPr lang="en-US" dirty="0"/>
              <a:t>    for (</a:t>
            </a:r>
            <a:r>
              <a:rPr lang="en-US" dirty="0" err="1"/>
              <a:t>int</a:t>
            </a:r>
            <a:r>
              <a:rPr lang="en-US" dirty="0"/>
              <a:t> </a:t>
            </a:r>
            <a:r>
              <a:rPr lang="en-US" dirty="0" err="1"/>
              <a:t>i</a:t>
            </a:r>
            <a:r>
              <a:rPr lang="en-US" dirty="0"/>
              <a:t> = 0; </a:t>
            </a:r>
            <a:r>
              <a:rPr lang="en-US" dirty="0" err="1"/>
              <a:t>i</a:t>
            </a:r>
            <a:r>
              <a:rPr lang="en-US" dirty="0"/>
              <a:t> &lt; </a:t>
            </a:r>
            <a:r>
              <a:rPr lang="en-US" dirty="0" err="1"/>
              <a:t>cars.size</a:t>
            </a:r>
            <a:r>
              <a:rPr lang="en-US" dirty="0"/>
              <a:t>(); </a:t>
            </a:r>
            <a:r>
              <a:rPr lang="en-US" dirty="0" err="1"/>
              <a:t>i</a:t>
            </a:r>
            <a:r>
              <a:rPr lang="en-US" dirty="0"/>
              <a:t>++) {</a:t>
            </a:r>
            <a:r>
              <a:rPr lang="en-US" dirty="0"/>
              <a:t/>
            </a:r>
            <a:br>
              <a:rPr lang="en-US" dirty="0"/>
            </a:br>
            <a:r>
              <a:rPr lang="en-US" dirty="0"/>
              <a:t>      </a:t>
            </a:r>
            <a:r>
              <a:rPr lang="en-US" dirty="0" err="1"/>
              <a:t>System.out.println</a:t>
            </a:r>
            <a:r>
              <a:rPr lang="en-US" dirty="0"/>
              <a:t>(</a:t>
            </a:r>
            <a:r>
              <a:rPr lang="en-US" dirty="0" err="1"/>
              <a:t>cars.get</a:t>
            </a:r>
            <a:r>
              <a:rPr lang="en-US" dirty="0"/>
              <a:t>(</a:t>
            </a:r>
            <a:r>
              <a:rPr lang="en-US" dirty="0" err="1"/>
              <a:t>i</a:t>
            </a:r>
            <a:r>
              <a:rPr lang="en-US" dirty="0"/>
              <a:t>));</a:t>
            </a:r>
            <a:r>
              <a:rPr lang="en-US" dirty="0"/>
              <a:t/>
            </a:r>
            <a:br>
              <a:rPr lang="en-US" dirty="0"/>
            </a:br>
            <a:r>
              <a:rPr lang="en-US" dirty="0"/>
              <a:t>    }</a:t>
            </a:r>
            <a:r>
              <a:rPr lang="en-US" dirty="0"/>
              <a:t/>
            </a:r>
            <a:br>
              <a:rPr lang="en-US" dirty="0"/>
            </a:br>
            <a:r>
              <a:rPr lang="en-US" dirty="0"/>
              <a:t>  } </a:t>
            </a:r>
            <a:r>
              <a:rPr lang="en-US" dirty="0"/>
              <a:t/>
            </a:r>
            <a:br>
              <a:rPr lang="en-US" dirty="0"/>
            </a:br>
            <a:r>
              <a:rPr lang="en-US" dirty="0"/>
              <a:t>}</a:t>
            </a:r>
            <a:endParaRPr lang="en-US" dirty="0"/>
          </a:p>
        </p:txBody>
      </p:sp>
    </p:spTree>
    <p:extLst>
      <p:ext uri="{BB962C8B-B14F-4D97-AF65-F5344CB8AC3E}">
        <p14:creationId xmlns:p14="http://schemas.microsoft.com/office/powerpoint/2010/main" val="4105753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chemeClr val="tx1"/>
                </a:solidFill>
              </a:rPr>
              <a:t>Set Interface:</a:t>
            </a:r>
            <a:endParaRPr lang="en-US" sz="2800" dirty="0">
              <a:solidFill>
                <a:schemeClr val="tx1"/>
              </a:solidFill>
            </a:endParaRPr>
          </a:p>
        </p:txBody>
      </p:sp>
      <p:sp>
        <p:nvSpPr>
          <p:cNvPr id="3" name="Content Placeholder 2"/>
          <p:cNvSpPr>
            <a:spLocks noGrp="1"/>
          </p:cNvSpPr>
          <p:nvPr>
            <p:ph idx="1"/>
          </p:nvPr>
        </p:nvSpPr>
        <p:spPr>
          <a:xfrm>
            <a:off x="677334" y="1481070"/>
            <a:ext cx="8596668" cy="4560293"/>
          </a:xfrm>
        </p:spPr>
        <p:txBody>
          <a:bodyPr/>
          <a:lstStyle/>
          <a:p>
            <a:r>
              <a:rPr lang="en-US" dirty="0" smtClean="0"/>
              <a:t>Set is interface in java which extends collection interface.</a:t>
            </a:r>
          </a:p>
          <a:p>
            <a:r>
              <a:rPr lang="en-US" dirty="0" smtClean="0"/>
              <a:t>Set does not allow duplicate values</a:t>
            </a:r>
          </a:p>
          <a:p>
            <a:r>
              <a:rPr lang="en-US" dirty="0" smtClean="0"/>
              <a:t>Set is unordered collection</a:t>
            </a:r>
          </a:p>
          <a:p>
            <a:r>
              <a:rPr lang="en-US" dirty="0" smtClean="0"/>
              <a:t>Can’t be accessed using index</a:t>
            </a:r>
          </a:p>
          <a:p>
            <a:endParaRPr lang="en-US" dirty="0"/>
          </a:p>
        </p:txBody>
      </p:sp>
    </p:spTree>
    <p:extLst>
      <p:ext uri="{BB962C8B-B14F-4D97-AF65-F5344CB8AC3E}">
        <p14:creationId xmlns:p14="http://schemas.microsoft.com/office/powerpoint/2010/main" val="4009251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chemeClr val="tx1"/>
                </a:solidFill>
              </a:rPr>
              <a:t>Methods of Set:</a:t>
            </a:r>
            <a:endParaRPr lang="en-US" sz="2800" dirty="0">
              <a:solidFill>
                <a:schemeClr val="tx1"/>
              </a:solidFill>
            </a:endParaRPr>
          </a:p>
        </p:txBody>
      </p:sp>
      <p:sp>
        <p:nvSpPr>
          <p:cNvPr id="3" name="Content Placeholder 2"/>
          <p:cNvSpPr>
            <a:spLocks noGrp="1"/>
          </p:cNvSpPr>
          <p:nvPr>
            <p:ph idx="1"/>
          </p:nvPr>
        </p:nvSpPr>
        <p:spPr>
          <a:xfrm>
            <a:off x="677334" y="1352283"/>
            <a:ext cx="8596668" cy="4689080"/>
          </a:xfrm>
        </p:spPr>
        <p:txBody>
          <a:bodyPr/>
          <a:lstStyle/>
          <a:p>
            <a:r>
              <a:rPr lang="en-US" dirty="0" err="1" smtClean="0"/>
              <a:t>HasNext</a:t>
            </a:r>
            <a:r>
              <a:rPr lang="en-US" dirty="0" smtClean="0"/>
              <a:t>(): </a:t>
            </a:r>
            <a:r>
              <a:rPr lang="en-US" dirty="0"/>
              <a:t>The </a:t>
            </a:r>
            <a:r>
              <a:rPr lang="en-US" b="1" dirty="0" err="1"/>
              <a:t>hasNext</a:t>
            </a:r>
            <a:r>
              <a:rPr lang="en-US" dirty="0"/>
              <a:t>() is a method of </a:t>
            </a:r>
            <a:r>
              <a:rPr lang="en-US" b="1" dirty="0"/>
              <a:t>Java</a:t>
            </a:r>
            <a:r>
              <a:rPr lang="en-US" dirty="0"/>
              <a:t> Scanner class which returns true if this scanner has another token in its input</a:t>
            </a:r>
            <a:r>
              <a:rPr lang="en-US" dirty="0" smtClean="0"/>
              <a:t>.</a:t>
            </a:r>
          </a:p>
          <a:p>
            <a:r>
              <a:rPr lang="en-US" dirty="0" smtClean="0"/>
              <a:t>Iterator(): Returns an iterator object for the collection.</a:t>
            </a:r>
          </a:p>
          <a:p>
            <a:r>
              <a:rPr lang="en-US" dirty="0"/>
              <a:t>Set is implemented by </a:t>
            </a:r>
            <a:r>
              <a:rPr lang="en-US" dirty="0" err="1"/>
              <a:t>HashSet</a:t>
            </a:r>
            <a:r>
              <a:rPr lang="en-US" dirty="0"/>
              <a:t>, </a:t>
            </a:r>
            <a:r>
              <a:rPr lang="en-US" dirty="0" err="1"/>
              <a:t>LinkedHashSet</a:t>
            </a:r>
            <a:r>
              <a:rPr lang="en-US" dirty="0"/>
              <a:t>, and </a:t>
            </a:r>
            <a:r>
              <a:rPr lang="en-US" dirty="0" err="1"/>
              <a:t>TreeSet</a:t>
            </a:r>
            <a:r>
              <a:rPr lang="en-US" dirty="0" smtClean="0"/>
              <a:t>.</a:t>
            </a:r>
          </a:p>
          <a:p>
            <a:r>
              <a:rPr lang="en-US" dirty="0" smtClean="0"/>
              <a:t>Syntax:</a:t>
            </a:r>
          </a:p>
          <a:p>
            <a:endParaRPr lang="en-US" dirty="0"/>
          </a:p>
          <a:p>
            <a:r>
              <a:rPr lang="en-US" dirty="0"/>
              <a:t>Set&lt;data-type&gt; s1 = </a:t>
            </a:r>
            <a:r>
              <a:rPr lang="en-US" b="1" dirty="0"/>
              <a:t>new</a:t>
            </a:r>
            <a:r>
              <a:rPr lang="en-US" dirty="0"/>
              <a:t> </a:t>
            </a:r>
            <a:r>
              <a:rPr lang="en-US" dirty="0" err="1"/>
              <a:t>HashSet</a:t>
            </a:r>
            <a:r>
              <a:rPr lang="en-US" dirty="0"/>
              <a:t>&lt;data-type&gt;();  </a:t>
            </a:r>
          </a:p>
          <a:p>
            <a:endParaRPr lang="en-US" dirty="0" smtClean="0"/>
          </a:p>
          <a:p>
            <a:endParaRPr lang="en-US" dirty="0"/>
          </a:p>
        </p:txBody>
      </p:sp>
    </p:spTree>
    <p:extLst>
      <p:ext uri="{BB962C8B-B14F-4D97-AF65-F5344CB8AC3E}">
        <p14:creationId xmlns:p14="http://schemas.microsoft.com/office/powerpoint/2010/main" val="1368889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59346"/>
          </a:xfrm>
        </p:spPr>
        <p:txBody>
          <a:bodyPr>
            <a:normAutofit fontScale="90000"/>
          </a:bodyPr>
          <a:lstStyle/>
          <a:p>
            <a:r>
              <a:rPr lang="en-US" sz="2800" dirty="0" smtClean="0">
                <a:solidFill>
                  <a:schemeClr val="tx1"/>
                </a:solidFill>
              </a:rPr>
              <a:t>Program:</a:t>
            </a:r>
            <a:endParaRPr lang="en-US" sz="2800" dirty="0">
              <a:solidFill>
                <a:schemeClr val="tx1"/>
              </a:solidFill>
            </a:endParaRPr>
          </a:p>
        </p:txBody>
      </p:sp>
      <p:sp>
        <p:nvSpPr>
          <p:cNvPr id="3" name="Content Placeholder 2"/>
          <p:cNvSpPr>
            <a:spLocks noGrp="1"/>
          </p:cNvSpPr>
          <p:nvPr>
            <p:ph idx="1"/>
          </p:nvPr>
        </p:nvSpPr>
        <p:spPr>
          <a:xfrm>
            <a:off x="677334" y="1378039"/>
            <a:ext cx="8596668" cy="4663323"/>
          </a:xfrm>
        </p:spPr>
        <p:txBody>
          <a:bodyPr>
            <a:normAutofit fontScale="92500" lnSpcReduction="10000"/>
          </a:bodyPr>
          <a:lstStyle/>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//Creating </a:t>
            </a:r>
            <a:r>
              <a:rPr lang="en-US" dirty="0" err="1"/>
              <a:t>HashSet</a:t>
            </a:r>
            <a:r>
              <a:rPr lang="en-US" dirty="0"/>
              <a:t> and adding elements  </a:t>
            </a:r>
          </a:p>
          <a:p>
            <a:r>
              <a:rPr lang="en-US" dirty="0" err="1"/>
              <a:t>HashSet</a:t>
            </a:r>
            <a:r>
              <a:rPr lang="en-US" dirty="0"/>
              <a:t>&lt;String&gt; set=</a:t>
            </a:r>
            <a:r>
              <a:rPr lang="en-US" b="1" dirty="0"/>
              <a:t>new</a:t>
            </a:r>
            <a:r>
              <a:rPr lang="en-US" dirty="0"/>
              <a:t> </a:t>
            </a:r>
            <a:r>
              <a:rPr lang="en-US" dirty="0" err="1"/>
              <a:t>HashSet</a:t>
            </a:r>
            <a:r>
              <a:rPr lang="en-US" dirty="0"/>
              <a:t>&lt;String&gt;();  </a:t>
            </a:r>
          </a:p>
          <a:p>
            <a:r>
              <a:rPr lang="en-US" dirty="0" err="1"/>
              <a:t>set.add</a:t>
            </a:r>
            <a:r>
              <a:rPr lang="en-US" dirty="0"/>
              <a:t>("Ravi");  </a:t>
            </a:r>
          </a:p>
          <a:p>
            <a:r>
              <a:rPr lang="en-US" dirty="0" err="1"/>
              <a:t>set.add</a:t>
            </a:r>
            <a:r>
              <a:rPr lang="en-US" dirty="0"/>
              <a:t>("Vijay");  </a:t>
            </a:r>
          </a:p>
          <a:p>
            <a:r>
              <a:rPr lang="en-US" dirty="0" err="1"/>
              <a:t>set.add</a:t>
            </a:r>
            <a:r>
              <a:rPr lang="en-US" dirty="0"/>
              <a:t>("Ravi");  </a:t>
            </a:r>
          </a:p>
          <a:p>
            <a:r>
              <a:rPr lang="en-US" dirty="0" err="1"/>
              <a:t>set.add</a:t>
            </a:r>
            <a:r>
              <a:rPr lang="en-US" dirty="0"/>
              <a:t>("Ajay");  </a:t>
            </a:r>
          </a:p>
          <a:p>
            <a:r>
              <a:rPr lang="en-US" dirty="0"/>
              <a:t>//Traversing elements  </a:t>
            </a:r>
          </a:p>
          <a:p>
            <a:r>
              <a:rPr lang="en-US" dirty="0"/>
              <a:t>Iterator&lt;String&gt; </a:t>
            </a:r>
            <a:r>
              <a:rPr lang="en-US" dirty="0" err="1"/>
              <a:t>itr</a:t>
            </a:r>
            <a:r>
              <a:rPr lang="en-US" dirty="0"/>
              <a:t>=</a:t>
            </a:r>
            <a:r>
              <a:rPr lang="en-US" dirty="0" err="1"/>
              <a:t>set.iterator</a:t>
            </a:r>
            <a:r>
              <a:rPr lang="en-US" dirty="0"/>
              <a:t>();  </a:t>
            </a:r>
          </a:p>
          <a:p>
            <a:r>
              <a:rPr lang="en-US" b="1" dirty="0"/>
              <a:t>while</a:t>
            </a:r>
            <a:r>
              <a:rPr lang="en-US" dirty="0"/>
              <a:t>(</a:t>
            </a:r>
            <a:r>
              <a:rPr lang="en-US" dirty="0" err="1"/>
              <a:t>itr.hasNext</a:t>
            </a:r>
            <a:r>
              <a:rPr lang="en-US" dirty="0"/>
              <a:t>()){  </a:t>
            </a:r>
          </a:p>
          <a:p>
            <a:r>
              <a:rPr lang="en-US" dirty="0" err="1"/>
              <a:t>System.out.println</a:t>
            </a:r>
            <a:r>
              <a:rPr lang="en-US" dirty="0"/>
              <a:t>(</a:t>
            </a:r>
            <a:r>
              <a:rPr lang="en-US" dirty="0" err="1"/>
              <a:t>itr.next</a:t>
            </a:r>
            <a:r>
              <a:rPr lang="en-US" dirty="0"/>
              <a:t>());  </a:t>
            </a:r>
          </a:p>
          <a:p>
            <a:r>
              <a:rPr lang="en-US" dirty="0"/>
              <a:t>}  </a:t>
            </a:r>
          </a:p>
          <a:p>
            <a:r>
              <a:rPr lang="en-US" dirty="0"/>
              <a:t>}  </a:t>
            </a:r>
          </a:p>
          <a:p>
            <a:endParaRPr lang="en-US" dirty="0"/>
          </a:p>
        </p:txBody>
      </p:sp>
    </p:spTree>
    <p:extLst>
      <p:ext uri="{BB962C8B-B14F-4D97-AF65-F5344CB8AC3E}">
        <p14:creationId xmlns:p14="http://schemas.microsoft.com/office/powerpoint/2010/main" val="2696637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26772"/>
          </a:xfrm>
        </p:spPr>
        <p:txBody>
          <a:bodyPr>
            <a:normAutofit/>
          </a:bodyPr>
          <a:lstStyle/>
          <a:p>
            <a:r>
              <a:rPr lang="en-US" sz="2800" dirty="0" smtClean="0">
                <a:solidFill>
                  <a:schemeClr val="tx1"/>
                </a:solidFill>
              </a:rPr>
              <a:t>Exception :</a:t>
            </a:r>
            <a:endParaRPr lang="en-US" sz="2800" dirty="0">
              <a:solidFill>
                <a:schemeClr val="tx1"/>
              </a:solidFill>
            </a:endParaRPr>
          </a:p>
        </p:txBody>
      </p:sp>
      <p:sp>
        <p:nvSpPr>
          <p:cNvPr id="3" name="Content Placeholder 2"/>
          <p:cNvSpPr>
            <a:spLocks noGrp="1"/>
          </p:cNvSpPr>
          <p:nvPr>
            <p:ph idx="1"/>
          </p:nvPr>
        </p:nvSpPr>
        <p:spPr>
          <a:xfrm>
            <a:off x="677334" y="1236373"/>
            <a:ext cx="8596668" cy="4804990"/>
          </a:xfrm>
        </p:spPr>
        <p:txBody>
          <a:bodyPr/>
          <a:lstStyle/>
          <a:p>
            <a:r>
              <a:rPr lang="en-US" dirty="0" smtClean="0"/>
              <a:t>In Plain English, exception is abnormal condition.</a:t>
            </a:r>
          </a:p>
          <a:p>
            <a:r>
              <a:rPr lang="en-US" dirty="0" smtClean="0"/>
              <a:t>In Java also exception is abnormal scenario which will stop the execution of current program.</a:t>
            </a:r>
          </a:p>
          <a:p>
            <a:r>
              <a:rPr lang="en-US" dirty="0" smtClean="0"/>
              <a:t>In Technical words Exception is class.</a:t>
            </a:r>
          </a:p>
          <a:p>
            <a:pPr marL="0" indent="0">
              <a:buNone/>
            </a:pPr>
            <a:endParaRPr lang="en-US" dirty="0"/>
          </a:p>
        </p:txBody>
      </p:sp>
    </p:spTree>
    <p:extLst>
      <p:ext uri="{BB962C8B-B14F-4D97-AF65-F5344CB8AC3E}">
        <p14:creationId xmlns:p14="http://schemas.microsoft.com/office/powerpoint/2010/main" val="300286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13893"/>
          </a:xfrm>
        </p:spPr>
        <p:txBody>
          <a:bodyPr>
            <a:normAutofit/>
          </a:bodyPr>
          <a:lstStyle/>
          <a:p>
            <a:r>
              <a:rPr lang="en-US" sz="2800" dirty="0" smtClean="0">
                <a:solidFill>
                  <a:schemeClr val="tx1"/>
                </a:solidFill>
              </a:rPr>
              <a:t>Exception Handling:</a:t>
            </a:r>
            <a:endParaRPr lang="en-US" sz="2800" dirty="0">
              <a:solidFill>
                <a:schemeClr val="tx1"/>
              </a:solidFill>
            </a:endParaRPr>
          </a:p>
        </p:txBody>
      </p:sp>
      <p:sp>
        <p:nvSpPr>
          <p:cNvPr id="3" name="Content Placeholder 2"/>
          <p:cNvSpPr>
            <a:spLocks noGrp="1"/>
          </p:cNvSpPr>
          <p:nvPr>
            <p:ph idx="1"/>
          </p:nvPr>
        </p:nvSpPr>
        <p:spPr>
          <a:xfrm>
            <a:off x="677334" y="1378039"/>
            <a:ext cx="8596668" cy="4663323"/>
          </a:xfrm>
        </p:spPr>
        <p:txBody>
          <a:bodyPr/>
          <a:lstStyle/>
          <a:p>
            <a:r>
              <a:rPr lang="en-US" dirty="0" smtClean="0"/>
              <a:t>Exception handling is a way to handle runtime/</a:t>
            </a:r>
            <a:r>
              <a:rPr lang="en-US" dirty="0" err="1" smtClean="0"/>
              <a:t>complie</a:t>
            </a:r>
            <a:r>
              <a:rPr lang="en-US" dirty="0" smtClean="0"/>
              <a:t> time errors such as IO </a:t>
            </a:r>
            <a:r>
              <a:rPr lang="en-US" dirty="0" err="1" smtClean="0"/>
              <a:t>Exception,Arithmatic</a:t>
            </a:r>
            <a:r>
              <a:rPr lang="en-US" dirty="0" smtClean="0"/>
              <a:t> exception and so on.</a:t>
            </a:r>
          </a:p>
          <a:p>
            <a:endParaRPr lang="en-US" dirty="0"/>
          </a:p>
          <a:p>
            <a:r>
              <a:rPr lang="en-US" dirty="0" smtClean="0"/>
              <a:t>Main reason of exception handling is to maintain the normal flow of the application.</a:t>
            </a:r>
            <a:endParaRPr lang="en-US" dirty="0"/>
          </a:p>
        </p:txBody>
      </p:sp>
    </p:spTree>
    <p:extLst>
      <p:ext uri="{BB962C8B-B14F-4D97-AF65-F5344CB8AC3E}">
        <p14:creationId xmlns:p14="http://schemas.microsoft.com/office/powerpoint/2010/main" val="2014843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1166"/>
          </a:xfrm>
        </p:spPr>
        <p:txBody>
          <a:bodyPr>
            <a:normAutofit fontScale="90000"/>
          </a:bodyPr>
          <a:lstStyle/>
          <a:p>
            <a:r>
              <a:rPr lang="en-US" sz="2800" dirty="0">
                <a:solidFill>
                  <a:schemeClr val="tx1"/>
                </a:solidFill>
              </a:rPr>
              <a:t>Common Scenarios of Java Exceptions</a:t>
            </a:r>
            <a:r>
              <a:rPr lang="en-US" dirty="0"/>
              <a:t/>
            </a:r>
            <a:br>
              <a:rPr lang="en-US" dirty="0"/>
            </a:br>
            <a:endParaRPr lang="en-US" dirty="0"/>
          </a:p>
        </p:txBody>
      </p:sp>
      <p:sp>
        <p:nvSpPr>
          <p:cNvPr id="3" name="Content Placeholder 2"/>
          <p:cNvSpPr>
            <a:spLocks noGrp="1"/>
          </p:cNvSpPr>
          <p:nvPr>
            <p:ph idx="1"/>
          </p:nvPr>
        </p:nvSpPr>
        <p:spPr>
          <a:xfrm>
            <a:off x="677334" y="1403797"/>
            <a:ext cx="8596668" cy="4637565"/>
          </a:xfrm>
        </p:spPr>
        <p:txBody>
          <a:bodyPr>
            <a:normAutofit fontScale="77500" lnSpcReduction="20000"/>
          </a:bodyPr>
          <a:lstStyle/>
          <a:p>
            <a:r>
              <a:rPr lang="en-US" dirty="0"/>
              <a:t>1) A scenario where </a:t>
            </a:r>
            <a:r>
              <a:rPr lang="en-US" dirty="0" err="1"/>
              <a:t>ArithmeticException</a:t>
            </a:r>
            <a:r>
              <a:rPr lang="en-US" dirty="0"/>
              <a:t> occurs</a:t>
            </a:r>
          </a:p>
          <a:p>
            <a:pPr marL="0" indent="0">
              <a:buNone/>
            </a:pPr>
            <a:r>
              <a:rPr lang="en-US" dirty="0"/>
              <a:t>If we divide any number by zero, there occurs an </a:t>
            </a:r>
            <a:r>
              <a:rPr lang="en-US" dirty="0" err="1"/>
              <a:t>ArithmeticException</a:t>
            </a:r>
            <a:r>
              <a:rPr lang="en-US" dirty="0"/>
              <a:t>.</a:t>
            </a:r>
          </a:p>
          <a:p>
            <a:pPr marL="0" indent="0">
              <a:buNone/>
            </a:pPr>
            <a:r>
              <a:rPr lang="en-US" b="1" dirty="0" err="1"/>
              <a:t>int</a:t>
            </a:r>
            <a:r>
              <a:rPr lang="en-US" dirty="0"/>
              <a:t> a=50/0;//</a:t>
            </a:r>
            <a:r>
              <a:rPr lang="en-US" dirty="0" err="1"/>
              <a:t>ArithmeticException</a:t>
            </a:r>
            <a:r>
              <a:rPr lang="en-US" dirty="0"/>
              <a:t>  </a:t>
            </a:r>
            <a:endParaRPr lang="en-US" dirty="0"/>
          </a:p>
          <a:p>
            <a:pPr marL="0" indent="0">
              <a:buNone/>
            </a:pPr>
            <a:endParaRPr lang="en-US" dirty="0"/>
          </a:p>
          <a:p>
            <a:r>
              <a:rPr lang="en-US" dirty="0"/>
              <a:t>2) A scenario where </a:t>
            </a:r>
            <a:r>
              <a:rPr lang="en-US" dirty="0" err="1"/>
              <a:t>NullPointerException</a:t>
            </a:r>
            <a:r>
              <a:rPr lang="en-US" dirty="0"/>
              <a:t> occurs</a:t>
            </a:r>
          </a:p>
          <a:p>
            <a:pPr marL="0" indent="0">
              <a:buNone/>
            </a:pPr>
            <a:r>
              <a:rPr lang="en-US" dirty="0" smtClean="0"/>
              <a:t>If </a:t>
            </a:r>
            <a:r>
              <a:rPr lang="en-US" dirty="0"/>
              <a:t>we have a null value in any variable, performing any operation on the variable throws a </a:t>
            </a:r>
            <a:r>
              <a:rPr lang="en-US" dirty="0" err="1"/>
              <a:t>NullPointerException</a:t>
            </a:r>
            <a:r>
              <a:rPr lang="en-US" dirty="0"/>
              <a:t>.</a:t>
            </a:r>
          </a:p>
          <a:p>
            <a:pPr marL="0" indent="0">
              <a:buNone/>
            </a:pPr>
            <a:r>
              <a:rPr lang="en-US" dirty="0"/>
              <a:t>String s=</a:t>
            </a:r>
            <a:r>
              <a:rPr lang="en-US" b="1" dirty="0"/>
              <a:t>null</a:t>
            </a:r>
            <a:r>
              <a:rPr lang="en-US" dirty="0"/>
              <a:t>;  </a:t>
            </a:r>
          </a:p>
          <a:p>
            <a:pPr marL="0" indent="0">
              <a:buNone/>
            </a:pPr>
            <a:r>
              <a:rPr lang="en-US" dirty="0" err="1"/>
              <a:t>System.out.println</a:t>
            </a:r>
            <a:r>
              <a:rPr lang="en-US" dirty="0"/>
              <a:t>(</a:t>
            </a:r>
            <a:r>
              <a:rPr lang="en-US" dirty="0" err="1"/>
              <a:t>s.length</a:t>
            </a:r>
            <a:r>
              <a:rPr lang="en-US" dirty="0"/>
              <a:t>());//</a:t>
            </a:r>
            <a:r>
              <a:rPr lang="en-US" dirty="0" err="1" smtClean="0"/>
              <a:t>NullPointerException</a:t>
            </a:r>
            <a:endParaRPr lang="en-US" dirty="0" smtClean="0"/>
          </a:p>
          <a:p>
            <a:pPr marL="0" indent="0">
              <a:buNone/>
            </a:pPr>
            <a:endParaRPr lang="en-US" dirty="0"/>
          </a:p>
          <a:p>
            <a:r>
              <a:rPr lang="en-US" dirty="0" smtClean="0"/>
              <a:t>3)A </a:t>
            </a:r>
            <a:r>
              <a:rPr lang="en-US" dirty="0"/>
              <a:t>scenario where </a:t>
            </a:r>
            <a:r>
              <a:rPr lang="en-US" dirty="0" err="1"/>
              <a:t>ArrayIndexOutOfBoundsException</a:t>
            </a:r>
            <a:r>
              <a:rPr lang="en-US" dirty="0"/>
              <a:t> occurs</a:t>
            </a:r>
          </a:p>
          <a:p>
            <a:pPr marL="0" indent="0">
              <a:buNone/>
            </a:pPr>
            <a:r>
              <a:rPr lang="en-US" dirty="0"/>
              <a:t>If you are inserting any value in the wrong index, it would result in </a:t>
            </a:r>
            <a:r>
              <a:rPr lang="en-US" dirty="0" err="1"/>
              <a:t>ArrayIndexOutOfBoundsException</a:t>
            </a:r>
            <a:r>
              <a:rPr lang="en-US" dirty="0"/>
              <a:t> as shown below:</a:t>
            </a:r>
          </a:p>
          <a:p>
            <a:pPr marL="0" indent="0">
              <a:buNone/>
            </a:pPr>
            <a:r>
              <a:rPr lang="en-US" b="1" dirty="0" err="1"/>
              <a:t>int</a:t>
            </a:r>
            <a:r>
              <a:rPr lang="en-US" dirty="0"/>
              <a:t> a[]=</a:t>
            </a:r>
            <a:r>
              <a:rPr lang="en-US" b="1" dirty="0"/>
              <a:t>new</a:t>
            </a:r>
            <a:r>
              <a:rPr lang="en-US" dirty="0"/>
              <a:t> </a:t>
            </a:r>
            <a:r>
              <a:rPr lang="en-US" b="1" dirty="0" err="1"/>
              <a:t>int</a:t>
            </a:r>
            <a:r>
              <a:rPr lang="en-US" dirty="0"/>
              <a:t>[5];  </a:t>
            </a:r>
          </a:p>
          <a:p>
            <a:pPr marL="0" indent="0">
              <a:buNone/>
            </a:pPr>
            <a:r>
              <a:rPr lang="en-US" dirty="0"/>
              <a:t>a[10]=50; //</a:t>
            </a:r>
            <a:r>
              <a:rPr lang="en-US" dirty="0" err="1"/>
              <a:t>ArrayIndexOutOfBoundsException</a:t>
            </a:r>
            <a:r>
              <a:rPr lang="en-US" dirty="0"/>
              <a:t> </a:t>
            </a:r>
          </a:p>
          <a:p>
            <a:pPr marL="0" indent="0">
              <a:buNone/>
            </a:pPr>
            <a:r>
              <a:rPr lang="en-US" dirty="0"/>
              <a:t>  </a:t>
            </a:r>
            <a:endParaRPr lang="en-US" dirty="0" smtClean="0"/>
          </a:p>
          <a:p>
            <a:pPr marL="0" indent="0">
              <a:buNone/>
            </a:pPr>
            <a:endParaRPr lang="en-US" dirty="0"/>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4223375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8287"/>
          </a:xfrm>
        </p:spPr>
        <p:txBody>
          <a:bodyPr>
            <a:normAutofit/>
          </a:bodyPr>
          <a:lstStyle/>
          <a:p>
            <a:r>
              <a:rPr lang="en-US" sz="2800" dirty="0">
                <a:solidFill>
                  <a:schemeClr val="tx1"/>
                </a:solidFill>
              </a:rPr>
              <a:t>Types of Java </a:t>
            </a:r>
            <a:r>
              <a:rPr lang="en-US" sz="2800" dirty="0" smtClean="0">
                <a:solidFill>
                  <a:schemeClr val="tx1"/>
                </a:solidFill>
              </a:rPr>
              <a:t>Exceptions:</a:t>
            </a:r>
            <a:endParaRPr lang="en-US" sz="2800" dirty="0">
              <a:solidFill>
                <a:schemeClr val="tx1"/>
              </a:solidFill>
            </a:endParaRPr>
          </a:p>
        </p:txBody>
      </p:sp>
      <p:sp>
        <p:nvSpPr>
          <p:cNvPr id="3" name="Content Placeholder 2"/>
          <p:cNvSpPr>
            <a:spLocks noGrp="1"/>
          </p:cNvSpPr>
          <p:nvPr>
            <p:ph idx="1"/>
          </p:nvPr>
        </p:nvSpPr>
        <p:spPr>
          <a:xfrm>
            <a:off x="677334" y="1416677"/>
            <a:ext cx="8596668" cy="4624686"/>
          </a:xfrm>
        </p:spPr>
        <p:txBody>
          <a:bodyPr>
            <a:normAutofit/>
          </a:bodyPr>
          <a:lstStyle/>
          <a:p>
            <a:r>
              <a:rPr lang="en-US" dirty="0"/>
              <a:t>1) Checked Exception</a:t>
            </a:r>
          </a:p>
          <a:p>
            <a:pPr marL="0" indent="0">
              <a:buNone/>
            </a:pPr>
            <a:r>
              <a:rPr lang="en-US" dirty="0" smtClean="0"/>
              <a:t>Error </a:t>
            </a:r>
            <a:r>
              <a:rPr lang="en-US" dirty="0"/>
              <a:t>are known as checked exceptions e.g. </a:t>
            </a:r>
            <a:r>
              <a:rPr lang="en-US" dirty="0" err="1"/>
              <a:t>IOException</a:t>
            </a:r>
            <a:r>
              <a:rPr lang="en-US" dirty="0"/>
              <a:t>, </a:t>
            </a:r>
            <a:r>
              <a:rPr lang="en-US" dirty="0" err="1"/>
              <a:t>SQLException</a:t>
            </a:r>
            <a:r>
              <a:rPr lang="en-US" dirty="0"/>
              <a:t> etc. Checked exceptions are checked at compile-time</a:t>
            </a:r>
            <a:r>
              <a:rPr lang="en-US" dirty="0" smtClean="0"/>
              <a:t>.</a:t>
            </a:r>
          </a:p>
          <a:p>
            <a:pPr marL="0" indent="0">
              <a:buNone/>
            </a:pPr>
            <a:endParaRPr lang="en-US" dirty="0"/>
          </a:p>
          <a:p>
            <a:r>
              <a:rPr lang="en-US" dirty="0"/>
              <a:t>2) Unchecked Exception</a:t>
            </a:r>
          </a:p>
          <a:p>
            <a:pPr marL="0" indent="0">
              <a:buNone/>
            </a:pPr>
            <a:r>
              <a:rPr lang="en-US" dirty="0"/>
              <a:t>Unchecked exceptions are not checked at compile-time, but they are checked at runtime.</a:t>
            </a:r>
          </a:p>
          <a:p>
            <a:pPr marL="0" indent="0">
              <a:buNone/>
            </a:pPr>
            <a:r>
              <a:rPr lang="en-US" dirty="0" err="1" smtClean="0"/>
              <a:t>ArrayIndexOutOfBoundsException</a:t>
            </a:r>
            <a:r>
              <a:rPr lang="en-US" dirty="0" smtClean="0"/>
              <a:t> </a:t>
            </a:r>
            <a:r>
              <a:rPr lang="en-US" dirty="0"/>
              <a:t>etc. </a:t>
            </a:r>
            <a:endParaRPr lang="en-US" dirty="0" smtClean="0"/>
          </a:p>
          <a:p>
            <a:pPr marL="0" indent="0">
              <a:buNone/>
            </a:pPr>
            <a:endParaRPr lang="en-US" dirty="0"/>
          </a:p>
          <a:p>
            <a:r>
              <a:rPr lang="en-US" dirty="0"/>
              <a:t>3) Error</a:t>
            </a:r>
          </a:p>
          <a:p>
            <a:pPr marL="0" indent="0">
              <a:buNone/>
            </a:pPr>
            <a:r>
              <a:rPr lang="en-US" dirty="0"/>
              <a:t>Error is irrecoverable e.g. </a:t>
            </a:r>
            <a:r>
              <a:rPr lang="en-US" dirty="0" err="1"/>
              <a:t>OutOfMemoryError</a:t>
            </a:r>
            <a:r>
              <a:rPr lang="en-US" dirty="0"/>
              <a:t>, </a:t>
            </a:r>
            <a:r>
              <a:rPr lang="en-US" dirty="0" err="1" smtClean="0"/>
              <a:t>AssertionError</a:t>
            </a:r>
            <a:r>
              <a:rPr lang="en-US" dirty="0" smtClean="0"/>
              <a:t> </a:t>
            </a:r>
            <a:r>
              <a:rPr lang="en-US" dirty="0"/>
              <a:t>etc.</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908512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744"/>
          </a:xfrm>
        </p:spPr>
        <p:txBody>
          <a:bodyPr>
            <a:normAutofit/>
          </a:bodyPr>
          <a:lstStyle/>
          <a:p>
            <a:r>
              <a:rPr lang="en-US" sz="2800" dirty="0">
                <a:solidFill>
                  <a:schemeClr val="tx1"/>
                </a:solidFill>
              </a:rPr>
              <a:t>There are </a:t>
            </a:r>
            <a:r>
              <a:rPr lang="en-US" sz="2800" dirty="0" smtClean="0">
                <a:solidFill>
                  <a:schemeClr val="tx1"/>
                </a:solidFill>
              </a:rPr>
              <a:t>4 </a:t>
            </a:r>
            <a:r>
              <a:rPr lang="en-US" sz="2800" dirty="0">
                <a:solidFill>
                  <a:schemeClr val="tx1"/>
                </a:solidFill>
              </a:rPr>
              <a:t>keywords which are used in handling exceptions in Java.</a:t>
            </a:r>
            <a:endParaRPr lang="en-US" sz="2800" dirty="0">
              <a:solidFill>
                <a:schemeClr val="tx1"/>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83511472"/>
              </p:ext>
            </p:extLst>
          </p:nvPr>
        </p:nvGraphicFramePr>
        <p:xfrm>
          <a:off x="386365" y="1880314"/>
          <a:ext cx="10985680" cy="4662153"/>
        </p:xfrm>
        <a:graphic>
          <a:graphicData uri="http://schemas.openxmlformats.org/drawingml/2006/table">
            <a:tbl>
              <a:tblPr/>
              <a:tblGrid>
                <a:gridCol w="2975021"/>
                <a:gridCol w="8010659"/>
              </a:tblGrid>
              <a:tr h="315560">
                <a:tc>
                  <a:txBody>
                    <a:bodyPr/>
                    <a:lstStyle/>
                    <a:p>
                      <a:pPr algn="l" fontAlgn="t"/>
                      <a:r>
                        <a:rPr lang="en-US" sz="1000" dirty="0">
                          <a:solidFill>
                            <a:srgbClr val="000000"/>
                          </a:solidFill>
                          <a:effectLst/>
                          <a:latin typeface="times new roman" panose="02020603050405020304" pitchFamily="18" charset="0"/>
                        </a:rPr>
                        <a:t>Keyword</a:t>
                      </a:r>
                    </a:p>
                  </a:txBody>
                  <a:tcPr marL="61358" marR="61358" marT="61358" marB="61358">
                    <a:lnL w="9525" cap="flat" cmpd="sng" algn="ctr">
                      <a:solidFill>
                        <a:srgbClr val="E073AE"/>
                      </a:solidFill>
                      <a:prstDash val="solid"/>
                      <a:round/>
                      <a:headEnd type="none" w="med" len="med"/>
                      <a:tailEnd type="none" w="med" len="med"/>
                    </a:lnL>
                    <a:lnR w="9525" cap="flat" cmpd="sng" algn="ctr">
                      <a:solidFill>
                        <a:srgbClr val="E073AE"/>
                      </a:solidFill>
                      <a:prstDash val="solid"/>
                      <a:round/>
                      <a:headEnd type="none" w="med" len="med"/>
                      <a:tailEnd type="none" w="med" len="med"/>
                    </a:lnR>
                    <a:lnT w="9525" cap="flat" cmpd="sng" algn="ctr">
                      <a:solidFill>
                        <a:srgbClr val="E073A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000" dirty="0">
                          <a:solidFill>
                            <a:srgbClr val="000000"/>
                          </a:solidFill>
                          <a:effectLst/>
                          <a:latin typeface="times new roman" panose="02020603050405020304" pitchFamily="18" charset="0"/>
                        </a:rPr>
                        <a:t>Description</a:t>
                      </a:r>
                    </a:p>
                  </a:txBody>
                  <a:tcPr marL="61358" marR="61358" marT="61358" marB="61358">
                    <a:lnL w="9525" cap="flat" cmpd="sng" algn="ctr">
                      <a:solidFill>
                        <a:srgbClr val="E073AE"/>
                      </a:solidFill>
                      <a:prstDash val="solid"/>
                      <a:round/>
                      <a:headEnd type="none" w="med" len="med"/>
                      <a:tailEnd type="none" w="med" len="med"/>
                    </a:lnL>
                    <a:lnR w="9525" cap="flat" cmpd="sng" algn="ctr">
                      <a:solidFill>
                        <a:srgbClr val="E073AE"/>
                      </a:solidFill>
                      <a:prstDash val="solid"/>
                      <a:round/>
                      <a:headEnd type="none" w="med" len="med"/>
                      <a:tailEnd type="none" w="med" len="med"/>
                    </a:lnR>
                    <a:lnT w="9525" cap="flat" cmpd="sng" algn="ctr">
                      <a:solidFill>
                        <a:srgbClr val="E073A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1076708">
                <a:tc>
                  <a:txBody>
                    <a:bodyPr/>
                    <a:lstStyle/>
                    <a:p>
                      <a:pPr marL="0" algn="l" defTabSz="457200" rtl="0" eaLnBrk="1" fontAlgn="t" latinLnBrk="0" hangingPunct="1"/>
                      <a:r>
                        <a:rPr lang="en-US" sz="1800" kern="1200" dirty="0">
                          <a:solidFill>
                            <a:srgbClr val="000000"/>
                          </a:solidFill>
                          <a:effectLst/>
                          <a:latin typeface="verdana" panose="020B0604030504040204" pitchFamily="34" charset="0"/>
                          <a:ea typeface="+mn-ea"/>
                          <a:cs typeface="+mn-cs"/>
                        </a:rPr>
                        <a:t>try</a:t>
                      </a:r>
                    </a:p>
                  </a:txBody>
                  <a:tcPr marL="40905" marR="40905" marT="40905" marB="4090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marL="0" algn="l" defTabSz="457200" rtl="0" eaLnBrk="1" fontAlgn="t" latinLnBrk="0" hangingPunct="1"/>
                      <a:r>
                        <a:rPr lang="en-US" sz="1800" kern="1200" dirty="0">
                          <a:solidFill>
                            <a:srgbClr val="000000"/>
                          </a:solidFill>
                          <a:effectLst/>
                          <a:latin typeface="verdana" panose="020B0604030504040204" pitchFamily="34" charset="0"/>
                          <a:ea typeface="+mn-ea"/>
                          <a:cs typeface="+mn-cs"/>
                        </a:rPr>
                        <a:t>The "try" keyword is used to specify a block where we should place exception code. The try block must be followed by either catch or finally. It means, we can't use try block alone.</a:t>
                      </a:r>
                    </a:p>
                  </a:txBody>
                  <a:tcPr marL="40905" marR="40905" marT="40905" marB="4090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076708">
                <a:tc>
                  <a:txBody>
                    <a:bodyPr/>
                    <a:lstStyle/>
                    <a:p>
                      <a:pPr marL="0" algn="l" defTabSz="457200" rtl="0" eaLnBrk="1" fontAlgn="t" latinLnBrk="0" hangingPunct="1"/>
                      <a:r>
                        <a:rPr lang="en-US" sz="1800" kern="1200">
                          <a:solidFill>
                            <a:srgbClr val="000000"/>
                          </a:solidFill>
                          <a:effectLst/>
                          <a:latin typeface="verdana" panose="020B0604030504040204" pitchFamily="34" charset="0"/>
                          <a:ea typeface="+mn-ea"/>
                          <a:cs typeface="+mn-cs"/>
                        </a:rPr>
                        <a:t>catch</a:t>
                      </a:r>
                    </a:p>
                  </a:txBody>
                  <a:tcPr marL="40905" marR="40905" marT="40905" marB="4090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marL="0" algn="l" defTabSz="457200" rtl="0" eaLnBrk="1" fontAlgn="t" latinLnBrk="0" hangingPunct="1"/>
                      <a:r>
                        <a:rPr lang="en-US" sz="1800" kern="1200" dirty="0">
                          <a:solidFill>
                            <a:srgbClr val="000000"/>
                          </a:solidFill>
                          <a:effectLst/>
                          <a:latin typeface="verdana" panose="020B0604030504040204" pitchFamily="34" charset="0"/>
                          <a:ea typeface="+mn-ea"/>
                          <a:cs typeface="+mn-cs"/>
                        </a:rPr>
                        <a:t>The "catch" block is used to handle the exception. It must be preceded by try block which means we can't use catch block alone. It can be followed by finally block later.</a:t>
                      </a:r>
                    </a:p>
                  </a:txBody>
                  <a:tcPr marL="40905" marR="40905" marT="40905" marB="4090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911993">
                <a:tc>
                  <a:txBody>
                    <a:bodyPr/>
                    <a:lstStyle/>
                    <a:p>
                      <a:pPr marL="0" algn="l" defTabSz="457200" rtl="0" eaLnBrk="1" fontAlgn="t" latinLnBrk="0" hangingPunct="1"/>
                      <a:r>
                        <a:rPr lang="en-US" sz="1800" kern="1200">
                          <a:solidFill>
                            <a:srgbClr val="000000"/>
                          </a:solidFill>
                          <a:effectLst/>
                          <a:latin typeface="verdana" panose="020B0604030504040204" pitchFamily="34" charset="0"/>
                          <a:ea typeface="+mn-ea"/>
                          <a:cs typeface="+mn-cs"/>
                        </a:rPr>
                        <a:t>finally</a:t>
                      </a:r>
                    </a:p>
                  </a:txBody>
                  <a:tcPr marL="40905" marR="40905" marT="40905" marB="4090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marL="0" algn="l" defTabSz="457200" rtl="0" eaLnBrk="1" fontAlgn="t" latinLnBrk="0" hangingPunct="1"/>
                      <a:r>
                        <a:rPr lang="en-US" sz="1800" kern="1200">
                          <a:solidFill>
                            <a:srgbClr val="000000"/>
                          </a:solidFill>
                          <a:effectLst/>
                          <a:latin typeface="verdana" panose="020B0604030504040204" pitchFamily="34" charset="0"/>
                          <a:ea typeface="+mn-ea"/>
                          <a:cs typeface="+mn-cs"/>
                        </a:rPr>
                        <a:t>The "finally" block is used to execute the important code of the program. It is executed whether an exception is handled or not.</a:t>
                      </a:r>
                    </a:p>
                  </a:txBody>
                  <a:tcPr marL="40905" marR="40905" marT="40905" marB="4090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281184">
                <a:tc>
                  <a:txBody>
                    <a:bodyPr/>
                    <a:lstStyle/>
                    <a:p>
                      <a:pPr marL="0" algn="l" defTabSz="457200" rtl="0" eaLnBrk="1" fontAlgn="t" latinLnBrk="0" hangingPunct="1"/>
                      <a:r>
                        <a:rPr lang="en-US" sz="1800" kern="1200" dirty="0">
                          <a:solidFill>
                            <a:srgbClr val="000000"/>
                          </a:solidFill>
                          <a:effectLst/>
                          <a:latin typeface="verdana" panose="020B0604030504040204" pitchFamily="34" charset="0"/>
                          <a:ea typeface="+mn-ea"/>
                          <a:cs typeface="+mn-cs"/>
                        </a:rPr>
                        <a:t>throws</a:t>
                      </a:r>
                    </a:p>
                  </a:txBody>
                  <a:tcPr marL="40905" marR="40905" marT="40905" marB="4090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marL="0" algn="l" defTabSz="457200" rtl="0" eaLnBrk="1" fontAlgn="t" latinLnBrk="0" hangingPunct="1"/>
                      <a:r>
                        <a:rPr lang="en-US" sz="1800" kern="1200" dirty="0">
                          <a:solidFill>
                            <a:srgbClr val="000000"/>
                          </a:solidFill>
                          <a:effectLst/>
                          <a:latin typeface="verdana" panose="020B0604030504040204" pitchFamily="34" charset="0"/>
                          <a:ea typeface="+mn-ea"/>
                          <a:cs typeface="+mn-cs"/>
                        </a:rPr>
                        <a:t>The "throws" keyword is used to declare exceptions. It doesn't throw an exception. It specifies that there may occur an exception in the method. It is always used with method signature</a:t>
                      </a:r>
                      <a:r>
                        <a:rPr lang="en-US" sz="1800" kern="1200" dirty="0" smtClean="0">
                          <a:solidFill>
                            <a:srgbClr val="000000"/>
                          </a:solidFill>
                          <a:effectLst/>
                          <a:latin typeface="verdana" panose="020B0604030504040204" pitchFamily="34" charset="0"/>
                          <a:ea typeface="+mn-ea"/>
                          <a:cs typeface="+mn-cs"/>
                        </a:rPr>
                        <a:t>. Used to handle checked exception. </a:t>
                      </a:r>
                      <a:r>
                        <a:rPr lang="en-US" sz="1800" kern="1200" dirty="0" err="1" smtClean="0">
                          <a:solidFill>
                            <a:srgbClr val="000000"/>
                          </a:solidFill>
                          <a:effectLst/>
                          <a:latin typeface="verdana" panose="020B0604030504040204" pitchFamily="34" charset="0"/>
                          <a:ea typeface="+mn-ea"/>
                          <a:cs typeface="+mn-cs"/>
                        </a:rPr>
                        <a:t>Thread.sleep</a:t>
                      </a:r>
                      <a:r>
                        <a:rPr lang="en-US" sz="1800" kern="1200" dirty="0" smtClean="0">
                          <a:solidFill>
                            <a:srgbClr val="000000"/>
                          </a:solidFill>
                          <a:effectLst/>
                          <a:latin typeface="verdana" panose="020B0604030504040204" pitchFamily="34" charset="0"/>
                          <a:ea typeface="+mn-ea"/>
                          <a:cs typeface="+mn-cs"/>
                        </a:rPr>
                        <a:t>(),</a:t>
                      </a:r>
                      <a:r>
                        <a:rPr lang="en-US" sz="1800" kern="1200" dirty="0" err="1" smtClean="0">
                          <a:solidFill>
                            <a:srgbClr val="000000"/>
                          </a:solidFill>
                          <a:effectLst/>
                          <a:latin typeface="verdana" panose="020B0604030504040204" pitchFamily="34" charset="0"/>
                          <a:ea typeface="+mn-ea"/>
                          <a:cs typeface="+mn-cs"/>
                        </a:rPr>
                        <a:t>fileinputstream</a:t>
                      </a:r>
                      <a:r>
                        <a:rPr lang="en-US" sz="1800" kern="1200" baseline="0" dirty="0" smtClean="0">
                          <a:solidFill>
                            <a:srgbClr val="000000"/>
                          </a:solidFill>
                          <a:effectLst/>
                          <a:latin typeface="verdana" panose="020B0604030504040204" pitchFamily="34" charset="0"/>
                          <a:ea typeface="+mn-ea"/>
                          <a:cs typeface="+mn-cs"/>
                        </a:rPr>
                        <a:t> </a:t>
                      </a:r>
                      <a:endParaRPr lang="en-US" sz="1800" kern="1200" dirty="0">
                        <a:solidFill>
                          <a:srgbClr val="000000"/>
                        </a:solidFill>
                        <a:effectLst/>
                        <a:latin typeface="verdana" panose="020B0604030504040204" pitchFamily="34" charset="0"/>
                        <a:ea typeface="+mn-ea"/>
                        <a:cs typeface="+mn-cs"/>
                      </a:endParaRPr>
                    </a:p>
                  </a:txBody>
                  <a:tcPr marL="40905" marR="40905" marT="40905" marB="4090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417220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88135"/>
          </a:xfrm>
        </p:spPr>
        <p:txBody>
          <a:bodyPr>
            <a:normAutofit/>
          </a:bodyPr>
          <a:lstStyle/>
          <a:p>
            <a:r>
              <a:rPr lang="en-US" sz="2800" dirty="0" smtClean="0">
                <a:solidFill>
                  <a:schemeClr val="tx1"/>
                </a:solidFill>
              </a:rPr>
              <a:t>Syntax of Try Catch:</a:t>
            </a:r>
            <a:endParaRPr lang="en-US" sz="2800" dirty="0">
              <a:solidFill>
                <a:schemeClr val="tx1"/>
              </a:solidFill>
            </a:endParaRPr>
          </a:p>
        </p:txBody>
      </p:sp>
      <p:sp>
        <p:nvSpPr>
          <p:cNvPr id="3" name="Content Placeholder 2"/>
          <p:cNvSpPr>
            <a:spLocks noGrp="1"/>
          </p:cNvSpPr>
          <p:nvPr>
            <p:ph idx="1"/>
          </p:nvPr>
        </p:nvSpPr>
        <p:spPr>
          <a:xfrm>
            <a:off x="677334" y="1468193"/>
            <a:ext cx="8596668" cy="4547412"/>
          </a:xfrm>
        </p:spPr>
        <p:txBody>
          <a:bodyPr/>
          <a:lstStyle/>
          <a:p>
            <a:pPr marL="0" indent="0">
              <a:buNone/>
            </a:pPr>
            <a:r>
              <a:rPr lang="en-US" dirty="0" smtClean="0"/>
              <a:t>Try{</a:t>
            </a:r>
          </a:p>
          <a:p>
            <a:pPr marL="0" indent="0">
              <a:buNone/>
            </a:pPr>
            <a:r>
              <a:rPr lang="en-US" dirty="0" smtClean="0"/>
              <a:t>//code that may throw exception</a:t>
            </a:r>
          </a:p>
          <a:p>
            <a:pPr marL="0" indent="0">
              <a:buNone/>
            </a:pPr>
            <a:r>
              <a:rPr lang="en-US" dirty="0" smtClean="0"/>
              <a:t>}</a:t>
            </a:r>
          </a:p>
          <a:p>
            <a:pPr marL="0" indent="0">
              <a:buNone/>
            </a:pPr>
            <a:r>
              <a:rPr lang="en-US" dirty="0" smtClean="0"/>
              <a:t>Catch(</a:t>
            </a:r>
            <a:r>
              <a:rPr lang="en-US" dirty="0" err="1" smtClean="0"/>
              <a:t>Exception_Class_name</a:t>
            </a:r>
            <a:r>
              <a:rPr lang="en-US" dirty="0" smtClean="0"/>
              <a:t> ref)</a:t>
            </a:r>
          </a:p>
          <a:p>
            <a:pPr marL="0" indent="0">
              <a:buNone/>
            </a:pPr>
            <a:r>
              <a:rPr lang="en-US" dirty="0" smtClean="0"/>
              <a:t>{</a:t>
            </a:r>
          </a:p>
          <a:p>
            <a:pPr marL="0" indent="0">
              <a:buNone/>
            </a:pPr>
            <a:endParaRPr lang="en-US" dirty="0"/>
          </a:p>
          <a:p>
            <a:pPr marL="0" indent="0">
              <a:buNone/>
            </a:pPr>
            <a:r>
              <a:rPr lang="en-US" dirty="0" smtClean="0"/>
              <a:t>}</a:t>
            </a:r>
            <a:endParaRPr lang="en-US" dirty="0"/>
          </a:p>
        </p:txBody>
      </p:sp>
    </p:spTree>
    <p:extLst>
      <p:ext uri="{BB962C8B-B14F-4D97-AF65-F5344CB8AC3E}">
        <p14:creationId xmlns:p14="http://schemas.microsoft.com/office/powerpoint/2010/main" val="3189469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605307"/>
            <a:ext cx="7766936" cy="837127"/>
          </a:xfrm>
        </p:spPr>
        <p:txBody>
          <a:bodyPr/>
          <a:lstStyle/>
          <a:p>
            <a:pPr algn="l"/>
            <a:r>
              <a:rPr lang="en-US" sz="2800" dirty="0" smtClean="0">
                <a:solidFill>
                  <a:schemeClr val="tx1"/>
                </a:solidFill>
              </a:rPr>
              <a:t>Arrays: Array is a collection of similar data type.</a:t>
            </a:r>
            <a:endParaRPr lang="en-US" sz="2800" dirty="0">
              <a:solidFill>
                <a:schemeClr val="tx1"/>
              </a:solidFill>
            </a:endParaRPr>
          </a:p>
        </p:txBody>
      </p:sp>
      <p:sp>
        <p:nvSpPr>
          <p:cNvPr id="3" name="Subtitle 2"/>
          <p:cNvSpPr>
            <a:spLocks noGrp="1"/>
          </p:cNvSpPr>
          <p:nvPr>
            <p:ph type="subTitle" idx="1"/>
          </p:nvPr>
        </p:nvSpPr>
        <p:spPr>
          <a:xfrm>
            <a:off x="1507067" y="1687133"/>
            <a:ext cx="7766936" cy="3460600"/>
          </a:xfrm>
        </p:spPr>
        <p:txBody>
          <a:bodyPr/>
          <a:lstStyle/>
          <a:p>
            <a:pPr marL="285750" indent="-285750" algn="l">
              <a:buFont typeface="Wingdings" panose="05000000000000000000" pitchFamily="2" charset="2"/>
              <a:buChar char="Ø"/>
            </a:pPr>
            <a:r>
              <a:rPr lang="en-US" dirty="0" smtClean="0">
                <a:solidFill>
                  <a:schemeClr val="tx1"/>
                </a:solidFill>
              </a:rPr>
              <a:t>Array of Integer</a:t>
            </a:r>
          </a:p>
          <a:p>
            <a:pPr marL="285750" indent="-285750" algn="l">
              <a:buFont typeface="Wingdings" panose="05000000000000000000" pitchFamily="2" charset="2"/>
              <a:buChar char="Ø"/>
            </a:pPr>
            <a:r>
              <a:rPr lang="en-US" dirty="0" smtClean="0">
                <a:solidFill>
                  <a:schemeClr val="tx1"/>
                </a:solidFill>
              </a:rPr>
              <a:t>Array of String</a:t>
            </a:r>
          </a:p>
          <a:p>
            <a:pPr marL="285750" indent="-285750" algn="l">
              <a:buFont typeface="Wingdings" panose="05000000000000000000" pitchFamily="2" charset="2"/>
              <a:buChar char="Ø"/>
            </a:pPr>
            <a:r>
              <a:rPr lang="en-US" dirty="0" smtClean="0">
                <a:solidFill>
                  <a:schemeClr val="tx1"/>
                </a:solidFill>
              </a:rPr>
              <a:t>Array of char</a:t>
            </a:r>
          </a:p>
          <a:p>
            <a:pPr marL="285750" indent="-285750" algn="l">
              <a:buFont typeface="Wingdings" panose="05000000000000000000" pitchFamily="2" charset="2"/>
              <a:buChar char="Ø"/>
            </a:pPr>
            <a:r>
              <a:rPr lang="en-US" dirty="0" smtClean="0">
                <a:solidFill>
                  <a:schemeClr val="tx1"/>
                </a:solidFill>
              </a:rPr>
              <a:t>Array of double and so on</a:t>
            </a:r>
            <a:endParaRPr lang="en-US" dirty="0">
              <a:solidFill>
                <a:schemeClr val="tx1"/>
              </a:solidFill>
            </a:endParaRPr>
          </a:p>
        </p:txBody>
      </p:sp>
    </p:spTree>
    <p:extLst>
      <p:ext uri="{BB962C8B-B14F-4D97-AF65-F5344CB8AC3E}">
        <p14:creationId xmlns:p14="http://schemas.microsoft.com/office/powerpoint/2010/main" val="964963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9803"/>
          </a:xfrm>
        </p:spPr>
        <p:txBody>
          <a:bodyPr>
            <a:normAutofit/>
          </a:bodyPr>
          <a:lstStyle/>
          <a:p>
            <a:r>
              <a:rPr lang="en-US" sz="2400" dirty="0" smtClean="0">
                <a:solidFill>
                  <a:schemeClr val="tx1"/>
                </a:solidFill>
              </a:rPr>
              <a:t>Array types:</a:t>
            </a:r>
            <a:endParaRPr lang="en-US" sz="2400" dirty="0">
              <a:solidFill>
                <a:schemeClr val="tx1"/>
              </a:solidFill>
            </a:endParaRPr>
          </a:p>
        </p:txBody>
      </p:sp>
      <p:sp>
        <p:nvSpPr>
          <p:cNvPr id="3" name="Content Placeholder 2"/>
          <p:cNvSpPr>
            <a:spLocks noGrp="1"/>
          </p:cNvSpPr>
          <p:nvPr>
            <p:ph idx="1"/>
          </p:nvPr>
        </p:nvSpPr>
        <p:spPr>
          <a:xfrm>
            <a:off x="677334" y="1339403"/>
            <a:ext cx="8596668" cy="4701959"/>
          </a:xfrm>
        </p:spPr>
        <p:txBody>
          <a:bodyPr/>
          <a:lstStyle/>
          <a:p>
            <a:r>
              <a:rPr lang="en-US" dirty="0" smtClean="0"/>
              <a:t>Single </a:t>
            </a:r>
            <a:r>
              <a:rPr lang="en-US" dirty="0" err="1" smtClean="0"/>
              <a:t>dimentional</a:t>
            </a:r>
            <a:r>
              <a:rPr lang="en-US" dirty="0" smtClean="0"/>
              <a:t> Array:</a:t>
            </a:r>
          </a:p>
          <a:p>
            <a:r>
              <a:rPr lang="en-US" dirty="0" smtClean="0"/>
              <a:t>Syntax:</a:t>
            </a:r>
          </a:p>
          <a:p>
            <a:pPr marL="0" indent="0">
              <a:buNone/>
            </a:pPr>
            <a:r>
              <a:rPr lang="en-US" dirty="0" smtClean="0"/>
              <a:t>Datatype </a:t>
            </a:r>
            <a:r>
              <a:rPr lang="en-US" dirty="0" err="1" smtClean="0"/>
              <a:t>arrayname</a:t>
            </a:r>
            <a:r>
              <a:rPr lang="en-US" dirty="0" smtClean="0"/>
              <a:t>[]=new datatype[size]</a:t>
            </a:r>
          </a:p>
          <a:p>
            <a:pPr marL="0" indent="0">
              <a:buNone/>
            </a:pPr>
            <a:endParaRPr lang="en-US" dirty="0"/>
          </a:p>
          <a:p>
            <a:pPr marL="0" indent="0">
              <a:buNone/>
            </a:pPr>
            <a:r>
              <a:rPr lang="en-US" dirty="0" err="1" smtClean="0"/>
              <a:t>Int</a:t>
            </a:r>
            <a:r>
              <a:rPr lang="en-US" dirty="0" smtClean="0"/>
              <a:t> </a:t>
            </a:r>
            <a:r>
              <a:rPr lang="en-US" dirty="0" err="1" smtClean="0"/>
              <a:t>arr</a:t>
            </a:r>
            <a:r>
              <a:rPr lang="en-US" dirty="0" smtClean="0"/>
              <a:t>[]=new </a:t>
            </a:r>
            <a:r>
              <a:rPr lang="en-US" dirty="0" err="1" smtClean="0"/>
              <a:t>int</a:t>
            </a:r>
            <a:r>
              <a:rPr lang="en-US" dirty="0" smtClean="0"/>
              <a:t>[5]</a:t>
            </a:r>
          </a:p>
          <a:p>
            <a:pPr marL="0" indent="0">
              <a:buNone/>
            </a:pPr>
            <a:r>
              <a:rPr lang="en-US" dirty="0" err="1" smtClean="0"/>
              <a:t>Arr</a:t>
            </a:r>
            <a:r>
              <a:rPr lang="en-US" dirty="0" smtClean="0"/>
              <a:t>[0]=10;</a:t>
            </a:r>
          </a:p>
          <a:p>
            <a:pPr marL="0" indent="0">
              <a:buNone/>
            </a:pPr>
            <a:r>
              <a:rPr lang="en-US" dirty="0" err="1" smtClean="0"/>
              <a:t>Arr</a:t>
            </a:r>
            <a:r>
              <a:rPr lang="en-US" dirty="0" smtClean="0"/>
              <a:t>[1]=20;</a:t>
            </a:r>
          </a:p>
          <a:p>
            <a:pPr marL="0" indent="0">
              <a:buNone/>
            </a:pPr>
            <a:endParaRPr lang="en-US" dirty="0"/>
          </a:p>
        </p:txBody>
      </p:sp>
    </p:spTree>
    <p:extLst>
      <p:ext uri="{BB962C8B-B14F-4D97-AF65-F5344CB8AC3E}">
        <p14:creationId xmlns:p14="http://schemas.microsoft.com/office/powerpoint/2010/main" val="2806634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24496"/>
          </a:xfrm>
        </p:spPr>
        <p:txBody>
          <a:bodyPr>
            <a:normAutofit fontScale="90000"/>
          </a:bodyPr>
          <a:lstStyle/>
          <a:p>
            <a:endParaRPr lang="en-US" sz="2800" dirty="0">
              <a:solidFill>
                <a:schemeClr val="tx1"/>
              </a:solidFill>
            </a:endParaRPr>
          </a:p>
        </p:txBody>
      </p:sp>
      <p:sp>
        <p:nvSpPr>
          <p:cNvPr id="3" name="Content Placeholder 2"/>
          <p:cNvSpPr>
            <a:spLocks noGrp="1"/>
          </p:cNvSpPr>
          <p:nvPr>
            <p:ph idx="1"/>
          </p:nvPr>
        </p:nvSpPr>
        <p:spPr>
          <a:xfrm>
            <a:off x="677334" y="1056069"/>
            <a:ext cx="8596668" cy="4985294"/>
          </a:xfrm>
        </p:spPr>
        <p:txBody>
          <a:bodyPr/>
          <a:lstStyle/>
          <a:p>
            <a:r>
              <a:rPr lang="en-US" dirty="0" smtClean="0"/>
              <a:t>Two </a:t>
            </a:r>
            <a:r>
              <a:rPr lang="en-US" dirty="0" err="1"/>
              <a:t>dimentional</a:t>
            </a:r>
            <a:r>
              <a:rPr lang="en-US" dirty="0"/>
              <a:t> Array:</a:t>
            </a:r>
          </a:p>
          <a:p>
            <a:r>
              <a:rPr lang="en-US" dirty="0"/>
              <a:t>Syntax:</a:t>
            </a:r>
          </a:p>
          <a:p>
            <a:pPr marL="0" indent="0">
              <a:buNone/>
            </a:pPr>
            <a:r>
              <a:rPr lang="en-US" dirty="0"/>
              <a:t>Datatype </a:t>
            </a:r>
            <a:r>
              <a:rPr lang="en-US" dirty="0" err="1"/>
              <a:t>arrayname</a:t>
            </a:r>
            <a:r>
              <a:rPr lang="en-US" dirty="0" smtClean="0"/>
              <a:t>[][]=</a:t>
            </a:r>
            <a:r>
              <a:rPr lang="en-US" dirty="0"/>
              <a:t>new datatype[size</a:t>
            </a:r>
            <a:r>
              <a:rPr lang="en-US" dirty="0" smtClean="0"/>
              <a:t>][]</a:t>
            </a:r>
            <a:endParaRPr lang="en-US" dirty="0"/>
          </a:p>
          <a:p>
            <a:pPr marL="0" indent="0">
              <a:buNone/>
            </a:pPr>
            <a:endParaRPr lang="en-US" dirty="0"/>
          </a:p>
          <a:p>
            <a:pPr marL="0" indent="0">
              <a:buNone/>
            </a:pPr>
            <a:r>
              <a:rPr lang="en-US" dirty="0" err="1"/>
              <a:t>Int</a:t>
            </a:r>
            <a:r>
              <a:rPr lang="en-US" dirty="0"/>
              <a:t> </a:t>
            </a:r>
            <a:r>
              <a:rPr lang="en-US" dirty="0" err="1"/>
              <a:t>arr</a:t>
            </a:r>
            <a:r>
              <a:rPr lang="en-US" dirty="0" smtClean="0"/>
              <a:t>[][]=</a:t>
            </a:r>
            <a:r>
              <a:rPr lang="en-US" dirty="0"/>
              <a:t>new </a:t>
            </a:r>
            <a:r>
              <a:rPr lang="en-US" dirty="0" err="1" smtClean="0"/>
              <a:t>int</a:t>
            </a:r>
            <a:r>
              <a:rPr lang="en-US" dirty="0" smtClean="0"/>
              <a:t>[3][2]</a:t>
            </a:r>
            <a:endParaRPr lang="en-US" dirty="0"/>
          </a:p>
          <a:p>
            <a:pPr marL="0" indent="0">
              <a:buNone/>
            </a:pPr>
            <a:r>
              <a:rPr lang="en-US" dirty="0" err="1"/>
              <a:t>Arr</a:t>
            </a:r>
            <a:r>
              <a:rPr lang="en-US" dirty="0"/>
              <a:t>[0</a:t>
            </a:r>
            <a:r>
              <a:rPr lang="en-US" dirty="0" smtClean="0"/>
              <a:t>][0]=10</a:t>
            </a:r>
            <a:r>
              <a:rPr lang="en-US" dirty="0"/>
              <a:t>;</a:t>
            </a:r>
          </a:p>
          <a:p>
            <a:pPr marL="0" indent="0">
              <a:buNone/>
            </a:pPr>
            <a:r>
              <a:rPr lang="en-US" dirty="0" err="1" smtClean="0"/>
              <a:t>Arr</a:t>
            </a:r>
            <a:r>
              <a:rPr lang="en-US" dirty="0" smtClean="0"/>
              <a:t>[0][1]=20;</a:t>
            </a:r>
          </a:p>
          <a:p>
            <a:pPr marL="0" indent="0">
              <a:buNone/>
            </a:pPr>
            <a:r>
              <a:rPr lang="en-US" dirty="0" err="1" smtClean="0"/>
              <a:t>Arr</a:t>
            </a:r>
            <a:r>
              <a:rPr lang="en-US" dirty="0" smtClean="0"/>
              <a:t>[1][0]=</a:t>
            </a:r>
            <a:r>
              <a:rPr lang="en-US" dirty="0"/>
              <a:t>20;</a:t>
            </a:r>
          </a:p>
          <a:p>
            <a:pPr marL="0" indent="0">
              <a:buNone/>
            </a:pPr>
            <a:r>
              <a:rPr lang="en-US" dirty="0" err="1" smtClean="0"/>
              <a:t>Arr</a:t>
            </a:r>
            <a:r>
              <a:rPr lang="en-US" dirty="0" smtClean="0"/>
              <a:t>[1][</a:t>
            </a:r>
            <a:r>
              <a:rPr lang="en-US" dirty="0"/>
              <a:t>1]=20;</a:t>
            </a:r>
          </a:p>
          <a:p>
            <a:pPr marL="0" indent="0">
              <a:buNone/>
            </a:pPr>
            <a:endParaRPr lang="en-US" dirty="0"/>
          </a:p>
        </p:txBody>
      </p:sp>
    </p:spTree>
    <p:extLst>
      <p:ext uri="{BB962C8B-B14F-4D97-AF65-F5344CB8AC3E}">
        <p14:creationId xmlns:p14="http://schemas.microsoft.com/office/powerpoint/2010/main" val="2990060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2530"/>
          </a:xfrm>
        </p:spPr>
        <p:txBody>
          <a:bodyPr>
            <a:normAutofit/>
          </a:bodyPr>
          <a:lstStyle/>
          <a:p>
            <a:r>
              <a:rPr lang="en-US" sz="2800" dirty="0" smtClean="0">
                <a:solidFill>
                  <a:schemeClr val="tx1"/>
                </a:solidFill>
              </a:rPr>
              <a:t>Limitation:</a:t>
            </a:r>
            <a:endParaRPr lang="en-US" sz="2800" dirty="0">
              <a:solidFill>
                <a:schemeClr val="tx1"/>
              </a:solidFill>
            </a:endParaRPr>
          </a:p>
        </p:txBody>
      </p:sp>
      <p:sp>
        <p:nvSpPr>
          <p:cNvPr id="3" name="Content Placeholder 2"/>
          <p:cNvSpPr>
            <a:spLocks noGrp="1"/>
          </p:cNvSpPr>
          <p:nvPr>
            <p:ph idx="1"/>
          </p:nvPr>
        </p:nvSpPr>
        <p:spPr>
          <a:xfrm>
            <a:off x="677334" y="1352283"/>
            <a:ext cx="8596668" cy="4689080"/>
          </a:xfrm>
        </p:spPr>
        <p:txBody>
          <a:bodyPr/>
          <a:lstStyle/>
          <a:p>
            <a:r>
              <a:rPr lang="en-US" dirty="0" smtClean="0"/>
              <a:t>Limitation of type-Fixed type</a:t>
            </a:r>
          </a:p>
          <a:p>
            <a:r>
              <a:rPr lang="en-US" dirty="0" smtClean="0"/>
              <a:t>Limitation of size-Fixed size</a:t>
            </a:r>
          </a:p>
          <a:p>
            <a:endParaRPr lang="en-US" dirty="0"/>
          </a:p>
          <a:p>
            <a:r>
              <a:rPr lang="en-US" dirty="0" smtClean="0"/>
              <a:t>To overcome this we have list, </a:t>
            </a:r>
            <a:r>
              <a:rPr lang="en-US" dirty="0" err="1" smtClean="0"/>
              <a:t>ArrayList</a:t>
            </a:r>
            <a:r>
              <a:rPr lang="en-US" dirty="0" smtClean="0"/>
              <a:t> and set</a:t>
            </a:r>
            <a:endParaRPr lang="en-US" dirty="0"/>
          </a:p>
        </p:txBody>
      </p:sp>
    </p:spTree>
    <p:extLst>
      <p:ext uri="{BB962C8B-B14F-4D97-AF65-F5344CB8AC3E}">
        <p14:creationId xmlns:p14="http://schemas.microsoft.com/office/powerpoint/2010/main" val="2509835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90411"/>
          </a:xfrm>
        </p:spPr>
        <p:txBody>
          <a:bodyPr>
            <a:normAutofit/>
          </a:bodyPr>
          <a:lstStyle/>
          <a:p>
            <a:r>
              <a:rPr lang="en-US" sz="2800" dirty="0" smtClean="0">
                <a:solidFill>
                  <a:schemeClr val="tx1"/>
                </a:solidFill>
              </a:rPr>
              <a:t>Collection: It is dynamic data structure</a:t>
            </a:r>
            <a:endParaRPr lang="en-US" sz="2800" dirty="0">
              <a:solidFill>
                <a:schemeClr val="tx1"/>
              </a:solidFill>
            </a:endParaRPr>
          </a:p>
        </p:txBody>
      </p:sp>
      <p:sp>
        <p:nvSpPr>
          <p:cNvPr id="3" name="Content Placeholder 2"/>
          <p:cNvSpPr>
            <a:spLocks noGrp="1"/>
          </p:cNvSpPr>
          <p:nvPr>
            <p:ph idx="1"/>
          </p:nvPr>
        </p:nvSpPr>
        <p:spPr>
          <a:xfrm>
            <a:off x="677334" y="1558345"/>
            <a:ext cx="8596668" cy="4483018"/>
          </a:xfrm>
        </p:spPr>
        <p:txBody>
          <a:bodyPr/>
          <a:lstStyle/>
          <a:p>
            <a:r>
              <a:rPr lang="en-US" dirty="0" smtClean="0"/>
              <a:t>Collection in java: is a framework that provides an architecture to store and manipulate the group of objects.</a:t>
            </a:r>
          </a:p>
          <a:p>
            <a:r>
              <a:rPr lang="en-US" dirty="0" smtClean="0"/>
              <a:t>All the operations that you perform on a data such as searching, sorting, insertion, manipulation, deletion </a:t>
            </a:r>
            <a:r>
              <a:rPr lang="en-US" dirty="0" err="1" smtClean="0"/>
              <a:t>etc</a:t>
            </a:r>
            <a:r>
              <a:rPr lang="en-US" dirty="0" smtClean="0"/>
              <a:t> can be performed by java collections.</a:t>
            </a:r>
            <a:endParaRPr lang="en-US" dirty="0"/>
          </a:p>
          <a:p>
            <a:r>
              <a:rPr lang="en-US" dirty="0" smtClean="0"/>
              <a:t>Java collection framework provides many interfaces(</a:t>
            </a:r>
            <a:r>
              <a:rPr lang="en-US" dirty="0" err="1" smtClean="0"/>
              <a:t>set,list,queue,deque</a:t>
            </a:r>
            <a:r>
              <a:rPr lang="en-US" dirty="0" smtClean="0"/>
              <a:t> </a:t>
            </a:r>
            <a:r>
              <a:rPr lang="en-US" dirty="0" err="1" smtClean="0"/>
              <a:t>etc</a:t>
            </a:r>
            <a:r>
              <a:rPr lang="en-US" dirty="0" smtClean="0"/>
              <a:t>) and classes(</a:t>
            </a:r>
            <a:r>
              <a:rPr lang="en-US" dirty="0" err="1" smtClean="0"/>
              <a:t>Arraylist,Vector,linkedlist,TreeSet</a:t>
            </a:r>
            <a:r>
              <a:rPr lang="en-US" dirty="0" smtClean="0"/>
              <a:t> </a:t>
            </a:r>
            <a:r>
              <a:rPr lang="en-US" dirty="0" err="1" smtClean="0"/>
              <a:t>etc</a:t>
            </a:r>
            <a:endParaRPr lang="en-US" dirty="0"/>
          </a:p>
        </p:txBody>
      </p:sp>
    </p:spTree>
    <p:extLst>
      <p:ext uri="{BB962C8B-B14F-4D97-AF65-F5344CB8AC3E}">
        <p14:creationId xmlns:p14="http://schemas.microsoft.com/office/powerpoint/2010/main" val="151227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57577"/>
            <a:ext cx="8596668" cy="1043189"/>
          </a:xfrm>
        </p:spPr>
        <p:txBody>
          <a:bodyPr>
            <a:normAutofit fontScale="90000"/>
          </a:bodyPr>
          <a:lstStyle/>
          <a:p>
            <a:r>
              <a:rPr lang="en-US" dirty="0" smtClean="0">
                <a:solidFill>
                  <a:schemeClr val="tx1"/>
                </a:solidFill>
              </a:rPr>
              <a:t>__________ :</a:t>
            </a:r>
            <a:r>
              <a:rPr lang="en-US" sz="2000" dirty="0" smtClean="0">
                <a:solidFill>
                  <a:schemeClr val="tx1"/>
                </a:solidFill>
              </a:rPr>
              <a:t>Extends</a:t>
            </a:r>
            <a:br>
              <a:rPr lang="en-US" sz="2000" dirty="0" smtClean="0">
                <a:solidFill>
                  <a:schemeClr val="tx1"/>
                </a:solidFill>
              </a:rPr>
            </a:br>
            <a:r>
              <a:rPr lang="en-US" dirty="0">
                <a:solidFill>
                  <a:schemeClr val="tx1"/>
                </a:solidFill>
              </a:rPr>
              <a:t>-----------:</a:t>
            </a:r>
            <a:r>
              <a:rPr lang="en-US" sz="2200" dirty="0">
                <a:solidFill>
                  <a:schemeClr val="tx1"/>
                </a:solidFill>
              </a:rPr>
              <a:t> </a:t>
            </a:r>
            <a:r>
              <a:rPr lang="en-US" sz="2200" dirty="0" smtClean="0">
                <a:solidFill>
                  <a:schemeClr val="tx1"/>
                </a:solidFill>
              </a:rPr>
              <a:t>Implements</a:t>
            </a:r>
            <a:endParaRPr lang="en-US" sz="2200" dirty="0">
              <a:solidFill>
                <a:schemeClr val="tx1"/>
              </a:solidFill>
            </a:endParaRPr>
          </a:p>
        </p:txBody>
      </p:sp>
      <p:pic>
        <p:nvPicPr>
          <p:cNvPr id="1026" name="Picture 2" descr="NaqeR.png (795Ã339)"/>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9831" y="1790165"/>
            <a:ext cx="7572375" cy="3951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342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13893"/>
          </a:xfrm>
        </p:spPr>
        <p:txBody>
          <a:bodyPr>
            <a:normAutofit fontScale="90000"/>
          </a:bodyPr>
          <a:lstStyle/>
          <a:p>
            <a:r>
              <a:rPr lang="en-US" sz="2400" dirty="0" smtClean="0">
                <a:solidFill>
                  <a:schemeClr val="tx1"/>
                </a:solidFill>
              </a:rPr>
              <a:t>List and </a:t>
            </a:r>
            <a:r>
              <a:rPr lang="en-US" sz="2400" dirty="0" err="1" smtClean="0">
                <a:solidFill>
                  <a:schemeClr val="tx1"/>
                </a:solidFill>
              </a:rPr>
              <a:t>Arraylist</a:t>
            </a:r>
            <a:r>
              <a:rPr lang="en-US" sz="2400" dirty="0" smtClean="0">
                <a:solidFill>
                  <a:schemeClr val="tx1"/>
                </a:solidFill>
              </a:rPr>
              <a:t>: List is an interface and </a:t>
            </a:r>
            <a:r>
              <a:rPr lang="en-US" sz="2400" dirty="0" err="1" smtClean="0">
                <a:solidFill>
                  <a:schemeClr val="tx1"/>
                </a:solidFill>
              </a:rPr>
              <a:t>Arraylist</a:t>
            </a:r>
            <a:r>
              <a:rPr lang="en-US" sz="2400" dirty="0" smtClean="0">
                <a:solidFill>
                  <a:schemeClr val="tx1"/>
                </a:solidFill>
              </a:rPr>
              <a:t> is a class and implements list.</a:t>
            </a:r>
            <a:endParaRPr lang="en-US" sz="2400" dirty="0">
              <a:solidFill>
                <a:schemeClr val="tx1"/>
              </a:solidFill>
            </a:endParaRPr>
          </a:p>
        </p:txBody>
      </p:sp>
      <p:sp>
        <p:nvSpPr>
          <p:cNvPr id="3" name="Content Placeholder 2"/>
          <p:cNvSpPr>
            <a:spLocks noGrp="1"/>
          </p:cNvSpPr>
          <p:nvPr>
            <p:ph idx="1"/>
          </p:nvPr>
        </p:nvSpPr>
        <p:spPr>
          <a:xfrm>
            <a:off x="677334" y="1751527"/>
            <a:ext cx="8596668" cy="4289835"/>
          </a:xfrm>
        </p:spPr>
        <p:txBody>
          <a:bodyPr/>
          <a:lstStyle/>
          <a:p>
            <a:r>
              <a:rPr lang="en-US" dirty="0" smtClean="0"/>
              <a:t>Java </a:t>
            </a:r>
            <a:r>
              <a:rPr lang="en-US" dirty="0" err="1" smtClean="0"/>
              <a:t>Arraylist</a:t>
            </a:r>
            <a:r>
              <a:rPr lang="en-US" dirty="0" smtClean="0"/>
              <a:t> class uses a dynamic array for sorting.</a:t>
            </a:r>
          </a:p>
          <a:p>
            <a:r>
              <a:rPr lang="en-US" dirty="0"/>
              <a:t>Java </a:t>
            </a:r>
            <a:r>
              <a:rPr lang="en-US" dirty="0" err="1" smtClean="0"/>
              <a:t>Arraylist</a:t>
            </a:r>
            <a:r>
              <a:rPr lang="en-US" dirty="0" smtClean="0"/>
              <a:t> class can contain duplicate elements.</a:t>
            </a:r>
          </a:p>
          <a:p>
            <a:r>
              <a:rPr lang="en-US" dirty="0"/>
              <a:t>Java </a:t>
            </a:r>
            <a:r>
              <a:rPr lang="en-US" dirty="0" err="1" smtClean="0"/>
              <a:t>Arraylist</a:t>
            </a:r>
            <a:r>
              <a:rPr lang="en-US" dirty="0" smtClean="0"/>
              <a:t> maintains insertion order.</a:t>
            </a:r>
          </a:p>
          <a:p>
            <a:r>
              <a:rPr lang="en-US" dirty="0"/>
              <a:t>Java </a:t>
            </a:r>
            <a:r>
              <a:rPr lang="en-US" dirty="0" err="1" smtClean="0"/>
              <a:t>Arraylist</a:t>
            </a:r>
            <a:r>
              <a:rPr lang="en-US" dirty="0" smtClean="0"/>
              <a:t> allows random access because array works at the index basis.</a:t>
            </a:r>
            <a:endParaRPr lang="en-US" dirty="0"/>
          </a:p>
          <a:p>
            <a:r>
              <a:rPr lang="en-US" dirty="0" smtClean="0"/>
              <a:t>Syntax:</a:t>
            </a:r>
          </a:p>
          <a:p>
            <a:pPr marL="0" indent="0">
              <a:buNone/>
            </a:pPr>
            <a:r>
              <a:rPr lang="en-US" dirty="0" err="1" smtClean="0"/>
              <a:t>Arraylist</a:t>
            </a:r>
            <a:r>
              <a:rPr lang="en-US" dirty="0" smtClean="0"/>
              <a:t> obj1=new </a:t>
            </a:r>
            <a:r>
              <a:rPr lang="en-US" dirty="0" err="1" smtClean="0"/>
              <a:t>Arraylist</a:t>
            </a:r>
            <a:r>
              <a:rPr lang="en-US" dirty="0" smtClean="0"/>
              <a:t>();</a:t>
            </a:r>
          </a:p>
          <a:p>
            <a:pPr marL="0" indent="0">
              <a:buNone/>
            </a:pPr>
            <a:r>
              <a:rPr lang="en-US" dirty="0" smtClean="0"/>
              <a:t>Obj1.add(65655)</a:t>
            </a:r>
          </a:p>
          <a:p>
            <a:pPr marL="0" indent="0">
              <a:buNone/>
            </a:pPr>
            <a:r>
              <a:rPr lang="en-US" dirty="0" smtClean="0"/>
              <a:t>Obj1.add(“xyz”)</a:t>
            </a:r>
          </a:p>
          <a:p>
            <a:pPr marL="0" indent="0">
              <a:buNone/>
            </a:pPr>
            <a:r>
              <a:rPr lang="en-US" dirty="0" smtClean="0"/>
              <a:t>Obj1.get(</a:t>
            </a:r>
            <a:r>
              <a:rPr lang="en-US" dirty="0" err="1" smtClean="0"/>
              <a:t>i</a:t>
            </a:r>
            <a:r>
              <a:rPr lang="en-US" dirty="0" smtClean="0"/>
              <a:t>)</a:t>
            </a:r>
            <a:endParaRPr lang="en-US" dirty="0"/>
          </a:p>
        </p:txBody>
      </p:sp>
    </p:spTree>
    <p:extLst>
      <p:ext uri="{BB962C8B-B14F-4D97-AF65-F5344CB8AC3E}">
        <p14:creationId xmlns:p14="http://schemas.microsoft.com/office/powerpoint/2010/main" val="1703765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9651"/>
          </a:xfrm>
        </p:spPr>
        <p:txBody>
          <a:bodyPr>
            <a:normAutofit/>
          </a:bodyPr>
          <a:lstStyle/>
          <a:p>
            <a:r>
              <a:rPr lang="en-US" sz="2800" dirty="0" smtClean="0">
                <a:solidFill>
                  <a:schemeClr val="tx1"/>
                </a:solidFill>
              </a:rPr>
              <a:t>Generic in Collection:</a:t>
            </a:r>
            <a:endParaRPr lang="en-US" sz="2800" dirty="0">
              <a:solidFill>
                <a:schemeClr val="tx1"/>
              </a:solidFill>
            </a:endParaRPr>
          </a:p>
        </p:txBody>
      </p:sp>
      <p:sp>
        <p:nvSpPr>
          <p:cNvPr id="3" name="Content Placeholder 2"/>
          <p:cNvSpPr>
            <a:spLocks noGrp="1"/>
          </p:cNvSpPr>
          <p:nvPr>
            <p:ph idx="1"/>
          </p:nvPr>
        </p:nvSpPr>
        <p:spPr>
          <a:xfrm>
            <a:off x="677334" y="1481071"/>
            <a:ext cx="8596668" cy="4560292"/>
          </a:xfrm>
        </p:spPr>
        <p:txBody>
          <a:bodyPr/>
          <a:lstStyle/>
          <a:p>
            <a:r>
              <a:rPr lang="en-US" dirty="0" smtClean="0"/>
              <a:t>Java generic collection allows you to have only one type of object in collection. </a:t>
            </a:r>
            <a:endParaRPr lang="en-US" dirty="0"/>
          </a:p>
          <a:p>
            <a:r>
              <a:rPr lang="en-US" dirty="0" smtClean="0"/>
              <a:t>Non generic </a:t>
            </a:r>
            <a:r>
              <a:rPr lang="en-US" dirty="0" err="1" smtClean="0"/>
              <a:t>Arraylist</a:t>
            </a:r>
            <a:endParaRPr lang="en-US" dirty="0" smtClean="0"/>
          </a:p>
          <a:p>
            <a:pPr marL="0" indent="0">
              <a:buNone/>
            </a:pPr>
            <a:r>
              <a:rPr lang="en-US" dirty="0" err="1" smtClean="0"/>
              <a:t>Arraylist</a:t>
            </a:r>
            <a:r>
              <a:rPr lang="en-US" dirty="0" smtClean="0"/>
              <a:t> al=new </a:t>
            </a:r>
            <a:r>
              <a:rPr lang="en-US" dirty="0" err="1" smtClean="0"/>
              <a:t>Arraylist</a:t>
            </a:r>
            <a:r>
              <a:rPr lang="en-US" dirty="0" smtClean="0"/>
              <a:t>();</a:t>
            </a:r>
          </a:p>
          <a:p>
            <a:pPr marL="0" indent="0">
              <a:buNone/>
            </a:pPr>
            <a:endParaRPr lang="en-US" dirty="0"/>
          </a:p>
          <a:p>
            <a:r>
              <a:rPr lang="en-US" dirty="0"/>
              <a:t>G</a:t>
            </a:r>
            <a:r>
              <a:rPr lang="en-US" dirty="0" smtClean="0"/>
              <a:t>eneric </a:t>
            </a:r>
            <a:r>
              <a:rPr lang="en-US" dirty="0" err="1"/>
              <a:t>Arraylist</a:t>
            </a:r>
            <a:endParaRPr lang="en-US" dirty="0"/>
          </a:p>
          <a:p>
            <a:pPr marL="0" indent="0">
              <a:buNone/>
            </a:pPr>
            <a:r>
              <a:rPr lang="en-US" dirty="0" err="1"/>
              <a:t>Arraylist</a:t>
            </a:r>
            <a:r>
              <a:rPr lang="en-US" dirty="0"/>
              <a:t> </a:t>
            </a:r>
            <a:r>
              <a:rPr lang="en-US" dirty="0" smtClean="0"/>
              <a:t>&lt;String&gt; al=new </a:t>
            </a:r>
            <a:r>
              <a:rPr lang="en-US" dirty="0" err="1" smtClean="0"/>
              <a:t>Arraylist</a:t>
            </a:r>
            <a:r>
              <a:rPr lang="en-US" dirty="0" smtClean="0"/>
              <a:t>&lt;String&gt;();</a:t>
            </a:r>
          </a:p>
          <a:p>
            <a:pPr marL="0" indent="0">
              <a:buNone/>
            </a:pPr>
            <a:endParaRPr lang="en-US" dirty="0" smtClean="0"/>
          </a:p>
          <a:p>
            <a:pPr marL="0" indent="0">
              <a:buNone/>
            </a:pPr>
            <a:r>
              <a:rPr lang="en-US" dirty="0" smtClean="0"/>
              <a:t>In generic collection, we specify the type in angular braces.</a:t>
            </a:r>
            <a:endParaRPr lang="en-US" dirty="0"/>
          </a:p>
        </p:txBody>
      </p:sp>
    </p:spTree>
    <p:extLst>
      <p:ext uri="{BB962C8B-B14F-4D97-AF65-F5344CB8AC3E}">
        <p14:creationId xmlns:p14="http://schemas.microsoft.com/office/powerpoint/2010/main" val="167987607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5601</TotalTime>
  <Words>700</Words>
  <Application>Microsoft Office PowerPoint</Application>
  <PresentationFormat>Widescreen</PresentationFormat>
  <Paragraphs>138</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Times New Roman</vt:lpstr>
      <vt:lpstr>Trebuchet MS</vt:lpstr>
      <vt:lpstr>Verdana</vt:lpstr>
      <vt:lpstr>Wingdings</vt:lpstr>
      <vt:lpstr>Wingdings 3</vt:lpstr>
      <vt:lpstr>Facet</vt:lpstr>
      <vt:lpstr>Today’s Agenda</vt:lpstr>
      <vt:lpstr>Arrays: Array is a collection of similar data type.</vt:lpstr>
      <vt:lpstr>Array types:</vt:lpstr>
      <vt:lpstr>PowerPoint Presentation</vt:lpstr>
      <vt:lpstr>Limitation:</vt:lpstr>
      <vt:lpstr>Collection: It is dynamic data structure</vt:lpstr>
      <vt:lpstr>__________ :Extends -----------: Implements</vt:lpstr>
      <vt:lpstr>List and Arraylist: List is an interface and Arraylist is a class and implements list.</vt:lpstr>
      <vt:lpstr>Generic in Collection:</vt:lpstr>
      <vt:lpstr>Program:</vt:lpstr>
      <vt:lpstr>Set Interface:</vt:lpstr>
      <vt:lpstr>Methods of Set:</vt:lpstr>
      <vt:lpstr>Program:</vt:lpstr>
      <vt:lpstr>Exception :</vt:lpstr>
      <vt:lpstr>Exception Handling:</vt:lpstr>
      <vt:lpstr>Common Scenarios of Java Exceptions </vt:lpstr>
      <vt:lpstr>Types of Java Exceptions:</vt:lpstr>
      <vt:lpstr>There are 4 keywords which are used in handling exceptions in Java.</vt:lpstr>
      <vt:lpstr>Syntax of Try Catch:</vt:lpstr>
    </vt:vector>
  </TitlesOfParts>
  <Company>KPIT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 Array is a collection of similar data type.</dc:title>
  <dc:creator>Ekta Hirani</dc:creator>
  <cp:lastModifiedBy>Ekta Hirani</cp:lastModifiedBy>
  <cp:revision>22</cp:revision>
  <dcterms:created xsi:type="dcterms:W3CDTF">2019-07-19T10:48:51Z</dcterms:created>
  <dcterms:modified xsi:type="dcterms:W3CDTF">2019-07-23T08:09:54Z</dcterms:modified>
</cp:coreProperties>
</file>