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6" r:id="rId2"/>
    <p:sldId id="256" r:id="rId3"/>
    <p:sldId id="257" r:id="rId4"/>
    <p:sldId id="258" r:id="rId5"/>
    <p:sldId id="263" r:id="rId6"/>
    <p:sldId id="261" r:id="rId7"/>
    <p:sldId id="262" r:id="rId8"/>
    <p:sldId id="259" r:id="rId9"/>
    <p:sldId id="260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20" autoAdjust="0"/>
  </p:normalViewPr>
  <p:slideViewPr>
    <p:cSldViewPr snapToGrid="0">
      <p:cViewPr varScale="1">
        <p:scale>
          <a:sx n="63" d="100"/>
          <a:sy n="63" d="100"/>
        </p:scale>
        <p:origin x="9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444FA-1CC8-47C5-9AC7-9F393C4F0789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CFBEC-1764-4EBD-9509-8D47C0356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5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CFBEC-1764-4EBD-9509-8D47C03564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68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A720-48BF-4A74-9DDD-45D942E64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7C5FE-E119-4113-A46C-FA97054B0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71294-A703-4368-8F08-D112646A9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36D7-522D-4391-9478-EB91F12F9E7E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F03E5-2835-4F08-8F7D-A70A7A20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E8527-65CB-4959-9AD0-85E2DC309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2046-1C01-43B7-9DAC-3FE674EFC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6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4024-90FA-4396-B1CB-9020A9F5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74C4D4-3A80-436C-8102-AB6E9AB68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6A568-7727-4512-A21E-2F1B0373E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36D7-522D-4391-9478-EB91F12F9E7E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5354E-5F01-407D-A116-6C9B88B92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5E2E9-8722-41E1-B4D1-A4EF1694E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2046-1C01-43B7-9DAC-3FE674EFC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183C66-8BE8-4AB3-BFB5-D9FB4774E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6633F-12C2-40F4-92B9-3F938FF40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4F7B2-FA14-436E-88D8-BA2755150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36D7-522D-4391-9478-EB91F12F9E7E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EE9E7-F480-46C9-B950-E3643A378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09C33-3E5F-4059-B770-D577E957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2046-1C01-43B7-9DAC-3FE674EFC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1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AB279-7312-4AF9-AF43-135243C6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790E8-14E4-490C-820F-B0AE428CF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A9649-72C4-40E8-813C-76A036E5D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36D7-522D-4391-9478-EB91F12F9E7E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BA7EC-FAAD-4568-BD21-093BB962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52043-210C-4970-8BA4-79EF8C4C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2046-1C01-43B7-9DAC-3FE674EFC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54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4929D-8487-414F-9E65-01B8234A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22E62-F588-4A6F-BC98-C0647EC6A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6E3E0-1F37-47BE-98DE-B450D232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36D7-522D-4391-9478-EB91F12F9E7E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6CC6B-C01E-4613-81F7-9F19E2B3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C25FA-8853-44AC-838A-9B9AB9DD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2046-1C01-43B7-9DAC-3FE674EFC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32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4FDCC-35C1-4AD3-A2BA-51CDF665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81EDD-48A9-4D55-8BB7-F55534B57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73FD2-0E02-43A3-8062-FBC8D5279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26B18-CCFC-4473-AE12-CCFA9F5FB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36D7-522D-4391-9478-EB91F12F9E7E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D19B4-52B5-43D7-AF51-71163CEBD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E1923-210D-41F0-A170-8B96088B9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2046-1C01-43B7-9DAC-3FE674EFC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3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C454-C5C5-47E9-9C6C-AE635AD64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0799E-7C07-4C08-BEBE-9C3239DB6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BD4ED-7AC9-42A6-AC26-E23D6BC79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91FC62-8BF0-40A4-A61E-16B3C1AC2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D6053-CCE8-470C-B753-CAC39A64B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3484C8-0245-4D4D-93B5-E8C00BF0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36D7-522D-4391-9478-EB91F12F9E7E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8835EC-D38A-4271-8479-52A75181D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100121-F7E2-4114-81FC-4E7FA739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2046-1C01-43B7-9DAC-3FE674EFC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85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650A5-2E4A-438F-A024-020444A5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2A0CE8-0483-4A28-9B34-C5841FE29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36D7-522D-4391-9478-EB91F12F9E7E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870B7-B18C-48CB-837E-60BEDE52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3DF13-1FC5-4D2D-B4BA-8F37AABA4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2046-1C01-43B7-9DAC-3FE674EFC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3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60616-F48C-4EB0-8529-47D65B424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36D7-522D-4391-9478-EB91F12F9E7E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AD938-7CD9-4CD4-91C5-DE5DFD358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793B6-F9A1-4F17-A529-7C60FF005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2046-1C01-43B7-9DAC-3FE674EFC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7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04F48-6098-4699-A8A8-5288FF37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62387-3272-4D13-9CF3-B8C7C257E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7668C-6305-428C-AAB0-0948D344C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82F34-207B-4E0B-8618-09639DC5B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36D7-522D-4391-9478-EB91F12F9E7E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0A629-C6AE-4821-B9BE-B3D464B27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D9DF1-1330-436D-9AAC-1D91F381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2046-1C01-43B7-9DAC-3FE674EFC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6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D12F2-7FC4-4403-AE54-EB9780DCE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0FDA86-9795-43F5-BAC9-9B4098EBD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77B20-1BA5-4591-8BE6-A8E8DA3F9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BF396-8144-4AC6-97C1-AD8747EF8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36D7-522D-4391-9478-EB91F12F9E7E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8943F-8E5B-436C-8183-81D8DB4F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B868E-54F8-4328-A6BE-E80765125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2046-1C01-43B7-9DAC-3FE674EFC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5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F435F5-EBC9-4EF8-A50C-4F8C47744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0B5FD-7303-4EE9-9E33-E900243A0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DF0EA-6EDC-447F-9767-41BFBD572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136D7-522D-4391-9478-EB91F12F9E7E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5942D-380A-4064-9F89-AA0DCA952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680E8-C195-4E5E-B866-C397EE097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D2046-1C01-43B7-9DAC-3FE674EFC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9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10E37A-DD91-4049-88CB-3E8DDBC53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1D95A-BFC0-4345-BBF3-E3165F16F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JVM, Identifiers, Variable</a:t>
            </a:r>
          </a:p>
        </p:txBody>
      </p:sp>
    </p:spTree>
    <p:extLst>
      <p:ext uri="{BB962C8B-B14F-4D97-AF65-F5344CB8AC3E}">
        <p14:creationId xmlns:p14="http://schemas.microsoft.com/office/powerpoint/2010/main" val="135632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BFF714-CC5F-462F-BEF4-7BC6DA4559A9}"/>
              </a:ext>
            </a:extLst>
          </p:cNvPr>
          <p:cNvSpPr txBox="1"/>
          <p:nvPr/>
        </p:nvSpPr>
        <p:spPr>
          <a:xfrm>
            <a:off x="422395" y="396765"/>
            <a:ext cx="11754052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Rules for defining Java Identifiers</a:t>
            </a:r>
          </a:p>
          <a:p>
            <a:pPr fontAlgn="base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certain rules for defining a valid java identifier.</a:t>
            </a:r>
          </a:p>
          <a:p>
            <a:pPr fontAlgn="base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rules must be followed, otherwise we get compile-time error.</a:t>
            </a:r>
          </a:p>
          <a:p>
            <a:pPr fontAlgn="base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rules are also valid for other languages like C,C++.</a:t>
            </a:r>
          </a:p>
          <a:p>
            <a:pPr fontAlgn="base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only allowed characters for identifiers are all alphanumeric characters([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A-Z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],[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a-z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],[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0-9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]),</a:t>
            </a:r>
          </a:p>
          <a:p>
            <a:pPr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‘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‘(dollar sign) and ‘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‘ (underscore).For example “geek@” is not a valid java identifier</a:t>
            </a:r>
          </a:p>
          <a:p>
            <a:pPr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	 as it contain ‘@’ special character.</a:t>
            </a:r>
          </a:p>
          <a:p>
            <a:pPr fontAlgn="base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Identifiers should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start with digits(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[0-9]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 For example “123geeks” is a not a valid java identifier.</a:t>
            </a:r>
          </a:p>
          <a:p>
            <a:pPr fontAlgn="base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 identifiers are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 case-sensitive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base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is no limit on the length of the identifier but it is advisable to use an optimum length of 4 – 15 letters only.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Reserved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Words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can’t be used as an identifier. </a:t>
            </a:r>
          </a:p>
          <a:p>
            <a:pPr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For example “int while = 20;” is an invalid statement as while is a reserved word. </a:t>
            </a:r>
          </a:p>
          <a:p>
            <a:pPr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There are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reserved words in Java.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413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A7F3C9-805E-4D74-B649-895B8274AB0C}"/>
              </a:ext>
            </a:extLst>
          </p:cNvPr>
          <p:cNvSpPr txBox="1"/>
          <p:nvPr/>
        </p:nvSpPr>
        <p:spPr>
          <a:xfrm>
            <a:off x="506573" y="305300"/>
            <a:ext cx="2889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JAVA Variable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D467FD-A5D3-4266-B29F-63807C7DCDE0}"/>
              </a:ext>
            </a:extLst>
          </p:cNvPr>
          <p:cNvSpPr txBox="1"/>
          <p:nvPr/>
        </p:nvSpPr>
        <p:spPr>
          <a:xfrm>
            <a:off x="807720" y="1356360"/>
            <a:ext cx="219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Types of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4D8546-3A5A-4F07-9440-F03291B9CEB9}"/>
              </a:ext>
            </a:extLst>
          </p:cNvPr>
          <p:cNvSpPr txBox="1"/>
          <p:nvPr/>
        </p:nvSpPr>
        <p:spPr>
          <a:xfrm>
            <a:off x="1006517" y="2191977"/>
            <a:ext cx="82702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Based on type of value represented by a variable all variables divided in to two types</a:t>
            </a:r>
          </a:p>
          <a:p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Primitive Variable </a:t>
            </a:r>
            <a:r>
              <a:rPr lang="en-US" dirty="0"/>
              <a:t>: To represent primitive variable/values</a:t>
            </a:r>
          </a:p>
          <a:p>
            <a:r>
              <a:rPr lang="en-US" dirty="0"/>
              <a:t>E.g. int x=10        X is represent int value 10</a:t>
            </a:r>
          </a:p>
          <a:p>
            <a:endParaRPr lang="en-US" dirty="0"/>
          </a:p>
          <a:p>
            <a:r>
              <a:rPr lang="en-US" b="1" dirty="0"/>
              <a:t>2.     Reference Variable : </a:t>
            </a:r>
            <a:r>
              <a:rPr lang="en-US" dirty="0"/>
              <a:t>To refer object called as Reference variable</a:t>
            </a:r>
          </a:p>
          <a:p>
            <a:r>
              <a:rPr lang="en-US" dirty="0"/>
              <a:t>Student s = new Student();</a:t>
            </a:r>
          </a:p>
          <a:p>
            <a:r>
              <a:rPr lang="en-US" dirty="0"/>
              <a:t>S is point to object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138A3FD-7B3A-4E66-A76C-691C476F2480}"/>
              </a:ext>
            </a:extLst>
          </p:cNvPr>
          <p:cNvSpPr/>
          <p:nvPr/>
        </p:nvSpPr>
        <p:spPr>
          <a:xfrm>
            <a:off x="5532120" y="3992880"/>
            <a:ext cx="685800" cy="62484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816315-7A50-446D-9645-BA3622176C68}"/>
              </a:ext>
            </a:extLst>
          </p:cNvPr>
          <p:cNvSpPr txBox="1"/>
          <p:nvPr/>
        </p:nvSpPr>
        <p:spPr>
          <a:xfrm>
            <a:off x="4867189" y="418967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97727F6-EE16-42D4-B000-CE560306B596}"/>
              </a:ext>
            </a:extLst>
          </p:cNvPr>
          <p:cNvCxnSpPr>
            <a:stCxn id="4" idx="2"/>
          </p:cNvCxnSpPr>
          <p:nvPr/>
        </p:nvCxnSpPr>
        <p:spPr>
          <a:xfrm flipV="1">
            <a:off x="5141624" y="4305300"/>
            <a:ext cx="390496" cy="195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735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B65FDB-7BF1-4C3A-901B-318F57169B80}"/>
              </a:ext>
            </a:extLst>
          </p:cNvPr>
          <p:cNvSpPr txBox="1"/>
          <p:nvPr/>
        </p:nvSpPr>
        <p:spPr>
          <a:xfrm>
            <a:off x="716280" y="365760"/>
            <a:ext cx="219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Types of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0BFEBB-755C-4522-B24D-2CB24ABC1FA3}"/>
              </a:ext>
            </a:extLst>
          </p:cNvPr>
          <p:cNvSpPr txBox="1"/>
          <p:nvPr/>
        </p:nvSpPr>
        <p:spPr>
          <a:xfrm>
            <a:off x="1476787" y="1143952"/>
            <a:ext cx="92384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Based on position of declaration and behavior all variable divided in to three types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Instance Variable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Static Variable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Local Variable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7AB430-02F8-4E33-BFAB-EFFB7C68A659}"/>
              </a:ext>
            </a:extLst>
          </p:cNvPr>
          <p:cNvSpPr txBox="1"/>
          <p:nvPr/>
        </p:nvSpPr>
        <p:spPr>
          <a:xfrm>
            <a:off x="1234440" y="2808238"/>
            <a:ext cx="1043747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Instance Variable (Object Level)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the value of variable is varied from object to object such type of variable called instance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Every object a separate copy of instance variables will be created.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Student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String name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int roll no           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-----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3F3517B-40B1-478F-A783-2BCCCD97642D}"/>
              </a:ext>
            </a:extLst>
          </p:cNvPr>
          <p:cNvSpPr/>
          <p:nvPr/>
        </p:nvSpPr>
        <p:spPr>
          <a:xfrm>
            <a:off x="5547359" y="4206240"/>
            <a:ext cx="1468733" cy="140208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Name Rohit</a:t>
            </a:r>
          </a:p>
          <a:p>
            <a:pPr algn="ctr"/>
            <a:r>
              <a:rPr lang="en-US" sz="1200" b="1" dirty="0"/>
              <a:t>Roll no 1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4919AEF9-50F5-4D32-A808-4DBD43D49C52}"/>
              </a:ext>
            </a:extLst>
          </p:cNvPr>
          <p:cNvSpPr/>
          <p:nvPr/>
        </p:nvSpPr>
        <p:spPr>
          <a:xfrm>
            <a:off x="7764102" y="4206240"/>
            <a:ext cx="1468733" cy="140208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Name Chetan</a:t>
            </a:r>
          </a:p>
          <a:p>
            <a:pPr algn="ctr"/>
            <a:r>
              <a:rPr lang="en-US" sz="1200" b="1" dirty="0"/>
              <a:t>Roll no 1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2E541E61-69E2-4643-86AC-BA7D12E30A7A}"/>
              </a:ext>
            </a:extLst>
          </p:cNvPr>
          <p:cNvSpPr/>
          <p:nvPr/>
        </p:nvSpPr>
        <p:spPr>
          <a:xfrm>
            <a:off x="9980846" y="4159568"/>
            <a:ext cx="1468733" cy="140208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Name </a:t>
            </a:r>
            <a:r>
              <a:rPr lang="en-US" sz="1200" b="1" dirty="0" err="1"/>
              <a:t>xyz</a:t>
            </a:r>
            <a:endParaRPr lang="en-US" sz="1200" b="1" dirty="0"/>
          </a:p>
          <a:p>
            <a:pPr algn="ctr"/>
            <a:r>
              <a:rPr lang="en-US" sz="1200" b="1" dirty="0"/>
              <a:t>Roll no 566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17DB04-754A-4039-9E3D-2959FA70C4BA}"/>
              </a:ext>
            </a:extLst>
          </p:cNvPr>
          <p:cNvSpPr txBox="1"/>
          <p:nvPr/>
        </p:nvSpPr>
        <p:spPr>
          <a:xfrm>
            <a:off x="4846320" y="560832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29A80-6E0E-4746-B41C-0A0135ECB86A}"/>
              </a:ext>
            </a:extLst>
          </p:cNvPr>
          <p:cNvSpPr txBox="1"/>
          <p:nvPr/>
        </p:nvSpPr>
        <p:spPr>
          <a:xfrm>
            <a:off x="7306902" y="563906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B2A6F-D840-4272-935C-00C4464D9790}"/>
              </a:ext>
            </a:extLst>
          </p:cNvPr>
          <p:cNvSpPr txBox="1"/>
          <p:nvPr/>
        </p:nvSpPr>
        <p:spPr>
          <a:xfrm>
            <a:off x="9748926" y="5706398"/>
            <a:ext cx="410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S3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914004-4DA2-4AF3-A16D-34E509DE41C3}"/>
              </a:ext>
            </a:extLst>
          </p:cNvPr>
          <p:cNvCxnSpPr/>
          <p:nvPr/>
        </p:nvCxnSpPr>
        <p:spPr>
          <a:xfrm flipV="1">
            <a:off x="5253804" y="5151120"/>
            <a:ext cx="293555" cy="487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A4A058-A40D-4ACD-BA5E-EB7D21BEC45F}"/>
              </a:ext>
            </a:extLst>
          </p:cNvPr>
          <p:cNvCxnSpPr/>
          <p:nvPr/>
        </p:nvCxnSpPr>
        <p:spPr>
          <a:xfrm flipV="1">
            <a:off x="7585216" y="5167506"/>
            <a:ext cx="293555" cy="487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D4C066E-3EDF-4039-9F0C-F8607ABEA255}"/>
              </a:ext>
            </a:extLst>
          </p:cNvPr>
          <p:cNvCxnSpPr/>
          <p:nvPr/>
        </p:nvCxnSpPr>
        <p:spPr>
          <a:xfrm flipV="1">
            <a:off x="9866061" y="5279544"/>
            <a:ext cx="293555" cy="487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34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145CB0-CCD2-408E-AEA5-51F202FADA91}"/>
              </a:ext>
            </a:extLst>
          </p:cNvPr>
          <p:cNvSpPr/>
          <p:nvPr/>
        </p:nvSpPr>
        <p:spPr>
          <a:xfrm>
            <a:off x="504309" y="89654"/>
            <a:ext cx="11418510" cy="3662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Instance Variable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Declaration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Instance variables are declared in a class, but outside a method, constructor or any block</a:t>
            </a:r>
            <a:r>
              <a:rPr lang="en-US" dirty="0"/>
              <a:t>.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Scope 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Instance variable will be created at the time of object creation and destroyed at the time of object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Distraction hence scope of instance variable is exactly same as scope of object.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Instance variable will be stored in the heap memory as part of object because object is stored in heap memory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216E9F-70B9-410F-8169-6A95DCF68495}"/>
              </a:ext>
            </a:extLst>
          </p:cNvPr>
          <p:cNvSpPr/>
          <p:nvPr/>
        </p:nvSpPr>
        <p:spPr>
          <a:xfrm>
            <a:off x="565269" y="3368040"/>
            <a:ext cx="10774680" cy="3429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Class test</a:t>
            </a:r>
          </a:p>
          <a:p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int x=10;</a:t>
            </a:r>
          </a:p>
          <a:p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p.s.v.main (String args)</a:t>
            </a:r>
          </a:p>
          <a:p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	S.O.P(x);     </a:t>
            </a:r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// Compile time Error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…. We can’t access instance variable directly from static area</a:t>
            </a:r>
          </a:p>
          <a:p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	test t = new test() </a:t>
            </a:r>
          </a:p>
          <a:p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	S.O.P(t.x)   //but we can access by using object reference</a:t>
            </a:r>
          </a:p>
          <a:p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lvl="2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public void m1()</a:t>
            </a:r>
          </a:p>
          <a:p>
            <a:pPr lvl="2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2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 S.O.P(x);  //  we can access instance variable directly from instance area </a:t>
            </a:r>
          </a:p>
          <a:p>
            <a:pPr lvl="2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3183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E22034-55BC-46DF-9306-FE61CD065BD2}"/>
              </a:ext>
            </a:extLst>
          </p:cNvPr>
          <p:cNvSpPr txBox="1"/>
          <p:nvPr/>
        </p:nvSpPr>
        <p:spPr>
          <a:xfrm>
            <a:off x="470908" y="474606"/>
            <a:ext cx="1043747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Instance Variable VS Static Variable 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Instance Variable :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the case of instance variable for every object separate copy will be created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the value of variable is varied from object to object such type of variable called instance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Every object a separate copy of instance variables will be created.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Student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String name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int roll no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college XYZ          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-----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083C574F-BB9C-4CBD-BCDA-45191DF61FED}"/>
              </a:ext>
            </a:extLst>
          </p:cNvPr>
          <p:cNvSpPr/>
          <p:nvPr/>
        </p:nvSpPr>
        <p:spPr>
          <a:xfrm>
            <a:off x="4831079" y="3779520"/>
            <a:ext cx="1468733" cy="140208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Name Rohit</a:t>
            </a:r>
          </a:p>
          <a:p>
            <a:pPr algn="ctr"/>
            <a:r>
              <a:rPr lang="en-US" sz="1200" b="1" dirty="0"/>
              <a:t>Roll no 1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College </a:t>
            </a:r>
            <a:r>
              <a:rPr lang="en-US" sz="1200" b="1" dirty="0" err="1">
                <a:solidFill>
                  <a:srgbClr val="FF0000"/>
                </a:solidFill>
              </a:rPr>
              <a:t>xyz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611C6224-75A5-4147-8364-DF90486D9698}"/>
              </a:ext>
            </a:extLst>
          </p:cNvPr>
          <p:cNvSpPr/>
          <p:nvPr/>
        </p:nvSpPr>
        <p:spPr>
          <a:xfrm>
            <a:off x="7047822" y="3779520"/>
            <a:ext cx="1468733" cy="140208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Name </a:t>
            </a:r>
            <a:r>
              <a:rPr lang="en-US" sz="1200" b="1" dirty="0" err="1"/>
              <a:t>chintu</a:t>
            </a:r>
            <a:endParaRPr lang="en-US" sz="1200" b="1" dirty="0"/>
          </a:p>
          <a:p>
            <a:pPr algn="ctr"/>
            <a:r>
              <a:rPr lang="en-US" sz="1200" b="1" dirty="0"/>
              <a:t>Roll no 2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College </a:t>
            </a:r>
            <a:r>
              <a:rPr lang="en-US" sz="1200" b="1" dirty="0" err="1">
                <a:solidFill>
                  <a:srgbClr val="FF0000"/>
                </a:solidFill>
              </a:rPr>
              <a:t>xyz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9F91D73E-6A91-48BD-AE75-4E2914148C5C}"/>
              </a:ext>
            </a:extLst>
          </p:cNvPr>
          <p:cNvSpPr/>
          <p:nvPr/>
        </p:nvSpPr>
        <p:spPr>
          <a:xfrm>
            <a:off x="9264566" y="3732848"/>
            <a:ext cx="1468733" cy="140208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Name </a:t>
            </a:r>
            <a:r>
              <a:rPr lang="en-US" sz="1200" b="1" dirty="0" err="1"/>
              <a:t>xyz</a:t>
            </a:r>
            <a:endParaRPr lang="en-US" sz="1200" b="1" dirty="0"/>
          </a:p>
          <a:p>
            <a:pPr algn="ctr"/>
            <a:r>
              <a:rPr lang="en-US" sz="1200" b="1" dirty="0"/>
              <a:t>Roll no 566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College </a:t>
            </a:r>
            <a:r>
              <a:rPr lang="en-US" sz="1200" b="1" dirty="0" err="1">
                <a:solidFill>
                  <a:srgbClr val="FF0000"/>
                </a:solidFill>
              </a:rPr>
              <a:t>xyz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22D7A-1039-498C-BF90-0B5804A8B1AF}"/>
              </a:ext>
            </a:extLst>
          </p:cNvPr>
          <p:cNvSpPr txBox="1"/>
          <p:nvPr/>
        </p:nvSpPr>
        <p:spPr>
          <a:xfrm>
            <a:off x="4130040" y="51816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80A937-25B1-4A50-BD53-5DDBA1CF07EE}"/>
              </a:ext>
            </a:extLst>
          </p:cNvPr>
          <p:cNvSpPr txBox="1"/>
          <p:nvPr/>
        </p:nvSpPr>
        <p:spPr>
          <a:xfrm>
            <a:off x="6590622" y="521234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56C3F0-CBB3-4A1E-B4B8-6F8C4F66778D}"/>
              </a:ext>
            </a:extLst>
          </p:cNvPr>
          <p:cNvSpPr txBox="1"/>
          <p:nvPr/>
        </p:nvSpPr>
        <p:spPr>
          <a:xfrm>
            <a:off x="9032646" y="5279678"/>
            <a:ext cx="410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B676C7-1678-4FA0-9EDA-7FEF2D945A7D}"/>
              </a:ext>
            </a:extLst>
          </p:cNvPr>
          <p:cNvCxnSpPr/>
          <p:nvPr/>
        </p:nvCxnSpPr>
        <p:spPr>
          <a:xfrm flipV="1">
            <a:off x="4537524" y="4724400"/>
            <a:ext cx="293555" cy="487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C95D1C-B110-4A50-B28C-690178D342CB}"/>
              </a:ext>
            </a:extLst>
          </p:cNvPr>
          <p:cNvCxnSpPr/>
          <p:nvPr/>
        </p:nvCxnSpPr>
        <p:spPr>
          <a:xfrm flipV="1">
            <a:off x="6868936" y="4740786"/>
            <a:ext cx="293555" cy="487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B13656-3341-4497-8EF9-9781C1582A1A}"/>
              </a:ext>
            </a:extLst>
          </p:cNvPr>
          <p:cNvCxnSpPr/>
          <p:nvPr/>
        </p:nvCxnSpPr>
        <p:spPr>
          <a:xfrm flipV="1">
            <a:off x="9149781" y="4852824"/>
            <a:ext cx="293555" cy="487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060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6A0ACE-B57C-4A6B-AF86-752E31714E37}"/>
              </a:ext>
            </a:extLst>
          </p:cNvPr>
          <p:cNvSpPr txBox="1"/>
          <p:nvPr/>
        </p:nvSpPr>
        <p:spPr>
          <a:xfrm>
            <a:off x="302712" y="182753"/>
            <a:ext cx="1150827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Instance Variable VS Static Variable 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Static Variable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the case of static variable a single copy will be created at class level and shared by every object of that class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the value a variable is not varied from object to object, then it is not recommended to declare variable as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Instance variable. we have to declare such type of variable at class level by using static modifier.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Student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String name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int roll no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Static college XYZ          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-----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3C27C2A-880F-467F-8A5B-A9667A46AC54}"/>
              </a:ext>
            </a:extLst>
          </p:cNvPr>
          <p:cNvSpPr/>
          <p:nvPr/>
        </p:nvSpPr>
        <p:spPr>
          <a:xfrm>
            <a:off x="4786891" y="4805757"/>
            <a:ext cx="1468733" cy="140208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Name Rohit</a:t>
            </a:r>
          </a:p>
          <a:p>
            <a:pPr algn="ctr"/>
            <a:r>
              <a:rPr lang="en-US" sz="1200" b="1" dirty="0"/>
              <a:t>Roll no 1</a:t>
            </a:r>
          </a:p>
          <a:p>
            <a:pPr algn="ctr"/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77F8D564-C7C7-4A9B-9C5F-967337C657BB}"/>
              </a:ext>
            </a:extLst>
          </p:cNvPr>
          <p:cNvSpPr/>
          <p:nvPr/>
        </p:nvSpPr>
        <p:spPr>
          <a:xfrm>
            <a:off x="7003634" y="4805757"/>
            <a:ext cx="1468733" cy="140208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Name </a:t>
            </a:r>
            <a:r>
              <a:rPr lang="en-US" sz="1200" b="1" dirty="0" err="1"/>
              <a:t>chintu</a:t>
            </a:r>
            <a:endParaRPr lang="en-US" sz="1200" b="1" dirty="0"/>
          </a:p>
          <a:p>
            <a:pPr algn="ctr"/>
            <a:r>
              <a:rPr lang="en-US" sz="1200" b="1" dirty="0"/>
              <a:t>Roll no 7</a:t>
            </a:r>
          </a:p>
          <a:p>
            <a:pPr algn="ctr"/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06E43615-8387-4DD5-A97E-75931052C5EE}"/>
              </a:ext>
            </a:extLst>
          </p:cNvPr>
          <p:cNvSpPr/>
          <p:nvPr/>
        </p:nvSpPr>
        <p:spPr>
          <a:xfrm>
            <a:off x="9220378" y="4759085"/>
            <a:ext cx="1468733" cy="140208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Name </a:t>
            </a:r>
            <a:r>
              <a:rPr lang="en-US" sz="1200" b="1" dirty="0" err="1"/>
              <a:t>xyz</a:t>
            </a:r>
            <a:endParaRPr lang="en-US" sz="1200" b="1" dirty="0"/>
          </a:p>
          <a:p>
            <a:pPr algn="ctr"/>
            <a:r>
              <a:rPr lang="en-US" sz="1200" b="1" dirty="0"/>
              <a:t>Roll no 566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208606-806F-40FE-B8B3-9BAFA0A0323D}"/>
              </a:ext>
            </a:extLst>
          </p:cNvPr>
          <p:cNvSpPr txBox="1"/>
          <p:nvPr/>
        </p:nvSpPr>
        <p:spPr>
          <a:xfrm>
            <a:off x="4085852" y="620783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B348E-96F5-49BE-BAC1-F2BC80062693}"/>
              </a:ext>
            </a:extLst>
          </p:cNvPr>
          <p:cNvSpPr txBox="1"/>
          <p:nvPr/>
        </p:nvSpPr>
        <p:spPr>
          <a:xfrm>
            <a:off x="6546434" y="6238585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CCC2B-F68A-4858-A697-AB3311BD18B2}"/>
              </a:ext>
            </a:extLst>
          </p:cNvPr>
          <p:cNvSpPr txBox="1"/>
          <p:nvPr/>
        </p:nvSpPr>
        <p:spPr>
          <a:xfrm>
            <a:off x="8988458" y="6305915"/>
            <a:ext cx="410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DC64D8-79DF-447D-9FA2-B22BECC66662}"/>
              </a:ext>
            </a:extLst>
          </p:cNvPr>
          <p:cNvCxnSpPr/>
          <p:nvPr/>
        </p:nvCxnSpPr>
        <p:spPr>
          <a:xfrm flipV="1">
            <a:off x="4493336" y="5750637"/>
            <a:ext cx="293555" cy="487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76EC44-3506-4E54-BDED-174AFBCCAD65}"/>
              </a:ext>
            </a:extLst>
          </p:cNvPr>
          <p:cNvCxnSpPr/>
          <p:nvPr/>
        </p:nvCxnSpPr>
        <p:spPr>
          <a:xfrm flipV="1">
            <a:off x="6824748" y="5767023"/>
            <a:ext cx="293555" cy="487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1625DB-F531-4456-9F24-52F02C3F7321}"/>
              </a:ext>
            </a:extLst>
          </p:cNvPr>
          <p:cNvCxnSpPr/>
          <p:nvPr/>
        </p:nvCxnSpPr>
        <p:spPr>
          <a:xfrm flipV="1">
            <a:off x="9105593" y="5879061"/>
            <a:ext cx="293555" cy="487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B79A56B2-79A1-48D6-9507-DAC92A8D1DA8}"/>
              </a:ext>
            </a:extLst>
          </p:cNvPr>
          <p:cNvSpPr/>
          <p:nvPr/>
        </p:nvSpPr>
        <p:spPr>
          <a:xfrm>
            <a:off x="7118303" y="2524510"/>
            <a:ext cx="1468733" cy="140208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College </a:t>
            </a:r>
            <a:r>
              <a:rPr lang="en-US" sz="1200" b="1" dirty="0" err="1">
                <a:solidFill>
                  <a:srgbClr val="FF0000"/>
                </a:solidFill>
              </a:rPr>
              <a:t>xyz</a:t>
            </a:r>
            <a:endParaRPr lang="en-US" sz="1200" b="1" dirty="0">
              <a:solidFill>
                <a:srgbClr val="FF0000"/>
              </a:solidFill>
            </a:endParaRPr>
          </a:p>
          <a:p>
            <a:pPr algn="ctr"/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BFAFF9-3CE4-40BC-843F-00CE14C5F17E}"/>
              </a:ext>
            </a:extLst>
          </p:cNvPr>
          <p:cNvCxnSpPr/>
          <p:nvPr/>
        </p:nvCxnSpPr>
        <p:spPr>
          <a:xfrm flipH="1">
            <a:off x="5882640" y="3406029"/>
            <a:ext cx="1235663" cy="1399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920248-D9A0-4507-AAF4-48A37A280526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7738001" y="3939549"/>
            <a:ext cx="146499" cy="866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E1B8A8-3601-49C9-8386-B41DC6E19939}"/>
              </a:ext>
            </a:extLst>
          </p:cNvPr>
          <p:cNvCxnSpPr>
            <a:cxnSpLocks/>
          </p:cNvCxnSpPr>
          <p:nvPr/>
        </p:nvCxnSpPr>
        <p:spPr>
          <a:xfrm>
            <a:off x="8559698" y="3550920"/>
            <a:ext cx="980542" cy="127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28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1459EF-6F48-40AF-B50D-C86E80F8C3DB}"/>
              </a:ext>
            </a:extLst>
          </p:cNvPr>
          <p:cNvSpPr/>
          <p:nvPr/>
        </p:nvSpPr>
        <p:spPr>
          <a:xfrm>
            <a:off x="749637" y="196334"/>
            <a:ext cx="10777309" cy="64633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Static Variable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Declaration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Static variables should be declared within the class directly but outside of any method or block or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Constructor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Scope 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Static variable will be created at the time of class loading and destroyed at the time of class unloading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Hence scope of static variable is exactly same as scope of .class file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Instance variable will be stored in the method area.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Brif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how class load and when create static variable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Start JVM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and start main thread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Locate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test.class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Load test class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Execute main method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Unload test class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Terminate main thread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Shutdown JVM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5F7F1D-9287-472F-B652-8E2F8BE3B1D0}"/>
              </a:ext>
            </a:extLst>
          </p:cNvPr>
          <p:cNvSpPr/>
          <p:nvPr/>
        </p:nvSpPr>
        <p:spPr>
          <a:xfrm>
            <a:off x="5273040" y="4392335"/>
            <a:ext cx="1950720" cy="7772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Static variable Creation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6BC83BE-5D71-42D7-BD98-7B034623F4DA}"/>
              </a:ext>
            </a:extLst>
          </p:cNvPr>
          <p:cNvSpPr/>
          <p:nvPr/>
        </p:nvSpPr>
        <p:spPr>
          <a:xfrm>
            <a:off x="5273040" y="5828824"/>
            <a:ext cx="1950720" cy="7772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Static variable Destroyed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DC88C7-198E-4890-A108-A7634FF64D4D}"/>
              </a:ext>
            </a:extLst>
          </p:cNvPr>
          <p:cNvCxnSpPr/>
          <p:nvPr/>
        </p:nvCxnSpPr>
        <p:spPr>
          <a:xfrm flipV="1">
            <a:off x="3002280" y="4670822"/>
            <a:ext cx="2270760" cy="65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488C87-32F6-4A4A-80EC-54B80FC036D1}"/>
              </a:ext>
            </a:extLst>
          </p:cNvPr>
          <p:cNvCxnSpPr/>
          <p:nvPr/>
        </p:nvCxnSpPr>
        <p:spPr>
          <a:xfrm>
            <a:off x="2895600" y="5886093"/>
            <a:ext cx="2377440" cy="16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163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057B7A-6310-44FF-AEC6-18E4FF2EAE51}"/>
              </a:ext>
            </a:extLst>
          </p:cNvPr>
          <p:cNvSpPr/>
          <p:nvPr/>
        </p:nvSpPr>
        <p:spPr>
          <a:xfrm>
            <a:off x="847246" y="211574"/>
            <a:ext cx="1071543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Access static variable 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access static variables either by object reference or by class name but recommended to use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Class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Within the same class it is not required to use class name and we can access directly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AC2A3C-331F-42D6-905E-036684DC9EFF}"/>
              </a:ext>
            </a:extLst>
          </p:cNvPr>
          <p:cNvSpPr txBox="1"/>
          <p:nvPr/>
        </p:nvSpPr>
        <p:spPr>
          <a:xfrm>
            <a:off x="909572" y="2036028"/>
            <a:ext cx="103022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Three ways we access the static variable in class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test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Static int x=10;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p.s.v.main(String[] args)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test t = new test();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s.o.p(t.x);    // Not recommended</a:t>
            </a:r>
          </a:p>
          <a:p>
            <a:pPr lvl="4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s.o.p(test.x); // recommended</a:t>
            </a:r>
          </a:p>
          <a:p>
            <a:pPr lvl="4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s.o.p(x); //  within class we can access directly 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Public void m1()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 s.o.p(x); // we can access directly because static variable create at the class load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782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195676-0B05-4181-AAD4-9DBD183EE5B9}"/>
              </a:ext>
            </a:extLst>
          </p:cNvPr>
          <p:cNvSpPr/>
          <p:nvPr/>
        </p:nvSpPr>
        <p:spPr>
          <a:xfrm>
            <a:off x="642957" y="181094"/>
            <a:ext cx="10573683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Local Variable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Declaration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variables are declared inside method or block or constructor of the class.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Local variable will be created while executing the block in which we declared it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Once block execution complete automatically local variable will be destroyed.</a:t>
            </a:r>
            <a:r>
              <a:rPr lang="en-US" dirty="0"/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can’t change their values and access them outside of the method.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Local variable will be stored in the Stack area.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Ex.</a:t>
            </a:r>
          </a:p>
          <a:p>
            <a:r>
              <a:rPr lang="en-US" dirty="0"/>
              <a:t>public class test {</a:t>
            </a:r>
          </a:p>
          <a:p>
            <a:r>
              <a:rPr lang="en-US" dirty="0"/>
              <a:t>   public static void main(String args[])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	int </a:t>
            </a:r>
            <a:r>
              <a:rPr lang="en-US" dirty="0" err="1"/>
              <a:t>i</a:t>
            </a:r>
            <a:r>
              <a:rPr lang="en-US" dirty="0"/>
              <a:t>=0;</a:t>
            </a:r>
          </a:p>
          <a:p>
            <a:r>
              <a:rPr lang="en-US" dirty="0"/>
              <a:t>   	for (int j=0;j&lt;2;j++)</a:t>
            </a:r>
          </a:p>
          <a:p>
            <a:r>
              <a:rPr lang="en-US" dirty="0"/>
              <a:t>   	{</a:t>
            </a:r>
          </a:p>
          <a:p>
            <a:r>
              <a:rPr lang="en-US" dirty="0"/>
              <a:t>  		 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i+j</a:t>
            </a:r>
            <a:r>
              <a:rPr lang="en-US" dirty="0"/>
              <a:t>;</a:t>
            </a:r>
          </a:p>
          <a:p>
            <a:r>
              <a:rPr lang="en-US" dirty="0"/>
              <a:t>   	}</a:t>
            </a:r>
          </a:p>
          <a:p>
            <a:r>
              <a:rPr lang="en-US" dirty="0"/>
              <a:t>   	</a:t>
            </a:r>
            <a:r>
              <a:rPr lang="en-US" dirty="0" err="1"/>
              <a:t>s.o.p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u="sng" dirty="0"/>
              <a:t>);</a:t>
            </a:r>
          </a:p>
          <a:p>
            <a:r>
              <a:rPr lang="en-US" dirty="0"/>
              <a:t>   	</a:t>
            </a:r>
            <a:r>
              <a:rPr lang="en-US" dirty="0" err="1">
                <a:highlight>
                  <a:srgbClr val="FFFF00"/>
                </a:highlight>
              </a:rPr>
              <a:t>S.o.p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u="sng" dirty="0">
                <a:highlight>
                  <a:srgbClr val="FFFF00"/>
                </a:highlight>
              </a:rPr>
              <a:t>j);  // </a:t>
            </a:r>
            <a:r>
              <a:rPr lang="en-US" u="sng" dirty="0">
                <a:solidFill>
                  <a:srgbClr val="FF0000"/>
                </a:solidFill>
                <a:highlight>
                  <a:srgbClr val="FFFF00"/>
                </a:highlight>
              </a:rPr>
              <a:t>compile time error because it is out of scope it is under for loop only </a:t>
            </a:r>
          </a:p>
          <a:p>
            <a:r>
              <a:rPr lang="en-US" u="sng" dirty="0"/>
              <a:t>}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647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167CF5-3AC9-4DE9-9B37-8FCA5AC9FFE6}"/>
              </a:ext>
            </a:extLst>
          </p:cNvPr>
          <p:cNvSpPr txBox="1"/>
          <p:nvPr/>
        </p:nvSpPr>
        <p:spPr>
          <a:xfrm>
            <a:off x="787431" y="457200"/>
            <a:ext cx="1061713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Modifier applicable for variables</a:t>
            </a:r>
          </a:p>
          <a:p>
            <a:endParaRPr lang="en-US" dirty="0"/>
          </a:p>
          <a:p>
            <a:r>
              <a:rPr lang="en-US" dirty="0"/>
              <a:t>The only applicable modifier for local variable is Final by mistake trying to apply any other modifier then we will</a:t>
            </a:r>
          </a:p>
          <a:p>
            <a:r>
              <a:rPr lang="en-US" dirty="0"/>
              <a:t>get compile time error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public class test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(Instance variable) Int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    //default/public/private/protected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(Static variable)     static String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a; // //default/public/private/protected</a:t>
            </a:r>
          </a:p>
          <a:p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 public static void main(String args[]){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	(Local variable) int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I;  //final  , </a:t>
            </a:r>
            <a:r>
              <a:rPr lang="en-US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use default/public/private/protected it give compile time error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Default modifier is only applicable for static and instance variable not for local variable. </a:t>
            </a:r>
          </a:p>
        </p:txBody>
      </p:sp>
    </p:spTree>
    <p:extLst>
      <p:ext uri="{BB962C8B-B14F-4D97-AF65-F5344CB8AC3E}">
        <p14:creationId xmlns:p14="http://schemas.microsoft.com/office/powerpoint/2010/main" val="295011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A3D21C-3588-4BAC-9D22-CCD20FB99070}"/>
              </a:ext>
            </a:extLst>
          </p:cNvPr>
          <p:cNvSpPr txBox="1"/>
          <p:nvPr/>
        </p:nvSpPr>
        <p:spPr>
          <a:xfrm>
            <a:off x="3117954" y="689548"/>
            <a:ext cx="5121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java Programming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ED599-806F-46BE-A987-C5B06C50DA30}"/>
              </a:ext>
            </a:extLst>
          </p:cNvPr>
          <p:cNvSpPr txBox="1"/>
          <p:nvPr/>
        </p:nvSpPr>
        <p:spPr>
          <a:xfrm>
            <a:off x="2686786" y="1377580"/>
            <a:ext cx="71689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JAVA was developed by Sun Microsystems Inc in 1991.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later acquired by Oracle Corporation.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was developed by James Gosling and Patrick Naughton.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1154F-3B12-4922-980C-F83C593BEE3A}"/>
              </a:ext>
            </a:extLst>
          </p:cNvPr>
          <p:cNvSpPr txBox="1"/>
          <p:nvPr/>
        </p:nvSpPr>
        <p:spPr>
          <a:xfrm>
            <a:off x="502921" y="2619611"/>
            <a:ext cx="115366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Before Starting Programming Understand pre-requisite concept.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JDK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(JAVA Development KIT)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To develop and Run the program required JDK.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Includes JRE (Java Runtime Environment), compilers and various tools like Java Doc, Java debugger 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JRE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(JAVA Runtime Environment)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To Run the program required JRE.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JRE includes JVM, browser plugins and applets support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JVM: (JAVA Virtual Machine) :       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JVM is responsible to run the program using JRE.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It is read and run the program line by line that’s why it is called as interpreter</a:t>
            </a:r>
          </a:p>
        </p:txBody>
      </p:sp>
    </p:spTree>
    <p:extLst>
      <p:ext uri="{BB962C8B-B14F-4D97-AF65-F5344CB8AC3E}">
        <p14:creationId xmlns:p14="http://schemas.microsoft.com/office/powerpoint/2010/main" val="3813150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AEAAD4-69AD-4C87-AD97-6074B69DB6D0}"/>
              </a:ext>
            </a:extLst>
          </p:cNvPr>
          <p:cNvSpPr txBox="1"/>
          <p:nvPr/>
        </p:nvSpPr>
        <p:spPr>
          <a:xfrm>
            <a:off x="787430" y="457200"/>
            <a:ext cx="1009392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Default Values for variable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Default value for instance variable and static variable is 0 but for local variable No default value in JVM should be declare that time.</a:t>
            </a:r>
          </a:p>
          <a:p>
            <a:endParaRPr lang="en-US" dirty="0"/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public class test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int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   // instance variable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static int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j; // static variable</a:t>
            </a:r>
          </a:p>
          <a:p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	public static void main(String args[]){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test t = new test();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s.o.p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t,i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s.o.p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); // o/p 0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s.o.p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u="sng" dirty="0">
                <a:latin typeface="Arial" panose="020B0604020202020204" pitchFamily="34" charset="0"/>
                <a:cs typeface="Arial" panose="020B0604020202020204" pitchFamily="34" charset="0"/>
              </a:rPr>
              <a:t>j);   // o/p 0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	    int x; // local variable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	   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s.o.p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(x);   </a:t>
            </a:r>
            <a:r>
              <a:rPr lang="en-US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compile time error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0352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8698BB-CDB2-445D-9260-F6CEEFF1FAA3}"/>
              </a:ext>
            </a:extLst>
          </p:cNvPr>
          <p:cNvSpPr txBox="1"/>
          <p:nvPr/>
        </p:nvSpPr>
        <p:spPr>
          <a:xfrm>
            <a:off x="762000" y="655320"/>
            <a:ext cx="11003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 </a:t>
            </a:r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case of Instance and static variable can be accessed by multiple thread simultaneously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Hence these are not thread safe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case of local variables for every thread a separate copy will be created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Hence local variable are thread safe</a:t>
            </a:r>
          </a:p>
        </p:txBody>
      </p:sp>
    </p:spTree>
    <p:extLst>
      <p:ext uri="{BB962C8B-B14F-4D97-AF65-F5344CB8AC3E}">
        <p14:creationId xmlns:p14="http://schemas.microsoft.com/office/powerpoint/2010/main" val="243642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A631D3C-014E-45D8-A27B-AE67A85EB841}"/>
              </a:ext>
            </a:extLst>
          </p:cNvPr>
          <p:cNvSpPr/>
          <p:nvPr/>
        </p:nvSpPr>
        <p:spPr>
          <a:xfrm>
            <a:off x="1079292" y="419726"/>
            <a:ext cx="6445770" cy="58761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B1B5731-38C4-4559-8092-850AA127797C}"/>
              </a:ext>
            </a:extLst>
          </p:cNvPr>
          <p:cNvSpPr/>
          <p:nvPr/>
        </p:nvSpPr>
        <p:spPr>
          <a:xfrm>
            <a:off x="1439058" y="1450303"/>
            <a:ext cx="4197246" cy="39124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591864-9CA7-4B07-97E4-3709D6C0F8F0}"/>
              </a:ext>
            </a:extLst>
          </p:cNvPr>
          <p:cNvSpPr txBox="1"/>
          <p:nvPr/>
        </p:nvSpPr>
        <p:spPr>
          <a:xfrm>
            <a:off x="1454046" y="267791"/>
            <a:ext cx="960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JDK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13E690-AAFF-4A9A-97DA-EE03FD45B5CD}"/>
              </a:ext>
            </a:extLst>
          </p:cNvPr>
          <p:cNvSpPr txBox="1"/>
          <p:nvPr/>
        </p:nvSpPr>
        <p:spPr>
          <a:xfrm>
            <a:off x="3431197" y="611709"/>
            <a:ext cx="960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JRE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03B62F-0F90-4965-855D-21234542D73B}"/>
              </a:ext>
            </a:extLst>
          </p:cNvPr>
          <p:cNvCxnSpPr/>
          <p:nvPr/>
        </p:nvCxnSpPr>
        <p:spPr>
          <a:xfrm>
            <a:off x="1993692" y="852566"/>
            <a:ext cx="389744" cy="166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567BA1-CCD8-4A78-909E-47EB40C34AE8}"/>
              </a:ext>
            </a:extLst>
          </p:cNvPr>
          <p:cNvCxnSpPr/>
          <p:nvPr/>
        </p:nvCxnSpPr>
        <p:spPr>
          <a:xfrm>
            <a:off x="3800849" y="1019331"/>
            <a:ext cx="0" cy="430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EE48216-D03D-43F2-AD1F-7AEBE09EF566}"/>
              </a:ext>
            </a:extLst>
          </p:cNvPr>
          <p:cNvSpPr txBox="1"/>
          <p:nvPr/>
        </p:nvSpPr>
        <p:spPr>
          <a:xfrm>
            <a:off x="5769664" y="3034632"/>
            <a:ext cx="1755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+ Development </a:t>
            </a:r>
          </a:p>
          <a:p>
            <a:r>
              <a:rPr lang="en-US" b="1" dirty="0"/>
              <a:t>Tools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A1F867D-F07E-463A-AE0D-0548B8E9A7B6}"/>
              </a:ext>
            </a:extLst>
          </p:cNvPr>
          <p:cNvSpPr/>
          <p:nvPr/>
        </p:nvSpPr>
        <p:spPr>
          <a:xfrm>
            <a:off x="1845339" y="2353456"/>
            <a:ext cx="2172020" cy="20986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9B5D95-A595-4E6B-8BBE-1D3526AFE4AA}"/>
              </a:ext>
            </a:extLst>
          </p:cNvPr>
          <p:cNvSpPr txBox="1"/>
          <p:nvPr/>
        </p:nvSpPr>
        <p:spPr>
          <a:xfrm>
            <a:off x="4243758" y="3034631"/>
            <a:ext cx="1755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+ Library </a:t>
            </a:r>
          </a:p>
          <a:p>
            <a:r>
              <a:rPr lang="en-US" b="1" dirty="0"/>
              <a:t>Classes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3BE11B-5FC9-48CC-8CB2-95EA1DED5BF9}"/>
              </a:ext>
            </a:extLst>
          </p:cNvPr>
          <p:cNvSpPr txBox="1"/>
          <p:nvPr/>
        </p:nvSpPr>
        <p:spPr>
          <a:xfrm>
            <a:off x="2531592" y="309618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JVM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487671-497F-4070-A6DC-7D83F5A96EF1}"/>
              </a:ext>
            </a:extLst>
          </p:cNvPr>
          <p:cNvSpPr txBox="1"/>
          <p:nvPr/>
        </p:nvSpPr>
        <p:spPr>
          <a:xfrm>
            <a:off x="6910263" y="5616808"/>
            <a:ext cx="48794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JDK = JRE + development Tools</a:t>
            </a:r>
          </a:p>
          <a:p>
            <a:r>
              <a:rPr lang="en-US" sz="24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JRE = JVM + Library Classes</a:t>
            </a:r>
          </a:p>
        </p:txBody>
      </p:sp>
    </p:spTree>
    <p:extLst>
      <p:ext uri="{BB962C8B-B14F-4D97-AF65-F5344CB8AC3E}">
        <p14:creationId xmlns:p14="http://schemas.microsoft.com/office/powerpoint/2010/main" val="3386002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C1FA82-9F3C-4B11-B7DA-DEEFA0D25BF9}"/>
              </a:ext>
            </a:extLst>
          </p:cNvPr>
          <p:cNvSpPr txBox="1"/>
          <p:nvPr/>
        </p:nvSpPr>
        <p:spPr>
          <a:xfrm>
            <a:off x="521813" y="351020"/>
            <a:ext cx="3540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JVM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F0D1F2-9266-4179-9584-B397419F96C1}"/>
              </a:ext>
            </a:extLst>
          </p:cNvPr>
          <p:cNvSpPr/>
          <p:nvPr/>
        </p:nvSpPr>
        <p:spPr>
          <a:xfrm>
            <a:off x="404734" y="1618779"/>
            <a:ext cx="1693889" cy="7196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source file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(.java file)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3FEFB6-3C7F-440C-951E-E7DCA9B6042B}"/>
              </a:ext>
            </a:extLst>
          </p:cNvPr>
          <p:cNvSpPr/>
          <p:nvPr/>
        </p:nvSpPr>
        <p:spPr>
          <a:xfrm>
            <a:off x="404734" y="2835163"/>
            <a:ext cx="1693889" cy="7196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compiler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Javac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F49A25-D30E-4988-88BB-6DD448092095}"/>
              </a:ext>
            </a:extLst>
          </p:cNvPr>
          <p:cNvSpPr/>
          <p:nvPr/>
        </p:nvSpPr>
        <p:spPr>
          <a:xfrm>
            <a:off x="404734" y="4051547"/>
            <a:ext cx="1693889" cy="7196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class file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(.class file)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6B0ACB-D039-40B0-BBDE-D99CDAB68918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1251679" y="2338465"/>
            <a:ext cx="0" cy="49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2241BD-F45C-42E5-A238-F5E61DD281AC}"/>
              </a:ext>
            </a:extLst>
          </p:cNvPr>
          <p:cNvCxnSpPr/>
          <p:nvPr/>
        </p:nvCxnSpPr>
        <p:spPr>
          <a:xfrm>
            <a:off x="1251678" y="3554849"/>
            <a:ext cx="0" cy="49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DE63F1-96C4-4B04-92E8-B7442F6CC200}"/>
              </a:ext>
            </a:extLst>
          </p:cNvPr>
          <p:cNvSpPr/>
          <p:nvPr/>
        </p:nvSpPr>
        <p:spPr>
          <a:xfrm>
            <a:off x="3837488" y="1034321"/>
            <a:ext cx="7949776" cy="2394679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B8A43B-702E-4973-962B-244DD1B36128}"/>
              </a:ext>
            </a:extLst>
          </p:cNvPr>
          <p:cNvSpPr/>
          <p:nvPr/>
        </p:nvSpPr>
        <p:spPr>
          <a:xfrm>
            <a:off x="4039014" y="1618779"/>
            <a:ext cx="2954656" cy="1649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61E59F-D0B9-4878-BC58-9A9707800605}"/>
              </a:ext>
            </a:extLst>
          </p:cNvPr>
          <p:cNvSpPr/>
          <p:nvPr/>
        </p:nvSpPr>
        <p:spPr>
          <a:xfrm>
            <a:off x="7492562" y="1618779"/>
            <a:ext cx="1798820" cy="1649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Initialization</a:t>
            </a:r>
            <a:r>
              <a:rPr lang="en-US" dirty="0"/>
              <a:t>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25A3E9-ADD7-4194-902A-8C7D0373ACFC}"/>
              </a:ext>
            </a:extLst>
          </p:cNvPr>
          <p:cNvSpPr/>
          <p:nvPr/>
        </p:nvSpPr>
        <p:spPr>
          <a:xfrm>
            <a:off x="9698584" y="1620451"/>
            <a:ext cx="1798820" cy="1649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D7D997-1CB9-4440-89CC-DA0B1D20CDED}"/>
              </a:ext>
            </a:extLst>
          </p:cNvPr>
          <p:cNvSpPr/>
          <p:nvPr/>
        </p:nvSpPr>
        <p:spPr>
          <a:xfrm>
            <a:off x="4769614" y="1153049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Loading</a:t>
            </a:r>
            <a:r>
              <a:rPr lang="en-US" b="0" i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 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6107E6-6DFF-47B9-A796-DE53D6C855D4}"/>
              </a:ext>
            </a:extLst>
          </p:cNvPr>
          <p:cNvSpPr/>
          <p:nvPr/>
        </p:nvSpPr>
        <p:spPr>
          <a:xfrm>
            <a:off x="7773156" y="1165207"/>
            <a:ext cx="1034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Linking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F7E0F7-C22C-423E-B4AF-BE0BDC3A6AF9}"/>
              </a:ext>
            </a:extLst>
          </p:cNvPr>
          <p:cNvSpPr/>
          <p:nvPr/>
        </p:nvSpPr>
        <p:spPr>
          <a:xfrm>
            <a:off x="9813518" y="2231660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Initialization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589C77-C221-49B4-A127-170FEF923CF7}"/>
              </a:ext>
            </a:extLst>
          </p:cNvPr>
          <p:cNvSpPr/>
          <p:nvPr/>
        </p:nvSpPr>
        <p:spPr>
          <a:xfrm>
            <a:off x="4075938" y="1746514"/>
            <a:ext cx="2802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en-US" b="1" i="0" dirty="0">
                <a:effectLst/>
                <a:latin typeface="Tahoma" panose="020B0604030504040204" pitchFamily="34" charset="0"/>
              </a:rPr>
              <a:t> Class Loader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0A4EBB-C5D5-46AC-B1D8-8335D21F7C10}"/>
              </a:ext>
            </a:extLst>
          </p:cNvPr>
          <p:cNvSpPr/>
          <p:nvPr/>
        </p:nvSpPr>
        <p:spPr>
          <a:xfrm>
            <a:off x="4097340" y="2247462"/>
            <a:ext cx="2789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  <a:r>
              <a:rPr lang="en-US" b="1" dirty="0"/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Class Loader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79640E-AB1A-425C-B26C-7BB7032C4981}"/>
              </a:ext>
            </a:extLst>
          </p:cNvPr>
          <p:cNvSpPr/>
          <p:nvPr/>
        </p:nvSpPr>
        <p:spPr>
          <a:xfrm>
            <a:off x="4086095" y="2748808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Application Class Loader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5C7263-E69D-45A1-9512-1BD94144DFC9}"/>
              </a:ext>
            </a:extLst>
          </p:cNvPr>
          <p:cNvSpPr/>
          <p:nvPr/>
        </p:nvSpPr>
        <p:spPr>
          <a:xfrm>
            <a:off x="6642736" y="545766"/>
            <a:ext cx="1717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Class Loader</a:t>
            </a:r>
            <a:r>
              <a:rPr 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 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0160B43-9602-4DE8-A924-C250D1B91E0D}"/>
              </a:ext>
            </a:extLst>
          </p:cNvPr>
          <p:cNvSpPr/>
          <p:nvPr/>
        </p:nvSpPr>
        <p:spPr>
          <a:xfrm>
            <a:off x="7735759" y="1746514"/>
            <a:ext cx="1281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Verification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9A43CA-5F0F-488B-A0AE-AE6416143C3C}"/>
              </a:ext>
            </a:extLst>
          </p:cNvPr>
          <p:cNvSpPr/>
          <p:nvPr/>
        </p:nvSpPr>
        <p:spPr>
          <a:xfrm>
            <a:off x="7712608" y="2231660"/>
            <a:ext cx="1311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Preparation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F4BEE4-0BED-431E-8619-F3DF9462EAE8}"/>
              </a:ext>
            </a:extLst>
          </p:cNvPr>
          <p:cNvSpPr/>
          <p:nvPr/>
        </p:nvSpPr>
        <p:spPr>
          <a:xfrm>
            <a:off x="7743125" y="2748808"/>
            <a:ext cx="1203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Resolution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099B38-5BF0-44EF-992D-6A5EEF9E4554}"/>
              </a:ext>
            </a:extLst>
          </p:cNvPr>
          <p:cNvSpPr/>
          <p:nvPr/>
        </p:nvSpPr>
        <p:spPr>
          <a:xfrm>
            <a:off x="2728211" y="3816413"/>
            <a:ext cx="9233933" cy="187638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97BF1F-2C0D-43E1-B9BE-96F6A73439A1}"/>
              </a:ext>
            </a:extLst>
          </p:cNvPr>
          <p:cNvSpPr/>
          <p:nvPr/>
        </p:nvSpPr>
        <p:spPr>
          <a:xfrm>
            <a:off x="2923085" y="4229087"/>
            <a:ext cx="1633928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 files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BB89CD3-1BBC-4FB2-86A4-57003B726B00}"/>
              </a:ext>
            </a:extLst>
          </p:cNvPr>
          <p:cNvSpPr/>
          <p:nvPr/>
        </p:nvSpPr>
        <p:spPr>
          <a:xfrm>
            <a:off x="4784805" y="4229087"/>
            <a:ext cx="1633928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 Data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D379EEE-4187-4879-9893-0DA27D665897}"/>
              </a:ext>
            </a:extLst>
          </p:cNvPr>
          <p:cNvSpPr/>
          <p:nvPr/>
        </p:nvSpPr>
        <p:spPr>
          <a:xfrm>
            <a:off x="6601555" y="4229087"/>
            <a:ext cx="1633928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8E62BA-B4AD-4967-8B79-A27F01F14194}"/>
              </a:ext>
            </a:extLst>
          </p:cNvPr>
          <p:cNvSpPr/>
          <p:nvPr/>
        </p:nvSpPr>
        <p:spPr>
          <a:xfrm>
            <a:off x="8402683" y="4229087"/>
            <a:ext cx="1633928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2058E3C-A6D3-44AA-864A-405B93E6E0F1}"/>
              </a:ext>
            </a:extLst>
          </p:cNvPr>
          <p:cNvSpPr/>
          <p:nvPr/>
        </p:nvSpPr>
        <p:spPr>
          <a:xfrm>
            <a:off x="10243311" y="4229087"/>
            <a:ext cx="1633928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514D923-DFE8-4D20-8EFB-8CB3A21882F7}"/>
              </a:ext>
            </a:extLst>
          </p:cNvPr>
          <p:cNvSpPr/>
          <p:nvPr/>
        </p:nvSpPr>
        <p:spPr>
          <a:xfrm>
            <a:off x="3084135" y="3885289"/>
            <a:ext cx="1375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ahoma" panose="020B0604030504040204" pitchFamily="34" charset="0"/>
              </a:rPr>
              <a:t>Method area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 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0982DD9-9066-4D63-9E25-BF39E65247CC}"/>
              </a:ext>
            </a:extLst>
          </p:cNvPr>
          <p:cNvSpPr/>
          <p:nvPr/>
        </p:nvSpPr>
        <p:spPr>
          <a:xfrm>
            <a:off x="5022123" y="3859569"/>
            <a:ext cx="1159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ahoma" panose="020B0604030504040204" pitchFamily="34" charset="0"/>
              </a:rPr>
              <a:t>Heap area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 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0D09454-732D-421E-B760-DC58A3880CE5}"/>
              </a:ext>
            </a:extLst>
          </p:cNvPr>
          <p:cNvSpPr/>
          <p:nvPr/>
        </p:nvSpPr>
        <p:spPr>
          <a:xfrm>
            <a:off x="6806376" y="3868862"/>
            <a:ext cx="11929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ahoma" panose="020B0604030504040204" pitchFamily="34" charset="0"/>
              </a:rPr>
              <a:t>Stack area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 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097702E-5821-49BF-AA74-C902F8A30D5F}"/>
              </a:ext>
            </a:extLst>
          </p:cNvPr>
          <p:cNvSpPr/>
          <p:nvPr/>
        </p:nvSpPr>
        <p:spPr>
          <a:xfrm>
            <a:off x="8520466" y="3873065"/>
            <a:ext cx="12346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ahoma" panose="020B0604030504040204" pitchFamily="34" charset="0"/>
              </a:rPr>
              <a:t>PC Register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D3C04EC-AFD6-4231-9173-5EA17572445B}"/>
              </a:ext>
            </a:extLst>
          </p:cNvPr>
          <p:cNvSpPr/>
          <p:nvPr/>
        </p:nvSpPr>
        <p:spPr>
          <a:xfrm>
            <a:off x="10411566" y="3873065"/>
            <a:ext cx="13227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ahoma" panose="020B0604030504040204" pitchFamily="34" charset="0"/>
              </a:rPr>
              <a:t>Native Stack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38D131B-570B-4377-9F52-4B6778E3AC23}"/>
              </a:ext>
            </a:extLst>
          </p:cNvPr>
          <p:cNvCxnSpPr/>
          <p:nvPr/>
        </p:nvCxnSpPr>
        <p:spPr>
          <a:xfrm>
            <a:off x="6886886" y="4362139"/>
            <a:ext cx="0" cy="706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C325185-5FA8-4C53-A872-214940AEFA9A}"/>
              </a:ext>
            </a:extLst>
          </p:cNvPr>
          <p:cNvCxnSpPr/>
          <p:nvPr/>
        </p:nvCxnSpPr>
        <p:spPr>
          <a:xfrm>
            <a:off x="7653877" y="4364638"/>
            <a:ext cx="0" cy="706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378986F-C4BB-449D-A371-6411DC47E559}"/>
              </a:ext>
            </a:extLst>
          </p:cNvPr>
          <p:cNvCxnSpPr>
            <a:cxnSpLocks/>
          </p:cNvCxnSpPr>
          <p:nvPr/>
        </p:nvCxnSpPr>
        <p:spPr>
          <a:xfrm flipH="1">
            <a:off x="6878308" y="5068537"/>
            <a:ext cx="7755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422593B-9C22-465B-83F9-3787CB5C0A36}"/>
              </a:ext>
            </a:extLst>
          </p:cNvPr>
          <p:cNvCxnSpPr>
            <a:cxnSpLocks/>
          </p:cNvCxnSpPr>
          <p:nvPr/>
        </p:nvCxnSpPr>
        <p:spPr>
          <a:xfrm flipH="1">
            <a:off x="6878308" y="4771233"/>
            <a:ext cx="7755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8340EC2-E2BA-49C8-B673-3218EE63B377}"/>
              </a:ext>
            </a:extLst>
          </p:cNvPr>
          <p:cNvCxnSpPr>
            <a:cxnSpLocks/>
          </p:cNvCxnSpPr>
          <p:nvPr/>
        </p:nvCxnSpPr>
        <p:spPr>
          <a:xfrm flipH="1">
            <a:off x="6878308" y="4576359"/>
            <a:ext cx="7755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D78E12B-96B2-4A1A-97B7-AF434BF64971}"/>
              </a:ext>
            </a:extLst>
          </p:cNvPr>
          <p:cNvCxnSpPr>
            <a:cxnSpLocks/>
          </p:cNvCxnSpPr>
          <p:nvPr/>
        </p:nvCxnSpPr>
        <p:spPr>
          <a:xfrm flipH="1">
            <a:off x="6886886" y="4655668"/>
            <a:ext cx="7755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E0EA62C-49DB-4E20-85F1-E8B16D390E4D}"/>
              </a:ext>
            </a:extLst>
          </p:cNvPr>
          <p:cNvSpPr/>
          <p:nvPr/>
        </p:nvSpPr>
        <p:spPr>
          <a:xfrm>
            <a:off x="7100710" y="4771233"/>
            <a:ext cx="52837" cy="311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8B2A8CE-89D1-4B6A-B35B-EDA60B93AF2D}"/>
              </a:ext>
            </a:extLst>
          </p:cNvPr>
          <p:cNvSpPr/>
          <p:nvPr/>
        </p:nvSpPr>
        <p:spPr>
          <a:xfrm>
            <a:off x="7358040" y="4773733"/>
            <a:ext cx="52837" cy="311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F900D23-183B-4FA5-9E00-B7AA6CB3BABD}"/>
              </a:ext>
            </a:extLst>
          </p:cNvPr>
          <p:cNvSpPr/>
          <p:nvPr/>
        </p:nvSpPr>
        <p:spPr>
          <a:xfrm>
            <a:off x="5450612" y="5296087"/>
            <a:ext cx="15922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Local variable array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E66857E-7D08-44BC-9A50-BA54F4708F6D}"/>
              </a:ext>
            </a:extLst>
          </p:cNvPr>
          <p:cNvSpPr/>
          <p:nvPr/>
        </p:nvSpPr>
        <p:spPr>
          <a:xfrm>
            <a:off x="7040750" y="5302062"/>
            <a:ext cx="10251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Frame Data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10E6955-3D1D-4DBE-8A6B-B29105AD7F44}"/>
              </a:ext>
            </a:extLst>
          </p:cNvPr>
          <p:cNvSpPr/>
          <p:nvPr/>
        </p:nvSpPr>
        <p:spPr>
          <a:xfrm>
            <a:off x="8058159" y="5310415"/>
            <a:ext cx="12332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Operand stack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4B7E2A9-CC0D-4714-99F9-C87A8D3E3651}"/>
              </a:ext>
            </a:extLst>
          </p:cNvPr>
          <p:cNvCxnSpPr/>
          <p:nvPr/>
        </p:nvCxnSpPr>
        <p:spPr>
          <a:xfrm flipV="1">
            <a:off x="6806376" y="4926740"/>
            <a:ext cx="187294" cy="38367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169D45E-D295-43FD-8F82-6266A3B3EC3C}"/>
              </a:ext>
            </a:extLst>
          </p:cNvPr>
          <p:cNvCxnSpPr/>
          <p:nvPr/>
        </p:nvCxnSpPr>
        <p:spPr>
          <a:xfrm>
            <a:off x="7274670" y="5068537"/>
            <a:ext cx="109788" cy="38143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D3C4DED-D2C5-4CA5-B156-FB996E3C30F4}"/>
              </a:ext>
            </a:extLst>
          </p:cNvPr>
          <p:cNvCxnSpPr/>
          <p:nvPr/>
        </p:nvCxnSpPr>
        <p:spPr>
          <a:xfrm>
            <a:off x="7553326" y="5068537"/>
            <a:ext cx="682157" cy="24187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1CD4AC6-054B-4304-A440-239897B89222}"/>
              </a:ext>
            </a:extLst>
          </p:cNvPr>
          <p:cNvSpPr/>
          <p:nvPr/>
        </p:nvSpPr>
        <p:spPr>
          <a:xfrm>
            <a:off x="8520466" y="4362139"/>
            <a:ext cx="1293052" cy="2061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PC Register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9C94283-2CFC-45D3-885E-58A4F886098E}"/>
              </a:ext>
            </a:extLst>
          </p:cNvPr>
          <p:cNvSpPr/>
          <p:nvPr/>
        </p:nvSpPr>
        <p:spPr>
          <a:xfrm>
            <a:off x="8520466" y="4725955"/>
            <a:ext cx="1293052" cy="2061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PC Register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7A421FB-22DF-4542-AB2E-1CEF3F6A1CDC}"/>
              </a:ext>
            </a:extLst>
          </p:cNvPr>
          <p:cNvCxnSpPr/>
          <p:nvPr/>
        </p:nvCxnSpPr>
        <p:spPr>
          <a:xfrm>
            <a:off x="10756846" y="4362139"/>
            <a:ext cx="0" cy="706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6D1B6FF-12D8-442E-BEC5-C33FE41A61B5}"/>
              </a:ext>
            </a:extLst>
          </p:cNvPr>
          <p:cNvCxnSpPr/>
          <p:nvPr/>
        </p:nvCxnSpPr>
        <p:spPr>
          <a:xfrm>
            <a:off x="11523837" y="4364638"/>
            <a:ext cx="0" cy="706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E8176D3-2BF5-43E0-A055-E22E02EFB1F8}"/>
              </a:ext>
            </a:extLst>
          </p:cNvPr>
          <p:cNvCxnSpPr>
            <a:cxnSpLocks/>
          </p:cNvCxnSpPr>
          <p:nvPr/>
        </p:nvCxnSpPr>
        <p:spPr>
          <a:xfrm flipH="1">
            <a:off x="10748268" y="5068537"/>
            <a:ext cx="7755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68A40A4-92F6-42C3-8A0F-6E08D1EB43B1}"/>
              </a:ext>
            </a:extLst>
          </p:cNvPr>
          <p:cNvCxnSpPr>
            <a:cxnSpLocks/>
          </p:cNvCxnSpPr>
          <p:nvPr/>
        </p:nvCxnSpPr>
        <p:spPr>
          <a:xfrm flipH="1">
            <a:off x="10756846" y="4795258"/>
            <a:ext cx="7755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BE52902-2ADD-412F-A6F8-58FF909A559B}"/>
              </a:ext>
            </a:extLst>
          </p:cNvPr>
          <p:cNvCxnSpPr>
            <a:cxnSpLocks/>
          </p:cNvCxnSpPr>
          <p:nvPr/>
        </p:nvCxnSpPr>
        <p:spPr>
          <a:xfrm flipH="1">
            <a:off x="10756846" y="4576359"/>
            <a:ext cx="7755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7B574B10-E5AA-4ED9-B883-E7C9D95F5FDC}"/>
              </a:ext>
            </a:extLst>
          </p:cNvPr>
          <p:cNvSpPr/>
          <p:nvPr/>
        </p:nvSpPr>
        <p:spPr>
          <a:xfrm>
            <a:off x="3237875" y="5996066"/>
            <a:ext cx="2533338" cy="6270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Execution Engine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9A26DF2-C80E-4EAC-951B-4E7D98F064C7}"/>
              </a:ext>
            </a:extLst>
          </p:cNvPr>
          <p:cNvSpPr/>
          <p:nvPr/>
        </p:nvSpPr>
        <p:spPr>
          <a:xfrm>
            <a:off x="6387208" y="5998758"/>
            <a:ext cx="1848275" cy="6270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Java Native Interface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E6CFB5E-038D-4E81-82B4-E63FFFD0FEA7}"/>
              </a:ext>
            </a:extLst>
          </p:cNvPr>
          <p:cNvSpPr/>
          <p:nvPr/>
        </p:nvSpPr>
        <p:spPr>
          <a:xfrm>
            <a:off x="8875651" y="5996066"/>
            <a:ext cx="2533338" cy="6270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Java Native Library</a:t>
            </a:r>
          </a:p>
        </p:txBody>
      </p:sp>
      <p:sp>
        <p:nvSpPr>
          <p:cNvPr id="89" name="Arrow: Down 88">
            <a:extLst>
              <a:ext uri="{FF2B5EF4-FFF2-40B4-BE49-F238E27FC236}">
                <a16:creationId xmlns:a16="http://schemas.microsoft.com/office/drawing/2014/main" id="{6F6AC3BC-7A3F-4519-A5F8-D14C5BA2E860}"/>
              </a:ext>
            </a:extLst>
          </p:cNvPr>
          <p:cNvSpPr/>
          <p:nvPr/>
        </p:nvSpPr>
        <p:spPr>
          <a:xfrm>
            <a:off x="6096000" y="3429000"/>
            <a:ext cx="322730" cy="3874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Up 89">
            <a:extLst>
              <a:ext uri="{FF2B5EF4-FFF2-40B4-BE49-F238E27FC236}">
                <a16:creationId xmlns:a16="http://schemas.microsoft.com/office/drawing/2014/main" id="{410AAE54-5DDC-4B17-8145-9F0046BC6797}"/>
              </a:ext>
            </a:extLst>
          </p:cNvPr>
          <p:cNvSpPr/>
          <p:nvPr/>
        </p:nvSpPr>
        <p:spPr>
          <a:xfrm>
            <a:off x="8677242" y="3383670"/>
            <a:ext cx="269867" cy="42676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row: Up 90">
            <a:extLst>
              <a:ext uri="{FF2B5EF4-FFF2-40B4-BE49-F238E27FC236}">
                <a16:creationId xmlns:a16="http://schemas.microsoft.com/office/drawing/2014/main" id="{4E1D3310-9A05-45D6-ACAD-894EC12DE50E}"/>
              </a:ext>
            </a:extLst>
          </p:cNvPr>
          <p:cNvSpPr/>
          <p:nvPr/>
        </p:nvSpPr>
        <p:spPr>
          <a:xfrm>
            <a:off x="4422079" y="5692792"/>
            <a:ext cx="347535" cy="352167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DFC8BADC-1CD2-4E4F-800B-647E247D4C06}"/>
              </a:ext>
            </a:extLst>
          </p:cNvPr>
          <p:cNvSpPr/>
          <p:nvPr/>
        </p:nvSpPr>
        <p:spPr>
          <a:xfrm>
            <a:off x="5771213" y="6044959"/>
            <a:ext cx="615995" cy="2646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62BA941B-5069-4870-9E96-2FE040CE0068}"/>
              </a:ext>
            </a:extLst>
          </p:cNvPr>
          <p:cNvSpPr/>
          <p:nvPr/>
        </p:nvSpPr>
        <p:spPr>
          <a:xfrm>
            <a:off x="8235483" y="6020246"/>
            <a:ext cx="615995" cy="2646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row: Left 93">
            <a:extLst>
              <a:ext uri="{FF2B5EF4-FFF2-40B4-BE49-F238E27FC236}">
                <a16:creationId xmlns:a16="http://schemas.microsoft.com/office/drawing/2014/main" id="{14573144-B46D-4485-BC63-BE5CEDA0A421}"/>
              </a:ext>
            </a:extLst>
          </p:cNvPr>
          <p:cNvSpPr/>
          <p:nvPr/>
        </p:nvSpPr>
        <p:spPr>
          <a:xfrm>
            <a:off x="5804793" y="6367845"/>
            <a:ext cx="582415" cy="197088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row: Left 94">
            <a:extLst>
              <a:ext uri="{FF2B5EF4-FFF2-40B4-BE49-F238E27FC236}">
                <a16:creationId xmlns:a16="http://schemas.microsoft.com/office/drawing/2014/main" id="{A99F610C-76C3-4099-B767-018F234CC9A5}"/>
              </a:ext>
            </a:extLst>
          </p:cNvPr>
          <p:cNvSpPr/>
          <p:nvPr/>
        </p:nvSpPr>
        <p:spPr>
          <a:xfrm>
            <a:off x="8310742" y="6367845"/>
            <a:ext cx="582415" cy="197088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D82F8C0-2E7C-4A60-AFF6-D36A6C26A749}"/>
              </a:ext>
            </a:extLst>
          </p:cNvPr>
          <p:cNvCxnSpPr>
            <a:stCxn id="9" idx="3"/>
          </p:cNvCxnSpPr>
          <p:nvPr/>
        </p:nvCxnSpPr>
        <p:spPr>
          <a:xfrm flipV="1">
            <a:off x="2098623" y="2115846"/>
            <a:ext cx="824462" cy="22955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EA6F7E6-0FB0-4CE4-9BB6-3DA09CCDEB0F}"/>
              </a:ext>
            </a:extLst>
          </p:cNvPr>
          <p:cNvCxnSpPr>
            <a:endCxn id="13" idx="1"/>
          </p:cNvCxnSpPr>
          <p:nvPr/>
        </p:nvCxnSpPr>
        <p:spPr>
          <a:xfrm>
            <a:off x="2923085" y="2115846"/>
            <a:ext cx="914403" cy="11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A257F8E-30A0-435D-B450-4476AC51711D}"/>
              </a:ext>
            </a:extLst>
          </p:cNvPr>
          <p:cNvSpPr txBox="1"/>
          <p:nvPr/>
        </p:nvSpPr>
        <p:spPr>
          <a:xfrm flipH="1">
            <a:off x="43415" y="3678014"/>
            <a:ext cx="1564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Convert bite code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1F4CC56-45FB-47F4-A0BC-E30178DA37A7}"/>
              </a:ext>
            </a:extLst>
          </p:cNvPr>
          <p:cNvSpPr txBox="1"/>
          <p:nvPr/>
        </p:nvSpPr>
        <p:spPr>
          <a:xfrm rot="18597156" flipH="1">
            <a:off x="2316480" y="2556611"/>
            <a:ext cx="1564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Accept and process</a:t>
            </a:r>
          </a:p>
        </p:txBody>
      </p:sp>
    </p:spTree>
    <p:extLst>
      <p:ext uri="{BB962C8B-B14F-4D97-AF65-F5344CB8AC3E}">
        <p14:creationId xmlns:p14="http://schemas.microsoft.com/office/powerpoint/2010/main" val="310396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65003F-CC9C-4208-894E-A8684A48461B}"/>
              </a:ext>
            </a:extLst>
          </p:cNvPr>
          <p:cNvSpPr/>
          <p:nvPr/>
        </p:nvSpPr>
        <p:spPr>
          <a:xfrm>
            <a:off x="624840" y="210235"/>
            <a:ext cx="1054608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224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 Loader:</a:t>
            </a:r>
            <a:r>
              <a:rPr lang="en-US" b="0" i="0" dirty="0">
                <a:solidFill>
                  <a:srgbClr val="2224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The class loader reads the .class file and save the byte code in the </a:t>
            </a:r>
            <a:r>
              <a:rPr lang="en-US" b="1" i="0" dirty="0">
                <a:solidFill>
                  <a:srgbClr val="2224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 area</a:t>
            </a:r>
          </a:p>
          <a:p>
            <a:endParaRPr lang="en-US" b="1" dirty="0">
              <a:solidFill>
                <a:srgbClr val="2224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i="0" dirty="0">
                <a:solidFill>
                  <a:srgbClr val="222426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Loading….</a:t>
            </a:r>
          </a:p>
          <a:p>
            <a:endParaRPr lang="en-US" b="1" dirty="0">
              <a:solidFill>
                <a:srgbClr val="2224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en-US" b="1" i="0" dirty="0">
                <a:effectLst/>
                <a:latin typeface="Tahoma" panose="020B0604030504040204" pitchFamily="34" charset="0"/>
              </a:rPr>
              <a:t> Class Loader </a:t>
            </a:r>
          </a:p>
          <a:p>
            <a:r>
              <a:rPr lang="en-US" i="0" dirty="0">
                <a:effectLst/>
                <a:latin typeface="Tahoma" panose="020B0604030504040204" pitchFamily="34" charset="0"/>
              </a:rPr>
              <a:t>Responsible to load classes from bootstrap class path. It is also responsible to load all core java API classes</a:t>
            </a:r>
          </a:p>
          <a:p>
            <a:endParaRPr lang="en-US" dirty="0">
              <a:latin typeface="Tahoma" panose="020B060403050404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  <a:r>
              <a:rPr lang="en-US" b="1" dirty="0"/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Class Loader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classes present inside JDK, JRE, LIB ext. folder this extension class loader going to take care</a:t>
            </a:r>
          </a:p>
          <a:p>
            <a:endParaRPr lang="en-US" dirty="0"/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Application Class Loader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Responsible to load application level class path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Linking…..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Verification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Bytecode verification done by this block it is generated correctly or not . If verification fail immediately it showing error i.e. verify fail. JAVA prog always secure.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Prepare…..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static variables memory will be allocated and assigned with default value but original static value will be inside initialization block.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i="0" dirty="0">
              <a:solidFill>
                <a:srgbClr val="22242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2224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i="0" dirty="0">
              <a:solidFill>
                <a:srgbClr val="22242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973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8C5653-DAF5-43D5-B357-3FE971F4F00D}"/>
              </a:ext>
            </a:extLst>
          </p:cNvPr>
          <p:cNvSpPr/>
          <p:nvPr/>
        </p:nvSpPr>
        <p:spPr>
          <a:xfrm>
            <a:off x="1479033" y="417893"/>
            <a:ext cx="9233933" cy="187638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A6DA7B-A6E2-4709-B9A9-28B1660D6D35}"/>
              </a:ext>
            </a:extLst>
          </p:cNvPr>
          <p:cNvSpPr/>
          <p:nvPr/>
        </p:nvSpPr>
        <p:spPr>
          <a:xfrm>
            <a:off x="1673907" y="830567"/>
            <a:ext cx="1633928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 files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A4AB4A-E498-4889-B540-1C436B0B5F0F}"/>
              </a:ext>
            </a:extLst>
          </p:cNvPr>
          <p:cNvSpPr/>
          <p:nvPr/>
        </p:nvSpPr>
        <p:spPr>
          <a:xfrm>
            <a:off x="3535627" y="830567"/>
            <a:ext cx="1633928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0495DA-A99A-4164-84EE-9A858078B396}"/>
              </a:ext>
            </a:extLst>
          </p:cNvPr>
          <p:cNvSpPr/>
          <p:nvPr/>
        </p:nvSpPr>
        <p:spPr>
          <a:xfrm>
            <a:off x="5352377" y="830567"/>
            <a:ext cx="1633928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C49726-6807-4550-A6C3-F4139180FC06}"/>
              </a:ext>
            </a:extLst>
          </p:cNvPr>
          <p:cNvSpPr/>
          <p:nvPr/>
        </p:nvSpPr>
        <p:spPr>
          <a:xfrm>
            <a:off x="7153505" y="830567"/>
            <a:ext cx="1633928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83FBCE-B811-4C05-9668-472232D96A6F}"/>
              </a:ext>
            </a:extLst>
          </p:cNvPr>
          <p:cNvSpPr/>
          <p:nvPr/>
        </p:nvSpPr>
        <p:spPr>
          <a:xfrm>
            <a:off x="8994133" y="830567"/>
            <a:ext cx="1633928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B4837B-5F2B-4A35-8CB2-828561B9E327}"/>
              </a:ext>
            </a:extLst>
          </p:cNvPr>
          <p:cNvSpPr/>
          <p:nvPr/>
        </p:nvSpPr>
        <p:spPr>
          <a:xfrm>
            <a:off x="1834957" y="486769"/>
            <a:ext cx="1375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ahoma" panose="020B0604030504040204" pitchFamily="34" charset="0"/>
              </a:rPr>
              <a:t>Method area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 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D29A10-2A06-4177-B618-0DC9B9644C69}"/>
              </a:ext>
            </a:extLst>
          </p:cNvPr>
          <p:cNvSpPr/>
          <p:nvPr/>
        </p:nvSpPr>
        <p:spPr>
          <a:xfrm>
            <a:off x="3772945" y="461049"/>
            <a:ext cx="1159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ahoma" panose="020B0604030504040204" pitchFamily="34" charset="0"/>
              </a:rPr>
              <a:t>Heap area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 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8F5900-1097-4047-A6C6-58DE60B9123D}"/>
              </a:ext>
            </a:extLst>
          </p:cNvPr>
          <p:cNvSpPr/>
          <p:nvPr/>
        </p:nvSpPr>
        <p:spPr>
          <a:xfrm>
            <a:off x="5557198" y="470342"/>
            <a:ext cx="11929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ahoma" panose="020B0604030504040204" pitchFamily="34" charset="0"/>
              </a:rPr>
              <a:t>Stack area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 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DB1633-37D5-4AFA-A990-991C2772379E}"/>
              </a:ext>
            </a:extLst>
          </p:cNvPr>
          <p:cNvSpPr/>
          <p:nvPr/>
        </p:nvSpPr>
        <p:spPr>
          <a:xfrm>
            <a:off x="7271288" y="474545"/>
            <a:ext cx="12346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ahoma" panose="020B0604030504040204" pitchFamily="34" charset="0"/>
              </a:rPr>
              <a:t>PC Register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24B738-D600-4B09-86E4-C16288C9D80B}"/>
              </a:ext>
            </a:extLst>
          </p:cNvPr>
          <p:cNvSpPr/>
          <p:nvPr/>
        </p:nvSpPr>
        <p:spPr>
          <a:xfrm>
            <a:off x="9162388" y="474545"/>
            <a:ext cx="13227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ahoma" panose="020B0604030504040204" pitchFamily="34" charset="0"/>
              </a:rPr>
              <a:t>Native Stack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61F8ED-AC88-427B-847E-18511394FCA6}"/>
              </a:ext>
            </a:extLst>
          </p:cNvPr>
          <p:cNvCxnSpPr/>
          <p:nvPr/>
        </p:nvCxnSpPr>
        <p:spPr>
          <a:xfrm>
            <a:off x="5637708" y="963619"/>
            <a:ext cx="0" cy="706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946A9A-AA01-4B88-89EC-330591855D06}"/>
              </a:ext>
            </a:extLst>
          </p:cNvPr>
          <p:cNvCxnSpPr/>
          <p:nvPr/>
        </p:nvCxnSpPr>
        <p:spPr>
          <a:xfrm>
            <a:off x="6404699" y="966118"/>
            <a:ext cx="0" cy="706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898D0C-5C86-44D9-B333-9C299B5C277F}"/>
              </a:ext>
            </a:extLst>
          </p:cNvPr>
          <p:cNvCxnSpPr>
            <a:cxnSpLocks/>
          </p:cNvCxnSpPr>
          <p:nvPr/>
        </p:nvCxnSpPr>
        <p:spPr>
          <a:xfrm flipH="1">
            <a:off x="5629130" y="1670017"/>
            <a:ext cx="7755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B5C7AC-7174-40EC-A92A-A1020F8704A3}"/>
              </a:ext>
            </a:extLst>
          </p:cNvPr>
          <p:cNvCxnSpPr>
            <a:cxnSpLocks/>
          </p:cNvCxnSpPr>
          <p:nvPr/>
        </p:nvCxnSpPr>
        <p:spPr>
          <a:xfrm flipH="1">
            <a:off x="5629130" y="1372713"/>
            <a:ext cx="7755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41E97F-2BCF-47CA-82B1-E3787CC2F160}"/>
              </a:ext>
            </a:extLst>
          </p:cNvPr>
          <p:cNvCxnSpPr>
            <a:cxnSpLocks/>
          </p:cNvCxnSpPr>
          <p:nvPr/>
        </p:nvCxnSpPr>
        <p:spPr>
          <a:xfrm flipH="1">
            <a:off x="5629130" y="1177839"/>
            <a:ext cx="7755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9AD1CD-5B07-4C95-B78D-D4D6D1BEBA51}"/>
              </a:ext>
            </a:extLst>
          </p:cNvPr>
          <p:cNvCxnSpPr>
            <a:cxnSpLocks/>
          </p:cNvCxnSpPr>
          <p:nvPr/>
        </p:nvCxnSpPr>
        <p:spPr>
          <a:xfrm flipH="1">
            <a:off x="5637708" y="1257148"/>
            <a:ext cx="7755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490819F-D02B-4E59-8BD8-AE17C4CB57B3}"/>
              </a:ext>
            </a:extLst>
          </p:cNvPr>
          <p:cNvSpPr/>
          <p:nvPr/>
        </p:nvSpPr>
        <p:spPr>
          <a:xfrm>
            <a:off x="5851532" y="1372713"/>
            <a:ext cx="52837" cy="311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BC84DE-E469-4458-8C0B-B5AB5B61E105}"/>
              </a:ext>
            </a:extLst>
          </p:cNvPr>
          <p:cNvSpPr/>
          <p:nvPr/>
        </p:nvSpPr>
        <p:spPr>
          <a:xfrm>
            <a:off x="6108862" y="1375213"/>
            <a:ext cx="52837" cy="311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538590-22C9-4131-8ACD-FB8FD2AB206A}"/>
              </a:ext>
            </a:extLst>
          </p:cNvPr>
          <p:cNvSpPr/>
          <p:nvPr/>
        </p:nvSpPr>
        <p:spPr>
          <a:xfrm>
            <a:off x="4201434" y="1897567"/>
            <a:ext cx="15922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Local variable array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18B601-E877-4B51-BEC4-3A9B7006DEF7}"/>
              </a:ext>
            </a:extLst>
          </p:cNvPr>
          <p:cNvSpPr/>
          <p:nvPr/>
        </p:nvSpPr>
        <p:spPr>
          <a:xfrm>
            <a:off x="5791572" y="1903542"/>
            <a:ext cx="10251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Frame Data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1B53A7-A043-4AAD-9EB9-2953C4CB40FB}"/>
              </a:ext>
            </a:extLst>
          </p:cNvPr>
          <p:cNvSpPr/>
          <p:nvPr/>
        </p:nvSpPr>
        <p:spPr>
          <a:xfrm>
            <a:off x="6808981" y="1911895"/>
            <a:ext cx="21227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Operand stack(workspace)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E71A09-43CE-4131-92F0-CFF096590D00}"/>
              </a:ext>
            </a:extLst>
          </p:cNvPr>
          <p:cNvCxnSpPr/>
          <p:nvPr/>
        </p:nvCxnSpPr>
        <p:spPr>
          <a:xfrm flipV="1">
            <a:off x="5557198" y="1528220"/>
            <a:ext cx="187294" cy="38367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FD9DB95-BF40-4E5A-BEA7-75679E85C53D}"/>
              </a:ext>
            </a:extLst>
          </p:cNvPr>
          <p:cNvCxnSpPr/>
          <p:nvPr/>
        </p:nvCxnSpPr>
        <p:spPr>
          <a:xfrm>
            <a:off x="6025492" y="1670017"/>
            <a:ext cx="109788" cy="38143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0BF85B-6607-4DD7-BBCC-BA64F1AB4B7E}"/>
              </a:ext>
            </a:extLst>
          </p:cNvPr>
          <p:cNvCxnSpPr/>
          <p:nvPr/>
        </p:nvCxnSpPr>
        <p:spPr>
          <a:xfrm>
            <a:off x="6304148" y="1670017"/>
            <a:ext cx="682157" cy="24187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CA9B59E-14A1-4235-9563-AC1B6ED1BD8C}"/>
              </a:ext>
            </a:extLst>
          </p:cNvPr>
          <p:cNvSpPr/>
          <p:nvPr/>
        </p:nvSpPr>
        <p:spPr>
          <a:xfrm>
            <a:off x="7271288" y="963619"/>
            <a:ext cx="1293052" cy="2061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PC Register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EA8CB3-9289-4E64-9A17-483D06B362CA}"/>
              </a:ext>
            </a:extLst>
          </p:cNvPr>
          <p:cNvSpPr/>
          <p:nvPr/>
        </p:nvSpPr>
        <p:spPr>
          <a:xfrm>
            <a:off x="7271288" y="1327435"/>
            <a:ext cx="1293052" cy="2061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PC Register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A656B03-9B19-43D9-8E09-82ED3C410D65}"/>
              </a:ext>
            </a:extLst>
          </p:cNvPr>
          <p:cNvCxnSpPr/>
          <p:nvPr/>
        </p:nvCxnSpPr>
        <p:spPr>
          <a:xfrm>
            <a:off x="9507668" y="963619"/>
            <a:ext cx="0" cy="706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4FD1E6-6AE3-4DB1-AFA2-F8065E326440}"/>
              </a:ext>
            </a:extLst>
          </p:cNvPr>
          <p:cNvCxnSpPr/>
          <p:nvPr/>
        </p:nvCxnSpPr>
        <p:spPr>
          <a:xfrm>
            <a:off x="10274659" y="966118"/>
            <a:ext cx="0" cy="706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8EEA2E5-E01A-4EB6-84D6-9951580FE0D1}"/>
              </a:ext>
            </a:extLst>
          </p:cNvPr>
          <p:cNvCxnSpPr>
            <a:cxnSpLocks/>
          </p:cNvCxnSpPr>
          <p:nvPr/>
        </p:nvCxnSpPr>
        <p:spPr>
          <a:xfrm flipH="1">
            <a:off x="9499090" y="1670017"/>
            <a:ext cx="7755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8CD3F72-93D8-4575-B5DC-066DECF7EDCF}"/>
              </a:ext>
            </a:extLst>
          </p:cNvPr>
          <p:cNvCxnSpPr>
            <a:cxnSpLocks/>
          </p:cNvCxnSpPr>
          <p:nvPr/>
        </p:nvCxnSpPr>
        <p:spPr>
          <a:xfrm flipH="1">
            <a:off x="9507668" y="1396738"/>
            <a:ext cx="7755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709F206-81A4-49E9-995C-F1F57AFC68D9}"/>
              </a:ext>
            </a:extLst>
          </p:cNvPr>
          <p:cNvCxnSpPr>
            <a:cxnSpLocks/>
          </p:cNvCxnSpPr>
          <p:nvPr/>
        </p:nvCxnSpPr>
        <p:spPr>
          <a:xfrm flipH="1">
            <a:off x="9507668" y="1177839"/>
            <a:ext cx="7755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65220D2-6B5E-4D16-9E44-C3548F29C627}"/>
              </a:ext>
            </a:extLst>
          </p:cNvPr>
          <p:cNvSpPr/>
          <p:nvPr/>
        </p:nvSpPr>
        <p:spPr>
          <a:xfrm>
            <a:off x="143024" y="2472388"/>
            <a:ext cx="1187472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0" i="0" dirty="0">
              <a:solidFill>
                <a:srgbClr val="22242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i="0" dirty="0">
                <a:solidFill>
                  <a:srgbClr val="2224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 Area</a:t>
            </a:r>
            <a:r>
              <a:rPr lang="en-US" b="0" i="0" dirty="0">
                <a:solidFill>
                  <a:srgbClr val="2224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There is only one method area in a JVM which is shared among all the classes. This holds the class level information of each .class file.</a:t>
            </a:r>
          </a:p>
          <a:p>
            <a:endParaRPr lang="en-US" b="0" i="0" dirty="0">
              <a:solidFill>
                <a:srgbClr val="22242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i="0" dirty="0">
                <a:solidFill>
                  <a:srgbClr val="2224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Heap</a:t>
            </a:r>
            <a:r>
              <a:rPr lang="en-US" b="0" i="0" dirty="0">
                <a:solidFill>
                  <a:srgbClr val="2224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Heap is a part of JVM memory where objects are allocated. JVM creates a Class object for each .class file.</a:t>
            </a:r>
          </a:p>
          <a:p>
            <a:endParaRPr lang="en-US" b="0" i="0" dirty="0">
              <a:solidFill>
                <a:srgbClr val="22242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i="0" dirty="0">
                <a:solidFill>
                  <a:srgbClr val="2224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en-US" b="0" i="0" dirty="0">
                <a:solidFill>
                  <a:srgbClr val="2224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Stack is a also a part of JVM memory but unlike Heap, it is used for storing temporary variables.</a:t>
            </a:r>
          </a:p>
          <a:p>
            <a:endParaRPr lang="en-US" b="0" i="0" dirty="0">
              <a:solidFill>
                <a:srgbClr val="22242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i="0" dirty="0">
                <a:solidFill>
                  <a:srgbClr val="2224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PC Registers</a:t>
            </a:r>
            <a:r>
              <a:rPr lang="en-US" b="0" i="0" dirty="0">
                <a:solidFill>
                  <a:srgbClr val="2224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This keeps the track of which instruction has been executed and which one is going to be executed. Since instructions are executed by threads, each thread has a separate PC register.</a:t>
            </a:r>
          </a:p>
          <a:p>
            <a:endParaRPr lang="en-US" dirty="0">
              <a:solidFill>
                <a:srgbClr val="2224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2224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Native Method stack:</a:t>
            </a:r>
            <a:r>
              <a:rPr lang="en-US" dirty="0">
                <a:solidFill>
                  <a:srgbClr val="2224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 native method can access the runtime data areas of the virtual machine</a:t>
            </a:r>
            <a:endParaRPr lang="en-US" b="0" i="0" dirty="0">
              <a:solidFill>
                <a:srgbClr val="22242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2224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i="0" dirty="0">
                <a:solidFill>
                  <a:srgbClr val="222426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Note : Every JVM one method area and one Heap area but every thread separate stack will be there</a:t>
            </a:r>
          </a:p>
          <a:p>
            <a:endParaRPr lang="en-US" b="0" i="0" dirty="0">
              <a:solidFill>
                <a:srgbClr val="22242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958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19C16E-8F41-4635-A0CE-820480731761}"/>
              </a:ext>
            </a:extLst>
          </p:cNvPr>
          <p:cNvSpPr/>
          <p:nvPr/>
        </p:nvSpPr>
        <p:spPr>
          <a:xfrm>
            <a:off x="731520" y="1986618"/>
            <a:ext cx="11277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i="0" dirty="0">
              <a:solidFill>
                <a:srgbClr val="22242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i="0" dirty="0">
                <a:solidFill>
                  <a:srgbClr val="2224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Execution Engine : </a:t>
            </a:r>
            <a:r>
              <a:rPr lang="en-US" i="0" dirty="0">
                <a:solidFill>
                  <a:srgbClr val="2224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is central component of JVM like CPU, Processor. It is responsible to execute the program line by line</a:t>
            </a:r>
          </a:p>
          <a:p>
            <a:r>
              <a:rPr lang="en-US" dirty="0">
                <a:solidFill>
                  <a:srgbClr val="2224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Interpreter, JIT compiler, Garbage compiler</a:t>
            </a:r>
          </a:p>
          <a:p>
            <a:endParaRPr lang="en-US" dirty="0">
              <a:solidFill>
                <a:srgbClr val="2224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i="0" dirty="0">
                <a:solidFill>
                  <a:srgbClr val="2224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 Native Interface </a:t>
            </a:r>
            <a:r>
              <a:rPr lang="en-US" i="0" dirty="0">
                <a:solidFill>
                  <a:srgbClr val="2224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It is respons</a:t>
            </a:r>
            <a:r>
              <a:rPr lang="en-US" dirty="0">
                <a:solidFill>
                  <a:srgbClr val="2224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ible to provide Java Native method to the execution engine it is work as mediator </a:t>
            </a:r>
            <a:endParaRPr lang="en-US" i="0" dirty="0">
              <a:solidFill>
                <a:srgbClr val="22242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i="0" dirty="0">
              <a:solidFill>
                <a:srgbClr val="22242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i="0" dirty="0">
                <a:solidFill>
                  <a:srgbClr val="2224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Garbage collection</a:t>
            </a:r>
            <a:r>
              <a:rPr lang="en-US" b="0" i="0" dirty="0">
                <a:solidFill>
                  <a:srgbClr val="2224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 class instance is explicitly created by the java code and after use it is automatically destroyed by garbage collection for memory management.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741B29-3B4C-4148-9353-E74DC59F35BD}"/>
              </a:ext>
            </a:extLst>
          </p:cNvPr>
          <p:cNvSpPr/>
          <p:nvPr/>
        </p:nvSpPr>
        <p:spPr>
          <a:xfrm>
            <a:off x="2125355" y="799226"/>
            <a:ext cx="2533338" cy="6270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Execution Engine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6F9BE7-F85D-473B-818D-13D24B032E5E}"/>
              </a:ext>
            </a:extLst>
          </p:cNvPr>
          <p:cNvSpPr/>
          <p:nvPr/>
        </p:nvSpPr>
        <p:spPr>
          <a:xfrm>
            <a:off x="5274688" y="801918"/>
            <a:ext cx="1848275" cy="6270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Java Native 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CC1FD-6756-4B10-B3A0-357944699EB5}"/>
              </a:ext>
            </a:extLst>
          </p:cNvPr>
          <p:cNvSpPr/>
          <p:nvPr/>
        </p:nvSpPr>
        <p:spPr>
          <a:xfrm>
            <a:off x="7763131" y="799226"/>
            <a:ext cx="2533338" cy="6270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Java Native method Library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B8E9577-75D5-4113-BF72-2C40075AD007}"/>
              </a:ext>
            </a:extLst>
          </p:cNvPr>
          <p:cNvSpPr/>
          <p:nvPr/>
        </p:nvSpPr>
        <p:spPr>
          <a:xfrm>
            <a:off x="4658693" y="848119"/>
            <a:ext cx="615995" cy="2646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49D8018-B2E8-4720-A973-89BBC51432EC}"/>
              </a:ext>
            </a:extLst>
          </p:cNvPr>
          <p:cNvSpPr/>
          <p:nvPr/>
        </p:nvSpPr>
        <p:spPr>
          <a:xfrm>
            <a:off x="7122963" y="823406"/>
            <a:ext cx="615995" cy="2646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ADCBB14F-410A-47AB-A03C-AD394871B3FF}"/>
              </a:ext>
            </a:extLst>
          </p:cNvPr>
          <p:cNvSpPr/>
          <p:nvPr/>
        </p:nvSpPr>
        <p:spPr>
          <a:xfrm>
            <a:off x="4692273" y="1171005"/>
            <a:ext cx="582415" cy="197088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C3277D0C-39A2-48BD-BBE8-32D280C5AB50}"/>
              </a:ext>
            </a:extLst>
          </p:cNvPr>
          <p:cNvSpPr/>
          <p:nvPr/>
        </p:nvSpPr>
        <p:spPr>
          <a:xfrm>
            <a:off x="7198222" y="1171005"/>
            <a:ext cx="582415" cy="197088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6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E46A5D-93DA-4118-866B-4E4766FFD0B7}"/>
              </a:ext>
            </a:extLst>
          </p:cNvPr>
          <p:cNvSpPr txBox="1"/>
          <p:nvPr/>
        </p:nvSpPr>
        <p:spPr>
          <a:xfrm>
            <a:off x="506573" y="305300"/>
            <a:ext cx="3024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JAVA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030F9-353F-413F-97D1-941DC65D6F9A}"/>
              </a:ext>
            </a:extLst>
          </p:cNvPr>
          <p:cNvSpPr txBox="1"/>
          <p:nvPr/>
        </p:nvSpPr>
        <p:spPr>
          <a:xfrm>
            <a:off x="247764" y="1197388"/>
            <a:ext cx="1169647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Platform Independent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	JVM executes the bytecode produced by compiler. This byte code can run on any platform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 such as Windows, Linux, Mac OS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Object Oriented Language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	Object oriented programming is a way of organizing programs as collection of objects, each of which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represents an instance of a class.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	Abstraction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encapsulation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inheritance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polymorphism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Robust Language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garbage collection, Exception Handling and memory allocation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Secure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Java Virtual Machine has a unique identifier that identifies the bytecode and verifies it before running it.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Multithreading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Multithreading is a Java feature that allows concurrent execution of two or more parts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of a program for maximum utilization of CPU.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963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3B4461-4B46-48E0-B6D9-578E43E6DDF7}"/>
              </a:ext>
            </a:extLst>
          </p:cNvPr>
          <p:cNvSpPr txBox="1"/>
          <p:nvPr/>
        </p:nvSpPr>
        <p:spPr>
          <a:xfrm>
            <a:off x="506573" y="305300"/>
            <a:ext cx="3274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JAVA Identifiers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14CBE4-EE1F-4A8B-B4EC-502B6790F112}"/>
              </a:ext>
            </a:extLst>
          </p:cNvPr>
          <p:cNvSpPr txBox="1"/>
          <p:nvPr/>
        </p:nvSpPr>
        <p:spPr>
          <a:xfrm>
            <a:off x="1264920" y="1295400"/>
            <a:ext cx="86869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programming languages, identifiers are used for identification purpose.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Java, an identifier can be a class name, method name, variable name or a label.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 descr="A picture containing bird&#10;&#10;Description automatically generated">
            <a:extLst>
              <a:ext uri="{FF2B5EF4-FFF2-40B4-BE49-F238E27FC236}">
                <a16:creationId xmlns:a16="http://schemas.microsoft.com/office/drawing/2014/main" id="{92116DFD-AAE8-4960-83B1-F4A5E5830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" y="3011210"/>
            <a:ext cx="6983526" cy="290375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FA03ADD-4DC7-4130-ADB1-CF80A826618F}"/>
              </a:ext>
            </a:extLst>
          </p:cNvPr>
          <p:cNvSpPr/>
          <p:nvPr/>
        </p:nvSpPr>
        <p:spPr>
          <a:xfrm>
            <a:off x="8199120" y="3170424"/>
            <a:ext cx="38709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: class name.</a:t>
            </a:r>
          </a:p>
          <a:p>
            <a:pPr fontAlgn="base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: method name.</a:t>
            </a:r>
          </a:p>
          <a:p>
            <a:pPr fontAlgn="base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: predefined class name.</a:t>
            </a:r>
          </a:p>
          <a:p>
            <a:pPr fontAlgn="base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: variable name.</a:t>
            </a:r>
          </a:p>
          <a:p>
            <a:pPr fontAlgn="base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:  variable name.</a:t>
            </a: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028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2278</Words>
  <Application>Microsoft Office PowerPoint</Application>
  <PresentationFormat>Widescreen</PresentationFormat>
  <Paragraphs>412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Tahoma</vt:lpstr>
      <vt:lpstr>Office Theme</vt:lpstr>
      <vt:lpstr>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Rohit Bhosale</dc:creator>
  <cp:lastModifiedBy>Rohit Bhosale</cp:lastModifiedBy>
  <cp:revision>3</cp:revision>
  <dcterms:created xsi:type="dcterms:W3CDTF">2020-06-04T10:33:18Z</dcterms:created>
  <dcterms:modified xsi:type="dcterms:W3CDTF">2020-08-02T07:30:55Z</dcterms:modified>
</cp:coreProperties>
</file>