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424E-95A8-4800-A306-C159EE909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5A18-D24F-4F4F-9C97-9CBBAC6B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89DE-CD49-4516-9856-E86128DC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3A96-4DB9-41B5-81B4-33280644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3591-5536-46E8-AA10-946364D1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994A-4CFC-4983-A568-1E1AED7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8C616-7EFE-49C9-8F05-D4C65B49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467D-D3CD-4FED-9444-59CA7DDD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A2D8-1529-4386-9B67-7383F716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71DE-1DF9-44FD-8A24-73A4C36F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3ADF-2877-42D8-A6F7-9D37002D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C4847-B7BF-4532-AFA5-B6876023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150F-A9B8-4AC3-8CD9-2200753D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E533-0B08-453C-98A5-797105AE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6393-4F80-4E00-B05E-56AEAB78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3CA6-89EA-4F7C-97B4-9E26EDFA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3608-B170-44B9-946B-E066E7E3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380A-1EA7-4CEB-B169-EC4228F0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1779-B3EB-4561-A790-7CD4B21E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9FA0-1804-4A03-BB77-ECA34CDF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B471-8245-4407-922F-052F4B4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FDF8-9A48-4617-888B-51FA296B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2405-C5AE-41E8-9DD5-DC4FD066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EBC4-4732-45A6-B9F2-A94A80F3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4F08-E364-4C6E-A127-39C2A00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482B-3682-4990-9710-915BE03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3DE7-AF6B-418E-A95B-7F1DDF425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6076-E5E3-4F78-91E3-85FA09F81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5C94A-A0F1-435D-A627-4BBDDA66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70B5-C84A-44DD-9685-133ADFFB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0787-F521-4E28-9384-9819502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0088-9EC1-4834-B702-99FF6E3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3C91-79A0-4C14-9249-20A1F9A15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E837F-38A0-4328-92D9-074C561B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C0B12-B48D-4D35-9795-B0F468910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DC41B-072E-4392-8AB2-A2AB6FB2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BE31D-7F62-4C06-B2E5-91C3CB3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7766-4D47-4063-AF15-CFB7D71B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8C1-0752-49B0-AD65-BC9EAAFE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1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37AC-47E4-4380-94D9-0454ACF3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1CE3D-D4D7-465C-A554-CBD1B39A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15B2-02B8-428D-A87E-7755C0E6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15BC5-D595-4B46-86A3-80F07426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BBBD-A69C-4FE4-8260-F9D2A88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6B031-5E95-4DDC-ABBC-BF5094F0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5B1E4-9583-4310-A779-BB29D152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CFC-A52E-4C29-8409-4F4E5301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0A38-8BC8-4C86-986B-52B4E553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F670-20EE-4A45-A331-5541C989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5D90-4269-44CE-87DD-DDFAA1F4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B518-015B-4F74-8010-90F1E54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5918-3A65-49DE-A56F-179ACC06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BF48-FE9D-4A77-ACEA-DCECED0B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961A9-13E7-4595-B8B2-653EB69B4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6A48-F73F-4ECB-BAE2-31A0A949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B517-00F2-434D-8073-308843E4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5E35-3E74-4D4D-B8DD-8E2D5161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D311-5A01-4D59-B68E-40F7A328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0B840-CAF3-4102-A970-35D73F4D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9180-359B-4CFA-B833-1B32350D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9DC4-5D1F-44B9-A8FD-096279E95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7479-D84A-42F9-B3D4-7F754A32E54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BC2D-8799-4D74-B6DF-05C517C5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1651-1887-4FF3-B82C-04576D70F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5A5A-7D21-4E1C-9C6A-819BB9AA5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004F4-388E-4298-B897-4704B4453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4B5B7-2AEE-407D-89FB-2189EC608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Type, Modifiers </a:t>
            </a:r>
          </a:p>
        </p:txBody>
      </p:sp>
    </p:spTree>
    <p:extLst>
      <p:ext uri="{BB962C8B-B14F-4D97-AF65-F5344CB8AC3E}">
        <p14:creationId xmlns:p14="http://schemas.microsoft.com/office/powerpoint/2010/main" val="67594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71BE0-0406-453B-ADDA-03632D8CF0BF}"/>
              </a:ext>
            </a:extLst>
          </p:cNvPr>
          <p:cNvSpPr/>
          <p:nvPr/>
        </p:nvSpPr>
        <p:spPr>
          <a:xfrm>
            <a:off x="874425" y="542517"/>
            <a:ext cx="928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 applicable modifiers with different level and with different modifiers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A1053E-EA1D-43A8-B37A-5BB858D3E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05278"/>
              </p:ext>
            </p:extLst>
          </p:nvPr>
        </p:nvGraphicFramePr>
        <p:xfrm>
          <a:off x="874425" y="1099903"/>
          <a:ext cx="6070600" cy="240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494">
                  <a:extLst>
                    <a:ext uri="{9D8B030D-6E8A-4147-A177-3AD203B41FA5}">
                      <a16:colId xmlns:a16="http://schemas.microsoft.com/office/drawing/2014/main" val="2780104635"/>
                    </a:ext>
                  </a:extLst>
                </a:gridCol>
                <a:gridCol w="1522408">
                  <a:extLst>
                    <a:ext uri="{9D8B030D-6E8A-4147-A177-3AD203B41FA5}">
                      <a16:colId xmlns:a16="http://schemas.microsoft.com/office/drawing/2014/main" val="392241469"/>
                    </a:ext>
                  </a:extLst>
                </a:gridCol>
                <a:gridCol w="2654698">
                  <a:extLst>
                    <a:ext uri="{9D8B030D-6E8A-4147-A177-3AD203B41FA5}">
                      <a16:colId xmlns:a16="http://schemas.microsoft.com/office/drawing/2014/main" val="2125973898"/>
                    </a:ext>
                  </a:extLst>
                </a:gridCol>
              </a:tblGrid>
              <a:tr h="2667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Methods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public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684956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protected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3202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8014684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abstact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76103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105646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synchronized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61442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844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079764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strictfp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2755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295255-9C24-4D7A-8F40-2D23B683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5889"/>
              </p:ext>
            </p:extLst>
          </p:nvPr>
        </p:nvGraphicFramePr>
        <p:xfrm>
          <a:off x="874425" y="3688257"/>
          <a:ext cx="32384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691">
                  <a:extLst>
                    <a:ext uri="{9D8B030D-6E8A-4147-A177-3AD203B41FA5}">
                      <a16:colId xmlns:a16="http://schemas.microsoft.com/office/drawing/2014/main" val="1052639227"/>
                    </a:ext>
                  </a:extLst>
                </a:gridCol>
                <a:gridCol w="942051">
                  <a:extLst>
                    <a:ext uri="{9D8B030D-6E8A-4147-A177-3AD203B41FA5}">
                      <a16:colId xmlns:a16="http://schemas.microsoft.com/office/drawing/2014/main" val="92475474"/>
                    </a:ext>
                  </a:extLst>
                </a:gridCol>
                <a:gridCol w="1471757">
                  <a:extLst>
                    <a:ext uri="{9D8B030D-6E8A-4147-A177-3AD203B41FA5}">
                      <a16:colId xmlns:a16="http://schemas.microsoft.com/office/drawing/2014/main" val="3056935089"/>
                    </a:ext>
                  </a:extLst>
                </a:gridCol>
              </a:tblGrid>
              <a:tr h="2667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final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abstract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349982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84843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public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122514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protected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7735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99754B-8352-4F1C-8E16-E32BFF2F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47924"/>
              </p:ext>
            </p:extLst>
          </p:nvPr>
        </p:nvGraphicFramePr>
        <p:xfrm>
          <a:off x="874424" y="5066675"/>
          <a:ext cx="32384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691">
                  <a:extLst>
                    <a:ext uri="{9D8B030D-6E8A-4147-A177-3AD203B41FA5}">
                      <a16:colId xmlns:a16="http://schemas.microsoft.com/office/drawing/2014/main" val="1134950141"/>
                    </a:ext>
                  </a:extLst>
                </a:gridCol>
                <a:gridCol w="942051">
                  <a:extLst>
                    <a:ext uri="{9D8B030D-6E8A-4147-A177-3AD203B41FA5}">
                      <a16:colId xmlns:a16="http://schemas.microsoft.com/office/drawing/2014/main" val="2350629823"/>
                    </a:ext>
                  </a:extLst>
                </a:gridCol>
                <a:gridCol w="1471757">
                  <a:extLst>
                    <a:ext uri="{9D8B030D-6E8A-4147-A177-3AD203B41FA5}">
                      <a16:colId xmlns:a16="http://schemas.microsoft.com/office/drawing/2014/main" val="3411536214"/>
                    </a:ext>
                  </a:extLst>
                </a:gridCol>
              </a:tblGrid>
              <a:tr h="2667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Variable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public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756675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protected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089385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6114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final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volitile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03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B372E-8458-4EEF-90E8-96F9AC45D9B3}"/>
              </a:ext>
            </a:extLst>
          </p:cNvPr>
          <p:cNvSpPr txBox="1"/>
          <p:nvPr/>
        </p:nvSpPr>
        <p:spPr>
          <a:xfrm>
            <a:off x="635508" y="741250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Type</a:t>
            </a:r>
          </a:p>
        </p:txBody>
      </p:sp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96E615-14B0-40DB-B1C1-70A4ABEB16D1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Java language strongly typed    programming language because the following reason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java every variable and every expression has some type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 data type clearly define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 assignment should be checked by compiler for type compatibility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FA7D-550C-425E-AB29-0EC647E05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537196"/>
            <a:ext cx="6596652" cy="36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B372E-8458-4EEF-90E8-96F9AC45D9B3}"/>
              </a:ext>
            </a:extLst>
          </p:cNvPr>
          <p:cNvSpPr txBox="1"/>
          <p:nvPr/>
        </p:nvSpPr>
        <p:spPr>
          <a:xfrm>
            <a:off x="635508" y="741250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Primitive Data Type</a:t>
            </a:r>
            <a:endParaRPr lang="en-US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96E615-14B0-40DB-B1C1-70A4ABEB16D1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Java, we have eight primitive data types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data types are used for storing whole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are used for fractional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used for storing characters(letters).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data type is used for variables that holds either true or false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644DB68-6FAB-45D7-945E-D73C08F21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132670"/>
              </p:ext>
            </p:extLst>
          </p:nvPr>
        </p:nvGraphicFramePr>
        <p:xfrm>
          <a:off x="4670640" y="303591"/>
          <a:ext cx="7321490" cy="5896741"/>
        </p:xfrm>
        <a:graphic>
          <a:graphicData uri="http://schemas.openxmlformats.org/drawingml/2006/table">
            <a:tbl>
              <a:tblPr/>
              <a:tblGrid>
                <a:gridCol w="146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Size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byte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-128 to 127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short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48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long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1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double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bit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true or false values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37955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8977" marR="68977" marT="68977" marB="689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FD484-86D2-44F3-9E64-A6E193050FCE}"/>
              </a:ext>
            </a:extLst>
          </p:cNvPr>
          <p:cNvSpPr txBox="1"/>
          <p:nvPr/>
        </p:nvSpPr>
        <p:spPr>
          <a:xfrm>
            <a:off x="599606" y="419725"/>
            <a:ext cx="48910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Non-Primitive Data Type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Arrays and Strings 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310C9-23B3-475C-8CAD-68D63F491077}"/>
              </a:ext>
            </a:extLst>
          </p:cNvPr>
          <p:cNvSpPr/>
          <p:nvPr/>
        </p:nvSpPr>
        <p:spPr>
          <a:xfrm>
            <a:off x="599606" y="1441928"/>
            <a:ext cx="96036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The main difference between primitive and non-primitive data types are:</a:t>
            </a: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Primitive types are predefined (already defined) in Java. Non-primitive types are created by the programmer and is not defined by Java(Except for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Non-primitive types can be used to call methods to perform certain operations, while primitive types cannot.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primitive type has always a value, while non-primitive types can be 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primitive type starts with a lowercase letter, while non-primitive types starts with an uppercase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size of a primitive type depends on the data type, while non-primitive types have all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422686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4ED20F-9972-4C83-B65A-513BD764D523}"/>
              </a:ext>
            </a:extLst>
          </p:cNvPr>
          <p:cNvSpPr/>
          <p:nvPr/>
        </p:nvSpPr>
        <p:spPr>
          <a:xfrm>
            <a:off x="544643" y="193087"/>
            <a:ext cx="11417508" cy="143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Access Modifier</a:t>
            </a:r>
            <a:endParaRPr lang="en-US" b="1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In old language like C++ public, private, protected, default are considered as Access Specifiers Expect this the remaining like static etc. are considered as Access Modifiers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But in JAVA there is no terminology like specifiers all are by default considered as modifiers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AEE5-C005-4443-B52E-6DF9FFD7C3DB}"/>
              </a:ext>
            </a:extLst>
          </p:cNvPr>
          <p:cNvSpPr txBox="1"/>
          <p:nvPr/>
        </p:nvSpPr>
        <p:spPr>
          <a:xfrm>
            <a:off x="544643" y="1776767"/>
            <a:ext cx="109358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Private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access modifiers in Java specifies the accessibility or scope of a field, method, constructor, or class.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change the access level of fields, constructors, methods, and class by applying the access modifier on it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Public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access level of a public modifier is everywhere. It can be accessed from within the class,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outside the class, within the package and outside the package.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Protected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access level of a protected modifier is within the package and outside the package through child class.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do not make the child class, it cannot be accessed from outside the package.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Default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access level of a default modifier is only within the package. It cannot be accessed from outside the package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do not specify any access level, it will be the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B66A7-2B87-4ED2-A7DE-A82C91BAA44D}"/>
              </a:ext>
            </a:extLst>
          </p:cNvPr>
          <p:cNvSpPr/>
          <p:nvPr/>
        </p:nvSpPr>
        <p:spPr>
          <a:xfrm>
            <a:off x="794189" y="1129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ea typeface="+mj-ea"/>
                <a:cs typeface="Arial" panose="020B0604020202020204" pitchFamily="34" charset="0"/>
              </a:rPr>
              <a:t>The access level of a default modifier is only within the package. It cannot be accessed from outside the package. If you do not specify any access level, it will be the default.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95B545-DE07-4CDF-ADF5-F2D73156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" y="2979295"/>
            <a:ext cx="10525125" cy="25786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1A90BE-B54F-49D3-A1A9-156EC3D14521}"/>
              </a:ext>
            </a:extLst>
          </p:cNvPr>
          <p:cNvSpPr/>
          <p:nvPr/>
        </p:nvSpPr>
        <p:spPr>
          <a:xfrm>
            <a:off x="838200" y="574599"/>
            <a:ext cx="17560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Access Level</a:t>
            </a:r>
          </a:p>
        </p:txBody>
      </p:sp>
    </p:spTree>
    <p:extLst>
      <p:ext uri="{BB962C8B-B14F-4D97-AF65-F5344CB8AC3E}">
        <p14:creationId xmlns:p14="http://schemas.microsoft.com/office/powerpoint/2010/main" val="283194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BD377A-1DE7-45E7-9769-025357D60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29172"/>
              </p:ext>
            </p:extLst>
          </p:nvPr>
        </p:nvGraphicFramePr>
        <p:xfrm>
          <a:off x="643467" y="915768"/>
          <a:ext cx="10905072" cy="5026470"/>
        </p:xfrm>
        <a:graphic>
          <a:graphicData uri="http://schemas.openxmlformats.org/drawingml/2006/table">
            <a:tbl>
              <a:tblPr/>
              <a:tblGrid>
                <a:gridCol w="1526094">
                  <a:extLst>
                    <a:ext uri="{9D8B030D-6E8A-4147-A177-3AD203B41FA5}">
                      <a16:colId xmlns:a16="http://schemas.microsoft.com/office/drawing/2014/main" val="4138294898"/>
                    </a:ext>
                  </a:extLst>
                </a:gridCol>
                <a:gridCol w="716579">
                  <a:extLst>
                    <a:ext uri="{9D8B030D-6E8A-4147-A177-3AD203B41FA5}">
                      <a16:colId xmlns:a16="http://schemas.microsoft.com/office/drawing/2014/main" val="1990748729"/>
                    </a:ext>
                  </a:extLst>
                </a:gridCol>
                <a:gridCol w="769405">
                  <a:extLst>
                    <a:ext uri="{9D8B030D-6E8A-4147-A177-3AD203B41FA5}">
                      <a16:colId xmlns:a16="http://schemas.microsoft.com/office/drawing/2014/main" val="1336095063"/>
                    </a:ext>
                  </a:extLst>
                </a:gridCol>
                <a:gridCol w="1181605">
                  <a:extLst>
                    <a:ext uri="{9D8B030D-6E8A-4147-A177-3AD203B41FA5}">
                      <a16:colId xmlns:a16="http://schemas.microsoft.com/office/drawing/2014/main" val="3665902648"/>
                    </a:ext>
                  </a:extLst>
                </a:gridCol>
                <a:gridCol w="1203616">
                  <a:extLst>
                    <a:ext uri="{9D8B030D-6E8A-4147-A177-3AD203B41FA5}">
                      <a16:colId xmlns:a16="http://schemas.microsoft.com/office/drawing/2014/main" val="693093692"/>
                    </a:ext>
                  </a:extLst>
                </a:gridCol>
                <a:gridCol w="1006565">
                  <a:extLst>
                    <a:ext uri="{9D8B030D-6E8A-4147-A177-3AD203B41FA5}">
                      <a16:colId xmlns:a16="http://schemas.microsoft.com/office/drawing/2014/main" val="2282011209"/>
                    </a:ext>
                  </a:extLst>
                </a:gridCol>
                <a:gridCol w="716580">
                  <a:extLst>
                    <a:ext uri="{9D8B030D-6E8A-4147-A177-3AD203B41FA5}">
                      <a16:colId xmlns:a16="http://schemas.microsoft.com/office/drawing/2014/main" val="1643207157"/>
                    </a:ext>
                  </a:extLst>
                </a:gridCol>
                <a:gridCol w="734467">
                  <a:extLst>
                    <a:ext uri="{9D8B030D-6E8A-4147-A177-3AD203B41FA5}">
                      <a16:colId xmlns:a16="http://schemas.microsoft.com/office/drawing/2014/main" val="3591181090"/>
                    </a:ext>
                  </a:extLst>
                </a:gridCol>
                <a:gridCol w="711339">
                  <a:extLst>
                    <a:ext uri="{9D8B030D-6E8A-4147-A177-3AD203B41FA5}">
                      <a16:colId xmlns:a16="http://schemas.microsoft.com/office/drawing/2014/main" val="1606996601"/>
                    </a:ext>
                  </a:extLst>
                </a:gridCol>
                <a:gridCol w="769405">
                  <a:extLst>
                    <a:ext uri="{9D8B030D-6E8A-4147-A177-3AD203B41FA5}">
                      <a16:colId xmlns:a16="http://schemas.microsoft.com/office/drawing/2014/main" val="2045309245"/>
                    </a:ext>
                  </a:extLst>
                </a:gridCol>
                <a:gridCol w="1569417">
                  <a:extLst>
                    <a:ext uri="{9D8B030D-6E8A-4147-A177-3AD203B41FA5}">
                      <a16:colId xmlns:a16="http://schemas.microsoft.com/office/drawing/2014/main" val="13627363"/>
                    </a:ext>
                  </a:extLst>
                </a:gridCol>
              </a:tblGrid>
              <a:tr h="442735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Veriable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Constructor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622" marR="100622" marT="50311" marB="5031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08353"/>
                  </a:ext>
                </a:extLst>
              </a:tr>
              <a:tr h="352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74701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94521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8698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89740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01155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13308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abstract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796703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static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18668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synchronized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838033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95860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strictfp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93363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transient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70162"/>
                  </a:ext>
                </a:extLst>
              </a:tr>
              <a:tr h="35259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volitile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1" marR="10481" marT="104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5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D6EBA-E48C-416D-AE92-CE71CA8D0D69}"/>
              </a:ext>
            </a:extLst>
          </p:cNvPr>
          <p:cNvSpPr txBox="1"/>
          <p:nvPr/>
        </p:nvSpPr>
        <p:spPr>
          <a:xfrm>
            <a:off x="719529" y="644576"/>
            <a:ext cx="10283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 Conclusions</a:t>
            </a:r>
          </a:p>
          <a:p>
            <a:endParaRPr lang="en-US" b="1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modifiers which are applicable for inner classes but not for outer classes : </a:t>
            </a:r>
            <a:r>
              <a:rPr lang="en-US" b="1" dirty="0"/>
              <a:t>private, protected, static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modifiers which are applicable for classes but not for interface are </a:t>
            </a:r>
            <a:r>
              <a:rPr lang="en-US" b="1" dirty="0"/>
              <a:t>final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modifiers which are applicable for classes  but not for Enums are </a:t>
            </a:r>
            <a:r>
              <a:rPr lang="en-US" b="1" dirty="0"/>
              <a:t>final</a:t>
            </a:r>
            <a:r>
              <a:rPr lang="en-US" dirty="0"/>
              <a:t> and </a:t>
            </a:r>
            <a:r>
              <a:rPr lang="en-US" b="1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modifiers which are applicable only for methods and which we can’t use any ware else </a:t>
            </a:r>
            <a:r>
              <a:rPr lang="en-US" b="1" dirty="0"/>
              <a:t>native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only modifiers which are applicable for contractors are </a:t>
            </a:r>
            <a:r>
              <a:rPr lang="en-US" b="1" dirty="0"/>
              <a:t>: public, private, protected, default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only applicable modifier for local variable is </a:t>
            </a:r>
            <a:r>
              <a:rPr lang="en-US" b="1" dirty="0"/>
              <a:t>final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50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897174-C049-4F3C-9777-2BB90A88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6" y="267066"/>
            <a:ext cx="2367080" cy="285495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EB7104-7A82-4A8D-B644-4FA33A71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46" y="1694542"/>
            <a:ext cx="4870386" cy="2854951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BC0D7-CA81-416C-80DC-07B70EB6A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98" y="3122017"/>
            <a:ext cx="5028202" cy="260079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554EB-3C72-444D-805A-0F08B862B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66" y="4422413"/>
            <a:ext cx="4870386" cy="22723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ECFE10-B967-4B0E-91C7-335051E7D32E}"/>
              </a:ext>
            </a:extLst>
          </p:cNvPr>
          <p:cNvSpPr txBox="1"/>
          <p:nvPr/>
        </p:nvSpPr>
        <p:spPr>
          <a:xfrm>
            <a:off x="8227262" y="3429000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interface which is declared inside </a:t>
            </a:r>
          </a:p>
          <a:p>
            <a:r>
              <a:rPr lang="en-US" b="1" dirty="0"/>
              <a:t>a class is always static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C639FC-7E5A-4C30-8F4B-A4145F85354C}"/>
              </a:ext>
            </a:extLst>
          </p:cNvPr>
          <p:cNvSpPr txBox="1"/>
          <p:nvPr/>
        </p:nvSpPr>
        <p:spPr>
          <a:xfrm>
            <a:off x="9433968" y="5076479"/>
            <a:ext cx="2632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interface which is</a:t>
            </a:r>
          </a:p>
          <a:p>
            <a:r>
              <a:rPr lang="en-US" b="1" dirty="0"/>
              <a:t> declared inside interface </a:t>
            </a:r>
          </a:p>
          <a:p>
            <a:r>
              <a:rPr lang="en-US" b="1" dirty="0"/>
              <a:t>is always public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360533-97AA-417D-AA11-452F2F849A4C}"/>
              </a:ext>
            </a:extLst>
          </p:cNvPr>
          <p:cNvSpPr txBox="1"/>
          <p:nvPr/>
        </p:nvSpPr>
        <p:spPr>
          <a:xfrm>
            <a:off x="6530017" y="1998811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class which is declared inside interface</a:t>
            </a:r>
          </a:p>
          <a:p>
            <a:r>
              <a:rPr lang="en-US" b="1" dirty="0"/>
              <a:t> is always public and static</a:t>
            </a:r>
          </a:p>
        </p:txBody>
      </p:sp>
    </p:spTree>
    <p:extLst>
      <p:ext uri="{BB962C8B-B14F-4D97-AF65-F5344CB8AC3E}">
        <p14:creationId xmlns:p14="http://schemas.microsoft.com/office/powerpoint/2010/main" val="21822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863</Words>
  <Application>Microsoft Office PowerPoint</Application>
  <PresentationFormat>Widescreen</PresentationFormat>
  <Paragraphs>272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Rohit Bhosale</dc:creator>
  <cp:lastModifiedBy>Rohit Bhosale</cp:lastModifiedBy>
  <cp:revision>24</cp:revision>
  <dcterms:created xsi:type="dcterms:W3CDTF">2020-06-04T07:08:05Z</dcterms:created>
  <dcterms:modified xsi:type="dcterms:W3CDTF">2020-08-02T07:38:25Z</dcterms:modified>
</cp:coreProperties>
</file>