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75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D7CAC-0C64-4744-9C1B-213EA9878FEF}"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5678D-1A11-4A08-8D1E-BC0CFBAC8E5B}" type="slidenum">
              <a:rPr lang="en-US" smtClean="0"/>
              <a:t>‹#›</a:t>
            </a:fld>
            <a:endParaRPr lang="en-US"/>
          </a:p>
        </p:txBody>
      </p:sp>
    </p:spTree>
    <p:extLst>
      <p:ext uri="{BB962C8B-B14F-4D97-AF65-F5344CB8AC3E}">
        <p14:creationId xmlns:p14="http://schemas.microsoft.com/office/powerpoint/2010/main" val="286176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05678D-1A11-4A08-8D1E-BC0CFBAC8E5B}" type="slidenum">
              <a:rPr lang="en-US" smtClean="0"/>
              <a:t>7</a:t>
            </a:fld>
            <a:endParaRPr lang="en-US"/>
          </a:p>
        </p:txBody>
      </p:sp>
    </p:spTree>
    <p:extLst>
      <p:ext uri="{BB962C8B-B14F-4D97-AF65-F5344CB8AC3E}">
        <p14:creationId xmlns:p14="http://schemas.microsoft.com/office/powerpoint/2010/main" val="195059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ED2D-BD04-490F-91A4-19631450F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E22073-0642-4839-9733-2AC21C417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016680-9AD2-4652-80AC-6906EFAA334C}"/>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5" name="Footer Placeholder 4">
            <a:extLst>
              <a:ext uri="{FF2B5EF4-FFF2-40B4-BE49-F238E27FC236}">
                <a16:creationId xmlns:a16="http://schemas.microsoft.com/office/drawing/2014/main" id="{E9F7D88E-E34B-4757-ADC1-8EEABE8E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1AB47-903D-4DF5-B2A7-62F08F799F05}"/>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66897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DAE8-A295-4236-9676-2BCE10351A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601F37-9453-4F53-8D2B-EE29D729D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75930-E38E-49BA-872B-0915151482DD}"/>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5" name="Footer Placeholder 4">
            <a:extLst>
              <a:ext uri="{FF2B5EF4-FFF2-40B4-BE49-F238E27FC236}">
                <a16:creationId xmlns:a16="http://schemas.microsoft.com/office/drawing/2014/main" id="{D0CB2838-75FA-4368-9768-7C2F632EB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745D6-7A29-4AB9-8277-DF08779A3A31}"/>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305827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91509-8714-4F33-A22D-1A1380170E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B5FACA-92E9-476F-BCB9-9602296905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4E22B-B4AA-49BB-8C54-9030AE0020BF}"/>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5" name="Footer Placeholder 4">
            <a:extLst>
              <a:ext uri="{FF2B5EF4-FFF2-40B4-BE49-F238E27FC236}">
                <a16:creationId xmlns:a16="http://schemas.microsoft.com/office/drawing/2014/main" id="{8B1023FC-D6F1-477C-8C08-182E03FE5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F2753-EDE3-4334-AA90-6B5E3ACEFC87}"/>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427687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8D3C-E998-474C-9B73-DC8B662A0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D5A56-7632-43FB-BB7B-7B8B9821A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49ED9-20FF-4BDA-93FD-13D7E93BC8A2}"/>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5" name="Footer Placeholder 4">
            <a:extLst>
              <a:ext uri="{FF2B5EF4-FFF2-40B4-BE49-F238E27FC236}">
                <a16:creationId xmlns:a16="http://schemas.microsoft.com/office/drawing/2014/main" id="{58266F7C-CA40-4B9B-93F6-74260DAF0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9D7D2-983A-413C-95B2-26B44389AB54}"/>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65993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C980-3D62-406C-B9A6-A3FC1341E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612E3E-7EC4-4E1A-ABCA-7EE446553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E026F1-692E-4F5A-AE70-6AFA2E026088}"/>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5" name="Footer Placeholder 4">
            <a:extLst>
              <a:ext uri="{FF2B5EF4-FFF2-40B4-BE49-F238E27FC236}">
                <a16:creationId xmlns:a16="http://schemas.microsoft.com/office/drawing/2014/main" id="{936D57F5-3FEE-4228-837C-41058FEF9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90299-1614-4894-A4E7-5FC995C9D258}"/>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403679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14CD-2C69-4B2C-9E34-614283C708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AA120-5A2A-4151-80EF-6CA244608D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C2C041-F46C-473B-A4B7-E001134A7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5B2FB1-D338-42D2-812B-166DBA60A8F1}"/>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6" name="Footer Placeholder 5">
            <a:extLst>
              <a:ext uri="{FF2B5EF4-FFF2-40B4-BE49-F238E27FC236}">
                <a16:creationId xmlns:a16="http://schemas.microsoft.com/office/drawing/2014/main" id="{2D32F35B-8E43-4F04-92E6-FD0A1B05B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A517B-65E1-4CFC-BD4B-D69EABDDE40F}"/>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312840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AA2-B0C7-4C1D-A520-96CE58B02B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62A7A7-431F-42AD-89B1-52654D0E1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B0A1C0-333B-4001-9634-0DAB56CFA5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AEE3B-5AFE-40ED-9FA3-5FDA4BF3E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80997B-D87F-4399-8D50-660CB247A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45D96-D3F7-4A17-8807-47DD5B980BC8}"/>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8" name="Footer Placeholder 7">
            <a:extLst>
              <a:ext uri="{FF2B5EF4-FFF2-40B4-BE49-F238E27FC236}">
                <a16:creationId xmlns:a16="http://schemas.microsoft.com/office/drawing/2014/main" id="{8372B272-10AD-4515-93FF-9E214E77B8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166CF-A695-4B88-A06C-1F7E9D034538}"/>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296643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D94B-3535-4A06-A93C-267F8D0792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80B0FE-526F-40AA-A7CE-DACEBC620A03}"/>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4" name="Footer Placeholder 3">
            <a:extLst>
              <a:ext uri="{FF2B5EF4-FFF2-40B4-BE49-F238E27FC236}">
                <a16:creationId xmlns:a16="http://schemas.microsoft.com/office/drawing/2014/main" id="{B409AAB9-8B80-471A-AFB4-922D04260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B6B115-C004-4FB4-8943-19664E133683}"/>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298876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2716D-C726-405B-9448-AD1BBD9D0E0B}"/>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3" name="Footer Placeholder 2">
            <a:extLst>
              <a:ext uri="{FF2B5EF4-FFF2-40B4-BE49-F238E27FC236}">
                <a16:creationId xmlns:a16="http://schemas.microsoft.com/office/drawing/2014/main" id="{983E0ED7-5C6A-4634-94DB-8DAE8E7F6C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96CCAA-73DE-471A-B74A-995D954EDA35}"/>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101004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205D-97E0-441A-9BC5-B30F9500D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F89044-19AB-48DB-B890-50DB1DFC32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5CC54-C4C0-491E-AC4D-39035E448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9265A-5F6B-4467-B4DB-9FD9D4594AE1}"/>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6" name="Footer Placeholder 5">
            <a:extLst>
              <a:ext uri="{FF2B5EF4-FFF2-40B4-BE49-F238E27FC236}">
                <a16:creationId xmlns:a16="http://schemas.microsoft.com/office/drawing/2014/main" id="{A29F48D8-5B88-456E-89D7-BCCA6B98D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D295A-80F6-439A-A666-4B9980FC6FF9}"/>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101039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1786-72EC-490C-A712-D3A06B45E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5066CD-D545-4C70-B73A-B8301C58B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AF7D1-7C1E-4692-8A55-EC0B7153D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64B8A-427D-474A-941D-EAE8810A9913}"/>
              </a:ext>
            </a:extLst>
          </p:cNvPr>
          <p:cNvSpPr>
            <a:spLocks noGrp="1"/>
          </p:cNvSpPr>
          <p:nvPr>
            <p:ph type="dt" sz="half" idx="10"/>
          </p:nvPr>
        </p:nvSpPr>
        <p:spPr/>
        <p:txBody>
          <a:bodyPr/>
          <a:lstStyle/>
          <a:p>
            <a:fld id="{4F5BFCEE-A182-489F-A2FE-E2559662768C}" type="datetimeFigureOut">
              <a:rPr lang="en-US" smtClean="0"/>
              <a:t>6/6/2020</a:t>
            </a:fld>
            <a:endParaRPr lang="en-US"/>
          </a:p>
        </p:txBody>
      </p:sp>
      <p:sp>
        <p:nvSpPr>
          <p:cNvPr id="6" name="Footer Placeholder 5">
            <a:extLst>
              <a:ext uri="{FF2B5EF4-FFF2-40B4-BE49-F238E27FC236}">
                <a16:creationId xmlns:a16="http://schemas.microsoft.com/office/drawing/2014/main" id="{AC234497-2C84-461D-9910-C291451ED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3CC8F0-6D8C-41C2-A60C-4802A18399C3}"/>
              </a:ext>
            </a:extLst>
          </p:cNvPr>
          <p:cNvSpPr>
            <a:spLocks noGrp="1"/>
          </p:cNvSpPr>
          <p:nvPr>
            <p:ph type="sldNum" sz="quarter" idx="12"/>
          </p:nvPr>
        </p:nvSpPr>
        <p:spPr/>
        <p:txBody>
          <a:bodyPr/>
          <a:lstStyle/>
          <a:p>
            <a:fld id="{0281556B-027E-4E36-A2A1-6F9A71DA84B4}" type="slidenum">
              <a:rPr lang="en-US" smtClean="0"/>
              <a:t>‹#›</a:t>
            </a:fld>
            <a:endParaRPr lang="en-US"/>
          </a:p>
        </p:txBody>
      </p:sp>
    </p:spTree>
    <p:extLst>
      <p:ext uri="{BB962C8B-B14F-4D97-AF65-F5344CB8AC3E}">
        <p14:creationId xmlns:p14="http://schemas.microsoft.com/office/powerpoint/2010/main" val="147554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86A82-3F44-491A-8FC5-56FD7F045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BFCCC-B26F-4CBA-82AD-B672A64DB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F5771-7549-42F7-94A1-1CDF29525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BFCEE-A182-489F-A2FE-E2559662768C}" type="datetimeFigureOut">
              <a:rPr lang="en-US" smtClean="0"/>
              <a:t>6/6/2020</a:t>
            </a:fld>
            <a:endParaRPr lang="en-US"/>
          </a:p>
        </p:txBody>
      </p:sp>
      <p:sp>
        <p:nvSpPr>
          <p:cNvPr id="5" name="Footer Placeholder 4">
            <a:extLst>
              <a:ext uri="{FF2B5EF4-FFF2-40B4-BE49-F238E27FC236}">
                <a16:creationId xmlns:a16="http://schemas.microsoft.com/office/drawing/2014/main" id="{6CF5FEFD-478B-451A-8D3A-D481234CC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CE8060-D489-4279-A005-78EACBABE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1556B-027E-4E36-A2A1-6F9A71DA84B4}" type="slidenum">
              <a:rPr lang="en-US" smtClean="0"/>
              <a:t>‹#›</a:t>
            </a:fld>
            <a:endParaRPr lang="en-US"/>
          </a:p>
        </p:txBody>
      </p:sp>
    </p:spTree>
    <p:extLst>
      <p:ext uri="{BB962C8B-B14F-4D97-AF65-F5344CB8AC3E}">
        <p14:creationId xmlns:p14="http://schemas.microsoft.com/office/powerpoint/2010/main" val="2025324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D455A-7D20-4496-97AF-718382AC1ED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JAVA</a:t>
            </a:r>
          </a:p>
        </p:txBody>
      </p:sp>
      <p:sp>
        <p:nvSpPr>
          <p:cNvPr id="3" name="Subtitle 2">
            <a:extLst>
              <a:ext uri="{FF2B5EF4-FFF2-40B4-BE49-F238E27FC236}">
                <a16:creationId xmlns:a16="http://schemas.microsoft.com/office/drawing/2014/main" id="{BAE28753-4C98-440F-AE9E-EC345671238B}"/>
              </a:ext>
            </a:extLst>
          </p:cNvPr>
          <p:cNvSpPr>
            <a:spLocks noGrp="1"/>
          </p:cNvSpPr>
          <p:nvPr>
            <p:ph type="subTitle" idx="1"/>
          </p:nvPr>
        </p:nvSpPr>
        <p:spPr>
          <a:xfrm>
            <a:off x="3045368" y="4074718"/>
            <a:ext cx="6105194" cy="682079"/>
          </a:xfrm>
        </p:spPr>
        <p:txBody>
          <a:bodyPr>
            <a:normAutofit/>
          </a:bodyPr>
          <a:lstStyle/>
          <a:p>
            <a:r>
              <a:rPr lang="en-US" sz="2000">
                <a:solidFill>
                  <a:srgbClr val="FFFFFF"/>
                </a:solidFill>
              </a:rPr>
              <a:t>Oops Concept Class, Object, Abstraction, Encapsulation, Inheritance, Polymorphism</a:t>
            </a:r>
          </a:p>
        </p:txBody>
      </p:sp>
    </p:spTree>
    <p:extLst>
      <p:ext uri="{BB962C8B-B14F-4D97-AF65-F5344CB8AC3E}">
        <p14:creationId xmlns:p14="http://schemas.microsoft.com/office/powerpoint/2010/main" val="5122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03488C-2232-45A8-9AFD-3B1104A297DE}"/>
              </a:ext>
            </a:extLst>
          </p:cNvPr>
          <p:cNvSpPr/>
          <p:nvPr/>
        </p:nvSpPr>
        <p:spPr>
          <a:xfrm>
            <a:off x="6768802" y="3537347"/>
            <a:ext cx="4227226" cy="289366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B529EBB3-88CE-4C8F-8423-0D3C1005C3E3}"/>
              </a:ext>
            </a:extLst>
          </p:cNvPr>
          <p:cNvSpPr/>
          <p:nvPr/>
        </p:nvSpPr>
        <p:spPr>
          <a:xfrm>
            <a:off x="956158" y="297968"/>
            <a:ext cx="2169376" cy="584775"/>
          </a:xfrm>
          <a:prstGeom prst="rect">
            <a:avLst/>
          </a:prstGeom>
        </p:spPr>
        <p:txBody>
          <a:bodyPr wrap="none">
            <a:spAutoFit/>
          </a:bodyPr>
          <a:lstStyle/>
          <a:p>
            <a:r>
              <a:rPr lang="en-US" sz="3200" b="1" dirty="0"/>
              <a:t>Data Hiding</a:t>
            </a:r>
          </a:p>
        </p:txBody>
      </p:sp>
      <p:sp>
        <p:nvSpPr>
          <p:cNvPr id="3" name="Rectangle 2">
            <a:extLst>
              <a:ext uri="{FF2B5EF4-FFF2-40B4-BE49-F238E27FC236}">
                <a16:creationId xmlns:a16="http://schemas.microsoft.com/office/drawing/2014/main" id="{2ED94944-54C1-4344-9B55-8758CC578AAB}"/>
              </a:ext>
            </a:extLst>
          </p:cNvPr>
          <p:cNvSpPr/>
          <p:nvPr/>
        </p:nvSpPr>
        <p:spPr>
          <a:xfrm>
            <a:off x="956158" y="1055929"/>
            <a:ext cx="10806421" cy="3139321"/>
          </a:xfrm>
          <a:prstGeom prst="rect">
            <a:avLst/>
          </a:prstGeom>
        </p:spPr>
        <p:txBody>
          <a:bodyPr wrap="square">
            <a:spAutoFit/>
          </a:bodyPr>
          <a:lstStyle/>
          <a:p>
            <a:pPr marL="285750" indent="-285750">
              <a:buFont typeface="Arial" panose="020B0604020202020204" pitchFamily="34" charset="0"/>
              <a:buChar char="•"/>
            </a:pPr>
            <a:r>
              <a:rPr lang="en-US" dirty="0"/>
              <a:t>Outside person can not access internal data directly.</a:t>
            </a:r>
          </a:p>
          <a:p>
            <a:endParaRPr lang="en-US" dirty="0"/>
          </a:p>
          <a:p>
            <a:pPr marL="285750" indent="-285750">
              <a:buFont typeface="Arial" panose="020B0604020202020204" pitchFamily="34" charset="0"/>
              <a:buChar char="•"/>
            </a:pPr>
            <a:r>
              <a:rPr lang="en-US" dirty="0"/>
              <a:t>Internal data should not go directly After preforming validation to only valid person we have provide internal data.</a:t>
            </a:r>
          </a:p>
          <a:p>
            <a:endParaRPr lang="en-US" dirty="0"/>
          </a:p>
          <a:p>
            <a:pPr marL="342900" indent="-342900">
              <a:buFont typeface="+mj-lt"/>
              <a:buAutoNum type="arabicPeriod"/>
            </a:pPr>
            <a:r>
              <a:rPr lang="en-US" b="1" dirty="0"/>
              <a:t>EX1. Gmail </a:t>
            </a:r>
            <a:r>
              <a:rPr lang="en-US" dirty="0"/>
              <a:t>: If user want to access the Gmail, he need to login to Gmail page.</a:t>
            </a:r>
          </a:p>
          <a:p>
            <a:pPr marL="342900" indent="-342900">
              <a:buFont typeface="+mj-lt"/>
              <a:buAutoNum type="arabicPeriod"/>
            </a:pPr>
            <a:endParaRPr lang="en-US" dirty="0"/>
          </a:p>
          <a:p>
            <a:pPr marL="342900" indent="-342900">
              <a:buFont typeface="+mj-lt"/>
              <a:buAutoNum type="arabicPeriod"/>
            </a:pPr>
            <a:r>
              <a:rPr lang="en-US" b="1" dirty="0"/>
              <a:t>EX2: ATM balance </a:t>
            </a:r>
            <a:r>
              <a:rPr lang="en-US" dirty="0"/>
              <a:t>: if user is valid customer of bank, he check his own information, but he can not check other information</a:t>
            </a:r>
          </a:p>
          <a:p>
            <a:pPr marL="342900" indent="-342900">
              <a:buFont typeface="+mj-lt"/>
              <a:buAutoNum type="arabicPeriod"/>
            </a:pPr>
            <a:endParaRPr lang="en-US" dirty="0"/>
          </a:p>
          <a:p>
            <a:endParaRPr lang="en-US" dirty="0"/>
          </a:p>
        </p:txBody>
      </p:sp>
      <p:sp>
        <p:nvSpPr>
          <p:cNvPr id="4" name="TextBox 3">
            <a:extLst>
              <a:ext uri="{FF2B5EF4-FFF2-40B4-BE49-F238E27FC236}">
                <a16:creationId xmlns:a16="http://schemas.microsoft.com/office/drawing/2014/main" id="{4747404A-4D81-4DB8-B25C-D109DCEF9EFC}"/>
              </a:ext>
            </a:extLst>
          </p:cNvPr>
          <p:cNvSpPr txBox="1"/>
          <p:nvPr/>
        </p:nvSpPr>
        <p:spPr>
          <a:xfrm>
            <a:off x="7151795" y="3814438"/>
            <a:ext cx="3461241" cy="2585323"/>
          </a:xfrm>
          <a:prstGeom prst="rect">
            <a:avLst/>
          </a:prstGeom>
          <a:noFill/>
        </p:spPr>
        <p:txBody>
          <a:bodyPr wrap="square" rtlCol="0">
            <a:spAutoFit/>
          </a:bodyPr>
          <a:lstStyle/>
          <a:p>
            <a:r>
              <a:rPr lang="en-US" dirty="0"/>
              <a:t> Public class account</a:t>
            </a:r>
          </a:p>
          <a:p>
            <a:r>
              <a:rPr lang="en-US" dirty="0"/>
              <a:t>{</a:t>
            </a:r>
          </a:p>
          <a:p>
            <a:r>
              <a:rPr lang="en-US" dirty="0"/>
              <a:t>       private double balance;</a:t>
            </a:r>
          </a:p>
          <a:p>
            <a:r>
              <a:rPr lang="en-US" dirty="0"/>
              <a:t>       public double getbalance()</a:t>
            </a:r>
          </a:p>
          <a:p>
            <a:r>
              <a:rPr lang="en-US" dirty="0"/>
              <a:t>       {</a:t>
            </a:r>
          </a:p>
          <a:p>
            <a:r>
              <a:rPr lang="en-US" dirty="0"/>
              <a:t>            //validation</a:t>
            </a:r>
          </a:p>
          <a:p>
            <a:r>
              <a:rPr lang="en-US" dirty="0"/>
              <a:t>            return balance</a:t>
            </a:r>
          </a:p>
          <a:p>
            <a:r>
              <a:rPr lang="en-US" dirty="0"/>
              <a:t>        }</a:t>
            </a:r>
          </a:p>
          <a:p>
            <a:r>
              <a:rPr lang="en-US" dirty="0"/>
              <a:t>}</a:t>
            </a:r>
          </a:p>
        </p:txBody>
      </p:sp>
      <p:sp>
        <p:nvSpPr>
          <p:cNvPr id="5" name="TextBox 4">
            <a:extLst>
              <a:ext uri="{FF2B5EF4-FFF2-40B4-BE49-F238E27FC236}">
                <a16:creationId xmlns:a16="http://schemas.microsoft.com/office/drawing/2014/main" id="{DE4926BB-AB6B-4CB9-B37A-ECD43EFDD5EC}"/>
              </a:ext>
            </a:extLst>
          </p:cNvPr>
          <p:cNvSpPr txBox="1"/>
          <p:nvPr/>
        </p:nvSpPr>
        <p:spPr>
          <a:xfrm>
            <a:off x="715988" y="4047745"/>
            <a:ext cx="5669822" cy="1754326"/>
          </a:xfrm>
          <a:prstGeom prst="rect">
            <a:avLst/>
          </a:prstGeom>
          <a:noFill/>
        </p:spPr>
        <p:txBody>
          <a:bodyPr wrap="none" rtlCol="0">
            <a:spAutoFit/>
          </a:bodyPr>
          <a:lstStyle/>
          <a:p>
            <a:r>
              <a:rPr lang="en-US" b="1" dirty="0"/>
              <a:t>Technical/programmatically</a:t>
            </a:r>
          </a:p>
          <a:p>
            <a:endParaRPr lang="en-US" dirty="0"/>
          </a:p>
          <a:p>
            <a:pPr marL="285750" indent="-285750">
              <a:buFont typeface="Arial" panose="020B0604020202020204" pitchFamily="34" charset="0"/>
              <a:buChar char="•"/>
            </a:pPr>
            <a:r>
              <a:rPr lang="en-US" dirty="0"/>
              <a:t>Every data member (variable) recommended declare as</a:t>
            </a:r>
          </a:p>
          <a:p>
            <a:r>
              <a:rPr lang="en-US" dirty="0"/>
              <a:t>      private called as data hiding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Advantage : Security </a:t>
            </a:r>
          </a:p>
        </p:txBody>
      </p:sp>
    </p:spTree>
    <p:extLst>
      <p:ext uri="{BB962C8B-B14F-4D97-AF65-F5344CB8AC3E}">
        <p14:creationId xmlns:p14="http://schemas.microsoft.com/office/powerpoint/2010/main" val="46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004416-8D79-4D44-89EA-E6644C557DDC}"/>
              </a:ext>
            </a:extLst>
          </p:cNvPr>
          <p:cNvSpPr/>
          <p:nvPr/>
        </p:nvSpPr>
        <p:spPr>
          <a:xfrm>
            <a:off x="438882" y="441173"/>
            <a:ext cx="2147126" cy="584775"/>
          </a:xfrm>
          <a:prstGeom prst="rect">
            <a:avLst/>
          </a:prstGeom>
        </p:spPr>
        <p:txBody>
          <a:bodyPr wrap="none">
            <a:spAutoFit/>
          </a:bodyPr>
          <a:lstStyle/>
          <a:p>
            <a:r>
              <a:rPr lang="en-US" sz="3200" b="1" dirty="0"/>
              <a:t>Abstraction</a:t>
            </a:r>
          </a:p>
        </p:txBody>
      </p:sp>
      <p:sp>
        <p:nvSpPr>
          <p:cNvPr id="3" name="Rectangle 2">
            <a:extLst>
              <a:ext uri="{FF2B5EF4-FFF2-40B4-BE49-F238E27FC236}">
                <a16:creationId xmlns:a16="http://schemas.microsoft.com/office/drawing/2014/main" id="{F0A6C94E-09EC-44A1-AFD0-3E526747F959}"/>
              </a:ext>
            </a:extLst>
          </p:cNvPr>
          <p:cNvSpPr/>
          <p:nvPr/>
        </p:nvSpPr>
        <p:spPr>
          <a:xfrm>
            <a:off x="900897" y="1513928"/>
            <a:ext cx="10806421" cy="4247317"/>
          </a:xfrm>
          <a:prstGeom prst="rect">
            <a:avLst/>
          </a:prstGeom>
        </p:spPr>
        <p:txBody>
          <a:bodyPr wrap="square">
            <a:spAutoFit/>
          </a:bodyPr>
          <a:lstStyle/>
          <a:p>
            <a:pPr marL="285750" indent="-285750">
              <a:buFont typeface="Arial" panose="020B0604020202020204" pitchFamily="34" charset="0"/>
              <a:buChar char="•"/>
            </a:pPr>
            <a:r>
              <a:rPr lang="en-US" dirty="0"/>
              <a:t>Hide internal implementation and just highlight set up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Advantages </a:t>
            </a:r>
            <a:r>
              <a:rPr lang="en-US" dirty="0"/>
              <a:t>: Security , Enhancement (without affecting end user like GUI internal things can change)</a:t>
            </a:r>
          </a:p>
          <a:p>
            <a:endParaRPr lang="en-US" dirty="0"/>
          </a:p>
          <a:p>
            <a:pPr marL="285750" indent="-285750">
              <a:buFont typeface="Arial" panose="020B0604020202020204" pitchFamily="34" charset="0"/>
              <a:buChar char="•"/>
            </a:pPr>
            <a:r>
              <a:rPr lang="en-US" b="1" dirty="0"/>
              <a:t>EX1 : </a:t>
            </a:r>
            <a:r>
              <a:rPr lang="en-US" dirty="0"/>
              <a:t>If user is windrow the money from ATM machine being user he know how to use that card and windrow the money but he is not know how it is internally implemented like which server is use, which kind of validation is use etc. here hiding internal implementation called abstraction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Abstract keyword </a:t>
            </a:r>
            <a:r>
              <a:rPr lang="en-US" dirty="0"/>
              <a:t>is non-access modifier used for classes and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Abstract class : </a:t>
            </a:r>
            <a:r>
              <a:rPr lang="en-US" dirty="0"/>
              <a:t>it is restricted class can not be used for create object (to access it , must be inherited from another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Abstract method : </a:t>
            </a:r>
            <a:r>
              <a:rPr lang="en-US" dirty="0"/>
              <a:t>can only be used in abstract class , does not have body </a:t>
            </a:r>
          </a:p>
          <a:p>
            <a:endParaRPr lang="en-US" dirty="0"/>
          </a:p>
        </p:txBody>
      </p:sp>
    </p:spTree>
    <p:extLst>
      <p:ext uri="{BB962C8B-B14F-4D97-AF65-F5344CB8AC3E}">
        <p14:creationId xmlns:p14="http://schemas.microsoft.com/office/powerpoint/2010/main" val="332660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5C223E-543B-42A6-AA5B-6F229EDA89EE}"/>
              </a:ext>
            </a:extLst>
          </p:cNvPr>
          <p:cNvSpPr/>
          <p:nvPr/>
        </p:nvSpPr>
        <p:spPr>
          <a:xfrm>
            <a:off x="839450" y="385438"/>
            <a:ext cx="3477717" cy="304356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Abstract class animal()</a:t>
            </a:r>
          </a:p>
          <a:p>
            <a:r>
              <a:rPr lang="en-US" dirty="0">
                <a:solidFill>
                  <a:schemeClr val="tx1"/>
                </a:solidFill>
              </a:rPr>
              <a:t>{</a:t>
            </a:r>
          </a:p>
          <a:p>
            <a:r>
              <a:rPr lang="en-US" dirty="0">
                <a:solidFill>
                  <a:schemeClr val="tx1"/>
                </a:solidFill>
              </a:rPr>
              <a:t>public void abstract </a:t>
            </a:r>
            <a:r>
              <a:rPr lang="en-US" dirty="0" err="1">
                <a:solidFill>
                  <a:schemeClr val="tx1"/>
                </a:solidFill>
              </a:rPr>
              <a:t>animalsound</a:t>
            </a:r>
            <a:r>
              <a:rPr lang="en-US" dirty="0">
                <a:solidFill>
                  <a:schemeClr val="tx1"/>
                </a:solidFill>
              </a:rPr>
              <a:t>();</a:t>
            </a:r>
          </a:p>
          <a:p>
            <a:r>
              <a:rPr lang="en-US" dirty="0">
                <a:solidFill>
                  <a:schemeClr val="tx1"/>
                </a:solidFill>
              </a:rPr>
              <a:t>public void sleep()</a:t>
            </a:r>
          </a:p>
          <a:p>
            <a:r>
              <a:rPr lang="en-US" dirty="0">
                <a:solidFill>
                  <a:schemeClr val="tx1"/>
                </a:solidFill>
              </a:rPr>
              <a:t>{</a:t>
            </a:r>
          </a:p>
          <a:p>
            <a:r>
              <a:rPr lang="en-US" dirty="0">
                <a:solidFill>
                  <a:schemeClr val="tx1"/>
                </a:solidFill>
              </a:rPr>
              <a:t>        System.out.println("</a:t>
            </a:r>
            <a:r>
              <a:rPr lang="en-US" dirty="0" err="1">
                <a:solidFill>
                  <a:schemeClr val="tx1"/>
                </a:solidFill>
              </a:rPr>
              <a:t>Zzz</a:t>
            </a:r>
            <a:r>
              <a:rPr lang="en-US" dirty="0">
                <a:solidFill>
                  <a:schemeClr val="tx1"/>
                </a:solidFill>
              </a:rPr>
              <a:t>");</a:t>
            </a:r>
          </a:p>
          <a:p>
            <a:r>
              <a:rPr lang="en-US" dirty="0">
                <a:solidFill>
                  <a:schemeClr val="tx1"/>
                </a:solidFill>
              </a:rPr>
              <a:t>}</a:t>
            </a:r>
          </a:p>
          <a:p>
            <a:r>
              <a:rPr lang="en-US" dirty="0">
                <a:solidFill>
                  <a:schemeClr val="tx1"/>
                </a:solidFill>
              </a:rPr>
              <a:t>}</a:t>
            </a:r>
          </a:p>
        </p:txBody>
      </p:sp>
      <p:sp>
        <p:nvSpPr>
          <p:cNvPr id="3" name="Rectangle 2">
            <a:extLst>
              <a:ext uri="{FF2B5EF4-FFF2-40B4-BE49-F238E27FC236}">
                <a16:creationId xmlns:a16="http://schemas.microsoft.com/office/drawing/2014/main" id="{18E2CAA9-F588-4609-89BA-49D4E32374E1}"/>
              </a:ext>
            </a:extLst>
          </p:cNvPr>
          <p:cNvSpPr/>
          <p:nvPr/>
        </p:nvSpPr>
        <p:spPr>
          <a:xfrm>
            <a:off x="728614" y="3700046"/>
            <a:ext cx="4092315" cy="646331"/>
          </a:xfrm>
          <a:prstGeom prst="rect">
            <a:avLst/>
          </a:prstGeom>
        </p:spPr>
        <p:txBody>
          <a:bodyPr wrap="square">
            <a:spAutoFit/>
          </a:bodyPr>
          <a:lstStyle/>
          <a:p>
            <a:r>
              <a:rPr lang="en-US" b="1" dirty="0"/>
              <a:t>Above prog : if try to creating object It generate error</a:t>
            </a:r>
          </a:p>
        </p:txBody>
      </p:sp>
      <p:sp>
        <p:nvSpPr>
          <p:cNvPr id="4" name="Rectangle 3">
            <a:extLst>
              <a:ext uri="{FF2B5EF4-FFF2-40B4-BE49-F238E27FC236}">
                <a16:creationId xmlns:a16="http://schemas.microsoft.com/office/drawing/2014/main" id="{AC10C54B-AAEE-4894-8CFF-D9BAAF87B051}"/>
              </a:ext>
            </a:extLst>
          </p:cNvPr>
          <p:cNvSpPr/>
          <p:nvPr/>
        </p:nvSpPr>
        <p:spPr>
          <a:xfrm>
            <a:off x="6465757" y="1203257"/>
            <a:ext cx="4731895" cy="4809616"/>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class Pig extends animal </a:t>
            </a:r>
          </a:p>
          <a:p>
            <a:r>
              <a:rPr lang="en-US" dirty="0">
                <a:solidFill>
                  <a:schemeClr val="tx1"/>
                </a:solidFill>
              </a:rPr>
              <a:t>{</a:t>
            </a:r>
          </a:p>
          <a:p>
            <a:r>
              <a:rPr lang="en-US" dirty="0">
                <a:solidFill>
                  <a:schemeClr val="tx1"/>
                </a:solidFill>
              </a:rPr>
              <a:t>  public void animalSound()</a:t>
            </a:r>
          </a:p>
          <a:p>
            <a:r>
              <a:rPr lang="en-US" dirty="0">
                <a:solidFill>
                  <a:schemeClr val="tx1"/>
                </a:solidFill>
              </a:rPr>
              <a:t> {</a:t>
            </a:r>
          </a:p>
          <a:p>
            <a:r>
              <a:rPr lang="en-US" dirty="0">
                <a:solidFill>
                  <a:schemeClr val="tx1"/>
                </a:solidFill>
              </a:rPr>
              <a:t>    // The body of animalSound() is provided here</a:t>
            </a:r>
          </a:p>
          <a:p>
            <a:r>
              <a:rPr lang="en-US" dirty="0">
                <a:solidFill>
                  <a:schemeClr val="tx1"/>
                </a:solidFill>
              </a:rPr>
              <a:t>    System.out.println("The pig says: wee wee");</a:t>
            </a:r>
          </a:p>
          <a:p>
            <a:r>
              <a:rPr lang="en-US" dirty="0">
                <a:solidFill>
                  <a:schemeClr val="tx1"/>
                </a:solidFill>
              </a:rPr>
              <a:t>  }</a:t>
            </a:r>
          </a:p>
          <a:p>
            <a:r>
              <a:rPr lang="en-US" dirty="0">
                <a:solidFill>
                  <a:schemeClr val="tx1"/>
                </a:solidFill>
              </a:rPr>
              <a:t>}</a:t>
            </a:r>
          </a:p>
          <a:p>
            <a:r>
              <a:rPr lang="en-US" dirty="0">
                <a:solidFill>
                  <a:schemeClr val="tx1"/>
                </a:solidFill>
              </a:rPr>
              <a:t>class </a:t>
            </a:r>
            <a:r>
              <a:rPr lang="en-US" dirty="0" err="1">
                <a:solidFill>
                  <a:schemeClr val="tx1"/>
                </a:solidFill>
              </a:rPr>
              <a:t>MyMainClass</a:t>
            </a:r>
            <a:r>
              <a:rPr lang="en-US" dirty="0">
                <a:solidFill>
                  <a:schemeClr val="tx1"/>
                </a:solidFill>
              </a:rPr>
              <a:t> {</a:t>
            </a:r>
          </a:p>
          <a:p>
            <a:r>
              <a:rPr lang="en-US" dirty="0">
                <a:solidFill>
                  <a:schemeClr val="tx1"/>
                </a:solidFill>
              </a:rPr>
              <a:t>  public static void main(String[] </a:t>
            </a:r>
            <a:r>
              <a:rPr lang="en-US" dirty="0" err="1">
                <a:solidFill>
                  <a:schemeClr val="tx1"/>
                </a:solidFill>
              </a:rPr>
              <a:t>args</a:t>
            </a:r>
            <a:r>
              <a:rPr lang="en-US" dirty="0">
                <a:solidFill>
                  <a:schemeClr val="tx1"/>
                </a:solidFill>
              </a:rPr>
              <a:t>) </a:t>
            </a:r>
          </a:p>
          <a:p>
            <a:r>
              <a:rPr lang="en-US" dirty="0">
                <a:solidFill>
                  <a:schemeClr val="tx1"/>
                </a:solidFill>
              </a:rPr>
              <a:t>  {</a:t>
            </a:r>
          </a:p>
          <a:p>
            <a:r>
              <a:rPr lang="en-US" dirty="0">
                <a:solidFill>
                  <a:schemeClr val="tx1"/>
                </a:solidFill>
              </a:rPr>
              <a:t>    Pig obj = new Pig(); // Create a Pig object</a:t>
            </a:r>
          </a:p>
          <a:p>
            <a:r>
              <a:rPr lang="en-US" dirty="0">
                <a:solidFill>
                  <a:schemeClr val="tx1"/>
                </a:solidFill>
              </a:rPr>
              <a:t>    </a:t>
            </a:r>
            <a:r>
              <a:rPr lang="en-US" dirty="0" err="1">
                <a:solidFill>
                  <a:schemeClr val="tx1"/>
                </a:solidFill>
              </a:rPr>
              <a:t>obj.animalSound</a:t>
            </a:r>
            <a:r>
              <a:rPr lang="en-US" dirty="0">
                <a:solidFill>
                  <a:schemeClr val="tx1"/>
                </a:solidFill>
              </a:rPr>
              <a:t>();</a:t>
            </a:r>
          </a:p>
          <a:p>
            <a:r>
              <a:rPr lang="en-US" dirty="0">
                <a:solidFill>
                  <a:schemeClr val="tx1"/>
                </a:solidFill>
              </a:rPr>
              <a:t>    </a:t>
            </a:r>
            <a:r>
              <a:rPr lang="en-US" dirty="0" err="1">
                <a:solidFill>
                  <a:schemeClr val="tx1"/>
                </a:solidFill>
              </a:rPr>
              <a:t>obj.sleep</a:t>
            </a:r>
            <a:r>
              <a:rPr lang="en-US" dirty="0">
                <a:solidFill>
                  <a:schemeClr val="tx1"/>
                </a:solidFill>
              </a:rPr>
              <a:t>();</a:t>
            </a:r>
          </a:p>
          <a:p>
            <a:r>
              <a:rPr lang="en-US" dirty="0">
                <a:solidFill>
                  <a:schemeClr val="tx1"/>
                </a:solidFill>
              </a:rPr>
              <a:t>  }</a:t>
            </a:r>
          </a:p>
          <a:p>
            <a:endParaRPr lang="en-US" dirty="0">
              <a:solidFill>
                <a:schemeClr val="tx1"/>
              </a:solidFill>
            </a:endParaRPr>
          </a:p>
        </p:txBody>
      </p:sp>
      <p:sp>
        <p:nvSpPr>
          <p:cNvPr id="5" name="Rectangle 4">
            <a:extLst>
              <a:ext uri="{FF2B5EF4-FFF2-40B4-BE49-F238E27FC236}">
                <a16:creationId xmlns:a16="http://schemas.microsoft.com/office/drawing/2014/main" id="{C9E64C65-5A4F-46FB-8E32-B4DC23773A26}"/>
              </a:ext>
            </a:extLst>
          </p:cNvPr>
          <p:cNvSpPr/>
          <p:nvPr/>
        </p:nvSpPr>
        <p:spPr>
          <a:xfrm>
            <a:off x="6605667" y="396122"/>
            <a:ext cx="4452076" cy="646331"/>
          </a:xfrm>
          <a:prstGeom prst="rect">
            <a:avLst/>
          </a:prstGeom>
        </p:spPr>
        <p:txBody>
          <a:bodyPr wrap="square">
            <a:spAutoFit/>
          </a:bodyPr>
          <a:lstStyle/>
          <a:p>
            <a:r>
              <a:rPr lang="en-US" b="1" dirty="0"/>
              <a:t>Below prog to access abstract class must be </a:t>
            </a:r>
          </a:p>
          <a:p>
            <a:r>
              <a:rPr lang="en-US" b="1" dirty="0"/>
              <a:t>inherited from subclass.</a:t>
            </a:r>
          </a:p>
        </p:txBody>
      </p:sp>
    </p:spTree>
    <p:extLst>
      <p:ext uri="{BB962C8B-B14F-4D97-AF65-F5344CB8AC3E}">
        <p14:creationId xmlns:p14="http://schemas.microsoft.com/office/powerpoint/2010/main" val="42287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ACB0F-42E4-43CB-BC92-8844BFC52C5D}"/>
              </a:ext>
            </a:extLst>
          </p:cNvPr>
          <p:cNvSpPr/>
          <p:nvPr/>
        </p:nvSpPr>
        <p:spPr>
          <a:xfrm>
            <a:off x="438882" y="441173"/>
            <a:ext cx="2560124" cy="584775"/>
          </a:xfrm>
          <a:prstGeom prst="rect">
            <a:avLst/>
          </a:prstGeom>
        </p:spPr>
        <p:txBody>
          <a:bodyPr wrap="none">
            <a:spAutoFit/>
          </a:bodyPr>
          <a:lstStyle/>
          <a:p>
            <a:r>
              <a:rPr lang="en-US" sz="3200" b="1" dirty="0"/>
              <a:t>Encapsulation</a:t>
            </a:r>
          </a:p>
        </p:txBody>
      </p:sp>
      <p:sp>
        <p:nvSpPr>
          <p:cNvPr id="3" name="Rectangle 2">
            <a:extLst>
              <a:ext uri="{FF2B5EF4-FFF2-40B4-BE49-F238E27FC236}">
                <a16:creationId xmlns:a16="http://schemas.microsoft.com/office/drawing/2014/main" id="{A2443AEB-1215-46CF-B7D6-6DE0495FBB69}"/>
              </a:ext>
            </a:extLst>
          </p:cNvPr>
          <p:cNvSpPr/>
          <p:nvPr/>
        </p:nvSpPr>
        <p:spPr>
          <a:xfrm>
            <a:off x="889237" y="1177752"/>
            <a:ext cx="10806421" cy="1200329"/>
          </a:xfrm>
          <a:prstGeom prst="rect">
            <a:avLst/>
          </a:prstGeom>
        </p:spPr>
        <p:txBody>
          <a:bodyPr wrap="square">
            <a:spAutoFit/>
          </a:bodyPr>
          <a:lstStyle/>
          <a:p>
            <a:pPr marL="285750" indent="-285750">
              <a:buFont typeface="Arial" panose="020B0604020202020204" pitchFamily="34" charset="0"/>
              <a:buChar char="•"/>
            </a:pPr>
            <a:r>
              <a:rPr lang="en-US" dirty="0"/>
              <a:t>Binding data member and corresponding behavior i.e. method into a single unit is nothing but Encapsulation.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hiding + abstraction is nothing but Encapsulation</a:t>
            </a:r>
          </a:p>
          <a:p>
            <a:endParaRPr lang="en-US" dirty="0"/>
          </a:p>
        </p:txBody>
      </p:sp>
      <p:sp>
        <p:nvSpPr>
          <p:cNvPr id="5" name="Rectangle 4">
            <a:extLst>
              <a:ext uri="{FF2B5EF4-FFF2-40B4-BE49-F238E27FC236}">
                <a16:creationId xmlns:a16="http://schemas.microsoft.com/office/drawing/2014/main" id="{2C6D9199-C704-4D8D-BDF3-58DEF86937FE}"/>
              </a:ext>
            </a:extLst>
          </p:cNvPr>
          <p:cNvSpPr/>
          <p:nvPr/>
        </p:nvSpPr>
        <p:spPr>
          <a:xfrm>
            <a:off x="915333" y="2217623"/>
            <a:ext cx="4739940" cy="3904722"/>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dirty="0">
              <a:solidFill>
                <a:schemeClr val="tx1"/>
              </a:solidFill>
            </a:endParaRPr>
          </a:p>
          <a:p>
            <a:r>
              <a:rPr lang="en-US" dirty="0">
                <a:solidFill>
                  <a:schemeClr val="tx1"/>
                </a:solidFill>
              </a:rPr>
              <a:t> Public class account</a:t>
            </a:r>
          </a:p>
          <a:p>
            <a:r>
              <a:rPr lang="en-US" dirty="0">
                <a:solidFill>
                  <a:schemeClr val="tx1"/>
                </a:solidFill>
              </a:rPr>
              <a:t>{</a:t>
            </a:r>
          </a:p>
          <a:p>
            <a:r>
              <a:rPr lang="en-US" dirty="0">
                <a:solidFill>
                  <a:schemeClr val="tx1"/>
                </a:solidFill>
              </a:rPr>
              <a:t>       private double balance;</a:t>
            </a:r>
          </a:p>
          <a:p>
            <a:r>
              <a:rPr lang="en-US" dirty="0">
                <a:solidFill>
                  <a:schemeClr val="tx1"/>
                </a:solidFill>
              </a:rPr>
              <a:t>       public double </a:t>
            </a:r>
            <a:r>
              <a:rPr lang="en-US" dirty="0" err="1">
                <a:solidFill>
                  <a:schemeClr val="tx1"/>
                </a:solidFill>
              </a:rPr>
              <a:t>getbalance</a:t>
            </a:r>
            <a:r>
              <a:rPr lang="en-US" dirty="0">
                <a:solidFill>
                  <a:schemeClr val="tx1"/>
                </a:solidFill>
              </a:rPr>
              <a:t>()</a:t>
            </a:r>
          </a:p>
          <a:p>
            <a:r>
              <a:rPr lang="en-US" dirty="0">
                <a:solidFill>
                  <a:schemeClr val="tx1"/>
                </a:solidFill>
              </a:rPr>
              <a:t>       {</a:t>
            </a:r>
          </a:p>
          <a:p>
            <a:r>
              <a:rPr lang="en-US" dirty="0">
                <a:solidFill>
                  <a:schemeClr val="tx1"/>
                </a:solidFill>
              </a:rPr>
              <a:t>            //validation</a:t>
            </a:r>
          </a:p>
          <a:p>
            <a:r>
              <a:rPr lang="en-US" dirty="0">
                <a:solidFill>
                  <a:schemeClr val="tx1"/>
                </a:solidFill>
              </a:rPr>
              <a:t>            return balance</a:t>
            </a:r>
          </a:p>
          <a:p>
            <a:r>
              <a:rPr lang="en-US" dirty="0">
                <a:solidFill>
                  <a:schemeClr val="tx1"/>
                </a:solidFill>
              </a:rPr>
              <a:t>        }</a:t>
            </a:r>
          </a:p>
          <a:p>
            <a:r>
              <a:rPr lang="en-US" dirty="0">
                <a:solidFill>
                  <a:schemeClr val="tx1"/>
                </a:solidFill>
              </a:rPr>
              <a:t>      public void </a:t>
            </a:r>
            <a:r>
              <a:rPr lang="en-US" dirty="0" err="1">
                <a:solidFill>
                  <a:schemeClr val="tx1"/>
                </a:solidFill>
              </a:rPr>
              <a:t>setbalance</a:t>
            </a:r>
            <a:r>
              <a:rPr lang="en-US" dirty="0">
                <a:solidFill>
                  <a:schemeClr val="tx1"/>
                </a:solidFill>
              </a:rPr>
              <a:t>(double balance)</a:t>
            </a:r>
          </a:p>
          <a:p>
            <a:r>
              <a:rPr lang="en-US" dirty="0">
                <a:solidFill>
                  <a:schemeClr val="tx1"/>
                </a:solidFill>
              </a:rPr>
              <a:t>      {</a:t>
            </a:r>
          </a:p>
          <a:p>
            <a:r>
              <a:rPr lang="en-US" dirty="0">
                <a:solidFill>
                  <a:schemeClr val="tx1"/>
                </a:solidFill>
              </a:rPr>
              <a:t>         //validation</a:t>
            </a:r>
          </a:p>
          <a:p>
            <a:r>
              <a:rPr lang="en-US" dirty="0">
                <a:solidFill>
                  <a:schemeClr val="tx1"/>
                </a:solidFill>
              </a:rPr>
              <a:t>         </a:t>
            </a:r>
            <a:r>
              <a:rPr lang="en-US" dirty="0" err="1">
                <a:solidFill>
                  <a:schemeClr val="tx1"/>
                </a:solidFill>
              </a:rPr>
              <a:t>this.balance</a:t>
            </a:r>
            <a:r>
              <a:rPr lang="en-US" dirty="0">
                <a:solidFill>
                  <a:schemeClr val="tx1"/>
                </a:solidFill>
              </a:rPr>
              <a:t>=balance;</a:t>
            </a:r>
          </a:p>
          <a:p>
            <a:r>
              <a:rPr lang="en-US" dirty="0">
                <a:solidFill>
                  <a:schemeClr val="tx1"/>
                </a:solidFill>
              </a:rPr>
              <a:t>      }</a:t>
            </a:r>
          </a:p>
          <a:p>
            <a:r>
              <a:rPr lang="en-US" dirty="0">
                <a:solidFill>
                  <a:schemeClr val="tx1"/>
                </a:solidFill>
              </a:rPr>
              <a:t>}</a:t>
            </a:r>
          </a:p>
        </p:txBody>
      </p:sp>
      <p:sp>
        <p:nvSpPr>
          <p:cNvPr id="11" name="Rectangle 10">
            <a:extLst>
              <a:ext uri="{FF2B5EF4-FFF2-40B4-BE49-F238E27FC236}">
                <a16:creationId xmlns:a16="http://schemas.microsoft.com/office/drawing/2014/main" id="{AB5F77AA-DC8B-46A2-934F-8731C4C10A63}"/>
              </a:ext>
            </a:extLst>
          </p:cNvPr>
          <p:cNvSpPr/>
          <p:nvPr/>
        </p:nvSpPr>
        <p:spPr>
          <a:xfrm>
            <a:off x="8973791" y="4125035"/>
            <a:ext cx="1719766" cy="369332"/>
          </a:xfrm>
          <a:prstGeom prst="rect">
            <a:avLst/>
          </a:prstGeom>
        </p:spPr>
        <p:txBody>
          <a:bodyPr wrap="none">
            <a:spAutoFit/>
          </a:bodyPr>
          <a:lstStyle/>
          <a:p>
            <a:pPr algn="ctr"/>
            <a:r>
              <a:rPr lang="en-US" b="1" dirty="0"/>
              <a:t>Balance enquiry</a:t>
            </a:r>
          </a:p>
        </p:txBody>
      </p:sp>
      <p:sp>
        <p:nvSpPr>
          <p:cNvPr id="16" name="TextBox 15">
            <a:extLst>
              <a:ext uri="{FF2B5EF4-FFF2-40B4-BE49-F238E27FC236}">
                <a16:creationId xmlns:a16="http://schemas.microsoft.com/office/drawing/2014/main" id="{408E2D34-26CA-4576-97E3-2588C50B621C}"/>
              </a:ext>
            </a:extLst>
          </p:cNvPr>
          <p:cNvSpPr txBox="1"/>
          <p:nvPr/>
        </p:nvSpPr>
        <p:spPr>
          <a:xfrm>
            <a:off x="9510508" y="2217623"/>
            <a:ext cx="646331" cy="369332"/>
          </a:xfrm>
          <a:prstGeom prst="rect">
            <a:avLst/>
          </a:prstGeom>
          <a:noFill/>
        </p:spPr>
        <p:txBody>
          <a:bodyPr wrap="none" rtlCol="0">
            <a:spAutoFit/>
          </a:bodyPr>
          <a:lstStyle/>
          <a:p>
            <a:r>
              <a:rPr lang="en-US" dirty="0"/>
              <a:t>Bank</a:t>
            </a:r>
          </a:p>
        </p:txBody>
      </p:sp>
      <p:sp>
        <p:nvSpPr>
          <p:cNvPr id="17" name="Rectangle: Top Corners Snipped 16">
            <a:extLst>
              <a:ext uri="{FF2B5EF4-FFF2-40B4-BE49-F238E27FC236}">
                <a16:creationId xmlns:a16="http://schemas.microsoft.com/office/drawing/2014/main" id="{403AA0FE-D818-490D-9FA9-2274AA8D5E13}"/>
              </a:ext>
            </a:extLst>
          </p:cNvPr>
          <p:cNvSpPr/>
          <p:nvPr/>
        </p:nvSpPr>
        <p:spPr>
          <a:xfrm>
            <a:off x="7261164" y="2057040"/>
            <a:ext cx="3627832" cy="4135989"/>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B12E9CF-5E5D-4638-ABC6-5A164F571B04}"/>
              </a:ext>
            </a:extLst>
          </p:cNvPr>
          <p:cNvSpPr/>
          <p:nvPr/>
        </p:nvSpPr>
        <p:spPr>
          <a:xfrm>
            <a:off x="8764500" y="5101044"/>
            <a:ext cx="790413" cy="10848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Flowchart: Punched Tape 18">
            <a:extLst>
              <a:ext uri="{FF2B5EF4-FFF2-40B4-BE49-F238E27FC236}">
                <a16:creationId xmlns:a16="http://schemas.microsoft.com/office/drawing/2014/main" id="{AFCAF607-AFE2-4C4F-A9FD-F0D6D80F123B}"/>
              </a:ext>
            </a:extLst>
          </p:cNvPr>
          <p:cNvSpPr/>
          <p:nvPr/>
        </p:nvSpPr>
        <p:spPr>
          <a:xfrm>
            <a:off x="8067076" y="2752405"/>
            <a:ext cx="2247254" cy="662526"/>
          </a:xfrm>
          <a:prstGeom prst="flowChartPunched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Balance enquiry</a:t>
            </a:r>
          </a:p>
        </p:txBody>
      </p:sp>
      <p:sp>
        <p:nvSpPr>
          <p:cNvPr id="20" name="Flowchart: Punched Tape 19">
            <a:extLst>
              <a:ext uri="{FF2B5EF4-FFF2-40B4-BE49-F238E27FC236}">
                <a16:creationId xmlns:a16="http://schemas.microsoft.com/office/drawing/2014/main" id="{E2C1718F-E20F-49B0-8027-88A3C39ECCD7}"/>
              </a:ext>
            </a:extLst>
          </p:cNvPr>
          <p:cNvSpPr/>
          <p:nvPr/>
        </p:nvSpPr>
        <p:spPr>
          <a:xfrm>
            <a:off x="8067076" y="3759032"/>
            <a:ext cx="2247254" cy="662526"/>
          </a:xfrm>
          <a:prstGeom prst="flowChartPunchedTap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3B465B0D-7EAE-484E-902F-031D42BCD42F}"/>
              </a:ext>
            </a:extLst>
          </p:cNvPr>
          <p:cNvSpPr/>
          <p:nvPr/>
        </p:nvSpPr>
        <p:spPr>
          <a:xfrm>
            <a:off x="8299823" y="3917264"/>
            <a:ext cx="1719766" cy="369332"/>
          </a:xfrm>
          <a:prstGeom prst="rect">
            <a:avLst/>
          </a:prstGeom>
        </p:spPr>
        <p:txBody>
          <a:bodyPr wrap="none">
            <a:spAutoFit/>
          </a:bodyPr>
          <a:lstStyle/>
          <a:p>
            <a:pPr algn="ctr"/>
            <a:r>
              <a:rPr lang="en-US" b="1" dirty="0"/>
              <a:t>Balance enquiry</a:t>
            </a:r>
          </a:p>
        </p:txBody>
      </p:sp>
      <p:cxnSp>
        <p:nvCxnSpPr>
          <p:cNvPr id="24" name="Straight Arrow Connector 23">
            <a:extLst>
              <a:ext uri="{FF2B5EF4-FFF2-40B4-BE49-F238E27FC236}">
                <a16:creationId xmlns:a16="http://schemas.microsoft.com/office/drawing/2014/main" id="{ABAF5A6B-5CB3-4066-9BC7-C167937C7204}"/>
              </a:ext>
            </a:extLst>
          </p:cNvPr>
          <p:cNvCxnSpPr/>
          <p:nvPr/>
        </p:nvCxnSpPr>
        <p:spPr>
          <a:xfrm flipV="1">
            <a:off x="3285303" y="3083668"/>
            <a:ext cx="4781773" cy="100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3CE1AA-35E8-4674-AD52-340CF9B25BA3}"/>
              </a:ext>
            </a:extLst>
          </p:cNvPr>
          <p:cNvCxnSpPr/>
          <p:nvPr/>
        </p:nvCxnSpPr>
        <p:spPr>
          <a:xfrm flipV="1">
            <a:off x="3787288" y="4478939"/>
            <a:ext cx="4781773" cy="100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24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9144B2-77F5-4BE2-A2AB-13003FE00C89}"/>
              </a:ext>
            </a:extLst>
          </p:cNvPr>
          <p:cNvSpPr/>
          <p:nvPr/>
        </p:nvSpPr>
        <p:spPr>
          <a:xfrm>
            <a:off x="438882" y="441173"/>
            <a:ext cx="2125069" cy="584775"/>
          </a:xfrm>
          <a:prstGeom prst="rect">
            <a:avLst/>
          </a:prstGeom>
        </p:spPr>
        <p:txBody>
          <a:bodyPr wrap="none">
            <a:spAutoFit/>
          </a:bodyPr>
          <a:lstStyle/>
          <a:p>
            <a:r>
              <a:rPr lang="en-US" sz="3200" b="1" dirty="0"/>
              <a:t>Inheritance</a:t>
            </a:r>
          </a:p>
        </p:txBody>
      </p:sp>
      <p:sp>
        <p:nvSpPr>
          <p:cNvPr id="3" name="Rectangle 2">
            <a:extLst>
              <a:ext uri="{FF2B5EF4-FFF2-40B4-BE49-F238E27FC236}">
                <a16:creationId xmlns:a16="http://schemas.microsoft.com/office/drawing/2014/main" id="{8A62AE56-D4BF-444D-9F9C-36417B974F70}"/>
              </a:ext>
            </a:extLst>
          </p:cNvPr>
          <p:cNvSpPr/>
          <p:nvPr/>
        </p:nvSpPr>
        <p:spPr>
          <a:xfrm>
            <a:off x="942460" y="1338514"/>
            <a:ext cx="10806421" cy="5078313"/>
          </a:xfrm>
          <a:prstGeom prst="rect">
            <a:avLst/>
          </a:prstGeom>
        </p:spPr>
        <p:txBody>
          <a:bodyPr wrap="square">
            <a:spAutoFit/>
          </a:bodyPr>
          <a:lstStyle/>
          <a:p>
            <a:pPr marL="285750" indent="-285750">
              <a:buFont typeface="Arial" panose="020B0604020202020204" pitchFamily="34" charset="0"/>
              <a:buChar char="•"/>
            </a:pPr>
            <a:r>
              <a:rPr lang="en-US" dirty="0"/>
              <a:t>It is also known as </a:t>
            </a:r>
            <a:r>
              <a:rPr lang="en-US" b="1" dirty="0"/>
              <a:t>Is a relationship</a:t>
            </a:r>
          </a:p>
          <a:p>
            <a:endParaRPr lang="en-US" dirty="0"/>
          </a:p>
          <a:p>
            <a:pPr marL="285750" indent="-285750">
              <a:buFont typeface="Arial" panose="020B0604020202020204" pitchFamily="34" charset="0"/>
              <a:buChar char="•"/>
            </a:pPr>
            <a:r>
              <a:rPr lang="en-US" dirty="0"/>
              <a:t>Advantage is code reusability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using </a:t>
            </a:r>
            <a:r>
              <a:rPr lang="en-US" b="1" dirty="0"/>
              <a:t>extends</a:t>
            </a:r>
            <a:r>
              <a:rPr lang="en-US" dirty="0"/>
              <a:t> keyword we can implement inheritance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Inheritance is a process of defining a new class based on an existing class by extending its common data members and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parent class is called the </a:t>
            </a:r>
            <a:r>
              <a:rPr lang="en-US" b="1" dirty="0"/>
              <a:t>base class</a:t>
            </a:r>
            <a:r>
              <a:rPr lang="en-US" dirty="0"/>
              <a:t> or </a:t>
            </a:r>
            <a:r>
              <a:rPr lang="en-US" b="1" dirty="0"/>
              <a:t>super class</a:t>
            </a:r>
            <a:r>
              <a:rPr lang="en-US" dirty="0"/>
              <a:t>. The child class that extends the base class is called the derived class or </a:t>
            </a:r>
            <a:r>
              <a:rPr lang="en-US" b="1" dirty="0"/>
              <a:t>sub class</a:t>
            </a:r>
            <a:r>
              <a:rPr lang="en-US" dirty="0"/>
              <a:t> or </a:t>
            </a:r>
            <a:r>
              <a:rPr lang="en-US" b="1" dirty="0"/>
              <a:t>child class</a:t>
            </a:r>
            <a:endParaRPr lang="en-US" dirty="0"/>
          </a:p>
          <a:p>
            <a:endParaRPr lang="en-US" dirty="0"/>
          </a:p>
          <a:p>
            <a:pPr lvl="1"/>
            <a:r>
              <a:rPr lang="en-US" dirty="0"/>
              <a:t>Note : </a:t>
            </a:r>
          </a:p>
          <a:p>
            <a:pPr marL="742950" lvl="1" indent="-285750">
              <a:buFont typeface="Arial" panose="020B0604020202020204" pitchFamily="34" charset="0"/>
              <a:buChar char="•"/>
            </a:pPr>
            <a:r>
              <a:rPr lang="en-US" dirty="0"/>
              <a:t>java prog is based on inheritance , object is root for all java classes most of common method is define object class</a:t>
            </a:r>
          </a:p>
          <a:p>
            <a:pPr lvl="1"/>
            <a:endParaRPr lang="en-US" dirty="0"/>
          </a:p>
          <a:p>
            <a:pPr marL="742950" lvl="1" indent="-285750">
              <a:buFont typeface="Arial" panose="020B0604020202020204" pitchFamily="34" charset="0"/>
              <a:buChar char="•"/>
            </a:pPr>
            <a:r>
              <a:rPr lang="en-US" dirty="0"/>
              <a:t>The </a:t>
            </a:r>
            <a:r>
              <a:rPr lang="en-US" b="1" dirty="0"/>
              <a:t>variables</a:t>
            </a:r>
            <a:r>
              <a:rPr lang="en-US" dirty="0"/>
              <a:t> and </a:t>
            </a:r>
            <a:r>
              <a:rPr lang="en-US" b="1" dirty="0"/>
              <a:t>methods</a:t>
            </a:r>
            <a:r>
              <a:rPr lang="en-US" dirty="0"/>
              <a:t> of the base class can be used in the </a:t>
            </a:r>
            <a:r>
              <a:rPr lang="en-US" b="1" dirty="0"/>
              <a:t>child class</a:t>
            </a:r>
            <a:r>
              <a:rPr lang="en-US" dirty="0"/>
              <a:t> as well.</a:t>
            </a:r>
          </a:p>
          <a:p>
            <a:pPr lvl="1"/>
            <a:endParaRPr lang="en-US" dirty="0"/>
          </a:p>
        </p:txBody>
      </p:sp>
    </p:spTree>
    <p:extLst>
      <p:ext uri="{BB962C8B-B14F-4D97-AF65-F5344CB8AC3E}">
        <p14:creationId xmlns:p14="http://schemas.microsoft.com/office/powerpoint/2010/main" val="16007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20A2D-C2CD-4BE3-A38A-A7F288216E52}"/>
              </a:ext>
            </a:extLst>
          </p:cNvPr>
          <p:cNvSpPr/>
          <p:nvPr/>
        </p:nvSpPr>
        <p:spPr>
          <a:xfrm>
            <a:off x="952472" y="1025236"/>
            <a:ext cx="2580438" cy="4211782"/>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class p</a:t>
            </a:r>
          </a:p>
          <a:p>
            <a:r>
              <a:rPr lang="en-US" dirty="0">
                <a:solidFill>
                  <a:schemeClr val="tx1"/>
                </a:solidFill>
              </a:rPr>
              <a:t>{</a:t>
            </a:r>
          </a:p>
          <a:p>
            <a:r>
              <a:rPr lang="en-US" dirty="0">
                <a:solidFill>
                  <a:schemeClr val="tx1"/>
                </a:solidFill>
              </a:rPr>
              <a:t>      public void m1()</a:t>
            </a:r>
          </a:p>
          <a:p>
            <a:r>
              <a:rPr lang="en-US" dirty="0">
                <a:solidFill>
                  <a:schemeClr val="tx1"/>
                </a:solidFill>
              </a:rPr>
              <a:t>       {</a:t>
            </a:r>
          </a:p>
          <a:p>
            <a:r>
              <a:rPr lang="en-US" dirty="0">
                <a:solidFill>
                  <a:schemeClr val="tx1"/>
                </a:solidFill>
              </a:rPr>
              <a:t>             S.O.P("parent");</a:t>
            </a:r>
          </a:p>
          <a:p>
            <a:r>
              <a:rPr lang="en-US" dirty="0">
                <a:solidFill>
                  <a:schemeClr val="tx1"/>
                </a:solidFill>
              </a:rPr>
              <a:t>        }</a:t>
            </a:r>
          </a:p>
          <a:p>
            <a:r>
              <a:rPr lang="en-US" dirty="0">
                <a:solidFill>
                  <a:schemeClr val="tx1"/>
                </a:solidFill>
              </a:rPr>
              <a:t>}</a:t>
            </a:r>
          </a:p>
          <a:p>
            <a:r>
              <a:rPr lang="en-US" dirty="0">
                <a:solidFill>
                  <a:schemeClr val="tx1"/>
                </a:solidFill>
              </a:rPr>
              <a:t>class C extends P</a:t>
            </a:r>
          </a:p>
          <a:p>
            <a:r>
              <a:rPr lang="en-US" dirty="0">
                <a:solidFill>
                  <a:schemeClr val="tx1"/>
                </a:solidFill>
              </a:rPr>
              <a:t>{</a:t>
            </a:r>
          </a:p>
          <a:p>
            <a:r>
              <a:rPr lang="en-US" dirty="0">
                <a:solidFill>
                  <a:schemeClr val="tx1"/>
                </a:solidFill>
              </a:rPr>
              <a:t>      public void m2()</a:t>
            </a:r>
          </a:p>
          <a:p>
            <a:r>
              <a:rPr lang="en-US" dirty="0">
                <a:solidFill>
                  <a:schemeClr val="tx1"/>
                </a:solidFill>
              </a:rPr>
              <a:t>       {</a:t>
            </a:r>
          </a:p>
          <a:p>
            <a:r>
              <a:rPr lang="en-US" dirty="0">
                <a:solidFill>
                  <a:schemeClr val="tx1"/>
                </a:solidFill>
              </a:rPr>
              <a:t>             S.O.P("child");</a:t>
            </a:r>
          </a:p>
          <a:p>
            <a:r>
              <a:rPr lang="en-US" dirty="0">
                <a:solidFill>
                  <a:schemeClr val="tx1"/>
                </a:solidFill>
              </a:rPr>
              <a:t>        }</a:t>
            </a:r>
          </a:p>
          <a:p>
            <a:r>
              <a:rPr lang="en-US" dirty="0">
                <a:solidFill>
                  <a:schemeClr val="tx1"/>
                </a:solidFill>
              </a:rPr>
              <a:t>}</a:t>
            </a:r>
          </a:p>
          <a:p>
            <a:endParaRPr lang="en-US" dirty="0">
              <a:solidFill>
                <a:schemeClr val="tx1"/>
              </a:solidFill>
            </a:endParaRPr>
          </a:p>
        </p:txBody>
      </p:sp>
      <p:sp>
        <p:nvSpPr>
          <p:cNvPr id="3" name="Rectangle 2">
            <a:extLst>
              <a:ext uri="{FF2B5EF4-FFF2-40B4-BE49-F238E27FC236}">
                <a16:creationId xmlns:a16="http://schemas.microsoft.com/office/drawing/2014/main" id="{2AF52472-E2DB-4A4E-9E4A-EA37D6416154}"/>
              </a:ext>
            </a:extLst>
          </p:cNvPr>
          <p:cNvSpPr/>
          <p:nvPr/>
        </p:nvSpPr>
        <p:spPr>
          <a:xfrm>
            <a:off x="6502957" y="1052944"/>
            <a:ext cx="2798618" cy="2798619"/>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err="1">
                <a:solidFill>
                  <a:schemeClr val="tx1"/>
                </a:solidFill>
              </a:rPr>
              <a:t>p.s.v.m</a:t>
            </a:r>
            <a:r>
              <a:rPr lang="en-US" dirty="0">
                <a:solidFill>
                  <a:schemeClr val="tx1"/>
                </a:solidFill>
              </a:rPr>
              <a:t>(String </a:t>
            </a:r>
            <a:r>
              <a:rPr lang="en-US" dirty="0" err="1">
                <a:solidFill>
                  <a:schemeClr val="tx1"/>
                </a:solidFill>
              </a:rPr>
              <a:t>args</a:t>
            </a:r>
            <a:r>
              <a:rPr lang="en-US" dirty="0">
                <a:solidFill>
                  <a:schemeClr val="tx1"/>
                </a:solidFill>
              </a:rPr>
              <a:t>)</a:t>
            </a:r>
          </a:p>
          <a:p>
            <a:r>
              <a:rPr lang="en-US" dirty="0">
                <a:solidFill>
                  <a:schemeClr val="tx1"/>
                </a:solidFill>
              </a:rPr>
              <a:t>{</a:t>
            </a:r>
          </a:p>
          <a:p>
            <a:pPr lvl="1"/>
            <a:r>
              <a:rPr lang="en-US" dirty="0">
                <a:solidFill>
                  <a:schemeClr val="tx1"/>
                </a:solidFill>
              </a:rPr>
              <a:t>test a= new test();</a:t>
            </a:r>
          </a:p>
          <a:p>
            <a:pPr lvl="1"/>
            <a:r>
              <a:rPr lang="en-US" dirty="0">
                <a:solidFill>
                  <a:schemeClr val="tx1"/>
                </a:solidFill>
              </a:rPr>
              <a:t>a.m1(10);</a:t>
            </a:r>
          </a:p>
          <a:p>
            <a:pPr lvl="1"/>
            <a:r>
              <a:rPr lang="en-US" dirty="0">
                <a:solidFill>
                  <a:schemeClr val="tx1"/>
                </a:solidFill>
              </a:rPr>
              <a:t>a.m1(10.2f);</a:t>
            </a:r>
          </a:p>
          <a:p>
            <a:pPr lvl="1"/>
            <a:r>
              <a:rPr lang="en-US" dirty="0">
                <a:solidFill>
                  <a:schemeClr val="tx1"/>
                </a:solidFill>
              </a:rPr>
              <a:t>a.m1('a');</a:t>
            </a:r>
          </a:p>
          <a:p>
            <a:pPr lvl="1"/>
            <a:r>
              <a:rPr lang="en-US" dirty="0">
                <a:solidFill>
                  <a:schemeClr val="tx1"/>
                </a:solidFill>
              </a:rPr>
              <a:t>a.m1(10l);</a:t>
            </a:r>
          </a:p>
          <a:p>
            <a:pPr lvl="1"/>
            <a:r>
              <a:rPr lang="en-US" dirty="0">
                <a:solidFill>
                  <a:schemeClr val="tx1"/>
                </a:solidFill>
              </a:rPr>
              <a:t>a(10,2);</a:t>
            </a:r>
          </a:p>
          <a:p>
            <a:r>
              <a:rPr lang="en-US" dirty="0">
                <a:solidFill>
                  <a:schemeClr val="tx1"/>
                </a:solidFill>
              </a:rPr>
              <a:t>}</a:t>
            </a:r>
          </a:p>
        </p:txBody>
      </p:sp>
      <p:sp>
        <p:nvSpPr>
          <p:cNvPr id="4" name="Rectangle 3">
            <a:extLst>
              <a:ext uri="{FF2B5EF4-FFF2-40B4-BE49-F238E27FC236}">
                <a16:creationId xmlns:a16="http://schemas.microsoft.com/office/drawing/2014/main" id="{E68F79F9-6D0D-4AAC-A429-F23308A4C348}"/>
              </a:ext>
            </a:extLst>
          </p:cNvPr>
          <p:cNvSpPr/>
          <p:nvPr/>
        </p:nvSpPr>
        <p:spPr>
          <a:xfrm>
            <a:off x="3676633" y="1052944"/>
            <a:ext cx="2682601" cy="3214253"/>
          </a:xfrm>
          <a:prstGeom prst="rect">
            <a:avLst/>
          </a:prstGeom>
          <a:solidFill>
            <a:schemeClr val="bg1"/>
          </a:solidFill>
          <a:ln>
            <a:prstDash val="solid"/>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solidFill>
                  <a:schemeClr val="tx1"/>
                </a:solidFill>
              </a:rPr>
              <a:t>class test</a:t>
            </a:r>
          </a:p>
          <a:p>
            <a:r>
              <a:rPr lang="en-US" dirty="0">
                <a:solidFill>
                  <a:schemeClr val="tx1"/>
                </a:solidFill>
              </a:rPr>
              <a:t>{</a:t>
            </a:r>
          </a:p>
          <a:p>
            <a:pPr algn="ctr"/>
            <a:r>
              <a:rPr lang="en-US" dirty="0">
                <a:solidFill>
                  <a:schemeClr val="tx1"/>
                </a:solidFill>
              </a:rPr>
              <a:t>      public void m1(int </a:t>
            </a:r>
            <a:r>
              <a:rPr lang="en-US" dirty="0" err="1">
                <a:solidFill>
                  <a:schemeClr val="tx1"/>
                </a:solidFill>
              </a:rPr>
              <a:t>i</a:t>
            </a:r>
            <a:r>
              <a:rPr lang="en-US" dirty="0">
                <a:solidFill>
                  <a:schemeClr val="tx1"/>
                </a:solidFill>
              </a:rPr>
              <a:t>)</a:t>
            </a:r>
          </a:p>
          <a:p>
            <a:r>
              <a:rPr lang="en-US" dirty="0">
                <a:solidFill>
                  <a:schemeClr val="tx1"/>
                </a:solidFill>
              </a:rPr>
              <a:t>       {</a:t>
            </a:r>
          </a:p>
          <a:p>
            <a:r>
              <a:rPr lang="en-US" dirty="0">
                <a:solidFill>
                  <a:schemeClr val="tx1"/>
                </a:solidFill>
              </a:rPr>
              <a:t>           </a:t>
            </a:r>
            <a:r>
              <a:rPr lang="en-US" dirty="0" err="1">
                <a:solidFill>
                  <a:schemeClr val="tx1"/>
                </a:solidFill>
              </a:rPr>
              <a:t>s.o.p</a:t>
            </a:r>
            <a:r>
              <a:rPr lang="en-US" dirty="0">
                <a:solidFill>
                  <a:schemeClr val="tx1"/>
                </a:solidFill>
              </a:rPr>
              <a:t>();</a:t>
            </a:r>
          </a:p>
          <a:p>
            <a:r>
              <a:rPr lang="en-US" dirty="0">
                <a:solidFill>
                  <a:schemeClr val="tx1"/>
                </a:solidFill>
              </a:rPr>
              <a:t>       }</a:t>
            </a:r>
          </a:p>
          <a:p>
            <a:r>
              <a:rPr lang="en-US" dirty="0">
                <a:solidFill>
                  <a:schemeClr val="tx1"/>
                </a:solidFill>
              </a:rPr>
              <a:t>       public void m1(float </a:t>
            </a:r>
            <a:r>
              <a:rPr lang="en-US" dirty="0" err="1">
                <a:solidFill>
                  <a:schemeClr val="tx1"/>
                </a:solidFill>
              </a:rPr>
              <a:t>i</a:t>
            </a:r>
            <a:r>
              <a:rPr lang="en-US" dirty="0">
                <a:solidFill>
                  <a:schemeClr val="tx1"/>
                </a:solidFill>
              </a:rPr>
              <a:t>)</a:t>
            </a:r>
          </a:p>
          <a:p>
            <a:r>
              <a:rPr lang="en-US" dirty="0">
                <a:solidFill>
                  <a:schemeClr val="tx1"/>
                </a:solidFill>
              </a:rPr>
              <a:t>       {</a:t>
            </a:r>
          </a:p>
          <a:p>
            <a:r>
              <a:rPr lang="en-US" dirty="0">
                <a:solidFill>
                  <a:schemeClr val="tx1"/>
                </a:solidFill>
              </a:rPr>
              <a:t>             sop();</a:t>
            </a:r>
          </a:p>
          <a:p>
            <a:r>
              <a:rPr lang="en-US" dirty="0">
                <a:solidFill>
                  <a:schemeClr val="tx1"/>
                </a:solidFill>
              </a:rPr>
              <a:t>        }</a:t>
            </a:r>
          </a:p>
          <a:p>
            <a:r>
              <a:rPr lang="en-US" dirty="0">
                <a:solidFill>
                  <a:schemeClr val="tx1"/>
                </a:solidFill>
              </a:rPr>
              <a:t>}</a:t>
            </a:r>
          </a:p>
        </p:txBody>
      </p:sp>
      <p:sp>
        <p:nvSpPr>
          <p:cNvPr id="5" name="Rectangle 4">
            <a:extLst>
              <a:ext uri="{FF2B5EF4-FFF2-40B4-BE49-F238E27FC236}">
                <a16:creationId xmlns:a16="http://schemas.microsoft.com/office/drawing/2014/main" id="{B8FC87A7-D7C7-4D27-A0E6-D4388D7CBF5D}"/>
              </a:ext>
            </a:extLst>
          </p:cNvPr>
          <p:cNvSpPr/>
          <p:nvPr/>
        </p:nvSpPr>
        <p:spPr>
          <a:xfrm>
            <a:off x="4690417" y="224043"/>
            <a:ext cx="2835456" cy="369332"/>
          </a:xfrm>
          <a:prstGeom prst="rect">
            <a:avLst/>
          </a:prstGeom>
        </p:spPr>
        <p:txBody>
          <a:bodyPr wrap="none">
            <a:spAutoFit/>
          </a:bodyPr>
          <a:lstStyle/>
          <a:p>
            <a:r>
              <a:rPr lang="en-US" b="1" dirty="0"/>
              <a:t>Technical/programmatically</a:t>
            </a:r>
          </a:p>
        </p:txBody>
      </p:sp>
    </p:spTree>
    <p:extLst>
      <p:ext uri="{BB962C8B-B14F-4D97-AF65-F5344CB8AC3E}">
        <p14:creationId xmlns:p14="http://schemas.microsoft.com/office/powerpoint/2010/main" val="154815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DF7F44-D72C-443E-8DEF-5F97BCAFC4C0}"/>
              </a:ext>
            </a:extLst>
          </p:cNvPr>
          <p:cNvSpPr/>
          <p:nvPr/>
        </p:nvSpPr>
        <p:spPr>
          <a:xfrm>
            <a:off x="446772" y="473563"/>
            <a:ext cx="9971845" cy="4247317"/>
          </a:xfrm>
          <a:prstGeom prst="rect">
            <a:avLst/>
          </a:prstGeom>
        </p:spPr>
        <p:txBody>
          <a:bodyPr wrap="square">
            <a:spAutoFit/>
          </a:bodyPr>
          <a:lstStyle/>
          <a:p>
            <a:r>
              <a:rPr lang="en-US" b="1" dirty="0"/>
              <a:t>Note : </a:t>
            </a:r>
          </a:p>
          <a:p>
            <a:endParaRPr lang="en-US" b="1" dirty="0"/>
          </a:p>
          <a:p>
            <a:r>
              <a:rPr lang="en-US" b="1" dirty="0"/>
              <a:t>Multiple Inheritance :</a:t>
            </a:r>
          </a:p>
          <a:p>
            <a:r>
              <a:rPr lang="en-US" dirty="0"/>
              <a:t>	 A java class can not extends more than one class at a time Class A extends B,C </a:t>
            </a:r>
          </a:p>
          <a:p>
            <a:r>
              <a:rPr lang="en-US" dirty="0"/>
              <a:t> 	Hence Java not support multiple inheritance</a:t>
            </a:r>
          </a:p>
          <a:p>
            <a:endParaRPr lang="en-US" dirty="0"/>
          </a:p>
          <a:p>
            <a:r>
              <a:rPr lang="en-US" b="1" dirty="0"/>
              <a:t>Multilevel Inheritance :</a:t>
            </a:r>
          </a:p>
          <a:p>
            <a:r>
              <a:rPr lang="en-US" dirty="0"/>
              <a:t>	If our class dose not extends any other class, then only our class is direct child class of object</a:t>
            </a:r>
          </a:p>
          <a:p>
            <a:r>
              <a:rPr lang="en-US" dirty="0"/>
              <a:t>	Class A</a:t>
            </a:r>
          </a:p>
          <a:p>
            <a:r>
              <a:rPr lang="en-US" dirty="0"/>
              <a:t>	{) </a:t>
            </a:r>
            <a:r>
              <a:rPr lang="en-US" dirty="0">
                <a:solidFill>
                  <a:schemeClr val="accent5">
                    <a:lumMod val="50000"/>
                  </a:schemeClr>
                </a:solidFill>
              </a:rPr>
              <a:t>// class A is object</a:t>
            </a:r>
          </a:p>
          <a:p>
            <a:endParaRPr lang="en-US" dirty="0"/>
          </a:p>
          <a:p>
            <a:r>
              <a:rPr lang="en-US" dirty="0"/>
              <a:t>     	 If our class is extends any other class then our class is indirect child class of object</a:t>
            </a:r>
          </a:p>
          <a:p>
            <a:r>
              <a:rPr lang="en-US" dirty="0"/>
              <a:t>	Class A extends B</a:t>
            </a:r>
          </a:p>
          <a:p>
            <a:r>
              <a:rPr lang="en-US" dirty="0"/>
              <a:t>	{} </a:t>
            </a:r>
            <a:r>
              <a:rPr lang="en-US" dirty="0">
                <a:solidFill>
                  <a:schemeClr val="accent5">
                    <a:lumMod val="50000"/>
                  </a:schemeClr>
                </a:solidFill>
              </a:rPr>
              <a:t>// A child of B and B child of object it is called multilevel inheritance</a:t>
            </a:r>
          </a:p>
          <a:p>
            <a:endParaRPr lang="en-US" dirty="0"/>
          </a:p>
        </p:txBody>
      </p:sp>
    </p:spTree>
    <p:extLst>
      <p:ext uri="{BB962C8B-B14F-4D97-AF65-F5344CB8AC3E}">
        <p14:creationId xmlns:p14="http://schemas.microsoft.com/office/powerpoint/2010/main" val="128160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176661-7765-4DBA-BE4D-717C3FFD726B}"/>
              </a:ext>
            </a:extLst>
          </p:cNvPr>
          <p:cNvSpPr/>
          <p:nvPr/>
        </p:nvSpPr>
        <p:spPr>
          <a:xfrm>
            <a:off x="438882" y="441173"/>
            <a:ext cx="2649893" cy="861774"/>
          </a:xfrm>
          <a:prstGeom prst="rect">
            <a:avLst/>
          </a:prstGeom>
        </p:spPr>
        <p:txBody>
          <a:bodyPr wrap="none">
            <a:spAutoFit/>
          </a:bodyPr>
          <a:lstStyle/>
          <a:p>
            <a:r>
              <a:rPr lang="en-US" sz="3200" b="1" dirty="0"/>
              <a:t>Polymorphism</a:t>
            </a:r>
          </a:p>
          <a:p>
            <a:r>
              <a:rPr lang="en-US" dirty="0"/>
              <a:t>“many forms”</a:t>
            </a:r>
          </a:p>
        </p:txBody>
      </p:sp>
    </p:spTree>
    <p:extLst>
      <p:ext uri="{BB962C8B-B14F-4D97-AF65-F5344CB8AC3E}">
        <p14:creationId xmlns:p14="http://schemas.microsoft.com/office/powerpoint/2010/main" val="227762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842</Words>
  <Application>Microsoft Office PowerPoint</Application>
  <PresentationFormat>Widescreen</PresentationFormat>
  <Paragraphs>153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Rohit Bhosale</dc:creator>
  <cp:lastModifiedBy>Rohit Bhosale</cp:lastModifiedBy>
  <cp:revision>28</cp:revision>
  <dcterms:created xsi:type="dcterms:W3CDTF">2020-06-04T10:33:36Z</dcterms:created>
  <dcterms:modified xsi:type="dcterms:W3CDTF">2020-06-06T09:03:58Z</dcterms:modified>
</cp:coreProperties>
</file>