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5" r:id="rId10"/>
    <p:sldId id="266" r:id="rId11"/>
    <p:sldId id="264"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F6985-EACF-4EF2-AED8-092838E162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698DD9-1569-46D5-871B-2766D15F75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8E8DC7-AB36-48AF-B5AA-8A224FB7089C}"/>
              </a:ext>
            </a:extLst>
          </p:cNvPr>
          <p:cNvSpPr>
            <a:spLocks noGrp="1"/>
          </p:cNvSpPr>
          <p:nvPr>
            <p:ph type="dt" sz="half" idx="10"/>
          </p:nvPr>
        </p:nvSpPr>
        <p:spPr/>
        <p:txBody>
          <a:bodyPr/>
          <a:lstStyle/>
          <a:p>
            <a:fld id="{AFCCEC7C-B205-47F5-AFFE-575592C10283}" type="datetimeFigureOut">
              <a:rPr lang="en-US" smtClean="0"/>
              <a:t>8/2/2020</a:t>
            </a:fld>
            <a:endParaRPr lang="en-US"/>
          </a:p>
        </p:txBody>
      </p:sp>
      <p:sp>
        <p:nvSpPr>
          <p:cNvPr id="5" name="Footer Placeholder 4">
            <a:extLst>
              <a:ext uri="{FF2B5EF4-FFF2-40B4-BE49-F238E27FC236}">
                <a16:creationId xmlns:a16="http://schemas.microsoft.com/office/drawing/2014/main" id="{BF33C39F-B988-4CD8-9FFD-D12169C2C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CC818-4680-4150-9417-7765CB3B0E15}"/>
              </a:ext>
            </a:extLst>
          </p:cNvPr>
          <p:cNvSpPr>
            <a:spLocks noGrp="1"/>
          </p:cNvSpPr>
          <p:nvPr>
            <p:ph type="sldNum" sz="quarter" idx="12"/>
          </p:nvPr>
        </p:nvSpPr>
        <p:spPr/>
        <p:txBody>
          <a:bodyPr/>
          <a:lstStyle/>
          <a:p>
            <a:fld id="{D56F3BBB-8F04-498A-B949-97B197035B1D}" type="slidenum">
              <a:rPr lang="en-US" smtClean="0"/>
              <a:t>‹#›</a:t>
            </a:fld>
            <a:endParaRPr lang="en-US"/>
          </a:p>
        </p:txBody>
      </p:sp>
    </p:spTree>
    <p:extLst>
      <p:ext uri="{BB962C8B-B14F-4D97-AF65-F5344CB8AC3E}">
        <p14:creationId xmlns:p14="http://schemas.microsoft.com/office/powerpoint/2010/main" val="3807089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1F50-9652-40A0-91B9-9E3753741E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4F4815-DF05-4FC8-B896-C6B40D751D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82CB8-1006-48F6-AD4E-6DC32FBB9EA5}"/>
              </a:ext>
            </a:extLst>
          </p:cNvPr>
          <p:cNvSpPr>
            <a:spLocks noGrp="1"/>
          </p:cNvSpPr>
          <p:nvPr>
            <p:ph type="dt" sz="half" idx="10"/>
          </p:nvPr>
        </p:nvSpPr>
        <p:spPr/>
        <p:txBody>
          <a:bodyPr/>
          <a:lstStyle/>
          <a:p>
            <a:fld id="{AFCCEC7C-B205-47F5-AFFE-575592C10283}" type="datetimeFigureOut">
              <a:rPr lang="en-US" smtClean="0"/>
              <a:t>8/2/2020</a:t>
            </a:fld>
            <a:endParaRPr lang="en-US"/>
          </a:p>
        </p:txBody>
      </p:sp>
      <p:sp>
        <p:nvSpPr>
          <p:cNvPr id="5" name="Footer Placeholder 4">
            <a:extLst>
              <a:ext uri="{FF2B5EF4-FFF2-40B4-BE49-F238E27FC236}">
                <a16:creationId xmlns:a16="http://schemas.microsoft.com/office/drawing/2014/main" id="{109F37DF-F731-46EF-A78C-E5B7AFA3F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6D81E-55C8-4190-B3D9-AB40EF673363}"/>
              </a:ext>
            </a:extLst>
          </p:cNvPr>
          <p:cNvSpPr>
            <a:spLocks noGrp="1"/>
          </p:cNvSpPr>
          <p:nvPr>
            <p:ph type="sldNum" sz="quarter" idx="12"/>
          </p:nvPr>
        </p:nvSpPr>
        <p:spPr/>
        <p:txBody>
          <a:bodyPr/>
          <a:lstStyle/>
          <a:p>
            <a:fld id="{D56F3BBB-8F04-498A-B949-97B197035B1D}" type="slidenum">
              <a:rPr lang="en-US" smtClean="0"/>
              <a:t>‹#›</a:t>
            </a:fld>
            <a:endParaRPr lang="en-US"/>
          </a:p>
        </p:txBody>
      </p:sp>
    </p:spTree>
    <p:extLst>
      <p:ext uri="{BB962C8B-B14F-4D97-AF65-F5344CB8AC3E}">
        <p14:creationId xmlns:p14="http://schemas.microsoft.com/office/powerpoint/2010/main" val="120480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DD73F6-1B4A-4469-92A1-2A0B309292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7DF8A5-CE25-41EF-B119-2DB0200683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FFAA6-3609-4F8D-B727-E47030A7F297}"/>
              </a:ext>
            </a:extLst>
          </p:cNvPr>
          <p:cNvSpPr>
            <a:spLocks noGrp="1"/>
          </p:cNvSpPr>
          <p:nvPr>
            <p:ph type="dt" sz="half" idx="10"/>
          </p:nvPr>
        </p:nvSpPr>
        <p:spPr/>
        <p:txBody>
          <a:bodyPr/>
          <a:lstStyle/>
          <a:p>
            <a:fld id="{AFCCEC7C-B205-47F5-AFFE-575592C10283}" type="datetimeFigureOut">
              <a:rPr lang="en-US" smtClean="0"/>
              <a:t>8/2/2020</a:t>
            </a:fld>
            <a:endParaRPr lang="en-US"/>
          </a:p>
        </p:txBody>
      </p:sp>
      <p:sp>
        <p:nvSpPr>
          <p:cNvPr id="5" name="Footer Placeholder 4">
            <a:extLst>
              <a:ext uri="{FF2B5EF4-FFF2-40B4-BE49-F238E27FC236}">
                <a16:creationId xmlns:a16="http://schemas.microsoft.com/office/drawing/2014/main" id="{FD15E651-2483-4BBD-9DE8-82A9DAD17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75CB2-3942-49EA-96A2-5DD46F1AF61B}"/>
              </a:ext>
            </a:extLst>
          </p:cNvPr>
          <p:cNvSpPr>
            <a:spLocks noGrp="1"/>
          </p:cNvSpPr>
          <p:nvPr>
            <p:ph type="sldNum" sz="quarter" idx="12"/>
          </p:nvPr>
        </p:nvSpPr>
        <p:spPr/>
        <p:txBody>
          <a:bodyPr/>
          <a:lstStyle/>
          <a:p>
            <a:fld id="{D56F3BBB-8F04-498A-B949-97B197035B1D}" type="slidenum">
              <a:rPr lang="en-US" smtClean="0"/>
              <a:t>‹#›</a:t>
            </a:fld>
            <a:endParaRPr lang="en-US"/>
          </a:p>
        </p:txBody>
      </p:sp>
    </p:spTree>
    <p:extLst>
      <p:ext uri="{BB962C8B-B14F-4D97-AF65-F5344CB8AC3E}">
        <p14:creationId xmlns:p14="http://schemas.microsoft.com/office/powerpoint/2010/main" val="2745451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B50AC-0758-4379-9D31-D4DB40912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AC11F-AFC2-4399-ACF1-DFEBF44CAE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F82C99-F837-4B76-A363-74C0684FD645}"/>
              </a:ext>
            </a:extLst>
          </p:cNvPr>
          <p:cNvSpPr>
            <a:spLocks noGrp="1"/>
          </p:cNvSpPr>
          <p:nvPr>
            <p:ph type="dt" sz="half" idx="10"/>
          </p:nvPr>
        </p:nvSpPr>
        <p:spPr/>
        <p:txBody>
          <a:bodyPr/>
          <a:lstStyle/>
          <a:p>
            <a:fld id="{AFCCEC7C-B205-47F5-AFFE-575592C10283}" type="datetimeFigureOut">
              <a:rPr lang="en-US" smtClean="0"/>
              <a:t>8/2/2020</a:t>
            </a:fld>
            <a:endParaRPr lang="en-US"/>
          </a:p>
        </p:txBody>
      </p:sp>
      <p:sp>
        <p:nvSpPr>
          <p:cNvPr id="5" name="Footer Placeholder 4">
            <a:extLst>
              <a:ext uri="{FF2B5EF4-FFF2-40B4-BE49-F238E27FC236}">
                <a16:creationId xmlns:a16="http://schemas.microsoft.com/office/drawing/2014/main" id="{DF8558FE-4466-491C-AC25-17854445F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38E38-FBAA-4446-93B1-26E109E3E4C3}"/>
              </a:ext>
            </a:extLst>
          </p:cNvPr>
          <p:cNvSpPr>
            <a:spLocks noGrp="1"/>
          </p:cNvSpPr>
          <p:nvPr>
            <p:ph type="sldNum" sz="quarter" idx="12"/>
          </p:nvPr>
        </p:nvSpPr>
        <p:spPr/>
        <p:txBody>
          <a:bodyPr/>
          <a:lstStyle/>
          <a:p>
            <a:fld id="{D56F3BBB-8F04-498A-B949-97B197035B1D}" type="slidenum">
              <a:rPr lang="en-US" smtClean="0"/>
              <a:t>‹#›</a:t>
            </a:fld>
            <a:endParaRPr lang="en-US"/>
          </a:p>
        </p:txBody>
      </p:sp>
    </p:spTree>
    <p:extLst>
      <p:ext uri="{BB962C8B-B14F-4D97-AF65-F5344CB8AC3E}">
        <p14:creationId xmlns:p14="http://schemas.microsoft.com/office/powerpoint/2010/main" val="499196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75B3-E718-442A-A96A-D59DAD7E4B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2A8DD4-7C1E-47DD-B981-B44340831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B89831-CCA4-4EE9-BAA5-3384B2792993}"/>
              </a:ext>
            </a:extLst>
          </p:cNvPr>
          <p:cNvSpPr>
            <a:spLocks noGrp="1"/>
          </p:cNvSpPr>
          <p:nvPr>
            <p:ph type="dt" sz="half" idx="10"/>
          </p:nvPr>
        </p:nvSpPr>
        <p:spPr/>
        <p:txBody>
          <a:bodyPr/>
          <a:lstStyle/>
          <a:p>
            <a:fld id="{AFCCEC7C-B205-47F5-AFFE-575592C10283}" type="datetimeFigureOut">
              <a:rPr lang="en-US" smtClean="0"/>
              <a:t>8/2/2020</a:t>
            </a:fld>
            <a:endParaRPr lang="en-US"/>
          </a:p>
        </p:txBody>
      </p:sp>
      <p:sp>
        <p:nvSpPr>
          <p:cNvPr id="5" name="Footer Placeholder 4">
            <a:extLst>
              <a:ext uri="{FF2B5EF4-FFF2-40B4-BE49-F238E27FC236}">
                <a16:creationId xmlns:a16="http://schemas.microsoft.com/office/drawing/2014/main" id="{3B7CDE8F-73EA-4AE9-B744-1A69D2CAB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A5234-AE43-4839-8B3A-A347F1D25FDA}"/>
              </a:ext>
            </a:extLst>
          </p:cNvPr>
          <p:cNvSpPr>
            <a:spLocks noGrp="1"/>
          </p:cNvSpPr>
          <p:nvPr>
            <p:ph type="sldNum" sz="quarter" idx="12"/>
          </p:nvPr>
        </p:nvSpPr>
        <p:spPr/>
        <p:txBody>
          <a:bodyPr/>
          <a:lstStyle/>
          <a:p>
            <a:fld id="{D56F3BBB-8F04-498A-B949-97B197035B1D}" type="slidenum">
              <a:rPr lang="en-US" smtClean="0"/>
              <a:t>‹#›</a:t>
            </a:fld>
            <a:endParaRPr lang="en-US"/>
          </a:p>
        </p:txBody>
      </p:sp>
    </p:spTree>
    <p:extLst>
      <p:ext uri="{BB962C8B-B14F-4D97-AF65-F5344CB8AC3E}">
        <p14:creationId xmlns:p14="http://schemas.microsoft.com/office/powerpoint/2010/main" val="356874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47FF-BEC5-4468-90A3-FCECFDED9C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E573D6-4A14-4D9E-8420-58F75DB1E9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11BD4E-A015-4870-B4AA-C3337B19F0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161D81-FEAA-433A-ACE7-436043E0CC27}"/>
              </a:ext>
            </a:extLst>
          </p:cNvPr>
          <p:cNvSpPr>
            <a:spLocks noGrp="1"/>
          </p:cNvSpPr>
          <p:nvPr>
            <p:ph type="dt" sz="half" idx="10"/>
          </p:nvPr>
        </p:nvSpPr>
        <p:spPr/>
        <p:txBody>
          <a:bodyPr/>
          <a:lstStyle/>
          <a:p>
            <a:fld id="{AFCCEC7C-B205-47F5-AFFE-575592C10283}" type="datetimeFigureOut">
              <a:rPr lang="en-US" smtClean="0"/>
              <a:t>8/2/2020</a:t>
            </a:fld>
            <a:endParaRPr lang="en-US"/>
          </a:p>
        </p:txBody>
      </p:sp>
      <p:sp>
        <p:nvSpPr>
          <p:cNvPr id="6" name="Footer Placeholder 5">
            <a:extLst>
              <a:ext uri="{FF2B5EF4-FFF2-40B4-BE49-F238E27FC236}">
                <a16:creationId xmlns:a16="http://schemas.microsoft.com/office/drawing/2014/main" id="{464CF17A-019D-421D-90F4-EFA5C632CC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9DB1DB-8AF5-4BF0-9AF8-6993B3EFFD6F}"/>
              </a:ext>
            </a:extLst>
          </p:cNvPr>
          <p:cNvSpPr>
            <a:spLocks noGrp="1"/>
          </p:cNvSpPr>
          <p:nvPr>
            <p:ph type="sldNum" sz="quarter" idx="12"/>
          </p:nvPr>
        </p:nvSpPr>
        <p:spPr/>
        <p:txBody>
          <a:bodyPr/>
          <a:lstStyle/>
          <a:p>
            <a:fld id="{D56F3BBB-8F04-498A-B949-97B197035B1D}" type="slidenum">
              <a:rPr lang="en-US" smtClean="0"/>
              <a:t>‹#›</a:t>
            </a:fld>
            <a:endParaRPr lang="en-US"/>
          </a:p>
        </p:txBody>
      </p:sp>
    </p:spTree>
    <p:extLst>
      <p:ext uri="{BB962C8B-B14F-4D97-AF65-F5344CB8AC3E}">
        <p14:creationId xmlns:p14="http://schemas.microsoft.com/office/powerpoint/2010/main" val="164136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E39F-CDAD-4622-97BF-F3438408F5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8F70DF-16EE-465D-9AD9-5D55A289DC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E6AE58-3AE4-4A52-AC36-EFAD0AD37F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84701E-AB7F-4415-AD9A-A5E33D2D2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E94C80-C878-40FA-993C-ABCFA4C13E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935820-9955-498A-B83F-1F81D7680251}"/>
              </a:ext>
            </a:extLst>
          </p:cNvPr>
          <p:cNvSpPr>
            <a:spLocks noGrp="1"/>
          </p:cNvSpPr>
          <p:nvPr>
            <p:ph type="dt" sz="half" idx="10"/>
          </p:nvPr>
        </p:nvSpPr>
        <p:spPr/>
        <p:txBody>
          <a:bodyPr/>
          <a:lstStyle/>
          <a:p>
            <a:fld id="{AFCCEC7C-B205-47F5-AFFE-575592C10283}" type="datetimeFigureOut">
              <a:rPr lang="en-US" smtClean="0"/>
              <a:t>8/2/2020</a:t>
            </a:fld>
            <a:endParaRPr lang="en-US"/>
          </a:p>
        </p:txBody>
      </p:sp>
      <p:sp>
        <p:nvSpPr>
          <p:cNvPr id="8" name="Footer Placeholder 7">
            <a:extLst>
              <a:ext uri="{FF2B5EF4-FFF2-40B4-BE49-F238E27FC236}">
                <a16:creationId xmlns:a16="http://schemas.microsoft.com/office/drawing/2014/main" id="{AE068594-E012-41FF-BD8D-743AD202ED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F619F7-C679-445C-9845-EBEBD3BC31CA}"/>
              </a:ext>
            </a:extLst>
          </p:cNvPr>
          <p:cNvSpPr>
            <a:spLocks noGrp="1"/>
          </p:cNvSpPr>
          <p:nvPr>
            <p:ph type="sldNum" sz="quarter" idx="12"/>
          </p:nvPr>
        </p:nvSpPr>
        <p:spPr/>
        <p:txBody>
          <a:bodyPr/>
          <a:lstStyle/>
          <a:p>
            <a:fld id="{D56F3BBB-8F04-498A-B949-97B197035B1D}" type="slidenum">
              <a:rPr lang="en-US" smtClean="0"/>
              <a:t>‹#›</a:t>
            </a:fld>
            <a:endParaRPr lang="en-US"/>
          </a:p>
        </p:txBody>
      </p:sp>
    </p:spTree>
    <p:extLst>
      <p:ext uri="{BB962C8B-B14F-4D97-AF65-F5344CB8AC3E}">
        <p14:creationId xmlns:p14="http://schemas.microsoft.com/office/powerpoint/2010/main" val="834532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3514-396C-4946-933F-F0D86CFA46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E1F1AC-0F08-449A-9373-DA00754F8DBD}"/>
              </a:ext>
            </a:extLst>
          </p:cNvPr>
          <p:cNvSpPr>
            <a:spLocks noGrp="1"/>
          </p:cNvSpPr>
          <p:nvPr>
            <p:ph type="dt" sz="half" idx="10"/>
          </p:nvPr>
        </p:nvSpPr>
        <p:spPr/>
        <p:txBody>
          <a:bodyPr/>
          <a:lstStyle/>
          <a:p>
            <a:fld id="{AFCCEC7C-B205-47F5-AFFE-575592C10283}" type="datetimeFigureOut">
              <a:rPr lang="en-US" smtClean="0"/>
              <a:t>8/2/2020</a:t>
            </a:fld>
            <a:endParaRPr lang="en-US"/>
          </a:p>
        </p:txBody>
      </p:sp>
      <p:sp>
        <p:nvSpPr>
          <p:cNvPr id="4" name="Footer Placeholder 3">
            <a:extLst>
              <a:ext uri="{FF2B5EF4-FFF2-40B4-BE49-F238E27FC236}">
                <a16:creationId xmlns:a16="http://schemas.microsoft.com/office/drawing/2014/main" id="{32F81490-8D7B-486D-BCF3-7F1EDB2C02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834260-334C-4AA7-A80B-38B39FBC96E5}"/>
              </a:ext>
            </a:extLst>
          </p:cNvPr>
          <p:cNvSpPr>
            <a:spLocks noGrp="1"/>
          </p:cNvSpPr>
          <p:nvPr>
            <p:ph type="sldNum" sz="quarter" idx="12"/>
          </p:nvPr>
        </p:nvSpPr>
        <p:spPr/>
        <p:txBody>
          <a:bodyPr/>
          <a:lstStyle/>
          <a:p>
            <a:fld id="{D56F3BBB-8F04-498A-B949-97B197035B1D}" type="slidenum">
              <a:rPr lang="en-US" smtClean="0"/>
              <a:t>‹#›</a:t>
            </a:fld>
            <a:endParaRPr lang="en-US"/>
          </a:p>
        </p:txBody>
      </p:sp>
    </p:spTree>
    <p:extLst>
      <p:ext uri="{BB962C8B-B14F-4D97-AF65-F5344CB8AC3E}">
        <p14:creationId xmlns:p14="http://schemas.microsoft.com/office/powerpoint/2010/main" val="382652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BF6D71-BF62-41CF-9077-7D2447A1D24F}"/>
              </a:ext>
            </a:extLst>
          </p:cNvPr>
          <p:cNvSpPr>
            <a:spLocks noGrp="1"/>
          </p:cNvSpPr>
          <p:nvPr>
            <p:ph type="dt" sz="half" idx="10"/>
          </p:nvPr>
        </p:nvSpPr>
        <p:spPr/>
        <p:txBody>
          <a:bodyPr/>
          <a:lstStyle/>
          <a:p>
            <a:fld id="{AFCCEC7C-B205-47F5-AFFE-575592C10283}" type="datetimeFigureOut">
              <a:rPr lang="en-US" smtClean="0"/>
              <a:t>8/2/2020</a:t>
            </a:fld>
            <a:endParaRPr lang="en-US"/>
          </a:p>
        </p:txBody>
      </p:sp>
      <p:sp>
        <p:nvSpPr>
          <p:cNvPr id="3" name="Footer Placeholder 2">
            <a:extLst>
              <a:ext uri="{FF2B5EF4-FFF2-40B4-BE49-F238E27FC236}">
                <a16:creationId xmlns:a16="http://schemas.microsoft.com/office/drawing/2014/main" id="{8C3A3A9B-FB87-4F3D-A6CE-1CBE877A42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3351E7-7407-4F33-9844-1E130C5965A5}"/>
              </a:ext>
            </a:extLst>
          </p:cNvPr>
          <p:cNvSpPr>
            <a:spLocks noGrp="1"/>
          </p:cNvSpPr>
          <p:nvPr>
            <p:ph type="sldNum" sz="quarter" idx="12"/>
          </p:nvPr>
        </p:nvSpPr>
        <p:spPr/>
        <p:txBody>
          <a:bodyPr/>
          <a:lstStyle/>
          <a:p>
            <a:fld id="{D56F3BBB-8F04-498A-B949-97B197035B1D}" type="slidenum">
              <a:rPr lang="en-US" smtClean="0"/>
              <a:t>‹#›</a:t>
            </a:fld>
            <a:endParaRPr lang="en-US"/>
          </a:p>
        </p:txBody>
      </p:sp>
    </p:spTree>
    <p:extLst>
      <p:ext uri="{BB962C8B-B14F-4D97-AF65-F5344CB8AC3E}">
        <p14:creationId xmlns:p14="http://schemas.microsoft.com/office/powerpoint/2010/main" val="229550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B175A-D844-49A1-931E-E5D923A3D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FC7F74-142D-414D-AFB4-F497238158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8EFEFF-3D5B-4596-A921-58FF98B96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F9E62F-C856-40F9-BBC4-8F7714B2D92B}"/>
              </a:ext>
            </a:extLst>
          </p:cNvPr>
          <p:cNvSpPr>
            <a:spLocks noGrp="1"/>
          </p:cNvSpPr>
          <p:nvPr>
            <p:ph type="dt" sz="half" idx="10"/>
          </p:nvPr>
        </p:nvSpPr>
        <p:spPr/>
        <p:txBody>
          <a:bodyPr/>
          <a:lstStyle/>
          <a:p>
            <a:fld id="{AFCCEC7C-B205-47F5-AFFE-575592C10283}" type="datetimeFigureOut">
              <a:rPr lang="en-US" smtClean="0"/>
              <a:t>8/2/2020</a:t>
            </a:fld>
            <a:endParaRPr lang="en-US"/>
          </a:p>
        </p:txBody>
      </p:sp>
      <p:sp>
        <p:nvSpPr>
          <p:cNvPr id="6" name="Footer Placeholder 5">
            <a:extLst>
              <a:ext uri="{FF2B5EF4-FFF2-40B4-BE49-F238E27FC236}">
                <a16:creationId xmlns:a16="http://schemas.microsoft.com/office/drawing/2014/main" id="{35856888-F65A-4508-978C-6F51D4EA04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F18E7C-439C-432C-A772-B2020C77C132}"/>
              </a:ext>
            </a:extLst>
          </p:cNvPr>
          <p:cNvSpPr>
            <a:spLocks noGrp="1"/>
          </p:cNvSpPr>
          <p:nvPr>
            <p:ph type="sldNum" sz="quarter" idx="12"/>
          </p:nvPr>
        </p:nvSpPr>
        <p:spPr/>
        <p:txBody>
          <a:bodyPr/>
          <a:lstStyle/>
          <a:p>
            <a:fld id="{D56F3BBB-8F04-498A-B949-97B197035B1D}" type="slidenum">
              <a:rPr lang="en-US" smtClean="0"/>
              <a:t>‹#›</a:t>
            </a:fld>
            <a:endParaRPr lang="en-US"/>
          </a:p>
        </p:txBody>
      </p:sp>
    </p:spTree>
    <p:extLst>
      <p:ext uri="{BB962C8B-B14F-4D97-AF65-F5344CB8AC3E}">
        <p14:creationId xmlns:p14="http://schemas.microsoft.com/office/powerpoint/2010/main" val="1614196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81456-6F00-4603-96E8-0EB58A162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E2D2F-9257-4C63-AF36-1370DAD39E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CDF6A8-5D1E-429D-B23F-55F61CB6C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30774B-13C7-4539-A7BC-9D045AF4BB82}"/>
              </a:ext>
            </a:extLst>
          </p:cNvPr>
          <p:cNvSpPr>
            <a:spLocks noGrp="1"/>
          </p:cNvSpPr>
          <p:nvPr>
            <p:ph type="dt" sz="half" idx="10"/>
          </p:nvPr>
        </p:nvSpPr>
        <p:spPr/>
        <p:txBody>
          <a:bodyPr/>
          <a:lstStyle/>
          <a:p>
            <a:fld id="{AFCCEC7C-B205-47F5-AFFE-575592C10283}" type="datetimeFigureOut">
              <a:rPr lang="en-US" smtClean="0"/>
              <a:t>8/2/2020</a:t>
            </a:fld>
            <a:endParaRPr lang="en-US"/>
          </a:p>
        </p:txBody>
      </p:sp>
      <p:sp>
        <p:nvSpPr>
          <p:cNvPr id="6" name="Footer Placeholder 5">
            <a:extLst>
              <a:ext uri="{FF2B5EF4-FFF2-40B4-BE49-F238E27FC236}">
                <a16:creationId xmlns:a16="http://schemas.microsoft.com/office/drawing/2014/main" id="{F9D90728-872A-46CB-B9D3-3A1D7D33A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58798-A884-4995-BD52-CBDF90A47BF9}"/>
              </a:ext>
            </a:extLst>
          </p:cNvPr>
          <p:cNvSpPr>
            <a:spLocks noGrp="1"/>
          </p:cNvSpPr>
          <p:nvPr>
            <p:ph type="sldNum" sz="quarter" idx="12"/>
          </p:nvPr>
        </p:nvSpPr>
        <p:spPr/>
        <p:txBody>
          <a:bodyPr/>
          <a:lstStyle/>
          <a:p>
            <a:fld id="{D56F3BBB-8F04-498A-B949-97B197035B1D}" type="slidenum">
              <a:rPr lang="en-US" smtClean="0"/>
              <a:t>‹#›</a:t>
            </a:fld>
            <a:endParaRPr lang="en-US"/>
          </a:p>
        </p:txBody>
      </p:sp>
    </p:spTree>
    <p:extLst>
      <p:ext uri="{BB962C8B-B14F-4D97-AF65-F5344CB8AC3E}">
        <p14:creationId xmlns:p14="http://schemas.microsoft.com/office/powerpoint/2010/main" val="2879171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84DF4-9F47-4A8F-9FC4-BBB4DD44DF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540BC-7BEE-4606-A5FB-64CA27C85C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A721A-F52F-4829-9847-105D2A48A2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CCEC7C-B205-47F5-AFFE-575592C10283}" type="datetimeFigureOut">
              <a:rPr lang="en-US" smtClean="0"/>
              <a:t>8/2/2020</a:t>
            </a:fld>
            <a:endParaRPr lang="en-US"/>
          </a:p>
        </p:txBody>
      </p:sp>
      <p:sp>
        <p:nvSpPr>
          <p:cNvPr id="5" name="Footer Placeholder 4">
            <a:extLst>
              <a:ext uri="{FF2B5EF4-FFF2-40B4-BE49-F238E27FC236}">
                <a16:creationId xmlns:a16="http://schemas.microsoft.com/office/drawing/2014/main" id="{34EACE26-99ED-4B52-8BE2-E1D0C70866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CD7914-5662-4D52-8B19-141924D560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6F3BBB-8F04-498A-B949-97B197035B1D}" type="slidenum">
              <a:rPr lang="en-US" smtClean="0"/>
              <a:t>‹#›</a:t>
            </a:fld>
            <a:endParaRPr lang="en-US"/>
          </a:p>
        </p:txBody>
      </p:sp>
    </p:spTree>
    <p:extLst>
      <p:ext uri="{BB962C8B-B14F-4D97-AF65-F5344CB8AC3E}">
        <p14:creationId xmlns:p14="http://schemas.microsoft.com/office/powerpoint/2010/main" val="2989821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7399A-DA00-4131-816A-E4FB5606B559}"/>
              </a:ext>
            </a:extLst>
          </p:cNvPr>
          <p:cNvSpPr>
            <a:spLocks noGrp="1"/>
          </p:cNvSpPr>
          <p:nvPr>
            <p:ph type="ctrTitle"/>
          </p:nvPr>
        </p:nvSpPr>
        <p:spPr/>
        <p:txBody>
          <a:bodyPr/>
          <a:lstStyle/>
          <a:p>
            <a:r>
              <a:rPr lang="en-US" dirty="0"/>
              <a:t>JAVA</a:t>
            </a:r>
          </a:p>
        </p:txBody>
      </p:sp>
      <p:sp>
        <p:nvSpPr>
          <p:cNvPr id="3" name="Subtitle 2">
            <a:extLst>
              <a:ext uri="{FF2B5EF4-FFF2-40B4-BE49-F238E27FC236}">
                <a16:creationId xmlns:a16="http://schemas.microsoft.com/office/drawing/2014/main" id="{26C72F6C-78C6-4694-952C-2AE15B5E9E9B}"/>
              </a:ext>
            </a:extLst>
          </p:cNvPr>
          <p:cNvSpPr>
            <a:spLocks noGrp="1"/>
          </p:cNvSpPr>
          <p:nvPr>
            <p:ph type="subTitle" idx="1"/>
          </p:nvPr>
        </p:nvSpPr>
        <p:spPr/>
        <p:txBody>
          <a:bodyPr/>
          <a:lstStyle/>
          <a:p>
            <a:r>
              <a:rPr lang="en-US" dirty="0"/>
              <a:t>Constructor</a:t>
            </a:r>
          </a:p>
        </p:txBody>
      </p:sp>
    </p:spTree>
    <p:extLst>
      <p:ext uri="{BB962C8B-B14F-4D97-AF65-F5344CB8AC3E}">
        <p14:creationId xmlns:p14="http://schemas.microsoft.com/office/powerpoint/2010/main" val="986014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AD0C48-C2C0-43E6-8E91-DF58C7E5CAD5}"/>
              </a:ext>
            </a:extLst>
          </p:cNvPr>
          <p:cNvSpPr txBox="1"/>
          <p:nvPr/>
        </p:nvSpPr>
        <p:spPr>
          <a:xfrm>
            <a:off x="1244183" y="275245"/>
            <a:ext cx="1919243" cy="369332"/>
          </a:xfrm>
          <a:prstGeom prst="rect">
            <a:avLst/>
          </a:prstGeom>
          <a:noFill/>
        </p:spPr>
        <p:txBody>
          <a:bodyPr wrap="none" rtlCol="0">
            <a:spAutoFit/>
          </a:bodyPr>
          <a:lstStyle/>
          <a:p>
            <a:r>
              <a:rPr lang="en-US" b="1" dirty="0"/>
              <a:t>Programmer Code</a:t>
            </a:r>
          </a:p>
        </p:txBody>
      </p:sp>
      <p:sp>
        <p:nvSpPr>
          <p:cNvPr id="3" name="TextBox 2">
            <a:extLst>
              <a:ext uri="{FF2B5EF4-FFF2-40B4-BE49-F238E27FC236}">
                <a16:creationId xmlns:a16="http://schemas.microsoft.com/office/drawing/2014/main" id="{17DCCD85-3FB7-42C4-A232-C40BF9EC6DC6}"/>
              </a:ext>
            </a:extLst>
          </p:cNvPr>
          <p:cNvSpPr txBox="1"/>
          <p:nvPr/>
        </p:nvSpPr>
        <p:spPr>
          <a:xfrm>
            <a:off x="8242143" y="275245"/>
            <a:ext cx="1572866" cy="369332"/>
          </a:xfrm>
          <a:prstGeom prst="rect">
            <a:avLst/>
          </a:prstGeom>
          <a:noFill/>
        </p:spPr>
        <p:txBody>
          <a:bodyPr wrap="none" rtlCol="0">
            <a:spAutoFit/>
          </a:bodyPr>
          <a:lstStyle/>
          <a:p>
            <a:r>
              <a:rPr lang="en-US" b="1" dirty="0"/>
              <a:t>Compiler Code</a:t>
            </a:r>
          </a:p>
        </p:txBody>
      </p:sp>
      <p:sp>
        <p:nvSpPr>
          <p:cNvPr id="4" name="Rectangle 3">
            <a:extLst>
              <a:ext uri="{FF2B5EF4-FFF2-40B4-BE49-F238E27FC236}">
                <a16:creationId xmlns:a16="http://schemas.microsoft.com/office/drawing/2014/main" id="{91DFD758-792F-41F1-BAA2-F0AB288661AD}"/>
              </a:ext>
            </a:extLst>
          </p:cNvPr>
          <p:cNvSpPr/>
          <p:nvPr/>
        </p:nvSpPr>
        <p:spPr>
          <a:xfrm>
            <a:off x="1033749" y="663716"/>
            <a:ext cx="2226290" cy="2430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p>
          <a:p>
            <a:r>
              <a:rPr lang="en-US" dirty="0"/>
              <a:t>class test </a:t>
            </a:r>
          </a:p>
          <a:p>
            <a:r>
              <a:rPr lang="en-US" dirty="0"/>
              <a:t>{</a:t>
            </a:r>
          </a:p>
          <a:p>
            <a:r>
              <a:rPr lang="en-US" dirty="0"/>
              <a:t>     test()</a:t>
            </a:r>
          </a:p>
          <a:p>
            <a:r>
              <a:rPr lang="en-US" dirty="0"/>
              <a:t>           {</a:t>
            </a:r>
          </a:p>
          <a:p>
            <a:r>
              <a:rPr lang="en-US" dirty="0"/>
              <a:t>	</a:t>
            </a:r>
          </a:p>
          <a:p>
            <a:r>
              <a:rPr lang="en-US" dirty="0"/>
              <a:t>            }	</a:t>
            </a:r>
          </a:p>
          <a:p>
            <a:endParaRPr lang="en-US" dirty="0"/>
          </a:p>
          <a:p>
            <a:r>
              <a:rPr lang="en-US" dirty="0"/>
              <a:t>}</a:t>
            </a:r>
          </a:p>
          <a:p>
            <a:endParaRPr lang="en-US" dirty="0"/>
          </a:p>
          <a:p>
            <a:endParaRPr lang="en-US" dirty="0"/>
          </a:p>
        </p:txBody>
      </p:sp>
      <p:sp>
        <p:nvSpPr>
          <p:cNvPr id="5" name="Rectangle 4">
            <a:extLst>
              <a:ext uri="{FF2B5EF4-FFF2-40B4-BE49-F238E27FC236}">
                <a16:creationId xmlns:a16="http://schemas.microsoft.com/office/drawing/2014/main" id="{BBA94EF4-949D-4A7E-99EF-249AAB91FEDD}"/>
              </a:ext>
            </a:extLst>
          </p:cNvPr>
          <p:cNvSpPr/>
          <p:nvPr/>
        </p:nvSpPr>
        <p:spPr>
          <a:xfrm>
            <a:off x="8006695" y="1004341"/>
            <a:ext cx="2023672" cy="28781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class test </a:t>
            </a:r>
          </a:p>
          <a:p>
            <a:r>
              <a:rPr lang="en-US" dirty="0"/>
              <a:t>{</a:t>
            </a:r>
          </a:p>
          <a:p>
            <a:r>
              <a:rPr lang="en-US" dirty="0"/>
              <a:t>          test()</a:t>
            </a:r>
          </a:p>
          <a:p>
            <a:r>
              <a:rPr lang="en-US" dirty="0"/>
              <a:t>           {</a:t>
            </a:r>
          </a:p>
          <a:p>
            <a:r>
              <a:rPr lang="en-US" dirty="0"/>
              <a:t>	super();</a:t>
            </a:r>
          </a:p>
          <a:p>
            <a:r>
              <a:rPr lang="en-US" dirty="0"/>
              <a:t>            }	</a:t>
            </a:r>
          </a:p>
          <a:p>
            <a:r>
              <a:rPr lang="en-US" dirty="0"/>
              <a:t>}</a:t>
            </a:r>
          </a:p>
          <a:p>
            <a:endParaRPr lang="en-US" dirty="0"/>
          </a:p>
          <a:p>
            <a:endParaRPr lang="en-US" dirty="0"/>
          </a:p>
        </p:txBody>
      </p:sp>
      <p:cxnSp>
        <p:nvCxnSpPr>
          <p:cNvPr id="7" name="Straight Arrow Connector 6">
            <a:extLst>
              <a:ext uri="{FF2B5EF4-FFF2-40B4-BE49-F238E27FC236}">
                <a16:creationId xmlns:a16="http://schemas.microsoft.com/office/drawing/2014/main" id="{9A97B499-AD04-4F8A-9328-59BC8218D3BD}"/>
              </a:ext>
            </a:extLst>
          </p:cNvPr>
          <p:cNvCxnSpPr>
            <a:cxnSpLocks/>
            <a:stCxn id="4" idx="3"/>
            <a:endCxn id="5" idx="1"/>
          </p:cNvCxnSpPr>
          <p:nvPr/>
        </p:nvCxnSpPr>
        <p:spPr>
          <a:xfrm>
            <a:off x="3260039" y="1878756"/>
            <a:ext cx="4746656" cy="564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1E654AD-AFEA-467A-A390-4DF2E0D7197B}"/>
              </a:ext>
            </a:extLst>
          </p:cNvPr>
          <p:cNvSpPr/>
          <p:nvPr/>
        </p:nvSpPr>
        <p:spPr>
          <a:xfrm>
            <a:off x="1033749" y="3437532"/>
            <a:ext cx="2023672" cy="31452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class test </a:t>
            </a:r>
          </a:p>
          <a:p>
            <a:r>
              <a:rPr lang="en-US" dirty="0"/>
              <a:t>{</a:t>
            </a:r>
          </a:p>
          <a:p>
            <a:r>
              <a:rPr lang="en-US" dirty="0"/>
              <a:t>     test(){</a:t>
            </a:r>
          </a:p>
          <a:p>
            <a:r>
              <a:rPr lang="en-US" dirty="0"/>
              <a:t>	this(10);</a:t>
            </a:r>
          </a:p>
          <a:p>
            <a:r>
              <a:rPr lang="en-US" dirty="0"/>
              <a:t>            }</a:t>
            </a:r>
          </a:p>
          <a:p>
            <a:r>
              <a:rPr lang="en-US" dirty="0"/>
              <a:t> Test(int </a:t>
            </a:r>
            <a:r>
              <a:rPr lang="en-US" dirty="0" err="1"/>
              <a:t>i</a:t>
            </a:r>
            <a:r>
              <a:rPr lang="en-US" dirty="0"/>
              <a:t>){	</a:t>
            </a:r>
          </a:p>
          <a:p>
            <a:r>
              <a:rPr lang="en-US" dirty="0"/>
              <a:t>    </a:t>
            </a:r>
          </a:p>
          <a:p>
            <a:r>
              <a:rPr lang="en-US" dirty="0"/>
              <a:t>}</a:t>
            </a:r>
          </a:p>
          <a:p>
            <a:r>
              <a:rPr lang="en-US" dirty="0"/>
              <a:t>}</a:t>
            </a:r>
          </a:p>
        </p:txBody>
      </p:sp>
      <p:sp>
        <p:nvSpPr>
          <p:cNvPr id="11" name="Rectangle 10">
            <a:extLst>
              <a:ext uri="{FF2B5EF4-FFF2-40B4-BE49-F238E27FC236}">
                <a16:creationId xmlns:a16="http://schemas.microsoft.com/office/drawing/2014/main" id="{A5A49F1E-5A0A-403B-A5E6-42F8207D3361}"/>
              </a:ext>
            </a:extLst>
          </p:cNvPr>
          <p:cNvSpPr/>
          <p:nvPr/>
        </p:nvSpPr>
        <p:spPr>
          <a:xfrm>
            <a:off x="8232097" y="4220768"/>
            <a:ext cx="2290997" cy="2424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class test </a:t>
            </a:r>
          </a:p>
          <a:p>
            <a:r>
              <a:rPr lang="en-US" dirty="0"/>
              <a:t>{</a:t>
            </a:r>
          </a:p>
          <a:p>
            <a:r>
              <a:rPr lang="en-US" dirty="0"/>
              <a:t>          test() {</a:t>
            </a:r>
          </a:p>
          <a:p>
            <a:r>
              <a:rPr lang="en-US" dirty="0"/>
              <a:t>	this(10);</a:t>
            </a:r>
          </a:p>
          <a:p>
            <a:r>
              <a:rPr lang="en-US" dirty="0"/>
              <a:t>            }</a:t>
            </a:r>
          </a:p>
          <a:p>
            <a:r>
              <a:rPr lang="en-US" dirty="0"/>
              <a:t>	Test(int </a:t>
            </a:r>
            <a:r>
              <a:rPr lang="en-US" dirty="0" err="1"/>
              <a:t>i</a:t>
            </a:r>
            <a:r>
              <a:rPr lang="en-US" dirty="0"/>
              <a:t>){</a:t>
            </a:r>
          </a:p>
          <a:p>
            <a:r>
              <a:rPr lang="en-US" dirty="0"/>
              <a:t>   	 super()	</a:t>
            </a:r>
          </a:p>
          <a:p>
            <a:r>
              <a:rPr lang="en-US" dirty="0"/>
              <a:t>}</a:t>
            </a:r>
          </a:p>
          <a:p>
            <a:endParaRPr lang="en-US" dirty="0"/>
          </a:p>
        </p:txBody>
      </p:sp>
      <p:cxnSp>
        <p:nvCxnSpPr>
          <p:cNvPr id="12" name="Straight Arrow Connector 11">
            <a:extLst>
              <a:ext uri="{FF2B5EF4-FFF2-40B4-BE49-F238E27FC236}">
                <a16:creationId xmlns:a16="http://schemas.microsoft.com/office/drawing/2014/main" id="{5DC75968-39FC-44E1-A218-6FB7E4EBBEB7}"/>
              </a:ext>
            </a:extLst>
          </p:cNvPr>
          <p:cNvCxnSpPr>
            <a:cxnSpLocks/>
            <a:stCxn id="10" idx="3"/>
            <a:endCxn id="11" idx="1"/>
          </p:cNvCxnSpPr>
          <p:nvPr/>
        </p:nvCxnSpPr>
        <p:spPr>
          <a:xfrm>
            <a:off x="3057421" y="5010144"/>
            <a:ext cx="5174676" cy="42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03BA03E-5084-4BCA-91B5-58BDEDE8C152}"/>
              </a:ext>
            </a:extLst>
          </p:cNvPr>
          <p:cNvSpPr txBox="1"/>
          <p:nvPr/>
        </p:nvSpPr>
        <p:spPr>
          <a:xfrm rot="250804">
            <a:off x="3567103" y="1529145"/>
            <a:ext cx="4495911" cy="369332"/>
          </a:xfrm>
          <a:prstGeom prst="rect">
            <a:avLst/>
          </a:prstGeom>
          <a:noFill/>
        </p:spPr>
        <p:txBody>
          <a:bodyPr wrap="none" rtlCol="0">
            <a:spAutoFit/>
          </a:bodyPr>
          <a:lstStyle/>
          <a:p>
            <a:r>
              <a:rPr lang="en-US" dirty="0">
                <a:solidFill>
                  <a:srgbClr val="24292E"/>
                </a:solidFill>
                <a:latin typeface="SFMono-Regular"/>
              </a:rPr>
              <a:t>compiler will </a:t>
            </a:r>
            <a:r>
              <a:rPr lang="en-US" b="1" dirty="0">
                <a:solidFill>
                  <a:srgbClr val="24292E"/>
                </a:solidFill>
                <a:latin typeface="SFMono-Regular"/>
              </a:rPr>
              <a:t>not</a:t>
            </a:r>
            <a:r>
              <a:rPr lang="en-US" dirty="0">
                <a:solidFill>
                  <a:srgbClr val="24292E"/>
                </a:solidFill>
                <a:latin typeface="SFMono-Regular"/>
              </a:rPr>
              <a:t> generate default constructor</a:t>
            </a:r>
            <a:endParaRPr lang="en-US" dirty="0"/>
          </a:p>
        </p:txBody>
      </p:sp>
      <p:sp>
        <p:nvSpPr>
          <p:cNvPr id="17" name="TextBox 16">
            <a:extLst>
              <a:ext uri="{FF2B5EF4-FFF2-40B4-BE49-F238E27FC236}">
                <a16:creationId xmlns:a16="http://schemas.microsoft.com/office/drawing/2014/main" id="{C3F8F429-886C-4295-B0B8-C9A5CC307AEC}"/>
              </a:ext>
            </a:extLst>
          </p:cNvPr>
          <p:cNvSpPr txBox="1"/>
          <p:nvPr/>
        </p:nvSpPr>
        <p:spPr>
          <a:xfrm rot="250804">
            <a:off x="3582234" y="4756345"/>
            <a:ext cx="4495911" cy="369332"/>
          </a:xfrm>
          <a:prstGeom prst="rect">
            <a:avLst/>
          </a:prstGeom>
          <a:noFill/>
        </p:spPr>
        <p:txBody>
          <a:bodyPr wrap="none" rtlCol="0">
            <a:spAutoFit/>
          </a:bodyPr>
          <a:lstStyle/>
          <a:p>
            <a:r>
              <a:rPr lang="en-US" dirty="0">
                <a:solidFill>
                  <a:srgbClr val="24292E"/>
                </a:solidFill>
                <a:latin typeface="SFMono-Regular"/>
              </a:rPr>
              <a:t>compiler will </a:t>
            </a:r>
            <a:r>
              <a:rPr lang="en-US" b="1" dirty="0">
                <a:solidFill>
                  <a:srgbClr val="24292E"/>
                </a:solidFill>
                <a:latin typeface="SFMono-Regular"/>
              </a:rPr>
              <a:t>not</a:t>
            </a:r>
            <a:r>
              <a:rPr lang="en-US" dirty="0">
                <a:solidFill>
                  <a:srgbClr val="24292E"/>
                </a:solidFill>
                <a:latin typeface="SFMono-Regular"/>
              </a:rPr>
              <a:t> generate default constructor</a:t>
            </a:r>
            <a:endParaRPr lang="en-US" dirty="0"/>
          </a:p>
        </p:txBody>
      </p:sp>
    </p:spTree>
    <p:extLst>
      <p:ext uri="{BB962C8B-B14F-4D97-AF65-F5344CB8AC3E}">
        <p14:creationId xmlns:p14="http://schemas.microsoft.com/office/powerpoint/2010/main" val="2736323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C27A97-E1FB-4EF8-9DA4-DAF7B5F75543}"/>
              </a:ext>
            </a:extLst>
          </p:cNvPr>
          <p:cNvSpPr/>
          <p:nvPr/>
        </p:nvSpPr>
        <p:spPr>
          <a:xfrm>
            <a:off x="743437" y="763782"/>
            <a:ext cx="10488117"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24292E"/>
                </a:solidFill>
                <a:latin typeface="SFMono-Regular"/>
              </a:rPr>
              <a:t>The first line inside every constructor should be either super or this.</a:t>
            </a:r>
          </a:p>
          <a:p>
            <a:pPr marL="285750" indent="-285750">
              <a:buFont typeface="Arial" panose="020B0604020202020204" pitchFamily="34" charset="0"/>
              <a:buChar char="•"/>
            </a:pPr>
            <a:r>
              <a:rPr lang="en-US" dirty="0"/>
              <a:t> If we are not writing any thing then compiler will always place super().</a:t>
            </a:r>
          </a:p>
        </p:txBody>
      </p:sp>
      <p:sp>
        <p:nvSpPr>
          <p:cNvPr id="3" name="TextBox 2">
            <a:extLst>
              <a:ext uri="{FF2B5EF4-FFF2-40B4-BE49-F238E27FC236}">
                <a16:creationId xmlns:a16="http://schemas.microsoft.com/office/drawing/2014/main" id="{189D3187-B448-4A8F-9B18-F29EC86C5340}"/>
              </a:ext>
            </a:extLst>
          </p:cNvPr>
          <p:cNvSpPr txBox="1"/>
          <p:nvPr/>
        </p:nvSpPr>
        <p:spPr>
          <a:xfrm>
            <a:off x="743437" y="199578"/>
            <a:ext cx="2152512" cy="400110"/>
          </a:xfrm>
          <a:prstGeom prst="rect">
            <a:avLst/>
          </a:prstGeom>
          <a:noFill/>
        </p:spPr>
        <p:txBody>
          <a:bodyPr wrap="none" rtlCol="0">
            <a:spAutoFit/>
          </a:bodyPr>
          <a:lstStyle/>
          <a:p>
            <a:r>
              <a:rPr lang="en-US" sz="2000" b="1" dirty="0"/>
              <a:t>Constructor Points</a:t>
            </a:r>
          </a:p>
        </p:txBody>
      </p:sp>
      <p:sp>
        <p:nvSpPr>
          <p:cNvPr id="4" name="Rectangle 3">
            <a:extLst>
              <a:ext uri="{FF2B5EF4-FFF2-40B4-BE49-F238E27FC236}">
                <a16:creationId xmlns:a16="http://schemas.microsoft.com/office/drawing/2014/main" id="{1FC8EB0B-593D-4B04-A47F-84D80289902A}"/>
              </a:ext>
            </a:extLst>
          </p:cNvPr>
          <p:cNvSpPr/>
          <p:nvPr/>
        </p:nvSpPr>
        <p:spPr>
          <a:xfrm>
            <a:off x="743437" y="1741730"/>
            <a:ext cx="3918504" cy="646331"/>
          </a:xfrm>
          <a:prstGeom prst="rect">
            <a:avLst/>
          </a:prstGeom>
        </p:spPr>
        <p:txBody>
          <a:bodyPr wrap="square">
            <a:spAutoFit/>
          </a:bodyPr>
          <a:lstStyle/>
          <a:p>
            <a:r>
              <a:rPr lang="en-US" b="1" dirty="0"/>
              <a:t>Case 1: we can use super() or this() only in first line of constructor.</a:t>
            </a:r>
            <a:r>
              <a:rPr lang="en-US" b="1" dirty="0">
                <a:solidFill>
                  <a:srgbClr val="24292E"/>
                </a:solidFill>
                <a:latin typeface="SFMono-Regular"/>
              </a:rPr>
              <a:t>.</a:t>
            </a:r>
            <a:endParaRPr lang="en-US" b="1" dirty="0"/>
          </a:p>
        </p:txBody>
      </p:sp>
      <p:sp>
        <p:nvSpPr>
          <p:cNvPr id="5" name="Rectangle 4">
            <a:extLst>
              <a:ext uri="{FF2B5EF4-FFF2-40B4-BE49-F238E27FC236}">
                <a16:creationId xmlns:a16="http://schemas.microsoft.com/office/drawing/2014/main" id="{4263B35F-1216-402C-B833-832EF07E2AAC}"/>
              </a:ext>
            </a:extLst>
          </p:cNvPr>
          <p:cNvSpPr/>
          <p:nvPr/>
        </p:nvSpPr>
        <p:spPr>
          <a:xfrm>
            <a:off x="743436" y="2577589"/>
            <a:ext cx="4503121" cy="28806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p>
          <a:p>
            <a:r>
              <a:rPr lang="en-US" dirty="0"/>
              <a:t>class test </a:t>
            </a:r>
          </a:p>
          <a:p>
            <a:r>
              <a:rPr lang="en-US" dirty="0"/>
              <a:t>{</a:t>
            </a:r>
          </a:p>
          <a:p>
            <a:r>
              <a:rPr lang="en-US" dirty="0"/>
              <a:t>     test()</a:t>
            </a:r>
          </a:p>
          <a:p>
            <a:r>
              <a:rPr lang="en-US" dirty="0"/>
              <a:t>           {</a:t>
            </a:r>
          </a:p>
          <a:p>
            <a:r>
              <a:rPr lang="en-US" dirty="0"/>
              <a:t>	System.out.println("constructor");</a:t>
            </a:r>
          </a:p>
          <a:p>
            <a:r>
              <a:rPr lang="en-US" dirty="0"/>
              <a:t>	super();</a:t>
            </a:r>
          </a:p>
          <a:p>
            <a:r>
              <a:rPr lang="en-US" dirty="0"/>
              <a:t>            }	</a:t>
            </a:r>
          </a:p>
          <a:p>
            <a:endParaRPr lang="en-US" dirty="0"/>
          </a:p>
          <a:p>
            <a:r>
              <a:rPr lang="en-US" dirty="0"/>
              <a:t>}</a:t>
            </a:r>
          </a:p>
          <a:p>
            <a:endParaRPr lang="en-US" dirty="0"/>
          </a:p>
          <a:p>
            <a:endParaRPr lang="en-US" dirty="0"/>
          </a:p>
        </p:txBody>
      </p:sp>
      <p:sp>
        <p:nvSpPr>
          <p:cNvPr id="7" name="Rectangle 6">
            <a:extLst>
              <a:ext uri="{FF2B5EF4-FFF2-40B4-BE49-F238E27FC236}">
                <a16:creationId xmlns:a16="http://schemas.microsoft.com/office/drawing/2014/main" id="{41271C2A-986F-42BD-85A7-C64D0A771B89}"/>
              </a:ext>
            </a:extLst>
          </p:cNvPr>
          <p:cNvSpPr/>
          <p:nvPr/>
        </p:nvSpPr>
        <p:spPr>
          <a:xfrm>
            <a:off x="794123" y="5647780"/>
            <a:ext cx="4203651" cy="646331"/>
          </a:xfrm>
          <a:prstGeom prst="rect">
            <a:avLst/>
          </a:prstGeom>
        </p:spPr>
        <p:txBody>
          <a:bodyPr wrap="none">
            <a:spAutoFit/>
          </a:bodyPr>
          <a:lstStyle/>
          <a:p>
            <a:r>
              <a:rPr lang="en-US" dirty="0">
                <a:solidFill>
                  <a:srgbClr val="24292E"/>
                </a:solidFill>
                <a:latin typeface="SFMono-Regular"/>
              </a:rPr>
              <a:t>//CE : call to super must be first statement </a:t>
            </a:r>
          </a:p>
          <a:p>
            <a:r>
              <a:rPr lang="en-US" dirty="0">
                <a:solidFill>
                  <a:srgbClr val="24292E"/>
                </a:solidFill>
                <a:latin typeface="SFMono-Regular"/>
              </a:rPr>
              <a:t>in constructor</a:t>
            </a:r>
            <a:endParaRPr lang="en-US" dirty="0"/>
          </a:p>
        </p:txBody>
      </p:sp>
      <p:sp>
        <p:nvSpPr>
          <p:cNvPr id="9" name="Rectangle 8">
            <a:extLst>
              <a:ext uri="{FF2B5EF4-FFF2-40B4-BE49-F238E27FC236}">
                <a16:creationId xmlns:a16="http://schemas.microsoft.com/office/drawing/2014/main" id="{37A9BD0B-6896-4898-A887-22A35AEA574B}"/>
              </a:ext>
            </a:extLst>
          </p:cNvPr>
          <p:cNvSpPr/>
          <p:nvPr/>
        </p:nvSpPr>
        <p:spPr>
          <a:xfrm>
            <a:off x="6319777" y="1763179"/>
            <a:ext cx="5237640" cy="646331"/>
          </a:xfrm>
          <a:prstGeom prst="rect">
            <a:avLst/>
          </a:prstGeom>
        </p:spPr>
        <p:txBody>
          <a:bodyPr wrap="square">
            <a:spAutoFit/>
          </a:bodyPr>
          <a:lstStyle/>
          <a:p>
            <a:r>
              <a:rPr lang="en-US" b="1" dirty="0"/>
              <a:t>Case 2: within the constructor we can take either super or this but not both semiseriously </a:t>
            </a:r>
          </a:p>
        </p:txBody>
      </p:sp>
      <p:sp>
        <p:nvSpPr>
          <p:cNvPr id="10" name="Rectangle 9">
            <a:extLst>
              <a:ext uri="{FF2B5EF4-FFF2-40B4-BE49-F238E27FC236}">
                <a16:creationId xmlns:a16="http://schemas.microsoft.com/office/drawing/2014/main" id="{033B67DA-E315-423D-8FFC-B0897C3BB451}"/>
              </a:ext>
            </a:extLst>
          </p:cNvPr>
          <p:cNvSpPr/>
          <p:nvPr/>
        </p:nvSpPr>
        <p:spPr>
          <a:xfrm>
            <a:off x="6803921" y="2577589"/>
            <a:ext cx="2010295" cy="28806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p>
          <a:p>
            <a:r>
              <a:rPr lang="en-US" dirty="0"/>
              <a:t>class test </a:t>
            </a:r>
          </a:p>
          <a:p>
            <a:r>
              <a:rPr lang="en-US" dirty="0"/>
              <a:t>{</a:t>
            </a:r>
          </a:p>
          <a:p>
            <a:r>
              <a:rPr lang="en-US" dirty="0"/>
              <a:t>     test()</a:t>
            </a:r>
          </a:p>
          <a:p>
            <a:r>
              <a:rPr lang="en-US" dirty="0"/>
              <a:t>           {</a:t>
            </a:r>
          </a:p>
          <a:p>
            <a:r>
              <a:rPr lang="en-US" dirty="0"/>
              <a:t>	super();</a:t>
            </a:r>
          </a:p>
          <a:p>
            <a:r>
              <a:rPr lang="en-US" dirty="0"/>
              <a:t>	this();</a:t>
            </a:r>
          </a:p>
          <a:p>
            <a:r>
              <a:rPr lang="en-US" dirty="0"/>
              <a:t>            }	</a:t>
            </a:r>
          </a:p>
          <a:p>
            <a:endParaRPr lang="en-US" dirty="0"/>
          </a:p>
          <a:p>
            <a:r>
              <a:rPr lang="en-US" dirty="0"/>
              <a:t>}</a:t>
            </a:r>
          </a:p>
          <a:p>
            <a:endParaRPr lang="en-US" dirty="0"/>
          </a:p>
          <a:p>
            <a:endParaRPr lang="en-US" dirty="0"/>
          </a:p>
        </p:txBody>
      </p:sp>
      <p:sp>
        <p:nvSpPr>
          <p:cNvPr id="11" name="Rectangle 10">
            <a:extLst>
              <a:ext uri="{FF2B5EF4-FFF2-40B4-BE49-F238E27FC236}">
                <a16:creationId xmlns:a16="http://schemas.microsoft.com/office/drawing/2014/main" id="{6E767EF9-A575-4A69-8F6D-E14993DC8811}"/>
              </a:ext>
            </a:extLst>
          </p:cNvPr>
          <p:cNvSpPr/>
          <p:nvPr/>
        </p:nvSpPr>
        <p:spPr>
          <a:xfrm>
            <a:off x="6803921" y="5626331"/>
            <a:ext cx="4243726" cy="646331"/>
          </a:xfrm>
          <a:prstGeom prst="rect">
            <a:avLst/>
          </a:prstGeom>
        </p:spPr>
        <p:txBody>
          <a:bodyPr wrap="none">
            <a:spAutoFit/>
          </a:bodyPr>
          <a:lstStyle/>
          <a:p>
            <a:r>
              <a:rPr lang="en-US" dirty="0">
                <a:solidFill>
                  <a:srgbClr val="24292E"/>
                </a:solidFill>
                <a:latin typeface="SFMono-Regular"/>
              </a:rPr>
              <a:t>// CE : call to this must be first statement in</a:t>
            </a:r>
          </a:p>
          <a:p>
            <a:r>
              <a:rPr lang="en-US" dirty="0">
                <a:solidFill>
                  <a:srgbClr val="24292E"/>
                </a:solidFill>
                <a:latin typeface="SFMono-Regular"/>
              </a:rPr>
              <a:t> constructor</a:t>
            </a:r>
            <a:endParaRPr lang="en-US" dirty="0"/>
          </a:p>
        </p:txBody>
      </p:sp>
    </p:spTree>
    <p:extLst>
      <p:ext uri="{BB962C8B-B14F-4D97-AF65-F5344CB8AC3E}">
        <p14:creationId xmlns:p14="http://schemas.microsoft.com/office/powerpoint/2010/main" val="3275919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FCE598-280F-4380-9A29-3451630E9809}"/>
              </a:ext>
            </a:extLst>
          </p:cNvPr>
          <p:cNvSpPr/>
          <p:nvPr/>
        </p:nvSpPr>
        <p:spPr>
          <a:xfrm>
            <a:off x="503593" y="360800"/>
            <a:ext cx="8985181" cy="646331"/>
          </a:xfrm>
          <a:prstGeom prst="rect">
            <a:avLst/>
          </a:prstGeom>
        </p:spPr>
        <p:txBody>
          <a:bodyPr wrap="square">
            <a:spAutoFit/>
          </a:bodyPr>
          <a:lstStyle/>
          <a:p>
            <a:r>
              <a:rPr lang="en-US" b="1" dirty="0"/>
              <a:t>Case 3: we can use super() or this() only inside constructor. if we are trying to use outside of constructor, we will get compile time error</a:t>
            </a:r>
          </a:p>
        </p:txBody>
      </p:sp>
      <p:sp>
        <p:nvSpPr>
          <p:cNvPr id="6" name="Rectangle 5">
            <a:extLst>
              <a:ext uri="{FF2B5EF4-FFF2-40B4-BE49-F238E27FC236}">
                <a16:creationId xmlns:a16="http://schemas.microsoft.com/office/drawing/2014/main" id="{89F1A439-8D54-4E34-BA92-C32BB56EE9C1}"/>
              </a:ext>
            </a:extLst>
          </p:cNvPr>
          <p:cNvSpPr/>
          <p:nvPr/>
        </p:nvSpPr>
        <p:spPr>
          <a:xfrm>
            <a:off x="503593" y="1243464"/>
            <a:ext cx="4503121" cy="3133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p>
          <a:p>
            <a:r>
              <a:rPr lang="en-US" dirty="0"/>
              <a:t>class test </a:t>
            </a:r>
          </a:p>
          <a:p>
            <a:r>
              <a:rPr lang="en-US" dirty="0"/>
              <a:t>{</a:t>
            </a:r>
          </a:p>
          <a:p>
            <a:r>
              <a:rPr lang="en-US" dirty="0"/>
              <a:t>     void test()</a:t>
            </a:r>
          </a:p>
          <a:p>
            <a:r>
              <a:rPr lang="en-US" dirty="0"/>
              <a:t>           {</a:t>
            </a:r>
          </a:p>
          <a:p>
            <a:r>
              <a:rPr lang="en-US" dirty="0"/>
              <a:t>	super();</a:t>
            </a:r>
          </a:p>
          <a:p>
            <a:r>
              <a:rPr lang="en-US" dirty="0"/>
              <a:t>	System.out.println("constructor");</a:t>
            </a:r>
          </a:p>
          <a:p>
            <a:endParaRPr lang="en-US" dirty="0"/>
          </a:p>
          <a:p>
            <a:r>
              <a:rPr lang="en-US" dirty="0"/>
              <a:t>            }	</a:t>
            </a:r>
          </a:p>
          <a:p>
            <a:endParaRPr lang="en-US" dirty="0"/>
          </a:p>
          <a:p>
            <a:r>
              <a:rPr lang="en-US" dirty="0"/>
              <a:t>}</a:t>
            </a:r>
          </a:p>
          <a:p>
            <a:endParaRPr lang="en-US" dirty="0"/>
          </a:p>
          <a:p>
            <a:endParaRPr lang="en-US" dirty="0"/>
          </a:p>
        </p:txBody>
      </p:sp>
      <p:sp>
        <p:nvSpPr>
          <p:cNvPr id="7" name="Rectangle 6">
            <a:extLst>
              <a:ext uri="{FF2B5EF4-FFF2-40B4-BE49-F238E27FC236}">
                <a16:creationId xmlns:a16="http://schemas.microsoft.com/office/drawing/2014/main" id="{1E2960B4-BA1E-4EAC-8079-668540B25983}"/>
              </a:ext>
            </a:extLst>
          </p:cNvPr>
          <p:cNvSpPr/>
          <p:nvPr/>
        </p:nvSpPr>
        <p:spPr>
          <a:xfrm>
            <a:off x="6096000" y="2163965"/>
            <a:ext cx="4203651" cy="646331"/>
          </a:xfrm>
          <a:prstGeom prst="rect">
            <a:avLst/>
          </a:prstGeom>
        </p:spPr>
        <p:txBody>
          <a:bodyPr wrap="none">
            <a:spAutoFit/>
          </a:bodyPr>
          <a:lstStyle/>
          <a:p>
            <a:r>
              <a:rPr lang="en-US" dirty="0">
                <a:solidFill>
                  <a:srgbClr val="24292E"/>
                </a:solidFill>
                <a:latin typeface="SFMono-Regular"/>
              </a:rPr>
              <a:t>//CE : call to super must be first statement </a:t>
            </a:r>
          </a:p>
          <a:p>
            <a:r>
              <a:rPr lang="en-US" dirty="0">
                <a:solidFill>
                  <a:srgbClr val="24292E"/>
                </a:solidFill>
                <a:latin typeface="SFMono-Regular"/>
              </a:rPr>
              <a:t>in constructor</a:t>
            </a:r>
            <a:endParaRPr lang="en-US" dirty="0"/>
          </a:p>
        </p:txBody>
      </p:sp>
      <p:sp>
        <p:nvSpPr>
          <p:cNvPr id="9" name="TextBox 8">
            <a:extLst>
              <a:ext uri="{FF2B5EF4-FFF2-40B4-BE49-F238E27FC236}">
                <a16:creationId xmlns:a16="http://schemas.microsoft.com/office/drawing/2014/main" id="{AF1E0CF9-C2CE-4807-857A-44C84BE3147F}"/>
              </a:ext>
            </a:extLst>
          </p:cNvPr>
          <p:cNvSpPr txBox="1"/>
          <p:nvPr/>
        </p:nvSpPr>
        <p:spPr>
          <a:xfrm>
            <a:off x="1169233" y="5096656"/>
            <a:ext cx="4799327" cy="1200329"/>
          </a:xfrm>
          <a:prstGeom prst="rect">
            <a:avLst/>
          </a:prstGeom>
          <a:noFill/>
        </p:spPr>
        <p:txBody>
          <a:bodyPr wrap="none" rtlCol="0">
            <a:spAutoFit/>
          </a:bodyPr>
          <a:lstStyle/>
          <a:p>
            <a:r>
              <a:rPr lang="en-US" b="1" dirty="0"/>
              <a:t>Note :</a:t>
            </a:r>
          </a:p>
          <a:p>
            <a:r>
              <a:rPr lang="en-US" dirty="0"/>
              <a:t>we can use only in first line</a:t>
            </a:r>
          </a:p>
          <a:p>
            <a:r>
              <a:rPr lang="en-US" dirty="0"/>
              <a:t>we can use only one but not both simultaneously</a:t>
            </a:r>
          </a:p>
          <a:p>
            <a:r>
              <a:rPr lang="en-US" dirty="0"/>
              <a:t>we can use only in constructor</a:t>
            </a:r>
          </a:p>
        </p:txBody>
      </p:sp>
      <p:sp>
        <p:nvSpPr>
          <p:cNvPr id="10" name="Rectangle 9">
            <a:extLst>
              <a:ext uri="{FF2B5EF4-FFF2-40B4-BE49-F238E27FC236}">
                <a16:creationId xmlns:a16="http://schemas.microsoft.com/office/drawing/2014/main" id="{7DABD65B-1D84-42E1-AD29-15E6DAB5452B}"/>
              </a:ext>
            </a:extLst>
          </p:cNvPr>
          <p:cNvSpPr/>
          <p:nvPr/>
        </p:nvSpPr>
        <p:spPr>
          <a:xfrm>
            <a:off x="6797724" y="5696820"/>
            <a:ext cx="1657826" cy="369332"/>
          </a:xfrm>
          <a:prstGeom prst="rect">
            <a:avLst/>
          </a:prstGeom>
        </p:spPr>
        <p:txBody>
          <a:bodyPr wrap="none">
            <a:spAutoFit/>
          </a:bodyPr>
          <a:lstStyle/>
          <a:p>
            <a:r>
              <a:rPr lang="en-US" dirty="0">
                <a:solidFill>
                  <a:srgbClr val="24292E"/>
                </a:solidFill>
                <a:latin typeface="SFMono-Regular"/>
              </a:rPr>
              <a:t>“ super or this “</a:t>
            </a:r>
            <a:endParaRPr lang="en-US" dirty="0"/>
          </a:p>
        </p:txBody>
      </p:sp>
      <p:sp>
        <p:nvSpPr>
          <p:cNvPr id="11" name="Right Brace 10">
            <a:extLst>
              <a:ext uri="{FF2B5EF4-FFF2-40B4-BE49-F238E27FC236}">
                <a16:creationId xmlns:a16="http://schemas.microsoft.com/office/drawing/2014/main" id="{D9153371-99EA-4E4E-9047-893B02CC1BFF}"/>
              </a:ext>
            </a:extLst>
          </p:cNvPr>
          <p:cNvSpPr/>
          <p:nvPr/>
        </p:nvSpPr>
        <p:spPr>
          <a:xfrm>
            <a:off x="6250898" y="5486400"/>
            <a:ext cx="389745" cy="8105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41935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D76471-7460-4898-98AF-2DC63280D82D}"/>
              </a:ext>
            </a:extLst>
          </p:cNvPr>
          <p:cNvSpPr/>
          <p:nvPr/>
        </p:nvSpPr>
        <p:spPr>
          <a:xfrm>
            <a:off x="773250" y="411193"/>
            <a:ext cx="3315588" cy="461665"/>
          </a:xfrm>
          <a:prstGeom prst="rect">
            <a:avLst/>
          </a:prstGeom>
        </p:spPr>
        <p:txBody>
          <a:bodyPr wrap="none">
            <a:spAutoFit/>
          </a:bodyPr>
          <a:lstStyle/>
          <a:p>
            <a:r>
              <a:rPr lang="en-US" sz="2400" b="1" dirty="0">
                <a:solidFill>
                  <a:srgbClr val="24292E"/>
                </a:solidFill>
                <a:latin typeface="SFMono-Regular"/>
              </a:rPr>
              <a:t>Constructor Overloading</a:t>
            </a:r>
            <a:endParaRPr lang="en-US" sz="2400" b="1" dirty="0"/>
          </a:p>
        </p:txBody>
      </p:sp>
      <p:sp>
        <p:nvSpPr>
          <p:cNvPr id="3" name="Rectangle 2">
            <a:extLst>
              <a:ext uri="{FF2B5EF4-FFF2-40B4-BE49-F238E27FC236}">
                <a16:creationId xmlns:a16="http://schemas.microsoft.com/office/drawing/2014/main" id="{9B82D02F-FE62-4BA0-8212-5CA096EF6DF2}"/>
              </a:ext>
            </a:extLst>
          </p:cNvPr>
          <p:cNvSpPr/>
          <p:nvPr/>
        </p:nvSpPr>
        <p:spPr>
          <a:xfrm>
            <a:off x="773250" y="1033604"/>
            <a:ext cx="10244520" cy="1754326"/>
          </a:xfrm>
          <a:prstGeom prst="rect">
            <a:avLst/>
          </a:prstGeom>
        </p:spPr>
        <p:txBody>
          <a:bodyPr wrap="square">
            <a:spAutoFit/>
          </a:bodyPr>
          <a:lstStyle/>
          <a:p>
            <a:r>
              <a:rPr lang="en-US" dirty="0">
                <a:solidFill>
                  <a:srgbClr val="24292E"/>
                </a:solidFill>
                <a:latin typeface="SFMono-Regular"/>
              </a:rPr>
              <a:t>Within a class we can declare multiple constructors and all these constructors having same name but different type of arguments.</a:t>
            </a:r>
          </a:p>
          <a:p>
            <a:endParaRPr lang="en-US" dirty="0">
              <a:solidFill>
                <a:srgbClr val="24292E"/>
              </a:solidFill>
              <a:latin typeface="SFMono-Regular"/>
            </a:endParaRPr>
          </a:p>
          <a:p>
            <a:r>
              <a:rPr lang="en-US" dirty="0">
                <a:solidFill>
                  <a:srgbClr val="24292E"/>
                </a:solidFill>
                <a:latin typeface="SFMono-Regular"/>
              </a:rPr>
              <a:t>Hence all these constructors are considered as overloaded constructors. Hence overloading concept applicable for constructors</a:t>
            </a:r>
            <a:endParaRPr lang="en-US" dirty="0"/>
          </a:p>
          <a:p>
            <a:endParaRPr lang="en-US" dirty="0"/>
          </a:p>
        </p:txBody>
      </p:sp>
      <p:sp>
        <p:nvSpPr>
          <p:cNvPr id="8" name="Rectangle 7">
            <a:extLst>
              <a:ext uri="{FF2B5EF4-FFF2-40B4-BE49-F238E27FC236}">
                <a16:creationId xmlns:a16="http://schemas.microsoft.com/office/drawing/2014/main" id="{C7B66D04-C8C9-4F73-9A2C-7D84DA7A61DC}"/>
              </a:ext>
            </a:extLst>
          </p:cNvPr>
          <p:cNvSpPr/>
          <p:nvPr/>
        </p:nvSpPr>
        <p:spPr>
          <a:xfrm>
            <a:off x="668318" y="2640898"/>
            <a:ext cx="4503121" cy="40896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p>
          <a:p>
            <a:r>
              <a:rPr lang="en-US" dirty="0"/>
              <a:t>class test </a:t>
            </a:r>
          </a:p>
          <a:p>
            <a:r>
              <a:rPr lang="en-US" dirty="0"/>
              <a:t>{</a:t>
            </a:r>
          </a:p>
          <a:p>
            <a:r>
              <a:rPr lang="en-US" dirty="0"/>
              <a:t>     test(){</a:t>
            </a:r>
          </a:p>
          <a:p>
            <a:r>
              <a:rPr lang="en-US" dirty="0"/>
              <a:t>	test(10);</a:t>
            </a:r>
          </a:p>
          <a:p>
            <a:r>
              <a:rPr lang="en-US" dirty="0"/>
              <a:t>	</a:t>
            </a:r>
            <a:r>
              <a:rPr lang="en-US" dirty="0" err="1"/>
              <a:t>System.out.println</a:t>
            </a:r>
            <a:r>
              <a:rPr lang="en-US" dirty="0"/>
              <a:t>(“no-</a:t>
            </a:r>
            <a:r>
              <a:rPr lang="en-US" dirty="0" err="1"/>
              <a:t>arg</a:t>
            </a:r>
            <a:r>
              <a:rPr lang="en-US" dirty="0"/>
              <a:t>");</a:t>
            </a:r>
          </a:p>
          <a:p>
            <a:r>
              <a:rPr lang="en-US" dirty="0"/>
              <a:t>            }	</a:t>
            </a:r>
          </a:p>
          <a:p>
            <a:r>
              <a:rPr lang="en-US" dirty="0"/>
              <a:t>       test(int </a:t>
            </a:r>
            <a:r>
              <a:rPr lang="en-US" dirty="0" err="1"/>
              <a:t>i</a:t>
            </a:r>
            <a:r>
              <a:rPr lang="en-US" dirty="0"/>
              <a:t>){</a:t>
            </a:r>
          </a:p>
          <a:p>
            <a:r>
              <a:rPr lang="en-US" dirty="0"/>
              <a:t>	test(10.5);</a:t>
            </a:r>
          </a:p>
          <a:p>
            <a:r>
              <a:rPr lang="en-US" dirty="0"/>
              <a:t>	</a:t>
            </a:r>
            <a:r>
              <a:rPr lang="en-US" dirty="0" err="1"/>
              <a:t>System.out.println</a:t>
            </a:r>
            <a:r>
              <a:rPr lang="en-US" dirty="0"/>
              <a:t>(“int-</a:t>
            </a:r>
            <a:r>
              <a:rPr lang="en-US" dirty="0" err="1"/>
              <a:t>args</a:t>
            </a:r>
            <a:r>
              <a:rPr lang="en-US" dirty="0"/>
              <a:t>");</a:t>
            </a:r>
          </a:p>
          <a:p>
            <a:r>
              <a:rPr lang="en-US" dirty="0"/>
              <a:t>            }</a:t>
            </a:r>
          </a:p>
          <a:p>
            <a:r>
              <a:rPr lang="en-US" dirty="0"/>
              <a:t>        test(double d){</a:t>
            </a:r>
          </a:p>
          <a:p>
            <a:r>
              <a:rPr lang="en-US" dirty="0"/>
              <a:t>	</a:t>
            </a:r>
            <a:r>
              <a:rPr lang="en-US" dirty="0" err="1"/>
              <a:t>System.out.println</a:t>
            </a:r>
            <a:r>
              <a:rPr lang="en-US" dirty="0"/>
              <a:t>(“double-</a:t>
            </a:r>
            <a:r>
              <a:rPr lang="en-US" dirty="0" err="1"/>
              <a:t>args</a:t>
            </a:r>
            <a:r>
              <a:rPr lang="en-US" dirty="0"/>
              <a:t>");</a:t>
            </a:r>
          </a:p>
          <a:p>
            <a:r>
              <a:rPr lang="en-US" dirty="0"/>
              <a:t>            }</a:t>
            </a:r>
          </a:p>
          <a:p>
            <a:r>
              <a:rPr lang="en-US" dirty="0"/>
              <a:t>}</a:t>
            </a:r>
          </a:p>
          <a:p>
            <a:endParaRPr lang="en-US" dirty="0"/>
          </a:p>
          <a:p>
            <a:endParaRPr lang="en-US" dirty="0"/>
          </a:p>
        </p:txBody>
      </p:sp>
      <p:sp>
        <p:nvSpPr>
          <p:cNvPr id="12" name="Rectangle 11">
            <a:extLst>
              <a:ext uri="{FF2B5EF4-FFF2-40B4-BE49-F238E27FC236}">
                <a16:creationId xmlns:a16="http://schemas.microsoft.com/office/drawing/2014/main" id="{7B36356E-224D-4200-BDE1-3BDB13E1A0FB}"/>
              </a:ext>
            </a:extLst>
          </p:cNvPr>
          <p:cNvSpPr/>
          <p:nvPr/>
        </p:nvSpPr>
        <p:spPr>
          <a:xfrm>
            <a:off x="5276371" y="2640898"/>
            <a:ext cx="4503121" cy="20959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p>
          <a:p>
            <a:r>
              <a:rPr lang="en-US" dirty="0"/>
              <a:t>Public static void main(String </a:t>
            </a:r>
            <a:r>
              <a:rPr lang="en-US" dirty="0" err="1"/>
              <a:t>args</a:t>
            </a:r>
            <a:r>
              <a:rPr lang="en-US" dirty="0"/>
              <a:t>[])</a:t>
            </a:r>
          </a:p>
          <a:p>
            <a:r>
              <a:rPr lang="en-US" dirty="0"/>
              <a:t>{</a:t>
            </a:r>
          </a:p>
          <a:p>
            <a:r>
              <a:rPr lang="en-US" dirty="0"/>
              <a:t>      test t1 = new test();  //1.</a:t>
            </a:r>
          </a:p>
          <a:p>
            <a:r>
              <a:rPr lang="en-US" dirty="0"/>
              <a:t>      test t2 = new test(10);  //2.</a:t>
            </a:r>
          </a:p>
          <a:p>
            <a:r>
              <a:rPr lang="en-US" dirty="0"/>
              <a:t>      test t3 = new test(10.5); //3.</a:t>
            </a:r>
          </a:p>
          <a:p>
            <a:r>
              <a:rPr lang="en-US" dirty="0"/>
              <a:t>      test t4 = new test(101); //4.</a:t>
            </a:r>
          </a:p>
          <a:p>
            <a:r>
              <a:rPr lang="en-US" dirty="0"/>
              <a:t>}      </a:t>
            </a:r>
          </a:p>
          <a:p>
            <a:endParaRPr lang="en-US" dirty="0"/>
          </a:p>
        </p:txBody>
      </p:sp>
      <p:sp>
        <p:nvSpPr>
          <p:cNvPr id="13" name="TextBox 12">
            <a:extLst>
              <a:ext uri="{FF2B5EF4-FFF2-40B4-BE49-F238E27FC236}">
                <a16:creationId xmlns:a16="http://schemas.microsoft.com/office/drawing/2014/main" id="{E85D664C-0E81-4B48-891D-6CC10A274DE1}"/>
              </a:ext>
            </a:extLst>
          </p:cNvPr>
          <p:cNvSpPr txBox="1"/>
          <p:nvPr/>
        </p:nvSpPr>
        <p:spPr>
          <a:xfrm>
            <a:off x="5276371" y="4886793"/>
            <a:ext cx="1297215" cy="1754326"/>
          </a:xfrm>
          <a:prstGeom prst="rect">
            <a:avLst/>
          </a:prstGeom>
          <a:noFill/>
        </p:spPr>
        <p:txBody>
          <a:bodyPr wrap="none" rtlCol="0">
            <a:spAutoFit/>
          </a:bodyPr>
          <a:lstStyle/>
          <a:p>
            <a:r>
              <a:rPr lang="en-US" b="1" dirty="0"/>
              <a:t>Output</a:t>
            </a:r>
          </a:p>
          <a:p>
            <a:r>
              <a:rPr lang="en-US" b="1" dirty="0"/>
              <a:t>//1.</a:t>
            </a:r>
          </a:p>
          <a:p>
            <a:r>
              <a:rPr lang="en-US" dirty="0"/>
              <a:t>double-</a:t>
            </a:r>
            <a:r>
              <a:rPr lang="en-US" dirty="0" err="1"/>
              <a:t>args</a:t>
            </a:r>
            <a:endParaRPr lang="en-US" dirty="0"/>
          </a:p>
          <a:p>
            <a:r>
              <a:rPr lang="en-US" dirty="0"/>
              <a:t>int-</a:t>
            </a:r>
            <a:r>
              <a:rPr lang="en-US" dirty="0" err="1"/>
              <a:t>args</a:t>
            </a:r>
            <a:endParaRPr lang="en-US" dirty="0"/>
          </a:p>
          <a:p>
            <a:r>
              <a:rPr lang="en-US" dirty="0"/>
              <a:t>no-</a:t>
            </a:r>
            <a:r>
              <a:rPr lang="en-US" dirty="0" err="1"/>
              <a:t>arg</a:t>
            </a:r>
            <a:endParaRPr lang="en-US" b="1" dirty="0"/>
          </a:p>
          <a:p>
            <a:endParaRPr lang="en-US" b="1" dirty="0"/>
          </a:p>
        </p:txBody>
      </p:sp>
    </p:spTree>
    <p:extLst>
      <p:ext uri="{BB962C8B-B14F-4D97-AF65-F5344CB8AC3E}">
        <p14:creationId xmlns:p14="http://schemas.microsoft.com/office/powerpoint/2010/main" val="57708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1ABFF8-0506-4968-8F17-471EEF7FFDD4}"/>
              </a:ext>
            </a:extLst>
          </p:cNvPr>
          <p:cNvSpPr txBox="1"/>
          <p:nvPr/>
        </p:nvSpPr>
        <p:spPr>
          <a:xfrm>
            <a:off x="899410" y="449705"/>
            <a:ext cx="2187778" cy="584775"/>
          </a:xfrm>
          <a:prstGeom prst="rect">
            <a:avLst/>
          </a:prstGeom>
          <a:noFill/>
        </p:spPr>
        <p:txBody>
          <a:bodyPr wrap="none" rtlCol="0">
            <a:spAutoFit/>
          </a:bodyPr>
          <a:lstStyle/>
          <a:p>
            <a:r>
              <a:rPr lang="en-US" sz="3200" b="1" dirty="0"/>
              <a:t>Constructor</a:t>
            </a:r>
          </a:p>
        </p:txBody>
      </p:sp>
      <p:sp>
        <p:nvSpPr>
          <p:cNvPr id="2" name="TextBox 1">
            <a:extLst>
              <a:ext uri="{FF2B5EF4-FFF2-40B4-BE49-F238E27FC236}">
                <a16:creationId xmlns:a16="http://schemas.microsoft.com/office/drawing/2014/main" id="{B89CF1F0-6C42-4FBE-8096-B062FFD8FE12}"/>
              </a:ext>
            </a:extLst>
          </p:cNvPr>
          <p:cNvSpPr txBox="1"/>
          <p:nvPr/>
        </p:nvSpPr>
        <p:spPr>
          <a:xfrm>
            <a:off x="924394" y="1169232"/>
            <a:ext cx="9232784" cy="369332"/>
          </a:xfrm>
          <a:prstGeom prst="rect">
            <a:avLst/>
          </a:prstGeom>
          <a:noFill/>
        </p:spPr>
        <p:txBody>
          <a:bodyPr wrap="none" rtlCol="0">
            <a:spAutoFit/>
          </a:bodyPr>
          <a:lstStyle/>
          <a:p>
            <a:r>
              <a:rPr lang="en-US" dirty="0"/>
              <a:t>The main purpose of constructor is to perform initialization of an object but not to create object.</a:t>
            </a:r>
          </a:p>
        </p:txBody>
      </p:sp>
      <p:sp>
        <p:nvSpPr>
          <p:cNvPr id="5" name="Rectangle 4">
            <a:extLst>
              <a:ext uri="{FF2B5EF4-FFF2-40B4-BE49-F238E27FC236}">
                <a16:creationId xmlns:a16="http://schemas.microsoft.com/office/drawing/2014/main" id="{8C30BA56-303C-4E7D-B414-5493C638561C}"/>
              </a:ext>
            </a:extLst>
          </p:cNvPr>
          <p:cNvSpPr/>
          <p:nvPr/>
        </p:nvSpPr>
        <p:spPr>
          <a:xfrm>
            <a:off x="912755" y="1813811"/>
            <a:ext cx="4332157" cy="36070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E.g.</a:t>
            </a:r>
          </a:p>
          <a:p>
            <a:r>
              <a:rPr lang="en-US" dirty="0"/>
              <a:t>Class Student </a:t>
            </a:r>
          </a:p>
          <a:p>
            <a:r>
              <a:rPr lang="en-US" dirty="0"/>
              <a:t>{</a:t>
            </a:r>
          </a:p>
          <a:p>
            <a:r>
              <a:rPr lang="en-US" dirty="0"/>
              <a:t>	String name;</a:t>
            </a:r>
          </a:p>
          <a:p>
            <a:r>
              <a:rPr lang="en-US" dirty="0"/>
              <a:t>	int rollno;</a:t>
            </a:r>
          </a:p>
          <a:p>
            <a:endParaRPr lang="en-US" dirty="0"/>
          </a:p>
          <a:p>
            <a:r>
              <a:rPr lang="en-US" dirty="0"/>
              <a:t>Public static void main (String </a:t>
            </a:r>
            <a:r>
              <a:rPr lang="en-US" dirty="0" err="1"/>
              <a:t>args</a:t>
            </a:r>
            <a:r>
              <a:rPr lang="en-US" dirty="0"/>
              <a:t>[])</a:t>
            </a:r>
          </a:p>
          <a:p>
            <a:r>
              <a:rPr lang="en-US" dirty="0"/>
              <a:t>{</a:t>
            </a:r>
          </a:p>
          <a:p>
            <a:r>
              <a:rPr lang="en-US" dirty="0"/>
              <a:t>	Student s1= new Student()</a:t>
            </a:r>
          </a:p>
          <a:p>
            <a:r>
              <a:rPr lang="en-US" dirty="0"/>
              <a:t>	Student s2=new Student()</a:t>
            </a:r>
          </a:p>
          <a:p>
            <a:r>
              <a:rPr lang="en-US" dirty="0"/>
              <a:t>}</a:t>
            </a:r>
          </a:p>
        </p:txBody>
      </p:sp>
      <p:sp>
        <p:nvSpPr>
          <p:cNvPr id="9" name="Flowchart: Connector 8">
            <a:extLst>
              <a:ext uri="{FF2B5EF4-FFF2-40B4-BE49-F238E27FC236}">
                <a16:creationId xmlns:a16="http://schemas.microsoft.com/office/drawing/2014/main" id="{91C07EC5-B099-4DD8-AED6-100A78020446}"/>
              </a:ext>
            </a:extLst>
          </p:cNvPr>
          <p:cNvSpPr/>
          <p:nvPr/>
        </p:nvSpPr>
        <p:spPr>
          <a:xfrm>
            <a:off x="6220918" y="1813812"/>
            <a:ext cx="1828800" cy="1573967"/>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Name null</a:t>
            </a:r>
          </a:p>
          <a:p>
            <a:pPr algn="ctr"/>
            <a:r>
              <a:rPr lang="en-US" dirty="0"/>
              <a:t>Rollno 0</a:t>
            </a:r>
          </a:p>
        </p:txBody>
      </p:sp>
      <p:sp>
        <p:nvSpPr>
          <p:cNvPr id="10" name="TextBox 9">
            <a:extLst>
              <a:ext uri="{FF2B5EF4-FFF2-40B4-BE49-F238E27FC236}">
                <a16:creationId xmlns:a16="http://schemas.microsoft.com/office/drawing/2014/main" id="{25DF21D9-3909-4394-B4B2-D6B52332C1E4}"/>
              </a:ext>
            </a:extLst>
          </p:cNvPr>
          <p:cNvSpPr txBox="1"/>
          <p:nvPr/>
        </p:nvSpPr>
        <p:spPr>
          <a:xfrm>
            <a:off x="5716643" y="3100891"/>
            <a:ext cx="2078241" cy="369332"/>
          </a:xfrm>
          <a:prstGeom prst="rect">
            <a:avLst/>
          </a:prstGeom>
          <a:noFill/>
        </p:spPr>
        <p:txBody>
          <a:bodyPr wrap="square" rtlCol="0">
            <a:spAutoFit/>
          </a:bodyPr>
          <a:lstStyle/>
          <a:p>
            <a:r>
              <a:rPr lang="en-US" dirty="0"/>
              <a:t>s1</a:t>
            </a:r>
          </a:p>
        </p:txBody>
      </p:sp>
      <p:sp>
        <p:nvSpPr>
          <p:cNvPr id="11" name="Flowchart: Connector 10">
            <a:extLst>
              <a:ext uri="{FF2B5EF4-FFF2-40B4-BE49-F238E27FC236}">
                <a16:creationId xmlns:a16="http://schemas.microsoft.com/office/drawing/2014/main" id="{0C1D322C-BCBB-46FD-A5AE-F0A19287CCC1}"/>
              </a:ext>
            </a:extLst>
          </p:cNvPr>
          <p:cNvSpPr/>
          <p:nvPr/>
        </p:nvSpPr>
        <p:spPr>
          <a:xfrm>
            <a:off x="8666813" y="1813811"/>
            <a:ext cx="1828800" cy="1573967"/>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Name null</a:t>
            </a:r>
          </a:p>
          <a:p>
            <a:pPr algn="ctr"/>
            <a:r>
              <a:rPr lang="en-US" dirty="0"/>
              <a:t>Rollno 0</a:t>
            </a:r>
          </a:p>
        </p:txBody>
      </p:sp>
      <p:sp>
        <p:nvSpPr>
          <p:cNvPr id="12" name="TextBox 11">
            <a:extLst>
              <a:ext uri="{FF2B5EF4-FFF2-40B4-BE49-F238E27FC236}">
                <a16:creationId xmlns:a16="http://schemas.microsoft.com/office/drawing/2014/main" id="{822C15B9-F492-4DBE-82BF-C7964CB0502C}"/>
              </a:ext>
            </a:extLst>
          </p:cNvPr>
          <p:cNvSpPr txBox="1"/>
          <p:nvPr/>
        </p:nvSpPr>
        <p:spPr>
          <a:xfrm>
            <a:off x="8315326" y="3100891"/>
            <a:ext cx="3876674" cy="369332"/>
          </a:xfrm>
          <a:prstGeom prst="rect">
            <a:avLst/>
          </a:prstGeom>
          <a:noFill/>
        </p:spPr>
        <p:txBody>
          <a:bodyPr wrap="square" rtlCol="0">
            <a:spAutoFit/>
          </a:bodyPr>
          <a:lstStyle/>
          <a:p>
            <a:r>
              <a:rPr lang="en-US" dirty="0"/>
              <a:t>s2</a:t>
            </a:r>
          </a:p>
        </p:txBody>
      </p:sp>
      <p:sp>
        <p:nvSpPr>
          <p:cNvPr id="13" name="TextBox 12">
            <a:extLst>
              <a:ext uri="{FF2B5EF4-FFF2-40B4-BE49-F238E27FC236}">
                <a16:creationId xmlns:a16="http://schemas.microsoft.com/office/drawing/2014/main" id="{BFFBCBC3-2128-4AC5-AC58-46280C24DBC3}"/>
              </a:ext>
            </a:extLst>
          </p:cNvPr>
          <p:cNvSpPr txBox="1"/>
          <p:nvPr/>
        </p:nvSpPr>
        <p:spPr>
          <a:xfrm>
            <a:off x="5415924" y="3832183"/>
            <a:ext cx="6812186" cy="2585323"/>
          </a:xfrm>
          <a:prstGeom prst="rect">
            <a:avLst/>
          </a:prstGeom>
          <a:noFill/>
        </p:spPr>
        <p:txBody>
          <a:bodyPr wrap="none" rtlCol="0">
            <a:spAutoFit/>
          </a:bodyPr>
          <a:lstStyle/>
          <a:p>
            <a:r>
              <a:rPr lang="en-US" b="1" dirty="0"/>
              <a:t>Problem</a:t>
            </a:r>
          </a:p>
          <a:p>
            <a:r>
              <a:rPr lang="en-US" dirty="0"/>
              <a:t>For Every Student object separate copy of instance variable </a:t>
            </a:r>
            <a:r>
              <a:rPr lang="en-US" dirty="0" err="1"/>
              <a:t>i.e</a:t>
            </a:r>
            <a:endParaRPr lang="en-US" dirty="0"/>
          </a:p>
          <a:p>
            <a:r>
              <a:rPr lang="en-US" dirty="0"/>
              <a:t>Name, roll no will be created and default value will be initialized</a:t>
            </a:r>
          </a:p>
          <a:p>
            <a:endParaRPr lang="en-US" dirty="0"/>
          </a:p>
          <a:p>
            <a:r>
              <a:rPr lang="en-US" dirty="0"/>
              <a:t>once we creates an object compulsory, we should perform initialization</a:t>
            </a:r>
          </a:p>
          <a:p>
            <a:r>
              <a:rPr lang="en-US" dirty="0"/>
              <a:t>then only the object is in a position to respond properly.</a:t>
            </a:r>
          </a:p>
          <a:p>
            <a:endParaRPr lang="en-US" dirty="0"/>
          </a:p>
          <a:p>
            <a:r>
              <a:rPr lang="en-US" b="1" dirty="0"/>
              <a:t>Solution</a:t>
            </a:r>
          </a:p>
          <a:p>
            <a:r>
              <a:rPr lang="en-US" dirty="0"/>
              <a:t>Use Constructor</a:t>
            </a:r>
          </a:p>
        </p:txBody>
      </p:sp>
      <p:cxnSp>
        <p:nvCxnSpPr>
          <p:cNvPr id="15" name="Straight Arrow Connector 14">
            <a:extLst>
              <a:ext uri="{FF2B5EF4-FFF2-40B4-BE49-F238E27FC236}">
                <a16:creationId xmlns:a16="http://schemas.microsoft.com/office/drawing/2014/main" id="{BF0EFE39-F9E3-4440-ACD9-8A54E04F1B66}"/>
              </a:ext>
            </a:extLst>
          </p:cNvPr>
          <p:cNvCxnSpPr/>
          <p:nvPr/>
        </p:nvCxnSpPr>
        <p:spPr>
          <a:xfrm flipV="1">
            <a:off x="6096000" y="2803161"/>
            <a:ext cx="124918" cy="29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52901EF-9164-4053-9E68-5E8323A2F1D8}"/>
              </a:ext>
            </a:extLst>
          </p:cNvPr>
          <p:cNvCxnSpPr/>
          <p:nvPr/>
        </p:nvCxnSpPr>
        <p:spPr>
          <a:xfrm flipV="1">
            <a:off x="8557983" y="2803161"/>
            <a:ext cx="124918" cy="29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851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1CD228-007A-4F27-AEB5-5958B1031306}"/>
              </a:ext>
            </a:extLst>
          </p:cNvPr>
          <p:cNvSpPr txBox="1"/>
          <p:nvPr/>
        </p:nvSpPr>
        <p:spPr>
          <a:xfrm>
            <a:off x="239843" y="256548"/>
            <a:ext cx="5360570" cy="461665"/>
          </a:xfrm>
          <a:prstGeom prst="rect">
            <a:avLst/>
          </a:prstGeom>
          <a:noFill/>
        </p:spPr>
        <p:txBody>
          <a:bodyPr wrap="none" rtlCol="0">
            <a:spAutoFit/>
          </a:bodyPr>
          <a:lstStyle/>
          <a:p>
            <a:r>
              <a:rPr lang="en-US" sz="2400" b="1" dirty="0"/>
              <a:t>How to write constructor and initialize ? </a:t>
            </a:r>
          </a:p>
        </p:txBody>
      </p:sp>
      <p:sp>
        <p:nvSpPr>
          <p:cNvPr id="8" name="Rectangle 7">
            <a:extLst>
              <a:ext uri="{FF2B5EF4-FFF2-40B4-BE49-F238E27FC236}">
                <a16:creationId xmlns:a16="http://schemas.microsoft.com/office/drawing/2014/main" id="{C90449D5-325D-446E-9A09-39674D20DB9A}"/>
              </a:ext>
            </a:extLst>
          </p:cNvPr>
          <p:cNvSpPr/>
          <p:nvPr/>
        </p:nvSpPr>
        <p:spPr>
          <a:xfrm>
            <a:off x="239843" y="1214205"/>
            <a:ext cx="4214296" cy="46769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E.g.</a:t>
            </a:r>
          </a:p>
          <a:p>
            <a:r>
              <a:rPr lang="en-US" dirty="0"/>
              <a:t>Class Student </a:t>
            </a:r>
          </a:p>
          <a:p>
            <a:r>
              <a:rPr lang="en-US" dirty="0"/>
              <a:t>{</a:t>
            </a:r>
          </a:p>
          <a:p>
            <a:r>
              <a:rPr lang="en-US" dirty="0"/>
              <a:t>	String name;</a:t>
            </a:r>
          </a:p>
          <a:p>
            <a:r>
              <a:rPr lang="en-US" dirty="0"/>
              <a:t>	int rollno;</a:t>
            </a:r>
          </a:p>
          <a:p>
            <a:r>
              <a:rPr lang="en-US" dirty="0"/>
              <a:t>	Student(String name, int rollno)</a:t>
            </a:r>
          </a:p>
          <a:p>
            <a:r>
              <a:rPr lang="en-US" dirty="0"/>
              <a:t>	{</a:t>
            </a:r>
          </a:p>
          <a:p>
            <a:r>
              <a:rPr lang="en-US" dirty="0"/>
              <a:t>		this.name=name;</a:t>
            </a:r>
          </a:p>
          <a:p>
            <a:r>
              <a:rPr lang="en-US" dirty="0"/>
              <a:t>		this.rollno=rollno;</a:t>
            </a:r>
          </a:p>
          <a:p>
            <a:r>
              <a:rPr lang="en-US" dirty="0"/>
              <a:t>	}</a:t>
            </a:r>
          </a:p>
          <a:p>
            <a:endParaRPr lang="en-US" dirty="0"/>
          </a:p>
          <a:p>
            <a:r>
              <a:rPr lang="en-US" dirty="0"/>
              <a:t>Public static void main (String </a:t>
            </a:r>
            <a:r>
              <a:rPr lang="en-US" dirty="0" err="1"/>
              <a:t>args</a:t>
            </a:r>
            <a:r>
              <a:rPr lang="en-US" dirty="0"/>
              <a:t>[])</a:t>
            </a:r>
          </a:p>
          <a:p>
            <a:r>
              <a:rPr lang="en-US" dirty="0"/>
              <a:t>{</a:t>
            </a:r>
          </a:p>
          <a:p>
            <a:r>
              <a:rPr lang="en-US" dirty="0"/>
              <a:t>	Student s1= new Student(“ab”,1)</a:t>
            </a:r>
          </a:p>
          <a:p>
            <a:r>
              <a:rPr lang="en-US" dirty="0"/>
              <a:t>	Student s2=new Student((“xy”,2)</a:t>
            </a:r>
          </a:p>
          <a:p>
            <a:r>
              <a:rPr lang="en-US" dirty="0"/>
              <a:t>}</a:t>
            </a:r>
          </a:p>
        </p:txBody>
      </p:sp>
      <p:sp>
        <p:nvSpPr>
          <p:cNvPr id="9" name="TextBox 8">
            <a:extLst>
              <a:ext uri="{FF2B5EF4-FFF2-40B4-BE49-F238E27FC236}">
                <a16:creationId xmlns:a16="http://schemas.microsoft.com/office/drawing/2014/main" id="{0A71186D-8E33-4375-B724-A50B2B7849D4}"/>
              </a:ext>
            </a:extLst>
          </p:cNvPr>
          <p:cNvSpPr txBox="1"/>
          <p:nvPr/>
        </p:nvSpPr>
        <p:spPr>
          <a:xfrm>
            <a:off x="4753692" y="3274314"/>
            <a:ext cx="1292341" cy="369332"/>
          </a:xfrm>
          <a:prstGeom prst="rect">
            <a:avLst/>
          </a:prstGeom>
          <a:noFill/>
        </p:spPr>
        <p:txBody>
          <a:bodyPr wrap="none" rtlCol="0">
            <a:spAutoFit/>
          </a:bodyPr>
          <a:lstStyle/>
          <a:p>
            <a:r>
              <a:rPr lang="en-US" dirty="0"/>
              <a:t>Constructor</a:t>
            </a:r>
          </a:p>
        </p:txBody>
      </p:sp>
      <p:sp>
        <p:nvSpPr>
          <p:cNvPr id="10" name="Right Brace 9">
            <a:extLst>
              <a:ext uri="{FF2B5EF4-FFF2-40B4-BE49-F238E27FC236}">
                <a16:creationId xmlns:a16="http://schemas.microsoft.com/office/drawing/2014/main" id="{B5CF3786-7ECD-479C-B32F-8E20EAFC0EE8}"/>
              </a:ext>
            </a:extLst>
          </p:cNvPr>
          <p:cNvSpPr/>
          <p:nvPr/>
        </p:nvSpPr>
        <p:spPr>
          <a:xfrm>
            <a:off x="4424162" y="2863121"/>
            <a:ext cx="269570" cy="12291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1A7C77A2-CC76-4FF1-B521-6C2C06DCFA0D}"/>
              </a:ext>
            </a:extLst>
          </p:cNvPr>
          <p:cNvSpPr/>
          <p:nvPr/>
        </p:nvSpPr>
        <p:spPr>
          <a:xfrm>
            <a:off x="6145969" y="2974115"/>
            <a:ext cx="1828800" cy="1573967"/>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Name ab</a:t>
            </a:r>
          </a:p>
          <a:p>
            <a:pPr algn="ctr"/>
            <a:r>
              <a:rPr lang="en-US" dirty="0"/>
              <a:t>Rollno 1</a:t>
            </a:r>
          </a:p>
        </p:txBody>
      </p:sp>
      <p:sp>
        <p:nvSpPr>
          <p:cNvPr id="12" name="TextBox 11">
            <a:extLst>
              <a:ext uri="{FF2B5EF4-FFF2-40B4-BE49-F238E27FC236}">
                <a16:creationId xmlns:a16="http://schemas.microsoft.com/office/drawing/2014/main" id="{281CC2DC-3FC5-42C5-83A7-49FE9B6DAC82}"/>
              </a:ext>
            </a:extLst>
          </p:cNvPr>
          <p:cNvSpPr txBox="1"/>
          <p:nvPr/>
        </p:nvSpPr>
        <p:spPr>
          <a:xfrm>
            <a:off x="5641694" y="4261194"/>
            <a:ext cx="2078241" cy="369332"/>
          </a:xfrm>
          <a:prstGeom prst="rect">
            <a:avLst/>
          </a:prstGeom>
          <a:noFill/>
        </p:spPr>
        <p:txBody>
          <a:bodyPr wrap="square" rtlCol="0">
            <a:spAutoFit/>
          </a:bodyPr>
          <a:lstStyle/>
          <a:p>
            <a:r>
              <a:rPr lang="en-US" dirty="0"/>
              <a:t>s1</a:t>
            </a:r>
          </a:p>
        </p:txBody>
      </p:sp>
      <p:sp>
        <p:nvSpPr>
          <p:cNvPr id="13" name="Flowchart: Connector 12">
            <a:extLst>
              <a:ext uri="{FF2B5EF4-FFF2-40B4-BE49-F238E27FC236}">
                <a16:creationId xmlns:a16="http://schemas.microsoft.com/office/drawing/2014/main" id="{DEBC8DDC-AABA-41F9-9812-26E8B9EC5B6A}"/>
              </a:ext>
            </a:extLst>
          </p:cNvPr>
          <p:cNvSpPr/>
          <p:nvPr/>
        </p:nvSpPr>
        <p:spPr>
          <a:xfrm>
            <a:off x="8591864" y="2974114"/>
            <a:ext cx="1828800" cy="1573967"/>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Name </a:t>
            </a:r>
            <a:r>
              <a:rPr lang="en-US" dirty="0" err="1"/>
              <a:t>xy</a:t>
            </a:r>
            <a:endParaRPr lang="en-US" dirty="0"/>
          </a:p>
          <a:p>
            <a:pPr algn="ctr"/>
            <a:r>
              <a:rPr lang="en-US" dirty="0"/>
              <a:t>Rollno 2</a:t>
            </a:r>
          </a:p>
        </p:txBody>
      </p:sp>
      <p:sp>
        <p:nvSpPr>
          <p:cNvPr id="14" name="TextBox 13">
            <a:extLst>
              <a:ext uri="{FF2B5EF4-FFF2-40B4-BE49-F238E27FC236}">
                <a16:creationId xmlns:a16="http://schemas.microsoft.com/office/drawing/2014/main" id="{F4557F40-67E8-4381-960A-9C0D3C5E5394}"/>
              </a:ext>
            </a:extLst>
          </p:cNvPr>
          <p:cNvSpPr txBox="1"/>
          <p:nvPr/>
        </p:nvSpPr>
        <p:spPr>
          <a:xfrm>
            <a:off x="8224210" y="4322193"/>
            <a:ext cx="3876674" cy="369332"/>
          </a:xfrm>
          <a:prstGeom prst="rect">
            <a:avLst/>
          </a:prstGeom>
          <a:noFill/>
        </p:spPr>
        <p:txBody>
          <a:bodyPr wrap="square" rtlCol="0">
            <a:spAutoFit/>
          </a:bodyPr>
          <a:lstStyle/>
          <a:p>
            <a:r>
              <a:rPr lang="en-US" dirty="0"/>
              <a:t>s2</a:t>
            </a:r>
          </a:p>
        </p:txBody>
      </p:sp>
      <p:cxnSp>
        <p:nvCxnSpPr>
          <p:cNvPr id="15" name="Straight Arrow Connector 14">
            <a:extLst>
              <a:ext uri="{FF2B5EF4-FFF2-40B4-BE49-F238E27FC236}">
                <a16:creationId xmlns:a16="http://schemas.microsoft.com/office/drawing/2014/main" id="{B28CEF65-F63A-4210-83AF-AB30FEB2C5B9}"/>
              </a:ext>
            </a:extLst>
          </p:cNvPr>
          <p:cNvCxnSpPr/>
          <p:nvPr/>
        </p:nvCxnSpPr>
        <p:spPr>
          <a:xfrm flipV="1">
            <a:off x="6021051" y="3963464"/>
            <a:ext cx="124918" cy="29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E1E50BD-7EA3-483D-8D6E-0A044BACB8AB}"/>
              </a:ext>
            </a:extLst>
          </p:cNvPr>
          <p:cNvCxnSpPr/>
          <p:nvPr/>
        </p:nvCxnSpPr>
        <p:spPr>
          <a:xfrm flipV="1">
            <a:off x="8483034" y="3963464"/>
            <a:ext cx="124918" cy="29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A0A007D-D73A-49A3-9910-3DDF4572BFF3}"/>
              </a:ext>
            </a:extLst>
          </p:cNvPr>
          <p:cNvSpPr txBox="1"/>
          <p:nvPr/>
        </p:nvSpPr>
        <p:spPr>
          <a:xfrm>
            <a:off x="4738702" y="4720465"/>
            <a:ext cx="3497752" cy="923330"/>
          </a:xfrm>
          <a:prstGeom prst="rect">
            <a:avLst/>
          </a:prstGeom>
          <a:noFill/>
        </p:spPr>
        <p:txBody>
          <a:bodyPr wrap="none" rtlCol="0">
            <a:spAutoFit/>
          </a:bodyPr>
          <a:lstStyle/>
          <a:p>
            <a:r>
              <a:rPr lang="en-US" dirty="0"/>
              <a:t>creating object(New keyword use) </a:t>
            </a:r>
          </a:p>
          <a:p>
            <a:r>
              <a:rPr lang="en-US" dirty="0"/>
              <a:t>performing initialization</a:t>
            </a:r>
          </a:p>
          <a:p>
            <a:r>
              <a:rPr lang="en-US" dirty="0"/>
              <a:t>use reference Variable s1 and s2</a:t>
            </a:r>
          </a:p>
        </p:txBody>
      </p:sp>
      <p:sp>
        <p:nvSpPr>
          <p:cNvPr id="18" name="Right Brace 17">
            <a:extLst>
              <a:ext uri="{FF2B5EF4-FFF2-40B4-BE49-F238E27FC236}">
                <a16:creationId xmlns:a16="http://schemas.microsoft.com/office/drawing/2014/main" id="{D60E2841-7EBF-4FC1-9D96-8E5A23E18D24}"/>
              </a:ext>
            </a:extLst>
          </p:cNvPr>
          <p:cNvSpPr/>
          <p:nvPr/>
        </p:nvSpPr>
        <p:spPr>
          <a:xfrm>
            <a:off x="4424412" y="4841823"/>
            <a:ext cx="269570" cy="6145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545A177A-D6F6-4B16-8AA4-227A97C20E11}"/>
              </a:ext>
            </a:extLst>
          </p:cNvPr>
          <p:cNvSpPr txBox="1"/>
          <p:nvPr/>
        </p:nvSpPr>
        <p:spPr>
          <a:xfrm>
            <a:off x="4934593" y="994015"/>
            <a:ext cx="7312899" cy="1200329"/>
          </a:xfrm>
          <a:prstGeom prst="rect">
            <a:avLst/>
          </a:prstGeom>
          <a:noFill/>
        </p:spPr>
        <p:txBody>
          <a:bodyPr wrap="none" rtlCol="0">
            <a:spAutoFit/>
          </a:bodyPr>
          <a:lstStyle/>
          <a:p>
            <a:r>
              <a:rPr lang="en-US" dirty="0"/>
              <a:t>Note : When use </a:t>
            </a:r>
            <a:r>
              <a:rPr lang="en-US" b="1" dirty="0"/>
              <a:t>new</a:t>
            </a:r>
            <a:r>
              <a:rPr lang="en-US" dirty="0"/>
              <a:t> keyword then object will be created and immediately </a:t>
            </a:r>
          </a:p>
          <a:p>
            <a:r>
              <a:rPr lang="en-US" dirty="0"/>
              <a:t>Instance variable assign to the object with default value.</a:t>
            </a:r>
          </a:p>
          <a:p>
            <a:r>
              <a:rPr lang="en-US" b="1" dirty="0"/>
              <a:t>Student(“ab”,1) </a:t>
            </a:r>
            <a:r>
              <a:rPr lang="en-US" dirty="0"/>
              <a:t>call constructor and initialize with values</a:t>
            </a:r>
          </a:p>
          <a:p>
            <a:endParaRPr lang="en-US" dirty="0"/>
          </a:p>
        </p:txBody>
      </p:sp>
    </p:spTree>
    <p:extLst>
      <p:ext uri="{BB962C8B-B14F-4D97-AF65-F5344CB8AC3E}">
        <p14:creationId xmlns:p14="http://schemas.microsoft.com/office/powerpoint/2010/main" val="1325208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5C2515-8909-4C34-BE5E-98FCB52B7C9E}"/>
              </a:ext>
            </a:extLst>
          </p:cNvPr>
          <p:cNvSpPr txBox="1"/>
          <p:nvPr/>
        </p:nvSpPr>
        <p:spPr>
          <a:xfrm>
            <a:off x="239843" y="256548"/>
            <a:ext cx="3719352" cy="461665"/>
          </a:xfrm>
          <a:prstGeom prst="rect">
            <a:avLst/>
          </a:prstGeom>
          <a:noFill/>
        </p:spPr>
        <p:txBody>
          <a:bodyPr wrap="none" rtlCol="0">
            <a:spAutoFit/>
          </a:bodyPr>
          <a:lstStyle/>
          <a:p>
            <a:r>
              <a:rPr lang="en-US" sz="2400" b="1" dirty="0"/>
              <a:t>Rules of writing constructor</a:t>
            </a:r>
          </a:p>
        </p:txBody>
      </p:sp>
      <p:sp>
        <p:nvSpPr>
          <p:cNvPr id="3" name="TextBox 2">
            <a:extLst>
              <a:ext uri="{FF2B5EF4-FFF2-40B4-BE49-F238E27FC236}">
                <a16:creationId xmlns:a16="http://schemas.microsoft.com/office/drawing/2014/main" id="{42AC6015-6C83-4F66-943A-9BC5C60ED5D6}"/>
              </a:ext>
            </a:extLst>
          </p:cNvPr>
          <p:cNvSpPr txBox="1"/>
          <p:nvPr/>
        </p:nvSpPr>
        <p:spPr>
          <a:xfrm>
            <a:off x="239843" y="1204637"/>
            <a:ext cx="3692229" cy="646331"/>
          </a:xfrm>
          <a:prstGeom prst="rect">
            <a:avLst/>
          </a:prstGeom>
          <a:noFill/>
        </p:spPr>
        <p:txBody>
          <a:bodyPr wrap="none" rtlCol="0">
            <a:spAutoFit/>
          </a:bodyPr>
          <a:lstStyle/>
          <a:p>
            <a:pPr marL="342900" indent="-342900">
              <a:buFont typeface="+mj-lt"/>
              <a:buAutoNum type="arabicPeriod"/>
            </a:pPr>
            <a:r>
              <a:rPr lang="en-US" dirty="0"/>
              <a:t>Name of the class and name of </a:t>
            </a:r>
          </a:p>
          <a:p>
            <a:r>
              <a:rPr lang="en-US" dirty="0"/>
              <a:t>       the constructor must be matched</a:t>
            </a:r>
          </a:p>
        </p:txBody>
      </p:sp>
      <p:sp>
        <p:nvSpPr>
          <p:cNvPr id="4" name="Rectangle 3">
            <a:extLst>
              <a:ext uri="{FF2B5EF4-FFF2-40B4-BE49-F238E27FC236}">
                <a16:creationId xmlns:a16="http://schemas.microsoft.com/office/drawing/2014/main" id="{BAC950A3-AB28-4E28-B907-2851BA15A5EB}"/>
              </a:ext>
            </a:extLst>
          </p:cNvPr>
          <p:cNvSpPr/>
          <p:nvPr/>
        </p:nvSpPr>
        <p:spPr>
          <a:xfrm>
            <a:off x="644577" y="2113615"/>
            <a:ext cx="2023672" cy="30729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E.g.</a:t>
            </a:r>
          </a:p>
          <a:p>
            <a:r>
              <a:rPr lang="en-US" dirty="0"/>
              <a:t>Class Student </a:t>
            </a:r>
          </a:p>
          <a:p>
            <a:r>
              <a:rPr lang="en-US" dirty="0"/>
              <a:t>{</a:t>
            </a:r>
          </a:p>
          <a:p>
            <a:r>
              <a:rPr lang="en-US" dirty="0"/>
              <a:t>         Student()</a:t>
            </a:r>
          </a:p>
          <a:p>
            <a:r>
              <a:rPr lang="en-US" dirty="0"/>
              <a:t>           {</a:t>
            </a:r>
          </a:p>
          <a:p>
            <a:endParaRPr lang="en-US" dirty="0"/>
          </a:p>
          <a:p>
            <a:r>
              <a:rPr lang="en-US" dirty="0"/>
              <a:t>            }</a:t>
            </a:r>
          </a:p>
          <a:p>
            <a:r>
              <a:rPr lang="en-US" dirty="0"/>
              <a:t>		</a:t>
            </a:r>
          </a:p>
          <a:p>
            <a:r>
              <a:rPr lang="en-US" dirty="0"/>
              <a:t>}</a:t>
            </a:r>
          </a:p>
          <a:p>
            <a:endParaRPr lang="en-US" dirty="0"/>
          </a:p>
          <a:p>
            <a:endParaRPr lang="en-US" dirty="0"/>
          </a:p>
        </p:txBody>
      </p:sp>
      <p:sp>
        <p:nvSpPr>
          <p:cNvPr id="5" name="Rectangle 4">
            <a:extLst>
              <a:ext uri="{FF2B5EF4-FFF2-40B4-BE49-F238E27FC236}">
                <a16:creationId xmlns:a16="http://schemas.microsoft.com/office/drawing/2014/main" id="{DE6AB37B-9FB0-4874-A601-8681FFB76228}"/>
              </a:ext>
            </a:extLst>
          </p:cNvPr>
          <p:cNvSpPr/>
          <p:nvPr/>
        </p:nvSpPr>
        <p:spPr>
          <a:xfrm>
            <a:off x="4936760" y="1204636"/>
            <a:ext cx="6905469" cy="1477328"/>
          </a:xfrm>
          <a:prstGeom prst="rect">
            <a:avLst/>
          </a:prstGeom>
        </p:spPr>
        <p:txBody>
          <a:bodyPr wrap="square">
            <a:spAutoFit/>
          </a:bodyPr>
          <a:lstStyle/>
          <a:p>
            <a:r>
              <a:rPr lang="en-US" dirty="0"/>
              <a:t>2. Return type concept is not applicable for constructor even void also.</a:t>
            </a:r>
          </a:p>
          <a:p>
            <a:pPr marL="342900" indent="-342900">
              <a:buFont typeface="+mj-lt"/>
              <a:buAutoNum type="arabicPeriod"/>
            </a:pPr>
            <a:endParaRPr lang="en-US" dirty="0"/>
          </a:p>
          <a:p>
            <a:r>
              <a:rPr lang="en-US" dirty="0"/>
              <a:t>By mistake if we are trying to declare return type for the           constructor then we won't get any compile-time error because compiler treats it as a method.</a:t>
            </a:r>
          </a:p>
        </p:txBody>
      </p:sp>
      <p:sp>
        <p:nvSpPr>
          <p:cNvPr id="6" name="Rectangle 5">
            <a:extLst>
              <a:ext uri="{FF2B5EF4-FFF2-40B4-BE49-F238E27FC236}">
                <a16:creationId xmlns:a16="http://schemas.microsoft.com/office/drawing/2014/main" id="{9360E1FF-6883-4F9B-A23E-01A6FCCD9BBC}"/>
              </a:ext>
            </a:extLst>
          </p:cNvPr>
          <p:cNvSpPr/>
          <p:nvPr/>
        </p:nvSpPr>
        <p:spPr>
          <a:xfrm>
            <a:off x="5084164" y="2970552"/>
            <a:ext cx="2023672" cy="30729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E.g.</a:t>
            </a:r>
          </a:p>
          <a:p>
            <a:r>
              <a:rPr lang="en-US" dirty="0"/>
              <a:t>Class Student </a:t>
            </a:r>
          </a:p>
          <a:p>
            <a:r>
              <a:rPr lang="en-US" dirty="0"/>
              <a:t>{</a:t>
            </a:r>
          </a:p>
          <a:p>
            <a:r>
              <a:rPr lang="en-US" dirty="0"/>
              <a:t>         void Student()</a:t>
            </a:r>
          </a:p>
          <a:p>
            <a:r>
              <a:rPr lang="en-US" dirty="0"/>
              <a:t>           {</a:t>
            </a:r>
          </a:p>
          <a:p>
            <a:endParaRPr lang="en-US" dirty="0"/>
          </a:p>
          <a:p>
            <a:r>
              <a:rPr lang="en-US" dirty="0"/>
              <a:t>            }</a:t>
            </a:r>
          </a:p>
          <a:p>
            <a:r>
              <a:rPr lang="en-US" dirty="0"/>
              <a:t>		</a:t>
            </a:r>
          </a:p>
          <a:p>
            <a:r>
              <a:rPr lang="en-US" dirty="0"/>
              <a:t>}</a:t>
            </a:r>
          </a:p>
          <a:p>
            <a:endParaRPr lang="en-US" dirty="0"/>
          </a:p>
          <a:p>
            <a:endParaRPr lang="en-US" dirty="0"/>
          </a:p>
        </p:txBody>
      </p:sp>
      <p:sp>
        <p:nvSpPr>
          <p:cNvPr id="7" name="Right Brace 6">
            <a:extLst>
              <a:ext uri="{FF2B5EF4-FFF2-40B4-BE49-F238E27FC236}">
                <a16:creationId xmlns:a16="http://schemas.microsoft.com/office/drawing/2014/main" id="{870AAF52-A3E6-4A30-AB85-A4899AEEA16D}"/>
              </a:ext>
            </a:extLst>
          </p:cNvPr>
          <p:cNvSpPr/>
          <p:nvPr/>
        </p:nvSpPr>
        <p:spPr>
          <a:xfrm>
            <a:off x="7107836" y="3869962"/>
            <a:ext cx="269570" cy="12291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59654CAE-A6CF-48DF-9AA2-6801873E183A}"/>
              </a:ext>
            </a:extLst>
          </p:cNvPr>
          <p:cNvSpPr txBox="1"/>
          <p:nvPr/>
        </p:nvSpPr>
        <p:spPr>
          <a:xfrm>
            <a:off x="7541863" y="4299893"/>
            <a:ext cx="2682209" cy="369332"/>
          </a:xfrm>
          <a:prstGeom prst="rect">
            <a:avLst/>
          </a:prstGeom>
          <a:noFill/>
        </p:spPr>
        <p:txBody>
          <a:bodyPr wrap="none" rtlCol="0">
            <a:spAutoFit/>
          </a:bodyPr>
          <a:lstStyle/>
          <a:p>
            <a:r>
              <a:rPr lang="en-US" dirty="0"/>
              <a:t>Compiler treats as method</a:t>
            </a:r>
          </a:p>
        </p:txBody>
      </p:sp>
    </p:spTree>
    <p:extLst>
      <p:ext uri="{BB962C8B-B14F-4D97-AF65-F5344CB8AC3E}">
        <p14:creationId xmlns:p14="http://schemas.microsoft.com/office/powerpoint/2010/main" val="258879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C2401E-36D4-4E9C-BDFD-D7B92FA01837}"/>
              </a:ext>
            </a:extLst>
          </p:cNvPr>
          <p:cNvSpPr txBox="1"/>
          <p:nvPr/>
        </p:nvSpPr>
        <p:spPr>
          <a:xfrm>
            <a:off x="239843" y="256548"/>
            <a:ext cx="5626284" cy="461665"/>
          </a:xfrm>
          <a:prstGeom prst="rect">
            <a:avLst/>
          </a:prstGeom>
          <a:noFill/>
        </p:spPr>
        <p:txBody>
          <a:bodyPr wrap="none" rtlCol="0">
            <a:spAutoFit/>
          </a:bodyPr>
          <a:lstStyle/>
          <a:p>
            <a:r>
              <a:rPr lang="en-US" sz="2400" b="1" dirty="0"/>
              <a:t>Which modifiers applicable for constructor</a:t>
            </a:r>
          </a:p>
        </p:txBody>
      </p:sp>
      <p:sp>
        <p:nvSpPr>
          <p:cNvPr id="3" name="TextBox 2">
            <a:extLst>
              <a:ext uri="{FF2B5EF4-FFF2-40B4-BE49-F238E27FC236}">
                <a16:creationId xmlns:a16="http://schemas.microsoft.com/office/drawing/2014/main" id="{0FFDF6A9-541D-410A-A3DD-26845BFDEFAB}"/>
              </a:ext>
            </a:extLst>
          </p:cNvPr>
          <p:cNvSpPr txBox="1"/>
          <p:nvPr/>
        </p:nvSpPr>
        <p:spPr>
          <a:xfrm>
            <a:off x="824172" y="770683"/>
            <a:ext cx="5271828" cy="646331"/>
          </a:xfrm>
          <a:prstGeom prst="rect">
            <a:avLst/>
          </a:prstGeom>
          <a:noFill/>
        </p:spPr>
        <p:txBody>
          <a:bodyPr wrap="none" rtlCol="0">
            <a:spAutoFit/>
          </a:bodyPr>
          <a:lstStyle/>
          <a:p>
            <a:r>
              <a:rPr lang="en-US" dirty="0"/>
              <a:t>The only applicable modifiers for constructor as below</a:t>
            </a:r>
          </a:p>
          <a:p>
            <a:r>
              <a:rPr lang="en-US" b="1" dirty="0"/>
              <a:t>Public, default, private, protected</a:t>
            </a:r>
          </a:p>
        </p:txBody>
      </p:sp>
      <p:sp>
        <p:nvSpPr>
          <p:cNvPr id="4" name="Rectangle 3">
            <a:extLst>
              <a:ext uri="{FF2B5EF4-FFF2-40B4-BE49-F238E27FC236}">
                <a16:creationId xmlns:a16="http://schemas.microsoft.com/office/drawing/2014/main" id="{D1CB35D6-A846-4810-85C4-F3F93192F094}"/>
              </a:ext>
            </a:extLst>
          </p:cNvPr>
          <p:cNvSpPr/>
          <p:nvPr/>
        </p:nvSpPr>
        <p:spPr>
          <a:xfrm>
            <a:off x="886918" y="1636432"/>
            <a:ext cx="2186066" cy="30729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E.g.</a:t>
            </a:r>
          </a:p>
          <a:p>
            <a:r>
              <a:rPr lang="en-US" dirty="0"/>
              <a:t>Class Student </a:t>
            </a:r>
          </a:p>
          <a:p>
            <a:r>
              <a:rPr lang="en-US" dirty="0"/>
              <a:t>{</a:t>
            </a:r>
          </a:p>
          <a:p>
            <a:r>
              <a:rPr lang="en-US" dirty="0"/>
              <a:t>         public Student()</a:t>
            </a:r>
          </a:p>
          <a:p>
            <a:r>
              <a:rPr lang="en-US" dirty="0"/>
              <a:t>           {</a:t>
            </a:r>
          </a:p>
          <a:p>
            <a:endParaRPr lang="en-US" dirty="0"/>
          </a:p>
          <a:p>
            <a:r>
              <a:rPr lang="en-US" dirty="0"/>
              <a:t>            }</a:t>
            </a:r>
          </a:p>
          <a:p>
            <a:r>
              <a:rPr lang="en-US" dirty="0"/>
              <a:t>		</a:t>
            </a:r>
          </a:p>
          <a:p>
            <a:r>
              <a:rPr lang="en-US" dirty="0"/>
              <a:t>}</a:t>
            </a:r>
          </a:p>
          <a:p>
            <a:endParaRPr lang="en-US" dirty="0"/>
          </a:p>
          <a:p>
            <a:endParaRPr lang="en-US" dirty="0"/>
          </a:p>
        </p:txBody>
      </p:sp>
      <p:sp>
        <p:nvSpPr>
          <p:cNvPr id="5" name="Rectangle 4">
            <a:extLst>
              <a:ext uri="{FF2B5EF4-FFF2-40B4-BE49-F238E27FC236}">
                <a16:creationId xmlns:a16="http://schemas.microsoft.com/office/drawing/2014/main" id="{B9915AF1-E956-4225-B8AF-5DC9A9E079CE}"/>
              </a:ext>
            </a:extLst>
          </p:cNvPr>
          <p:cNvSpPr/>
          <p:nvPr/>
        </p:nvSpPr>
        <p:spPr>
          <a:xfrm>
            <a:off x="3197902" y="1636432"/>
            <a:ext cx="2186066" cy="30729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E.g.</a:t>
            </a:r>
          </a:p>
          <a:p>
            <a:r>
              <a:rPr lang="en-US" dirty="0"/>
              <a:t>Class Student </a:t>
            </a:r>
          </a:p>
          <a:p>
            <a:r>
              <a:rPr lang="en-US" dirty="0"/>
              <a:t>{</a:t>
            </a:r>
          </a:p>
          <a:p>
            <a:r>
              <a:rPr lang="en-US" dirty="0"/>
              <a:t>          Student()</a:t>
            </a:r>
          </a:p>
          <a:p>
            <a:r>
              <a:rPr lang="en-US" dirty="0"/>
              <a:t>           {</a:t>
            </a:r>
          </a:p>
          <a:p>
            <a:endParaRPr lang="en-US" dirty="0"/>
          </a:p>
          <a:p>
            <a:r>
              <a:rPr lang="en-US" dirty="0"/>
              <a:t>            }</a:t>
            </a:r>
          </a:p>
          <a:p>
            <a:r>
              <a:rPr lang="en-US" dirty="0"/>
              <a:t>		</a:t>
            </a:r>
          </a:p>
          <a:p>
            <a:r>
              <a:rPr lang="en-US" dirty="0"/>
              <a:t>}</a:t>
            </a:r>
          </a:p>
          <a:p>
            <a:endParaRPr lang="en-US" dirty="0"/>
          </a:p>
          <a:p>
            <a:endParaRPr lang="en-US" dirty="0"/>
          </a:p>
        </p:txBody>
      </p:sp>
      <p:sp>
        <p:nvSpPr>
          <p:cNvPr id="6" name="Rectangle 5">
            <a:extLst>
              <a:ext uri="{FF2B5EF4-FFF2-40B4-BE49-F238E27FC236}">
                <a16:creationId xmlns:a16="http://schemas.microsoft.com/office/drawing/2014/main" id="{FB1C8085-5B92-44C1-B066-FC633F644C35}"/>
              </a:ext>
            </a:extLst>
          </p:cNvPr>
          <p:cNvSpPr/>
          <p:nvPr/>
        </p:nvSpPr>
        <p:spPr>
          <a:xfrm>
            <a:off x="5508886" y="1636432"/>
            <a:ext cx="2345960" cy="30729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E.g.</a:t>
            </a:r>
          </a:p>
          <a:p>
            <a:r>
              <a:rPr lang="en-US" dirty="0"/>
              <a:t>Class Student </a:t>
            </a:r>
          </a:p>
          <a:p>
            <a:r>
              <a:rPr lang="en-US" dirty="0"/>
              <a:t>{</a:t>
            </a:r>
          </a:p>
          <a:p>
            <a:r>
              <a:rPr lang="en-US" dirty="0"/>
              <a:t>         private Student()</a:t>
            </a:r>
          </a:p>
          <a:p>
            <a:r>
              <a:rPr lang="en-US" dirty="0"/>
              <a:t>           {</a:t>
            </a:r>
          </a:p>
          <a:p>
            <a:endParaRPr lang="en-US" dirty="0"/>
          </a:p>
          <a:p>
            <a:r>
              <a:rPr lang="en-US" dirty="0"/>
              <a:t>            }</a:t>
            </a:r>
          </a:p>
          <a:p>
            <a:r>
              <a:rPr lang="en-US" dirty="0"/>
              <a:t>		</a:t>
            </a:r>
          </a:p>
          <a:p>
            <a:r>
              <a:rPr lang="en-US" dirty="0"/>
              <a:t>}</a:t>
            </a:r>
          </a:p>
          <a:p>
            <a:endParaRPr lang="en-US" dirty="0"/>
          </a:p>
          <a:p>
            <a:endParaRPr lang="en-US" dirty="0"/>
          </a:p>
        </p:txBody>
      </p:sp>
      <p:sp>
        <p:nvSpPr>
          <p:cNvPr id="7" name="Rectangle 6">
            <a:extLst>
              <a:ext uri="{FF2B5EF4-FFF2-40B4-BE49-F238E27FC236}">
                <a16:creationId xmlns:a16="http://schemas.microsoft.com/office/drawing/2014/main" id="{DD62D8F5-97A3-4177-80AA-437F1A827B52}"/>
              </a:ext>
            </a:extLst>
          </p:cNvPr>
          <p:cNvSpPr/>
          <p:nvPr/>
        </p:nvSpPr>
        <p:spPr>
          <a:xfrm>
            <a:off x="7979764" y="1636432"/>
            <a:ext cx="2648262" cy="30729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E.g.</a:t>
            </a:r>
          </a:p>
          <a:p>
            <a:r>
              <a:rPr lang="en-US" dirty="0"/>
              <a:t>Class Student </a:t>
            </a:r>
          </a:p>
          <a:p>
            <a:r>
              <a:rPr lang="en-US" dirty="0"/>
              <a:t>{</a:t>
            </a:r>
          </a:p>
          <a:p>
            <a:r>
              <a:rPr lang="en-US" dirty="0"/>
              <a:t>         protected Student()</a:t>
            </a:r>
          </a:p>
          <a:p>
            <a:r>
              <a:rPr lang="en-US" dirty="0"/>
              <a:t>           {</a:t>
            </a:r>
          </a:p>
          <a:p>
            <a:endParaRPr lang="en-US" dirty="0"/>
          </a:p>
          <a:p>
            <a:r>
              <a:rPr lang="en-US" dirty="0"/>
              <a:t>            }</a:t>
            </a:r>
          </a:p>
          <a:p>
            <a:r>
              <a:rPr lang="en-US" dirty="0"/>
              <a:t>		</a:t>
            </a:r>
          </a:p>
          <a:p>
            <a:r>
              <a:rPr lang="en-US" dirty="0"/>
              <a:t>}</a:t>
            </a:r>
          </a:p>
          <a:p>
            <a:endParaRPr lang="en-US" dirty="0"/>
          </a:p>
          <a:p>
            <a:endParaRPr lang="en-US" dirty="0"/>
          </a:p>
        </p:txBody>
      </p:sp>
      <p:sp>
        <p:nvSpPr>
          <p:cNvPr id="14" name="Rectangle 13">
            <a:extLst>
              <a:ext uri="{FF2B5EF4-FFF2-40B4-BE49-F238E27FC236}">
                <a16:creationId xmlns:a16="http://schemas.microsoft.com/office/drawing/2014/main" id="{A82BDE49-680B-4D45-8C7A-BD7D67D835C0}"/>
              </a:ext>
            </a:extLst>
          </p:cNvPr>
          <p:cNvSpPr/>
          <p:nvPr/>
        </p:nvSpPr>
        <p:spPr>
          <a:xfrm>
            <a:off x="891891" y="4948813"/>
            <a:ext cx="8571875" cy="1754326"/>
          </a:xfrm>
          <a:prstGeom prst="rect">
            <a:avLst/>
          </a:prstGeom>
        </p:spPr>
        <p:txBody>
          <a:bodyPr wrap="square">
            <a:spAutoFit/>
          </a:bodyPr>
          <a:lstStyle/>
          <a:p>
            <a:r>
              <a:rPr lang="en-US" b="1" dirty="0">
                <a:solidFill>
                  <a:srgbClr val="24292E"/>
                </a:solidFill>
              </a:rPr>
              <a:t>Note : </a:t>
            </a:r>
            <a:r>
              <a:rPr lang="en-US" dirty="0">
                <a:solidFill>
                  <a:srgbClr val="24292E"/>
                </a:solidFill>
                <a:cs typeface="Arial" panose="020B0604020202020204" pitchFamily="34" charset="0"/>
              </a:rPr>
              <a:t>if we are trying to use any other modifier, we will get compile time error.</a:t>
            </a:r>
          </a:p>
          <a:p>
            <a:r>
              <a:rPr lang="en-US" dirty="0"/>
              <a:t>class Test</a:t>
            </a:r>
          </a:p>
          <a:p>
            <a:r>
              <a:rPr lang="en-US" dirty="0"/>
              <a:t>{</a:t>
            </a:r>
          </a:p>
          <a:p>
            <a:r>
              <a:rPr lang="en-US" dirty="0"/>
              <a:t>	static Test(){}       </a:t>
            </a:r>
            <a:r>
              <a:rPr lang="en-US" dirty="0">
                <a:solidFill>
                  <a:srgbClr val="FF0000"/>
                </a:solidFill>
              </a:rPr>
              <a:t>//CE: Modifier static not allowed hear.</a:t>
            </a:r>
          </a:p>
          <a:p>
            <a:r>
              <a:rPr lang="en-US" dirty="0">
                <a:solidFill>
                  <a:srgbClr val="24292E"/>
                </a:solidFill>
              </a:rPr>
              <a:t>}</a:t>
            </a:r>
          </a:p>
          <a:p>
            <a:endParaRPr lang="en-US" dirty="0"/>
          </a:p>
        </p:txBody>
      </p:sp>
    </p:spTree>
    <p:extLst>
      <p:ext uri="{BB962C8B-B14F-4D97-AF65-F5344CB8AC3E}">
        <p14:creationId xmlns:p14="http://schemas.microsoft.com/office/powerpoint/2010/main" val="3549976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A60378-E4DC-4ED2-9847-13205BFAF2B7}"/>
              </a:ext>
            </a:extLst>
          </p:cNvPr>
          <p:cNvSpPr/>
          <p:nvPr/>
        </p:nvSpPr>
        <p:spPr>
          <a:xfrm>
            <a:off x="773250" y="411193"/>
            <a:ext cx="2630144" cy="461665"/>
          </a:xfrm>
          <a:prstGeom prst="rect">
            <a:avLst/>
          </a:prstGeom>
        </p:spPr>
        <p:txBody>
          <a:bodyPr wrap="none">
            <a:spAutoFit/>
          </a:bodyPr>
          <a:lstStyle/>
          <a:p>
            <a:r>
              <a:rPr lang="en-US" sz="2400" b="1" dirty="0">
                <a:solidFill>
                  <a:srgbClr val="24292E"/>
                </a:solidFill>
                <a:latin typeface="SFMono-Regular"/>
              </a:rPr>
              <a:t>default constructor</a:t>
            </a:r>
            <a:endParaRPr lang="en-US" sz="2400" b="1" dirty="0"/>
          </a:p>
        </p:txBody>
      </p:sp>
      <p:sp>
        <p:nvSpPr>
          <p:cNvPr id="3" name="Rectangle 2">
            <a:extLst>
              <a:ext uri="{FF2B5EF4-FFF2-40B4-BE49-F238E27FC236}">
                <a16:creationId xmlns:a16="http://schemas.microsoft.com/office/drawing/2014/main" id="{8222106F-920E-42F8-AF69-38FF5CB7F7BD}"/>
              </a:ext>
            </a:extLst>
          </p:cNvPr>
          <p:cNvSpPr/>
          <p:nvPr/>
        </p:nvSpPr>
        <p:spPr>
          <a:xfrm>
            <a:off x="773248" y="1022202"/>
            <a:ext cx="11128941"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24292E"/>
                </a:solidFill>
                <a:latin typeface="SFMono-Regular"/>
              </a:rPr>
              <a:t>Compiler is responsible to generate default constructor but not JVM</a:t>
            </a:r>
          </a:p>
          <a:p>
            <a:r>
              <a:rPr lang="en-US" dirty="0">
                <a:solidFill>
                  <a:srgbClr val="24292E"/>
                </a:solidFill>
                <a:latin typeface="SFMono-Regular"/>
              </a:rPr>
              <a:t>	-</a:t>
            </a:r>
            <a:r>
              <a:rPr lang="en-US" dirty="0"/>
              <a:t>It is always no-</a:t>
            </a:r>
            <a:r>
              <a:rPr lang="en-US" dirty="0" err="1"/>
              <a:t>arg</a:t>
            </a:r>
            <a:r>
              <a:rPr lang="en-US" dirty="0"/>
              <a:t> constructor </a:t>
            </a:r>
            <a:endParaRPr lang="en-US" dirty="0">
              <a:solidFill>
                <a:srgbClr val="24292E"/>
              </a:solidFill>
              <a:latin typeface="SFMono-Regular"/>
            </a:endParaRPr>
          </a:p>
          <a:p>
            <a:pPr marL="285750" indent="-285750">
              <a:buFont typeface="Arial" panose="020B0604020202020204" pitchFamily="34" charset="0"/>
              <a:buChar char="•"/>
            </a:pPr>
            <a:endParaRPr lang="en-US" dirty="0">
              <a:solidFill>
                <a:srgbClr val="24292E"/>
              </a:solidFill>
              <a:latin typeface="SFMono-Regular"/>
            </a:endParaRPr>
          </a:p>
          <a:p>
            <a:pPr marL="285750" indent="-285750">
              <a:buFont typeface="Arial" panose="020B0604020202020204" pitchFamily="34" charset="0"/>
              <a:buChar char="•"/>
            </a:pPr>
            <a:r>
              <a:rPr lang="en-US" dirty="0">
                <a:solidFill>
                  <a:srgbClr val="24292E"/>
                </a:solidFill>
                <a:latin typeface="SFMono-Regular"/>
              </a:rPr>
              <a:t>if we are not writing any constructor then only compiler will generate default constructor</a:t>
            </a:r>
          </a:p>
          <a:p>
            <a:pPr marL="285750" indent="-285750">
              <a:buFont typeface="Arial" panose="020B0604020202020204" pitchFamily="34" charset="0"/>
              <a:buChar char="•"/>
            </a:pPr>
            <a:endParaRPr lang="en-US" dirty="0">
              <a:solidFill>
                <a:srgbClr val="24292E"/>
              </a:solidFill>
              <a:latin typeface="SFMono-Regular"/>
            </a:endParaRPr>
          </a:p>
          <a:p>
            <a:pPr marL="285750" indent="-285750">
              <a:buFont typeface="Arial" panose="020B0604020202020204" pitchFamily="34" charset="0"/>
              <a:buChar char="•"/>
            </a:pPr>
            <a:r>
              <a:rPr lang="en-US" dirty="0">
                <a:solidFill>
                  <a:srgbClr val="24292E"/>
                </a:solidFill>
                <a:latin typeface="SFMono-Regular"/>
              </a:rPr>
              <a:t>if we are writing at list one constructor compiler won't generate default constructor hence every class in java can contain constructor it may be default constructor generated by compiler or customized constructor explicitly provided by compiler but not both simultaneously.</a:t>
            </a:r>
            <a:endParaRPr lang="en-US" dirty="0"/>
          </a:p>
          <a:p>
            <a:endParaRPr lang="en-US" dirty="0"/>
          </a:p>
          <a:p>
            <a:r>
              <a:rPr lang="en-US" dirty="0">
                <a:solidFill>
                  <a:srgbClr val="24292E"/>
                </a:solidFill>
                <a:latin typeface="SFMono-Regular"/>
              </a:rPr>
              <a:t> </a:t>
            </a:r>
            <a:endParaRPr lang="en-US" dirty="0"/>
          </a:p>
        </p:txBody>
      </p:sp>
      <p:sp>
        <p:nvSpPr>
          <p:cNvPr id="7" name="Rectangle 6">
            <a:extLst>
              <a:ext uri="{FF2B5EF4-FFF2-40B4-BE49-F238E27FC236}">
                <a16:creationId xmlns:a16="http://schemas.microsoft.com/office/drawing/2014/main" id="{E76B6633-F5B1-45B1-BD21-1C023BB9FB7A}"/>
              </a:ext>
            </a:extLst>
          </p:cNvPr>
          <p:cNvSpPr/>
          <p:nvPr/>
        </p:nvSpPr>
        <p:spPr>
          <a:xfrm>
            <a:off x="773248" y="3743634"/>
            <a:ext cx="8432052" cy="3139321"/>
          </a:xfrm>
          <a:prstGeom prst="rect">
            <a:avLst/>
          </a:prstGeom>
        </p:spPr>
        <p:txBody>
          <a:bodyPr wrap="none">
            <a:spAutoFit/>
          </a:bodyPr>
          <a:lstStyle/>
          <a:p>
            <a:r>
              <a:rPr lang="en-US" sz="2400" b="1" dirty="0">
                <a:solidFill>
                  <a:srgbClr val="24292E"/>
                </a:solidFill>
              </a:rPr>
              <a:t>Prototype of default constructor</a:t>
            </a:r>
          </a:p>
          <a:p>
            <a:endParaRPr lang="en-US" sz="2400" b="1" dirty="0">
              <a:solidFill>
                <a:srgbClr val="24292E"/>
              </a:solidFill>
            </a:endParaRPr>
          </a:p>
          <a:p>
            <a:pPr marL="342900" indent="-342900">
              <a:buFont typeface="+mj-lt"/>
              <a:buAutoNum type="arabicPeriod"/>
            </a:pPr>
            <a:r>
              <a:rPr lang="en-US" dirty="0"/>
              <a:t>The access modifier of default constructor is exactly same as access modifier of class</a:t>
            </a:r>
          </a:p>
          <a:p>
            <a:endParaRPr lang="en-US" sz="2400" b="1" dirty="0"/>
          </a:p>
          <a:p>
            <a:r>
              <a:rPr lang="en-US" b="1" dirty="0">
                <a:highlight>
                  <a:srgbClr val="FFFF00"/>
                </a:highlight>
              </a:rPr>
              <a:t>public</a:t>
            </a:r>
            <a:r>
              <a:rPr lang="en-US" b="1" dirty="0"/>
              <a:t> class student</a:t>
            </a:r>
          </a:p>
          <a:p>
            <a:r>
              <a:rPr lang="en-US" b="1" dirty="0"/>
              <a:t>{</a:t>
            </a:r>
          </a:p>
          <a:p>
            <a:r>
              <a:rPr lang="en-US" b="1" dirty="0"/>
              <a:t>	</a:t>
            </a:r>
            <a:r>
              <a:rPr lang="en-US" b="1" dirty="0">
                <a:highlight>
                  <a:srgbClr val="FFFF00"/>
                </a:highlight>
              </a:rPr>
              <a:t>public</a:t>
            </a:r>
            <a:r>
              <a:rPr lang="en-US" b="1" dirty="0"/>
              <a:t> student ()</a:t>
            </a:r>
          </a:p>
          <a:p>
            <a:r>
              <a:rPr lang="en-US" b="1" dirty="0"/>
              <a:t>	{</a:t>
            </a:r>
          </a:p>
          <a:p>
            <a:r>
              <a:rPr lang="en-US" b="1" dirty="0"/>
              <a:t>	}</a:t>
            </a:r>
          </a:p>
          <a:p>
            <a:r>
              <a:rPr lang="en-US" b="1" dirty="0"/>
              <a:t>}</a:t>
            </a:r>
          </a:p>
        </p:txBody>
      </p:sp>
      <p:sp>
        <p:nvSpPr>
          <p:cNvPr id="8" name="Rectangle 7">
            <a:extLst>
              <a:ext uri="{FF2B5EF4-FFF2-40B4-BE49-F238E27FC236}">
                <a16:creationId xmlns:a16="http://schemas.microsoft.com/office/drawing/2014/main" id="{F007F625-D7F3-48B5-8624-722EB682F736}"/>
              </a:ext>
            </a:extLst>
          </p:cNvPr>
          <p:cNvSpPr/>
          <p:nvPr/>
        </p:nvSpPr>
        <p:spPr>
          <a:xfrm>
            <a:off x="4816149" y="5466466"/>
            <a:ext cx="4920065" cy="369332"/>
          </a:xfrm>
          <a:prstGeom prst="rect">
            <a:avLst/>
          </a:prstGeom>
        </p:spPr>
        <p:txBody>
          <a:bodyPr wrap="none">
            <a:spAutoFit/>
          </a:bodyPr>
          <a:lstStyle/>
          <a:p>
            <a:r>
              <a:rPr lang="en-US" dirty="0">
                <a:solidFill>
                  <a:srgbClr val="24292E"/>
                </a:solidFill>
                <a:latin typeface="SFMono-Regular"/>
              </a:rPr>
              <a:t>“This rule is applicable only for public and default”</a:t>
            </a:r>
            <a:endParaRPr lang="en-US" dirty="0"/>
          </a:p>
        </p:txBody>
      </p:sp>
    </p:spTree>
    <p:extLst>
      <p:ext uri="{BB962C8B-B14F-4D97-AF65-F5344CB8AC3E}">
        <p14:creationId xmlns:p14="http://schemas.microsoft.com/office/powerpoint/2010/main" val="163667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CB96E7-659B-4605-BC26-33E086068DB1}"/>
              </a:ext>
            </a:extLst>
          </p:cNvPr>
          <p:cNvSpPr/>
          <p:nvPr/>
        </p:nvSpPr>
        <p:spPr>
          <a:xfrm>
            <a:off x="583032" y="636045"/>
            <a:ext cx="5188343" cy="646331"/>
          </a:xfrm>
          <a:prstGeom prst="rect">
            <a:avLst/>
          </a:prstGeom>
        </p:spPr>
        <p:txBody>
          <a:bodyPr wrap="none">
            <a:spAutoFit/>
          </a:bodyPr>
          <a:lstStyle/>
          <a:p>
            <a:r>
              <a:rPr lang="en-US" dirty="0">
                <a:solidFill>
                  <a:srgbClr val="24292E"/>
                </a:solidFill>
                <a:latin typeface="SFMono-Regular"/>
              </a:rPr>
              <a:t>2.   It contains only one line super();</a:t>
            </a:r>
          </a:p>
          <a:p>
            <a:r>
              <a:rPr lang="en-US" dirty="0"/>
              <a:t>       It is a no-argument call to super class constructor.</a:t>
            </a:r>
          </a:p>
        </p:txBody>
      </p:sp>
      <p:sp>
        <p:nvSpPr>
          <p:cNvPr id="3" name="Rectangle 2">
            <a:extLst>
              <a:ext uri="{FF2B5EF4-FFF2-40B4-BE49-F238E27FC236}">
                <a16:creationId xmlns:a16="http://schemas.microsoft.com/office/drawing/2014/main" id="{1A4FDC3F-59F6-4A4E-B9D0-1C718C424096}"/>
              </a:ext>
            </a:extLst>
          </p:cNvPr>
          <p:cNvSpPr/>
          <p:nvPr/>
        </p:nvSpPr>
        <p:spPr>
          <a:xfrm>
            <a:off x="1153531" y="1672120"/>
            <a:ext cx="2023672" cy="31779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E.g.</a:t>
            </a:r>
          </a:p>
          <a:p>
            <a:r>
              <a:rPr lang="en-US" dirty="0"/>
              <a:t>Class Student </a:t>
            </a:r>
          </a:p>
          <a:p>
            <a:r>
              <a:rPr lang="en-US" dirty="0"/>
              <a:t>{</a:t>
            </a:r>
          </a:p>
          <a:p>
            <a:r>
              <a:rPr lang="en-US" dirty="0"/>
              <a:t>         Student()</a:t>
            </a:r>
          </a:p>
          <a:p>
            <a:r>
              <a:rPr lang="en-US" dirty="0"/>
              <a:t>           {</a:t>
            </a:r>
          </a:p>
          <a:p>
            <a:r>
              <a:rPr lang="en-US" dirty="0"/>
              <a:t>	super();</a:t>
            </a:r>
          </a:p>
          <a:p>
            <a:r>
              <a:rPr lang="en-US" dirty="0"/>
              <a:t>            }</a:t>
            </a:r>
          </a:p>
          <a:p>
            <a:r>
              <a:rPr lang="en-US" dirty="0"/>
              <a:t>		</a:t>
            </a:r>
          </a:p>
          <a:p>
            <a:r>
              <a:rPr lang="en-US" dirty="0"/>
              <a:t>}</a:t>
            </a:r>
          </a:p>
          <a:p>
            <a:endParaRPr lang="en-US" dirty="0"/>
          </a:p>
          <a:p>
            <a:endParaRPr lang="en-US" dirty="0"/>
          </a:p>
        </p:txBody>
      </p:sp>
    </p:spTree>
    <p:extLst>
      <p:ext uri="{BB962C8B-B14F-4D97-AF65-F5344CB8AC3E}">
        <p14:creationId xmlns:p14="http://schemas.microsoft.com/office/powerpoint/2010/main" val="1097493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AD0C48-C2C0-43E6-8E91-DF58C7E5CAD5}"/>
              </a:ext>
            </a:extLst>
          </p:cNvPr>
          <p:cNvSpPr txBox="1"/>
          <p:nvPr/>
        </p:nvSpPr>
        <p:spPr>
          <a:xfrm>
            <a:off x="1244183" y="275245"/>
            <a:ext cx="1919243" cy="369332"/>
          </a:xfrm>
          <a:prstGeom prst="rect">
            <a:avLst/>
          </a:prstGeom>
          <a:noFill/>
        </p:spPr>
        <p:txBody>
          <a:bodyPr wrap="none" rtlCol="0">
            <a:spAutoFit/>
          </a:bodyPr>
          <a:lstStyle/>
          <a:p>
            <a:r>
              <a:rPr lang="en-US" b="1" dirty="0"/>
              <a:t>Programmer Code</a:t>
            </a:r>
          </a:p>
        </p:txBody>
      </p:sp>
      <p:sp>
        <p:nvSpPr>
          <p:cNvPr id="3" name="TextBox 2">
            <a:extLst>
              <a:ext uri="{FF2B5EF4-FFF2-40B4-BE49-F238E27FC236}">
                <a16:creationId xmlns:a16="http://schemas.microsoft.com/office/drawing/2014/main" id="{17DCCD85-3FB7-42C4-A232-C40BF9EC6DC6}"/>
              </a:ext>
            </a:extLst>
          </p:cNvPr>
          <p:cNvSpPr txBox="1"/>
          <p:nvPr/>
        </p:nvSpPr>
        <p:spPr>
          <a:xfrm>
            <a:off x="8242143" y="275245"/>
            <a:ext cx="1572866" cy="369332"/>
          </a:xfrm>
          <a:prstGeom prst="rect">
            <a:avLst/>
          </a:prstGeom>
          <a:noFill/>
        </p:spPr>
        <p:txBody>
          <a:bodyPr wrap="none" rtlCol="0">
            <a:spAutoFit/>
          </a:bodyPr>
          <a:lstStyle/>
          <a:p>
            <a:r>
              <a:rPr lang="en-US" b="1" dirty="0"/>
              <a:t>Compiler Code</a:t>
            </a:r>
          </a:p>
        </p:txBody>
      </p:sp>
      <p:sp>
        <p:nvSpPr>
          <p:cNvPr id="4" name="Rectangle 3">
            <a:extLst>
              <a:ext uri="{FF2B5EF4-FFF2-40B4-BE49-F238E27FC236}">
                <a16:creationId xmlns:a16="http://schemas.microsoft.com/office/drawing/2014/main" id="{91DFD758-792F-41F1-BAA2-F0AB288661AD}"/>
              </a:ext>
            </a:extLst>
          </p:cNvPr>
          <p:cNvSpPr/>
          <p:nvPr/>
        </p:nvSpPr>
        <p:spPr>
          <a:xfrm>
            <a:off x="1191969" y="998920"/>
            <a:ext cx="2023672" cy="15943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p>
          <a:p>
            <a:r>
              <a:rPr lang="en-US" dirty="0"/>
              <a:t>class Student </a:t>
            </a:r>
          </a:p>
          <a:p>
            <a:r>
              <a:rPr lang="en-US" dirty="0"/>
              <a:t>{</a:t>
            </a:r>
          </a:p>
          <a:p>
            <a:r>
              <a:rPr lang="en-US" dirty="0"/>
              <a:t>		</a:t>
            </a:r>
          </a:p>
          <a:p>
            <a:r>
              <a:rPr lang="en-US" dirty="0"/>
              <a:t>}</a:t>
            </a:r>
          </a:p>
          <a:p>
            <a:endParaRPr lang="en-US" dirty="0"/>
          </a:p>
          <a:p>
            <a:endParaRPr lang="en-US" dirty="0"/>
          </a:p>
        </p:txBody>
      </p:sp>
      <p:sp>
        <p:nvSpPr>
          <p:cNvPr id="5" name="Rectangle 4">
            <a:extLst>
              <a:ext uri="{FF2B5EF4-FFF2-40B4-BE49-F238E27FC236}">
                <a16:creationId xmlns:a16="http://schemas.microsoft.com/office/drawing/2014/main" id="{BBA94EF4-949D-4A7E-99EF-249AAB91FEDD}"/>
              </a:ext>
            </a:extLst>
          </p:cNvPr>
          <p:cNvSpPr/>
          <p:nvPr/>
        </p:nvSpPr>
        <p:spPr>
          <a:xfrm>
            <a:off x="8006695" y="1004341"/>
            <a:ext cx="2023672" cy="2424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p>
          <a:p>
            <a:r>
              <a:rPr lang="en-US" dirty="0"/>
              <a:t>class Student </a:t>
            </a:r>
          </a:p>
          <a:p>
            <a:r>
              <a:rPr lang="en-US" dirty="0"/>
              <a:t>{</a:t>
            </a:r>
          </a:p>
          <a:p>
            <a:r>
              <a:rPr lang="en-US" dirty="0"/>
              <a:t>         Student()</a:t>
            </a:r>
          </a:p>
          <a:p>
            <a:r>
              <a:rPr lang="en-US" dirty="0"/>
              <a:t>           {</a:t>
            </a:r>
          </a:p>
          <a:p>
            <a:r>
              <a:rPr lang="en-US" dirty="0"/>
              <a:t>	super();</a:t>
            </a:r>
          </a:p>
          <a:p>
            <a:r>
              <a:rPr lang="en-US" dirty="0"/>
              <a:t>            }</a:t>
            </a:r>
          </a:p>
          <a:p>
            <a:r>
              <a:rPr lang="en-US" dirty="0"/>
              <a:t>		</a:t>
            </a:r>
          </a:p>
          <a:p>
            <a:r>
              <a:rPr lang="en-US" dirty="0"/>
              <a:t>}</a:t>
            </a:r>
          </a:p>
          <a:p>
            <a:endParaRPr lang="en-US" dirty="0"/>
          </a:p>
          <a:p>
            <a:endParaRPr lang="en-US" dirty="0"/>
          </a:p>
        </p:txBody>
      </p:sp>
      <p:cxnSp>
        <p:nvCxnSpPr>
          <p:cNvPr id="7" name="Straight Arrow Connector 6">
            <a:extLst>
              <a:ext uri="{FF2B5EF4-FFF2-40B4-BE49-F238E27FC236}">
                <a16:creationId xmlns:a16="http://schemas.microsoft.com/office/drawing/2014/main" id="{9A97B499-AD04-4F8A-9328-59BC8218D3BD}"/>
              </a:ext>
            </a:extLst>
          </p:cNvPr>
          <p:cNvCxnSpPr>
            <a:stCxn id="4" idx="3"/>
            <a:endCxn id="5" idx="1"/>
          </p:cNvCxnSpPr>
          <p:nvPr/>
        </p:nvCxnSpPr>
        <p:spPr>
          <a:xfrm>
            <a:off x="3215641" y="1796109"/>
            <a:ext cx="4791054" cy="420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1E654AD-AFEA-467A-A390-4DF2E0D7197B}"/>
              </a:ext>
            </a:extLst>
          </p:cNvPr>
          <p:cNvSpPr/>
          <p:nvPr/>
        </p:nvSpPr>
        <p:spPr>
          <a:xfrm>
            <a:off x="1374350" y="4220768"/>
            <a:ext cx="2023672" cy="15943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p>
          <a:p>
            <a:r>
              <a:rPr lang="en-US" dirty="0"/>
              <a:t>Public class Student </a:t>
            </a:r>
          </a:p>
          <a:p>
            <a:r>
              <a:rPr lang="en-US" dirty="0"/>
              <a:t>{</a:t>
            </a:r>
          </a:p>
          <a:p>
            <a:r>
              <a:rPr lang="en-US" dirty="0"/>
              <a:t>		</a:t>
            </a:r>
          </a:p>
          <a:p>
            <a:r>
              <a:rPr lang="en-US" dirty="0"/>
              <a:t>}</a:t>
            </a:r>
          </a:p>
          <a:p>
            <a:endParaRPr lang="en-US" dirty="0"/>
          </a:p>
          <a:p>
            <a:endParaRPr lang="en-US" dirty="0"/>
          </a:p>
        </p:txBody>
      </p:sp>
      <p:sp>
        <p:nvSpPr>
          <p:cNvPr id="11" name="Rectangle 10">
            <a:extLst>
              <a:ext uri="{FF2B5EF4-FFF2-40B4-BE49-F238E27FC236}">
                <a16:creationId xmlns:a16="http://schemas.microsoft.com/office/drawing/2014/main" id="{A5A49F1E-5A0A-403B-A5E6-42F8207D3361}"/>
              </a:ext>
            </a:extLst>
          </p:cNvPr>
          <p:cNvSpPr/>
          <p:nvPr/>
        </p:nvSpPr>
        <p:spPr>
          <a:xfrm>
            <a:off x="8232097" y="4220768"/>
            <a:ext cx="2290997" cy="2424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p>
          <a:p>
            <a:r>
              <a:rPr lang="en-US" dirty="0"/>
              <a:t>Public class Student </a:t>
            </a:r>
          </a:p>
          <a:p>
            <a:r>
              <a:rPr lang="en-US" dirty="0"/>
              <a:t>{</a:t>
            </a:r>
          </a:p>
          <a:p>
            <a:r>
              <a:rPr lang="en-US" dirty="0"/>
              <a:t>         public Student()</a:t>
            </a:r>
          </a:p>
          <a:p>
            <a:r>
              <a:rPr lang="en-US" dirty="0"/>
              <a:t>           {</a:t>
            </a:r>
          </a:p>
          <a:p>
            <a:r>
              <a:rPr lang="en-US" dirty="0"/>
              <a:t>	super();</a:t>
            </a:r>
          </a:p>
          <a:p>
            <a:r>
              <a:rPr lang="en-US" dirty="0"/>
              <a:t>            }	</a:t>
            </a:r>
          </a:p>
          <a:p>
            <a:r>
              <a:rPr lang="en-US" dirty="0"/>
              <a:t>}</a:t>
            </a:r>
          </a:p>
          <a:p>
            <a:endParaRPr lang="en-US" dirty="0"/>
          </a:p>
          <a:p>
            <a:endParaRPr lang="en-US" dirty="0"/>
          </a:p>
        </p:txBody>
      </p:sp>
      <p:cxnSp>
        <p:nvCxnSpPr>
          <p:cNvPr id="12" name="Straight Arrow Connector 11">
            <a:extLst>
              <a:ext uri="{FF2B5EF4-FFF2-40B4-BE49-F238E27FC236}">
                <a16:creationId xmlns:a16="http://schemas.microsoft.com/office/drawing/2014/main" id="{5DC75968-39FC-44E1-A218-6FB7E4EBBEB7}"/>
              </a:ext>
            </a:extLst>
          </p:cNvPr>
          <p:cNvCxnSpPr>
            <a:cxnSpLocks/>
            <a:stCxn id="10" idx="3"/>
            <a:endCxn id="11" idx="1"/>
          </p:cNvCxnSpPr>
          <p:nvPr/>
        </p:nvCxnSpPr>
        <p:spPr>
          <a:xfrm>
            <a:off x="3398022" y="5017957"/>
            <a:ext cx="4834075" cy="415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03BA03E-5084-4BCA-91B5-58BDEDE8C152}"/>
              </a:ext>
            </a:extLst>
          </p:cNvPr>
          <p:cNvSpPr txBox="1"/>
          <p:nvPr/>
        </p:nvSpPr>
        <p:spPr>
          <a:xfrm rot="250804">
            <a:off x="3753853" y="1529145"/>
            <a:ext cx="4122411" cy="369332"/>
          </a:xfrm>
          <a:prstGeom prst="rect">
            <a:avLst/>
          </a:prstGeom>
          <a:noFill/>
        </p:spPr>
        <p:txBody>
          <a:bodyPr wrap="none" rtlCol="0">
            <a:spAutoFit/>
          </a:bodyPr>
          <a:lstStyle/>
          <a:p>
            <a:r>
              <a:rPr lang="en-US" dirty="0">
                <a:solidFill>
                  <a:srgbClr val="24292E"/>
                </a:solidFill>
                <a:latin typeface="SFMono-Regular"/>
              </a:rPr>
              <a:t>compiler will generate default constructor</a:t>
            </a:r>
            <a:endParaRPr lang="en-US" dirty="0"/>
          </a:p>
        </p:txBody>
      </p:sp>
      <p:sp>
        <p:nvSpPr>
          <p:cNvPr id="17" name="TextBox 16">
            <a:extLst>
              <a:ext uri="{FF2B5EF4-FFF2-40B4-BE49-F238E27FC236}">
                <a16:creationId xmlns:a16="http://schemas.microsoft.com/office/drawing/2014/main" id="{C3F8F429-886C-4295-B0B8-C9A5CC307AEC}"/>
              </a:ext>
            </a:extLst>
          </p:cNvPr>
          <p:cNvSpPr txBox="1"/>
          <p:nvPr/>
        </p:nvSpPr>
        <p:spPr>
          <a:xfrm rot="250804">
            <a:off x="3768984" y="4756345"/>
            <a:ext cx="4122411" cy="369332"/>
          </a:xfrm>
          <a:prstGeom prst="rect">
            <a:avLst/>
          </a:prstGeom>
          <a:noFill/>
        </p:spPr>
        <p:txBody>
          <a:bodyPr wrap="none" rtlCol="0">
            <a:spAutoFit/>
          </a:bodyPr>
          <a:lstStyle/>
          <a:p>
            <a:r>
              <a:rPr lang="en-US" dirty="0">
                <a:solidFill>
                  <a:srgbClr val="24292E"/>
                </a:solidFill>
                <a:latin typeface="SFMono-Regular"/>
              </a:rPr>
              <a:t>compiler will generate default constructor</a:t>
            </a:r>
            <a:endParaRPr lang="en-US" dirty="0"/>
          </a:p>
        </p:txBody>
      </p:sp>
    </p:spTree>
    <p:extLst>
      <p:ext uri="{BB962C8B-B14F-4D97-AF65-F5344CB8AC3E}">
        <p14:creationId xmlns:p14="http://schemas.microsoft.com/office/powerpoint/2010/main" val="352922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AD0C48-C2C0-43E6-8E91-DF58C7E5CAD5}"/>
              </a:ext>
            </a:extLst>
          </p:cNvPr>
          <p:cNvSpPr txBox="1"/>
          <p:nvPr/>
        </p:nvSpPr>
        <p:spPr>
          <a:xfrm>
            <a:off x="1244183" y="275245"/>
            <a:ext cx="1919243" cy="369332"/>
          </a:xfrm>
          <a:prstGeom prst="rect">
            <a:avLst/>
          </a:prstGeom>
          <a:noFill/>
        </p:spPr>
        <p:txBody>
          <a:bodyPr wrap="none" rtlCol="0">
            <a:spAutoFit/>
          </a:bodyPr>
          <a:lstStyle/>
          <a:p>
            <a:r>
              <a:rPr lang="en-US" b="1" dirty="0"/>
              <a:t>Programmer Code</a:t>
            </a:r>
          </a:p>
        </p:txBody>
      </p:sp>
      <p:sp>
        <p:nvSpPr>
          <p:cNvPr id="3" name="TextBox 2">
            <a:extLst>
              <a:ext uri="{FF2B5EF4-FFF2-40B4-BE49-F238E27FC236}">
                <a16:creationId xmlns:a16="http://schemas.microsoft.com/office/drawing/2014/main" id="{17DCCD85-3FB7-42C4-A232-C40BF9EC6DC6}"/>
              </a:ext>
            </a:extLst>
          </p:cNvPr>
          <p:cNvSpPr txBox="1"/>
          <p:nvPr/>
        </p:nvSpPr>
        <p:spPr>
          <a:xfrm>
            <a:off x="8242143" y="275245"/>
            <a:ext cx="1572866" cy="369332"/>
          </a:xfrm>
          <a:prstGeom prst="rect">
            <a:avLst/>
          </a:prstGeom>
          <a:noFill/>
        </p:spPr>
        <p:txBody>
          <a:bodyPr wrap="none" rtlCol="0">
            <a:spAutoFit/>
          </a:bodyPr>
          <a:lstStyle/>
          <a:p>
            <a:r>
              <a:rPr lang="en-US" b="1" dirty="0"/>
              <a:t>Compiler Code</a:t>
            </a:r>
          </a:p>
        </p:txBody>
      </p:sp>
      <p:sp>
        <p:nvSpPr>
          <p:cNvPr id="4" name="Rectangle 3">
            <a:extLst>
              <a:ext uri="{FF2B5EF4-FFF2-40B4-BE49-F238E27FC236}">
                <a16:creationId xmlns:a16="http://schemas.microsoft.com/office/drawing/2014/main" id="{91DFD758-792F-41F1-BAA2-F0AB288661AD}"/>
              </a:ext>
            </a:extLst>
          </p:cNvPr>
          <p:cNvSpPr/>
          <p:nvPr/>
        </p:nvSpPr>
        <p:spPr>
          <a:xfrm>
            <a:off x="989351" y="998920"/>
            <a:ext cx="2226290" cy="15943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p>
          <a:p>
            <a:r>
              <a:rPr lang="en-US" dirty="0"/>
              <a:t>Public class test </a:t>
            </a:r>
          </a:p>
          <a:p>
            <a:r>
              <a:rPr lang="en-US" dirty="0"/>
              <a:t>{</a:t>
            </a:r>
          </a:p>
          <a:p>
            <a:r>
              <a:rPr lang="en-US" dirty="0"/>
              <a:t>     void test()</a:t>
            </a:r>
          </a:p>
          <a:p>
            <a:r>
              <a:rPr lang="en-US" dirty="0"/>
              <a:t>}</a:t>
            </a:r>
          </a:p>
          <a:p>
            <a:endParaRPr lang="en-US" dirty="0"/>
          </a:p>
          <a:p>
            <a:endParaRPr lang="en-US" dirty="0"/>
          </a:p>
        </p:txBody>
      </p:sp>
      <p:sp>
        <p:nvSpPr>
          <p:cNvPr id="5" name="Rectangle 4">
            <a:extLst>
              <a:ext uri="{FF2B5EF4-FFF2-40B4-BE49-F238E27FC236}">
                <a16:creationId xmlns:a16="http://schemas.microsoft.com/office/drawing/2014/main" id="{BBA94EF4-949D-4A7E-99EF-249AAB91FEDD}"/>
              </a:ext>
            </a:extLst>
          </p:cNvPr>
          <p:cNvSpPr/>
          <p:nvPr/>
        </p:nvSpPr>
        <p:spPr>
          <a:xfrm>
            <a:off x="8006695" y="1004341"/>
            <a:ext cx="2023672" cy="28781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p>
          <a:p>
            <a:r>
              <a:rPr lang="en-US" dirty="0"/>
              <a:t>Public class test </a:t>
            </a:r>
          </a:p>
          <a:p>
            <a:r>
              <a:rPr lang="en-US" dirty="0"/>
              <a:t>{</a:t>
            </a:r>
          </a:p>
          <a:p>
            <a:r>
              <a:rPr lang="en-US" dirty="0"/>
              <a:t>         public test()</a:t>
            </a:r>
          </a:p>
          <a:p>
            <a:r>
              <a:rPr lang="en-US" dirty="0"/>
              <a:t>           {</a:t>
            </a:r>
          </a:p>
          <a:p>
            <a:r>
              <a:rPr lang="en-US" dirty="0"/>
              <a:t>	super();</a:t>
            </a:r>
          </a:p>
          <a:p>
            <a:r>
              <a:rPr lang="en-US" dirty="0"/>
              <a:t>            }</a:t>
            </a:r>
          </a:p>
          <a:p>
            <a:r>
              <a:rPr lang="en-US" dirty="0"/>
              <a:t>          void test()</a:t>
            </a:r>
          </a:p>
          <a:p>
            <a:r>
              <a:rPr lang="en-US" dirty="0"/>
              <a:t>		</a:t>
            </a:r>
          </a:p>
          <a:p>
            <a:r>
              <a:rPr lang="en-US" dirty="0"/>
              <a:t>}</a:t>
            </a:r>
          </a:p>
          <a:p>
            <a:endParaRPr lang="en-US" dirty="0"/>
          </a:p>
          <a:p>
            <a:endParaRPr lang="en-US" dirty="0"/>
          </a:p>
        </p:txBody>
      </p:sp>
      <p:cxnSp>
        <p:nvCxnSpPr>
          <p:cNvPr id="7" name="Straight Arrow Connector 6">
            <a:extLst>
              <a:ext uri="{FF2B5EF4-FFF2-40B4-BE49-F238E27FC236}">
                <a16:creationId xmlns:a16="http://schemas.microsoft.com/office/drawing/2014/main" id="{9A97B499-AD04-4F8A-9328-59BC8218D3BD}"/>
              </a:ext>
            </a:extLst>
          </p:cNvPr>
          <p:cNvCxnSpPr>
            <a:cxnSpLocks/>
            <a:stCxn id="4" idx="3"/>
            <a:endCxn id="5" idx="1"/>
          </p:cNvCxnSpPr>
          <p:nvPr/>
        </p:nvCxnSpPr>
        <p:spPr>
          <a:xfrm>
            <a:off x="3215641" y="1796109"/>
            <a:ext cx="4791054" cy="647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1E654AD-AFEA-467A-A390-4DF2E0D7197B}"/>
              </a:ext>
            </a:extLst>
          </p:cNvPr>
          <p:cNvSpPr/>
          <p:nvPr/>
        </p:nvSpPr>
        <p:spPr>
          <a:xfrm>
            <a:off x="1374350" y="4220768"/>
            <a:ext cx="2023672" cy="21650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class test </a:t>
            </a:r>
          </a:p>
          <a:p>
            <a:r>
              <a:rPr lang="en-US" dirty="0"/>
              <a:t>{</a:t>
            </a:r>
          </a:p>
          <a:p>
            <a:r>
              <a:rPr lang="en-US" dirty="0"/>
              <a:t>    test()</a:t>
            </a:r>
          </a:p>
          <a:p>
            <a:r>
              <a:rPr lang="en-US" dirty="0"/>
              <a:t>     {</a:t>
            </a:r>
          </a:p>
          <a:p>
            <a:r>
              <a:rPr lang="en-US" dirty="0"/>
              <a:t>      }	</a:t>
            </a:r>
          </a:p>
          <a:p>
            <a:r>
              <a:rPr lang="en-US" dirty="0"/>
              <a:t>}</a:t>
            </a:r>
          </a:p>
          <a:p>
            <a:endParaRPr lang="en-US" dirty="0"/>
          </a:p>
          <a:p>
            <a:endParaRPr lang="en-US" dirty="0"/>
          </a:p>
        </p:txBody>
      </p:sp>
      <p:sp>
        <p:nvSpPr>
          <p:cNvPr id="11" name="Rectangle 10">
            <a:extLst>
              <a:ext uri="{FF2B5EF4-FFF2-40B4-BE49-F238E27FC236}">
                <a16:creationId xmlns:a16="http://schemas.microsoft.com/office/drawing/2014/main" id="{A5A49F1E-5A0A-403B-A5E6-42F8207D3361}"/>
              </a:ext>
            </a:extLst>
          </p:cNvPr>
          <p:cNvSpPr/>
          <p:nvPr/>
        </p:nvSpPr>
        <p:spPr>
          <a:xfrm>
            <a:off x="8232097" y="4220768"/>
            <a:ext cx="2290997" cy="24246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class test </a:t>
            </a:r>
          </a:p>
          <a:p>
            <a:r>
              <a:rPr lang="en-US" dirty="0"/>
              <a:t>{</a:t>
            </a:r>
          </a:p>
          <a:p>
            <a:r>
              <a:rPr lang="en-US" dirty="0"/>
              <a:t>          test()</a:t>
            </a:r>
          </a:p>
          <a:p>
            <a:r>
              <a:rPr lang="en-US" dirty="0"/>
              <a:t>           {</a:t>
            </a:r>
          </a:p>
          <a:p>
            <a:r>
              <a:rPr lang="en-US" dirty="0"/>
              <a:t>	super();</a:t>
            </a:r>
          </a:p>
          <a:p>
            <a:r>
              <a:rPr lang="en-US" dirty="0"/>
              <a:t>            }	</a:t>
            </a:r>
          </a:p>
          <a:p>
            <a:r>
              <a:rPr lang="en-US" dirty="0"/>
              <a:t>}</a:t>
            </a:r>
          </a:p>
          <a:p>
            <a:endParaRPr lang="en-US" dirty="0"/>
          </a:p>
          <a:p>
            <a:endParaRPr lang="en-US" dirty="0"/>
          </a:p>
        </p:txBody>
      </p:sp>
      <p:cxnSp>
        <p:nvCxnSpPr>
          <p:cNvPr id="12" name="Straight Arrow Connector 11">
            <a:extLst>
              <a:ext uri="{FF2B5EF4-FFF2-40B4-BE49-F238E27FC236}">
                <a16:creationId xmlns:a16="http://schemas.microsoft.com/office/drawing/2014/main" id="{5DC75968-39FC-44E1-A218-6FB7E4EBBEB7}"/>
              </a:ext>
            </a:extLst>
          </p:cNvPr>
          <p:cNvCxnSpPr>
            <a:cxnSpLocks/>
            <a:stCxn id="10" idx="3"/>
            <a:endCxn id="11" idx="1"/>
          </p:cNvCxnSpPr>
          <p:nvPr/>
        </p:nvCxnSpPr>
        <p:spPr>
          <a:xfrm>
            <a:off x="3398022" y="5303289"/>
            <a:ext cx="4834075" cy="129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03BA03E-5084-4BCA-91B5-58BDEDE8C152}"/>
              </a:ext>
            </a:extLst>
          </p:cNvPr>
          <p:cNvSpPr txBox="1"/>
          <p:nvPr/>
        </p:nvSpPr>
        <p:spPr>
          <a:xfrm rot="250804">
            <a:off x="3753853" y="1529145"/>
            <a:ext cx="4122411" cy="369332"/>
          </a:xfrm>
          <a:prstGeom prst="rect">
            <a:avLst/>
          </a:prstGeom>
          <a:noFill/>
        </p:spPr>
        <p:txBody>
          <a:bodyPr wrap="none" rtlCol="0">
            <a:spAutoFit/>
          </a:bodyPr>
          <a:lstStyle/>
          <a:p>
            <a:r>
              <a:rPr lang="en-US" dirty="0">
                <a:solidFill>
                  <a:srgbClr val="24292E"/>
                </a:solidFill>
                <a:latin typeface="SFMono-Regular"/>
              </a:rPr>
              <a:t>compiler will generate default constructor</a:t>
            </a:r>
            <a:endParaRPr lang="en-US" dirty="0"/>
          </a:p>
        </p:txBody>
      </p:sp>
      <p:sp>
        <p:nvSpPr>
          <p:cNvPr id="17" name="TextBox 16">
            <a:extLst>
              <a:ext uri="{FF2B5EF4-FFF2-40B4-BE49-F238E27FC236}">
                <a16:creationId xmlns:a16="http://schemas.microsoft.com/office/drawing/2014/main" id="{C3F8F429-886C-4295-B0B8-C9A5CC307AEC}"/>
              </a:ext>
            </a:extLst>
          </p:cNvPr>
          <p:cNvSpPr txBox="1"/>
          <p:nvPr/>
        </p:nvSpPr>
        <p:spPr>
          <a:xfrm rot="250804">
            <a:off x="3582234" y="4756345"/>
            <a:ext cx="4495911" cy="369332"/>
          </a:xfrm>
          <a:prstGeom prst="rect">
            <a:avLst/>
          </a:prstGeom>
          <a:noFill/>
        </p:spPr>
        <p:txBody>
          <a:bodyPr wrap="none" rtlCol="0">
            <a:spAutoFit/>
          </a:bodyPr>
          <a:lstStyle/>
          <a:p>
            <a:r>
              <a:rPr lang="en-US" dirty="0">
                <a:solidFill>
                  <a:srgbClr val="24292E"/>
                </a:solidFill>
                <a:latin typeface="SFMono-Regular"/>
              </a:rPr>
              <a:t>compiler will </a:t>
            </a:r>
            <a:r>
              <a:rPr lang="en-US" b="1" dirty="0">
                <a:solidFill>
                  <a:srgbClr val="24292E"/>
                </a:solidFill>
                <a:latin typeface="SFMono-Regular"/>
              </a:rPr>
              <a:t>not</a:t>
            </a:r>
            <a:r>
              <a:rPr lang="en-US" dirty="0">
                <a:solidFill>
                  <a:srgbClr val="24292E"/>
                </a:solidFill>
                <a:latin typeface="SFMono-Regular"/>
              </a:rPr>
              <a:t> generate default constructor</a:t>
            </a:r>
            <a:endParaRPr lang="en-US" dirty="0"/>
          </a:p>
        </p:txBody>
      </p:sp>
    </p:spTree>
    <p:extLst>
      <p:ext uri="{BB962C8B-B14F-4D97-AF65-F5344CB8AC3E}">
        <p14:creationId xmlns:p14="http://schemas.microsoft.com/office/powerpoint/2010/main" val="1455080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2973</TotalTime>
  <Words>1269</Words>
  <Application>Microsoft Office PowerPoint</Application>
  <PresentationFormat>Widescreen</PresentationFormat>
  <Paragraphs>340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SFMono-Regular</vt:lpstr>
      <vt:lpstr>Office Theme</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Rohit Bhosale</dc:creator>
  <cp:lastModifiedBy>Rohit Bhosale</cp:lastModifiedBy>
  <cp:revision>40</cp:revision>
  <dcterms:created xsi:type="dcterms:W3CDTF">2020-06-06T09:06:07Z</dcterms:created>
  <dcterms:modified xsi:type="dcterms:W3CDTF">2020-08-02T08:17:13Z</dcterms:modified>
</cp:coreProperties>
</file>