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A2A6-162E-4E17-9ED3-CF629803B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B1FAC8-7116-4F26-B320-F888F713C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EAF57-AF45-4466-84A3-DE19E4B99EFD}"/>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5" name="Footer Placeholder 4">
            <a:extLst>
              <a:ext uri="{FF2B5EF4-FFF2-40B4-BE49-F238E27FC236}">
                <a16:creationId xmlns:a16="http://schemas.microsoft.com/office/drawing/2014/main" id="{A2ECB314-785F-4145-826C-4DE71F473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72F8C-180B-49EA-B23E-8CF59C570802}"/>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400724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87A0-B754-4142-9351-E11783F653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690DE-CDDE-49B9-ADC4-8C9F441BC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8E71-8E6B-48EF-A5B9-D702313270BA}"/>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5" name="Footer Placeholder 4">
            <a:extLst>
              <a:ext uri="{FF2B5EF4-FFF2-40B4-BE49-F238E27FC236}">
                <a16:creationId xmlns:a16="http://schemas.microsoft.com/office/drawing/2014/main" id="{93BB80BB-8D22-4F6A-83AE-5AE9D94E2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5AB65-BF85-4684-A8C1-CBF0F06C4D3D}"/>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79955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1C365-5CC6-4488-A913-0331CE6C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249EBA-794A-4232-8A56-AE5F0CB4D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80302-0DFA-4C1A-889D-041C12EF1B68}"/>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5" name="Footer Placeholder 4">
            <a:extLst>
              <a:ext uri="{FF2B5EF4-FFF2-40B4-BE49-F238E27FC236}">
                <a16:creationId xmlns:a16="http://schemas.microsoft.com/office/drawing/2014/main" id="{19ADF754-807E-44EA-8E84-32C08D6BA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284F2-A58D-4B53-B1C3-0A72A10C11E6}"/>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408588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E7AF-C6F7-4298-814A-88A13152E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A0047-73F0-4B01-A5C4-5C5FBE32E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66DD5-578A-44FD-B44A-7DA2CF3746BC}"/>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5" name="Footer Placeholder 4">
            <a:extLst>
              <a:ext uri="{FF2B5EF4-FFF2-40B4-BE49-F238E27FC236}">
                <a16:creationId xmlns:a16="http://schemas.microsoft.com/office/drawing/2014/main" id="{6ECAD011-5E5B-40ED-9D0D-20461C49F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8B509-FEA9-491D-B9B2-AFF084E355CD}"/>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60892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299A-DC50-421A-A392-8AB1B177F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1A93F8-2E14-4457-AF80-5A71FF3A2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6942D-103A-4CE9-BCBC-3F10F5696CD2}"/>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5" name="Footer Placeholder 4">
            <a:extLst>
              <a:ext uri="{FF2B5EF4-FFF2-40B4-BE49-F238E27FC236}">
                <a16:creationId xmlns:a16="http://schemas.microsoft.com/office/drawing/2014/main" id="{119FFEB5-25F4-44D5-A9AB-FE2D5042B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D6934-AB6D-4A89-B9FA-FC16B83EA447}"/>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141836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C881-4C0C-4D9D-A586-7A9DCCA94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88EEC-D722-46C4-B8E1-FC6CF2BE1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D0B94-41E5-445A-B66A-347D7C578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2FBAF2-5731-48FC-AD79-CD8FE26F566B}"/>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6" name="Footer Placeholder 5">
            <a:extLst>
              <a:ext uri="{FF2B5EF4-FFF2-40B4-BE49-F238E27FC236}">
                <a16:creationId xmlns:a16="http://schemas.microsoft.com/office/drawing/2014/main" id="{2DF4D77C-B7A5-43E1-9E8C-333F0A1A3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0DE7F-17EB-4FF4-B974-A89C1FFAFCA7}"/>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266038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0F62-E668-4154-BD82-D3253A385D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4A4AA-49EF-4602-975E-897D0E274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67603-DD52-4AA5-AD8F-8664C1A239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9CB7F-8435-440B-ACC9-B85E59850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A2A46-2AFB-416F-86F0-97E90315C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62E58-B4E4-488B-B7D6-AD0FBF5C61EA}"/>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8" name="Footer Placeholder 7">
            <a:extLst>
              <a:ext uri="{FF2B5EF4-FFF2-40B4-BE49-F238E27FC236}">
                <a16:creationId xmlns:a16="http://schemas.microsoft.com/office/drawing/2014/main" id="{CBEF580A-EE2D-43B8-B370-BEC066807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38AE7A-CAA0-4D5A-9ACC-B2F7DB3B6D91}"/>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327194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1B92-F9DA-4E1A-8D6C-CA3E6E232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016B5-0556-45B2-8769-0722AC3A8A8D}"/>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4" name="Footer Placeholder 3">
            <a:extLst>
              <a:ext uri="{FF2B5EF4-FFF2-40B4-BE49-F238E27FC236}">
                <a16:creationId xmlns:a16="http://schemas.microsoft.com/office/drawing/2014/main" id="{396EDBBA-ED8F-4558-87ED-597EA698E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B3598F-3D4E-451E-B878-4DECCA792480}"/>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407640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C1971-3EC6-49D0-888D-44E886381E0E}"/>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3" name="Footer Placeholder 2">
            <a:extLst>
              <a:ext uri="{FF2B5EF4-FFF2-40B4-BE49-F238E27FC236}">
                <a16:creationId xmlns:a16="http://schemas.microsoft.com/office/drawing/2014/main" id="{E1D6D400-588F-4BBD-B6CC-D7D8107B0A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627C94-8572-4763-9589-4CE0BAF82C0D}"/>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314218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6128-FB8E-4881-9AC6-14A36BDEC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5E4E6-8B61-43A3-8116-8EFCEB009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32B73E-11D8-4AAE-8E38-6A280EAB0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3A8AF-65E8-4001-B06F-C3FB2F4D37A9}"/>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6" name="Footer Placeholder 5">
            <a:extLst>
              <a:ext uri="{FF2B5EF4-FFF2-40B4-BE49-F238E27FC236}">
                <a16:creationId xmlns:a16="http://schemas.microsoft.com/office/drawing/2014/main" id="{2C7F9C98-0FB7-4687-9C8E-6C6932421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C1402-9B52-4CC9-8725-FA30C65A4B45}"/>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79027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40C7-F56C-438E-B011-C6BD52A91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A3287-C358-4DFA-BCCB-88647C0AB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CBC8D5-865B-4BFA-9692-0C99E4C4B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8C181-BFA4-495A-AC00-EB91682BCD2A}"/>
              </a:ext>
            </a:extLst>
          </p:cNvPr>
          <p:cNvSpPr>
            <a:spLocks noGrp="1"/>
          </p:cNvSpPr>
          <p:nvPr>
            <p:ph type="dt" sz="half" idx="10"/>
          </p:nvPr>
        </p:nvSpPr>
        <p:spPr/>
        <p:txBody>
          <a:bodyPr/>
          <a:lstStyle/>
          <a:p>
            <a:fld id="{04A66159-64BF-4E74-819F-48EE98AA0243}" type="datetimeFigureOut">
              <a:rPr lang="en-US" smtClean="0"/>
              <a:t>6/10/2020</a:t>
            </a:fld>
            <a:endParaRPr lang="en-US"/>
          </a:p>
        </p:txBody>
      </p:sp>
      <p:sp>
        <p:nvSpPr>
          <p:cNvPr id="6" name="Footer Placeholder 5">
            <a:extLst>
              <a:ext uri="{FF2B5EF4-FFF2-40B4-BE49-F238E27FC236}">
                <a16:creationId xmlns:a16="http://schemas.microsoft.com/office/drawing/2014/main" id="{18C45B8B-08D7-45D6-ACEF-B98701065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47AA9-C8B1-4A37-89E1-CF52CB63927C}"/>
              </a:ext>
            </a:extLst>
          </p:cNvPr>
          <p:cNvSpPr>
            <a:spLocks noGrp="1"/>
          </p:cNvSpPr>
          <p:nvPr>
            <p:ph type="sldNum" sz="quarter" idx="12"/>
          </p:nvPr>
        </p:nvSpPr>
        <p:spPr/>
        <p:txBody>
          <a:bodyPr/>
          <a:lstStyle/>
          <a:p>
            <a:fld id="{8F28C8E9-55F1-4BBC-9CA5-CB387A099901}" type="slidenum">
              <a:rPr lang="en-US" smtClean="0"/>
              <a:t>‹#›</a:t>
            </a:fld>
            <a:endParaRPr lang="en-US"/>
          </a:p>
        </p:txBody>
      </p:sp>
    </p:spTree>
    <p:extLst>
      <p:ext uri="{BB962C8B-B14F-4D97-AF65-F5344CB8AC3E}">
        <p14:creationId xmlns:p14="http://schemas.microsoft.com/office/powerpoint/2010/main" val="65275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BF877-15EC-46F2-9D04-6B8297024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B3E060-65B5-408C-BAF9-5556966A0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7109D-B891-49DD-81F0-D26789D3F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66159-64BF-4E74-819F-48EE98AA0243}" type="datetimeFigureOut">
              <a:rPr lang="en-US" smtClean="0"/>
              <a:t>6/10/2020</a:t>
            </a:fld>
            <a:endParaRPr lang="en-US"/>
          </a:p>
        </p:txBody>
      </p:sp>
      <p:sp>
        <p:nvSpPr>
          <p:cNvPr id="5" name="Footer Placeholder 4">
            <a:extLst>
              <a:ext uri="{FF2B5EF4-FFF2-40B4-BE49-F238E27FC236}">
                <a16:creationId xmlns:a16="http://schemas.microsoft.com/office/drawing/2014/main" id="{DF3E7CD2-096E-4AD9-BA34-7F655CE9F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C37FD2-672C-415B-9049-4EA65A3F8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8C8E9-55F1-4BBC-9CA5-CB387A099901}" type="slidenum">
              <a:rPr lang="en-US" smtClean="0"/>
              <a:t>‹#›</a:t>
            </a:fld>
            <a:endParaRPr lang="en-US"/>
          </a:p>
        </p:txBody>
      </p:sp>
    </p:spTree>
    <p:extLst>
      <p:ext uri="{BB962C8B-B14F-4D97-AF65-F5344CB8AC3E}">
        <p14:creationId xmlns:p14="http://schemas.microsoft.com/office/powerpoint/2010/main" val="345522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61FC07-78BE-4395-8200-3AAF738F31CA}"/>
              </a:ext>
            </a:extLst>
          </p:cNvPr>
          <p:cNvSpPr>
            <a:spLocks noGrp="1"/>
          </p:cNvSpPr>
          <p:nvPr>
            <p:ph type="ctrTitle"/>
          </p:nvPr>
        </p:nvSpPr>
        <p:spPr>
          <a:xfrm>
            <a:off x="3045368" y="2043663"/>
            <a:ext cx="6105194" cy="2031055"/>
          </a:xfrm>
        </p:spPr>
        <p:txBody>
          <a:bodyPr>
            <a:normAutofit/>
          </a:bodyPr>
          <a:lstStyle/>
          <a:p>
            <a:r>
              <a:rPr lang="en-US">
                <a:solidFill>
                  <a:srgbClr val="FFFFFF"/>
                </a:solidFill>
              </a:rPr>
              <a:t>JAVA	</a:t>
            </a:r>
          </a:p>
        </p:txBody>
      </p:sp>
      <p:sp>
        <p:nvSpPr>
          <p:cNvPr id="3" name="Subtitle 2">
            <a:extLst>
              <a:ext uri="{FF2B5EF4-FFF2-40B4-BE49-F238E27FC236}">
                <a16:creationId xmlns:a16="http://schemas.microsoft.com/office/drawing/2014/main" id="{5C2D3341-1CEE-4816-A40E-67A0482122EE}"/>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Exception Handling</a:t>
            </a:r>
          </a:p>
        </p:txBody>
      </p:sp>
    </p:spTree>
    <p:extLst>
      <p:ext uri="{BB962C8B-B14F-4D97-AF65-F5344CB8AC3E}">
        <p14:creationId xmlns:p14="http://schemas.microsoft.com/office/powerpoint/2010/main" val="404918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C1395F-9848-4FFC-B5E9-B78A7FB5B600}"/>
              </a:ext>
            </a:extLst>
          </p:cNvPr>
          <p:cNvSpPr/>
          <p:nvPr/>
        </p:nvSpPr>
        <p:spPr>
          <a:xfrm>
            <a:off x="284813" y="1177682"/>
            <a:ext cx="11212642" cy="1754326"/>
          </a:xfrm>
          <a:prstGeom prst="rect">
            <a:avLst/>
          </a:prstGeom>
        </p:spPr>
        <p:txBody>
          <a:bodyPr wrap="square">
            <a:spAutoFit/>
          </a:bodyPr>
          <a:lstStyle/>
          <a:p>
            <a:r>
              <a:rPr lang="en-US" b="0" i="0" dirty="0">
                <a:solidFill>
                  <a:srgbClr val="222426"/>
                </a:solidFill>
                <a:effectLst/>
              </a:rPr>
              <a:t>An Exception is an unwanted event that interrupts the normal flow of the program. When an exception occurs program execution gets terminated.</a:t>
            </a:r>
          </a:p>
          <a:p>
            <a:r>
              <a:rPr lang="en-US" b="0" i="0" dirty="0">
                <a:solidFill>
                  <a:srgbClr val="222426"/>
                </a:solidFill>
                <a:effectLst/>
              </a:rPr>
              <a:t>In such cases we get a system generated error message.</a:t>
            </a:r>
          </a:p>
          <a:p>
            <a:r>
              <a:rPr lang="en-US" b="0" i="0" dirty="0">
                <a:solidFill>
                  <a:srgbClr val="222426"/>
                </a:solidFill>
                <a:effectLst/>
              </a:rPr>
              <a:t>The good thing about exceptions is that they can be handled in Java. </a:t>
            </a:r>
          </a:p>
          <a:p>
            <a:r>
              <a:rPr lang="en-US" b="0" i="0" dirty="0">
                <a:solidFill>
                  <a:srgbClr val="222426"/>
                </a:solidFill>
                <a:effectLst/>
              </a:rPr>
              <a:t>By handling the exceptions we can provide a meaningful message to the user about the issue rather than a system generated message, which may not be understandable to a user.</a:t>
            </a:r>
            <a:endParaRPr lang="en-US" dirty="0"/>
          </a:p>
        </p:txBody>
      </p:sp>
      <p:sp>
        <p:nvSpPr>
          <p:cNvPr id="3" name="TextBox 2">
            <a:extLst>
              <a:ext uri="{FF2B5EF4-FFF2-40B4-BE49-F238E27FC236}">
                <a16:creationId xmlns:a16="http://schemas.microsoft.com/office/drawing/2014/main" id="{622528C8-064C-4720-8688-27262ED533BD}"/>
              </a:ext>
            </a:extLst>
          </p:cNvPr>
          <p:cNvSpPr txBox="1"/>
          <p:nvPr/>
        </p:nvSpPr>
        <p:spPr>
          <a:xfrm>
            <a:off x="164892" y="419724"/>
            <a:ext cx="3228384" cy="584775"/>
          </a:xfrm>
          <a:prstGeom prst="rect">
            <a:avLst/>
          </a:prstGeom>
          <a:noFill/>
        </p:spPr>
        <p:txBody>
          <a:bodyPr wrap="none" rtlCol="0">
            <a:spAutoFit/>
          </a:bodyPr>
          <a:lstStyle/>
          <a:p>
            <a:r>
              <a:rPr lang="en-US" sz="3200" b="1" dirty="0"/>
              <a:t>What is Exception</a:t>
            </a:r>
          </a:p>
        </p:txBody>
      </p:sp>
      <p:sp>
        <p:nvSpPr>
          <p:cNvPr id="4" name="TextBox 3">
            <a:extLst>
              <a:ext uri="{FF2B5EF4-FFF2-40B4-BE49-F238E27FC236}">
                <a16:creationId xmlns:a16="http://schemas.microsoft.com/office/drawing/2014/main" id="{8129972C-A49B-42E3-A57F-BE4288DF3417}"/>
              </a:ext>
            </a:extLst>
          </p:cNvPr>
          <p:cNvSpPr txBox="1"/>
          <p:nvPr/>
        </p:nvSpPr>
        <p:spPr>
          <a:xfrm>
            <a:off x="164892" y="3484416"/>
            <a:ext cx="4603120" cy="584775"/>
          </a:xfrm>
          <a:prstGeom prst="rect">
            <a:avLst/>
          </a:prstGeom>
          <a:noFill/>
        </p:spPr>
        <p:txBody>
          <a:bodyPr wrap="none" rtlCol="0">
            <a:spAutoFit/>
          </a:bodyPr>
          <a:lstStyle/>
          <a:p>
            <a:r>
              <a:rPr lang="en-US" sz="3200" b="1" dirty="0"/>
              <a:t>Why an exception occurs?</a:t>
            </a:r>
          </a:p>
        </p:txBody>
      </p:sp>
      <p:sp>
        <p:nvSpPr>
          <p:cNvPr id="5" name="Rectangle 4">
            <a:extLst>
              <a:ext uri="{FF2B5EF4-FFF2-40B4-BE49-F238E27FC236}">
                <a16:creationId xmlns:a16="http://schemas.microsoft.com/office/drawing/2014/main" id="{0D80658C-E722-4640-9D84-A4BA3C815866}"/>
              </a:ext>
            </a:extLst>
          </p:cNvPr>
          <p:cNvSpPr/>
          <p:nvPr/>
        </p:nvSpPr>
        <p:spPr>
          <a:xfrm>
            <a:off x="284813" y="4149244"/>
            <a:ext cx="11212642" cy="646331"/>
          </a:xfrm>
          <a:prstGeom prst="rect">
            <a:avLst/>
          </a:prstGeom>
        </p:spPr>
        <p:txBody>
          <a:bodyPr wrap="square">
            <a:spAutoFit/>
          </a:bodyPr>
          <a:lstStyle/>
          <a:p>
            <a:r>
              <a:rPr lang="en-US" dirty="0"/>
              <a:t>There can be several reasons that can cause a program to throw exception. For example: Opening a non-existing file in your program, Network connection problem, bad input data provided by user etc.</a:t>
            </a:r>
          </a:p>
        </p:txBody>
      </p:sp>
    </p:spTree>
    <p:extLst>
      <p:ext uri="{BB962C8B-B14F-4D97-AF65-F5344CB8AC3E}">
        <p14:creationId xmlns:p14="http://schemas.microsoft.com/office/powerpoint/2010/main" val="267614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95BB12-C283-4302-BBB6-8DD630664D65}"/>
              </a:ext>
            </a:extLst>
          </p:cNvPr>
          <p:cNvSpPr>
            <a:spLocks noChangeArrowheads="1"/>
          </p:cNvSpPr>
          <p:nvPr/>
        </p:nvSpPr>
        <p:spPr bwMode="auto">
          <a:xfrm>
            <a:off x="517161" y="502087"/>
            <a:ext cx="11100216" cy="1477328"/>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rPr>
              <a:t>Exception</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a:ln>
                  <a:noFill/>
                </a:ln>
                <a:solidFill>
                  <a:srgbClr val="00008B"/>
                </a:solidFill>
                <a:effectLst/>
              </a:rPr>
              <a:t>in</a:t>
            </a:r>
            <a:r>
              <a:rPr kumimoji="0" lang="en-US" altLang="en-US" b="0" i="0" u="none" strike="noStrike" cap="none" normalizeH="0" baseline="0" dirty="0">
                <a:ln>
                  <a:noFill/>
                </a:ln>
                <a:solidFill>
                  <a:srgbClr val="000000"/>
                </a:solidFill>
                <a:effectLst/>
              </a:rPr>
              <a:t> thread </a:t>
            </a:r>
            <a:r>
              <a:rPr kumimoji="0" lang="en-US" altLang="en-US" b="0" i="0" u="none" strike="noStrike" cap="none" normalizeH="0" baseline="0" dirty="0">
                <a:ln>
                  <a:noFill/>
                </a:ln>
                <a:solidFill>
                  <a:srgbClr val="800000"/>
                </a:solidFill>
                <a:effectLst/>
              </a:rPr>
              <a:t>"main"</a:t>
            </a:r>
            <a:r>
              <a:rPr kumimoji="0" lang="en-US" altLang="en-US" b="0" i="0" u="none" strike="noStrike" cap="none" normalizeH="0" baseline="0" dirty="0">
                <a:ln>
                  <a:noFill/>
                </a:ln>
                <a:solidFill>
                  <a:srgbClr val="000000"/>
                </a:solidFill>
                <a:effectLst/>
              </a:rPr>
              <a:t> java.lang.</a:t>
            </a:r>
            <a:r>
              <a:rPr kumimoji="0" lang="en-US" altLang="en-US" b="0" i="0" u="none" strike="noStrike" cap="none" normalizeH="0" baseline="0" dirty="0">
                <a:ln>
                  <a:noFill/>
                </a:ln>
                <a:solidFill>
                  <a:srgbClr val="2B91AF"/>
                </a:solidFill>
                <a:effectLst/>
              </a:rPr>
              <a:t>ArithmeticException</a:t>
            </a:r>
            <a:r>
              <a:rPr kumimoji="0" lang="en-US" altLang="en-US" b="0" i="0" u="none" strike="noStrike" cap="none" normalizeH="0" baseline="0" dirty="0">
                <a:ln>
                  <a:noFill/>
                </a:ln>
                <a:solidFill>
                  <a:srgbClr val="000000"/>
                </a:solidFill>
                <a:effectLst/>
              </a:rPr>
              <a:t>: / </a:t>
            </a:r>
            <a:r>
              <a:rPr kumimoji="0" lang="en-US" altLang="en-US" b="0" i="0" u="none" strike="noStrike" cap="none" normalizeH="0" baseline="0" dirty="0">
                <a:ln>
                  <a:noFill/>
                </a:ln>
                <a:solidFill>
                  <a:srgbClr val="00008B"/>
                </a:solidFill>
                <a:effectLst/>
              </a:rPr>
              <a:t>by</a:t>
            </a:r>
            <a:r>
              <a:rPr kumimoji="0" lang="en-US" altLang="en-US" b="0" i="0" u="none" strike="noStrike" cap="none" normalizeH="0" baseline="0" dirty="0">
                <a:ln>
                  <a:noFill/>
                </a:ln>
                <a:solidFill>
                  <a:srgbClr val="000000"/>
                </a:solidFill>
                <a:effectLst/>
              </a:rPr>
              <a:t> zero at </a:t>
            </a:r>
            <a:r>
              <a:rPr kumimoji="0" lang="en-US" altLang="en-US" b="0" i="0" u="none" strike="noStrike" cap="none" normalizeH="0" baseline="0" dirty="0">
                <a:ln>
                  <a:noFill/>
                </a:ln>
                <a:solidFill>
                  <a:srgbClr val="2B91AF"/>
                </a:solidFill>
                <a:effectLst/>
              </a:rPr>
              <a:t>ExceptionDemo</a:t>
            </a:r>
            <a:r>
              <a:rPr kumimoji="0" lang="en-US" altLang="en-US" b="0" i="0" u="none" strike="noStrike" cap="none" normalizeH="0" baseline="0" dirty="0">
                <a:ln>
                  <a:noFill/>
                </a:ln>
                <a:solidFill>
                  <a:srgbClr val="000000"/>
                </a:solidFill>
                <a:effectLst/>
              </a:rPr>
              <a:t>.main(</a:t>
            </a:r>
            <a:r>
              <a:rPr kumimoji="0" lang="en-US" altLang="en-US" b="0" i="0" u="none" strike="noStrike" cap="none" normalizeH="0" baseline="0" dirty="0">
                <a:ln>
                  <a:noFill/>
                </a:ln>
                <a:solidFill>
                  <a:srgbClr val="2B91AF"/>
                </a:solidFill>
                <a:effectLst/>
              </a:rPr>
              <a:t>ExceptionDemo</a:t>
            </a:r>
            <a:r>
              <a:rPr kumimoji="0" lang="en-US" altLang="en-US" b="0" i="0" u="none" strike="noStrike" cap="none" normalizeH="0" baseline="0" dirty="0">
                <a:ln>
                  <a:noFill/>
                </a:ln>
                <a:solidFill>
                  <a:srgbClr val="000000"/>
                </a:solidFill>
                <a:effectLst/>
              </a:rPr>
              <a:t>.java:</a:t>
            </a:r>
            <a:r>
              <a:rPr kumimoji="0" lang="en-US" altLang="en-US" b="0" i="0" u="none" strike="noStrike" cap="none" normalizeH="0" baseline="0" dirty="0">
                <a:ln>
                  <a:noFill/>
                </a:ln>
                <a:solidFill>
                  <a:srgbClr val="800000"/>
                </a:solidFill>
                <a:effectLst/>
              </a:rPr>
              <a:t>5</a:t>
            </a:r>
            <a:r>
              <a:rPr kumimoji="0" lang="en-US" altLang="en-US"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rPr>
              <a:t>Exception Demo</a:t>
            </a:r>
            <a:r>
              <a:rPr kumimoji="0" lang="en-US" altLang="en-US" b="0" i="0" u="none" strike="noStrike" cap="none" normalizeH="0" baseline="0" dirty="0">
                <a:ln>
                  <a:noFill/>
                </a:ln>
                <a:solidFill>
                  <a:srgbClr val="000000"/>
                </a:solidFill>
                <a:effectLst/>
              </a:rPr>
              <a:t> : </a:t>
            </a:r>
            <a:r>
              <a:rPr kumimoji="0" lang="en-US" altLang="en-US" b="0" i="0" u="none" strike="noStrike" cap="none" normalizeH="0" baseline="0" dirty="0">
                <a:ln>
                  <a:noFill/>
                </a:ln>
                <a:solidFill>
                  <a:srgbClr val="2B91AF"/>
                </a:solidFill>
                <a:effectLst/>
              </a:rPr>
              <a:t>The</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a:ln>
                  <a:noFill/>
                </a:ln>
                <a:solidFill>
                  <a:srgbClr val="00008B"/>
                </a:solidFill>
                <a:effectLst/>
              </a:rPr>
              <a:t>class</a:t>
            </a:r>
            <a:r>
              <a:rPr kumimoji="0" lang="en-US" altLang="en-US" b="0" i="0" u="none" strike="noStrike" cap="none" normalizeH="0" baseline="0" dirty="0">
                <a:ln>
                  <a:noFill/>
                </a:ln>
                <a:solidFill>
                  <a:srgbClr val="000000"/>
                </a:solidFill>
                <a:effectLst/>
              </a:rPr>
              <a: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main : </a:t>
            </a:r>
            <a:r>
              <a:rPr kumimoji="0" lang="en-US" altLang="en-US" b="0" i="0" u="none" strike="noStrike" cap="none" normalizeH="0" baseline="0" dirty="0">
                <a:ln>
                  <a:noFill/>
                </a:ln>
                <a:solidFill>
                  <a:srgbClr val="2B91AF"/>
                </a:solidFill>
                <a:effectLst/>
              </a:rPr>
              <a:t>The</a:t>
            </a:r>
            <a:r>
              <a:rPr kumimoji="0" lang="en-US" altLang="en-US" b="0" i="0" u="none" strike="noStrike" cap="none" normalizeH="0" baseline="0" dirty="0">
                <a:ln>
                  <a:noFill/>
                </a:ln>
                <a:solidFill>
                  <a:srgbClr val="000000"/>
                </a:solidFill>
                <a:effectLst/>
              </a:rPr>
              <a:t> method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rPr>
              <a:t>ExceptionDemo</a:t>
            </a:r>
            <a:r>
              <a:rPr kumimoji="0" lang="en-US" altLang="en-US" b="0" i="0" u="none" strike="noStrike" cap="none" normalizeH="0" baseline="0" dirty="0">
                <a:ln>
                  <a:noFill/>
                </a:ln>
                <a:solidFill>
                  <a:srgbClr val="000000"/>
                </a:solidFill>
                <a:effectLst/>
              </a:rPr>
              <a:t>.java : </a:t>
            </a:r>
            <a:r>
              <a:rPr kumimoji="0" lang="en-US" altLang="en-US" b="0" i="0" u="none" strike="noStrike" cap="none" normalizeH="0" baseline="0" dirty="0">
                <a:ln>
                  <a:noFill/>
                </a:ln>
                <a:solidFill>
                  <a:srgbClr val="2B91AF"/>
                </a:solidFill>
                <a:effectLst/>
              </a:rPr>
              <a:t>The</a:t>
            </a:r>
            <a:r>
              <a:rPr kumimoji="0" lang="en-US" altLang="en-US" b="0" i="0" u="none" strike="noStrike" cap="none" normalizeH="0" baseline="0" dirty="0">
                <a:ln>
                  <a:noFill/>
                </a:ln>
                <a:solidFill>
                  <a:srgbClr val="000000"/>
                </a:solidFill>
                <a:effectLst/>
              </a:rPr>
              <a:t> filename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java:</a:t>
            </a:r>
            <a:r>
              <a:rPr kumimoji="0" lang="en-US" altLang="en-US" b="0" i="0" u="none" strike="noStrike" cap="none" normalizeH="0" baseline="0" dirty="0">
                <a:ln>
                  <a:noFill/>
                </a:ln>
                <a:solidFill>
                  <a:srgbClr val="800000"/>
                </a:solidFill>
                <a:effectLst/>
              </a:rPr>
              <a:t>5</a:t>
            </a:r>
            <a:r>
              <a:rPr kumimoji="0" lang="en-US" altLang="en-US" b="0" i="0" u="none" strike="noStrike" cap="none" normalizeH="0" baseline="0" dirty="0">
                <a:ln>
                  <a:noFill/>
                </a:ln>
                <a:solidFill>
                  <a:srgbClr val="000000"/>
                </a:solidFill>
                <a:effectLst/>
              </a:rPr>
              <a:t> : </a:t>
            </a:r>
            <a:r>
              <a:rPr kumimoji="0" lang="en-US" altLang="en-US" b="0" i="0" u="none" strike="noStrike" cap="none" normalizeH="0" baseline="0" dirty="0">
                <a:ln>
                  <a:noFill/>
                </a:ln>
                <a:solidFill>
                  <a:srgbClr val="2B91AF"/>
                </a:solidFill>
                <a:effectLst/>
              </a:rPr>
              <a:t>Line</a:t>
            </a:r>
            <a:r>
              <a:rPr kumimoji="0" lang="en-US" altLang="en-US" b="0" i="0" u="none" strike="noStrike" cap="none" normalizeH="0" baseline="0" dirty="0">
                <a:ln>
                  <a:noFill/>
                </a:ln>
                <a:solidFill>
                  <a:srgbClr val="000000"/>
                </a:solidFill>
                <a:effectLst/>
              </a:rPr>
              <a:t> number</a:t>
            </a:r>
            <a:r>
              <a:rPr kumimoji="0" lang="en-US" altLang="en-US" b="0" i="0" u="none" strike="noStrike" cap="none" normalizeH="0" baseline="0" dirty="0">
                <a:ln>
                  <a:noFill/>
                </a:ln>
                <a:solidFill>
                  <a:schemeClr val="tx1"/>
                </a:solidFill>
                <a:effectLst/>
              </a:rPr>
              <a:t> </a:t>
            </a:r>
          </a:p>
        </p:txBody>
      </p:sp>
      <p:sp>
        <p:nvSpPr>
          <p:cNvPr id="4" name="Rectangle 3">
            <a:extLst>
              <a:ext uri="{FF2B5EF4-FFF2-40B4-BE49-F238E27FC236}">
                <a16:creationId xmlns:a16="http://schemas.microsoft.com/office/drawing/2014/main" id="{020E33C6-33E9-433B-9BD9-04D11EBB87CC}"/>
              </a:ext>
            </a:extLst>
          </p:cNvPr>
          <p:cNvSpPr/>
          <p:nvPr/>
        </p:nvSpPr>
        <p:spPr>
          <a:xfrm>
            <a:off x="1416576" y="2372550"/>
            <a:ext cx="9768581" cy="646331"/>
          </a:xfrm>
          <a:prstGeom prst="rect">
            <a:avLst/>
          </a:prstGeom>
        </p:spPr>
        <p:txBody>
          <a:bodyPr wrap="square">
            <a:spAutoFit/>
          </a:bodyPr>
          <a:lstStyle/>
          <a:p>
            <a:r>
              <a:rPr lang="en-US" b="1" i="0" dirty="0">
                <a:solidFill>
                  <a:srgbClr val="222426"/>
                </a:solidFill>
                <a:effectLst/>
                <a:latin typeface="PT Sans"/>
              </a:rPr>
              <a:t>This message is not user friendly so a user will not be able to understand what went wrong. In order to let them know the reason in simple language, we handle exceptions. </a:t>
            </a:r>
            <a:endParaRPr lang="en-US" b="1" dirty="0"/>
          </a:p>
        </p:txBody>
      </p:sp>
      <p:cxnSp>
        <p:nvCxnSpPr>
          <p:cNvPr id="6" name="Straight Arrow Connector 5">
            <a:extLst>
              <a:ext uri="{FF2B5EF4-FFF2-40B4-BE49-F238E27FC236}">
                <a16:creationId xmlns:a16="http://schemas.microsoft.com/office/drawing/2014/main" id="{92BDB5DD-4D14-4762-957D-0D3BF05E260D}"/>
              </a:ext>
            </a:extLst>
          </p:cNvPr>
          <p:cNvCxnSpPr>
            <a:cxnSpLocks/>
          </p:cNvCxnSpPr>
          <p:nvPr/>
        </p:nvCxnSpPr>
        <p:spPr>
          <a:xfrm flipV="1">
            <a:off x="5891134" y="1979415"/>
            <a:ext cx="0" cy="39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7BA8FB0-47C1-4EDE-9DCA-FED1B22A0980}"/>
              </a:ext>
            </a:extLst>
          </p:cNvPr>
          <p:cNvSpPr/>
          <p:nvPr/>
        </p:nvSpPr>
        <p:spPr>
          <a:xfrm>
            <a:off x="517160" y="3405000"/>
            <a:ext cx="10455639" cy="646331"/>
          </a:xfrm>
          <a:prstGeom prst="rect">
            <a:avLst/>
          </a:prstGeom>
        </p:spPr>
        <p:txBody>
          <a:bodyPr wrap="square">
            <a:spAutoFit/>
          </a:bodyPr>
          <a:lstStyle/>
          <a:p>
            <a:r>
              <a:rPr lang="en-US" b="0" i="0" dirty="0">
                <a:solidFill>
                  <a:srgbClr val="222426"/>
                </a:solidFill>
                <a:effectLst/>
                <a:latin typeface="PT Sans"/>
              </a:rPr>
              <a:t>Advantage of Exception handling ensures that the flow of the program doesn’t break when an exception occurs </a:t>
            </a:r>
            <a:r>
              <a:rPr lang="en-US" b="1" i="0" dirty="0">
                <a:solidFill>
                  <a:srgbClr val="222426"/>
                </a:solidFill>
                <a:effectLst/>
                <a:latin typeface="PT Sans"/>
              </a:rPr>
              <a:t>Types of Exception example</a:t>
            </a:r>
            <a:r>
              <a:rPr lang="en-US" dirty="0">
                <a:solidFill>
                  <a:srgbClr val="222426"/>
                </a:solidFill>
                <a:latin typeface="PT Sans"/>
              </a:rPr>
              <a:t> </a:t>
            </a:r>
            <a:r>
              <a:rPr lang="en-US" b="1" dirty="0">
                <a:solidFill>
                  <a:srgbClr val="222426"/>
                </a:solidFill>
                <a:latin typeface="PT Sans"/>
              </a:rPr>
              <a:t>given below.</a:t>
            </a:r>
            <a:endParaRPr lang="en-US" b="1" dirty="0"/>
          </a:p>
        </p:txBody>
      </p:sp>
      <p:sp>
        <p:nvSpPr>
          <p:cNvPr id="8" name="Rectangle 7">
            <a:extLst>
              <a:ext uri="{FF2B5EF4-FFF2-40B4-BE49-F238E27FC236}">
                <a16:creationId xmlns:a16="http://schemas.microsoft.com/office/drawing/2014/main" id="{4254436E-FAF6-4489-95A0-CE57696C9435}"/>
              </a:ext>
            </a:extLst>
          </p:cNvPr>
          <p:cNvSpPr/>
          <p:nvPr/>
        </p:nvSpPr>
        <p:spPr>
          <a:xfrm>
            <a:off x="517160" y="4324588"/>
            <a:ext cx="11100216" cy="2308324"/>
          </a:xfrm>
          <a:prstGeom prst="rect">
            <a:avLst/>
          </a:prstGeom>
        </p:spPr>
        <p:txBody>
          <a:bodyPr wrap="square">
            <a:spAutoFit/>
          </a:bodyPr>
          <a:lstStyle/>
          <a:p>
            <a:r>
              <a:rPr lang="en-US" b="1" i="0" dirty="0">
                <a:solidFill>
                  <a:srgbClr val="222426"/>
                </a:solidFill>
                <a:effectLst/>
                <a:latin typeface="PT Sans"/>
              </a:rPr>
              <a:t>NullPointerException</a:t>
            </a:r>
            <a:r>
              <a:rPr lang="en-US" b="0" i="0" dirty="0">
                <a:solidFill>
                  <a:srgbClr val="222426"/>
                </a:solidFill>
                <a:effectLst/>
                <a:latin typeface="PT Sans"/>
              </a:rPr>
              <a:t> – When you try to use a reference that points to null.</a:t>
            </a:r>
          </a:p>
          <a:p>
            <a:br>
              <a:rPr lang="en-US" dirty="0"/>
            </a:br>
            <a:r>
              <a:rPr lang="en-US" b="1" i="0" dirty="0">
                <a:solidFill>
                  <a:srgbClr val="222426"/>
                </a:solidFill>
                <a:effectLst/>
                <a:latin typeface="PT Sans"/>
              </a:rPr>
              <a:t>ArithmeticException</a:t>
            </a:r>
            <a:r>
              <a:rPr lang="en-US" b="0" i="0" dirty="0">
                <a:solidFill>
                  <a:srgbClr val="222426"/>
                </a:solidFill>
                <a:effectLst/>
                <a:latin typeface="PT Sans"/>
              </a:rPr>
              <a:t> – When bad data is provided by user, for example, when you try to divide a number by zero this exception occurs because dividing a number by zero is undefined.</a:t>
            </a:r>
          </a:p>
          <a:p>
            <a:br>
              <a:rPr lang="en-US" dirty="0"/>
            </a:br>
            <a:r>
              <a:rPr lang="en-US" b="1" i="0" dirty="0">
                <a:solidFill>
                  <a:srgbClr val="222426"/>
                </a:solidFill>
                <a:effectLst/>
                <a:latin typeface="PT Sans"/>
              </a:rPr>
              <a:t>ArrayIndexOutOfBoundsException</a:t>
            </a:r>
            <a:r>
              <a:rPr lang="en-US" b="0" i="0" dirty="0">
                <a:solidFill>
                  <a:srgbClr val="222426"/>
                </a:solidFill>
                <a:effectLst/>
                <a:latin typeface="PT Sans"/>
              </a:rPr>
              <a:t> – When you try to access the elements of an array out of its bounds, for example array size is 5 (which means it has five elements) and you are trying to access the 10th element.</a:t>
            </a:r>
            <a:endParaRPr lang="en-US" dirty="0"/>
          </a:p>
        </p:txBody>
      </p:sp>
    </p:spTree>
    <p:extLst>
      <p:ext uri="{BB962C8B-B14F-4D97-AF65-F5344CB8AC3E}">
        <p14:creationId xmlns:p14="http://schemas.microsoft.com/office/powerpoint/2010/main" val="303954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17538EC-F97B-42B9-9BB2-AC81DAD1F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51" y="460434"/>
            <a:ext cx="10702977" cy="5937131"/>
          </a:xfrm>
          <a:prstGeom prst="rect">
            <a:avLst/>
          </a:prstGeom>
        </p:spPr>
      </p:pic>
    </p:spTree>
    <p:extLst>
      <p:ext uri="{BB962C8B-B14F-4D97-AF65-F5344CB8AC3E}">
        <p14:creationId xmlns:p14="http://schemas.microsoft.com/office/powerpoint/2010/main" val="233631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1B1AD-3890-4625-BD49-1E23B89DC4CF}"/>
              </a:ext>
            </a:extLst>
          </p:cNvPr>
          <p:cNvSpPr txBox="1"/>
          <p:nvPr/>
        </p:nvSpPr>
        <p:spPr>
          <a:xfrm>
            <a:off x="164892" y="419724"/>
            <a:ext cx="3193695" cy="584775"/>
          </a:xfrm>
          <a:prstGeom prst="rect">
            <a:avLst/>
          </a:prstGeom>
          <a:noFill/>
        </p:spPr>
        <p:txBody>
          <a:bodyPr wrap="none" rtlCol="0">
            <a:spAutoFit/>
          </a:bodyPr>
          <a:lstStyle/>
          <a:p>
            <a:r>
              <a:rPr lang="en-US" sz="3200" b="1" dirty="0"/>
              <a:t>Type of Exception</a:t>
            </a:r>
          </a:p>
        </p:txBody>
      </p:sp>
      <p:sp>
        <p:nvSpPr>
          <p:cNvPr id="3" name="TextBox 2">
            <a:extLst>
              <a:ext uri="{FF2B5EF4-FFF2-40B4-BE49-F238E27FC236}">
                <a16:creationId xmlns:a16="http://schemas.microsoft.com/office/drawing/2014/main" id="{030D3030-4CDC-4BAF-BF67-F81AADF6011A}"/>
              </a:ext>
            </a:extLst>
          </p:cNvPr>
          <p:cNvSpPr txBox="1"/>
          <p:nvPr/>
        </p:nvSpPr>
        <p:spPr>
          <a:xfrm>
            <a:off x="389743" y="1394085"/>
            <a:ext cx="11392525" cy="4524315"/>
          </a:xfrm>
          <a:prstGeom prst="rect">
            <a:avLst/>
          </a:prstGeom>
          <a:noFill/>
        </p:spPr>
        <p:txBody>
          <a:bodyPr wrap="square" rtlCol="0">
            <a:spAutoFit/>
          </a:bodyPr>
          <a:lstStyle/>
          <a:p>
            <a:r>
              <a:rPr lang="en-US" b="1" dirty="0"/>
              <a:t>Checked Exception </a:t>
            </a:r>
          </a:p>
          <a:p>
            <a:endParaRPr lang="en-US" b="1" dirty="0"/>
          </a:p>
          <a:p>
            <a:r>
              <a:rPr lang="en-US" dirty="0"/>
              <a:t>All exceptions other than Runtime Exceptions are known as Checked exceptions as the compiler checks them during compilation to see whether the programmer has handled them or not. If these exceptions are not handled/declared in the program, you will get compilation error. </a:t>
            </a:r>
          </a:p>
          <a:p>
            <a:endParaRPr lang="en-US" dirty="0"/>
          </a:p>
          <a:p>
            <a:r>
              <a:rPr lang="en-US" dirty="0"/>
              <a:t>For example : SQLException, IOException, ClassNotFoundException etc.</a:t>
            </a:r>
            <a:endParaRPr lang="en-US" b="1" dirty="0"/>
          </a:p>
          <a:p>
            <a:endParaRPr lang="en-US" dirty="0"/>
          </a:p>
          <a:p>
            <a:endParaRPr lang="en-US" b="1" dirty="0"/>
          </a:p>
          <a:p>
            <a:r>
              <a:rPr lang="en-US" b="1" dirty="0"/>
              <a:t> Unchecked Exception</a:t>
            </a:r>
          </a:p>
          <a:p>
            <a:endParaRPr lang="en-US" b="1" dirty="0"/>
          </a:p>
          <a:p>
            <a:r>
              <a:rPr lang="en-US" dirty="0"/>
              <a:t>Runtime Exceptions are also known as Unchecked Exceptions. These exceptions are not checked at compile-time so compiler does not check whether the programmer has handled them or not but it’s the responsibility of the programmer to handle these exceptions and provide a safe exit.</a:t>
            </a:r>
          </a:p>
          <a:p>
            <a:endParaRPr lang="en-US" dirty="0"/>
          </a:p>
          <a:p>
            <a:r>
              <a:rPr lang="en-US" dirty="0"/>
              <a:t>For example :ArithmeticException, NullPointerException, ArrayIndexOutOfBoundsException etc.</a:t>
            </a:r>
            <a:endParaRPr lang="en-US" b="1" dirty="0"/>
          </a:p>
        </p:txBody>
      </p:sp>
    </p:spTree>
    <p:extLst>
      <p:ext uri="{BB962C8B-B14F-4D97-AF65-F5344CB8AC3E}">
        <p14:creationId xmlns:p14="http://schemas.microsoft.com/office/powerpoint/2010/main" val="25050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915CA6-5C02-4E8D-B615-5574DA06EEEA}"/>
              </a:ext>
            </a:extLst>
          </p:cNvPr>
          <p:cNvSpPr/>
          <p:nvPr/>
        </p:nvSpPr>
        <p:spPr>
          <a:xfrm>
            <a:off x="587588" y="486144"/>
            <a:ext cx="4019114" cy="369332"/>
          </a:xfrm>
          <a:prstGeom prst="rect">
            <a:avLst/>
          </a:prstGeom>
        </p:spPr>
        <p:txBody>
          <a:bodyPr wrap="none">
            <a:spAutoFit/>
          </a:bodyPr>
          <a:lstStyle/>
          <a:p>
            <a:r>
              <a:rPr lang="en-US" b="1" i="0" dirty="0">
                <a:solidFill>
                  <a:srgbClr val="444542"/>
                </a:solidFill>
                <a:effectLst/>
                <a:latin typeface="PT Sans"/>
              </a:rPr>
              <a:t>Try Catch For Exception Handling</a:t>
            </a:r>
          </a:p>
        </p:txBody>
      </p:sp>
      <p:sp>
        <p:nvSpPr>
          <p:cNvPr id="3" name="Rectangle 2">
            <a:extLst>
              <a:ext uri="{FF2B5EF4-FFF2-40B4-BE49-F238E27FC236}">
                <a16:creationId xmlns:a16="http://schemas.microsoft.com/office/drawing/2014/main" id="{87F13EBA-1970-480F-B792-34959AF6621F}"/>
              </a:ext>
            </a:extLst>
          </p:cNvPr>
          <p:cNvSpPr/>
          <p:nvPr/>
        </p:nvSpPr>
        <p:spPr>
          <a:xfrm>
            <a:off x="399592" y="1265632"/>
            <a:ext cx="1197828" cy="369332"/>
          </a:xfrm>
          <a:prstGeom prst="rect">
            <a:avLst/>
          </a:prstGeom>
        </p:spPr>
        <p:txBody>
          <a:bodyPr wrap="none">
            <a:spAutoFit/>
          </a:bodyPr>
          <a:lstStyle/>
          <a:p>
            <a:r>
              <a:rPr lang="en-US" b="1" i="0" dirty="0">
                <a:solidFill>
                  <a:srgbClr val="444542"/>
                </a:solidFill>
                <a:effectLst/>
                <a:latin typeface="PT Sans"/>
              </a:rPr>
              <a:t>Try block</a:t>
            </a:r>
          </a:p>
        </p:txBody>
      </p:sp>
      <p:sp>
        <p:nvSpPr>
          <p:cNvPr id="4" name="Rectangle 3">
            <a:extLst>
              <a:ext uri="{FF2B5EF4-FFF2-40B4-BE49-F238E27FC236}">
                <a16:creationId xmlns:a16="http://schemas.microsoft.com/office/drawing/2014/main" id="{E6CC4DE3-2013-4BBD-8B59-0A0111A49E86}"/>
              </a:ext>
            </a:extLst>
          </p:cNvPr>
          <p:cNvSpPr/>
          <p:nvPr/>
        </p:nvSpPr>
        <p:spPr>
          <a:xfrm>
            <a:off x="399592" y="2644727"/>
            <a:ext cx="1492716" cy="369332"/>
          </a:xfrm>
          <a:prstGeom prst="rect">
            <a:avLst/>
          </a:prstGeom>
        </p:spPr>
        <p:txBody>
          <a:bodyPr wrap="none">
            <a:spAutoFit/>
          </a:bodyPr>
          <a:lstStyle/>
          <a:p>
            <a:r>
              <a:rPr lang="en-US" b="1" i="0" dirty="0">
                <a:solidFill>
                  <a:srgbClr val="444542"/>
                </a:solidFill>
                <a:effectLst/>
                <a:latin typeface="PT Sans"/>
              </a:rPr>
              <a:t>Catch block</a:t>
            </a:r>
          </a:p>
        </p:txBody>
      </p:sp>
      <p:sp>
        <p:nvSpPr>
          <p:cNvPr id="5" name="Rectangle 4">
            <a:extLst>
              <a:ext uri="{FF2B5EF4-FFF2-40B4-BE49-F238E27FC236}">
                <a16:creationId xmlns:a16="http://schemas.microsoft.com/office/drawing/2014/main" id="{46910F28-89BB-4083-89DD-4553DA6F0BE6}"/>
              </a:ext>
            </a:extLst>
          </p:cNvPr>
          <p:cNvSpPr/>
          <p:nvPr/>
        </p:nvSpPr>
        <p:spPr>
          <a:xfrm>
            <a:off x="399592" y="4023822"/>
            <a:ext cx="2518638" cy="369332"/>
          </a:xfrm>
          <a:prstGeom prst="rect">
            <a:avLst/>
          </a:prstGeom>
        </p:spPr>
        <p:txBody>
          <a:bodyPr wrap="none">
            <a:spAutoFit/>
          </a:bodyPr>
          <a:lstStyle/>
          <a:p>
            <a:r>
              <a:rPr lang="en-US" b="1" i="0">
                <a:solidFill>
                  <a:srgbClr val="444542"/>
                </a:solidFill>
                <a:effectLst/>
                <a:latin typeface="PT Sans"/>
              </a:rPr>
              <a:t>Multiple catch blocks</a:t>
            </a:r>
            <a:endParaRPr lang="en-US" b="1" i="0" dirty="0">
              <a:solidFill>
                <a:srgbClr val="444542"/>
              </a:solidFill>
              <a:effectLst/>
              <a:latin typeface="PT Sans"/>
            </a:endParaRPr>
          </a:p>
        </p:txBody>
      </p:sp>
      <p:sp>
        <p:nvSpPr>
          <p:cNvPr id="6" name="Rectangle 5">
            <a:extLst>
              <a:ext uri="{FF2B5EF4-FFF2-40B4-BE49-F238E27FC236}">
                <a16:creationId xmlns:a16="http://schemas.microsoft.com/office/drawing/2014/main" id="{47FC8372-3FAB-4B92-A54C-0A5CF6A492B9}"/>
              </a:ext>
            </a:extLst>
          </p:cNvPr>
          <p:cNvSpPr/>
          <p:nvPr/>
        </p:nvSpPr>
        <p:spPr>
          <a:xfrm>
            <a:off x="452671" y="5643796"/>
            <a:ext cx="1582484" cy="369332"/>
          </a:xfrm>
          <a:prstGeom prst="rect">
            <a:avLst/>
          </a:prstGeom>
        </p:spPr>
        <p:txBody>
          <a:bodyPr wrap="none">
            <a:spAutoFit/>
          </a:bodyPr>
          <a:lstStyle/>
          <a:p>
            <a:r>
              <a:rPr lang="en-US" b="1" i="0" dirty="0">
                <a:solidFill>
                  <a:srgbClr val="444542"/>
                </a:solidFill>
                <a:effectLst/>
                <a:latin typeface="PT Sans"/>
              </a:rPr>
              <a:t>Finally block</a:t>
            </a:r>
          </a:p>
        </p:txBody>
      </p:sp>
    </p:spTree>
    <p:extLst>
      <p:ext uri="{BB962C8B-B14F-4D97-AF65-F5344CB8AC3E}">
        <p14:creationId xmlns:p14="http://schemas.microsoft.com/office/powerpoint/2010/main" val="369572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464</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PT Sans</vt:lpstr>
      <vt:lpstr>Office Theme</vt:lpstr>
      <vt:lpstr>JAVA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Rohit Bhosale</dc:creator>
  <cp:lastModifiedBy>Rohit Bhosale</cp:lastModifiedBy>
  <cp:revision>11</cp:revision>
  <dcterms:created xsi:type="dcterms:W3CDTF">2020-06-10T08:35:12Z</dcterms:created>
  <dcterms:modified xsi:type="dcterms:W3CDTF">2020-06-10T10:41:46Z</dcterms:modified>
</cp:coreProperties>
</file>