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B9A-1641-4920-8F76-D4C2701A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9FF9-9726-433D-95AE-295367618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BCEA-8830-4B3E-8362-09348BEE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FFB5-DCE8-46A2-BC3B-422F291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3A99-C22B-4B79-A779-90D16B53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3474-858F-4A6C-839E-C44E8CF0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4D87D-F8FB-4255-8AC8-32518531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86F9-A9F6-45B0-8680-8EDAEA57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851C-D6B4-4514-8CF4-5479EA7D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2060-169F-440C-875D-65490E7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927D8-76B6-4527-8B12-B2CE7ED4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84E6-B445-4E0A-BCF0-72D4E41F0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6AE-04B1-4EB4-8ECD-A5295AF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F285-6822-4630-8037-8D28B79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39DB-9CFB-4EB4-BC8F-A67A20C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B964-AE6C-4B8C-90AB-ED5DAFE8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48EF-4E35-48AA-A18A-83D11E08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9173-52B0-4DF0-ABEE-3AAFBA81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EFCA-FF0C-4F63-8C95-277C4C46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AA9B-9226-4C80-BC86-2BB2C85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37E0-5211-460F-B23C-F34BA3A7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BC2F-7B27-4328-B041-FCF93908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2BA8-E8F4-40B7-8CC6-A026344B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D819-D44A-4D5C-8BC7-1BC1618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EC5A-F88E-4728-B451-6BFA6483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18C-5C12-45E0-AAFE-BAABA1FD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FCC1-2C0F-407B-9CA6-8CEDF0E2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94552-0640-43F5-8D9A-98A15F99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6632-19CF-4940-B0C7-5C99F369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51E3-25FB-4E8F-A6CF-64F99D6C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F63A-1720-4AC7-8D34-D0FA4843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92A8-263B-4A81-9452-5619FC0A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F29D-CDD0-467A-BB06-8D3E29D9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F3E5-75B0-485F-8498-FEE93FB1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15E3-52C5-4E9B-9531-85F82C6E0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8E2A4-5864-404F-9D43-79776D09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37D6-F17E-47CD-BA2E-26B58C5C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E654A-38A1-4543-BD4C-EF518B1C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ED8E8-ECF9-43F5-8A60-0E1DF69D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32DA-A426-4CD1-BD40-E1BFDB1E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FCAA7-B9B2-4208-BBD6-6FA66C5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E9E2-3B17-4358-90B3-E3C58B4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06CCA-DD14-43D1-9FE4-E06668C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F5FA-0719-4D2C-ABBB-E5E83A1F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85F4B-0D69-40FF-B551-0E752DDC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9FDF-A498-47D4-869D-0A79649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7C8-3389-405F-B546-DFB61C3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B3D8-048A-482E-A2C1-19B5E998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88F7-8701-40C2-AE81-4501639F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C0555-E43B-42A5-8C56-15C0487A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3FC9-715D-4957-B5A4-04774A85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18B4-11BA-422C-8830-EE16011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4CA6-F4E2-4B90-99B0-45A3E291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5BE8E-BD01-4841-86D3-1A772036B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E878C-3485-4DFF-8AA5-114535BB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8144-7D13-469D-AC89-893011DA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D4960-DAA3-412C-B57C-61B32A4D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009B-DE29-4965-A798-927E348D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FCF3-307B-4ECC-9604-89440ACD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88E1-836A-446B-9876-0913DB34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4BEB-D9F5-4F1E-B286-F55D9E7F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A795-6455-49B8-A064-26161126D1C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3E24-8E36-448A-94F3-E76EF6AA0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6404-10CE-43FA-9BC9-D80C62BF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AC507-1DEB-454B-8980-FAEA67D0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8915-0B22-4C77-BAE0-F0BFE17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Array,Collection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D48EEEB-55BB-4ED6-98B9-B7D795F9D0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1793143"/>
                  </p:ext>
                </p:extLst>
              </p:nvPr>
            </p:nvGraphicFramePr>
            <p:xfrm>
              <a:off x="-3320716" y="1530231"/>
              <a:ext cx="3048000" cy="1714500"/>
            </p:xfrm>
            <a:graphic>
              <a:graphicData uri="http://schemas.microsoft.com/office/powerpoint/2016/slidezoom">
                <pslz:sldZm>
                  <pslz:sldZmObj sldId="258" cId="211276528">
                    <pslz:zmPr id="{E421AA9A-DC2F-4B56-86F3-9ED436A6705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48EEEB-55BB-4ED6-98B9-B7D795F9D0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20716" y="15302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62197F-D8C0-4FF6-A0C2-37B9BDE6E390}"/>
              </a:ext>
            </a:extLst>
          </p:cNvPr>
          <p:cNvSpPr txBox="1"/>
          <p:nvPr/>
        </p:nvSpPr>
        <p:spPr>
          <a:xfrm>
            <a:off x="288758" y="190103"/>
            <a:ext cx="567890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mapexample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HashMap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HashMap();</a:t>
            </a:r>
          </a:p>
          <a:p>
            <a:pPr algn="l"/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"Rohit"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"Bhosale"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.isEmpty());</a:t>
            </a: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sn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sn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379B8-57EC-4D33-BF9D-AB6D7AA1B122}"/>
              </a:ext>
            </a:extLst>
          </p:cNvPr>
          <p:cNvSpPr txBox="1"/>
          <p:nvPr/>
        </p:nvSpPr>
        <p:spPr>
          <a:xfrm>
            <a:off x="5967663" y="19010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mp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=(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mp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mp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8ABD1-7CD6-4888-8AB7-E9032B14A8D6}"/>
              </a:ext>
            </a:extLst>
          </p:cNvPr>
          <p:cNvSpPr txBox="1"/>
          <p:nvPr/>
        </p:nvSpPr>
        <p:spPr>
          <a:xfrm>
            <a:off x="7154777" y="4066492"/>
            <a:ext cx="2213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297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A44F9-D73F-42E1-B7B0-F5BFD737BB93}"/>
              </a:ext>
            </a:extLst>
          </p:cNvPr>
          <p:cNvSpPr txBox="1"/>
          <p:nvPr/>
        </p:nvSpPr>
        <p:spPr>
          <a:xfrm>
            <a:off x="509666" y="374754"/>
            <a:ext cx="110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F15DA-C743-4E24-91F5-8758729A211D}"/>
              </a:ext>
            </a:extLst>
          </p:cNvPr>
          <p:cNvSpPr txBox="1"/>
          <p:nvPr/>
        </p:nvSpPr>
        <p:spPr>
          <a:xfrm>
            <a:off x="924459" y="1558976"/>
            <a:ext cx="93065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array is indexed collection of fixed number of homogeneous elements</a:t>
            </a:r>
          </a:p>
          <a:p>
            <a:endParaRPr lang="en-US" dirty="0"/>
          </a:p>
          <a:p>
            <a:r>
              <a:rPr lang="en-US" dirty="0"/>
              <a:t>Advantage of array is we can re-present huge number of value by using single variable so that </a:t>
            </a:r>
          </a:p>
          <a:p>
            <a:r>
              <a:rPr lang="en-US" dirty="0"/>
              <a:t>Readability of code will be improved</a:t>
            </a:r>
          </a:p>
          <a:p>
            <a:endParaRPr lang="en-US" dirty="0"/>
          </a:p>
          <a:p>
            <a:r>
              <a:rPr lang="en-US" dirty="0"/>
              <a:t>Disadvantage of array is fixed in size i.e. once we create an array there no chance of increasing or </a:t>
            </a:r>
          </a:p>
          <a:p>
            <a:r>
              <a:rPr lang="en-US" dirty="0"/>
              <a:t>Decreasing size based on requirement hence to use array concept compulsory we should know</a:t>
            </a:r>
          </a:p>
          <a:p>
            <a:r>
              <a:rPr lang="en-US" dirty="0"/>
              <a:t>Size in advanced, which may not possible always.</a:t>
            </a:r>
          </a:p>
          <a:p>
            <a:endParaRPr lang="en-US" dirty="0"/>
          </a:p>
          <a:p>
            <a:r>
              <a:rPr lang="en-US" dirty="0"/>
              <a:t> an array is a collection of similar type of elements which has contiguous memory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0A89E-8A20-486A-9FAC-DBB9BD3C3BFD}"/>
              </a:ext>
            </a:extLst>
          </p:cNvPr>
          <p:cNvSpPr txBox="1"/>
          <p:nvPr/>
        </p:nvSpPr>
        <p:spPr>
          <a:xfrm>
            <a:off x="924459" y="1074586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 :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F6FEAB2-CBB9-4528-B5F0-D13A0F5B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6" y="4847132"/>
            <a:ext cx="4523517" cy="16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9D779-0E2A-4FFD-91CF-990C6C9002E6}"/>
              </a:ext>
            </a:extLst>
          </p:cNvPr>
          <p:cNvSpPr txBox="1"/>
          <p:nvPr/>
        </p:nvSpPr>
        <p:spPr>
          <a:xfrm>
            <a:off x="429783" y="371964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one-dimensional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3E77C-C299-46F7-9216-66CA508479A8}"/>
              </a:ext>
            </a:extLst>
          </p:cNvPr>
          <p:cNvSpPr txBox="1"/>
          <p:nvPr/>
        </p:nvSpPr>
        <p:spPr>
          <a:xfrm>
            <a:off x="914397" y="1367136"/>
            <a:ext cx="45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int[] x ;        </a:t>
            </a:r>
            <a:r>
              <a:rPr lang="en-US" dirty="0"/>
              <a:t>OR 	 int []x;	  OR 	  int x[];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54ED5-15C4-4BC2-8827-10DCB97DDEB1}"/>
              </a:ext>
            </a:extLst>
          </p:cNvPr>
          <p:cNvSpPr/>
          <p:nvPr/>
        </p:nvSpPr>
        <p:spPr>
          <a:xfrm>
            <a:off x="866102" y="87035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Syntax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B7C8-17CA-419A-9BD6-78D27E0BB2EB}"/>
              </a:ext>
            </a:extLst>
          </p:cNvPr>
          <p:cNvSpPr/>
          <p:nvPr/>
        </p:nvSpPr>
        <p:spPr>
          <a:xfrm>
            <a:off x="914397" y="2090711"/>
            <a:ext cx="509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is recommended name is clearly separated of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43584-DC0A-4067-B5EB-FD023810F2AE}"/>
              </a:ext>
            </a:extLst>
          </p:cNvPr>
          <p:cNvCxnSpPr/>
          <p:nvPr/>
        </p:nvCxnSpPr>
        <p:spPr>
          <a:xfrm flipV="1">
            <a:off x="1813810" y="1778408"/>
            <a:ext cx="0" cy="2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2F3DBC-F912-4503-A76F-326EE4D11E58}"/>
              </a:ext>
            </a:extLst>
          </p:cNvPr>
          <p:cNvSpPr/>
          <p:nvPr/>
        </p:nvSpPr>
        <p:spPr>
          <a:xfrm>
            <a:off x="866102" y="2774437"/>
            <a:ext cx="84033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the time of declaration we can’t specify size otherwise we will get compile time error</a:t>
            </a:r>
          </a:p>
          <a:p>
            <a:r>
              <a:rPr lang="en-US" dirty="0"/>
              <a:t>int [6] x;     // </a:t>
            </a:r>
            <a:r>
              <a:rPr lang="en-US" dirty="0">
                <a:solidFill>
                  <a:srgbClr val="FF0000"/>
                </a:solidFill>
              </a:rPr>
              <a:t>Compile time error</a:t>
            </a:r>
          </a:p>
          <a:p>
            <a:r>
              <a:rPr lang="en-US" dirty="0"/>
              <a:t>int [] x;  // </a:t>
            </a:r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BF2B2-A456-4EDD-8AF3-1CABD9F21D7E}"/>
              </a:ext>
            </a:extLst>
          </p:cNvPr>
          <p:cNvSpPr txBox="1"/>
          <p:nvPr/>
        </p:nvSpPr>
        <p:spPr>
          <a:xfrm>
            <a:off x="597173" y="4277859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two-dimensional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5E613-1306-4B8C-9F31-0E3239B75E1E}"/>
              </a:ext>
            </a:extLst>
          </p:cNvPr>
          <p:cNvSpPr/>
          <p:nvPr/>
        </p:nvSpPr>
        <p:spPr>
          <a:xfrm>
            <a:off x="866102" y="4809412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Syntax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A778B-511D-4973-9CAD-32E4FA52978A}"/>
              </a:ext>
            </a:extLst>
          </p:cNvPr>
          <p:cNvSpPr txBox="1"/>
          <p:nvPr/>
        </p:nvSpPr>
        <p:spPr>
          <a:xfrm>
            <a:off x="866996" y="5306198"/>
            <a:ext cx="1021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int[][]   x;	   OR	int [][]x;   OR	int x[][];   OR	int[]  []x;   OR	 int[]   x[];   OR	 int []x[];</a:t>
            </a:r>
          </a:p>
        </p:txBody>
      </p:sp>
    </p:spTree>
    <p:extLst>
      <p:ext uri="{BB962C8B-B14F-4D97-AF65-F5344CB8AC3E}">
        <p14:creationId xmlns:p14="http://schemas.microsoft.com/office/powerpoint/2010/main" val="21127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6110A-7151-4F7A-BADA-3051BCE8DE9C}"/>
              </a:ext>
            </a:extLst>
          </p:cNvPr>
          <p:cNvSpPr txBox="1"/>
          <p:nvPr/>
        </p:nvSpPr>
        <p:spPr>
          <a:xfrm>
            <a:off x="627153" y="395407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array below also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2A09-FF72-4DDB-B4B2-565870506972}"/>
              </a:ext>
            </a:extLst>
          </p:cNvPr>
          <p:cNvSpPr txBox="1"/>
          <p:nvPr/>
        </p:nvSpPr>
        <p:spPr>
          <a:xfrm>
            <a:off x="627153" y="1243864"/>
            <a:ext cx="730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a,b</a:t>
            </a:r>
            <a:r>
              <a:rPr lang="en-US" dirty="0"/>
              <a:t>;		a-1 and b-1</a:t>
            </a:r>
          </a:p>
          <a:p>
            <a:endParaRPr lang="en-US" dirty="0"/>
          </a:p>
          <a:p>
            <a:r>
              <a:rPr lang="en-US" dirty="0"/>
              <a:t>Int[] a[],b;	a-2 and b-1</a:t>
            </a:r>
          </a:p>
          <a:p>
            <a:endParaRPr lang="en-US" dirty="0"/>
          </a:p>
          <a:p>
            <a:r>
              <a:rPr lang="en-US" dirty="0"/>
              <a:t>Int[] a[],b[];	a-2 and b-2</a:t>
            </a:r>
          </a:p>
          <a:p>
            <a:endParaRPr lang="en-US" dirty="0"/>
          </a:p>
          <a:p>
            <a:r>
              <a:rPr lang="en-US" dirty="0"/>
              <a:t>Int[] []</a:t>
            </a:r>
            <a:r>
              <a:rPr lang="en-US" dirty="0" err="1"/>
              <a:t>a,b</a:t>
            </a:r>
            <a:r>
              <a:rPr lang="en-US" dirty="0"/>
              <a:t>;	 a-2 and b-2</a:t>
            </a:r>
          </a:p>
          <a:p>
            <a:endParaRPr lang="en-US" dirty="0"/>
          </a:p>
          <a:p>
            <a:r>
              <a:rPr lang="en-US" dirty="0"/>
              <a:t>Int[] []</a:t>
            </a:r>
            <a:r>
              <a:rPr lang="en-US" dirty="0" err="1"/>
              <a:t>a,b</a:t>
            </a:r>
            <a:r>
              <a:rPr lang="en-US" dirty="0"/>
              <a:t>[];	a-2 and b-3 </a:t>
            </a:r>
          </a:p>
          <a:p>
            <a:endParaRPr lang="en-US" dirty="0"/>
          </a:p>
          <a:p>
            <a:r>
              <a:rPr lang="en-US" dirty="0"/>
              <a:t>Int[]  []a,[]b;	compile time error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17B5D-29FD-4946-8B9A-2F8DC0D3451A}"/>
              </a:ext>
            </a:extLst>
          </p:cNvPr>
          <p:cNvSpPr txBox="1"/>
          <p:nvPr/>
        </p:nvSpPr>
        <p:spPr>
          <a:xfrm>
            <a:off x="627153" y="4690806"/>
            <a:ext cx="825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array in java is an object only hence we can create array’s by using new operator</a:t>
            </a:r>
          </a:p>
          <a:p>
            <a:endParaRPr lang="en-US" dirty="0"/>
          </a:p>
          <a:p>
            <a:r>
              <a:rPr lang="en-US" dirty="0"/>
              <a:t>int[]  a = new int[3];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EE1BA37-A175-4248-B2DD-6294A95622D7}"/>
              </a:ext>
            </a:extLst>
          </p:cNvPr>
          <p:cNvSpPr/>
          <p:nvPr/>
        </p:nvSpPr>
        <p:spPr>
          <a:xfrm>
            <a:off x="9039069" y="4660184"/>
            <a:ext cx="2008682" cy="18587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9403C-9F9A-4D69-B173-B3F84969CF15}"/>
              </a:ext>
            </a:extLst>
          </p:cNvPr>
          <p:cNvSpPr txBox="1"/>
          <p:nvPr/>
        </p:nvSpPr>
        <p:spPr>
          <a:xfrm>
            <a:off x="7345181" y="59193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B6823-57E8-4CEB-86EC-739CA1484FAA}"/>
              </a:ext>
            </a:extLst>
          </p:cNvPr>
          <p:cNvCxnSpPr/>
          <p:nvPr/>
        </p:nvCxnSpPr>
        <p:spPr>
          <a:xfrm flipV="1">
            <a:off x="7640455" y="5619555"/>
            <a:ext cx="1233722" cy="29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F451D9-AFF3-4B4D-BB03-DBBCEA98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09565"/>
              </p:ext>
            </p:extLst>
          </p:nvPr>
        </p:nvGraphicFramePr>
        <p:xfrm>
          <a:off x="9278912" y="5436675"/>
          <a:ext cx="15289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65">
                  <a:extLst>
                    <a:ext uri="{9D8B030D-6E8A-4147-A177-3AD203B41FA5}">
                      <a16:colId xmlns:a16="http://schemas.microsoft.com/office/drawing/2014/main" val="3957733610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4263628529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342923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5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6D469D-CA2A-410D-A529-E297E298DE9D}"/>
              </a:ext>
            </a:extLst>
          </p:cNvPr>
          <p:cNvSpPr txBox="1"/>
          <p:nvPr/>
        </p:nvSpPr>
        <p:spPr>
          <a:xfrm>
            <a:off x="1049312" y="524656"/>
            <a:ext cx="4311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length   and   length()</a:t>
            </a:r>
          </a:p>
          <a:p>
            <a:endParaRPr lang="en-US" dirty="0"/>
          </a:p>
          <a:p>
            <a:r>
              <a:rPr lang="en-US" dirty="0"/>
              <a:t>Length variable applicable for array</a:t>
            </a:r>
          </a:p>
          <a:p>
            <a:r>
              <a:rPr lang="en-US" dirty="0"/>
              <a:t>Length() method applicable for string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69D2E-0A73-48DA-8D4D-D4E7FBEE46B0}"/>
              </a:ext>
            </a:extLst>
          </p:cNvPr>
          <p:cNvSpPr/>
          <p:nvPr/>
        </p:nvSpPr>
        <p:spPr>
          <a:xfrm>
            <a:off x="1184222" y="2158584"/>
            <a:ext cx="4911778" cy="346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String[] s = {“A”,”AA”,”AAA”}</a:t>
            </a:r>
          </a:p>
          <a:p>
            <a:r>
              <a:rPr lang="en-US" dirty="0"/>
              <a:t>	s.o.p(s.length);  //3</a:t>
            </a:r>
          </a:p>
          <a:p>
            <a:r>
              <a:rPr lang="en-US" dirty="0"/>
              <a:t>	s.o.p(s.length()); // compile time error</a:t>
            </a:r>
          </a:p>
          <a:p>
            <a:r>
              <a:rPr lang="en-US" dirty="0"/>
              <a:t>	s.o.p(s[0].length); // compile time error</a:t>
            </a:r>
          </a:p>
          <a:p>
            <a:r>
              <a:rPr lang="en-US" dirty="0"/>
              <a:t>	s.o.p(s[0].length());   //1</a:t>
            </a:r>
          </a:p>
          <a:p>
            <a:r>
              <a:rPr lang="en-US" dirty="0"/>
              <a:t>	s.o.p();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88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5A96C-ECF1-4BD9-9416-9F1D06CDA805}"/>
              </a:ext>
            </a:extLst>
          </p:cNvPr>
          <p:cNvSpPr txBox="1"/>
          <p:nvPr/>
        </p:nvSpPr>
        <p:spPr>
          <a:xfrm>
            <a:off x="673842" y="449705"/>
            <a:ext cx="10844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array creation</a:t>
            </a:r>
          </a:p>
          <a:p>
            <a:endParaRPr lang="en-US" b="1" dirty="0"/>
          </a:p>
          <a:p>
            <a:r>
              <a:rPr lang="en-US" dirty="0"/>
              <a:t>In java two-dimensional array not implemented using matrix style , SUN people followed </a:t>
            </a:r>
            <a:r>
              <a:rPr lang="en-US" b="1" dirty="0"/>
              <a:t>array of array’s </a:t>
            </a:r>
            <a:r>
              <a:rPr lang="en-US" dirty="0"/>
              <a:t>approach</a:t>
            </a:r>
          </a:p>
          <a:p>
            <a:r>
              <a:rPr lang="en-US" dirty="0"/>
              <a:t>For multi-dimensional array creation</a:t>
            </a:r>
          </a:p>
          <a:p>
            <a:endParaRPr lang="en-US" dirty="0"/>
          </a:p>
          <a:p>
            <a:r>
              <a:rPr lang="en-US" dirty="0"/>
              <a:t>Advantage is approach is memory utilization will be improved.</a:t>
            </a:r>
          </a:p>
          <a:p>
            <a:endParaRPr lang="en-US" dirty="0"/>
          </a:p>
          <a:p>
            <a:r>
              <a:rPr lang="en-US" dirty="0"/>
              <a:t>Int[][]  x =  new  int[2][]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x[0] = new int[2];</a:t>
            </a:r>
          </a:p>
          <a:p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=  new int[3];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E6E6B-2871-42BD-8AEE-CAC8F86A8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098"/>
              </p:ext>
            </p:extLst>
          </p:nvPr>
        </p:nvGraphicFramePr>
        <p:xfrm>
          <a:off x="5144006" y="2488506"/>
          <a:ext cx="3760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76">
                  <a:extLst>
                    <a:ext uri="{9D8B030D-6E8A-4147-A177-3AD203B41FA5}">
                      <a16:colId xmlns:a16="http://schemas.microsoft.com/office/drawing/2014/main" val="1608533119"/>
                    </a:ext>
                  </a:extLst>
                </a:gridCol>
                <a:gridCol w="1880076">
                  <a:extLst>
                    <a:ext uri="{9D8B030D-6E8A-4147-A177-3AD203B41FA5}">
                      <a16:colId xmlns:a16="http://schemas.microsoft.com/office/drawing/2014/main" val="145425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95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0BA2B2-662C-46D2-B92F-8D8C885C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07155"/>
              </p:ext>
            </p:extLst>
          </p:nvPr>
        </p:nvGraphicFramePr>
        <p:xfrm>
          <a:off x="4805180" y="3243580"/>
          <a:ext cx="1475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49">
                  <a:extLst>
                    <a:ext uri="{9D8B030D-6E8A-4147-A177-3AD203B41FA5}">
                      <a16:colId xmlns:a16="http://schemas.microsoft.com/office/drawing/2014/main" val="2518740468"/>
                    </a:ext>
                  </a:extLst>
                </a:gridCol>
                <a:gridCol w="737849">
                  <a:extLst>
                    <a:ext uri="{9D8B030D-6E8A-4147-A177-3AD203B41FA5}">
                      <a16:colId xmlns:a16="http://schemas.microsoft.com/office/drawing/2014/main" val="305051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782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2BABC2-1468-493B-A6DF-C014159DB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46433"/>
              </p:ext>
            </p:extLst>
          </p:nvPr>
        </p:nvGraphicFramePr>
        <p:xfrm>
          <a:off x="7024082" y="3243580"/>
          <a:ext cx="2679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302">
                  <a:extLst>
                    <a:ext uri="{9D8B030D-6E8A-4147-A177-3AD203B41FA5}">
                      <a16:colId xmlns:a16="http://schemas.microsoft.com/office/drawing/2014/main" val="245724927"/>
                    </a:ext>
                  </a:extLst>
                </a:gridCol>
                <a:gridCol w="893302">
                  <a:extLst>
                    <a:ext uri="{9D8B030D-6E8A-4147-A177-3AD203B41FA5}">
                      <a16:colId xmlns:a16="http://schemas.microsoft.com/office/drawing/2014/main" val="575771894"/>
                    </a:ext>
                  </a:extLst>
                </a:gridCol>
                <a:gridCol w="893302">
                  <a:extLst>
                    <a:ext uri="{9D8B030D-6E8A-4147-A177-3AD203B41FA5}">
                      <a16:colId xmlns:a16="http://schemas.microsoft.com/office/drawing/2014/main" val="188260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0361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60000-1138-47D3-BCFC-C6114B87D326}"/>
              </a:ext>
            </a:extLst>
          </p:cNvPr>
          <p:cNvCxnSpPr>
            <a:cxnSpLocks/>
          </p:cNvCxnSpPr>
          <p:nvPr/>
        </p:nvCxnSpPr>
        <p:spPr>
          <a:xfrm flipH="1">
            <a:off x="5771214" y="2859346"/>
            <a:ext cx="68407" cy="38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216AA-9832-47F8-A62F-C634F5B2C38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127168" y="2833952"/>
            <a:ext cx="236867" cy="4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036F1-9A36-4073-98C2-BF4C1555F5B0}"/>
              </a:ext>
            </a:extLst>
          </p:cNvPr>
          <p:cNvSpPr txBox="1"/>
          <p:nvPr/>
        </p:nvSpPr>
        <p:spPr>
          <a:xfrm>
            <a:off x="509666" y="374754"/>
            <a:ext cx="3218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Collection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B44B6-F718-492A-9BFF-8E6DB8876694}"/>
              </a:ext>
            </a:extLst>
          </p:cNvPr>
          <p:cNvSpPr txBox="1"/>
          <p:nvPr/>
        </p:nvSpPr>
        <p:spPr>
          <a:xfrm>
            <a:off x="994610" y="1000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Disadvantage of array is fixed in size</a:t>
            </a:r>
          </a:p>
          <a:p>
            <a:r>
              <a:rPr lang="en-US" b="1" dirty="0"/>
              <a:t>Here we can increase and decrease the size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D814F-E0C4-459F-AF11-FC94DBC53E6F}"/>
              </a:ext>
            </a:extLst>
          </p:cNvPr>
          <p:cNvSpPr txBox="1"/>
          <p:nvPr/>
        </p:nvSpPr>
        <p:spPr>
          <a:xfrm>
            <a:off x="680176" y="21975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38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817F0A-68D3-490A-B2C0-BE6A1F631438}"/>
              </a:ext>
            </a:extLst>
          </p:cNvPr>
          <p:cNvSpPr txBox="1"/>
          <p:nvPr/>
        </p:nvSpPr>
        <p:spPr>
          <a:xfrm>
            <a:off x="8261683" y="697650"/>
            <a:ext cx="2213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ArrayList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9897-434F-43EA-9BDB-81E5399CA2F1}"/>
              </a:ext>
            </a:extLst>
          </p:cNvPr>
          <p:cNvSpPr txBox="1"/>
          <p:nvPr/>
        </p:nvSpPr>
        <p:spPr>
          <a:xfrm>
            <a:off x="352926" y="197346"/>
            <a:ext cx="641684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arraylistexample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rohit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rohit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6425C-8081-4829-9BB9-8B3E512A203E}"/>
              </a:ext>
            </a:extLst>
          </p:cNvPr>
          <p:cNvSpPr txBox="1"/>
          <p:nvPr/>
        </p:nvSpPr>
        <p:spPr>
          <a:xfrm>
            <a:off x="7892716" y="1938771"/>
            <a:ext cx="4154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Duplication allowed</a:t>
            </a:r>
          </a:p>
          <a:p>
            <a:pPr algn="l"/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accept duplicate value</a:t>
            </a:r>
          </a:p>
          <a:p>
            <a:pPr algn="l"/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Size can increase or decrease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74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21677-6394-47CD-94EE-C9CB5D9DF6A3}"/>
              </a:ext>
            </a:extLst>
          </p:cNvPr>
          <p:cNvSpPr txBox="1"/>
          <p:nvPr/>
        </p:nvSpPr>
        <p:spPr>
          <a:xfrm>
            <a:off x="497306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hashsetexample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HashSet&lt;String&gt;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HashSet&lt;String&gt;();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"Rohit"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"Chandrakant"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"Bhosale"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"Chandrakant"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C4AC8-2F76-4CB1-9A12-59407207227F}"/>
              </a:ext>
            </a:extLst>
          </p:cNvPr>
          <p:cNvSpPr txBox="1"/>
          <p:nvPr/>
        </p:nvSpPr>
        <p:spPr>
          <a:xfrm>
            <a:off x="8261683" y="697650"/>
            <a:ext cx="2213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HashSet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9E3E6-00A1-42FD-B6AE-5E2D7E563810}"/>
              </a:ext>
            </a:extLst>
          </p:cNvPr>
          <p:cNvSpPr txBox="1"/>
          <p:nvPr/>
        </p:nvSpPr>
        <p:spPr>
          <a:xfrm>
            <a:off x="7571874" y="2035024"/>
            <a:ext cx="4122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duplicate value not accepted</a:t>
            </a:r>
          </a:p>
          <a:p>
            <a:pPr algn="l"/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sequence not matter</a:t>
            </a:r>
          </a:p>
        </p:txBody>
      </p:sp>
    </p:spTree>
    <p:extLst>
      <p:ext uri="{BB962C8B-B14F-4D97-AF65-F5344CB8AC3E}">
        <p14:creationId xmlns:p14="http://schemas.microsoft.com/office/powerpoint/2010/main" val="33596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924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Rohit Bhosale</dc:creator>
  <cp:lastModifiedBy>Rohit Bhosale</cp:lastModifiedBy>
  <cp:revision>23</cp:revision>
  <dcterms:created xsi:type="dcterms:W3CDTF">2020-06-10T06:08:39Z</dcterms:created>
  <dcterms:modified xsi:type="dcterms:W3CDTF">2020-09-20T10:24:39Z</dcterms:modified>
</cp:coreProperties>
</file>