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0EBAE-F0F8-424E-A2EF-55E9FBCE0203}"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1BC93-2588-4409-8124-07362E4A0BF6}" type="slidenum">
              <a:rPr lang="en-US" smtClean="0"/>
              <a:t>‹#›</a:t>
            </a:fld>
            <a:endParaRPr lang="en-US"/>
          </a:p>
        </p:txBody>
      </p:sp>
    </p:spTree>
    <p:extLst>
      <p:ext uri="{BB962C8B-B14F-4D97-AF65-F5344CB8AC3E}">
        <p14:creationId xmlns:p14="http://schemas.microsoft.com/office/powerpoint/2010/main" val="425463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1BC93-2588-4409-8124-07362E4A0BF6}" type="slidenum">
              <a:rPr lang="en-US" smtClean="0"/>
              <a:t>2</a:t>
            </a:fld>
            <a:endParaRPr lang="en-US"/>
          </a:p>
        </p:txBody>
      </p:sp>
    </p:spTree>
    <p:extLst>
      <p:ext uri="{BB962C8B-B14F-4D97-AF65-F5344CB8AC3E}">
        <p14:creationId xmlns:p14="http://schemas.microsoft.com/office/powerpoint/2010/main" val="309077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7C20-1A52-483C-BAFE-DB8FA6735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356CC2-4238-4A98-9FF9-F3934555B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2C817-D36D-4FC7-BF57-2A8E7FFD4A0A}"/>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5" name="Footer Placeholder 4">
            <a:extLst>
              <a:ext uri="{FF2B5EF4-FFF2-40B4-BE49-F238E27FC236}">
                <a16:creationId xmlns:a16="http://schemas.microsoft.com/office/drawing/2014/main" id="{1D78E174-53D8-4410-82DD-8BF9F6917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0EC4C-78B3-469E-90E4-156737D65FCB}"/>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75166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E69D-E728-41EE-8A32-37FFF658C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988080-7AEC-494D-B08D-43082A877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07F5F-BB71-4635-BE32-B9B908F84ECE}"/>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5" name="Footer Placeholder 4">
            <a:extLst>
              <a:ext uri="{FF2B5EF4-FFF2-40B4-BE49-F238E27FC236}">
                <a16:creationId xmlns:a16="http://schemas.microsoft.com/office/drawing/2014/main" id="{B929AB58-A740-4CA9-9B2C-6E2B9BA28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B9F7B-4A65-4C56-BD4D-55FF692178BD}"/>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250958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4B382-2ADB-4705-86EB-D4489EFE19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73F092-58B1-460B-A2BE-89536174A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EC675-5F90-466D-A963-AB0056E250F8}"/>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5" name="Footer Placeholder 4">
            <a:extLst>
              <a:ext uri="{FF2B5EF4-FFF2-40B4-BE49-F238E27FC236}">
                <a16:creationId xmlns:a16="http://schemas.microsoft.com/office/drawing/2014/main" id="{853A590F-B9A2-4C20-B633-EA317F242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76A92-FB27-4FAC-B416-AE9041DE677C}"/>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252968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D510-C0E9-43B5-B897-4F534089D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93F19-B967-49CA-AB3F-58E7672B8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908B9-4B65-46DE-A27C-4C4F58C6D854}"/>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5" name="Footer Placeholder 4">
            <a:extLst>
              <a:ext uri="{FF2B5EF4-FFF2-40B4-BE49-F238E27FC236}">
                <a16:creationId xmlns:a16="http://schemas.microsoft.com/office/drawing/2014/main" id="{A9E2787B-964D-4E0C-A6E6-4417003E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54060-077B-48F2-8546-690A76057045}"/>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368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7145-DA59-458D-BE7A-1E57D2A45A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120DA7-7953-4586-A3FA-A7BA4E44A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BEA5D-2073-471E-84E6-194D87AF524D}"/>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5" name="Footer Placeholder 4">
            <a:extLst>
              <a:ext uri="{FF2B5EF4-FFF2-40B4-BE49-F238E27FC236}">
                <a16:creationId xmlns:a16="http://schemas.microsoft.com/office/drawing/2014/main" id="{79C0D3E0-BA3B-41FC-8075-F482D0637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46163-BF3F-4CFC-9665-0909A8557DB6}"/>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300099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FB3F-B8E7-4E3B-9267-D266CE264D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F383C-D7A4-4E80-8327-9303966E88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298269-1F0D-48AA-8CA1-2564DA01E5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343D4B-239E-473E-8A39-8A39C6BE524A}"/>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6" name="Footer Placeholder 5">
            <a:extLst>
              <a:ext uri="{FF2B5EF4-FFF2-40B4-BE49-F238E27FC236}">
                <a16:creationId xmlns:a16="http://schemas.microsoft.com/office/drawing/2014/main" id="{B82A39B3-4BDE-438F-8CFF-CEF221A95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F2F16-7717-483A-9D6A-9EE513D7E38C}"/>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193294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344E-CDF4-413D-8653-EB24B35384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0F0FD5-AA02-493F-B4AA-488FD7886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3D6828-27D7-4964-B664-F872013A8A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DF43A2-494B-48B9-8A2B-C6793F50E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95A871-CA04-45C4-A9D4-7EF11F67E8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E01EA1-1728-4E5F-B442-B6A40CD97333}"/>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8" name="Footer Placeholder 7">
            <a:extLst>
              <a:ext uri="{FF2B5EF4-FFF2-40B4-BE49-F238E27FC236}">
                <a16:creationId xmlns:a16="http://schemas.microsoft.com/office/drawing/2014/main" id="{57274749-BBC2-49C7-A0B4-741C54EB2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5ACF93-30CC-4FE9-944E-8F93FBC7EB3A}"/>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346911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5A98-5CD8-4308-A41C-696AE21818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DB732-96F9-417F-ACBA-E171D65DE2E2}"/>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4" name="Footer Placeholder 3">
            <a:extLst>
              <a:ext uri="{FF2B5EF4-FFF2-40B4-BE49-F238E27FC236}">
                <a16:creationId xmlns:a16="http://schemas.microsoft.com/office/drawing/2014/main" id="{2E99DE5F-4B19-46D1-B0BC-CD3BBD9A37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CD9D8-8D42-45C4-B0E5-5F2B5CA4609F}"/>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361959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E35B4-5171-432C-A80D-4A7B155D2EB3}"/>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3" name="Footer Placeholder 2">
            <a:extLst>
              <a:ext uri="{FF2B5EF4-FFF2-40B4-BE49-F238E27FC236}">
                <a16:creationId xmlns:a16="http://schemas.microsoft.com/office/drawing/2014/main" id="{19AD298D-6406-4B00-ABE1-A19ED23FE0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F0D93E-4F18-4338-BAF1-5A3FF81C690A}"/>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127920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863D-ED12-4202-BD29-CF7CBC49B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12428-7D8E-48DC-AC95-F9C167BF4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66CE10-861D-48E4-9E70-5CA149218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D5C9D-06CC-41F2-9277-95BC4B3A7539}"/>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6" name="Footer Placeholder 5">
            <a:extLst>
              <a:ext uri="{FF2B5EF4-FFF2-40B4-BE49-F238E27FC236}">
                <a16:creationId xmlns:a16="http://schemas.microsoft.com/office/drawing/2014/main" id="{83FEC917-CF3C-4275-9B77-F213A8F07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0F762-3D59-4186-AED2-5D50AB3191AB}"/>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42815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2FCB-70A9-49A6-8D3F-CBA693BE6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6FA580-0DA4-4EC0-B1EB-DCFEB4A03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9C1A08-609C-4C7D-B1BA-6707A5C6E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18285-0715-4177-827D-22994128511D}"/>
              </a:ext>
            </a:extLst>
          </p:cNvPr>
          <p:cNvSpPr>
            <a:spLocks noGrp="1"/>
          </p:cNvSpPr>
          <p:nvPr>
            <p:ph type="dt" sz="half" idx="10"/>
          </p:nvPr>
        </p:nvSpPr>
        <p:spPr/>
        <p:txBody>
          <a:bodyPr/>
          <a:lstStyle/>
          <a:p>
            <a:fld id="{DF692160-A0B8-4777-9458-5E03B836F168}" type="datetimeFigureOut">
              <a:rPr lang="en-US" smtClean="0"/>
              <a:t>9/20/2020</a:t>
            </a:fld>
            <a:endParaRPr lang="en-US"/>
          </a:p>
        </p:txBody>
      </p:sp>
      <p:sp>
        <p:nvSpPr>
          <p:cNvPr id="6" name="Footer Placeholder 5">
            <a:extLst>
              <a:ext uri="{FF2B5EF4-FFF2-40B4-BE49-F238E27FC236}">
                <a16:creationId xmlns:a16="http://schemas.microsoft.com/office/drawing/2014/main" id="{AD07EC5E-1B06-4979-9BF1-140A08BF9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6662B-5770-47DB-8D9B-52B78E8F5534}"/>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8275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84E12-682D-437B-AE8B-5E09D0131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EE5114-2280-4A99-9E95-CB0B0B2DD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3ADEE-F36C-4AC6-8364-A1411C4A7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92160-A0B8-4777-9458-5E03B836F168}" type="datetimeFigureOut">
              <a:rPr lang="en-US" smtClean="0"/>
              <a:t>9/20/2020</a:t>
            </a:fld>
            <a:endParaRPr lang="en-US"/>
          </a:p>
        </p:txBody>
      </p:sp>
      <p:sp>
        <p:nvSpPr>
          <p:cNvPr id="5" name="Footer Placeholder 4">
            <a:extLst>
              <a:ext uri="{FF2B5EF4-FFF2-40B4-BE49-F238E27FC236}">
                <a16:creationId xmlns:a16="http://schemas.microsoft.com/office/drawing/2014/main" id="{4ED3E125-C6F8-4633-A93D-9A322491D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818DDC-D0A6-4F93-9D1E-DF31C912A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22F2D-E725-4C4C-BE14-BEABF4ED7EC7}" type="slidenum">
              <a:rPr lang="en-US" smtClean="0"/>
              <a:t>‹#›</a:t>
            </a:fld>
            <a:endParaRPr lang="en-US"/>
          </a:p>
        </p:txBody>
      </p:sp>
    </p:spTree>
    <p:extLst>
      <p:ext uri="{BB962C8B-B14F-4D97-AF65-F5344CB8AC3E}">
        <p14:creationId xmlns:p14="http://schemas.microsoft.com/office/powerpoint/2010/main" val="2049849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A3EB-F614-4A68-8BFB-E92B69ECEA0F}"/>
              </a:ext>
            </a:extLst>
          </p:cNvPr>
          <p:cNvSpPr>
            <a:spLocks noGrp="1"/>
          </p:cNvSpPr>
          <p:nvPr>
            <p:ph type="ctrTitle"/>
          </p:nvPr>
        </p:nvSpPr>
        <p:spPr>
          <a:xfrm>
            <a:off x="1524000" y="224589"/>
            <a:ext cx="9144000" cy="1167816"/>
          </a:xfrm>
          <a:solidFill>
            <a:schemeClr val="accent2"/>
          </a:solidFill>
        </p:spPr>
        <p:txBody>
          <a:bodyPr/>
          <a:lstStyle/>
          <a:p>
            <a:r>
              <a:rPr lang="en-US" dirty="0"/>
              <a:t>Manual Testing</a:t>
            </a:r>
          </a:p>
        </p:txBody>
      </p:sp>
      <p:sp>
        <p:nvSpPr>
          <p:cNvPr id="3" name="Subtitle 2">
            <a:extLst>
              <a:ext uri="{FF2B5EF4-FFF2-40B4-BE49-F238E27FC236}">
                <a16:creationId xmlns:a16="http://schemas.microsoft.com/office/drawing/2014/main" id="{39478D32-FF3E-484C-A652-E20637BAC343}"/>
              </a:ext>
            </a:extLst>
          </p:cNvPr>
          <p:cNvSpPr>
            <a:spLocks noGrp="1"/>
          </p:cNvSpPr>
          <p:nvPr>
            <p:ph type="subTitle" idx="1"/>
          </p:nvPr>
        </p:nvSpPr>
        <p:spPr>
          <a:xfrm>
            <a:off x="160422" y="1965741"/>
            <a:ext cx="11502189" cy="4667669"/>
          </a:xfrm>
        </p:spPr>
        <p:txBody>
          <a:bodyPr>
            <a:noAutofit/>
          </a:bodyPr>
          <a:lstStyle/>
          <a:p>
            <a:r>
              <a:rPr lang="en-US" sz="2000" b="1" dirty="0"/>
              <a:t>Type of Testing : </a:t>
            </a:r>
          </a:p>
          <a:p>
            <a:r>
              <a:rPr lang="en-US" sz="2000" dirty="0"/>
              <a:t>Functional Testing</a:t>
            </a:r>
          </a:p>
          <a:p>
            <a:r>
              <a:rPr lang="en-US" sz="2000" dirty="0"/>
              <a:t>Function, Integration, System, Regression, Ad-hoc, Exploratory, Smoke, Sanity</a:t>
            </a:r>
          </a:p>
          <a:p>
            <a:endParaRPr lang="en-US" sz="2000" dirty="0"/>
          </a:p>
          <a:p>
            <a:r>
              <a:rPr lang="en-US" sz="2000" b="1" dirty="0"/>
              <a:t>Life Cycle :</a:t>
            </a:r>
          </a:p>
          <a:p>
            <a:r>
              <a:rPr lang="en-US" sz="2000" dirty="0"/>
              <a:t>SDLC, STLC, DLM ,ATLC</a:t>
            </a:r>
          </a:p>
          <a:p>
            <a:endParaRPr lang="en-US" sz="2000" dirty="0"/>
          </a:p>
          <a:p>
            <a:r>
              <a:rPr lang="en-US" sz="2000" b="1" dirty="0"/>
              <a:t>Techniques of Testing : </a:t>
            </a:r>
          </a:p>
          <a:p>
            <a:pPr lvl="1"/>
            <a:r>
              <a:rPr lang="en-US" b="0" i="0" u="none" strike="noStrike" dirty="0">
                <a:effectLst/>
              </a:rPr>
              <a:t>Equivalence Partitioning Testing Technique</a:t>
            </a:r>
            <a:endParaRPr lang="en-US" b="0" i="0" dirty="0">
              <a:effectLst/>
            </a:endParaRPr>
          </a:p>
          <a:p>
            <a:pPr lvl="1"/>
            <a:r>
              <a:rPr lang="en-US" b="0" i="0" u="none" strike="noStrike" dirty="0">
                <a:effectLst/>
              </a:rPr>
              <a:t>Boundary Value Analysis Testing Technique</a:t>
            </a:r>
          </a:p>
          <a:p>
            <a:pPr lvl="1"/>
            <a:endParaRPr lang="en-US" dirty="0"/>
          </a:p>
          <a:p>
            <a:pPr lvl="1"/>
            <a:r>
              <a:rPr lang="en-US" b="1" dirty="0"/>
              <a:t>Testing Approaches, Test Strategy, Test Plan</a:t>
            </a:r>
          </a:p>
          <a:p>
            <a:endParaRPr lang="en-US" sz="2000" dirty="0"/>
          </a:p>
        </p:txBody>
      </p:sp>
    </p:spTree>
    <p:extLst>
      <p:ext uri="{BB962C8B-B14F-4D97-AF65-F5344CB8AC3E}">
        <p14:creationId xmlns:p14="http://schemas.microsoft.com/office/powerpoint/2010/main" val="206173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CD8AA-21E7-48AE-907C-491733D66025}"/>
              </a:ext>
            </a:extLst>
          </p:cNvPr>
          <p:cNvSpPr txBox="1"/>
          <p:nvPr/>
        </p:nvSpPr>
        <p:spPr>
          <a:xfrm>
            <a:off x="249835" y="374954"/>
            <a:ext cx="6096000" cy="523220"/>
          </a:xfrm>
          <a:prstGeom prst="rect">
            <a:avLst/>
          </a:prstGeom>
          <a:noFill/>
        </p:spPr>
        <p:txBody>
          <a:bodyPr wrap="square">
            <a:spAutoFit/>
          </a:bodyPr>
          <a:lstStyle/>
          <a:p>
            <a:r>
              <a:rPr lang="en-US" sz="2800" dirty="0">
                <a:highlight>
                  <a:srgbClr val="808080"/>
                </a:highlight>
              </a:rPr>
              <a:t>Software Testing Life Cycle</a:t>
            </a:r>
          </a:p>
        </p:txBody>
      </p:sp>
      <p:sp>
        <p:nvSpPr>
          <p:cNvPr id="5" name="Rectangle 4">
            <a:extLst>
              <a:ext uri="{FF2B5EF4-FFF2-40B4-BE49-F238E27FC236}">
                <a16:creationId xmlns:a16="http://schemas.microsoft.com/office/drawing/2014/main" id="{EF8E7534-FA84-4F12-8FB9-B5F2770AA347}"/>
              </a:ext>
            </a:extLst>
          </p:cNvPr>
          <p:cNvSpPr/>
          <p:nvPr/>
        </p:nvSpPr>
        <p:spPr>
          <a:xfrm>
            <a:off x="539647" y="1731946"/>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Requirement Analysis</a:t>
            </a:r>
          </a:p>
        </p:txBody>
      </p:sp>
      <p:sp>
        <p:nvSpPr>
          <p:cNvPr id="7" name="Rectangle 6">
            <a:extLst>
              <a:ext uri="{FF2B5EF4-FFF2-40B4-BE49-F238E27FC236}">
                <a16:creationId xmlns:a16="http://schemas.microsoft.com/office/drawing/2014/main" id="{6F6E8832-47EC-407F-B257-E2F70622F50C}"/>
              </a:ext>
            </a:extLst>
          </p:cNvPr>
          <p:cNvSpPr/>
          <p:nvPr/>
        </p:nvSpPr>
        <p:spPr>
          <a:xfrm>
            <a:off x="539647" y="2485674"/>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Test Planning</a:t>
            </a:r>
          </a:p>
        </p:txBody>
      </p:sp>
      <p:sp>
        <p:nvSpPr>
          <p:cNvPr id="9" name="Rectangle 8">
            <a:extLst>
              <a:ext uri="{FF2B5EF4-FFF2-40B4-BE49-F238E27FC236}">
                <a16:creationId xmlns:a16="http://schemas.microsoft.com/office/drawing/2014/main" id="{8F714A7F-FFDE-44DA-A6F5-2429D51DC693}"/>
              </a:ext>
            </a:extLst>
          </p:cNvPr>
          <p:cNvSpPr/>
          <p:nvPr/>
        </p:nvSpPr>
        <p:spPr>
          <a:xfrm>
            <a:off x="539647" y="323940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Test Case Development</a:t>
            </a:r>
          </a:p>
        </p:txBody>
      </p:sp>
      <p:sp>
        <p:nvSpPr>
          <p:cNvPr id="11" name="Rectangle 10">
            <a:extLst>
              <a:ext uri="{FF2B5EF4-FFF2-40B4-BE49-F238E27FC236}">
                <a16:creationId xmlns:a16="http://schemas.microsoft.com/office/drawing/2014/main" id="{DA4BCF03-9E91-4AF2-BE29-D07D34351F4F}"/>
              </a:ext>
            </a:extLst>
          </p:cNvPr>
          <p:cNvSpPr/>
          <p:nvPr/>
        </p:nvSpPr>
        <p:spPr>
          <a:xfrm>
            <a:off x="539647" y="3996934"/>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Environment Setup</a:t>
            </a:r>
          </a:p>
        </p:txBody>
      </p:sp>
      <p:sp>
        <p:nvSpPr>
          <p:cNvPr id="13" name="Rectangle 12">
            <a:extLst>
              <a:ext uri="{FF2B5EF4-FFF2-40B4-BE49-F238E27FC236}">
                <a16:creationId xmlns:a16="http://schemas.microsoft.com/office/drawing/2014/main" id="{CEC43FD9-6B94-4708-9AB0-0FA2EFB618E4}"/>
              </a:ext>
            </a:extLst>
          </p:cNvPr>
          <p:cNvSpPr/>
          <p:nvPr/>
        </p:nvSpPr>
        <p:spPr>
          <a:xfrm>
            <a:off x="539647" y="473445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Case Execution</a:t>
            </a:r>
          </a:p>
        </p:txBody>
      </p:sp>
      <p:sp>
        <p:nvSpPr>
          <p:cNvPr id="15" name="Rectangle 14">
            <a:extLst>
              <a:ext uri="{FF2B5EF4-FFF2-40B4-BE49-F238E27FC236}">
                <a16:creationId xmlns:a16="http://schemas.microsoft.com/office/drawing/2014/main" id="{D494A133-2522-4F72-8706-7EA418FED38B}"/>
              </a:ext>
            </a:extLst>
          </p:cNvPr>
          <p:cNvSpPr/>
          <p:nvPr/>
        </p:nvSpPr>
        <p:spPr>
          <a:xfrm>
            <a:off x="539647" y="5492264"/>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Case Closer</a:t>
            </a:r>
          </a:p>
        </p:txBody>
      </p:sp>
      <p:sp>
        <p:nvSpPr>
          <p:cNvPr id="27" name="Arrow: Down 26">
            <a:extLst>
              <a:ext uri="{FF2B5EF4-FFF2-40B4-BE49-F238E27FC236}">
                <a16:creationId xmlns:a16="http://schemas.microsoft.com/office/drawing/2014/main" id="{97BF2E60-71FB-44B2-B3A6-E94DD1C90D06}"/>
              </a:ext>
            </a:extLst>
          </p:cNvPr>
          <p:cNvSpPr/>
          <p:nvPr/>
        </p:nvSpPr>
        <p:spPr>
          <a:xfrm>
            <a:off x="1474033" y="5049245"/>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8C67F3B-3096-4800-8056-F0C6BEEAC0D2}"/>
              </a:ext>
            </a:extLst>
          </p:cNvPr>
          <p:cNvSpPr/>
          <p:nvPr/>
        </p:nvSpPr>
        <p:spPr>
          <a:xfrm>
            <a:off x="1451548" y="3551066"/>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38542295-09BA-4561-98C5-53C4B17F85E5}"/>
              </a:ext>
            </a:extLst>
          </p:cNvPr>
          <p:cNvSpPr/>
          <p:nvPr/>
        </p:nvSpPr>
        <p:spPr>
          <a:xfrm>
            <a:off x="1451548" y="4024934"/>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6F7C1480-F7D9-4DF4-8946-B905C09C1AB4}"/>
              </a:ext>
            </a:extLst>
          </p:cNvPr>
          <p:cNvSpPr/>
          <p:nvPr/>
        </p:nvSpPr>
        <p:spPr>
          <a:xfrm>
            <a:off x="1469037" y="4318973"/>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45463939-8B4C-4A72-B2F9-DFA7160024B2}"/>
              </a:ext>
            </a:extLst>
          </p:cNvPr>
          <p:cNvSpPr/>
          <p:nvPr/>
        </p:nvSpPr>
        <p:spPr>
          <a:xfrm>
            <a:off x="1469037" y="2804090"/>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8CA9FF5C-D4E6-4C97-A670-2DCCD42A7B45}"/>
              </a:ext>
            </a:extLst>
          </p:cNvPr>
          <p:cNvSpPr/>
          <p:nvPr/>
        </p:nvSpPr>
        <p:spPr>
          <a:xfrm>
            <a:off x="1439057" y="2072230"/>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8566FD1-51D1-4836-8F50-F43260950E5D}"/>
              </a:ext>
            </a:extLst>
          </p:cNvPr>
          <p:cNvSpPr txBox="1"/>
          <p:nvPr/>
        </p:nvSpPr>
        <p:spPr>
          <a:xfrm>
            <a:off x="3049250" y="2485674"/>
            <a:ext cx="6093500" cy="369332"/>
          </a:xfrm>
          <a:prstGeom prst="rect">
            <a:avLst/>
          </a:prstGeom>
          <a:noFill/>
        </p:spPr>
        <p:txBody>
          <a:bodyPr wrap="square">
            <a:spAutoFit/>
          </a:bodyPr>
          <a:lstStyle/>
          <a:p>
            <a:r>
              <a:rPr lang="en-US" dirty="0"/>
              <a:t>Test Team plans the strategy and approach.</a:t>
            </a:r>
          </a:p>
        </p:txBody>
      </p:sp>
      <p:sp>
        <p:nvSpPr>
          <p:cNvPr id="45" name="TextBox 44">
            <a:extLst>
              <a:ext uri="{FF2B5EF4-FFF2-40B4-BE49-F238E27FC236}">
                <a16:creationId xmlns:a16="http://schemas.microsoft.com/office/drawing/2014/main" id="{2EDDC720-A134-458B-9388-010AEBDD38F2}"/>
              </a:ext>
            </a:extLst>
          </p:cNvPr>
          <p:cNvSpPr txBox="1"/>
          <p:nvPr/>
        </p:nvSpPr>
        <p:spPr>
          <a:xfrm>
            <a:off x="3046751" y="3240586"/>
            <a:ext cx="6093500" cy="369332"/>
          </a:xfrm>
          <a:prstGeom prst="rect">
            <a:avLst/>
          </a:prstGeom>
          <a:noFill/>
        </p:spPr>
        <p:txBody>
          <a:bodyPr wrap="square">
            <a:spAutoFit/>
          </a:bodyPr>
          <a:lstStyle/>
          <a:p>
            <a:r>
              <a:rPr lang="en-US" dirty="0"/>
              <a:t>Develop the test cases based on scope and criteria.</a:t>
            </a:r>
          </a:p>
        </p:txBody>
      </p:sp>
      <p:sp>
        <p:nvSpPr>
          <p:cNvPr id="47" name="TextBox 46">
            <a:extLst>
              <a:ext uri="{FF2B5EF4-FFF2-40B4-BE49-F238E27FC236}">
                <a16:creationId xmlns:a16="http://schemas.microsoft.com/office/drawing/2014/main" id="{1BE1ADC0-1822-47DD-88D1-68D9FF2F0DAF}"/>
              </a:ext>
            </a:extLst>
          </p:cNvPr>
          <p:cNvSpPr txBox="1"/>
          <p:nvPr/>
        </p:nvSpPr>
        <p:spPr>
          <a:xfrm>
            <a:off x="3046751" y="4024934"/>
            <a:ext cx="8300803" cy="369332"/>
          </a:xfrm>
          <a:prstGeom prst="rect">
            <a:avLst/>
          </a:prstGeom>
          <a:noFill/>
        </p:spPr>
        <p:txBody>
          <a:bodyPr wrap="square">
            <a:spAutoFit/>
          </a:bodyPr>
          <a:lstStyle/>
          <a:p>
            <a:r>
              <a:rPr lang="en-US" dirty="0"/>
              <a:t>define what kind of testing environment needed for testing like device testing or etc.</a:t>
            </a:r>
          </a:p>
        </p:txBody>
      </p:sp>
      <p:sp>
        <p:nvSpPr>
          <p:cNvPr id="49" name="TextBox 48">
            <a:extLst>
              <a:ext uri="{FF2B5EF4-FFF2-40B4-BE49-F238E27FC236}">
                <a16:creationId xmlns:a16="http://schemas.microsoft.com/office/drawing/2014/main" id="{6D03CB20-8383-4723-8DF6-107931A325E0}"/>
              </a:ext>
            </a:extLst>
          </p:cNvPr>
          <p:cNvSpPr txBox="1"/>
          <p:nvPr/>
        </p:nvSpPr>
        <p:spPr>
          <a:xfrm>
            <a:off x="3046751" y="4682351"/>
            <a:ext cx="6093500" cy="369332"/>
          </a:xfrm>
          <a:prstGeom prst="rect">
            <a:avLst/>
          </a:prstGeom>
          <a:noFill/>
        </p:spPr>
        <p:txBody>
          <a:bodyPr wrap="square">
            <a:spAutoFit/>
          </a:bodyPr>
          <a:lstStyle/>
          <a:p>
            <a:r>
              <a:rPr lang="en-US" dirty="0"/>
              <a:t>Real-time validation of product and finding bugs</a:t>
            </a:r>
          </a:p>
        </p:txBody>
      </p:sp>
      <p:sp>
        <p:nvSpPr>
          <p:cNvPr id="51" name="TextBox 50">
            <a:extLst>
              <a:ext uri="{FF2B5EF4-FFF2-40B4-BE49-F238E27FC236}">
                <a16:creationId xmlns:a16="http://schemas.microsoft.com/office/drawing/2014/main" id="{001DD84B-32C3-4288-BD4B-7C293761B58D}"/>
              </a:ext>
            </a:extLst>
          </p:cNvPr>
          <p:cNvSpPr txBox="1"/>
          <p:nvPr/>
        </p:nvSpPr>
        <p:spPr>
          <a:xfrm>
            <a:off x="3047999" y="5383588"/>
            <a:ext cx="8604354" cy="369332"/>
          </a:xfrm>
          <a:prstGeom prst="rect">
            <a:avLst/>
          </a:prstGeom>
          <a:noFill/>
        </p:spPr>
        <p:txBody>
          <a:bodyPr wrap="square">
            <a:spAutoFit/>
          </a:bodyPr>
          <a:lstStyle/>
          <a:p>
            <a:r>
              <a:rPr lang="en-US" dirty="0"/>
              <a:t>Once testing is completed, matrix, reports, results are documented</a:t>
            </a:r>
          </a:p>
        </p:txBody>
      </p:sp>
    </p:spTree>
    <p:extLst>
      <p:ext uri="{BB962C8B-B14F-4D97-AF65-F5344CB8AC3E}">
        <p14:creationId xmlns:p14="http://schemas.microsoft.com/office/powerpoint/2010/main" val="194928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DF5200-FADD-4955-9EA9-BEC907265B29}"/>
              </a:ext>
            </a:extLst>
          </p:cNvPr>
          <p:cNvSpPr txBox="1"/>
          <p:nvPr/>
        </p:nvSpPr>
        <p:spPr>
          <a:xfrm>
            <a:off x="249835" y="193436"/>
            <a:ext cx="6096000" cy="523220"/>
          </a:xfrm>
          <a:prstGeom prst="rect">
            <a:avLst/>
          </a:prstGeom>
          <a:noFill/>
        </p:spPr>
        <p:txBody>
          <a:bodyPr wrap="square">
            <a:spAutoFit/>
          </a:bodyPr>
          <a:lstStyle/>
          <a:p>
            <a:r>
              <a:rPr lang="en-US" sz="2800" dirty="0">
                <a:highlight>
                  <a:srgbClr val="808080"/>
                </a:highlight>
              </a:rPr>
              <a:t>Automation Testing Life Cycle</a:t>
            </a:r>
          </a:p>
        </p:txBody>
      </p:sp>
      <p:sp>
        <p:nvSpPr>
          <p:cNvPr id="9" name="Rectangle 8">
            <a:extLst>
              <a:ext uri="{FF2B5EF4-FFF2-40B4-BE49-F238E27FC236}">
                <a16:creationId xmlns:a16="http://schemas.microsoft.com/office/drawing/2014/main" id="{C115DA44-D056-4344-969D-96C77546D899}"/>
              </a:ext>
            </a:extLst>
          </p:cNvPr>
          <p:cNvSpPr/>
          <p:nvPr/>
        </p:nvSpPr>
        <p:spPr>
          <a:xfrm>
            <a:off x="569632" y="92361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1</a:t>
            </a:r>
          </a:p>
        </p:txBody>
      </p:sp>
      <p:sp>
        <p:nvSpPr>
          <p:cNvPr id="11" name="Rectangle 10">
            <a:extLst>
              <a:ext uri="{FF2B5EF4-FFF2-40B4-BE49-F238E27FC236}">
                <a16:creationId xmlns:a16="http://schemas.microsoft.com/office/drawing/2014/main" id="{B64AD6CA-FE01-48CA-ABEE-D6DC2664D2E8}"/>
              </a:ext>
            </a:extLst>
          </p:cNvPr>
          <p:cNvSpPr/>
          <p:nvPr/>
        </p:nvSpPr>
        <p:spPr>
          <a:xfrm>
            <a:off x="539647" y="2103385"/>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Phase 2</a:t>
            </a:r>
          </a:p>
        </p:txBody>
      </p:sp>
      <p:sp>
        <p:nvSpPr>
          <p:cNvPr id="13" name="Rectangle 12">
            <a:extLst>
              <a:ext uri="{FF2B5EF4-FFF2-40B4-BE49-F238E27FC236}">
                <a16:creationId xmlns:a16="http://schemas.microsoft.com/office/drawing/2014/main" id="{007C53D4-E379-438E-B0E0-01E49C4CC92D}"/>
              </a:ext>
            </a:extLst>
          </p:cNvPr>
          <p:cNvSpPr/>
          <p:nvPr/>
        </p:nvSpPr>
        <p:spPr>
          <a:xfrm>
            <a:off x="539647" y="2937731"/>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3</a:t>
            </a:r>
          </a:p>
        </p:txBody>
      </p:sp>
      <p:sp>
        <p:nvSpPr>
          <p:cNvPr id="15" name="Rectangle 14">
            <a:extLst>
              <a:ext uri="{FF2B5EF4-FFF2-40B4-BE49-F238E27FC236}">
                <a16:creationId xmlns:a16="http://schemas.microsoft.com/office/drawing/2014/main" id="{538E72DA-415A-4101-AC39-60694B665F1C}"/>
              </a:ext>
            </a:extLst>
          </p:cNvPr>
          <p:cNvSpPr/>
          <p:nvPr/>
        </p:nvSpPr>
        <p:spPr>
          <a:xfrm>
            <a:off x="569632" y="4150187"/>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4</a:t>
            </a:r>
          </a:p>
        </p:txBody>
      </p:sp>
      <p:sp>
        <p:nvSpPr>
          <p:cNvPr id="17" name="Rectangle 16">
            <a:extLst>
              <a:ext uri="{FF2B5EF4-FFF2-40B4-BE49-F238E27FC236}">
                <a16:creationId xmlns:a16="http://schemas.microsoft.com/office/drawing/2014/main" id="{E88C60FC-0790-4824-9AAF-F8C1710DEAB9}"/>
              </a:ext>
            </a:extLst>
          </p:cNvPr>
          <p:cNvSpPr/>
          <p:nvPr/>
        </p:nvSpPr>
        <p:spPr>
          <a:xfrm>
            <a:off x="539647" y="4906441"/>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5</a:t>
            </a:r>
          </a:p>
        </p:txBody>
      </p:sp>
      <p:sp>
        <p:nvSpPr>
          <p:cNvPr id="19" name="Rectangle 18">
            <a:extLst>
              <a:ext uri="{FF2B5EF4-FFF2-40B4-BE49-F238E27FC236}">
                <a16:creationId xmlns:a16="http://schemas.microsoft.com/office/drawing/2014/main" id="{8607FF53-6BD8-43EA-B08A-E33FA2275C6B}"/>
              </a:ext>
            </a:extLst>
          </p:cNvPr>
          <p:cNvSpPr/>
          <p:nvPr/>
        </p:nvSpPr>
        <p:spPr>
          <a:xfrm>
            <a:off x="539647" y="6006909"/>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6</a:t>
            </a:r>
          </a:p>
        </p:txBody>
      </p:sp>
      <p:sp>
        <p:nvSpPr>
          <p:cNvPr id="33" name="TextBox 32">
            <a:extLst>
              <a:ext uri="{FF2B5EF4-FFF2-40B4-BE49-F238E27FC236}">
                <a16:creationId xmlns:a16="http://schemas.microsoft.com/office/drawing/2014/main" id="{3CA7C92F-DDCA-4FAB-837C-B1F2BFF560FF}"/>
              </a:ext>
            </a:extLst>
          </p:cNvPr>
          <p:cNvSpPr txBox="1"/>
          <p:nvPr/>
        </p:nvSpPr>
        <p:spPr>
          <a:xfrm>
            <a:off x="3095461" y="799072"/>
            <a:ext cx="8526907" cy="1477328"/>
          </a:xfrm>
          <a:prstGeom prst="rect">
            <a:avLst/>
          </a:prstGeom>
          <a:noFill/>
        </p:spPr>
        <p:txBody>
          <a:bodyPr wrap="square">
            <a:spAutoFit/>
          </a:bodyPr>
          <a:lstStyle/>
          <a:p>
            <a:r>
              <a:rPr lang="en-US" b="1" dirty="0"/>
              <a:t>Determining The Scope Of Test Automation</a:t>
            </a:r>
          </a:p>
          <a:p>
            <a:r>
              <a:rPr lang="en-US" b="0" i="0" dirty="0">
                <a:solidFill>
                  <a:schemeClr val="tx2"/>
                </a:solidFill>
                <a:effectLst/>
              </a:rPr>
              <a:t>Which modules of the applications can be automated and which not?</a:t>
            </a:r>
          </a:p>
          <a:p>
            <a:r>
              <a:rPr lang="en-US" b="0" i="0" dirty="0">
                <a:solidFill>
                  <a:schemeClr val="tx2"/>
                </a:solidFill>
                <a:effectLst/>
              </a:rPr>
              <a:t>Which test can be automated and how to automate them?</a:t>
            </a:r>
          </a:p>
          <a:p>
            <a:r>
              <a:rPr lang="en-US" b="0" i="0" dirty="0">
                <a:solidFill>
                  <a:schemeClr val="tx2"/>
                </a:solidFill>
                <a:effectLst/>
              </a:rPr>
              <a:t>Factors like cost, team size and expertise should also be considered.</a:t>
            </a:r>
          </a:p>
          <a:p>
            <a:endParaRPr lang="en-US" dirty="0"/>
          </a:p>
        </p:txBody>
      </p:sp>
      <p:sp>
        <p:nvSpPr>
          <p:cNvPr id="35" name="TextBox 34">
            <a:extLst>
              <a:ext uri="{FF2B5EF4-FFF2-40B4-BE49-F238E27FC236}">
                <a16:creationId xmlns:a16="http://schemas.microsoft.com/office/drawing/2014/main" id="{87C356EF-5344-415F-BBD1-A671CF27DD01}"/>
              </a:ext>
            </a:extLst>
          </p:cNvPr>
          <p:cNvSpPr txBox="1"/>
          <p:nvPr/>
        </p:nvSpPr>
        <p:spPr>
          <a:xfrm>
            <a:off x="2998038" y="2029380"/>
            <a:ext cx="7674965" cy="646331"/>
          </a:xfrm>
          <a:prstGeom prst="rect">
            <a:avLst/>
          </a:prstGeom>
          <a:noFill/>
        </p:spPr>
        <p:txBody>
          <a:bodyPr wrap="square">
            <a:spAutoFit/>
          </a:bodyPr>
          <a:lstStyle/>
          <a:p>
            <a:r>
              <a:rPr lang="en-US" dirty="0"/>
              <a:t> </a:t>
            </a:r>
            <a:r>
              <a:rPr lang="en-US" b="1" dirty="0"/>
              <a:t>Selecting The Right Tool For Automation parameters when selecting tool </a:t>
            </a:r>
          </a:p>
          <a:p>
            <a:r>
              <a:rPr lang="en-US" dirty="0">
                <a:solidFill>
                  <a:schemeClr val="tx2"/>
                </a:solidFill>
              </a:rPr>
              <a:t> Budget , Technology , flexibility</a:t>
            </a:r>
          </a:p>
        </p:txBody>
      </p:sp>
      <p:sp>
        <p:nvSpPr>
          <p:cNvPr id="37" name="TextBox 36">
            <a:extLst>
              <a:ext uri="{FF2B5EF4-FFF2-40B4-BE49-F238E27FC236}">
                <a16:creationId xmlns:a16="http://schemas.microsoft.com/office/drawing/2014/main" id="{2444E992-F58F-4733-9BDB-8A0D087CD914}"/>
              </a:ext>
            </a:extLst>
          </p:cNvPr>
          <p:cNvSpPr txBox="1"/>
          <p:nvPr/>
        </p:nvSpPr>
        <p:spPr>
          <a:xfrm>
            <a:off x="3057990" y="2815479"/>
            <a:ext cx="8894165" cy="1200329"/>
          </a:xfrm>
          <a:prstGeom prst="rect">
            <a:avLst/>
          </a:prstGeom>
          <a:noFill/>
        </p:spPr>
        <p:txBody>
          <a:bodyPr wrap="square">
            <a:spAutoFit/>
          </a:bodyPr>
          <a:lstStyle/>
          <a:p>
            <a:r>
              <a:rPr lang="en-US" b="1" dirty="0"/>
              <a:t>Test Plan + Test Design + Test Strategy</a:t>
            </a:r>
          </a:p>
          <a:p>
            <a:r>
              <a:rPr lang="en-US" b="0" i="0" dirty="0">
                <a:solidFill>
                  <a:srgbClr val="333333"/>
                </a:solidFill>
                <a:effectLst/>
              </a:rPr>
              <a:t>Gather all manual test cases from the test management tool to identify which test case needs to be automated.</a:t>
            </a:r>
          </a:p>
          <a:p>
            <a:r>
              <a:rPr lang="en-US" dirty="0">
                <a:solidFill>
                  <a:srgbClr val="333333"/>
                </a:solidFill>
              </a:rPr>
              <a:t>Identify Framework </a:t>
            </a:r>
            <a:endParaRPr lang="en-US" dirty="0"/>
          </a:p>
        </p:txBody>
      </p:sp>
      <p:sp>
        <p:nvSpPr>
          <p:cNvPr id="39" name="TextBox 38">
            <a:extLst>
              <a:ext uri="{FF2B5EF4-FFF2-40B4-BE49-F238E27FC236}">
                <a16:creationId xmlns:a16="http://schemas.microsoft.com/office/drawing/2014/main" id="{C995B63F-A405-4A98-A89E-62A204E0791A}"/>
              </a:ext>
            </a:extLst>
          </p:cNvPr>
          <p:cNvSpPr txBox="1"/>
          <p:nvPr/>
        </p:nvSpPr>
        <p:spPr>
          <a:xfrm>
            <a:off x="3095461" y="4093323"/>
            <a:ext cx="8984103" cy="646331"/>
          </a:xfrm>
          <a:prstGeom prst="rect">
            <a:avLst/>
          </a:prstGeom>
          <a:noFill/>
        </p:spPr>
        <p:txBody>
          <a:bodyPr wrap="square">
            <a:spAutoFit/>
          </a:bodyPr>
          <a:lstStyle/>
          <a:p>
            <a:r>
              <a:rPr lang="en-US" b="1" dirty="0"/>
              <a:t>Setting Up The Test Environment</a:t>
            </a:r>
          </a:p>
          <a:p>
            <a:r>
              <a:rPr lang="en-US" b="0" i="0" dirty="0">
                <a:solidFill>
                  <a:srgbClr val="333333"/>
                </a:solidFill>
                <a:effectLst/>
              </a:rPr>
              <a:t>Setting up a machine or remote machine where test cases will be executed</a:t>
            </a:r>
            <a:endParaRPr lang="en-US" dirty="0"/>
          </a:p>
        </p:txBody>
      </p:sp>
      <p:sp>
        <p:nvSpPr>
          <p:cNvPr id="41" name="TextBox 40">
            <a:extLst>
              <a:ext uri="{FF2B5EF4-FFF2-40B4-BE49-F238E27FC236}">
                <a16:creationId xmlns:a16="http://schemas.microsoft.com/office/drawing/2014/main" id="{81920C20-9681-43E0-8AF0-A15E40DD1A76}"/>
              </a:ext>
            </a:extLst>
          </p:cNvPr>
          <p:cNvSpPr txBox="1"/>
          <p:nvPr/>
        </p:nvSpPr>
        <p:spPr>
          <a:xfrm>
            <a:off x="3057990" y="4770003"/>
            <a:ext cx="9443794" cy="1477328"/>
          </a:xfrm>
          <a:prstGeom prst="rect">
            <a:avLst/>
          </a:prstGeom>
          <a:noFill/>
        </p:spPr>
        <p:txBody>
          <a:bodyPr wrap="square">
            <a:spAutoFit/>
          </a:bodyPr>
          <a:lstStyle/>
          <a:p>
            <a:r>
              <a:rPr lang="en-US" dirty="0"/>
              <a:t> </a:t>
            </a:r>
            <a:r>
              <a:rPr lang="en-US" b="1" dirty="0"/>
              <a:t>Automation Test Script Development + Execution</a:t>
            </a:r>
          </a:p>
          <a:p>
            <a:pPr algn="l"/>
            <a:r>
              <a:rPr lang="en-US" b="0" i="0" dirty="0">
                <a:solidFill>
                  <a:srgbClr val="333333"/>
                </a:solidFill>
                <a:effectLst/>
              </a:rPr>
              <a:t> Ensure to run test scripts in multiple environments and across multiple platforms.</a:t>
            </a:r>
          </a:p>
          <a:p>
            <a:pPr algn="l"/>
            <a:r>
              <a:rPr lang="en-US" b="0" i="0" dirty="0">
                <a:solidFill>
                  <a:srgbClr val="333333"/>
                </a:solidFill>
                <a:effectLst/>
              </a:rPr>
              <a:t> If possible, batch execution can be done to save time and efforts.</a:t>
            </a:r>
          </a:p>
          <a:p>
            <a:r>
              <a:rPr lang="en-US" b="0" i="0" dirty="0">
                <a:solidFill>
                  <a:srgbClr val="333333"/>
                </a:solidFill>
                <a:effectLst/>
              </a:rPr>
              <a:t> If the failure occurs due to some functionality, write a bug report</a:t>
            </a:r>
            <a:br>
              <a:rPr lang="en-US" dirty="0"/>
            </a:br>
            <a:endParaRPr lang="en-US" dirty="0"/>
          </a:p>
        </p:txBody>
      </p:sp>
      <p:sp>
        <p:nvSpPr>
          <p:cNvPr id="43" name="TextBox 42">
            <a:extLst>
              <a:ext uri="{FF2B5EF4-FFF2-40B4-BE49-F238E27FC236}">
                <a16:creationId xmlns:a16="http://schemas.microsoft.com/office/drawing/2014/main" id="{9FFC11A7-7E3E-4A80-957E-A719A6FB804B}"/>
              </a:ext>
            </a:extLst>
          </p:cNvPr>
          <p:cNvSpPr txBox="1"/>
          <p:nvPr/>
        </p:nvSpPr>
        <p:spPr>
          <a:xfrm>
            <a:off x="3057990" y="5979639"/>
            <a:ext cx="6093500" cy="369332"/>
          </a:xfrm>
          <a:prstGeom prst="rect">
            <a:avLst/>
          </a:prstGeom>
          <a:noFill/>
        </p:spPr>
        <p:txBody>
          <a:bodyPr wrap="square">
            <a:spAutoFit/>
          </a:bodyPr>
          <a:lstStyle/>
          <a:p>
            <a:r>
              <a:rPr lang="en-US" b="1" dirty="0"/>
              <a:t>Analysis + Generation Of Test Reports</a:t>
            </a:r>
          </a:p>
        </p:txBody>
      </p:sp>
    </p:spTree>
    <p:extLst>
      <p:ext uri="{BB962C8B-B14F-4D97-AF65-F5344CB8AC3E}">
        <p14:creationId xmlns:p14="http://schemas.microsoft.com/office/powerpoint/2010/main" val="127828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60CAD-2845-4D68-811F-F1C44BF5C6D3}"/>
              </a:ext>
            </a:extLst>
          </p:cNvPr>
          <p:cNvSpPr txBox="1"/>
          <p:nvPr/>
        </p:nvSpPr>
        <p:spPr>
          <a:xfrm>
            <a:off x="4828674" y="513347"/>
            <a:ext cx="3111557" cy="1077218"/>
          </a:xfrm>
          <a:prstGeom prst="rect">
            <a:avLst/>
          </a:prstGeom>
          <a:noFill/>
        </p:spPr>
        <p:txBody>
          <a:bodyPr wrap="none" rtlCol="0">
            <a:spAutoFit/>
          </a:bodyPr>
          <a:lstStyle/>
          <a:p>
            <a:r>
              <a:rPr lang="en-US" sz="3200" b="1" dirty="0">
                <a:highlight>
                  <a:srgbClr val="FFFF00"/>
                </a:highlight>
              </a:rPr>
              <a:t>Testing Approach</a:t>
            </a:r>
          </a:p>
          <a:p>
            <a:endParaRPr lang="en-US" sz="3200" b="1" dirty="0"/>
          </a:p>
        </p:txBody>
      </p:sp>
      <p:sp>
        <p:nvSpPr>
          <p:cNvPr id="5" name="TextBox 4">
            <a:extLst>
              <a:ext uri="{FF2B5EF4-FFF2-40B4-BE49-F238E27FC236}">
                <a16:creationId xmlns:a16="http://schemas.microsoft.com/office/drawing/2014/main" id="{E3D999C5-25EC-432B-81A7-6607F520F798}"/>
              </a:ext>
            </a:extLst>
          </p:cNvPr>
          <p:cNvSpPr txBox="1"/>
          <p:nvPr/>
        </p:nvSpPr>
        <p:spPr>
          <a:xfrm>
            <a:off x="483431" y="1397434"/>
            <a:ext cx="11313827" cy="1200329"/>
          </a:xfrm>
          <a:prstGeom prst="rect">
            <a:avLst/>
          </a:prstGeom>
          <a:noFill/>
        </p:spPr>
        <p:txBody>
          <a:bodyPr wrap="square">
            <a:spAutoFit/>
          </a:bodyPr>
          <a:lstStyle/>
          <a:p>
            <a:pPr algn="just"/>
            <a:r>
              <a:rPr lang="en-US" b="1" i="0" dirty="0">
                <a:solidFill>
                  <a:srgbClr val="000000"/>
                </a:solidFill>
                <a:effectLst/>
                <a:latin typeface="Arial" panose="020B0604020202020204" pitchFamily="34" charset="0"/>
              </a:rPr>
              <a:t>Proactive - </a:t>
            </a:r>
            <a:r>
              <a:rPr lang="en-US" b="0" i="0" dirty="0">
                <a:solidFill>
                  <a:srgbClr val="000000"/>
                </a:solidFill>
                <a:effectLst/>
                <a:latin typeface="Arial" panose="020B0604020202020204" pitchFamily="34" charset="0"/>
              </a:rPr>
              <a:t>An approach in which the test design process is initiated as early as possible in order to find and     	      fix the defects before the build is created.</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Reactive - </a:t>
            </a:r>
            <a:r>
              <a:rPr lang="en-US" b="0" i="0" dirty="0">
                <a:solidFill>
                  <a:srgbClr val="000000"/>
                </a:solidFill>
                <a:effectLst/>
                <a:latin typeface="Arial" panose="020B0604020202020204" pitchFamily="34" charset="0"/>
              </a:rPr>
              <a:t> </a:t>
            </a:r>
            <a:r>
              <a:rPr lang="en-US" dirty="0">
                <a:solidFill>
                  <a:srgbClr val="000000"/>
                </a:solidFill>
                <a:latin typeface="Arial" panose="020B0604020202020204" pitchFamily="34" charset="0"/>
              </a:rPr>
              <a:t> </a:t>
            </a:r>
            <a:r>
              <a:rPr lang="en-US" b="0" i="0" dirty="0">
                <a:solidFill>
                  <a:srgbClr val="000000"/>
                </a:solidFill>
                <a:effectLst/>
                <a:latin typeface="Arial" panose="020B0604020202020204" pitchFamily="34" charset="0"/>
              </a:rPr>
              <a:t>An approach in which the testing is not started until after design and coding are completed.</a:t>
            </a:r>
          </a:p>
        </p:txBody>
      </p:sp>
      <p:sp>
        <p:nvSpPr>
          <p:cNvPr id="8" name="TextBox 7">
            <a:extLst>
              <a:ext uri="{FF2B5EF4-FFF2-40B4-BE49-F238E27FC236}">
                <a16:creationId xmlns:a16="http://schemas.microsoft.com/office/drawing/2014/main" id="{2881EBAD-3DD1-44A5-9C68-46709BE9355D}"/>
              </a:ext>
            </a:extLst>
          </p:cNvPr>
          <p:cNvSpPr txBox="1"/>
          <p:nvPr/>
        </p:nvSpPr>
        <p:spPr>
          <a:xfrm>
            <a:off x="354767" y="2958630"/>
            <a:ext cx="6096000" cy="523220"/>
          </a:xfrm>
          <a:prstGeom prst="rect">
            <a:avLst/>
          </a:prstGeom>
          <a:noFill/>
        </p:spPr>
        <p:txBody>
          <a:bodyPr wrap="square">
            <a:spAutoFit/>
          </a:bodyPr>
          <a:lstStyle/>
          <a:p>
            <a:r>
              <a:rPr lang="en-US" sz="2800" dirty="0">
                <a:highlight>
                  <a:srgbClr val="808080"/>
                </a:highlight>
              </a:rPr>
              <a:t>Integration Testing Approaches</a:t>
            </a:r>
          </a:p>
        </p:txBody>
      </p:sp>
      <p:sp>
        <p:nvSpPr>
          <p:cNvPr id="10" name="TextBox 9">
            <a:extLst>
              <a:ext uri="{FF2B5EF4-FFF2-40B4-BE49-F238E27FC236}">
                <a16:creationId xmlns:a16="http://schemas.microsoft.com/office/drawing/2014/main" id="{003D9EFA-3A5D-4418-A721-20CCF50BAD66}"/>
              </a:ext>
            </a:extLst>
          </p:cNvPr>
          <p:cNvSpPr txBox="1"/>
          <p:nvPr/>
        </p:nvSpPr>
        <p:spPr>
          <a:xfrm>
            <a:off x="483431" y="3882452"/>
            <a:ext cx="10283252" cy="2308324"/>
          </a:xfrm>
          <a:prstGeom prst="rect">
            <a:avLst/>
          </a:prstGeom>
          <a:noFill/>
        </p:spPr>
        <p:txBody>
          <a:bodyPr wrap="square" rtlCol="0">
            <a:spAutoFit/>
          </a:bodyPr>
          <a:lstStyle/>
          <a:p>
            <a:r>
              <a:rPr lang="en-US" b="1" dirty="0"/>
              <a:t>Big-Bang Approach :</a:t>
            </a:r>
          </a:p>
          <a:p>
            <a:r>
              <a:rPr lang="en-US" dirty="0"/>
              <a:t>	When all component are integrated together then test as unit.</a:t>
            </a:r>
          </a:p>
          <a:p>
            <a:r>
              <a:rPr lang="en-US" dirty="0"/>
              <a:t>	If all components in unit are not completed integration process will not execute.</a:t>
            </a:r>
          </a:p>
          <a:p>
            <a:endParaRPr lang="en-US" dirty="0"/>
          </a:p>
          <a:p>
            <a:r>
              <a:rPr lang="en-US" b="1" dirty="0"/>
              <a:t>Incremental Approach:</a:t>
            </a:r>
          </a:p>
          <a:p>
            <a:r>
              <a:rPr lang="en-US" b="1" dirty="0"/>
              <a:t>	Top-Down Approach</a:t>
            </a:r>
          </a:p>
          <a:p>
            <a:r>
              <a:rPr lang="en-US" b="1" dirty="0"/>
              <a:t>	Bottom-up Approach</a:t>
            </a:r>
          </a:p>
          <a:p>
            <a:r>
              <a:rPr lang="en-US" b="1" dirty="0"/>
              <a:t>	Hybrid</a:t>
            </a:r>
            <a:r>
              <a:rPr lang="en-US" dirty="0"/>
              <a:t>  </a:t>
            </a:r>
            <a:r>
              <a:rPr lang="en-US" b="1" dirty="0"/>
              <a:t>Approach</a:t>
            </a:r>
          </a:p>
        </p:txBody>
      </p:sp>
    </p:spTree>
    <p:extLst>
      <p:ext uri="{BB962C8B-B14F-4D97-AF65-F5344CB8AC3E}">
        <p14:creationId xmlns:p14="http://schemas.microsoft.com/office/powerpoint/2010/main" val="170744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 picture containing clock&#10;&#10;Description automatically generated">
            <a:extLst>
              <a:ext uri="{FF2B5EF4-FFF2-40B4-BE49-F238E27FC236}">
                <a16:creationId xmlns:a16="http://schemas.microsoft.com/office/drawing/2014/main" id="{1DD2A1DB-2CE1-426F-96E7-F84C629483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97990"/>
            <a:ext cx="5291666" cy="28442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lose up of a sign&#10;&#10;Description automatically generated">
            <a:extLst>
              <a:ext uri="{FF2B5EF4-FFF2-40B4-BE49-F238E27FC236}">
                <a16:creationId xmlns:a16="http://schemas.microsoft.com/office/drawing/2014/main" id="{DF524D4B-841A-474B-BC46-137D19543A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398976"/>
            <a:ext cx="5291667" cy="26722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2A37D2C-49E4-43C8-95CC-E77FD692C421}"/>
              </a:ext>
            </a:extLst>
          </p:cNvPr>
          <p:cNvSpPr/>
          <p:nvPr/>
        </p:nvSpPr>
        <p:spPr>
          <a:xfrm>
            <a:off x="509666" y="2891386"/>
            <a:ext cx="11347554" cy="715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Integration Incremental Testing Approach</a:t>
            </a:r>
          </a:p>
        </p:txBody>
      </p:sp>
      <p:sp>
        <p:nvSpPr>
          <p:cNvPr id="10" name="TextBox 9">
            <a:extLst>
              <a:ext uri="{FF2B5EF4-FFF2-40B4-BE49-F238E27FC236}">
                <a16:creationId xmlns:a16="http://schemas.microsoft.com/office/drawing/2014/main" id="{E8F45B64-1DEC-40CE-8CDB-472097F1DF5A}"/>
              </a:ext>
            </a:extLst>
          </p:cNvPr>
          <p:cNvSpPr txBox="1"/>
          <p:nvPr/>
        </p:nvSpPr>
        <p:spPr>
          <a:xfrm>
            <a:off x="559980" y="3911556"/>
            <a:ext cx="6093500" cy="646331"/>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Stub</a:t>
            </a:r>
            <a:r>
              <a:rPr lang="en-US" b="0" i="0" dirty="0">
                <a:solidFill>
                  <a:srgbClr val="222222"/>
                </a:solidFill>
                <a:effectLst/>
                <a:latin typeface="Source Sans Pro" panose="020B0503030403020204" pitchFamily="34" charset="0"/>
              </a:rPr>
              <a:t>: Is called by the Module under Test.</a:t>
            </a:r>
          </a:p>
          <a:p>
            <a:pPr algn="l"/>
            <a:r>
              <a:rPr lang="en-US" b="1" i="0" dirty="0">
                <a:solidFill>
                  <a:srgbClr val="222222"/>
                </a:solidFill>
                <a:effectLst/>
                <a:latin typeface="Source Sans Pro" panose="020B0503030403020204" pitchFamily="34" charset="0"/>
              </a:rPr>
              <a:t>Driver</a:t>
            </a:r>
            <a:r>
              <a:rPr lang="en-US" b="0" i="0" dirty="0">
                <a:solidFill>
                  <a:srgbClr val="222222"/>
                </a:solidFill>
                <a:effectLst/>
                <a:latin typeface="Source Sans Pro" panose="020B0503030403020204" pitchFamily="34" charset="0"/>
              </a:rPr>
              <a:t>: Calls the Module to be tested.</a:t>
            </a:r>
          </a:p>
        </p:txBody>
      </p:sp>
    </p:spTree>
    <p:extLst>
      <p:ext uri="{BB962C8B-B14F-4D97-AF65-F5344CB8AC3E}">
        <p14:creationId xmlns:p14="http://schemas.microsoft.com/office/powerpoint/2010/main" val="347627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7A302-2048-46A6-BD69-CD9F6FF246BF}"/>
              </a:ext>
            </a:extLst>
          </p:cNvPr>
          <p:cNvSpPr txBox="1"/>
          <p:nvPr/>
        </p:nvSpPr>
        <p:spPr>
          <a:xfrm>
            <a:off x="264826" y="530224"/>
            <a:ext cx="6096000" cy="523220"/>
          </a:xfrm>
          <a:prstGeom prst="rect">
            <a:avLst/>
          </a:prstGeom>
          <a:noFill/>
        </p:spPr>
        <p:txBody>
          <a:bodyPr wrap="square">
            <a:spAutoFit/>
          </a:bodyPr>
          <a:lstStyle/>
          <a:p>
            <a:r>
              <a:rPr lang="en-US" sz="2800" dirty="0">
                <a:highlight>
                  <a:srgbClr val="808080"/>
                </a:highlight>
              </a:rPr>
              <a:t>Test Strategy</a:t>
            </a:r>
          </a:p>
        </p:txBody>
      </p:sp>
      <p:sp>
        <p:nvSpPr>
          <p:cNvPr id="5" name="TextBox 4">
            <a:extLst>
              <a:ext uri="{FF2B5EF4-FFF2-40B4-BE49-F238E27FC236}">
                <a16:creationId xmlns:a16="http://schemas.microsoft.com/office/drawing/2014/main" id="{11AC3308-0C83-4221-8E4E-A383106BCBAC}"/>
              </a:ext>
            </a:extLst>
          </p:cNvPr>
          <p:cNvSpPr txBox="1"/>
          <p:nvPr/>
        </p:nvSpPr>
        <p:spPr>
          <a:xfrm>
            <a:off x="1053058" y="1210377"/>
            <a:ext cx="10459387" cy="2031325"/>
          </a:xfrm>
          <a:prstGeom prst="rect">
            <a:avLst/>
          </a:prstGeom>
          <a:noFill/>
        </p:spPr>
        <p:txBody>
          <a:bodyPr wrap="square">
            <a:spAutoFit/>
          </a:bodyPr>
          <a:lstStyle/>
          <a:p>
            <a:pPr marL="285750" indent="-285750">
              <a:buFont typeface="Arial" panose="020B0604020202020204" pitchFamily="34" charset="0"/>
              <a:buChar char="•"/>
            </a:pPr>
            <a:r>
              <a:rPr lang="en-US" b="1" dirty="0"/>
              <a:t>Scope and Objective : </a:t>
            </a:r>
            <a:r>
              <a:rPr lang="en-US" dirty="0"/>
              <a:t>objective of business and how much testing scope there define under test strategy.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Business Issue : </a:t>
            </a:r>
            <a:r>
              <a:rPr lang="en-US" dirty="0"/>
              <a:t>define budget of project, time and resources it is part of business issue.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Testing Approach : </a:t>
            </a:r>
            <a:r>
              <a:rPr lang="en-US" dirty="0"/>
              <a:t>define what type of testing needed like manual or automation.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Tools Approach </a:t>
            </a:r>
            <a:r>
              <a:rPr lang="en-US" dirty="0"/>
              <a:t>: define tool for tracking the defects.</a:t>
            </a:r>
          </a:p>
        </p:txBody>
      </p:sp>
      <p:sp>
        <p:nvSpPr>
          <p:cNvPr id="7" name="TextBox 6">
            <a:extLst>
              <a:ext uri="{FF2B5EF4-FFF2-40B4-BE49-F238E27FC236}">
                <a16:creationId xmlns:a16="http://schemas.microsoft.com/office/drawing/2014/main" id="{A35E0045-8584-4A1E-8CB0-6ACBACFF1DC2}"/>
              </a:ext>
            </a:extLst>
          </p:cNvPr>
          <p:cNvSpPr txBox="1"/>
          <p:nvPr/>
        </p:nvSpPr>
        <p:spPr>
          <a:xfrm>
            <a:off x="387246" y="3616299"/>
            <a:ext cx="6096000" cy="523220"/>
          </a:xfrm>
          <a:prstGeom prst="rect">
            <a:avLst/>
          </a:prstGeom>
          <a:noFill/>
        </p:spPr>
        <p:txBody>
          <a:bodyPr wrap="square">
            <a:spAutoFit/>
          </a:bodyPr>
          <a:lstStyle/>
          <a:p>
            <a:r>
              <a:rPr lang="en-US" sz="2800" dirty="0">
                <a:highlight>
                  <a:srgbClr val="808080"/>
                </a:highlight>
              </a:rPr>
              <a:t>Test Plan</a:t>
            </a:r>
          </a:p>
        </p:txBody>
      </p:sp>
      <p:sp>
        <p:nvSpPr>
          <p:cNvPr id="9" name="TextBox 8">
            <a:extLst>
              <a:ext uri="{FF2B5EF4-FFF2-40B4-BE49-F238E27FC236}">
                <a16:creationId xmlns:a16="http://schemas.microsoft.com/office/drawing/2014/main" id="{78B9484C-0A02-4B83-8E59-E5DB1EDCF47E}"/>
              </a:ext>
            </a:extLst>
          </p:cNvPr>
          <p:cNvSpPr txBox="1"/>
          <p:nvPr/>
        </p:nvSpPr>
        <p:spPr>
          <a:xfrm>
            <a:off x="1053058" y="4566184"/>
            <a:ext cx="10624280" cy="1477328"/>
          </a:xfrm>
          <a:prstGeom prst="rect">
            <a:avLst/>
          </a:prstGeom>
          <a:noFill/>
        </p:spPr>
        <p:txBody>
          <a:bodyPr wrap="square">
            <a:spAutoFit/>
          </a:bodyPr>
          <a:lstStyle/>
          <a:p>
            <a:r>
              <a:rPr lang="en-US" b="1" dirty="0"/>
              <a:t>Test Environment </a:t>
            </a:r>
            <a:r>
              <a:rPr lang="en-US" dirty="0"/>
              <a:t>: define what kind of testing environment needed for testing like device testing or etc.</a:t>
            </a:r>
          </a:p>
          <a:p>
            <a:endParaRPr lang="en-US" dirty="0"/>
          </a:p>
          <a:p>
            <a:r>
              <a:rPr lang="en-US" b="1" dirty="0"/>
              <a:t>Feature Testing </a:t>
            </a:r>
            <a:r>
              <a:rPr lang="en-US" dirty="0"/>
              <a:t>: define which type of feature testing needed and which type of feature not testing.</a:t>
            </a:r>
          </a:p>
          <a:p>
            <a:endParaRPr lang="en-US" dirty="0"/>
          </a:p>
          <a:p>
            <a:r>
              <a:rPr lang="en-US" b="1" dirty="0"/>
              <a:t>Entry and Exit Criteria </a:t>
            </a:r>
            <a:r>
              <a:rPr lang="en-US" dirty="0"/>
              <a:t>: Define when start and stop testing.</a:t>
            </a:r>
          </a:p>
        </p:txBody>
      </p:sp>
    </p:spTree>
    <p:extLst>
      <p:ext uri="{BB962C8B-B14F-4D97-AF65-F5344CB8AC3E}">
        <p14:creationId xmlns:p14="http://schemas.microsoft.com/office/powerpoint/2010/main" val="359729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B2D04F-C98E-41FE-A560-1A5E1822D3E0}"/>
              </a:ext>
            </a:extLst>
          </p:cNvPr>
          <p:cNvSpPr/>
          <p:nvPr/>
        </p:nvSpPr>
        <p:spPr>
          <a:xfrm>
            <a:off x="164892" y="3552669"/>
            <a:ext cx="11657351" cy="22934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890D733-AC7A-40D4-A7A6-350A275B419A}"/>
              </a:ext>
            </a:extLst>
          </p:cNvPr>
          <p:cNvSpPr txBox="1"/>
          <p:nvPr/>
        </p:nvSpPr>
        <p:spPr>
          <a:xfrm>
            <a:off x="4145081" y="363446"/>
            <a:ext cx="3901837" cy="1077218"/>
          </a:xfrm>
          <a:prstGeom prst="rect">
            <a:avLst/>
          </a:prstGeom>
          <a:noFill/>
        </p:spPr>
        <p:txBody>
          <a:bodyPr wrap="none" rtlCol="0">
            <a:spAutoFit/>
          </a:bodyPr>
          <a:lstStyle/>
          <a:p>
            <a:r>
              <a:rPr lang="en-US" sz="3200" b="1" dirty="0">
                <a:highlight>
                  <a:srgbClr val="FFFF00"/>
                </a:highlight>
              </a:rPr>
              <a:t>Techniques of Testing</a:t>
            </a:r>
          </a:p>
          <a:p>
            <a:endParaRPr lang="en-US" sz="3200" b="1" dirty="0"/>
          </a:p>
        </p:txBody>
      </p:sp>
      <p:sp>
        <p:nvSpPr>
          <p:cNvPr id="5" name="TextBox 4">
            <a:extLst>
              <a:ext uri="{FF2B5EF4-FFF2-40B4-BE49-F238E27FC236}">
                <a16:creationId xmlns:a16="http://schemas.microsoft.com/office/drawing/2014/main" id="{B163AD5C-02ED-4E1A-8A86-894AC6808309}"/>
              </a:ext>
            </a:extLst>
          </p:cNvPr>
          <p:cNvSpPr txBox="1"/>
          <p:nvPr/>
        </p:nvSpPr>
        <p:spPr>
          <a:xfrm>
            <a:off x="369757" y="1179054"/>
            <a:ext cx="6096000" cy="523220"/>
          </a:xfrm>
          <a:prstGeom prst="rect">
            <a:avLst/>
          </a:prstGeom>
          <a:noFill/>
        </p:spPr>
        <p:txBody>
          <a:bodyPr wrap="square">
            <a:spAutoFit/>
          </a:bodyPr>
          <a:lstStyle/>
          <a:p>
            <a:r>
              <a:rPr lang="en-US" sz="2800" dirty="0">
                <a:highlight>
                  <a:srgbClr val="808080"/>
                </a:highlight>
              </a:rPr>
              <a:t>Equivalence  Partitioning Testing</a:t>
            </a:r>
          </a:p>
        </p:txBody>
      </p:sp>
      <p:sp>
        <p:nvSpPr>
          <p:cNvPr id="7" name="TextBox 6">
            <a:extLst>
              <a:ext uri="{FF2B5EF4-FFF2-40B4-BE49-F238E27FC236}">
                <a16:creationId xmlns:a16="http://schemas.microsoft.com/office/drawing/2014/main" id="{E7610FBE-9B8A-4310-969D-8F02BF7B7580}"/>
              </a:ext>
            </a:extLst>
          </p:cNvPr>
          <p:cNvSpPr txBox="1"/>
          <p:nvPr/>
        </p:nvSpPr>
        <p:spPr>
          <a:xfrm>
            <a:off x="369757" y="1951672"/>
            <a:ext cx="11697324" cy="1477328"/>
          </a:xfrm>
          <a:prstGeom prst="rect">
            <a:avLst/>
          </a:prstGeom>
          <a:noFill/>
        </p:spPr>
        <p:txBody>
          <a:bodyPr wrap="square">
            <a:spAutoFit/>
          </a:bodyPr>
          <a:lstStyle/>
          <a:p>
            <a:pPr algn="l"/>
            <a:r>
              <a:rPr lang="en-US" b="0" i="0" dirty="0">
                <a:solidFill>
                  <a:schemeClr val="tx2"/>
                </a:solidFill>
                <a:effectLst/>
              </a:rPr>
              <a:t>If you are testing for an input box accepting numbers from 1 to 1000 then there is no use in writing thousand test cases for all 1000 valid input numbers plus other test cases for invalid data.</a:t>
            </a:r>
          </a:p>
          <a:p>
            <a:pPr algn="l"/>
            <a:endParaRPr lang="en-US" b="0" i="0" dirty="0">
              <a:solidFill>
                <a:schemeClr val="tx2"/>
              </a:solidFill>
              <a:effectLst/>
            </a:endParaRPr>
          </a:p>
          <a:p>
            <a:pPr algn="l"/>
            <a:r>
              <a:rPr lang="en-US" b="0" i="0" dirty="0">
                <a:solidFill>
                  <a:schemeClr val="tx2"/>
                </a:solidFill>
                <a:effectLst/>
              </a:rPr>
              <a:t>Using the Equivalence Partitioning method above test cases can be divided into three sets of input data called classes. Each test case is representative of a respective class.</a:t>
            </a:r>
          </a:p>
        </p:txBody>
      </p:sp>
      <p:sp>
        <p:nvSpPr>
          <p:cNvPr id="9" name="TextBox 8">
            <a:extLst>
              <a:ext uri="{FF2B5EF4-FFF2-40B4-BE49-F238E27FC236}">
                <a16:creationId xmlns:a16="http://schemas.microsoft.com/office/drawing/2014/main" id="{87B537FF-DB8A-4A74-82C9-35133E706EB4}"/>
              </a:ext>
            </a:extLst>
          </p:cNvPr>
          <p:cNvSpPr txBox="1"/>
          <p:nvPr/>
        </p:nvSpPr>
        <p:spPr>
          <a:xfrm>
            <a:off x="369757" y="3678398"/>
            <a:ext cx="1128384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b="1" i="0" dirty="0">
                <a:solidFill>
                  <a:schemeClr val="tx2"/>
                </a:solidFill>
                <a:effectLst/>
              </a:rPr>
              <a:t>1)</a:t>
            </a:r>
            <a:r>
              <a:rPr lang="en-US" b="0" i="0" dirty="0">
                <a:solidFill>
                  <a:schemeClr val="tx2"/>
                </a:solidFill>
                <a:effectLst/>
              </a:rPr>
              <a:t> One input data class with all valid inputs. Pick a single value from range 1 to 1000 as a valid test case. If you select         other values between 1 and 1000 the result is going to be the same. So one test case for valid input data should be sufficient.</a:t>
            </a:r>
          </a:p>
          <a:p>
            <a:pPr algn="l"/>
            <a:endParaRPr lang="en-US" b="0" i="0" dirty="0">
              <a:solidFill>
                <a:schemeClr val="tx2"/>
              </a:solidFill>
              <a:effectLst/>
            </a:endParaRPr>
          </a:p>
          <a:p>
            <a:pPr algn="l"/>
            <a:r>
              <a:rPr lang="en-US" b="1" i="0" dirty="0">
                <a:solidFill>
                  <a:schemeClr val="tx2"/>
                </a:solidFill>
                <a:effectLst/>
              </a:rPr>
              <a:t>2)</a:t>
            </a:r>
            <a:r>
              <a:rPr lang="en-US" b="0" i="0" dirty="0">
                <a:solidFill>
                  <a:schemeClr val="tx2"/>
                </a:solidFill>
                <a:effectLst/>
              </a:rPr>
              <a:t> Input data class with all values below the lower limit. I.e. any value below 1, as an invalid input data test case.</a:t>
            </a:r>
          </a:p>
          <a:p>
            <a:pPr algn="l"/>
            <a:endParaRPr lang="en-US" b="0" i="0" dirty="0">
              <a:solidFill>
                <a:schemeClr val="tx2"/>
              </a:solidFill>
              <a:effectLst/>
            </a:endParaRPr>
          </a:p>
          <a:p>
            <a:pPr algn="l"/>
            <a:r>
              <a:rPr lang="en-US" b="1" i="0" dirty="0">
                <a:solidFill>
                  <a:schemeClr val="tx2"/>
                </a:solidFill>
                <a:effectLst/>
              </a:rPr>
              <a:t>3)</a:t>
            </a:r>
            <a:r>
              <a:rPr lang="en-US" b="0" i="0" dirty="0">
                <a:solidFill>
                  <a:schemeClr val="tx2"/>
                </a:solidFill>
                <a:effectLst/>
              </a:rPr>
              <a:t> Input data with any value greater than 1000 to represent the third invalid input class.</a:t>
            </a:r>
          </a:p>
        </p:txBody>
      </p:sp>
    </p:spTree>
    <p:extLst>
      <p:ext uri="{BB962C8B-B14F-4D97-AF65-F5344CB8AC3E}">
        <p14:creationId xmlns:p14="http://schemas.microsoft.com/office/powerpoint/2010/main" val="159702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85A79E-01EC-4E78-A4DA-4F9BF9244AFC}"/>
              </a:ext>
            </a:extLst>
          </p:cNvPr>
          <p:cNvSpPr/>
          <p:nvPr/>
        </p:nvSpPr>
        <p:spPr>
          <a:xfrm>
            <a:off x="164892" y="1723869"/>
            <a:ext cx="12027108" cy="30430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30AD09-7211-4D4D-A567-A1D75867B5DD}"/>
              </a:ext>
            </a:extLst>
          </p:cNvPr>
          <p:cNvSpPr txBox="1"/>
          <p:nvPr/>
        </p:nvSpPr>
        <p:spPr>
          <a:xfrm>
            <a:off x="339776" y="504497"/>
            <a:ext cx="6096000" cy="523220"/>
          </a:xfrm>
          <a:prstGeom prst="rect">
            <a:avLst/>
          </a:prstGeom>
          <a:noFill/>
        </p:spPr>
        <p:txBody>
          <a:bodyPr wrap="square">
            <a:spAutoFit/>
          </a:bodyPr>
          <a:lstStyle/>
          <a:p>
            <a:r>
              <a:rPr lang="en-US" sz="2800" dirty="0">
                <a:highlight>
                  <a:srgbClr val="808080"/>
                </a:highlight>
              </a:rPr>
              <a:t>Boundary Value Testing</a:t>
            </a:r>
          </a:p>
        </p:txBody>
      </p:sp>
      <p:sp>
        <p:nvSpPr>
          <p:cNvPr id="7" name="TextBox 6">
            <a:extLst>
              <a:ext uri="{FF2B5EF4-FFF2-40B4-BE49-F238E27FC236}">
                <a16:creationId xmlns:a16="http://schemas.microsoft.com/office/drawing/2014/main" id="{0624E9CA-0D64-4654-8CD3-FCA2E2D72B97}"/>
              </a:ext>
            </a:extLst>
          </p:cNvPr>
          <p:cNvSpPr txBox="1"/>
          <p:nvPr/>
        </p:nvSpPr>
        <p:spPr>
          <a:xfrm>
            <a:off x="339776" y="2132591"/>
            <a:ext cx="11697325"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b="1" i="0" dirty="0">
                <a:solidFill>
                  <a:srgbClr val="3A3A3A"/>
                </a:solidFill>
                <a:effectLst/>
              </a:rPr>
              <a:t>1)</a:t>
            </a:r>
            <a:r>
              <a:rPr lang="en-US" b="0" i="0" dirty="0">
                <a:solidFill>
                  <a:srgbClr val="3A3A3A"/>
                </a:solidFill>
                <a:effectLst/>
              </a:rPr>
              <a:t> Test cases with test data exactly as the input boundaries of input domain i.e. values 1 and 1000 in our case.</a:t>
            </a:r>
          </a:p>
          <a:p>
            <a:pPr algn="l"/>
            <a:endParaRPr lang="en-US" b="0" i="0" dirty="0">
              <a:solidFill>
                <a:srgbClr val="3A3A3A"/>
              </a:solidFill>
              <a:effectLst/>
            </a:endParaRPr>
          </a:p>
          <a:p>
            <a:pPr algn="l"/>
            <a:r>
              <a:rPr lang="en-US" b="1" i="0" dirty="0">
                <a:solidFill>
                  <a:srgbClr val="3A3A3A"/>
                </a:solidFill>
                <a:effectLst/>
              </a:rPr>
              <a:t>2)</a:t>
            </a:r>
            <a:r>
              <a:rPr lang="en-US" b="0" i="0" dirty="0">
                <a:solidFill>
                  <a:srgbClr val="3A3A3A"/>
                </a:solidFill>
                <a:effectLst/>
              </a:rPr>
              <a:t> Test data with values just below the extreme edges of input domains i.e. values 0 and 999.</a:t>
            </a:r>
          </a:p>
          <a:p>
            <a:pPr algn="l"/>
            <a:endParaRPr lang="en-US" b="0" i="0" dirty="0">
              <a:solidFill>
                <a:srgbClr val="3A3A3A"/>
              </a:solidFill>
              <a:effectLst/>
            </a:endParaRPr>
          </a:p>
          <a:p>
            <a:pPr algn="l"/>
            <a:r>
              <a:rPr lang="en-US" b="1" i="0" dirty="0">
                <a:solidFill>
                  <a:srgbClr val="3A3A3A"/>
                </a:solidFill>
                <a:effectLst/>
              </a:rPr>
              <a:t>3)</a:t>
            </a:r>
            <a:r>
              <a:rPr lang="en-US" b="0" i="0" dirty="0">
                <a:solidFill>
                  <a:srgbClr val="3A3A3A"/>
                </a:solidFill>
                <a:effectLst/>
              </a:rPr>
              <a:t> Test data with values just above the extreme edges of the input domain i.e. values 2 and 1001.</a:t>
            </a:r>
          </a:p>
          <a:p>
            <a:pPr algn="l"/>
            <a:r>
              <a:rPr lang="en-US" b="0" i="0" dirty="0">
                <a:solidFill>
                  <a:srgbClr val="3A3A3A"/>
                </a:solidFill>
                <a:effectLst/>
              </a:rPr>
              <a:t>Boundary Value Analysis is often called as a part of the Stress and Negative Testing.</a:t>
            </a:r>
          </a:p>
        </p:txBody>
      </p:sp>
      <p:sp>
        <p:nvSpPr>
          <p:cNvPr id="9" name="TextBox 8">
            <a:extLst>
              <a:ext uri="{FF2B5EF4-FFF2-40B4-BE49-F238E27FC236}">
                <a16:creationId xmlns:a16="http://schemas.microsoft.com/office/drawing/2014/main" id="{9E78E9BA-5D64-4749-BD77-116E4D8C06A7}"/>
              </a:ext>
            </a:extLst>
          </p:cNvPr>
          <p:cNvSpPr txBox="1"/>
          <p:nvPr/>
        </p:nvSpPr>
        <p:spPr>
          <a:xfrm>
            <a:off x="339776" y="1283028"/>
            <a:ext cx="2847831" cy="369332"/>
          </a:xfrm>
          <a:prstGeom prst="rect">
            <a:avLst/>
          </a:prstGeom>
          <a:noFill/>
        </p:spPr>
        <p:txBody>
          <a:bodyPr wrap="none" rtlCol="0">
            <a:spAutoFit/>
          </a:bodyPr>
          <a:lstStyle/>
          <a:p>
            <a:r>
              <a:rPr lang="en-US" dirty="0"/>
              <a:t>Consider the above Example</a:t>
            </a:r>
          </a:p>
        </p:txBody>
      </p:sp>
    </p:spTree>
    <p:extLst>
      <p:ext uri="{BB962C8B-B14F-4D97-AF65-F5344CB8AC3E}">
        <p14:creationId xmlns:p14="http://schemas.microsoft.com/office/powerpoint/2010/main" val="166913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995995-D5DA-4BDA-9D58-6E8308E15680}"/>
              </a:ext>
            </a:extLst>
          </p:cNvPr>
          <p:cNvSpPr txBox="1"/>
          <p:nvPr/>
        </p:nvSpPr>
        <p:spPr>
          <a:xfrm>
            <a:off x="4828674" y="513347"/>
            <a:ext cx="2779928" cy="1077218"/>
          </a:xfrm>
          <a:prstGeom prst="rect">
            <a:avLst/>
          </a:prstGeom>
          <a:noFill/>
        </p:spPr>
        <p:txBody>
          <a:bodyPr wrap="none" rtlCol="0">
            <a:spAutoFit/>
          </a:bodyPr>
          <a:lstStyle/>
          <a:p>
            <a:r>
              <a:rPr lang="en-US" sz="3200" b="1" dirty="0">
                <a:highlight>
                  <a:srgbClr val="FFFF00"/>
                </a:highlight>
              </a:rPr>
              <a:t>Type Of Testing</a:t>
            </a:r>
          </a:p>
          <a:p>
            <a:endParaRPr lang="en-US" sz="3200" b="1" dirty="0"/>
          </a:p>
        </p:txBody>
      </p:sp>
      <p:sp>
        <p:nvSpPr>
          <p:cNvPr id="3" name="TextBox 2">
            <a:extLst>
              <a:ext uri="{FF2B5EF4-FFF2-40B4-BE49-F238E27FC236}">
                <a16:creationId xmlns:a16="http://schemas.microsoft.com/office/drawing/2014/main" id="{29713748-679C-4709-A116-EDFFDB8A113B}"/>
              </a:ext>
            </a:extLst>
          </p:cNvPr>
          <p:cNvSpPr txBox="1"/>
          <p:nvPr/>
        </p:nvSpPr>
        <p:spPr>
          <a:xfrm>
            <a:off x="1090863" y="1925053"/>
            <a:ext cx="914400" cy="914400"/>
          </a:xfrm>
          <a:prstGeom prst="rect">
            <a:avLst/>
          </a:prstGeom>
          <a:noFill/>
        </p:spPr>
        <p:txBody>
          <a:bodyPr wrap="none" rtlCol="0">
            <a:spAutoFit/>
          </a:bodyPr>
          <a:lstStyle/>
          <a:p>
            <a:endParaRPr lang="en-US" dirty="0"/>
          </a:p>
        </p:txBody>
      </p:sp>
      <p:graphicFrame>
        <p:nvGraphicFramePr>
          <p:cNvPr id="16" name="Table 21">
            <a:extLst>
              <a:ext uri="{FF2B5EF4-FFF2-40B4-BE49-F238E27FC236}">
                <a16:creationId xmlns:a16="http://schemas.microsoft.com/office/drawing/2014/main" id="{C47229D3-5033-410B-B2D2-84FB8020D847}"/>
              </a:ext>
            </a:extLst>
          </p:cNvPr>
          <p:cNvGraphicFramePr>
            <a:graphicFrameLocks noGrp="1"/>
          </p:cNvGraphicFramePr>
          <p:nvPr>
            <p:extLst>
              <p:ext uri="{D42A27DB-BD31-4B8C-83A1-F6EECF244321}">
                <p14:modId xmlns:p14="http://schemas.microsoft.com/office/powerpoint/2010/main" val="3772469595"/>
              </p:ext>
            </p:extLst>
          </p:nvPr>
        </p:nvGraphicFramePr>
        <p:xfrm>
          <a:off x="697831" y="1455153"/>
          <a:ext cx="10796338" cy="4608765"/>
        </p:xfrm>
        <a:graphic>
          <a:graphicData uri="http://schemas.openxmlformats.org/drawingml/2006/table">
            <a:tbl>
              <a:tblPr firstRow="1" bandRow="1">
                <a:tableStyleId>{E8034E78-7F5D-4C2E-B375-FC64B27BC917}</a:tableStyleId>
              </a:tblPr>
              <a:tblGrid>
                <a:gridCol w="5398169">
                  <a:extLst>
                    <a:ext uri="{9D8B030D-6E8A-4147-A177-3AD203B41FA5}">
                      <a16:colId xmlns:a16="http://schemas.microsoft.com/office/drawing/2014/main" val="1355211594"/>
                    </a:ext>
                  </a:extLst>
                </a:gridCol>
                <a:gridCol w="5398169">
                  <a:extLst>
                    <a:ext uri="{9D8B030D-6E8A-4147-A177-3AD203B41FA5}">
                      <a16:colId xmlns:a16="http://schemas.microsoft.com/office/drawing/2014/main" val="2981901177"/>
                    </a:ext>
                  </a:extLst>
                </a:gridCol>
              </a:tblGrid>
              <a:tr h="921753">
                <a:tc>
                  <a:txBody>
                    <a:bodyPr/>
                    <a:lstStyle/>
                    <a:p>
                      <a:pPr algn="ctr"/>
                      <a:endParaRPr lang="en-US" dirty="0"/>
                    </a:p>
                    <a:p>
                      <a:pPr algn="ctr"/>
                      <a:r>
                        <a:rPr lang="en-US" dirty="0"/>
                        <a:t>Functional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en-US" dirty="0"/>
                    </a:p>
                    <a:p>
                      <a:pPr algn="ctr"/>
                      <a:r>
                        <a:rPr lang="en-US" dirty="0"/>
                        <a:t>Non-Functional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708648842"/>
                  </a:ext>
                </a:extLst>
              </a:tr>
              <a:tr h="921753">
                <a:tc>
                  <a:txBody>
                    <a:bodyPr/>
                    <a:lstStyle/>
                    <a:p>
                      <a:r>
                        <a:rPr lang="en-US" b="1" dirty="0">
                          <a:solidFill>
                            <a:srgbClr val="002060"/>
                          </a:solidFill>
                        </a:rPr>
                        <a:t>Test System against the client requirement using functional specification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rgbClr val="002060"/>
                          </a:solidFill>
                        </a:rPr>
                        <a:t>Test System like performance , reliability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1222616"/>
                  </a:ext>
                </a:extLst>
              </a:tr>
              <a:tr h="921753">
                <a:tc>
                  <a:txBody>
                    <a:bodyPr/>
                    <a:lstStyle/>
                    <a:p>
                      <a:r>
                        <a:rPr lang="en-US" b="1" dirty="0">
                          <a:solidFill>
                            <a:srgbClr val="002060"/>
                          </a:solidFill>
                        </a:rPr>
                        <a:t>Use Manual or automation tools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rgbClr val="002060"/>
                          </a:solidFill>
                        </a:rPr>
                        <a:t>Use tools will be effective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427919"/>
                  </a:ext>
                </a:extLst>
              </a:tr>
              <a:tr h="921753">
                <a:tc>
                  <a:txBody>
                    <a:bodyPr/>
                    <a:lstStyle/>
                    <a:p>
                      <a:r>
                        <a:rPr lang="en-US" b="1" dirty="0">
                          <a:solidFill>
                            <a:srgbClr val="002060"/>
                          </a:solidFill>
                        </a:rPr>
                        <a:t>Execute before Non-functional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rgbClr val="002060"/>
                          </a:solidFill>
                        </a:rPr>
                        <a:t>Execute after Functional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4856644"/>
                  </a:ext>
                </a:extLst>
              </a:tr>
              <a:tr h="921753">
                <a:tc>
                  <a:txBody>
                    <a:bodyPr/>
                    <a:lstStyle/>
                    <a:p>
                      <a:r>
                        <a:rPr lang="en-US" b="1" dirty="0">
                          <a:solidFill>
                            <a:srgbClr val="002060"/>
                          </a:solidFill>
                        </a:rPr>
                        <a:t>Testing inputs Business 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rgbClr val="002060"/>
                          </a:solidFill>
                        </a:rPr>
                        <a:t>Testing inputs performance parameter like speed , 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8547870"/>
                  </a:ext>
                </a:extLst>
              </a:tr>
            </a:tbl>
          </a:graphicData>
        </a:graphic>
      </p:graphicFrame>
    </p:spTree>
    <p:extLst>
      <p:ext uri="{BB962C8B-B14F-4D97-AF65-F5344CB8AC3E}">
        <p14:creationId xmlns:p14="http://schemas.microsoft.com/office/powerpoint/2010/main" val="327604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B78BF-816D-489E-BC94-2A16901D59D5}"/>
              </a:ext>
            </a:extLst>
          </p:cNvPr>
          <p:cNvSpPr txBox="1"/>
          <p:nvPr/>
        </p:nvSpPr>
        <p:spPr>
          <a:xfrm>
            <a:off x="882315" y="566679"/>
            <a:ext cx="8140305" cy="2862322"/>
          </a:xfrm>
          <a:prstGeom prst="rect">
            <a:avLst/>
          </a:prstGeom>
          <a:noFill/>
        </p:spPr>
        <p:txBody>
          <a:bodyPr wrap="none" rtlCol="0">
            <a:spAutoFit/>
          </a:bodyPr>
          <a:lstStyle/>
          <a:p>
            <a:endParaRPr lang="en-US" dirty="0"/>
          </a:p>
          <a:p>
            <a:r>
              <a:rPr lang="en-US" dirty="0"/>
              <a:t>Test the functionality of application by providing certain input</a:t>
            </a:r>
          </a:p>
          <a:p>
            <a:r>
              <a:rPr lang="en-US" b="1" dirty="0"/>
              <a:t>Part of Functional Testing : </a:t>
            </a:r>
          </a:p>
          <a:p>
            <a:pPr marL="285750" indent="-285750">
              <a:buFont typeface="Arial" panose="020B0604020202020204" pitchFamily="34" charset="0"/>
              <a:buChar char="•"/>
            </a:pPr>
            <a:r>
              <a:rPr lang="en-US" dirty="0">
                <a:solidFill>
                  <a:schemeClr val="tx2"/>
                </a:solidFill>
              </a:rPr>
              <a:t>Understand Requirements clearing the doubts and queries using review comment</a:t>
            </a:r>
          </a:p>
          <a:p>
            <a:pPr marL="285750" indent="-285750">
              <a:buFont typeface="Arial" panose="020B0604020202020204" pitchFamily="34" charset="0"/>
              <a:buChar char="•"/>
            </a:pPr>
            <a:r>
              <a:rPr lang="en-US" dirty="0">
                <a:solidFill>
                  <a:schemeClr val="tx2"/>
                </a:solidFill>
              </a:rPr>
              <a:t>Writing test cases against the requirements</a:t>
            </a:r>
          </a:p>
          <a:p>
            <a:pPr marL="285750" indent="-285750">
              <a:buFont typeface="Arial" panose="020B0604020202020204" pitchFamily="34" charset="0"/>
              <a:buChar char="•"/>
            </a:pPr>
            <a:r>
              <a:rPr lang="en-US" dirty="0">
                <a:solidFill>
                  <a:schemeClr val="tx2"/>
                </a:solidFill>
              </a:rPr>
              <a:t>Identified test inputs to execute test cases</a:t>
            </a:r>
          </a:p>
          <a:p>
            <a:pPr marL="285750" indent="-285750">
              <a:buFont typeface="Arial" panose="020B0604020202020204" pitchFamily="34" charset="0"/>
              <a:buChar char="•"/>
            </a:pPr>
            <a:r>
              <a:rPr lang="en-US" dirty="0">
                <a:solidFill>
                  <a:schemeClr val="tx2"/>
                </a:solidFill>
              </a:rPr>
              <a:t>Determine the actual outcome as per input value</a:t>
            </a:r>
          </a:p>
          <a:p>
            <a:pPr marL="285750" indent="-285750">
              <a:buFont typeface="Arial" panose="020B0604020202020204" pitchFamily="34" charset="0"/>
              <a:buChar char="•"/>
            </a:pPr>
            <a:r>
              <a:rPr lang="en-US" dirty="0">
                <a:solidFill>
                  <a:schemeClr val="tx2"/>
                </a:solidFill>
              </a:rPr>
              <a:t>Execute testcase and compare actual result VS actual outcome</a:t>
            </a:r>
          </a:p>
          <a:p>
            <a:r>
              <a:rPr lang="en-US" dirty="0"/>
              <a:t>		</a:t>
            </a:r>
          </a:p>
          <a:p>
            <a:endParaRPr lang="en-US" dirty="0"/>
          </a:p>
        </p:txBody>
      </p:sp>
      <p:sp>
        <p:nvSpPr>
          <p:cNvPr id="9" name="TextBox 8">
            <a:extLst>
              <a:ext uri="{FF2B5EF4-FFF2-40B4-BE49-F238E27FC236}">
                <a16:creationId xmlns:a16="http://schemas.microsoft.com/office/drawing/2014/main" id="{A2F3239E-FBD2-4117-96EB-C90A9EBA947B}"/>
              </a:ext>
            </a:extLst>
          </p:cNvPr>
          <p:cNvSpPr txBox="1"/>
          <p:nvPr/>
        </p:nvSpPr>
        <p:spPr>
          <a:xfrm>
            <a:off x="882315" y="118465"/>
            <a:ext cx="2812886" cy="523220"/>
          </a:xfrm>
          <a:prstGeom prst="rect">
            <a:avLst/>
          </a:prstGeom>
          <a:noFill/>
        </p:spPr>
        <p:txBody>
          <a:bodyPr wrap="none" rtlCol="0">
            <a:spAutoFit/>
          </a:bodyPr>
          <a:lstStyle/>
          <a:p>
            <a:r>
              <a:rPr lang="en-US" sz="2800" dirty="0">
                <a:highlight>
                  <a:srgbClr val="808080"/>
                </a:highlight>
              </a:rPr>
              <a:t>Functional Testing</a:t>
            </a:r>
          </a:p>
        </p:txBody>
      </p:sp>
      <p:sp>
        <p:nvSpPr>
          <p:cNvPr id="11" name="TextBox 10">
            <a:extLst>
              <a:ext uri="{FF2B5EF4-FFF2-40B4-BE49-F238E27FC236}">
                <a16:creationId xmlns:a16="http://schemas.microsoft.com/office/drawing/2014/main" id="{2C897BC3-4325-4CE3-9538-B25E1E2D87F9}"/>
              </a:ext>
            </a:extLst>
          </p:cNvPr>
          <p:cNvSpPr txBox="1"/>
          <p:nvPr/>
        </p:nvSpPr>
        <p:spPr>
          <a:xfrm>
            <a:off x="882315" y="3167390"/>
            <a:ext cx="6096000" cy="523220"/>
          </a:xfrm>
          <a:prstGeom prst="rect">
            <a:avLst/>
          </a:prstGeom>
          <a:noFill/>
        </p:spPr>
        <p:txBody>
          <a:bodyPr wrap="square">
            <a:spAutoFit/>
          </a:bodyPr>
          <a:lstStyle/>
          <a:p>
            <a:r>
              <a:rPr lang="en-US" sz="2800" dirty="0">
                <a:highlight>
                  <a:srgbClr val="808080"/>
                </a:highlight>
              </a:rPr>
              <a:t>Integration Testing</a:t>
            </a:r>
          </a:p>
        </p:txBody>
      </p:sp>
      <p:sp>
        <p:nvSpPr>
          <p:cNvPr id="13" name="TextBox 12">
            <a:extLst>
              <a:ext uri="{FF2B5EF4-FFF2-40B4-BE49-F238E27FC236}">
                <a16:creationId xmlns:a16="http://schemas.microsoft.com/office/drawing/2014/main" id="{78853ECF-9C61-47DB-A8C8-20FF8AFCBEA7}"/>
              </a:ext>
            </a:extLst>
          </p:cNvPr>
          <p:cNvSpPr txBox="1"/>
          <p:nvPr/>
        </p:nvSpPr>
        <p:spPr>
          <a:xfrm>
            <a:off x="882315" y="3675494"/>
            <a:ext cx="9210855" cy="3139321"/>
          </a:xfrm>
          <a:prstGeom prst="rect">
            <a:avLst/>
          </a:prstGeom>
          <a:noFill/>
        </p:spPr>
        <p:txBody>
          <a:bodyPr wrap="none" rtlCol="0">
            <a:spAutoFit/>
          </a:bodyPr>
          <a:lstStyle/>
          <a:p>
            <a:endParaRPr lang="en-US" dirty="0"/>
          </a:p>
          <a:p>
            <a:r>
              <a:rPr lang="en-US" dirty="0">
                <a:latin typeface="Wark sans"/>
              </a:rPr>
              <a:t>It is a level of software testing where individual units are combined and tested as a  grouped</a:t>
            </a:r>
          </a:p>
          <a:p>
            <a:r>
              <a:rPr lang="en-US" b="1" dirty="0"/>
              <a:t>Why Integration </a:t>
            </a:r>
          </a:p>
          <a:p>
            <a:pPr marL="285750" indent="-285750">
              <a:buFont typeface="Arial" panose="020B0604020202020204" pitchFamily="34" charset="0"/>
              <a:buChar char="•"/>
            </a:pPr>
            <a:r>
              <a:rPr lang="en-US" b="0" i="0" dirty="0">
                <a:solidFill>
                  <a:schemeClr val="tx2"/>
                </a:solidFill>
                <a:effectLst/>
              </a:rPr>
              <a:t>In the real world, when applications are developed, it is broken down into smaller modules </a:t>
            </a:r>
          </a:p>
          <a:p>
            <a:r>
              <a:rPr lang="en-US" b="0" i="0" dirty="0">
                <a:solidFill>
                  <a:schemeClr val="tx2"/>
                </a:solidFill>
                <a:effectLst/>
              </a:rPr>
              <a:t>     and individual developers are assigned 1 module. The logic implemented by one developer is </a:t>
            </a:r>
          </a:p>
          <a:p>
            <a:r>
              <a:rPr lang="en-US" b="0" i="0" dirty="0">
                <a:solidFill>
                  <a:schemeClr val="tx2"/>
                </a:solidFill>
                <a:effectLst/>
              </a:rPr>
              <a:t>     quite different than another developer, so it becomes important to check whether the logic</a:t>
            </a:r>
          </a:p>
          <a:p>
            <a:r>
              <a:rPr lang="en-US" b="0" i="0" dirty="0">
                <a:solidFill>
                  <a:schemeClr val="tx2"/>
                </a:solidFill>
                <a:effectLst/>
              </a:rPr>
              <a:t>     implemented by a developer is as per the expectations</a:t>
            </a:r>
          </a:p>
          <a:p>
            <a:pPr marL="285750" indent="-285750">
              <a:buFont typeface="Arial" panose="020B0604020202020204" pitchFamily="34" charset="0"/>
              <a:buChar char="•"/>
            </a:pPr>
            <a:r>
              <a:rPr lang="en-US" b="0" i="0" dirty="0">
                <a:solidFill>
                  <a:schemeClr val="tx2"/>
                </a:solidFill>
                <a:effectLst/>
              </a:rPr>
              <a:t>Frequent requirement change! Many a time developer deploys the changes without </a:t>
            </a:r>
          </a:p>
          <a:p>
            <a:r>
              <a:rPr lang="en-US" dirty="0">
                <a:solidFill>
                  <a:schemeClr val="tx2"/>
                </a:solidFill>
              </a:rPr>
              <a:t>      </a:t>
            </a:r>
            <a:r>
              <a:rPr lang="en-US" b="0" i="0" dirty="0">
                <a:solidFill>
                  <a:schemeClr val="tx2"/>
                </a:solidFill>
                <a:effectLst/>
              </a:rPr>
              <a:t>unit testing it</a:t>
            </a:r>
            <a:endParaRPr lang="en-US" dirty="0">
              <a:solidFill>
                <a:schemeClr val="tx2"/>
              </a:solidFill>
            </a:endParaRPr>
          </a:p>
          <a:p>
            <a:r>
              <a:rPr lang="en-US" dirty="0">
                <a:solidFill>
                  <a:schemeClr val="tx2"/>
                </a:solidFill>
              </a:rPr>
              <a:t>		</a:t>
            </a:r>
          </a:p>
          <a:p>
            <a:endParaRPr lang="en-US" dirty="0"/>
          </a:p>
        </p:txBody>
      </p:sp>
    </p:spTree>
    <p:extLst>
      <p:ext uri="{BB962C8B-B14F-4D97-AF65-F5344CB8AC3E}">
        <p14:creationId xmlns:p14="http://schemas.microsoft.com/office/powerpoint/2010/main" val="134625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84E7E-8EE0-467B-9CF9-0FE2B37DFC99}"/>
              </a:ext>
            </a:extLst>
          </p:cNvPr>
          <p:cNvSpPr txBox="1"/>
          <p:nvPr/>
        </p:nvSpPr>
        <p:spPr>
          <a:xfrm>
            <a:off x="657725" y="376064"/>
            <a:ext cx="6096000" cy="523220"/>
          </a:xfrm>
          <a:prstGeom prst="rect">
            <a:avLst/>
          </a:prstGeom>
          <a:noFill/>
        </p:spPr>
        <p:txBody>
          <a:bodyPr wrap="square">
            <a:spAutoFit/>
          </a:bodyPr>
          <a:lstStyle/>
          <a:p>
            <a:r>
              <a:rPr lang="en-US" sz="2800" dirty="0">
                <a:highlight>
                  <a:srgbClr val="808080"/>
                </a:highlight>
              </a:rPr>
              <a:t>System Testing</a:t>
            </a:r>
          </a:p>
        </p:txBody>
      </p:sp>
      <p:sp>
        <p:nvSpPr>
          <p:cNvPr id="5" name="TextBox 4">
            <a:extLst>
              <a:ext uri="{FF2B5EF4-FFF2-40B4-BE49-F238E27FC236}">
                <a16:creationId xmlns:a16="http://schemas.microsoft.com/office/drawing/2014/main" id="{41C795F8-26AF-43AE-8E57-F8FB81B52CE2}"/>
              </a:ext>
            </a:extLst>
          </p:cNvPr>
          <p:cNvSpPr txBox="1"/>
          <p:nvPr/>
        </p:nvSpPr>
        <p:spPr>
          <a:xfrm>
            <a:off x="930441" y="899284"/>
            <a:ext cx="9567043" cy="2862322"/>
          </a:xfrm>
          <a:prstGeom prst="rect">
            <a:avLst/>
          </a:prstGeom>
          <a:noFill/>
        </p:spPr>
        <p:txBody>
          <a:bodyPr wrap="none" rtlCol="0">
            <a:spAutoFit/>
          </a:bodyPr>
          <a:lstStyle/>
          <a:p>
            <a:endParaRPr lang="en-US" dirty="0"/>
          </a:p>
          <a:p>
            <a:r>
              <a:rPr lang="en-US" dirty="0"/>
              <a:t>It is a level of testing that validates the complete and fully integrated software product.</a:t>
            </a:r>
          </a:p>
          <a:p>
            <a:r>
              <a:rPr lang="en-US" b="1" dirty="0"/>
              <a:t>How to Test :  </a:t>
            </a:r>
          </a:p>
          <a:p>
            <a:pPr marL="285750" indent="-285750" algn="l">
              <a:buFont typeface="Arial" panose="020B0604020202020204" pitchFamily="34" charset="0"/>
              <a:buChar char="•"/>
            </a:pPr>
            <a:r>
              <a:rPr lang="en-US" b="0" i="0" dirty="0">
                <a:solidFill>
                  <a:schemeClr val="tx2"/>
                </a:solidFill>
                <a:effectLst/>
              </a:rPr>
              <a:t>Verify thorough testing of every input in the application to check for desired outputs.</a:t>
            </a:r>
          </a:p>
          <a:p>
            <a:pPr marL="285750" indent="-285750" algn="l">
              <a:buFont typeface="Arial" panose="020B0604020202020204" pitchFamily="34" charset="0"/>
              <a:buChar char="•"/>
            </a:pPr>
            <a:r>
              <a:rPr lang="en-US" dirty="0">
                <a:solidFill>
                  <a:schemeClr val="tx2"/>
                </a:solidFill>
              </a:rPr>
              <a:t>T</a:t>
            </a:r>
            <a:r>
              <a:rPr lang="en-US" b="0" i="0" dirty="0">
                <a:solidFill>
                  <a:schemeClr val="tx2"/>
                </a:solidFill>
                <a:effectLst/>
              </a:rPr>
              <a:t>esting of the user's experience with the application. </a:t>
            </a:r>
          </a:p>
          <a:p>
            <a:pPr marL="285750" indent="-285750">
              <a:buFont typeface="Arial" panose="020B0604020202020204" pitchFamily="34" charset="0"/>
              <a:buChar char="•"/>
            </a:pPr>
            <a:r>
              <a:rPr lang="en-US" b="0" i="0" dirty="0">
                <a:solidFill>
                  <a:schemeClr val="tx2"/>
                </a:solidFill>
                <a:effectLst/>
                <a:latin typeface="Source Sans Pro" panose="020B0503030403020204" pitchFamily="34" charset="0"/>
              </a:rPr>
              <a:t>System testing done by a professional testing agent on the completed software product before</a:t>
            </a:r>
          </a:p>
          <a:p>
            <a:r>
              <a:rPr lang="en-US" dirty="0">
                <a:solidFill>
                  <a:schemeClr val="tx2"/>
                </a:solidFill>
                <a:latin typeface="Source Sans Pro" panose="020B0503030403020204" pitchFamily="34" charset="0"/>
              </a:rPr>
              <a:t>      </a:t>
            </a:r>
            <a:r>
              <a:rPr lang="en-US" b="0" i="0" dirty="0">
                <a:solidFill>
                  <a:schemeClr val="tx2"/>
                </a:solidFill>
                <a:effectLst/>
                <a:latin typeface="Source Sans Pro" panose="020B0503030403020204" pitchFamily="34" charset="0"/>
              </a:rPr>
              <a:t>it is introduced to the market.</a:t>
            </a:r>
          </a:p>
          <a:p>
            <a:pPr marL="285750" indent="-285750" algn="l">
              <a:buFont typeface="Arial" panose="020B0604020202020204" pitchFamily="34" charset="0"/>
              <a:buChar char="•"/>
            </a:pPr>
            <a:endParaRPr lang="en-US" b="0" i="0" dirty="0">
              <a:solidFill>
                <a:schemeClr val="tx2"/>
              </a:solidFill>
              <a:effectLst/>
            </a:endParaRPr>
          </a:p>
          <a:p>
            <a:r>
              <a:rPr lang="en-US" dirty="0"/>
              <a:t>		</a:t>
            </a:r>
          </a:p>
          <a:p>
            <a:endParaRPr lang="en-US" dirty="0"/>
          </a:p>
        </p:txBody>
      </p:sp>
      <p:sp>
        <p:nvSpPr>
          <p:cNvPr id="7" name="TextBox 6">
            <a:extLst>
              <a:ext uri="{FF2B5EF4-FFF2-40B4-BE49-F238E27FC236}">
                <a16:creationId xmlns:a16="http://schemas.microsoft.com/office/drawing/2014/main" id="{6629C012-B21B-4C08-8EAF-5FF037DAA582}"/>
              </a:ext>
            </a:extLst>
          </p:cNvPr>
          <p:cNvSpPr txBox="1"/>
          <p:nvPr/>
        </p:nvSpPr>
        <p:spPr>
          <a:xfrm>
            <a:off x="657725" y="3167390"/>
            <a:ext cx="6096000" cy="523220"/>
          </a:xfrm>
          <a:prstGeom prst="rect">
            <a:avLst/>
          </a:prstGeom>
          <a:noFill/>
        </p:spPr>
        <p:txBody>
          <a:bodyPr wrap="square">
            <a:spAutoFit/>
          </a:bodyPr>
          <a:lstStyle/>
          <a:p>
            <a:r>
              <a:rPr lang="en-US" sz="2800" dirty="0">
                <a:highlight>
                  <a:srgbClr val="808080"/>
                </a:highlight>
              </a:rPr>
              <a:t>Regression Testing</a:t>
            </a:r>
          </a:p>
        </p:txBody>
      </p:sp>
      <p:sp>
        <p:nvSpPr>
          <p:cNvPr id="9" name="TextBox 8">
            <a:extLst>
              <a:ext uri="{FF2B5EF4-FFF2-40B4-BE49-F238E27FC236}">
                <a16:creationId xmlns:a16="http://schemas.microsoft.com/office/drawing/2014/main" id="{7FFBCC56-26E4-457D-8176-2AC2F1EDD627}"/>
              </a:ext>
            </a:extLst>
          </p:cNvPr>
          <p:cNvSpPr txBox="1"/>
          <p:nvPr/>
        </p:nvSpPr>
        <p:spPr>
          <a:xfrm>
            <a:off x="930440" y="3823161"/>
            <a:ext cx="9567043" cy="1477328"/>
          </a:xfrm>
          <a:prstGeom prst="rect">
            <a:avLst/>
          </a:prstGeom>
          <a:noFill/>
        </p:spPr>
        <p:txBody>
          <a:bodyPr wrap="square">
            <a:spAutoFit/>
          </a:bodyPr>
          <a:lstStyle/>
          <a:p>
            <a:r>
              <a:rPr lang="en-US" dirty="0"/>
              <a:t>It is Nothing but a full or partial selection of already executed test cases which are re-executed to ensure existing functionalities work fine. OR</a:t>
            </a:r>
          </a:p>
          <a:p>
            <a:r>
              <a:rPr lang="en-US" b="0" i="0" dirty="0">
                <a:solidFill>
                  <a:schemeClr val="tx2"/>
                </a:solidFill>
                <a:effectLst/>
              </a:rPr>
              <a:t>verify that a code change in the software does not impact the existing functionality of the product. This is to make sure the product works fine with new functionality, bug fixes or any change in the existing feature</a:t>
            </a:r>
            <a:endParaRPr lang="en-US" dirty="0">
              <a:solidFill>
                <a:schemeClr val="tx2"/>
              </a:solidFill>
            </a:endParaRPr>
          </a:p>
        </p:txBody>
      </p:sp>
    </p:spTree>
    <p:extLst>
      <p:ext uri="{BB962C8B-B14F-4D97-AF65-F5344CB8AC3E}">
        <p14:creationId xmlns:p14="http://schemas.microsoft.com/office/powerpoint/2010/main" val="83704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9CBF1C-B034-43C5-89CE-547E78239F95}"/>
              </a:ext>
            </a:extLst>
          </p:cNvPr>
          <p:cNvSpPr txBox="1"/>
          <p:nvPr/>
        </p:nvSpPr>
        <p:spPr>
          <a:xfrm>
            <a:off x="657725" y="376064"/>
            <a:ext cx="6096000" cy="523220"/>
          </a:xfrm>
          <a:prstGeom prst="rect">
            <a:avLst/>
          </a:prstGeom>
          <a:noFill/>
        </p:spPr>
        <p:txBody>
          <a:bodyPr wrap="square">
            <a:spAutoFit/>
          </a:bodyPr>
          <a:lstStyle/>
          <a:p>
            <a:r>
              <a:rPr lang="en-US" sz="2800" dirty="0">
                <a:highlight>
                  <a:srgbClr val="808080"/>
                </a:highlight>
              </a:rPr>
              <a:t>Ad-hoc Testing </a:t>
            </a:r>
          </a:p>
        </p:txBody>
      </p:sp>
      <p:sp>
        <p:nvSpPr>
          <p:cNvPr id="5" name="TextBox 4">
            <a:extLst>
              <a:ext uri="{FF2B5EF4-FFF2-40B4-BE49-F238E27FC236}">
                <a16:creationId xmlns:a16="http://schemas.microsoft.com/office/drawing/2014/main" id="{B48F0076-A5F4-42A0-A49E-31818CBFB32A}"/>
              </a:ext>
            </a:extLst>
          </p:cNvPr>
          <p:cNvSpPr txBox="1"/>
          <p:nvPr/>
        </p:nvSpPr>
        <p:spPr>
          <a:xfrm>
            <a:off x="930441" y="899284"/>
            <a:ext cx="10271723" cy="2031325"/>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tx2"/>
                </a:solidFill>
              </a:rPr>
              <a:t>Informal and unplanned activity,</a:t>
            </a:r>
          </a:p>
          <a:p>
            <a:pPr marL="285750" indent="-285750">
              <a:buFont typeface="Arial" panose="020B0604020202020204" pitchFamily="34" charset="0"/>
              <a:buChar char="•"/>
            </a:pPr>
            <a:r>
              <a:rPr lang="en-US" dirty="0">
                <a:solidFill>
                  <a:schemeClr val="tx2"/>
                </a:solidFill>
              </a:rPr>
              <a:t>Main aim of this testing is to find defects by random checking</a:t>
            </a:r>
          </a:p>
          <a:p>
            <a:pPr marL="285750" indent="-285750">
              <a:buFont typeface="Arial" panose="020B0604020202020204" pitchFamily="34" charset="0"/>
              <a:buChar char="•"/>
            </a:pPr>
            <a:r>
              <a:rPr lang="en-US" dirty="0">
                <a:solidFill>
                  <a:schemeClr val="tx2"/>
                </a:solidFill>
              </a:rPr>
              <a:t>Ad hoc testing can be performed when there is limited time to do elaborative testing.</a:t>
            </a:r>
          </a:p>
          <a:p>
            <a:pPr marL="285750" indent="-285750">
              <a:buFont typeface="Arial" panose="020B0604020202020204" pitchFamily="34" charset="0"/>
              <a:buChar char="•"/>
            </a:pPr>
            <a:r>
              <a:rPr lang="en-US" dirty="0">
                <a:solidFill>
                  <a:schemeClr val="tx2"/>
                </a:solidFill>
              </a:rPr>
              <a:t>defects will not be mapped to test cases. This means that, sometimes, it is very difficult to reproduce the</a:t>
            </a:r>
          </a:p>
          <a:p>
            <a:r>
              <a:rPr lang="en-US" dirty="0">
                <a:solidFill>
                  <a:schemeClr val="tx2"/>
                </a:solidFill>
              </a:rPr>
              <a:t>      defects as there are no test steps or requirements mapped to it.</a:t>
            </a:r>
            <a:endParaRPr lang="en-US" b="0" i="0" dirty="0">
              <a:solidFill>
                <a:schemeClr val="tx2"/>
              </a:solidFill>
              <a:effectLst/>
            </a:endParaRPr>
          </a:p>
          <a:p>
            <a:r>
              <a:rPr lang="en-US" dirty="0"/>
              <a:t>		</a:t>
            </a:r>
          </a:p>
          <a:p>
            <a:endParaRPr lang="en-US" dirty="0"/>
          </a:p>
        </p:txBody>
      </p:sp>
      <p:sp>
        <p:nvSpPr>
          <p:cNvPr id="7" name="TextBox 6">
            <a:extLst>
              <a:ext uri="{FF2B5EF4-FFF2-40B4-BE49-F238E27FC236}">
                <a16:creationId xmlns:a16="http://schemas.microsoft.com/office/drawing/2014/main" id="{2F198470-BA14-4B7E-BB41-F091940769AD}"/>
              </a:ext>
            </a:extLst>
          </p:cNvPr>
          <p:cNvSpPr txBox="1"/>
          <p:nvPr/>
        </p:nvSpPr>
        <p:spPr>
          <a:xfrm>
            <a:off x="657725" y="2668999"/>
            <a:ext cx="6096000" cy="523220"/>
          </a:xfrm>
          <a:prstGeom prst="rect">
            <a:avLst/>
          </a:prstGeom>
          <a:noFill/>
        </p:spPr>
        <p:txBody>
          <a:bodyPr wrap="square">
            <a:spAutoFit/>
          </a:bodyPr>
          <a:lstStyle/>
          <a:p>
            <a:r>
              <a:rPr lang="en-US" sz="2800" dirty="0">
                <a:highlight>
                  <a:srgbClr val="808080"/>
                </a:highlight>
              </a:rPr>
              <a:t>Exploratory Testing</a:t>
            </a:r>
          </a:p>
        </p:txBody>
      </p:sp>
      <p:sp>
        <p:nvSpPr>
          <p:cNvPr id="9" name="TextBox 8">
            <a:extLst>
              <a:ext uri="{FF2B5EF4-FFF2-40B4-BE49-F238E27FC236}">
                <a16:creationId xmlns:a16="http://schemas.microsoft.com/office/drawing/2014/main" id="{AEB685D0-88B4-4BBE-A525-E83259649EDE}"/>
              </a:ext>
            </a:extLst>
          </p:cNvPr>
          <p:cNvSpPr txBox="1"/>
          <p:nvPr/>
        </p:nvSpPr>
        <p:spPr>
          <a:xfrm>
            <a:off x="960138" y="3313621"/>
            <a:ext cx="10407593" cy="1477328"/>
          </a:xfrm>
          <a:prstGeom prst="rect">
            <a:avLst/>
          </a:prstGeom>
          <a:noFill/>
        </p:spPr>
        <p:txBody>
          <a:bodyPr wrap="none" rtlCol="0">
            <a:spAutoFit/>
          </a:bodyPr>
          <a:lstStyle/>
          <a:p>
            <a:r>
              <a:rPr lang="en-US" b="0" i="0" dirty="0">
                <a:solidFill>
                  <a:schemeClr val="tx2"/>
                </a:solidFill>
                <a:effectLst/>
              </a:rPr>
              <a:t>Is a type of software testing where Test cases are not created in advance, but testers check system on the fly. </a:t>
            </a:r>
            <a:endParaRPr lang="en-US" dirty="0">
              <a:solidFill>
                <a:schemeClr val="tx2"/>
              </a:solidFill>
            </a:endParaRPr>
          </a:p>
          <a:p>
            <a:endParaRPr lang="en-US" dirty="0"/>
          </a:p>
          <a:p>
            <a:r>
              <a:rPr lang="en-US" dirty="0">
                <a:solidFill>
                  <a:schemeClr val="tx2"/>
                </a:solidFill>
              </a:rPr>
              <a:t>In this testing test planning, analysis, design and test execution, </a:t>
            </a:r>
          </a:p>
          <a:p>
            <a:r>
              <a:rPr lang="en-US" dirty="0">
                <a:solidFill>
                  <a:schemeClr val="tx2"/>
                </a:solidFill>
              </a:rPr>
              <a:t>are all done together and instantly.		</a:t>
            </a:r>
          </a:p>
          <a:p>
            <a:endParaRPr lang="en-US" dirty="0"/>
          </a:p>
        </p:txBody>
      </p:sp>
    </p:spTree>
    <p:extLst>
      <p:ext uri="{BB962C8B-B14F-4D97-AF65-F5344CB8AC3E}">
        <p14:creationId xmlns:p14="http://schemas.microsoft.com/office/powerpoint/2010/main" val="167211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BE2C5-C127-4FF5-B5CD-D9611F2BB2FC}"/>
              </a:ext>
            </a:extLst>
          </p:cNvPr>
          <p:cNvSpPr txBox="1"/>
          <p:nvPr/>
        </p:nvSpPr>
        <p:spPr>
          <a:xfrm>
            <a:off x="481262" y="471231"/>
            <a:ext cx="6096000" cy="523220"/>
          </a:xfrm>
          <a:prstGeom prst="rect">
            <a:avLst/>
          </a:prstGeom>
          <a:noFill/>
        </p:spPr>
        <p:txBody>
          <a:bodyPr wrap="square">
            <a:spAutoFit/>
          </a:bodyPr>
          <a:lstStyle/>
          <a:p>
            <a:r>
              <a:rPr lang="en-US" sz="2800" dirty="0">
                <a:highlight>
                  <a:srgbClr val="808080"/>
                </a:highlight>
              </a:rPr>
              <a:t>Smoke Testing</a:t>
            </a:r>
          </a:p>
        </p:txBody>
      </p:sp>
      <p:sp>
        <p:nvSpPr>
          <p:cNvPr id="5" name="TextBox 4">
            <a:extLst>
              <a:ext uri="{FF2B5EF4-FFF2-40B4-BE49-F238E27FC236}">
                <a16:creationId xmlns:a16="http://schemas.microsoft.com/office/drawing/2014/main" id="{7B794DE0-23F5-44C4-A780-89E68A8499B2}"/>
              </a:ext>
            </a:extLst>
          </p:cNvPr>
          <p:cNvSpPr txBox="1"/>
          <p:nvPr/>
        </p:nvSpPr>
        <p:spPr>
          <a:xfrm>
            <a:off x="898358" y="1200834"/>
            <a:ext cx="9496926" cy="923330"/>
          </a:xfrm>
          <a:prstGeom prst="rect">
            <a:avLst/>
          </a:prstGeom>
          <a:noFill/>
        </p:spPr>
        <p:txBody>
          <a:bodyPr wrap="square">
            <a:spAutoFit/>
          </a:bodyPr>
          <a:lstStyle/>
          <a:p>
            <a:r>
              <a:rPr lang="en-US" b="1" dirty="0"/>
              <a:t>Testing done when</a:t>
            </a:r>
          </a:p>
          <a:p>
            <a:r>
              <a:rPr lang="en-US" dirty="0">
                <a:solidFill>
                  <a:schemeClr val="tx2"/>
                </a:solidFill>
              </a:rPr>
              <a:t>Initial Build when build is not stable , </a:t>
            </a:r>
          </a:p>
          <a:p>
            <a:r>
              <a:rPr lang="en-US" dirty="0">
                <a:solidFill>
                  <a:schemeClr val="tx2"/>
                </a:solidFill>
              </a:rPr>
              <a:t>Test main functionality not deep if working then regression or functional testing can do</a:t>
            </a:r>
          </a:p>
        </p:txBody>
      </p:sp>
      <p:sp>
        <p:nvSpPr>
          <p:cNvPr id="7" name="TextBox 6">
            <a:extLst>
              <a:ext uri="{FF2B5EF4-FFF2-40B4-BE49-F238E27FC236}">
                <a16:creationId xmlns:a16="http://schemas.microsoft.com/office/drawing/2014/main" id="{AC873C48-0C50-4E4A-A436-FB5CA2CD8DA0}"/>
              </a:ext>
            </a:extLst>
          </p:cNvPr>
          <p:cNvSpPr txBox="1"/>
          <p:nvPr/>
        </p:nvSpPr>
        <p:spPr>
          <a:xfrm>
            <a:off x="481262" y="2596810"/>
            <a:ext cx="6096000" cy="523220"/>
          </a:xfrm>
          <a:prstGeom prst="rect">
            <a:avLst/>
          </a:prstGeom>
          <a:noFill/>
        </p:spPr>
        <p:txBody>
          <a:bodyPr wrap="square">
            <a:spAutoFit/>
          </a:bodyPr>
          <a:lstStyle/>
          <a:p>
            <a:r>
              <a:rPr lang="en-US" sz="2800" dirty="0">
                <a:highlight>
                  <a:srgbClr val="808080"/>
                </a:highlight>
              </a:rPr>
              <a:t>Sanity Testing</a:t>
            </a:r>
          </a:p>
        </p:txBody>
      </p:sp>
      <p:sp>
        <p:nvSpPr>
          <p:cNvPr id="9" name="TextBox 8">
            <a:extLst>
              <a:ext uri="{FF2B5EF4-FFF2-40B4-BE49-F238E27FC236}">
                <a16:creationId xmlns:a16="http://schemas.microsoft.com/office/drawing/2014/main" id="{4D4389C4-AB30-45A4-A7F5-A0CD714DADC7}"/>
              </a:ext>
            </a:extLst>
          </p:cNvPr>
          <p:cNvSpPr txBox="1"/>
          <p:nvPr/>
        </p:nvSpPr>
        <p:spPr>
          <a:xfrm>
            <a:off x="1026695" y="3592676"/>
            <a:ext cx="8823158" cy="923330"/>
          </a:xfrm>
          <a:prstGeom prst="rect">
            <a:avLst/>
          </a:prstGeom>
          <a:noFill/>
        </p:spPr>
        <p:txBody>
          <a:bodyPr wrap="square">
            <a:spAutoFit/>
          </a:bodyPr>
          <a:lstStyle/>
          <a:p>
            <a:r>
              <a:rPr lang="en-US" b="1" dirty="0"/>
              <a:t>Testing done when</a:t>
            </a:r>
          </a:p>
          <a:p>
            <a:r>
              <a:rPr lang="en-US" dirty="0">
                <a:solidFill>
                  <a:schemeClr val="tx2"/>
                </a:solidFill>
              </a:rPr>
              <a:t>At the end of build is stable, </a:t>
            </a:r>
          </a:p>
          <a:p>
            <a:r>
              <a:rPr lang="en-US" dirty="0">
                <a:solidFill>
                  <a:schemeClr val="tx2"/>
                </a:solidFill>
              </a:rPr>
              <a:t>verify bug and new feature if working then regression or functional testing can do</a:t>
            </a:r>
          </a:p>
        </p:txBody>
      </p:sp>
    </p:spTree>
    <p:extLst>
      <p:ext uri="{BB962C8B-B14F-4D97-AF65-F5344CB8AC3E}">
        <p14:creationId xmlns:p14="http://schemas.microsoft.com/office/powerpoint/2010/main" val="404803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D4632-CF0C-45D9-B9C6-3445C6598D42}"/>
              </a:ext>
            </a:extLst>
          </p:cNvPr>
          <p:cNvSpPr txBox="1"/>
          <p:nvPr/>
        </p:nvSpPr>
        <p:spPr>
          <a:xfrm>
            <a:off x="481262" y="471231"/>
            <a:ext cx="6096000" cy="523220"/>
          </a:xfrm>
          <a:prstGeom prst="rect">
            <a:avLst/>
          </a:prstGeom>
          <a:noFill/>
        </p:spPr>
        <p:txBody>
          <a:bodyPr wrap="square">
            <a:spAutoFit/>
          </a:bodyPr>
          <a:lstStyle/>
          <a:p>
            <a:r>
              <a:rPr lang="en-US" sz="2800" dirty="0">
                <a:highlight>
                  <a:srgbClr val="808080"/>
                </a:highlight>
              </a:rPr>
              <a:t>Non-functional Testing</a:t>
            </a:r>
          </a:p>
        </p:txBody>
      </p:sp>
      <p:sp>
        <p:nvSpPr>
          <p:cNvPr id="5" name="TextBox 4">
            <a:extLst>
              <a:ext uri="{FF2B5EF4-FFF2-40B4-BE49-F238E27FC236}">
                <a16:creationId xmlns:a16="http://schemas.microsoft.com/office/drawing/2014/main" id="{5E5EF055-77F3-4212-ACF6-099F1F4E8222}"/>
              </a:ext>
            </a:extLst>
          </p:cNvPr>
          <p:cNvSpPr txBox="1"/>
          <p:nvPr/>
        </p:nvSpPr>
        <p:spPr>
          <a:xfrm>
            <a:off x="481262" y="1183346"/>
            <a:ext cx="11710738" cy="1754326"/>
          </a:xfrm>
          <a:prstGeom prst="rect">
            <a:avLst/>
          </a:prstGeom>
          <a:noFill/>
        </p:spPr>
        <p:txBody>
          <a:bodyPr wrap="square">
            <a:spAutoFit/>
          </a:bodyPr>
          <a:lstStyle/>
          <a:p>
            <a:r>
              <a:rPr lang="en-US" b="0" i="0" dirty="0">
                <a:solidFill>
                  <a:srgbClr val="222222"/>
                </a:solidFill>
                <a:effectLst/>
                <a:latin typeface="Source Sans Pro" panose="020B0503030403020204" pitchFamily="34" charset="0"/>
              </a:rPr>
              <a:t>It is defined as a type of Software testing to check below non-functional aspects</a:t>
            </a:r>
          </a:p>
          <a:p>
            <a:r>
              <a:rPr lang="en-US" b="1" dirty="0">
                <a:solidFill>
                  <a:srgbClr val="222222"/>
                </a:solidFill>
                <a:latin typeface="Source Sans Pro" panose="020B0503030403020204" pitchFamily="34" charset="0"/>
              </a:rPr>
              <a:t>Security : </a:t>
            </a:r>
            <a:r>
              <a:rPr lang="en-US" b="0" i="0" dirty="0">
                <a:solidFill>
                  <a:srgbClr val="222222"/>
                </a:solidFill>
                <a:effectLst/>
                <a:latin typeface="Source Sans Pro" panose="020B0503030403020204" pitchFamily="34" charset="0"/>
              </a:rPr>
              <a:t>The parameter defines how a system is safe against sudden attacks from internal and external sources</a:t>
            </a:r>
          </a:p>
          <a:p>
            <a:r>
              <a:rPr lang="en-US" b="1" dirty="0">
                <a:solidFill>
                  <a:srgbClr val="222222"/>
                </a:solidFill>
                <a:latin typeface="Source Sans Pro" panose="020B0503030403020204" pitchFamily="34" charset="0"/>
              </a:rPr>
              <a:t>Reliability: </a:t>
            </a:r>
            <a:r>
              <a:rPr lang="en-US" dirty="0">
                <a:solidFill>
                  <a:srgbClr val="222222"/>
                </a:solidFill>
                <a:latin typeface="Source Sans Pro" panose="020B0503030403020204" pitchFamily="34" charset="0"/>
              </a:rPr>
              <a:t>S</a:t>
            </a:r>
            <a:r>
              <a:rPr lang="en-US" b="0" i="0" dirty="0">
                <a:solidFill>
                  <a:srgbClr val="222222"/>
                </a:solidFill>
                <a:effectLst/>
                <a:latin typeface="Source Sans Pro" panose="020B0503030403020204" pitchFamily="34" charset="0"/>
              </a:rPr>
              <a:t>oftware system continuously performs the specified functions without failure. </a:t>
            </a:r>
          </a:p>
          <a:p>
            <a:r>
              <a:rPr lang="en-US" b="1" dirty="0">
                <a:solidFill>
                  <a:srgbClr val="222222"/>
                </a:solidFill>
                <a:latin typeface="Source Sans Pro" panose="020B0503030403020204" pitchFamily="34" charset="0"/>
              </a:rPr>
              <a:t>Availability: </a:t>
            </a:r>
            <a:r>
              <a:rPr lang="en-US" b="0" i="0" dirty="0">
                <a:solidFill>
                  <a:srgbClr val="222222"/>
                </a:solidFill>
                <a:effectLst/>
                <a:latin typeface="Source Sans Pro" panose="020B0503030403020204" pitchFamily="34" charset="0"/>
              </a:rPr>
              <a:t>Stability Testing is done to check the efficiency of a developed product beyond normal operational capacity</a:t>
            </a:r>
          </a:p>
          <a:p>
            <a:r>
              <a:rPr lang="en-US" b="1" dirty="0">
                <a:solidFill>
                  <a:srgbClr val="222222"/>
                </a:solidFill>
                <a:latin typeface="Source Sans Pro" panose="020B0503030403020204" pitchFamily="34" charset="0"/>
              </a:rPr>
              <a:t>Usability : </a:t>
            </a:r>
            <a:r>
              <a:rPr lang="en-US" dirty="0">
                <a:solidFill>
                  <a:srgbClr val="222222"/>
                </a:solidFill>
                <a:latin typeface="Source Sans Pro" panose="020B0503030403020204" pitchFamily="34" charset="0"/>
              </a:rPr>
              <a:t>Easy to handle or operate by user</a:t>
            </a:r>
          </a:p>
          <a:p>
            <a:r>
              <a:rPr lang="en-US" b="1" dirty="0">
                <a:solidFill>
                  <a:srgbClr val="222222"/>
                </a:solidFill>
                <a:latin typeface="Source Sans Pro" panose="020B0503030403020204" pitchFamily="34" charset="0"/>
              </a:rPr>
              <a:t>Flexibility : C</a:t>
            </a:r>
            <a:r>
              <a:rPr lang="en-US" dirty="0">
                <a:solidFill>
                  <a:srgbClr val="222222"/>
                </a:solidFill>
                <a:latin typeface="Source Sans Pro" panose="020B0503030403020204" pitchFamily="34" charset="0"/>
              </a:rPr>
              <a:t>an work in different hardware and software configuration</a:t>
            </a:r>
            <a:endParaRPr lang="en-US" dirty="0"/>
          </a:p>
        </p:txBody>
      </p:sp>
      <p:sp>
        <p:nvSpPr>
          <p:cNvPr id="11" name="TextBox 10">
            <a:extLst>
              <a:ext uri="{FF2B5EF4-FFF2-40B4-BE49-F238E27FC236}">
                <a16:creationId xmlns:a16="http://schemas.microsoft.com/office/drawing/2014/main" id="{9AFDA11C-9793-4AB7-B3CC-4E9E1D698CD5}"/>
              </a:ext>
            </a:extLst>
          </p:cNvPr>
          <p:cNvSpPr txBox="1"/>
          <p:nvPr/>
        </p:nvSpPr>
        <p:spPr>
          <a:xfrm>
            <a:off x="481262" y="3429000"/>
            <a:ext cx="6096000" cy="523220"/>
          </a:xfrm>
          <a:prstGeom prst="rect">
            <a:avLst/>
          </a:prstGeom>
          <a:noFill/>
        </p:spPr>
        <p:txBody>
          <a:bodyPr wrap="square">
            <a:spAutoFit/>
          </a:bodyPr>
          <a:lstStyle/>
          <a:p>
            <a:r>
              <a:rPr lang="en-US" sz="2800" dirty="0">
                <a:highlight>
                  <a:srgbClr val="808080"/>
                </a:highlight>
              </a:rPr>
              <a:t>Endurance Testing</a:t>
            </a:r>
          </a:p>
        </p:txBody>
      </p:sp>
    </p:spTree>
    <p:extLst>
      <p:ext uri="{BB962C8B-B14F-4D97-AF65-F5344CB8AC3E}">
        <p14:creationId xmlns:p14="http://schemas.microsoft.com/office/powerpoint/2010/main" val="124501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9B744-2A6A-40B9-A007-ADB885C80306}"/>
              </a:ext>
            </a:extLst>
          </p:cNvPr>
          <p:cNvSpPr txBox="1"/>
          <p:nvPr/>
        </p:nvSpPr>
        <p:spPr>
          <a:xfrm>
            <a:off x="4828674" y="513347"/>
            <a:ext cx="1767215" cy="1077218"/>
          </a:xfrm>
          <a:prstGeom prst="rect">
            <a:avLst/>
          </a:prstGeom>
          <a:noFill/>
        </p:spPr>
        <p:txBody>
          <a:bodyPr wrap="none" rtlCol="0">
            <a:spAutoFit/>
          </a:bodyPr>
          <a:lstStyle/>
          <a:p>
            <a:r>
              <a:rPr lang="en-US" sz="3200" b="1" dirty="0">
                <a:highlight>
                  <a:srgbClr val="FFFF00"/>
                </a:highlight>
              </a:rPr>
              <a:t>Life Cycle</a:t>
            </a:r>
          </a:p>
          <a:p>
            <a:endParaRPr lang="en-US" sz="3200" b="1" dirty="0"/>
          </a:p>
        </p:txBody>
      </p:sp>
      <p:sp>
        <p:nvSpPr>
          <p:cNvPr id="5" name="TextBox 4">
            <a:extLst>
              <a:ext uri="{FF2B5EF4-FFF2-40B4-BE49-F238E27FC236}">
                <a16:creationId xmlns:a16="http://schemas.microsoft.com/office/drawing/2014/main" id="{A3C2945E-30B0-4D12-9190-75B70C5EFFD3}"/>
              </a:ext>
            </a:extLst>
          </p:cNvPr>
          <p:cNvSpPr txBox="1"/>
          <p:nvPr/>
        </p:nvSpPr>
        <p:spPr>
          <a:xfrm>
            <a:off x="189875" y="1394286"/>
            <a:ext cx="6096000" cy="523220"/>
          </a:xfrm>
          <a:prstGeom prst="rect">
            <a:avLst/>
          </a:prstGeom>
          <a:noFill/>
        </p:spPr>
        <p:txBody>
          <a:bodyPr wrap="square">
            <a:spAutoFit/>
          </a:bodyPr>
          <a:lstStyle/>
          <a:p>
            <a:r>
              <a:rPr lang="en-US" sz="2800" dirty="0">
                <a:highlight>
                  <a:srgbClr val="808080"/>
                </a:highlight>
              </a:rPr>
              <a:t>Software Development Life Cycle</a:t>
            </a:r>
          </a:p>
        </p:txBody>
      </p:sp>
      <p:sp>
        <p:nvSpPr>
          <p:cNvPr id="8" name="Rectangle 7">
            <a:extLst>
              <a:ext uri="{FF2B5EF4-FFF2-40B4-BE49-F238E27FC236}">
                <a16:creationId xmlns:a16="http://schemas.microsoft.com/office/drawing/2014/main" id="{352CF846-76AF-4AF4-AFA4-261296E1C9FB}"/>
              </a:ext>
            </a:extLst>
          </p:cNvPr>
          <p:cNvSpPr/>
          <p:nvPr/>
        </p:nvSpPr>
        <p:spPr>
          <a:xfrm>
            <a:off x="809469" y="2384621"/>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Requirement Analysis</a:t>
            </a:r>
          </a:p>
        </p:txBody>
      </p:sp>
      <p:sp>
        <p:nvSpPr>
          <p:cNvPr id="10" name="Rectangle 9">
            <a:extLst>
              <a:ext uri="{FF2B5EF4-FFF2-40B4-BE49-F238E27FC236}">
                <a16:creationId xmlns:a16="http://schemas.microsoft.com/office/drawing/2014/main" id="{3D967A22-30DF-414C-B533-87632ADC4B70}"/>
              </a:ext>
            </a:extLst>
          </p:cNvPr>
          <p:cNvSpPr/>
          <p:nvPr/>
        </p:nvSpPr>
        <p:spPr>
          <a:xfrm>
            <a:off x="809469" y="297879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Feasibility Study</a:t>
            </a:r>
          </a:p>
        </p:txBody>
      </p:sp>
      <p:sp>
        <p:nvSpPr>
          <p:cNvPr id="12" name="Rectangle 11">
            <a:extLst>
              <a:ext uri="{FF2B5EF4-FFF2-40B4-BE49-F238E27FC236}">
                <a16:creationId xmlns:a16="http://schemas.microsoft.com/office/drawing/2014/main" id="{E90F4C4B-0757-453D-94B2-1BCF72AEBD6F}"/>
              </a:ext>
            </a:extLst>
          </p:cNvPr>
          <p:cNvSpPr/>
          <p:nvPr/>
        </p:nvSpPr>
        <p:spPr>
          <a:xfrm>
            <a:off x="809469" y="3539207"/>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Design</a:t>
            </a:r>
          </a:p>
        </p:txBody>
      </p:sp>
      <p:sp>
        <p:nvSpPr>
          <p:cNvPr id="14" name="Rectangle 13">
            <a:extLst>
              <a:ext uri="{FF2B5EF4-FFF2-40B4-BE49-F238E27FC236}">
                <a16:creationId xmlns:a16="http://schemas.microsoft.com/office/drawing/2014/main" id="{6FCA3DA3-32DF-414B-8F28-DA99627B18D4}"/>
              </a:ext>
            </a:extLst>
          </p:cNvPr>
          <p:cNvSpPr/>
          <p:nvPr/>
        </p:nvSpPr>
        <p:spPr>
          <a:xfrm>
            <a:off x="809469" y="4129866"/>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Coding</a:t>
            </a:r>
          </a:p>
        </p:txBody>
      </p:sp>
      <p:sp>
        <p:nvSpPr>
          <p:cNvPr id="16" name="Rectangle 15">
            <a:extLst>
              <a:ext uri="{FF2B5EF4-FFF2-40B4-BE49-F238E27FC236}">
                <a16:creationId xmlns:a16="http://schemas.microsoft.com/office/drawing/2014/main" id="{6AD172B8-D497-4198-9BAA-D102BB12A9F3}"/>
              </a:ext>
            </a:extLst>
          </p:cNvPr>
          <p:cNvSpPr/>
          <p:nvPr/>
        </p:nvSpPr>
        <p:spPr>
          <a:xfrm>
            <a:off x="809469" y="4709679"/>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Testing</a:t>
            </a:r>
          </a:p>
        </p:txBody>
      </p:sp>
      <p:sp>
        <p:nvSpPr>
          <p:cNvPr id="18" name="Rectangle 17">
            <a:extLst>
              <a:ext uri="{FF2B5EF4-FFF2-40B4-BE49-F238E27FC236}">
                <a16:creationId xmlns:a16="http://schemas.microsoft.com/office/drawing/2014/main" id="{6D4D29D7-54D0-434D-A865-68233C1841F4}"/>
              </a:ext>
            </a:extLst>
          </p:cNvPr>
          <p:cNvSpPr/>
          <p:nvPr/>
        </p:nvSpPr>
        <p:spPr>
          <a:xfrm>
            <a:off x="809469" y="527450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Deployment</a:t>
            </a:r>
          </a:p>
        </p:txBody>
      </p:sp>
      <p:sp>
        <p:nvSpPr>
          <p:cNvPr id="20" name="Rectangle 19">
            <a:extLst>
              <a:ext uri="{FF2B5EF4-FFF2-40B4-BE49-F238E27FC236}">
                <a16:creationId xmlns:a16="http://schemas.microsoft.com/office/drawing/2014/main" id="{11CBA0B9-FE13-4576-B995-55128D7EEBE6}"/>
              </a:ext>
            </a:extLst>
          </p:cNvPr>
          <p:cNvSpPr/>
          <p:nvPr/>
        </p:nvSpPr>
        <p:spPr>
          <a:xfrm>
            <a:off x="809469" y="5855018"/>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Maintains</a:t>
            </a:r>
          </a:p>
        </p:txBody>
      </p:sp>
      <p:sp>
        <p:nvSpPr>
          <p:cNvPr id="21" name="Arrow: Down 20">
            <a:extLst>
              <a:ext uri="{FF2B5EF4-FFF2-40B4-BE49-F238E27FC236}">
                <a16:creationId xmlns:a16="http://schemas.microsoft.com/office/drawing/2014/main" id="{DD292349-BC98-4AB9-853D-4AE9C9691298}"/>
              </a:ext>
            </a:extLst>
          </p:cNvPr>
          <p:cNvSpPr/>
          <p:nvPr/>
        </p:nvSpPr>
        <p:spPr>
          <a:xfrm>
            <a:off x="1738859" y="2699414"/>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993422AF-8DAC-4FB8-97F8-631ED5516C39}"/>
              </a:ext>
            </a:extLst>
          </p:cNvPr>
          <p:cNvSpPr/>
          <p:nvPr/>
        </p:nvSpPr>
        <p:spPr>
          <a:xfrm>
            <a:off x="1721370" y="3286819"/>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927EBC4B-E581-4ED5-828A-24EE4343D3F8}"/>
              </a:ext>
            </a:extLst>
          </p:cNvPr>
          <p:cNvSpPr/>
          <p:nvPr/>
        </p:nvSpPr>
        <p:spPr>
          <a:xfrm>
            <a:off x="1738859" y="3844244"/>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C9237BA-D382-4C0D-BDCD-5AC03401319F}"/>
              </a:ext>
            </a:extLst>
          </p:cNvPr>
          <p:cNvSpPr/>
          <p:nvPr/>
        </p:nvSpPr>
        <p:spPr>
          <a:xfrm>
            <a:off x="1721370" y="4429669"/>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56A425C-0AD7-4374-BA81-C636EEC0D41E}"/>
              </a:ext>
            </a:extLst>
          </p:cNvPr>
          <p:cNvSpPr/>
          <p:nvPr/>
        </p:nvSpPr>
        <p:spPr>
          <a:xfrm>
            <a:off x="1721370" y="5011072"/>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1FF39F10-DCD8-485D-A4BF-48E7FB8E0263}"/>
              </a:ext>
            </a:extLst>
          </p:cNvPr>
          <p:cNvSpPr/>
          <p:nvPr/>
        </p:nvSpPr>
        <p:spPr>
          <a:xfrm>
            <a:off x="1721370" y="5572715"/>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128416-9FCE-4A77-9576-2BC1B83CA22F}"/>
              </a:ext>
            </a:extLst>
          </p:cNvPr>
          <p:cNvSpPr txBox="1"/>
          <p:nvPr/>
        </p:nvSpPr>
        <p:spPr>
          <a:xfrm>
            <a:off x="3406515" y="2384621"/>
            <a:ext cx="6093500" cy="369332"/>
          </a:xfrm>
          <a:prstGeom prst="rect">
            <a:avLst/>
          </a:prstGeom>
          <a:noFill/>
        </p:spPr>
        <p:txBody>
          <a:bodyPr wrap="square">
            <a:spAutoFit/>
          </a:bodyPr>
          <a:lstStyle/>
          <a:p>
            <a:r>
              <a:rPr lang="en-US" dirty="0"/>
              <a:t>stockholder and domain expert </a:t>
            </a:r>
          </a:p>
        </p:txBody>
      </p:sp>
      <p:sp>
        <p:nvSpPr>
          <p:cNvPr id="36" name="TextBox 35">
            <a:extLst>
              <a:ext uri="{FF2B5EF4-FFF2-40B4-BE49-F238E27FC236}">
                <a16:creationId xmlns:a16="http://schemas.microsoft.com/office/drawing/2014/main" id="{3E196B1A-11DD-4BE4-8F36-A6066C4223B0}"/>
              </a:ext>
            </a:extLst>
          </p:cNvPr>
          <p:cNvSpPr txBox="1"/>
          <p:nvPr/>
        </p:nvSpPr>
        <p:spPr>
          <a:xfrm>
            <a:off x="3406515" y="3005323"/>
            <a:ext cx="6093500" cy="369332"/>
          </a:xfrm>
          <a:prstGeom prst="rect">
            <a:avLst/>
          </a:prstGeom>
          <a:noFill/>
        </p:spPr>
        <p:txBody>
          <a:bodyPr wrap="square">
            <a:spAutoFit/>
          </a:bodyPr>
          <a:lstStyle/>
          <a:p>
            <a:r>
              <a:rPr lang="en-US" dirty="0"/>
              <a:t>Prepare SRS document</a:t>
            </a:r>
          </a:p>
        </p:txBody>
      </p:sp>
    </p:spTree>
    <p:extLst>
      <p:ext uri="{BB962C8B-B14F-4D97-AF65-F5344CB8AC3E}">
        <p14:creationId xmlns:p14="http://schemas.microsoft.com/office/powerpoint/2010/main" val="1642844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470E86-011D-4446-B0F1-A650441EB7BA}"/>
              </a:ext>
            </a:extLst>
          </p:cNvPr>
          <p:cNvSpPr/>
          <p:nvPr/>
        </p:nvSpPr>
        <p:spPr>
          <a:xfrm>
            <a:off x="1813810" y="2488367"/>
            <a:ext cx="3792511" cy="358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F58C98-3D49-4359-858F-0DCCCBED1E20}"/>
              </a:ext>
            </a:extLst>
          </p:cNvPr>
          <p:cNvSpPr/>
          <p:nvPr/>
        </p:nvSpPr>
        <p:spPr>
          <a:xfrm>
            <a:off x="1813810" y="1882860"/>
            <a:ext cx="4282190" cy="4406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7572C-8E4A-4CEC-BFD4-4C79F5FADB9E}"/>
              </a:ext>
            </a:extLst>
          </p:cNvPr>
          <p:cNvSpPr/>
          <p:nvPr/>
        </p:nvSpPr>
        <p:spPr>
          <a:xfrm>
            <a:off x="1813810" y="1359640"/>
            <a:ext cx="3567659" cy="3342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2814A56-6DE3-4D14-8847-90F7527D8078}"/>
              </a:ext>
            </a:extLst>
          </p:cNvPr>
          <p:cNvSpPr txBox="1"/>
          <p:nvPr/>
        </p:nvSpPr>
        <p:spPr>
          <a:xfrm>
            <a:off x="249835" y="374954"/>
            <a:ext cx="6096000" cy="523220"/>
          </a:xfrm>
          <a:prstGeom prst="rect">
            <a:avLst/>
          </a:prstGeom>
          <a:noFill/>
        </p:spPr>
        <p:txBody>
          <a:bodyPr wrap="square">
            <a:spAutoFit/>
          </a:bodyPr>
          <a:lstStyle/>
          <a:p>
            <a:r>
              <a:rPr lang="en-US" sz="2800" dirty="0">
                <a:highlight>
                  <a:srgbClr val="808080"/>
                </a:highlight>
              </a:rPr>
              <a:t>Defect Life Cycle</a:t>
            </a:r>
          </a:p>
        </p:txBody>
      </p:sp>
      <p:sp>
        <p:nvSpPr>
          <p:cNvPr id="5" name="TextBox 4">
            <a:extLst>
              <a:ext uri="{FF2B5EF4-FFF2-40B4-BE49-F238E27FC236}">
                <a16:creationId xmlns:a16="http://schemas.microsoft.com/office/drawing/2014/main" id="{051489A9-1DDB-4D5D-830F-F5BEFBF98EAF}"/>
              </a:ext>
            </a:extLst>
          </p:cNvPr>
          <p:cNvSpPr txBox="1"/>
          <p:nvPr/>
        </p:nvSpPr>
        <p:spPr>
          <a:xfrm>
            <a:off x="1472784" y="1359640"/>
            <a:ext cx="6093500"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New-Assign-Open-Fixed-Retest-Close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bg1"/>
                </a:solidFill>
              </a:rPr>
              <a:t>New-Assign-Open-Reject: Duplicate/nonvalid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bg1"/>
                </a:solidFill>
              </a:rPr>
              <a:t>New-Assign-Open-Fixed-Retest-Reopen</a:t>
            </a:r>
          </a:p>
        </p:txBody>
      </p:sp>
    </p:spTree>
    <p:extLst>
      <p:ext uri="{BB962C8B-B14F-4D97-AF65-F5344CB8AC3E}">
        <p14:creationId xmlns:p14="http://schemas.microsoft.com/office/powerpoint/2010/main" val="24456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1451</Words>
  <Application>Microsoft Office PowerPoint</Application>
  <PresentationFormat>Widescreen</PresentationFormat>
  <Paragraphs>189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Source Sans Pro</vt:lpstr>
      <vt:lpstr>Wark sans</vt:lpstr>
      <vt:lpstr>Office Theme</vt:lpstr>
      <vt:lpstr>Manual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Bhosale</dc:creator>
  <cp:lastModifiedBy>Rohit Bhosale</cp:lastModifiedBy>
  <cp:revision>9</cp:revision>
  <dcterms:created xsi:type="dcterms:W3CDTF">2020-09-14T10:32:00Z</dcterms:created>
  <dcterms:modified xsi:type="dcterms:W3CDTF">2020-09-20T10:37:05Z</dcterms:modified>
</cp:coreProperties>
</file>