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0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BC94-2AFA-4856-9148-D89A625ED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02431-62D7-4D99-933E-54E051588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7927-D9DF-4659-ACE1-89F8A1A4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A90-D432-4C2B-B17E-9DC2AC96B84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AC51-77C3-43E0-8C79-5BD00807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24849-245E-4738-8BAB-61825198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54E6-1C24-4258-9FD7-32D02395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8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77A7-0D85-419C-A5C6-0F876970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8D103-23C3-4DA5-8EA1-620AC2D91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0C95-71EE-4DF4-963A-D9E19E43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A90-D432-4C2B-B17E-9DC2AC96B84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DAD2A-2BE9-4A75-86A8-FF38B62E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1CBB-5B3F-41A1-98BC-C006213F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54E6-1C24-4258-9FD7-32D02395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6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484DB-649F-4366-B5A6-877B29DD0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26BF6-95D0-46BF-BCC5-4941CF3E1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88AF6-54DD-4DA8-87B7-3C763899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A90-D432-4C2B-B17E-9DC2AC96B84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39F5-F374-4031-B621-73E8230E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ABCB-3481-4F49-A88E-69C1C71B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54E6-1C24-4258-9FD7-32D02395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1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5B7D-093E-474A-AEB2-B7A1876F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7455-0337-48AE-9A38-AC50B839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B2A1-0C30-409A-9289-AA7D51E3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A90-D432-4C2B-B17E-9DC2AC96B84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8616-9EB3-48C9-82F9-D702FEBF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6169-AE6B-4034-9202-6F3A276E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54E6-1C24-4258-9FD7-32D02395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C640-E523-4A0F-A9CD-5A294142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A0E5C-7994-4CB3-8E36-000A8A295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04083-0EAB-470D-9BFE-F64DD339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A90-D432-4C2B-B17E-9DC2AC96B84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475D-14FE-4C2E-BF7A-26060A76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6F28-7177-445D-8D4A-AF24B14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54E6-1C24-4258-9FD7-32D02395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483F-B612-402B-84C2-A19EB8C9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AA9-8E84-482E-A008-8C3974F86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E7F53-E028-4D85-A291-EB76F23A7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AC73F-28B0-4B5F-9013-721732E9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A90-D432-4C2B-B17E-9DC2AC96B84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74368-0BC9-487C-803E-60CFF009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223EB-6494-430E-ABFE-FC937B50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54E6-1C24-4258-9FD7-32D02395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2E4C-D7D1-4A42-BCFF-F986EF76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1C183-EF90-4366-A8FB-B1F6FB59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B5F3-F3A8-437E-AD0E-31B370076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BE1A4-15E3-4231-BEB0-77B1114AB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1B4C7-F389-46B7-B2BA-E2C7EA76B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C47FE-7B29-4AE9-82F8-73E49683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A90-D432-4C2B-B17E-9DC2AC96B84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513AF-05EA-45E2-A268-71A362D7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5A56C-7D0E-43CA-8279-1A7D2FE8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54E6-1C24-4258-9FD7-32D02395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FD8E-2F7D-40D7-9B5F-B6F769E7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FF2E-1A73-40F6-983D-35D25277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A90-D432-4C2B-B17E-9DC2AC96B84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E1A0D-A27A-4958-BC1E-F0918AF5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7A952-2EA6-48C6-9E54-7124DA85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54E6-1C24-4258-9FD7-32D02395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5C1B1-983E-4E33-BEC8-12FACC84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A90-D432-4C2B-B17E-9DC2AC96B84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76D5D-279A-4C6C-B9BF-C99EE19C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FAE5-3F32-4021-ACC3-B35CE5C7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54E6-1C24-4258-9FD7-32D02395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DE10-212D-49D4-9DBF-2F134E3A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B939-40D8-4333-A569-7D0F4028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FEBA9-C6BA-40E2-B504-3E1C22223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4646-5DB2-4720-B2F5-1E9AC832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A90-D432-4C2B-B17E-9DC2AC96B84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D1DCB-E9B7-4A09-B2C5-24A70003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87629-ACEA-4BD1-85C8-740EDBBD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54E6-1C24-4258-9FD7-32D02395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6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6BB-65F9-4D4C-BFD7-C1B2A252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9D833-0C65-4AEC-B391-D5A7B3293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717E0-049F-4C6F-AB1F-69B628E0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21120-CEAC-4AA0-8487-94E60802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A90-D432-4C2B-B17E-9DC2AC96B84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26FFE-F99C-4CB6-A028-D2F231F2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9EAE5-79B4-445B-8496-18DDEC99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54E6-1C24-4258-9FD7-32D02395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16533-B79F-4E79-B9F4-C5CC4581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AE021-810A-4089-80C8-39A18D425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3D5D-B4DA-4138-A4B6-79C2CF9E7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2A90-D432-4C2B-B17E-9DC2AC96B84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CEBE-A209-4091-993C-50CF39D65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E4F5C-F2FC-41E7-B41B-5421AF0D2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54E6-1C24-4258-9FD7-32D02395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3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1B29-BDFE-40E6-A693-545676A55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6084"/>
            <a:ext cx="9144000" cy="108760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b="1" dirty="0"/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CC85-C584-4B55-88ED-C6DC8C75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242" y="2896183"/>
            <a:ext cx="10010274" cy="3408363"/>
          </a:xfrm>
        </p:spPr>
        <p:txBody>
          <a:bodyPr>
            <a:normAutofit/>
          </a:bodyPr>
          <a:lstStyle/>
          <a:p>
            <a:r>
              <a:rPr lang="en-US" b="1" dirty="0"/>
              <a:t>Read Data : </a:t>
            </a:r>
          </a:p>
          <a:p>
            <a:r>
              <a:rPr lang="en-US" dirty="0"/>
              <a:t>Properties file, Excel file</a:t>
            </a:r>
          </a:p>
          <a:p>
            <a:r>
              <a:rPr lang="en-US" b="1" dirty="0"/>
              <a:t>Report </a:t>
            </a:r>
            <a:r>
              <a:rPr lang="en-US" dirty="0"/>
              <a:t>: </a:t>
            </a:r>
          </a:p>
          <a:p>
            <a:r>
              <a:rPr lang="en-US" dirty="0"/>
              <a:t>Log4j and Extent</a:t>
            </a:r>
          </a:p>
          <a:p>
            <a:r>
              <a:rPr lang="en-US" b="1" dirty="0"/>
              <a:t>Handling Web elements </a:t>
            </a:r>
            <a:r>
              <a:rPr lang="en-US" dirty="0"/>
              <a:t>: </a:t>
            </a:r>
          </a:p>
          <a:p>
            <a:r>
              <a:rPr lang="en-US" dirty="0"/>
              <a:t>Textbox, Radio Button, Checkbox, </a:t>
            </a:r>
          </a:p>
          <a:p>
            <a:r>
              <a:rPr lang="en-US" dirty="0"/>
              <a:t>Dropdown ,Screenshot, Alert popup, Multiple Windows</a:t>
            </a:r>
          </a:p>
        </p:txBody>
      </p:sp>
    </p:spTree>
    <p:extLst>
      <p:ext uri="{BB962C8B-B14F-4D97-AF65-F5344CB8AC3E}">
        <p14:creationId xmlns:p14="http://schemas.microsoft.com/office/powerpoint/2010/main" val="185788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BD5BD1-444D-4DCB-8785-F6B752EAB52C}"/>
              </a:ext>
            </a:extLst>
          </p:cNvPr>
          <p:cNvSpPr txBox="1"/>
          <p:nvPr/>
        </p:nvSpPr>
        <p:spPr>
          <a:xfrm>
            <a:off x="433136" y="632897"/>
            <a:ext cx="112294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//Handle the radio button using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findelements</a:t>
            </a:r>
            <a:endParaRPr lang="en-US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(priority=2)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"exp"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"Number of elements:"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elements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elements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.size();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"Radio button text:"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elements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getAttribute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"value"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getAttribute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"value"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).equals(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		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).click();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5E0CA-1251-4A6F-8B37-8E7F7BF26CB1}"/>
              </a:ext>
            </a:extLst>
          </p:cNvPr>
          <p:cNvSpPr txBox="1"/>
          <p:nvPr/>
        </p:nvSpPr>
        <p:spPr>
          <a:xfrm>
            <a:off x="433136" y="109677"/>
            <a:ext cx="429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@Test: Handle </a:t>
            </a:r>
            <a:r>
              <a:rPr lang="en-US" sz="2800" b="1" dirty="0" err="1">
                <a:highlight>
                  <a:srgbClr val="FFFF00"/>
                </a:highlight>
              </a:rPr>
              <a:t>RadioButton</a:t>
            </a:r>
            <a:endParaRPr lang="en-US" sz="28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65C09-090B-4353-A66D-030765F2736F}"/>
              </a:ext>
            </a:extLst>
          </p:cNvPr>
          <p:cNvSpPr txBox="1"/>
          <p:nvPr/>
        </p:nvSpPr>
        <p:spPr>
          <a:xfrm>
            <a:off x="433136" y="4716998"/>
            <a:ext cx="9454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//upload file 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(priority=4)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uploadfile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"photo"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"C:/Users/rohitb13/Desktop/Capture.PNG"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EE50C-90CD-4316-B1FC-0FB6D3B41341}"/>
              </a:ext>
            </a:extLst>
          </p:cNvPr>
          <p:cNvSpPr txBox="1"/>
          <p:nvPr/>
        </p:nvSpPr>
        <p:spPr>
          <a:xfrm>
            <a:off x="280736" y="4259997"/>
            <a:ext cx="4192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@Test: Handle Upload files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B5AC7-54D7-4067-A250-E29CD8D8AA4A}"/>
              </a:ext>
            </a:extLst>
          </p:cNvPr>
          <p:cNvSpPr/>
          <p:nvPr/>
        </p:nvSpPr>
        <p:spPr>
          <a:xfrm>
            <a:off x="280736" y="4080047"/>
            <a:ext cx="11202881" cy="149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7EAED8-CF6F-488F-B84B-AD2C2876D5E3}"/>
              </a:ext>
            </a:extLst>
          </p:cNvPr>
          <p:cNvSpPr txBox="1"/>
          <p:nvPr/>
        </p:nvSpPr>
        <p:spPr>
          <a:xfrm>
            <a:off x="417095" y="69656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//scroll page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(priority=5)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//Scroll down the 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webpage by 2000 pixels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JavascriptExecutor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js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(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JavascriptExecutor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.executeScript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scrollBy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(0, 100)"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08673-D0D8-408F-A7D0-B41170A2AC81}"/>
              </a:ext>
            </a:extLst>
          </p:cNvPr>
          <p:cNvSpPr txBox="1"/>
          <p:nvPr/>
        </p:nvSpPr>
        <p:spPr>
          <a:xfrm>
            <a:off x="417095" y="157298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@Test: Handle Scroll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8DDF-76C8-4835-AF4B-7BFA1C815EA2}"/>
              </a:ext>
            </a:extLst>
          </p:cNvPr>
          <p:cNvSpPr/>
          <p:nvPr/>
        </p:nvSpPr>
        <p:spPr>
          <a:xfrm>
            <a:off x="296778" y="3020926"/>
            <a:ext cx="11202881" cy="149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5221C-9298-4C81-983A-40FE675B12DF}"/>
              </a:ext>
            </a:extLst>
          </p:cNvPr>
          <p:cNvSpPr txBox="1"/>
          <p:nvPr/>
        </p:nvSpPr>
        <p:spPr>
          <a:xfrm>
            <a:off x="275367" y="3775631"/>
            <a:ext cx="112028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//handle single 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checkbox 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(priority=6)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checkbox1()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checkbox1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"tool"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checkbox1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.size();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checkboxt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checkbox1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getAttribute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"value"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checkbox1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getAttribute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"value"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).equals(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"Selenium IDE"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	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checkbox1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).click();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14B1-4CC8-4039-9004-C1460F1BCAAF}"/>
              </a:ext>
            </a:extLst>
          </p:cNvPr>
          <p:cNvSpPr txBox="1"/>
          <p:nvPr/>
        </p:nvSpPr>
        <p:spPr>
          <a:xfrm>
            <a:off x="275367" y="3268112"/>
            <a:ext cx="4754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@Test: Handle single checkbox</a:t>
            </a:r>
          </a:p>
        </p:txBody>
      </p:sp>
    </p:spTree>
    <p:extLst>
      <p:ext uri="{BB962C8B-B14F-4D97-AF65-F5344CB8AC3E}">
        <p14:creationId xmlns:p14="http://schemas.microsoft.com/office/powerpoint/2010/main" val="3244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2829E-2113-49D0-9320-3C198B01D83F}"/>
              </a:ext>
            </a:extLst>
          </p:cNvPr>
          <p:cNvSpPr txBox="1"/>
          <p:nvPr/>
        </p:nvSpPr>
        <p:spPr>
          <a:xfrm>
            <a:off x="320843" y="663121"/>
            <a:ext cx="119834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//handle single value using visible text or by index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(priority=7)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dropdown()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Select(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"continents"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s.selectByVisibleText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("Europe");</a:t>
            </a:r>
          </a:p>
          <a:p>
            <a:pPr algn="l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.selectByIndex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E4D53-A036-4DCC-98D0-8D1083D35A13}"/>
              </a:ext>
            </a:extLst>
          </p:cNvPr>
          <p:cNvSpPr txBox="1"/>
          <p:nvPr/>
        </p:nvSpPr>
        <p:spPr>
          <a:xfrm>
            <a:off x="320843" y="139901"/>
            <a:ext cx="399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@Test: Handle Dropdown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88867-2224-43D6-8D85-09F0AECC9A0A}"/>
              </a:ext>
            </a:extLst>
          </p:cNvPr>
          <p:cNvSpPr/>
          <p:nvPr/>
        </p:nvSpPr>
        <p:spPr>
          <a:xfrm>
            <a:off x="320843" y="3248444"/>
            <a:ext cx="11202881" cy="149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45371-7C65-4CA1-9D07-21BFA735DB08}"/>
              </a:ext>
            </a:extLst>
          </p:cNvPr>
          <p:cNvSpPr txBox="1"/>
          <p:nvPr/>
        </p:nvSpPr>
        <p:spPr>
          <a:xfrm>
            <a:off x="320843" y="4233554"/>
            <a:ext cx="97576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//handle multiple values using visible text or by index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(priority=8)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multipleselect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Select(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selenium_commands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.selectByIndex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.selectByIndex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FBEAE-C1CC-4593-A9AB-1EAB10AAAAB0}"/>
              </a:ext>
            </a:extLst>
          </p:cNvPr>
          <p:cNvSpPr txBox="1"/>
          <p:nvPr/>
        </p:nvSpPr>
        <p:spPr>
          <a:xfrm>
            <a:off x="320843" y="3553949"/>
            <a:ext cx="550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@Test: Handle select multiple value</a:t>
            </a:r>
          </a:p>
        </p:txBody>
      </p:sp>
    </p:spTree>
    <p:extLst>
      <p:ext uri="{BB962C8B-B14F-4D97-AF65-F5344CB8AC3E}">
        <p14:creationId xmlns:p14="http://schemas.microsoft.com/office/powerpoint/2010/main" val="226938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55223-3C84-479F-92E4-F72E01DB12CC}"/>
              </a:ext>
            </a:extLst>
          </p:cNvPr>
          <p:cNvSpPr txBox="1"/>
          <p:nvPr/>
        </p:nvSpPr>
        <p:spPr>
          <a:xfrm>
            <a:off x="240631" y="850011"/>
            <a:ext cx="8534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//screenshot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(priority=9)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screenshot()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//Convert web driver object to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TakeScreenshot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TakesScreenshot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TakesScreenshot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//Call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getScreenshotAs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method to create image file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SrcFile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.getScreenshotAs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OutputType.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//Move image file to new destination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DestFile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"./Screen.png"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//Copy file at destination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FileUtils.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copyFile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SrcFile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DestFile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0D436-47C0-4C0B-8469-0C8A6E7019BF}"/>
              </a:ext>
            </a:extLst>
          </p:cNvPr>
          <p:cNvSpPr txBox="1"/>
          <p:nvPr/>
        </p:nvSpPr>
        <p:spPr>
          <a:xfrm>
            <a:off x="240631" y="185107"/>
            <a:ext cx="3686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@Test: Take Screenshot</a:t>
            </a:r>
          </a:p>
        </p:txBody>
      </p:sp>
    </p:spTree>
    <p:extLst>
      <p:ext uri="{BB962C8B-B14F-4D97-AF65-F5344CB8AC3E}">
        <p14:creationId xmlns:p14="http://schemas.microsoft.com/office/powerpoint/2010/main" val="362442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AD8B61-B1A6-4A3B-B3E0-13445D18F79F}"/>
              </a:ext>
            </a:extLst>
          </p:cNvPr>
          <p:cNvSpPr txBox="1"/>
          <p:nvPr/>
        </p:nvSpPr>
        <p:spPr>
          <a:xfrm>
            <a:off x="385009" y="712601"/>
            <a:ext cx="8406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//Handle Alert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(priority=10)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alert()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Store the current window handle</a:t>
            </a:r>
          </a:p>
          <a:p>
            <a:pPr lvl="1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</a:p>
          <a:p>
            <a:pPr lvl="1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.switchTo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().alert().accept();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12372-586A-4B89-A017-4BDADD802CF2}"/>
              </a:ext>
            </a:extLst>
          </p:cNvPr>
          <p:cNvSpPr txBox="1"/>
          <p:nvPr/>
        </p:nvSpPr>
        <p:spPr>
          <a:xfrm>
            <a:off x="240631" y="185107"/>
            <a:ext cx="3078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@Test:Handle Alert</a:t>
            </a:r>
          </a:p>
        </p:txBody>
      </p:sp>
    </p:spTree>
    <p:extLst>
      <p:ext uri="{BB962C8B-B14F-4D97-AF65-F5344CB8AC3E}">
        <p14:creationId xmlns:p14="http://schemas.microsoft.com/office/powerpoint/2010/main" val="64749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75D634-7022-4B23-9745-9F4D2B38F99A}"/>
              </a:ext>
            </a:extLst>
          </p:cNvPr>
          <p:cNvSpPr txBox="1"/>
          <p:nvPr/>
        </p:nvSpPr>
        <p:spPr>
          <a:xfrm>
            <a:off x="304800" y="915775"/>
            <a:ext cx="112294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winHandleBefore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(priority=11)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handlewindow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Switch to new window opened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winHandle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.getWindowHandles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.switchTo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().window(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winHandle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Close the new window, if that window no more required</a:t>
            </a:r>
          </a:p>
          <a:p>
            <a:pPr lvl="1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Switch back to original browser (first window)</a:t>
            </a:r>
          </a:p>
          <a:p>
            <a:pPr lvl="1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.switchTo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().window(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winHandleBefore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72152-A885-435B-997B-B420BD049C70}"/>
              </a:ext>
            </a:extLst>
          </p:cNvPr>
          <p:cNvSpPr txBox="1"/>
          <p:nvPr/>
        </p:nvSpPr>
        <p:spPr>
          <a:xfrm>
            <a:off x="240631" y="185107"/>
            <a:ext cx="3677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@Test:Handle windows</a:t>
            </a:r>
          </a:p>
        </p:txBody>
      </p:sp>
    </p:spTree>
    <p:extLst>
      <p:ext uri="{BB962C8B-B14F-4D97-AF65-F5344CB8AC3E}">
        <p14:creationId xmlns:p14="http://schemas.microsoft.com/office/powerpoint/2010/main" val="10559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C39BF9-00B7-439D-A668-E3BA88D103A7}"/>
              </a:ext>
            </a:extLst>
          </p:cNvPr>
          <p:cNvSpPr txBox="1"/>
          <p:nvPr/>
        </p:nvSpPr>
        <p:spPr>
          <a:xfrm>
            <a:off x="657727" y="304799"/>
            <a:ext cx="598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 Data from Properties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65530-C074-401C-B0A8-1A28EC860ADB}"/>
              </a:ext>
            </a:extLst>
          </p:cNvPr>
          <p:cNvSpPr txBox="1"/>
          <p:nvPr/>
        </p:nvSpPr>
        <p:spPr>
          <a:xfrm>
            <a:off x="657727" y="1373824"/>
            <a:ext cx="26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file </a:t>
            </a:r>
            <a:r>
              <a:rPr lang="en-US" b="1" dirty="0"/>
              <a:t>data.properties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35D8D-2591-4584-919C-C30EB4094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48"/>
          <a:stretch/>
        </p:blipFill>
        <p:spPr>
          <a:xfrm>
            <a:off x="1018276" y="2165851"/>
            <a:ext cx="5260476" cy="182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9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2C407DE-F7CF-43F3-AF3A-DFA936B03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4" y="748546"/>
            <a:ext cx="7774049" cy="4325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129BE2-F44F-4C5B-A8CF-9363148E45A7}"/>
              </a:ext>
            </a:extLst>
          </p:cNvPr>
          <p:cNvSpPr txBox="1"/>
          <p:nvPr/>
        </p:nvSpPr>
        <p:spPr>
          <a:xfrm>
            <a:off x="401054" y="379214"/>
            <a:ext cx="267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class </a:t>
            </a:r>
            <a:r>
              <a:rPr lang="en-US" b="1" dirty="0"/>
              <a:t>readData.java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5CF89-E6E8-48BF-BFEC-0B30C106E0D1}"/>
              </a:ext>
            </a:extLst>
          </p:cNvPr>
          <p:cNvSpPr txBox="1"/>
          <p:nvPr/>
        </p:nvSpPr>
        <p:spPr>
          <a:xfrm>
            <a:off x="9749774" y="1655892"/>
            <a:ext cx="90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Output</a:t>
            </a:r>
          </a:p>
          <a:p>
            <a:endParaRPr lang="en-US" b="1" dirty="0"/>
          </a:p>
          <a:p>
            <a:r>
              <a:rPr lang="en-US" b="1" dirty="0"/>
              <a:t>chrome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1B7BB-0DA5-4332-A7B7-D9B9F2A2DF40}"/>
              </a:ext>
            </a:extLst>
          </p:cNvPr>
          <p:cNvSpPr txBox="1"/>
          <p:nvPr/>
        </p:nvSpPr>
        <p:spPr>
          <a:xfrm>
            <a:off x="529391" y="5694764"/>
            <a:ext cx="6288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.setProperty(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"browser"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"Firefox"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prop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.getProperty(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"browser"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AA9C4-9E6F-4AA5-8AE3-E3B5384AC958}"/>
              </a:ext>
            </a:extLst>
          </p:cNvPr>
          <p:cNvSpPr txBox="1"/>
          <p:nvPr/>
        </p:nvSpPr>
        <p:spPr>
          <a:xfrm>
            <a:off x="8840166" y="5417766"/>
            <a:ext cx="93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Output</a:t>
            </a:r>
          </a:p>
          <a:p>
            <a:endParaRPr lang="en-US" b="1" dirty="0"/>
          </a:p>
          <a:p>
            <a:r>
              <a:rPr lang="en-US" b="1" dirty="0"/>
              <a:t>Chrome</a:t>
            </a:r>
          </a:p>
          <a:p>
            <a:r>
              <a:rPr lang="en-US" b="1" dirty="0"/>
              <a:t>Firefox</a:t>
            </a:r>
          </a:p>
        </p:txBody>
      </p:sp>
    </p:spTree>
    <p:extLst>
      <p:ext uri="{BB962C8B-B14F-4D97-AF65-F5344CB8AC3E}">
        <p14:creationId xmlns:p14="http://schemas.microsoft.com/office/powerpoint/2010/main" val="48022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F44C94-DDD5-4506-AFD4-1D36F246161A}"/>
              </a:ext>
            </a:extLst>
          </p:cNvPr>
          <p:cNvSpPr txBox="1"/>
          <p:nvPr/>
        </p:nvSpPr>
        <p:spPr>
          <a:xfrm>
            <a:off x="657727" y="304799"/>
            <a:ext cx="496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 Data from Excel file</a:t>
            </a:r>
          </a:p>
        </p:txBody>
      </p:sp>
    </p:spTree>
    <p:extLst>
      <p:ext uri="{BB962C8B-B14F-4D97-AF65-F5344CB8AC3E}">
        <p14:creationId xmlns:p14="http://schemas.microsoft.com/office/powerpoint/2010/main" val="354845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ABAB1-737F-4FC6-95A6-0D5FE4A9D486}"/>
              </a:ext>
            </a:extLst>
          </p:cNvPr>
          <p:cNvSpPr txBox="1"/>
          <p:nvPr/>
        </p:nvSpPr>
        <p:spPr>
          <a:xfrm>
            <a:off x="641684" y="449179"/>
            <a:ext cx="282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Extent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52E0F-6141-4946-BC75-79EF67CC067A}"/>
              </a:ext>
            </a:extLst>
          </p:cNvPr>
          <p:cNvSpPr txBox="1"/>
          <p:nvPr/>
        </p:nvSpPr>
        <p:spPr>
          <a:xfrm>
            <a:off x="2052968" y="3471531"/>
            <a:ext cx="86952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https://mvnrepository.com/artifact/com.aventstack/extentreports --&gt;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com.aventstack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extentreports</a:t>
            </a:r>
            <a:r>
              <a:rPr lang="en-US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5.0.4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BA5909-52FB-4D18-B1B1-F91363502CF0}"/>
              </a:ext>
            </a:extLst>
          </p:cNvPr>
          <p:cNvSpPr txBox="1"/>
          <p:nvPr/>
        </p:nvSpPr>
        <p:spPr>
          <a:xfrm>
            <a:off x="3705305" y="1950337"/>
            <a:ext cx="252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Step1 : Add Dependency</a:t>
            </a:r>
          </a:p>
        </p:txBody>
      </p:sp>
    </p:spTree>
    <p:extLst>
      <p:ext uri="{BB962C8B-B14F-4D97-AF65-F5344CB8AC3E}">
        <p14:creationId xmlns:p14="http://schemas.microsoft.com/office/powerpoint/2010/main" val="380696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C41D24-4794-4982-9F81-8AFB4B35CDDB}"/>
              </a:ext>
            </a:extLst>
          </p:cNvPr>
          <p:cNvSpPr txBox="1"/>
          <p:nvPr/>
        </p:nvSpPr>
        <p:spPr>
          <a:xfrm>
            <a:off x="818147" y="386113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Selinium1()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extent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"Demo"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"Test"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extent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46635-7B7E-459D-AC3A-F59EAEAB3786}"/>
              </a:ext>
            </a:extLst>
          </p:cNvPr>
          <p:cNvSpPr txBox="1"/>
          <p:nvPr/>
        </p:nvSpPr>
        <p:spPr>
          <a:xfrm>
            <a:off x="818147" y="1275814"/>
            <a:ext cx="94164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@BeforeTest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System.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getProperty(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user.dir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"\\reports\\index.html"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ExtentSparkReporter reporter =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new ExtentSparkReporter(path);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extent =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new ExtentReports();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extent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.attachReporter(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reporter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extent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.setSystemInfo(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"Tester"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"Rohit Bhosale"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BC7DD-A11F-4026-BCE1-95231BFAFF85}"/>
              </a:ext>
            </a:extLst>
          </p:cNvPr>
          <p:cNvSpPr txBox="1"/>
          <p:nvPr/>
        </p:nvSpPr>
        <p:spPr>
          <a:xfrm>
            <a:off x="818147" y="562304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Selinium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ExtentReports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extent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1EEA4-3F7A-496E-8AD6-BBA8D545926B}"/>
              </a:ext>
            </a:extLst>
          </p:cNvPr>
          <p:cNvSpPr txBox="1"/>
          <p:nvPr/>
        </p:nvSpPr>
        <p:spPr>
          <a:xfrm>
            <a:off x="7214604" y="417106"/>
            <a:ext cx="4001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Step2 : Create object below two class</a:t>
            </a:r>
          </a:p>
          <a:p>
            <a:r>
              <a:rPr lang="en-US" b="1" dirty="0">
                <a:highlight>
                  <a:srgbClr val="FFFF00"/>
                </a:highlight>
              </a:rPr>
              <a:t>ExtentSparkReporter and ExtentReports</a:t>
            </a:r>
          </a:p>
        </p:txBody>
      </p:sp>
    </p:spTree>
    <p:extLst>
      <p:ext uri="{BB962C8B-B14F-4D97-AF65-F5344CB8AC3E}">
        <p14:creationId xmlns:p14="http://schemas.microsoft.com/office/powerpoint/2010/main" val="34474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03881-9390-494C-ADCC-4224B1DC1BF4}"/>
              </a:ext>
            </a:extLst>
          </p:cNvPr>
          <p:cNvSpPr txBox="1"/>
          <p:nvPr/>
        </p:nvSpPr>
        <p:spPr>
          <a:xfrm>
            <a:off x="641684" y="449179"/>
            <a:ext cx="261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Log4j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0FED0-0C7B-470C-9A95-7D0E87F07CFE}"/>
              </a:ext>
            </a:extLst>
          </p:cNvPr>
          <p:cNvSpPr txBox="1"/>
          <p:nvPr/>
        </p:nvSpPr>
        <p:spPr>
          <a:xfrm>
            <a:off x="641684" y="1690062"/>
            <a:ext cx="100102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9303B"/>
                </a:solidFill>
                <a:effectLst/>
                <a:latin typeface="sf pro text"/>
              </a:rPr>
              <a:t>When to Use log. Error, debug and info methods in Selenium test cases</a:t>
            </a:r>
            <a:endParaRPr lang="en-US" sz="2000" b="0" i="0" dirty="0">
              <a:solidFill>
                <a:srgbClr val="29303B"/>
              </a:solidFill>
              <a:effectLst/>
              <a:latin typeface="sf pro text"/>
            </a:endParaRPr>
          </a:p>
          <a:p>
            <a:pPr algn="l"/>
            <a:r>
              <a:rPr lang="en-US" sz="2000" b="1" i="0" dirty="0">
                <a:solidFill>
                  <a:srgbClr val="29303B"/>
                </a:solidFill>
                <a:effectLst/>
                <a:latin typeface="sf pro text"/>
              </a:rPr>
              <a:t> </a:t>
            </a:r>
            <a:endParaRPr lang="en-US" sz="2000" b="0" i="0" dirty="0">
              <a:solidFill>
                <a:srgbClr val="29303B"/>
              </a:solidFill>
              <a:effectLst/>
              <a:latin typeface="sf pro text"/>
            </a:endParaRPr>
          </a:p>
          <a:p>
            <a:pPr algn="l"/>
            <a:r>
              <a:rPr lang="en-US" sz="2000" b="1" i="0" dirty="0">
                <a:solidFill>
                  <a:srgbClr val="29303B"/>
                </a:solidFill>
                <a:effectLst/>
                <a:latin typeface="sf pro text"/>
              </a:rPr>
              <a:t>Use log. Error() </a:t>
            </a:r>
            <a:r>
              <a:rPr lang="en-US" sz="2000" b="0" i="0" dirty="0">
                <a:solidFill>
                  <a:srgbClr val="29303B"/>
                </a:solidFill>
                <a:effectLst/>
                <a:latin typeface="sf pro text"/>
              </a:rPr>
              <a:t>to log when elements are not displayed in the page or if any validations fail</a:t>
            </a:r>
          </a:p>
          <a:p>
            <a:pPr algn="l"/>
            <a:endParaRPr lang="en-US" sz="2000" b="0" i="0" dirty="0">
              <a:solidFill>
                <a:srgbClr val="29303B"/>
              </a:solidFill>
              <a:effectLst/>
              <a:latin typeface="sf pro text"/>
            </a:endParaRPr>
          </a:p>
          <a:p>
            <a:pPr algn="l"/>
            <a:r>
              <a:rPr lang="en-US" sz="2000" b="1" i="0" dirty="0">
                <a:solidFill>
                  <a:srgbClr val="29303B"/>
                </a:solidFill>
                <a:effectLst/>
                <a:latin typeface="sf pro text"/>
              </a:rPr>
              <a:t>Use Log. Debug()</a:t>
            </a:r>
            <a:endParaRPr lang="en-US" sz="2000" b="0" i="0" dirty="0">
              <a:solidFill>
                <a:srgbClr val="29303B"/>
              </a:solidFill>
              <a:effectLst/>
              <a:latin typeface="sf pro text"/>
            </a:endParaRPr>
          </a:p>
          <a:p>
            <a:pPr algn="l"/>
            <a:r>
              <a:rPr lang="en-US" sz="2000" b="0" i="0" dirty="0">
                <a:solidFill>
                  <a:srgbClr val="29303B"/>
                </a:solidFill>
                <a:effectLst/>
                <a:latin typeface="sf pro text"/>
              </a:rPr>
              <a:t>When each Selenium action is performed like click, SendKeys, getText()</a:t>
            </a:r>
          </a:p>
          <a:p>
            <a:pPr algn="l"/>
            <a:endParaRPr lang="en-US" sz="2000" b="0" i="0" dirty="0">
              <a:solidFill>
                <a:srgbClr val="29303B"/>
              </a:solidFill>
              <a:effectLst/>
              <a:latin typeface="sf pro text"/>
            </a:endParaRPr>
          </a:p>
          <a:p>
            <a:pPr algn="l"/>
            <a:r>
              <a:rPr lang="en-US" sz="2000" b="1" i="0" dirty="0">
                <a:solidFill>
                  <a:srgbClr val="29303B"/>
                </a:solidFill>
                <a:effectLst/>
                <a:latin typeface="sf pro text"/>
              </a:rPr>
              <a:t>Use log.info()</a:t>
            </a:r>
            <a:endParaRPr lang="en-US" sz="2000" b="0" i="0" dirty="0">
              <a:solidFill>
                <a:srgbClr val="29303B"/>
              </a:solidFill>
              <a:effectLst/>
              <a:latin typeface="sf pro text"/>
            </a:endParaRPr>
          </a:p>
          <a:p>
            <a:pPr algn="l"/>
            <a:r>
              <a:rPr lang="en-US" sz="2000" b="0" i="0" dirty="0">
                <a:solidFill>
                  <a:srgbClr val="29303B"/>
                </a:solidFill>
                <a:effectLst/>
                <a:latin typeface="sf pro text"/>
              </a:rPr>
              <a:t>When operation is successfully completed ex: After loading page, or after any successful validations</a:t>
            </a:r>
          </a:p>
          <a:p>
            <a:pPr algn="l"/>
            <a:r>
              <a:rPr lang="en-US" sz="2000" b="0" i="0" dirty="0">
                <a:solidFill>
                  <a:srgbClr val="29303B"/>
                </a:solidFill>
                <a:effectLst/>
                <a:latin typeface="sf pro text"/>
              </a:rPr>
              <a:t>It’s just counterpart to log. Error()</a:t>
            </a:r>
          </a:p>
        </p:txBody>
      </p:sp>
    </p:spTree>
    <p:extLst>
      <p:ext uri="{BB962C8B-B14F-4D97-AF65-F5344CB8AC3E}">
        <p14:creationId xmlns:p14="http://schemas.microsoft.com/office/powerpoint/2010/main" val="319845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C3997-49DF-424A-BFDF-D292E54F5EA2}"/>
              </a:ext>
            </a:extLst>
          </p:cNvPr>
          <p:cNvSpPr txBox="1"/>
          <p:nvPr/>
        </p:nvSpPr>
        <p:spPr>
          <a:xfrm>
            <a:off x="641684" y="449179"/>
            <a:ext cx="457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Web Element Handling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1B538-33A6-4116-B335-4EEB8325CE7C}"/>
              </a:ext>
            </a:extLst>
          </p:cNvPr>
          <p:cNvSpPr txBox="1"/>
          <p:nvPr/>
        </p:nvSpPr>
        <p:spPr>
          <a:xfrm>
            <a:off x="112296" y="1373824"/>
            <a:ext cx="20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@BeforeTest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AF0F1-A97F-45A8-A54A-0A503FEF9FAA}"/>
              </a:ext>
            </a:extLst>
          </p:cNvPr>
          <p:cNvSpPr txBox="1"/>
          <p:nvPr/>
        </p:nvSpPr>
        <p:spPr>
          <a:xfrm>
            <a:off x="240632" y="1897044"/>
            <a:ext cx="121759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@BeforeTest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openBrowser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System Property for 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Chrome Driver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webdriver.chrome.driver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"./chromedriver.exe"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Instantiate a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ChromeDriver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class.     </a:t>
            </a:r>
          </a:p>
          <a:p>
            <a:pPr lvl="1"/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Launch 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Website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().to(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https://www.tutorialspoint.com/selenium/selenium_automation_practice.htm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//Maximize the browser  </a:t>
            </a:r>
          </a:p>
          <a:p>
            <a:pPr lvl="1"/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0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92B35B-3B09-44C6-8654-9276EAADE4B3}"/>
              </a:ext>
            </a:extLst>
          </p:cNvPr>
          <p:cNvSpPr txBox="1"/>
          <p:nvPr/>
        </p:nvSpPr>
        <p:spPr>
          <a:xfrm>
            <a:off x="513347" y="873023"/>
            <a:ext cx="86466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//Handle the text Box using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sendkeys</a:t>
            </a:r>
            <a:endParaRPr lang="en-US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(priority=1)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EnterText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"Rohit"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lastname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"Bhosale"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494C9-31EF-4006-B464-8A44B179D87A}"/>
              </a:ext>
            </a:extLst>
          </p:cNvPr>
          <p:cNvSpPr txBox="1"/>
          <p:nvPr/>
        </p:nvSpPr>
        <p:spPr>
          <a:xfrm>
            <a:off x="513347" y="349803"/>
            <a:ext cx="358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@Test: Handle </a:t>
            </a:r>
            <a:r>
              <a:rPr lang="en-US" sz="2800" b="1" dirty="0" err="1">
                <a:highlight>
                  <a:srgbClr val="FFFF00"/>
                </a:highlight>
              </a:rPr>
              <a:t>TextBox</a:t>
            </a:r>
            <a:endParaRPr lang="en-US" sz="2800" b="1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AAE79-11F0-4AEB-B72E-DB2E0C38A625}"/>
              </a:ext>
            </a:extLst>
          </p:cNvPr>
          <p:cNvSpPr txBox="1"/>
          <p:nvPr/>
        </p:nvSpPr>
        <p:spPr>
          <a:xfrm>
            <a:off x="513347" y="3765170"/>
            <a:ext cx="100263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/handle all 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checkbox 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(priority=3)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checkbox()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checkbox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"profession"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"Number of elements:"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checkbox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checkbox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.click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EF4C3-5841-408B-8F82-9654C3D5E81A}"/>
              </a:ext>
            </a:extLst>
          </p:cNvPr>
          <p:cNvSpPr txBox="1"/>
          <p:nvPr/>
        </p:nvSpPr>
        <p:spPr>
          <a:xfrm>
            <a:off x="475772" y="3241950"/>
            <a:ext cx="3659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@Test: Handle </a:t>
            </a:r>
            <a:r>
              <a:rPr lang="en-US" sz="2800" b="1" dirty="0" err="1">
                <a:highlight>
                  <a:srgbClr val="FFFF00"/>
                </a:highlight>
              </a:rPr>
              <a:t>chekbox</a:t>
            </a:r>
            <a:endParaRPr lang="en-US" sz="2800" b="1" dirty="0">
              <a:highlight>
                <a:srgbClr val="FFFF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B3BC16-5B23-4F39-9913-73AFA23234B7}"/>
              </a:ext>
            </a:extLst>
          </p:cNvPr>
          <p:cNvSpPr/>
          <p:nvPr/>
        </p:nvSpPr>
        <p:spPr>
          <a:xfrm>
            <a:off x="475772" y="3018270"/>
            <a:ext cx="11202881" cy="149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2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1187</Words>
  <Application>Microsoft Office PowerPoint</Application>
  <PresentationFormat>Widescreen</PresentationFormat>
  <Paragraphs>194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sf pro text</vt:lpstr>
      <vt:lpstr>Office Theme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Bhosale</dc:creator>
  <cp:lastModifiedBy>Rohit Bhosale</cp:lastModifiedBy>
  <cp:revision>23</cp:revision>
  <dcterms:created xsi:type="dcterms:W3CDTF">2020-09-16T11:04:40Z</dcterms:created>
  <dcterms:modified xsi:type="dcterms:W3CDTF">2020-09-20T08:24:46Z</dcterms:modified>
</cp:coreProperties>
</file>